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6"/>
  </p:notesMasterIdLst>
  <p:handoutMasterIdLst>
    <p:handoutMasterId r:id="rId97"/>
  </p:handoutMasterIdLst>
  <p:sldIdLst>
    <p:sldId id="256" r:id="rId2"/>
    <p:sldId id="385" r:id="rId3"/>
    <p:sldId id="257" r:id="rId4"/>
    <p:sldId id="326" r:id="rId5"/>
    <p:sldId id="325" r:id="rId6"/>
    <p:sldId id="327" r:id="rId7"/>
    <p:sldId id="329" r:id="rId8"/>
    <p:sldId id="270" r:id="rId9"/>
    <p:sldId id="258" r:id="rId10"/>
    <p:sldId id="269" r:id="rId11"/>
    <p:sldId id="261" r:id="rId12"/>
    <p:sldId id="263" r:id="rId13"/>
    <p:sldId id="264" r:id="rId14"/>
    <p:sldId id="265" r:id="rId15"/>
    <p:sldId id="266" r:id="rId16"/>
    <p:sldId id="267" r:id="rId17"/>
    <p:sldId id="379" r:id="rId18"/>
    <p:sldId id="260" r:id="rId19"/>
    <p:sldId id="262" r:id="rId20"/>
    <p:sldId id="274" r:id="rId21"/>
    <p:sldId id="273" r:id="rId22"/>
    <p:sldId id="281" r:id="rId23"/>
    <p:sldId id="277" r:id="rId24"/>
    <p:sldId id="279" r:id="rId25"/>
    <p:sldId id="272" r:id="rId26"/>
    <p:sldId id="275" r:id="rId27"/>
    <p:sldId id="278" r:id="rId28"/>
    <p:sldId id="382" r:id="rId29"/>
    <p:sldId id="282" r:id="rId30"/>
    <p:sldId id="283" r:id="rId31"/>
    <p:sldId id="284" r:id="rId32"/>
    <p:sldId id="285" r:id="rId33"/>
    <p:sldId id="289" r:id="rId34"/>
    <p:sldId id="288" r:id="rId35"/>
    <p:sldId id="286" r:id="rId36"/>
    <p:sldId id="293" r:id="rId37"/>
    <p:sldId id="352" r:id="rId38"/>
    <p:sldId id="354" r:id="rId39"/>
    <p:sldId id="356" r:id="rId40"/>
    <p:sldId id="351" r:id="rId41"/>
    <p:sldId id="353" r:id="rId42"/>
    <p:sldId id="355" r:id="rId43"/>
    <p:sldId id="387" r:id="rId44"/>
    <p:sldId id="361" r:id="rId45"/>
    <p:sldId id="383" r:id="rId46"/>
    <p:sldId id="287" r:id="rId47"/>
    <p:sldId id="290" r:id="rId48"/>
    <p:sldId id="291" r:id="rId49"/>
    <p:sldId id="292" r:id="rId50"/>
    <p:sldId id="311" r:id="rId51"/>
    <p:sldId id="271" r:id="rId52"/>
    <p:sldId id="313" r:id="rId53"/>
    <p:sldId id="294" r:id="rId54"/>
    <p:sldId id="386" r:id="rId55"/>
    <p:sldId id="384" r:id="rId56"/>
    <p:sldId id="362" r:id="rId57"/>
    <p:sldId id="295" r:id="rId58"/>
    <p:sldId id="359" r:id="rId59"/>
    <p:sldId id="358" r:id="rId60"/>
    <p:sldId id="307" r:id="rId61"/>
    <p:sldId id="296" r:id="rId62"/>
    <p:sldId id="310" r:id="rId63"/>
    <p:sldId id="299" r:id="rId64"/>
    <p:sldId id="300" r:id="rId65"/>
    <p:sldId id="302" r:id="rId66"/>
    <p:sldId id="303" r:id="rId67"/>
    <p:sldId id="306" r:id="rId68"/>
    <p:sldId id="312" r:id="rId69"/>
    <p:sldId id="314" r:id="rId70"/>
    <p:sldId id="321" r:id="rId71"/>
    <p:sldId id="315" r:id="rId72"/>
    <p:sldId id="317" r:id="rId73"/>
    <p:sldId id="318" r:id="rId74"/>
    <p:sldId id="320" r:id="rId75"/>
    <p:sldId id="322" r:id="rId76"/>
    <p:sldId id="335" r:id="rId77"/>
    <p:sldId id="331" r:id="rId78"/>
    <p:sldId id="337" r:id="rId79"/>
    <p:sldId id="372" r:id="rId80"/>
    <p:sldId id="334" r:id="rId81"/>
    <p:sldId id="360" r:id="rId82"/>
    <p:sldId id="333" r:id="rId83"/>
    <p:sldId id="364" r:id="rId84"/>
    <p:sldId id="370" r:id="rId85"/>
    <p:sldId id="366" r:id="rId86"/>
    <p:sldId id="357" r:id="rId87"/>
    <p:sldId id="378" r:id="rId88"/>
    <p:sldId id="373" r:id="rId89"/>
    <p:sldId id="368" r:id="rId90"/>
    <p:sldId id="376" r:id="rId91"/>
    <p:sldId id="375" r:id="rId92"/>
    <p:sldId id="374" r:id="rId93"/>
    <p:sldId id="377" r:id="rId94"/>
    <p:sldId id="388" r:id="rId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rinne jameson-kuehl" initials="cj" lastIdx="3" clrIdx="0">
    <p:extLst>
      <p:ext uri="{19B8F6BF-5375-455C-9EA6-DF929625EA0E}">
        <p15:presenceInfo xmlns:p15="http://schemas.microsoft.com/office/powerpoint/2012/main" userId="8147f3af37c1a4f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p:normalViewPr>
  <p:slideViewPr>
    <p:cSldViewPr snapToGrid="0">
      <p:cViewPr varScale="1">
        <p:scale>
          <a:sx n="57" d="100"/>
          <a:sy n="57" d="100"/>
        </p:scale>
        <p:origin x="44" y="864"/>
      </p:cViewPr>
      <p:guideLst/>
    </p:cSldViewPr>
  </p:slideViewPr>
  <p:outlineViewPr>
    <p:cViewPr>
      <p:scale>
        <a:sx n="33" d="100"/>
        <a:sy n="33" d="100"/>
      </p:scale>
      <p:origin x="0" y="-412"/>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2" d="100"/>
          <a:sy n="72" d="100"/>
        </p:scale>
        <p:origin x="2724" y="5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A534AF-1949-C149-A41C-8E1EE8EE4E28}" type="doc">
      <dgm:prSet loTypeId="urn:microsoft.com/office/officeart/2005/8/layout/venn3" loCatId="relationship" qsTypeId="urn:microsoft.com/office/officeart/2005/8/quickstyle/simple4" qsCatId="simple" csTypeId="urn:microsoft.com/office/officeart/2005/8/colors/accent1_2" csCatId="accent1" phldr="1"/>
      <dgm:spPr/>
      <dgm:t>
        <a:bodyPr/>
        <a:lstStyle/>
        <a:p>
          <a:endParaRPr lang="en-US"/>
        </a:p>
      </dgm:t>
    </dgm:pt>
    <dgm:pt modelId="{63FB937F-0707-CC43-A31E-97BFE51D7D91}">
      <dgm:prSet phldrT="[Text]"/>
      <dgm:spPr/>
      <dgm:t>
        <a:bodyPr/>
        <a:lstStyle/>
        <a:p>
          <a:r>
            <a:rPr lang="en-US" dirty="0" smtClean="0"/>
            <a:t>Lack of Appreciation of Symptoms</a:t>
          </a:r>
          <a:endParaRPr lang="en-US" dirty="0"/>
        </a:p>
      </dgm:t>
    </dgm:pt>
    <dgm:pt modelId="{DC576482-40A4-A74D-9B43-D1461B348D37}" type="parTrans" cxnId="{B3A5A0C4-C0A5-5F49-ACE2-1514AD29F760}">
      <dgm:prSet/>
      <dgm:spPr/>
      <dgm:t>
        <a:bodyPr/>
        <a:lstStyle/>
        <a:p>
          <a:endParaRPr lang="en-US"/>
        </a:p>
      </dgm:t>
    </dgm:pt>
    <dgm:pt modelId="{B940EA44-20BB-CE41-9901-8DDBE52F2E1F}" type="sibTrans" cxnId="{B3A5A0C4-C0A5-5F49-ACE2-1514AD29F760}">
      <dgm:prSet/>
      <dgm:spPr/>
      <dgm:t>
        <a:bodyPr/>
        <a:lstStyle/>
        <a:p>
          <a:endParaRPr lang="en-US"/>
        </a:p>
      </dgm:t>
    </dgm:pt>
    <dgm:pt modelId="{48904B9B-7DA9-F047-B3A5-FA87928BC2C4}">
      <dgm:prSet phldrT="[Text]"/>
      <dgm:spPr/>
      <dgm:t>
        <a:bodyPr/>
        <a:lstStyle/>
        <a:p>
          <a:r>
            <a:rPr lang="en-US" dirty="0" smtClean="0"/>
            <a:t>Primary DDS or MD</a:t>
          </a:r>
          <a:endParaRPr lang="en-US" dirty="0"/>
        </a:p>
      </dgm:t>
    </dgm:pt>
    <dgm:pt modelId="{C22D6903-E495-4C46-AA7C-DDE42773CE4E}" type="parTrans" cxnId="{DAACD5BC-40E4-1B46-8467-37DABEF16719}">
      <dgm:prSet/>
      <dgm:spPr/>
      <dgm:t>
        <a:bodyPr/>
        <a:lstStyle/>
        <a:p>
          <a:endParaRPr lang="en-US"/>
        </a:p>
      </dgm:t>
    </dgm:pt>
    <dgm:pt modelId="{7F5588AC-71DC-6143-B239-FD84F5E1FA66}" type="sibTrans" cxnId="{DAACD5BC-40E4-1B46-8467-37DABEF16719}">
      <dgm:prSet/>
      <dgm:spPr/>
      <dgm:t>
        <a:bodyPr/>
        <a:lstStyle/>
        <a:p>
          <a:endParaRPr lang="en-US"/>
        </a:p>
      </dgm:t>
    </dgm:pt>
    <dgm:pt modelId="{094AFD63-E29C-284F-B79E-4431DBADB9EF}">
      <dgm:prSet phldrT="[Text]"/>
      <dgm:spPr/>
      <dgm:t>
        <a:bodyPr/>
        <a:lstStyle/>
        <a:p>
          <a:r>
            <a:rPr lang="en-US" dirty="0" smtClean="0"/>
            <a:t>Referral to community specialist (</a:t>
          </a:r>
          <a:r>
            <a:rPr lang="en-US" dirty="0" err="1" smtClean="0"/>
            <a:t>bx</a:t>
          </a:r>
          <a:r>
            <a:rPr lang="en-US" dirty="0" smtClean="0"/>
            <a:t> initiated)</a:t>
          </a:r>
          <a:endParaRPr lang="en-US" dirty="0"/>
        </a:p>
      </dgm:t>
    </dgm:pt>
    <dgm:pt modelId="{69ECBF09-52FD-E74E-8A6D-3092D0FF7CE1}" type="parTrans" cxnId="{88011CF4-07F6-2C41-8EF3-3A72B76134E7}">
      <dgm:prSet/>
      <dgm:spPr/>
      <dgm:t>
        <a:bodyPr/>
        <a:lstStyle/>
        <a:p>
          <a:endParaRPr lang="en-US"/>
        </a:p>
      </dgm:t>
    </dgm:pt>
    <dgm:pt modelId="{A9649B26-849A-9643-94F5-01EC40C20266}" type="sibTrans" cxnId="{88011CF4-07F6-2C41-8EF3-3A72B76134E7}">
      <dgm:prSet/>
      <dgm:spPr/>
      <dgm:t>
        <a:bodyPr/>
        <a:lstStyle/>
        <a:p>
          <a:endParaRPr lang="en-US"/>
        </a:p>
      </dgm:t>
    </dgm:pt>
    <dgm:pt modelId="{0F09FAC6-ADFE-0744-AB06-571F19C8FF4C}">
      <dgm:prSet phldrT="[Text]"/>
      <dgm:spPr/>
      <dgm:t>
        <a:bodyPr/>
        <a:lstStyle/>
        <a:p>
          <a:r>
            <a:rPr lang="en-US" dirty="0" smtClean="0"/>
            <a:t>Referral to treating specialist</a:t>
          </a:r>
          <a:endParaRPr lang="en-US" dirty="0"/>
        </a:p>
      </dgm:t>
    </dgm:pt>
    <dgm:pt modelId="{FC19C8FD-6A89-D841-8A1A-3D8160D1B818}" type="parTrans" cxnId="{0F56FCD2-BB90-1640-8B4A-061129D1045D}">
      <dgm:prSet/>
      <dgm:spPr/>
      <dgm:t>
        <a:bodyPr/>
        <a:lstStyle/>
        <a:p>
          <a:endParaRPr lang="en-US"/>
        </a:p>
      </dgm:t>
    </dgm:pt>
    <dgm:pt modelId="{7270413B-6DF7-8349-950E-8F88F16D555A}" type="sibTrans" cxnId="{0F56FCD2-BB90-1640-8B4A-061129D1045D}">
      <dgm:prSet/>
      <dgm:spPr/>
      <dgm:t>
        <a:bodyPr/>
        <a:lstStyle/>
        <a:p>
          <a:endParaRPr lang="en-US"/>
        </a:p>
      </dgm:t>
    </dgm:pt>
    <dgm:pt modelId="{C2EF9F4A-60E0-2643-898E-92B1738EFBFF}">
      <dgm:prSet phldrT="[Text]"/>
      <dgm:spPr/>
      <dgm:t>
        <a:bodyPr/>
        <a:lstStyle/>
        <a:p>
          <a:r>
            <a:rPr lang="en-US" dirty="0" smtClean="0"/>
            <a:t>Initiation of staging</a:t>
          </a:r>
          <a:endParaRPr lang="en-US" dirty="0"/>
        </a:p>
      </dgm:t>
    </dgm:pt>
    <dgm:pt modelId="{AB81A1BA-9621-A74F-B706-26F27A1FD128}" type="parTrans" cxnId="{ECBEDCE6-B53E-F349-8FCA-851163FAEB05}">
      <dgm:prSet/>
      <dgm:spPr/>
      <dgm:t>
        <a:bodyPr/>
        <a:lstStyle/>
        <a:p>
          <a:endParaRPr lang="en-US"/>
        </a:p>
      </dgm:t>
    </dgm:pt>
    <dgm:pt modelId="{ABFE6836-910B-A94C-B8BD-955214BABECD}" type="sibTrans" cxnId="{ECBEDCE6-B53E-F349-8FCA-851163FAEB05}">
      <dgm:prSet/>
      <dgm:spPr/>
      <dgm:t>
        <a:bodyPr/>
        <a:lstStyle/>
        <a:p>
          <a:endParaRPr lang="en-US"/>
        </a:p>
      </dgm:t>
    </dgm:pt>
    <dgm:pt modelId="{196CD33A-CA5B-2345-A1CA-7153E229F7C9}">
      <dgm:prSet/>
      <dgm:spPr/>
      <dgm:t>
        <a:bodyPr/>
        <a:lstStyle/>
        <a:p>
          <a:r>
            <a:rPr lang="en-US" dirty="0" smtClean="0"/>
            <a:t>Head and Neck Tumor Board</a:t>
          </a:r>
          <a:endParaRPr lang="en-US" dirty="0"/>
        </a:p>
      </dgm:t>
    </dgm:pt>
    <dgm:pt modelId="{48DBBFD4-E0E8-C948-B604-44FE0CB068FB}" type="parTrans" cxnId="{2F1F937A-893F-B948-BAC1-A3A5B0C629FC}">
      <dgm:prSet/>
      <dgm:spPr/>
      <dgm:t>
        <a:bodyPr/>
        <a:lstStyle/>
        <a:p>
          <a:endParaRPr lang="en-US"/>
        </a:p>
      </dgm:t>
    </dgm:pt>
    <dgm:pt modelId="{8D184465-5A7E-134C-856B-891FFB6F681E}" type="sibTrans" cxnId="{2F1F937A-893F-B948-BAC1-A3A5B0C629FC}">
      <dgm:prSet/>
      <dgm:spPr/>
      <dgm:t>
        <a:bodyPr/>
        <a:lstStyle/>
        <a:p>
          <a:endParaRPr lang="en-US"/>
        </a:p>
      </dgm:t>
    </dgm:pt>
    <dgm:pt modelId="{537F4EB3-27D6-3F4D-91FF-FB54B2AFB9DF}">
      <dgm:prSet/>
      <dgm:spPr/>
      <dgm:t>
        <a:bodyPr/>
        <a:lstStyle/>
        <a:p>
          <a:r>
            <a:rPr lang="en-US" dirty="0" smtClean="0"/>
            <a:t>Treatment</a:t>
          </a:r>
          <a:endParaRPr lang="en-US" dirty="0"/>
        </a:p>
      </dgm:t>
    </dgm:pt>
    <dgm:pt modelId="{EC3D4EF2-CB94-A541-9E73-9F7106F643C8}" type="parTrans" cxnId="{C4A4A1F5-5999-5544-9DD6-B6B745B31999}">
      <dgm:prSet/>
      <dgm:spPr/>
      <dgm:t>
        <a:bodyPr/>
        <a:lstStyle/>
        <a:p>
          <a:endParaRPr lang="en-US"/>
        </a:p>
      </dgm:t>
    </dgm:pt>
    <dgm:pt modelId="{7ADCF8A0-5BCA-7A46-9756-4EC3F14F7F6A}" type="sibTrans" cxnId="{C4A4A1F5-5999-5544-9DD6-B6B745B31999}">
      <dgm:prSet/>
      <dgm:spPr/>
      <dgm:t>
        <a:bodyPr/>
        <a:lstStyle/>
        <a:p>
          <a:endParaRPr lang="en-US"/>
        </a:p>
      </dgm:t>
    </dgm:pt>
    <dgm:pt modelId="{E15CB3F6-C674-3D40-9BC7-D719E78A21C2}" type="pres">
      <dgm:prSet presAssocID="{3AA534AF-1949-C149-A41C-8E1EE8EE4E28}" presName="Name0" presStyleCnt="0">
        <dgm:presLayoutVars>
          <dgm:dir/>
          <dgm:resizeHandles val="exact"/>
        </dgm:presLayoutVars>
      </dgm:prSet>
      <dgm:spPr/>
      <dgm:t>
        <a:bodyPr/>
        <a:lstStyle/>
        <a:p>
          <a:endParaRPr lang="en-US"/>
        </a:p>
      </dgm:t>
    </dgm:pt>
    <dgm:pt modelId="{A6059007-89F8-E145-B4EA-C3461E809181}" type="pres">
      <dgm:prSet presAssocID="{63FB937F-0707-CC43-A31E-97BFE51D7D91}" presName="Name5" presStyleLbl="vennNode1" presStyleIdx="0" presStyleCnt="7">
        <dgm:presLayoutVars>
          <dgm:bulletEnabled val="1"/>
        </dgm:presLayoutVars>
      </dgm:prSet>
      <dgm:spPr/>
      <dgm:t>
        <a:bodyPr/>
        <a:lstStyle/>
        <a:p>
          <a:endParaRPr lang="en-US"/>
        </a:p>
      </dgm:t>
    </dgm:pt>
    <dgm:pt modelId="{BE33EA8A-8334-3143-A530-1C36A1109BE6}" type="pres">
      <dgm:prSet presAssocID="{B940EA44-20BB-CE41-9901-8DDBE52F2E1F}" presName="space" presStyleCnt="0"/>
      <dgm:spPr/>
    </dgm:pt>
    <dgm:pt modelId="{89FD76EE-2B01-494F-87DC-6D66C53C633C}" type="pres">
      <dgm:prSet presAssocID="{48904B9B-7DA9-F047-B3A5-FA87928BC2C4}" presName="Name5" presStyleLbl="vennNode1" presStyleIdx="1" presStyleCnt="7">
        <dgm:presLayoutVars>
          <dgm:bulletEnabled val="1"/>
        </dgm:presLayoutVars>
      </dgm:prSet>
      <dgm:spPr/>
      <dgm:t>
        <a:bodyPr/>
        <a:lstStyle/>
        <a:p>
          <a:endParaRPr lang="en-US"/>
        </a:p>
      </dgm:t>
    </dgm:pt>
    <dgm:pt modelId="{9FE8581A-A85F-044E-91EE-E8D4D8E527F3}" type="pres">
      <dgm:prSet presAssocID="{7F5588AC-71DC-6143-B239-FD84F5E1FA66}" presName="space" presStyleCnt="0"/>
      <dgm:spPr/>
    </dgm:pt>
    <dgm:pt modelId="{142E0D6C-DC75-FE48-AF89-9A24872BEF74}" type="pres">
      <dgm:prSet presAssocID="{094AFD63-E29C-284F-B79E-4431DBADB9EF}" presName="Name5" presStyleLbl="vennNode1" presStyleIdx="2" presStyleCnt="7">
        <dgm:presLayoutVars>
          <dgm:bulletEnabled val="1"/>
        </dgm:presLayoutVars>
      </dgm:prSet>
      <dgm:spPr/>
      <dgm:t>
        <a:bodyPr/>
        <a:lstStyle/>
        <a:p>
          <a:endParaRPr lang="en-US"/>
        </a:p>
      </dgm:t>
    </dgm:pt>
    <dgm:pt modelId="{CB572245-BB98-F04B-8DF2-E9C587CC3AA8}" type="pres">
      <dgm:prSet presAssocID="{A9649B26-849A-9643-94F5-01EC40C20266}" presName="space" presStyleCnt="0"/>
      <dgm:spPr/>
    </dgm:pt>
    <dgm:pt modelId="{AB848A18-8FF5-0646-8A97-76F738C2C044}" type="pres">
      <dgm:prSet presAssocID="{0F09FAC6-ADFE-0744-AB06-571F19C8FF4C}" presName="Name5" presStyleLbl="vennNode1" presStyleIdx="3" presStyleCnt="7">
        <dgm:presLayoutVars>
          <dgm:bulletEnabled val="1"/>
        </dgm:presLayoutVars>
      </dgm:prSet>
      <dgm:spPr/>
      <dgm:t>
        <a:bodyPr/>
        <a:lstStyle/>
        <a:p>
          <a:endParaRPr lang="en-US"/>
        </a:p>
      </dgm:t>
    </dgm:pt>
    <dgm:pt modelId="{DDCE25B1-3F28-B440-A5FE-133C62519DA5}" type="pres">
      <dgm:prSet presAssocID="{7270413B-6DF7-8349-950E-8F88F16D555A}" presName="space" presStyleCnt="0"/>
      <dgm:spPr/>
    </dgm:pt>
    <dgm:pt modelId="{A1FE4D79-51B7-7544-AB92-11BBDCEE3DBE}" type="pres">
      <dgm:prSet presAssocID="{C2EF9F4A-60E0-2643-898E-92B1738EFBFF}" presName="Name5" presStyleLbl="vennNode1" presStyleIdx="4" presStyleCnt="7">
        <dgm:presLayoutVars>
          <dgm:bulletEnabled val="1"/>
        </dgm:presLayoutVars>
      </dgm:prSet>
      <dgm:spPr/>
      <dgm:t>
        <a:bodyPr/>
        <a:lstStyle/>
        <a:p>
          <a:endParaRPr lang="en-US"/>
        </a:p>
      </dgm:t>
    </dgm:pt>
    <dgm:pt modelId="{AD57175D-350A-2B49-9922-74D2F0697DF2}" type="pres">
      <dgm:prSet presAssocID="{ABFE6836-910B-A94C-B8BD-955214BABECD}" presName="space" presStyleCnt="0"/>
      <dgm:spPr/>
    </dgm:pt>
    <dgm:pt modelId="{259F9721-1639-7D44-ACDA-D105C46EA5C4}" type="pres">
      <dgm:prSet presAssocID="{196CD33A-CA5B-2345-A1CA-7153E229F7C9}" presName="Name5" presStyleLbl="vennNode1" presStyleIdx="5" presStyleCnt="7">
        <dgm:presLayoutVars>
          <dgm:bulletEnabled val="1"/>
        </dgm:presLayoutVars>
      </dgm:prSet>
      <dgm:spPr/>
      <dgm:t>
        <a:bodyPr/>
        <a:lstStyle/>
        <a:p>
          <a:endParaRPr lang="en-US"/>
        </a:p>
      </dgm:t>
    </dgm:pt>
    <dgm:pt modelId="{7FF581AA-F0F5-CE4B-9A35-3C557DFF3037}" type="pres">
      <dgm:prSet presAssocID="{8D184465-5A7E-134C-856B-891FFB6F681E}" presName="space" presStyleCnt="0"/>
      <dgm:spPr/>
    </dgm:pt>
    <dgm:pt modelId="{E67792E3-8EC2-7E4A-81A5-6894D8681F7B}" type="pres">
      <dgm:prSet presAssocID="{537F4EB3-27D6-3F4D-91FF-FB54B2AFB9DF}" presName="Name5" presStyleLbl="vennNode1" presStyleIdx="6" presStyleCnt="7">
        <dgm:presLayoutVars>
          <dgm:bulletEnabled val="1"/>
        </dgm:presLayoutVars>
      </dgm:prSet>
      <dgm:spPr/>
      <dgm:t>
        <a:bodyPr/>
        <a:lstStyle/>
        <a:p>
          <a:endParaRPr lang="en-US"/>
        </a:p>
      </dgm:t>
    </dgm:pt>
  </dgm:ptLst>
  <dgm:cxnLst>
    <dgm:cxn modelId="{C4A4A1F5-5999-5544-9DD6-B6B745B31999}" srcId="{3AA534AF-1949-C149-A41C-8E1EE8EE4E28}" destId="{537F4EB3-27D6-3F4D-91FF-FB54B2AFB9DF}" srcOrd="6" destOrd="0" parTransId="{EC3D4EF2-CB94-A541-9E73-9F7106F643C8}" sibTransId="{7ADCF8A0-5BCA-7A46-9756-4EC3F14F7F6A}"/>
    <dgm:cxn modelId="{E6C14AB9-4BA1-4905-BB7D-EF76278DF760}" type="presOf" srcId="{094AFD63-E29C-284F-B79E-4431DBADB9EF}" destId="{142E0D6C-DC75-FE48-AF89-9A24872BEF74}" srcOrd="0" destOrd="0" presId="urn:microsoft.com/office/officeart/2005/8/layout/venn3"/>
    <dgm:cxn modelId="{2F1F937A-893F-B948-BAC1-A3A5B0C629FC}" srcId="{3AA534AF-1949-C149-A41C-8E1EE8EE4E28}" destId="{196CD33A-CA5B-2345-A1CA-7153E229F7C9}" srcOrd="5" destOrd="0" parTransId="{48DBBFD4-E0E8-C948-B604-44FE0CB068FB}" sibTransId="{8D184465-5A7E-134C-856B-891FFB6F681E}"/>
    <dgm:cxn modelId="{88011CF4-07F6-2C41-8EF3-3A72B76134E7}" srcId="{3AA534AF-1949-C149-A41C-8E1EE8EE4E28}" destId="{094AFD63-E29C-284F-B79E-4431DBADB9EF}" srcOrd="2" destOrd="0" parTransId="{69ECBF09-52FD-E74E-8A6D-3092D0FF7CE1}" sibTransId="{A9649B26-849A-9643-94F5-01EC40C20266}"/>
    <dgm:cxn modelId="{B3A5A0C4-C0A5-5F49-ACE2-1514AD29F760}" srcId="{3AA534AF-1949-C149-A41C-8E1EE8EE4E28}" destId="{63FB937F-0707-CC43-A31E-97BFE51D7D91}" srcOrd="0" destOrd="0" parTransId="{DC576482-40A4-A74D-9B43-D1461B348D37}" sibTransId="{B940EA44-20BB-CE41-9901-8DDBE52F2E1F}"/>
    <dgm:cxn modelId="{F1A0043D-4EB2-4588-A38D-3D14CF26404F}" type="presOf" srcId="{48904B9B-7DA9-F047-B3A5-FA87928BC2C4}" destId="{89FD76EE-2B01-494F-87DC-6D66C53C633C}" srcOrd="0" destOrd="0" presId="urn:microsoft.com/office/officeart/2005/8/layout/venn3"/>
    <dgm:cxn modelId="{610DFEAA-E8F3-4B4D-85C3-53F8F0F467E1}" type="presOf" srcId="{3AA534AF-1949-C149-A41C-8E1EE8EE4E28}" destId="{E15CB3F6-C674-3D40-9BC7-D719E78A21C2}" srcOrd="0" destOrd="0" presId="urn:microsoft.com/office/officeart/2005/8/layout/venn3"/>
    <dgm:cxn modelId="{1C7AA1F5-6ABE-4C7F-B2AE-B526BB697EA9}" type="presOf" srcId="{63FB937F-0707-CC43-A31E-97BFE51D7D91}" destId="{A6059007-89F8-E145-B4EA-C3461E809181}" srcOrd="0" destOrd="0" presId="urn:microsoft.com/office/officeart/2005/8/layout/venn3"/>
    <dgm:cxn modelId="{0F56FCD2-BB90-1640-8B4A-061129D1045D}" srcId="{3AA534AF-1949-C149-A41C-8E1EE8EE4E28}" destId="{0F09FAC6-ADFE-0744-AB06-571F19C8FF4C}" srcOrd="3" destOrd="0" parTransId="{FC19C8FD-6A89-D841-8A1A-3D8160D1B818}" sibTransId="{7270413B-6DF7-8349-950E-8F88F16D555A}"/>
    <dgm:cxn modelId="{61CD8C5C-2D64-47A4-92F5-A26E6B6659DD}" type="presOf" srcId="{0F09FAC6-ADFE-0744-AB06-571F19C8FF4C}" destId="{AB848A18-8FF5-0646-8A97-76F738C2C044}" srcOrd="0" destOrd="0" presId="urn:microsoft.com/office/officeart/2005/8/layout/venn3"/>
    <dgm:cxn modelId="{FDE41A20-4BC7-44CA-9779-249CD587C571}" type="presOf" srcId="{C2EF9F4A-60E0-2643-898E-92B1738EFBFF}" destId="{A1FE4D79-51B7-7544-AB92-11BBDCEE3DBE}" srcOrd="0" destOrd="0" presId="urn:microsoft.com/office/officeart/2005/8/layout/venn3"/>
    <dgm:cxn modelId="{F27F2446-C7CD-4750-9EBC-CB725E553BEE}" type="presOf" srcId="{196CD33A-CA5B-2345-A1CA-7153E229F7C9}" destId="{259F9721-1639-7D44-ACDA-D105C46EA5C4}" srcOrd="0" destOrd="0" presId="urn:microsoft.com/office/officeart/2005/8/layout/venn3"/>
    <dgm:cxn modelId="{ECBEDCE6-B53E-F349-8FCA-851163FAEB05}" srcId="{3AA534AF-1949-C149-A41C-8E1EE8EE4E28}" destId="{C2EF9F4A-60E0-2643-898E-92B1738EFBFF}" srcOrd="4" destOrd="0" parTransId="{AB81A1BA-9621-A74F-B706-26F27A1FD128}" sibTransId="{ABFE6836-910B-A94C-B8BD-955214BABECD}"/>
    <dgm:cxn modelId="{5CB19310-3D11-4656-9A1A-6859E890FC5E}" type="presOf" srcId="{537F4EB3-27D6-3F4D-91FF-FB54B2AFB9DF}" destId="{E67792E3-8EC2-7E4A-81A5-6894D8681F7B}" srcOrd="0" destOrd="0" presId="urn:microsoft.com/office/officeart/2005/8/layout/venn3"/>
    <dgm:cxn modelId="{DAACD5BC-40E4-1B46-8467-37DABEF16719}" srcId="{3AA534AF-1949-C149-A41C-8E1EE8EE4E28}" destId="{48904B9B-7DA9-F047-B3A5-FA87928BC2C4}" srcOrd="1" destOrd="0" parTransId="{C22D6903-E495-4C46-AA7C-DDE42773CE4E}" sibTransId="{7F5588AC-71DC-6143-B239-FD84F5E1FA66}"/>
    <dgm:cxn modelId="{57E184CA-A654-4B27-8CAC-A7CE8ED62C4D}" type="presParOf" srcId="{E15CB3F6-C674-3D40-9BC7-D719E78A21C2}" destId="{A6059007-89F8-E145-B4EA-C3461E809181}" srcOrd="0" destOrd="0" presId="urn:microsoft.com/office/officeart/2005/8/layout/venn3"/>
    <dgm:cxn modelId="{37F44C55-FE63-40C6-B843-11414E2DEBB4}" type="presParOf" srcId="{E15CB3F6-C674-3D40-9BC7-D719E78A21C2}" destId="{BE33EA8A-8334-3143-A530-1C36A1109BE6}" srcOrd="1" destOrd="0" presId="urn:microsoft.com/office/officeart/2005/8/layout/venn3"/>
    <dgm:cxn modelId="{A431E213-ED8F-4CB3-ABF1-DB43ACACBD1A}" type="presParOf" srcId="{E15CB3F6-C674-3D40-9BC7-D719E78A21C2}" destId="{89FD76EE-2B01-494F-87DC-6D66C53C633C}" srcOrd="2" destOrd="0" presId="urn:microsoft.com/office/officeart/2005/8/layout/venn3"/>
    <dgm:cxn modelId="{083622EC-62F9-4F51-99E5-187BA667FB27}" type="presParOf" srcId="{E15CB3F6-C674-3D40-9BC7-D719E78A21C2}" destId="{9FE8581A-A85F-044E-91EE-E8D4D8E527F3}" srcOrd="3" destOrd="0" presId="urn:microsoft.com/office/officeart/2005/8/layout/venn3"/>
    <dgm:cxn modelId="{F6AFBC76-FFCB-42D6-8CA8-E09A3B52F3FD}" type="presParOf" srcId="{E15CB3F6-C674-3D40-9BC7-D719E78A21C2}" destId="{142E0D6C-DC75-FE48-AF89-9A24872BEF74}" srcOrd="4" destOrd="0" presId="urn:microsoft.com/office/officeart/2005/8/layout/venn3"/>
    <dgm:cxn modelId="{21BDABE3-2CE8-4912-8959-8D4C9ACAAFB6}" type="presParOf" srcId="{E15CB3F6-C674-3D40-9BC7-D719E78A21C2}" destId="{CB572245-BB98-F04B-8DF2-E9C587CC3AA8}" srcOrd="5" destOrd="0" presId="urn:microsoft.com/office/officeart/2005/8/layout/venn3"/>
    <dgm:cxn modelId="{A28ABBAC-D52B-425B-9042-CE4A52CD1176}" type="presParOf" srcId="{E15CB3F6-C674-3D40-9BC7-D719E78A21C2}" destId="{AB848A18-8FF5-0646-8A97-76F738C2C044}" srcOrd="6" destOrd="0" presId="urn:microsoft.com/office/officeart/2005/8/layout/venn3"/>
    <dgm:cxn modelId="{18B0AFD4-07D7-473F-9A41-28B269D16675}" type="presParOf" srcId="{E15CB3F6-C674-3D40-9BC7-D719E78A21C2}" destId="{DDCE25B1-3F28-B440-A5FE-133C62519DA5}" srcOrd="7" destOrd="0" presId="urn:microsoft.com/office/officeart/2005/8/layout/venn3"/>
    <dgm:cxn modelId="{B18BB2D0-D0C9-4350-A76E-C045B12DBB12}" type="presParOf" srcId="{E15CB3F6-C674-3D40-9BC7-D719E78A21C2}" destId="{A1FE4D79-51B7-7544-AB92-11BBDCEE3DBE}" srcOrd="8" destOrd="0" presId="urn:microsoft.com/office/officeart/2005/8/layout/venn3"/>
    <dgm:cxn modelId="{5CB5E889-0EDD-44A7-84EC-FE7E22D2CB5D}" type="presParOf" srcId="{E15CB3F6-C674-3D40-9BC7-D719E78A21C2}" destId="{AD57175D-350A-2B49-9922-74D2F0697DF2}" srcOrd="9" destOrd="0" presId="urn:microsoft.com/office/officeart/2005/8/layout/venn3"/>
    <dgm:cxn modelId="{BFBB9361-C718-48F3-A94F-7AEC4CD1E086}" type="presParOf" srcId="{E15CB3F6-C674-3D40-9BC7-D719E78A21C2}" destId="{259F9721-1639-7D44-ACDA-D105C46EA5C4}" srcOrd="10" destOrd="0" presId="urn:microsoft.com/office/officeart/2005/8/layout/venn3"/>
    <dgm:cxn modelId="{0D950A98-6C42-4BA3-9E7B-E9F658E0A2B1}" type="presParOf" srcId="{E15CB3F6-C674-3D40-9BC7-D719E78A21C2}" destId="{7FF581AA-F0F5-CE4B-9A35-3C557DFF3037}" srcOrd="11" destOrd="0" presId="urn:microsoft.com/office/officeart/2005/8/layout/venn3"/>
    <dgm:cxn modelId="{6DA78947-ED7C-4029-843E-E8D2D381E07D}" type="presParOf" srcId="{E15CB3F6-C674-3D40-9BC7-D719E78A21C2}" destId="{E67792E3-8EC2-7E4A-81A5-6894D8681F7B}" srcOrd="12"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59007-89F8-E145-B4EA-C3461E809181}">
      <dsp:nvSpPr>
        <dsp:cNvPr id="0" name=""/>
        <dsp:cNvSpPr/>
      </dsp:nvSpPr>
      <dsp:spPr>
        <a:xfrm>
          <a:off x="1272"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Lack of Appreciation of Symptoms</a:t>
          </a:r>
          <a:endParaRPr lang="en-US" sz="1100" kern="1200" dirty="0"/>
        </a:p>
      </dsp:txBody>
      <dsp:txXfrm>
        <a:off x="220601" y="965469"/>
        <a:ext cx="1059011" cy="1059011"/>
      </dsp:txXfrm>
    </dsp:sp>
    <dsp:sp modelId="{89FD76EE-2B01-494F-87DC-6D66C53C633C}">
      <dsp:nvSpPr>
        <dsp:cNvPr id="0" name=""/>
        <dsp:cNvSpPr/>
      </dsp:nvSpPr>
      <dsp:spPr>
        <a:xfrm>
          <a:off x="1199408"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Primary DDS or MD</a:t>
          </a:r>
          <a:endParaRPr lang="en-US" sz="1100" kern="1200" dirty="0"/>
        </a:p>
      </dsp:txBody>
      <dsp:txXfrm>
        <a:off x="1418737" y="965469"/>
        <a:ext cx="1059011" cy="1059011"/>
      </dsp:txXfrm>
    </dsp:sp>
    <dsp:sp modelId="{142E0D6C-DC75-FE48-AF89-9A24872BEF74}">
      <dsp:nvSpPr>
        <dsp:cNvPr id="0" name=""/>
        <dsp:cNvSpPr/>
      </dsp:nvSpPr>
      <dsp:spPr>
        <a:xfrm>
          <a:off x="2397543"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Referral to community specialist (</a:t>
          </a:r>
          <a:r>
            <a:rPr lang="en-US" sz="1100" kern="1200" dirty="0" err="1" smtClean="0"/>
            <a:t>bx</a:t>
          </a:r>
          <a:r>
            <a:rPr lang="en-US" sz="1100" kern="1200" dirty="0" smtClean="0"/>
            <a:t> initiated)</a:t>
          </a:r>
          <a:endParaRPr lang="en-US" sz="1100" kern="1200" dirty="0"/>
        </a:p>
      </dsp:txBody>
      <dsp:txXfrm>
        <a:off x="2616872" y="965469"/>
        <a:ext cx="1059011" cy="1059011"/>
      </dsp:txXfrm>
    </dsp:sp>
    <dsp:sp modelId="{AB848A18-8FF5-0646-8A97-76F738C2C044}">
      <dsp:nvSpPr>
        <dsp:cNvPr id="0" name=""/>
        <dsp:cNvSpPr/>
      </dsp:nvSpPr>
      <dsp:spPr>
        <a:xfrm>
          <a:off x="3595678"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Referral to treating specialist</a:t>
          </a:r>
          <a:endParaRPr lang="en-US" sz="1100" kern="1200" dirty="0"/>
        </a:p>
      </dsp:txBody>
      <dsp:txXfrm>
        <a:off x="3815007" y="965469"/>
        <a:ext cx="1059011" cy="1059011"/>
      </dsp:txXfrm>
    </dsp:sp>
    <dsp:sp modelId="{A1FE4D79-51B7-7544-AB92-11BBDCEE3DBE}">
      <dsp:nvSpPr>
        <dsp:cNvPr id="0" name=""/>
        <dsp:cNvSpPr/>
      </dsp:nvSpPr>
      <dsp:spPr>
        <a:xfrm>
          <a:off x="4793814"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Initiation of staging</a:t>
          </a:r>
          <a:endParaRPr lang="en-US" sz="1100" kern="1200" dirty="0"/>
        </a:p>
      </dsp:txBody>
      <dsp:txXfrm>
        <a:off x="5013143" y="965469"/>
        <a:ext cx="1059011" cy="1059011"/>
      </dsp:txXfrm>
    </dsp:sp>
    <dsp:sp modelId="{259F9721-1639-7D44-ACDA-D105C46EA5C4}">
      <dsp:nvSpPr>
        <dsp:cNvPr id="0" name=""/>
        <dsp:cNvSpPr/>
      </dsp:nvSpPr>
      <dsp:spPr>
        <a:xfrm>
          <a:off x="5991949"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Head and Neck Tumor Board</a:t>
          </a:r>
          <a:endParaRPr lang="en-US" sz="1100" kern="1200" dirty="0"/>
        </a:p>
      </dsp:txBody>
      <dsp:txXfrm>
        <a:off x="6211278" y="965469"/>
        <a:ext cx="1059011" cy="1059011"/>
      </dsp:txXfrm>
    </dsp:sp>
    <dsp:sp modelId="{E67792E3-8EC2-7E4A-81A5-6894D8681F7B}">
      <dsp:nvSpPr>
        <dsp:cNvPr id="0" name=""/>
        <dsp:cNvSpPr/>
      </dsp:nvSpPr>
      <dsp:spPr>
        <a:xfrm>
          <a:off x="7190084" y="746140"/>
          <a:ext cx="1497669" cy="1497669"/>
        </a:xfrm>
        <a:prstGeom prst="ellipse">
          <a:avLst/>
        </a:prstGeom>
        <a:gradFill rotWithShape="0">
          <a:gsLst>
            <a:gs pos="0">
              <a:schemeClr val="accent1">
                <a:alpha val="50000"/>
                <a:hueOff val="0"/>
                <a:satOff val="0"/>
                <a:lumOff val="0"/>
                <a:alphaOff val="0"/>
                <a:tint val="98000"/>
                <a:hueMod val="94000"/>
                <a:satMod val="130000"/>
                <a:lumMod val="128000"/>
              </a:schemeClr>
            </a:gs>
            <a:gs pos="100000">
              <a:schemeClr val="accent1">
                <a:alpha val="50000"/>
                <a:hueOff val="0"/>
                <a:satOff val="0"/>
                <a:lumOff val="0"/>
                <a:alphaOff val="0"/>
                <a:shade val="94000"/>
                <a:lumMod val="88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82422" tIns="13970" rIns="82422" bIns="13970" numCol="1" spcCol="1270" anchor="ctr" anchorCtr="0">
          <a:noAutofit/>
        </a:bodyPr>
        <a:lstStyle/>
        <a:p>
          <a:pPr lvl="0" algn="ctr" defTabSz="488950">
            <a:lnSpc>
              <a:spcPct val="90000"/>
            </a:lnSpc>
            <a:spcBef>
              <a:spcPct val="0"/>
            </a:spcBef>
            <a:spcAft>
              <a:spcPct val="35000"/>
            </a:spcAft>
          </a:pPr>
          <a:r>
            <a:rPr lang="en-US" sz="1100" kern="1200" dirty="0" smtClean="0"/>
            <a:t>Treatment</a:t>
          </a:r>
          <a:endParaRPr lang="en-US" sz="1100" kern="1200" dirty="0"/>
        </a:p>
      </dsp:txBody>
      <dsp:txXfrm>
        <a:off x="7409413" y="965469"/>
        <a:ext cx="1059011" cy="105901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67C20C-16C2-4F25-9747-A8EEF5908A72}" type="datetimeFigureOut">
              <a:rPr lang="en-US" smtClean="0"/>
              <a:t>3/28/2016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26B99E-D6B9-4F4D-BE57-CA495403CA32}" type="slidenum">
              <a:rPr lang="en-US" smtClean="0"/>
              <a:t>‹#›</a:t>
            </a:fld>
            <a:endParaRPr lang="en-US"/>
          </a:p>
        </p:txBody>
      </p:sp>
    </p:spTree>
    <p:extLst>
      <p:ext uri="{BB962C8B-B14F-4D97-AF65-F5344CB8AC3E}">
        <p14:creationId xmlns:p14="http://schemas.microsoft.com/office/powerpoint/2010/main" val="126455799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F" type="integer" max="256" units="dev"/>
          <inkml:channel name="T" type="integer" max="2.14748E9" units="dev"/>
        </inkml:traceFormat>
        <inkml:channelProperties>
          <inkml:channelProperty channel="X" name="resolution" value="377.95276" units="1/cm"/>
          <inkml:channelProperty channel="Y" name="resolution" value="425.28058" units="1/cm"/>
          <inkml:channelProperty channel="F" name="resolution" value="0" units="1/dev"/>
          <inkml:channelProperty channel="T" name="resolution" value="1" units="1/dev"/>
        </inkml:channelProperties>
      </inkml:inkSource>
      <inkml:timestamp xml:id="ts0" timeString="2015-11-24T01:20:48.201"/>
    </inkml:context>
    <inkml:brush xml:id="br0">
      <inkml:brushProperty name="width" value="0.1" units="cm"/>
      <inkml:brushProperty name="height" value="0.1" units="cm"/>
      <inkml:brushProperty name="fitToCurve" value="1"/>
    </inkml:brush>
  </inkml:definitions>
  <inkml:traceGroup>
    <inkml:annotationXML>
      <emma:emma xmlns:emma="http://www.w3.org/2003/04/emma" version="1.0">
        <emma:interpretation id="{9FBB8D9B-F54D-4007-9A7A-297729016EEA}" emma:medium="tactile" emma:mode="ink">
          <msink:context xmlns:msink="http://schemas.microsoft.com/ink/2010/main" type="writingRegion" rotatedBoundingBox="14962,14138 29909,8768 31233,12454 16286,17824"/>
        </emma:interpretation>
      </emma:emma>
    </inkml:annotationXML>
    <inkml:traceGroup>
      <inkml:annotationXML>
        <emma:emma xmlns:emma="http://www.w3.org/2003/04/emma" version="1.0">
          <emma:interpretation id="{55F9331D-D3E7-437A-92C4-1505AC6630A1}" emma:medium="tactile" emma:mode="ink">
            <msink:context xmlns:msink="http://schemas.microsoft.com/ink/2010/main" type="paragraph" rotatedBoundingBox="14962,14138 29909,8768 31233,12454 16286,17824" alignmentLevel="1"/>
          </emma:interpretation>
        </emma:emma>
      </inkml:annotationXML>
      <inkml:traceGroup>
        <inkml:annotationXML>
          <emma:emma xmlns:emma="http://www.w3.org/2003/04/emma" version="1.0">
            <emma:interpretation id="{E709230D-C7F2-47EC-926D-2E9F6D7E740F}" emma:medium="tactile" emma:mode="ink">
              <msink:context xmlns:msink="http://schemas.microsoft.com/ink/2010/main" type="line" rotatedBoundingBox="14962,14138 29398,8952 30274,11391 15838,16577"/>
            </emma:interpretation>
          </emma:emma>
        </inkml:annotationXML>
        <inkml:traceGroup>
          <inkml:annotationXML>
            <emma:emma xmlns:emma="http://www.w3.org/2003/04/emma" version="1.0">
              <emma:interpretation id="{D8825636-AFCE-430A-A6A0-01C080F20C72}" emma:medium="tactile" emma:mode="ink">
                <msink:context xmlns:msink="http://schemas.microsoft.com/ink/2010/main" type="inkWord" rotatedBoundingBox="14962,14138 29398,8952 30274,11391 15838,16577"/>
              </emma:interpretation>
              <emma:one-of disjunction-type="recognition" id="oneOf0">
                <emma:interpretation id="interp0" emma:lang="en-US" emma:confidence="0">
                  <emma:literal>so or</emma:literal>
                </emma:interpretation>
                <emma:interpretation id="interp1" emma:lang="en-US" emma:confidence="0">
                  <emma:literal>son is</emma:literal>
                </emma:interpretation>
                <emma:interpretation id="interp2" emma:lang="en-US" emma:confidence="0">
                  <emma:literal>son or</emma:literal>
                </emma:interpretation>
                <emma:interpretation id="interp3" emma:lang="en-US" emma:confidence="0">
                  <emma:literal>son on</emma:literal>
                </emma:interpretation>
                <emma:interpretation id="interp4" emma:lang="en-US" emma:confidence="0">
                  <emma:literal>Toro's</emma:literal>
                </emma:interpretation>
              </emma:one-of>
            </emma:emma>
          </inkml:annotationXML>
          <inkml:trace contextRef="#ctx0" brushRef="#br0">12252-4068 55 0,'-76'-63'27'0,"125"122"-67"0,-27-45 56 0,5 5-30 16,0-9 0-16</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78CB8-BBB1-45C9-AA19-7A866B6AE984}" type="datetimeFigureOut">
              <a:rPr lang="en-US" smtClean="0"/>
              <a:t>3/28/2016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5EAA5A-0BCD-4DAD-B096-FC7B642835EB}" type="slidenum">
              <a:rPr lang="en-US" smtClean="0"/>
              <a:t>‹#›</a:t>
            </a:fld>
            <a:endParaRPr lang="en-US"/>
          </a:p>
        </p:txBody>
      </p:sp>
    </p:spTree>
    <p:extLst>
      <p:ext uri="{BB962C8B-B14F-4D97-AF65-F5344CB8AC3E}">
        <p14:creationId xmlns:p14="http://schemas.microsoft.com/office/powerpoint/2010/main" val="1998982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dentalaegis.com/special-issues/2011/09/potentially-malignant-lesions-of-the-oral-cavity#sthash.N5FffnnB.dpuf"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1</a:t>
            </a:fld>
            <a:endParaRPr lang="en-US"/>
          </a:p>
        </p:txBody>
      </p:sp>
    </p:spTree>
    <p:extLst>
      <p:ext uri="{BB962C8B-B14F-4D97-AF65-F5344CB8AC3E}">
        <p14:creationId xmlns:p14="http://schemas.microsoft.com/office/powerpoint/2010/main" val="2996864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EAA5A-0BCD-4DAD-B096-FC7B642835EB}" type="slidenum">
              <a:rPr lang="en-US" smtClean="0"/>
              <a:t>2</a:t>
            </a:fld>
            <a:endParaRPr lang="en-US"/>
          </a:p>
        </p:txBody>
      </p:sp>
    </p:spTree>
    <p:extLst>
      <p:ext uri="{BB962C8B-B14F-4D97-AF65-F5344CB8AC3E}">
        <p14:creationId xmlns:p14="http://schemas.microsoft.com/office/powerpoint/2010/main" val="2566505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Over the next 20 years, the WHO predict more then a 50% increase in the incidence of Oral Cancer.</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3</a:t>
            </a:fld>
            <a:endParaRPr lang="en-US"/>
          </a:p>
        </p:txBody>
      </p:sp>
    </p:spTree>
    <p:extLst>
      <p:ext uri="{BB962C8B-B14F-4D97-AF65-F5344CB8AC3E}">
        <p14:creationId xmlns:p14="http://schemas.microsoft.com/office/powerpoint/2010/main" val="4178663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45EAA5A-0BCD-4DAD-B096-FC7B642835EB}" type="slidenum">
              <a:rPr lang="en-US" smtClean="0"/>
              <a:t>9</a:t>
            </a:fld>
            <a:endParaRPr lang="en-US"/>
          </a:p>
        </p:txBody>
      </p:sp>
    </p:spTree>
    <p:extLst>
      <p:ext uri="{BB962C8B-B14F-4D97-AF65-F5344CB8AC3E}">
        <p14:creationId xmlns:p14="http://schemas.microsoft.com/office/powerpoint/2010/main" val="466523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What Is Cancer?</a:t>
            </a:r>
          </a:p>
          <a:p>
            <a:r>
              <a:rPr lang="en-US" sz="1200" b="0" i="0" kern="1200" dirty="0" smtClean="0">
                <a:solidFill>
                  <a:schemeClr val="tx1"/>
                </a:solidFill>
                <a:effectLst/>
                <a:latin typeface="+mn-lt"/>
                <a:ea typeface="+mn-ea"/>
                <a:cs typeface="+mn-cs"/>
              </a:rPr>
              <a:t>In the most basic terms, cancer refers to cells that grow out-of-control and invade other tissues. Cells become cancerous due to the accumulation of defects, or mutations, in their DNA. Certain inherited genetic defects (for example, BRCA1 and BRCA2 mutations) and infections can increase the risk of cancer. Environmental factors (for example, air pollution) and poor lifestyle choices -- such as smoking and heavy alcohol use -- can also damage DNA and lead to cancer.</a:t>
            </a:r>
          </a:p>
          <a:p>
            <a:r>
              <a:rPr lang="en-US" sz="1200" b="0" i="0" kern="1200" dirty="0" smtClean="0">
                <a:solidFill>
                  <a:schemeClr val="tx1"/>
                </a:solidFill>
                <a:effectLst/>
                <a:latin typeface="+mn-lt"/>
                <a:ea typeface="+mn-ea"/>
                <a:cs typeface="+mn-cs"/>
              </a:rPr>
              <a:t>Most of the time, cells are able to detect and repair DNA damage. If a cell is severely damaged and cannot repair itself it undergoes so-called programmed cell death or apoptosis. Cancer occurs when damaged cells grow, divide, and spread abnormally instead of self-destructing as they should.</a:t>
            </a:r>
          </a:p>
          <a:p>
            <a:r>
              <a:rPr lang="en-US" sz="1200" b="1" i="0" u="none" strike="noStrike" kern="1200" cap="all" dirty="0" smtClean="0">
                <a:solidFill>
                  <a:schemeClr val="tx1"/>
                </a:solidFill>
                <a:effectLst/>
                <a:latin typeface="+mn-lt"/>
                <a:ea typeface="+mn-ea"/>
                <a:cs typeface="+mn-cs"/>
              </a:rPr>
              <a:t>Source: Medicine.net</a:t>
            </a:r>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45EAA5A-0BCD-4DAD-B096-FC7B642835EB}" type="slidenum">
              <a:rPr lang="en-US" smtClean="0"/>
              <a:t>10</a:t>
            </a:fld>
            <a:endParaRPr lang="en-US"/>
          </a:p>
        </p:txBody>
      </p:sp>
    </p:spTree>
    <p:extLst>
      <p:ext uri="{BB962C8B-B14F-4D97-AF65-F5344CB8AC3E}">
        <p14:creationId xmlns:p14="http://schemas.microsoft.com/office/powerpoint/2010/main" val="2909762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 Vitamin C</a:t>
            </a:r>
            <a:br>
              <a:rPr lang="en-US" dirty="0" smtClean="0"/>
            </a:br>
            <a:r>
              <a:rPr lang="en-US" dirty="0" smtClean="0"/>
              <a:t>Pollution</a:t>
            </a:r>
          </a:p>
          <a:p>
            <a:r>
              <a:rPr lang="en-US" dirty="0" smtClean="0"/>
              <a:t>Poor</a:t>
            </a:r>
            <a:r>
              <a:rPr lang="en-US" baseline="0" dirty="0" smtClean="0"/>
              <a:t> diet and lifestyle</a:t>
            </a:r>
          </a:p>
          <a:p>
            <a:r>
              <a:rPr lang="en-US" baseline="0" dirty="0" smtClean="0"/>
              <a:t>Excessive alcohol use and smoking</a:t>
            </a:r>
          </a:p>
          <a:p>
            <a:r>
              <a:rPr lang="en-US" baseline="0" dirty="0" err="1" smtClean="0"/>
              <a:t>Persistant</a:t>
            </a:r>
            <a:r>
              <a:rPr lang="en-US" baseline="0" dirty="0" smtClean="0"/>
              <a:t> infections and disease</a:t>
            </a:r>
          </a:p>
          <a:p>
            <a:r>
              <a:rPr lang="en-US" baseline="0" dirty="0" err="1" smtClean="0"/>
              <a:t>Gentics</a:t>
            </a:r>
            <a:endParaRPr lang="en-US" baseline="0" dirty="0" smtClean="0"/>
          </a:p>
          <a:p>
            <a:r>
              <a:rPr lang="en-US" baseline="0" dirty="0" smtClean="0"/>
              <a:t>Chemical exposure</a:t>
            </a:r>
          </a:p>
          <a:p>
            <a:r>
              <a:rPr lang="en-US" baseline="0" dirty="0" smtClean="0"/>
              <a:t>Sun exposure</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18</a:t>
            </a:fld>
            <a:endParaRPr lang="en-US"/>
          </a:p>
        </p:txBody>
      </p:sp>
    </p:spTree>
    <p:extLst>
      <p:ext uri="{BB962C8B-B14F-4D97-AF65-F5344CB8AC3E}">
        <p14:creationId xmlns:p14="http://schemas.microsoft.com/office/powerpoint/2010/main" val="3287072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the Hmong community  of </a:t>
            </a:r>
            <a:r>
              <a:rPr lang="en-US" dirty="0" err="1" smtClean="0"/>
              <a:t>gutkha</a:t>
            </a:r>
            <a:r>
              <a:rPr lang="en-US" dirty="0" smtClean="0"/>
              <a:t> use</a:t>
            </a:r>
          </a:p>
          <a:p>
            <a:r>
              <a:rPr lang="en-US" dirty="0" smtClean="0"/>
              <a:t>~More males are diagnosed then females.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F7F237A-16C0-451A-A7F8-B66A3E58504D}" type="slidenum">
              <a:rPr lang="en-US" smtClean="0"/>
              <a:t>20</a:t>
            </a:fld>
            <a:endParaRPr lang="en-US"/>
          </a:p>
        </p:txBody>
      </p:sp>
    </p:spTree>
    <p:extLst>
      <p:ext uri="{BB962C8B-B14F-4D97-AF65-F5344CB8AC3E}">
        <p14:creationId xmlns:p14="http://schemas.microsoft.com/office/powerpoint/2010/main" val="648440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21</a:t>
            </a:fld>
            <a:endParaRPr lang="en-US"/>
          </a:p>
        </p:txBody>
      </p:sp>
    </p:spTree>
    <p:extLst>
      <p:ext uri="{BB962C8B-B14F-4D97-AF65-F5344CB8AC3E}">
        <p14:creationId xmlns:p14="http://schemas.microsoft.com/office/powerpoint/2010/main" val="2622444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Ethanol enhances the permeability of tobacco carcinogens in the mucosa; especially the floor of the mouth.</a:t>
            </a:r>
          </a:p>
          <a:p>
            <a:r>
              <a:rPr lang="en-US" dirty="0" smtClean="0"/>
              <a:t>Source: “Effect of alcohol on mucosal penetration of</a:t>
            </a:r>
            <a:r>
              <a:rPr lang="en-US" baseline="0" dirty="0" smtClean="0"/>
              <a:t> tobacco carcinogens” </a:t>
            </a:r>
            <a:r>
              <a:rPr lang="en-US" baseline="0" dirty="0" err="1" smtClean="0"/>
              <a:t>Emore</a:t>
            </a:r>
            <a:r>
              <a:rPr lang="en-US" baseline="0" dirty="0" smtClean="0"/>
              <a:t>, JG 1991</a:t>
            </a:r>
          </a:p>
          <a:p>
            <a:r>
              <a:rPr lang="en-US" baseline="0" dirty="0" smtClean="0"/>
              <a:t>OCF</a:t>
            </a:r>
            <a:endParaRPr lang="en-US" dirty="0" smtClean="0"/>
          </a:p>
          <a:p>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23</a:t>
            </a:fld>
            <a:endParaRPr lang="en-US"/>
          </a:p>
        </p:txBody>
      </p:sp>
    </p:spTree>
    <p:extLst>
      <p:ext uri="{BB962C8B-B14F-4D97-AF65-F5344CB8AC3E}">
        <p14:creationId xmlns:p14="http://schemas.microsoft.com/office/powerpoint/2010/main" val="2935272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All three forms of alcohol (beer, hard liquor, and wine) have been associated with oral cancer, (29-34) although hard liquor and beer have a higher associated risk. Studies that have found alcohol use to be a factor for oral carcinogenesis have usually concluded that the level of consumption was important; one study found elevated risk only if 56 or more glasses of wine per week were (34) consumed. Another study showed a significant increase only if the average daily consumption of (30) alcohol exceeded 120 grams. That evidence is contradictory about the role of alcohol in oral cancer may relate to the difficulty in measuring intake or to alcohol's effect on other variables (or both), but it is reasonable to assume that any form of alcohol taken in excess may promote oral cancer. - See more at: http://www.oralcancerfoundation.org/cdc/cdc_chapter3.php#sthash.3a9YYY3V.dpuf</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24</a:t>
            </a:fld>
            <a:endParaRPr lang="en-US"/>
          </a:p>
        </p:txBody>
      </p:sp>
    </p:spTree>
    <p:extLst>
      <p:ext uri="{BB962C8B-B14F-4D97-AF65-F5344CB8AC3E}">
        <p14:creationId xmlns:p14="http://schemas.microsoft.com/office/powerpoint/2010/main" val="2320262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BDA 2011</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25</a:t>
            </a:fld>
            <a:endParaRPr lang="en-US"/>
          </a:p>
        </p:txBody>
      </p:sp>
    </p:spTree>
    <p:extLst>
      <p:ext uri="{BB962C8B-B14F-4D97-AF65-F5344CB8AC3E}">
        <p14:creationId xmlns:p14="http://schemas.microsoft.com/office/powerpoint/2010/main" val="1804580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a:t>
            </a:r>
            <a:r>
              <a:rPr lang="en-US" baseline="0" dirty="0" smtClean="0"/>
              <a:t> there is no certain link between oral cancer and mouth wash; excessive use should be discouraged.  Those with potentially malignant lesions should refrain from use.</a:t>
            </a:r>
          </a:p>
          <a:p>
            <a:endParaRPr lang="en-US" baseline="0" dirty="0" smtClean="0"/>
          </a:p>
          <a:p>
            <a:r>
              <a:rPr lang="en-US" baseline="0" dirty="0" smtClean="0"/>
              <a:t>Source: Mouthwash and the Oral Cancer Rick-</a:t>
            </a:r>
            <a:r>
              <a:rPr lang="en-US" baseline="0" dirty="0" err="1" smtClean="0"/>
              <a:t>Quanative</a:t>
            </a:r>
            <a:r>
              <a:rPr lang="en-US" baseline="0" dirty="0" smtClean="0"/>
              <a:t> Meta-analysis of Epidemiologic studies 2012, </a:t>
            </a:r>
            <a:r>
              <a:rPr lang="en-US" baseline="0" dirty="0" err="1" smtClean="0"/>
              <a:t>vol</a:t>
            </a:r>
            <a:r>
              <a:rPr lang="en-US" baseline="0" dirty="0" smtClean="0"/>
              <a:t> 19 pages 173-180</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27</a:t>
            </a:fld>
            <a:endParaRPr lang="en-US"/>
          </a:p>
        </p:txBody>
      </p:sp>
    </p:spTree>
    <p:extLst>
      <p:ext uri="{BB962C8B-B14F-4D97-AF65-F5344CB8AC3E}">
        <p14:creationId xmlns:p14="http://schemas.microsoft.com/office/powerpoint/2010/main" val="2912366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www.cancer.org/cancer/oralcavityandoropharyndealcancer/detailedguide/oral-cavity-and-oropharyngeall</a:t>
            </a:r>
            <a:r>
              <a:rPr lang="en-US" baseline="0" dirty="0" smtClean="0"/>
              <a:t>-cancer-risk-factors</a:t>
            </a:r>
          </a:p>
          <a:p>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31</a:t>
            </a:fld>
            <a:endParaRPr lang="en-US"/>
          </a:p>
        </p:txBody>
      </p:sp>
    </p:spTree>
    <p:extLst>
      <p:ext uri="{BB962C8B-B14F-4D97-AF65-F5344CB8AC3E}">
        <p14:creationId xmlns:p14="http://schemas.microsoft.com/office/powerpoint/2010/main" val="1255335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 my lichen planus turn into cancer? Answer: This association remains controversial and reinforces the need for an accurate diagnosis through biopsy. Lichen planus has been classified as a pre-cancerous lesion with reported cases of carcinoma occurring. However, the percentage is very small and most reported cases have involved the erosive, plaque, and atrophic types of lichen planus. Periodic evaluation and follow up is important so that any change in the tissue may be evaluated and treated early. Any changes should be reported to your healthcare provider and further evaluation should occur. Patients should be encouraged to keep regularly scheduled appointments and be made aware of the importance of consistent evaluations of the lichen planus.</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32</a:t>
            </a:fld>
            <a:endParaRPr lang="en-US"/>
          </a:p>
        </p:txBody>
      </p:sp>
    </p:spTree>
    <p:extLst>
      <p:ext uri="{BB962C8B-B14F-4D97-AF65-F5344CB8AC3E}">
        <p14:creationId xmlns:p14="http://schemas.microsoft.com/office/powerpoint/2010/main" val="1743828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Apthus</a:t>
            </a:r>
            <a:r>
              <a:rPr lang="en-US" dirty="0" smtClean="0"/>
              <a:t> Ulcers included.</a:t>
            </a:r>
          </a:p>
          <a:p>
            <a:r>
              <a:rPr lang="en-US" dirty="0" err="1" smtClean="0"/>
              <a:t>Desquamus</a:t>
            </a:r>
            <a:r>
              <a:rPr lang="en-US" baseline="0" dirty="0" smtClean="0"/>
              <a:t> </a:t>
            </a:r>
            <a:r>
              <a:rPr lang="en-US" baseline="0" dirty="0" err="1" smtClean="0"/>
              <a:t>gingivtius</a:t>
            </a:r>
            <a:endParaRPr lang="en-US" dirty="0" smtClean="0"/>
          </a:p>
          <a:p>
            <a:r>
              <a:rPr lang="en-US" dirty="0" smtClean="0"/>
              <a:t>UK story</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33</a:t>
            </a:fld>
            <a:endParaRPr lang="en-US"/>
          </a:p>
        </p:txBody>
      </p:sp>
    </p:spTree>
    <p:extLst>
      <p:ext uri="{BB962C8B-B14F-4D97-AF65-F5344CB8AC3E}">
        <p14:creationId xmlns:p14="http://schemas.microsoft.com/office/powerpoint/2010/main" val="154873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was “watched” for 3 years</a:t>
            </a:r>
            <a:r>
              <a:rPr lang="en-US" baseline="0" dirty="0" smtClean="0"/>
              <a:t> by a DDS, who told the patient to stop “chewing on his tongue” </a:t>
            </a:r>
          </a:p>
          <a:p>
            <a:r>
              <a:rPr lang="en-US" baseline="0" dirty="0" smtClean="0"/>
              <a:t>This is squamous cell carcinoma (90% of oral cancers are squamous cell carcinoma)</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35</a:t>
            </a:fld>
            <a:endParaRPr lang="en-US"/>
          </a:p>
        </p:txBody>
      </p:sp>
    </p:spTree>
    <p:extLst>
      <p:ext uri="{BB962C8B-B14F-4D97-AF65-F5344CB8AC3E}">
        <p14:creationId xmlns:p14="http://schemas.microsoft.com/office/powerpoint/2010/main" val="202969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CDC</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38</a:t>
            </a:fld>
            <a:endParaRPr lang="en-US"/>
          </a:p>
        </p:txBody>
      </p:sp>
    </p:spTree>
    <p:extLst>
      <p:ext uri="{BB962C8B-B14F-4D97-AF65-F5344CB8AC3E}">
        <p14:creationId xmlns:p14="http://schemas.microsoft.com/office/powerpoint/2010/main" val="2456153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Cleveland Clinic</a:t>
            </a:r>
            <a:r>
              <a:rPr lang="en-US" baseline="0" dirty="0" smtClean="0"/>
              <a:t> 2013</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40</a:t>
            </a:fld>
            <a:endParaRPr lang="en-US"/>
          </a:p>
        </p:txBody>
      </p:sp>
    </p:spTree>
    <p:extLst>
      <p:ext uri="{BB962C8B-B14F-4D97-AF65-F5344CB8AC3E}">
        <p14:creationId xmlns:p14="http://schemas.microsoft.com/office/powerpoint/2010/main" val="458002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CDC 2016</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41</a:t>
            </a:fld>
            <a:endParaRPr lang="en-US"/>
          </a:p>
        </p:txBody>
      </p:sp>
    </p:spTree>
    <p:extLst>
      <p:ext uri="{BB962C8B-B14F-4D97-AF65-F5344CB8AC3E}">
        <p14:creationId xmlns:p14="http://schemas.microsoft.com/office/powerpoint/2010/main" val="1581621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CDC 2016</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42</a:t>
            </a:fld>
            <a:endParaRPr lang="en-US"/>
          </a:p>
        </p:txBody>
      </p:sp>
    </p:spTree>
    <p:extLst>
      <p:ext uri="{BB962C8B-B14F-4D97-AF65-F5344CB8AC3E}">
        <p14:creationId xmlns:p14="http://schemas.microsoft.com/office/powerpoint/2010/main" val="938829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term precancerous is being replaced by Potentially Malignant Lesion (The terminology "precancerous lesion" implies that the lesion will follow an irreversible and inevitable progression to OCSCC. Research shows that, while there is statistical evidence to predict particular clinical and microscopic changes that are associated with development of OCSCC, for any individual lesion clinicians can only estimate the likelihood of progression.3 Thus, rather than precancerous lesion, a term that more accurately reflects current understanding is preferred: potentially malignant lesion. - See more at: </a:t>
            </a:r>
            <a:r>
              <a:rPr lang="en-US" sz="1200" b="0" i="0" kern="1200" dirty="0" smtClean="0">
                <a:solidFill>
                  <a:schemeClr val="tx1"/>
                </a:solidFill>
                <a:effectLst/>
                <a:latin typeface="+mn-lt"/>
                <a:ea typeface="+mn-ea"/>
                <a:cs typeface="+mn-cs"/>
                <a:hlinkClick r:id="rId3"/>
              </a:rPr>
              <a:t>https://www.dentalaegis.com/special-issues/2011/09/potentially-malignant-lesions-of-the-oral-cavity#sthash.N5FffnnB.dpuf</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44</a:t>
            </a:fld>
            <a:endParaRPr lang="en-US"/>
          </a:p>
        </p:txBody>
      </p:sp>
    </p:spTree>
    <p:extLst>
      <p:ext uri="{BB962C8B-B14F-4D97-AF65-F5344CB8AC3E}">
        <p14:creationId xmlns:p14="http://schemas.microsoft.com/office/powerpoint/2010/main" val="1371324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BDA 2013</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53</a:t>
            </a:fld>
            <a:endParaRPr lang="en-US"/>
          </a:p>
        </p:txBody>
      </p:sp>
    </p:spTree>
    <p:extLst>
      <p:ext uri="{BB962C8B-B14F-4D97-AF65-F5344CB8AC3E}">
        <p14:creationId xmlns:p14="http://schemas.microsoft.com/office/powerpoint/2010/main" val="3262205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to</a:t>
            </a:r>
            <a:r>
              <a:rPr lang="en-US" baseline="0" dirty="0" smtClean="0"/>
              <a:t> get that patient to the right provider.  YES!  Educate yourself on what/where your patient can go to!</a:t>
            </a:r>
            <a:endParaRPr lang="en-US" dirty="0"/>
          </a:p>
        </p:txBody>
      </p:sp>
      <p:sp>
        <p:nvSpPr>
          <p:cNvPr id="4" name="Slide Number Placeholder 3"/>
          <p:cNvSpPr>
            <a:spLocks noGrp="1"/>
          </p:cNvSpPr>
          <p:nvPr>
            <p:ph type="sldNum" sz="quarter" idx="10"/>
          </p:nvPr>
        </p:nvSpPr>
        <p:spPr/>
        <p:txBody>
          <a:bodyPr/>
          <a:lstStyle/>
          <a:p>
            <a:fld id="{3F7F237A-16C0-451A-A7F8-B66A3E58504D}" type="slidenum">
              <a:rPr lang="en-US" smtClean="0"/>
              <a:t>57</a:t>
            </a:fld>
            <a:endParaRPr lang="en-US"/>
          </a:p>
        </p:txBody>
      </p:sp>
    </p:spTree>
    <p:extLst>
      <p:ext uri="{BB962C8B-B14F-4D97-AF65-F5344CB8AC3E}">
        <p14:creationId xmlns:p14="http://schemas.microsoft.com/office/powerpoint/2010/main" val="1926580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Wisconsin’s First Oral Cancer screening event</a:t>
            </a:r>
            <a:r>
              <a:rPr lang="en-US" baseline="0" dirty="0" smtClean="0"/>
              <a:t> 10/17/16</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58</a:t>
            </a:fld>
            <a:endParaRPr lang="en-US"/>
          </a:p>
        </p:txBody>
      </p:sp>
    </p:spTree>
    <p:extLst>
      <p:ext uri="{BB962C8B-B14F-4D97-AF65-F5344CB8AC3E}">
        <p14:creationId xmlns:p14="http://schemas.microsoft.com/office/powerpoint/2010/main" val="4257484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OralCancer.org</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59</a:t>
            </a:fld>
            <a:endParaRPr lang="en-US"/>
          </a:p>
        </p:txBody>
      </p:sp>
    </p:spTree>
    <p:extLst>
      <p:ext uri="{BB962C8B-B14F-4D97-AF65-F5344CB8AC3E}">
        <p14:creationId xmlns:p14="http://schemas.microsoft.com/office/powerpoint/2010/main" val="4127830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line of defense to tell the body</a:t>
            </a:r>
            <a:r>
              <a:rPr lang="en-US" baseline="0" dirty="0" smtClean="0"/>
              <a:t> something is not right.</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62</a:t>
            </a:fld>
            <a:endParaRPr lang="en-US"/>
          </a:p>
        </p:txBody>
      </p:sp>
    </p:spTree>
    <p:extLst>
      <p:ext uri="{BB962C8B-B14F-4D97-AF65-F5344CB8AC3E}">
        <p14:creationId xmlns:p14="http://schemas.microsoft.com/office/powerpoint/2010/main" val="5794835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Palpating </a:t>
            </a:r>
            <a:r>
              <a:rPr lang="en-US" dirty="0" err="1" smtClean="0"/>
              <a:t>lympnodes</a:t>
            </a:r>
            <a:r>
              <a:rPr lang="en-US" dirty="0" smtClean="0"/>
              <a:t>.  I</a:t>
            </a:r>
            <a:endParaRPr lang="en-US" dirty="0"/>
          </a:p>
        </p:txBody>
      </p:sp>
      <p:sp>
        <p:nvSpPr>
          <p:cNvPr id="4" name="Slide Number Placeholder 3"/>
          <p:cNvSpPr>
            <a:spLocks noGrp="1"/>
          </p:cNvSpPr>
          <p:nvPr>
            <p:ph type="sldNum" sz="quarter" idx="10"/>
          </p:nvPr>
        </p:nvSpPr>
        <p:spPr/>
        <p:txBody>
          <a:bodyPr/>
          <a:lstStyle/>
          <a:p>
            <a:fld id="{3F7F237A-16C0-451A-A7F8-B66A3E58504D}" type="slidenum">
              <a:rPr lang="en-US" smtClean="0"/>
              <a:t>69</a:t>
            </a:fld>
            <a:endParaRPr lang="en-US"/>
          </a:p>
        </p:txBody>
      </p:sp>
    </p:spTree>
    <p:extLst>
      <p:ext uri="{BB962C8B-B14F-4D97-AF65-F5344CB8AC3E}">
        <p14:creationId xmlns:p14="http://schemas.microsoft.com/office/powerpoint/2010/main" val="3155433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checking for check chews and Lina</a:t>
            </a:r>
            <a:r>
              <a:rPr lang="en-US" baseline="0" dirty="0" smtClean="0"/>
              <a:t> Alba</a:t>
            </a:r>
            <a:endParaRPr lang="en-US" dirty="0"/>
          </a:p>
        </p:txBody>
      </p:sp>
      <p:sp>
        <p:nvSpPr>
          <p:cNvPr id="4" name="Slide Number Placeholder 3"/>
          <p:cNvSpPr>
            <a:spLocks noGrp="1"/>
          </p:cNvSpPr>
          <p:nvPr>
            <p:ph type="sldNum" sz="quarter" idx="10"/>
          </p:nvPr>
        </p:nvSpPr>
        <p:spPr/>
        <p:txBody>
          <a:bodyPr/>
          <a:lstStyle/>
          <a:p>
            <a:fld id="{3F7F237A-16C0-451A-A7F8-B66A3E58504D}" type="slidenum">
              <a:rPr lang="en-US" smtClean="0"/>
              <a:t>71</a:t>
            </a:fld>
            <a:endParaRPr lang="en-US"/>
          </a:p>
        </p:txBody>
      </p:sp>
    </p:spTree>
    <p:extLst>
      <p:ext uri="{BB962C8B-B14F-4D97-AF65-F5344CB8AC3E}">
        <p14:creationId xmlns:p14="http://schemas.microsoft.com/office/powerpoint/2010/main" val="3222147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 Biopsy replacement!</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80</a:t>
            </a:fld>
            <a:endParaRPr lang="en-US"/>
          </a:p>
        </p:txBody>
      </p:sp>
    </p:spTree>
    <p:extLst>
      <p:ext uri="{BB962C8B-B14F-4D97-AF65-F5344CB8AC3E}">
        <p14:creationId xmlns:p14="http://schemas.microsoft.com/office/powerpoint/2010/main" val="3018765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 Biopsy replacement!</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81</a:t>
            </a:fld>
            <a:endParaRPr lang="en-US"/>
          </a:p>
        </p:txBody>
      </p:sp>
    </p:spTree>
    <p:extLst>
      <p:ext uri="{BB962C8B-B14F-4D97-AF65-F5344CB8AC3E}">
        <p14:creationId xmlns:p14="http://schemas.microsoft.com/office/powerpoint/2010/main" val="2115925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Average price 32.00</a:t>
            </a:r>
            <a:r>
              <a:rPr lang="en-US" baseline="0" dirty="0" smtClean="0"/>
              <a:t> per screening annually</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87</a:t>
            </a:fld>
            <a:endParaRPr lang="en-US"/>
          </a:p>
        </p:txBody>
      </p:sp>
    </p:spTree>
    <p:extLst>
      <p:ext uri="{BB962C8B-B14F-4D97-AF65-F5344CB8AC3E}">
        <p14:creationId xmlns:p14="http://schemas.microsoft.com/office/powerpoint/2010/main" val="1534034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handouts</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89</a:t>
            </a:fld>
            <a:endParaRPr lang="en-US"/>
          </a:p>
        </p:txBody>
      </p:sp>
    </p:spTree>
    <p:extLst>
      <p:ext uri="{BB962C8B-B14F-4D97-AF65-F5344CB8AC3E}">
        <p14:creationId xmlns:p14="http://schemas.microsoft.com/office/powerpoint/2010/main" val="33911640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80% of dental lawsuits</a:t>
            </a:r>
            <a:r>
              <a:rPr lang="en-US" baseline="0" dirty="0" smtClean="0"/>
              <a:t> are because the patient is irate and want money; but don’t give them a reason!</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92</a:t>
            </a:fld>
            <a:endParaRPr lang="en-US"/>
          </a:p>
        </p:txBody>
      </p:sp>
    </p:spTree>
    <p:extLst>
      <p:ext uri="{BB962C8B-B14F-4D97-AF65-F5344CB8AC3E}">
        <p14:creationId xmlns:p14="http://schemas.microsoft.com/office/powerpoint/2010/main" val="669959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226 per year against DA/RDH</a:t>
            </a:r>
            <a:endParaRPr lang="en-US" dirty="0"/>
          </a:p>
        </p:txBody>
      </p:sp>
      <p:sp>
        <p:nvSpPr>
          <p:cNvPr id="4" name="Slide Number Placeholder 3"/>
          <p:cNvSpPr>
            <a:spLocks noGrp="1"/>
          </p:cNvSpPr>
          <p:nvPr>
            <p:ph type="sldNum" sz="quarter" idx="10"/>
          </p:nvPr>
        </p:nvSpPr>
        <p:spPr/>
        <p:txBody>
          <a:bodyPr/>
          <a:lstStyle/>
          <a:p>
            <a:fld id="{445EAA5A-0BCD-4DAD-B096-FC7B642835EB}" type="slidenum">
              <a:rPr lang="en-US" smtClean="0"/>
              <a:t>93</a:t>
            </a:fld>
            <a:endParaRPr lang="en-US"/>
          </a:p>
        </p:txBody>
      </p:sp>
    </p:spTree>
    <p:extLst>
      <p:ext uri="{BB962C8B-B14F-4D97-AF65-F5344CB8AC3E}">
        <p14:creationId xmlns:p14="http://schemas.microsoft.com/office/powerpoint/2010/main" val="1468247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3/28/2016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10" Type="http://schemas.openxmlformats.org/officeDocument/2006/relationships/image" Target="../media/image23.emf"/><Relationship Id="rId4" Type="http://schemas.openxmlformats.org/officeDocument/2006/relationships/image" Target="../media/image17.jpg"/><Relationship Id="rId9" Type="http://schemas.openxmlformats.org/officeDocument/2006/relationships/customXml" Target="../ink/ink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nidcr.nih.gov/dataStatistics" TargetMode="External"/><Relationship Id="rId2" Type="http://schemas.openxmlformats.org/officeDocument/2006/relationships/hyperlink" Target="http://www.biomedcentral.com/1471-2407/13560" TargetMode="External"/><Relationship Id="rId1" Type="http://schemas.openxmlformats.org/officeDocument/2006/relationships/slideLayout" Target="../slideLayouts/slideLayout7.xml"/><Relationship Id="rId4" Type="http://schemas.openxmlformats.org/officeDocument/2006/relationships/hyperlink" Target="http://www.cancerresearchuk.or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4.jp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my.clevelandclinic.org/health/diseases_conditions/hic_Oropharyngeal_Cancer"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hyperlink" Target="http://www.cdc.gov/vaccines/hcp/vis/vis-statements/hpv-gardasil-9.html"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hyperlink" Target="http://www.cdc.gov/vaccines/hcp/vis/vis-statements/hpv-cervarix.html" TargetMode="External"/><Relationship Id="rId4" Type="http://schemas.openxmlformats.org/officeDocument/2006/relationships/hyperlink" Target="http://www.cdc.gov/vaccines/hcp/vis/vis-statements/hpv-gardasil.html"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dentalaegis.com/special-issues/2011/09/potentially-malignant-lesions-of-the-oral-cavity#sthash.N5FffnnB.dpuf"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www.sixstepscreening.org/"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9.jpg"/><Relationship Id="rId7" Type="http://schemas.openxmlformats.org/officeDocument/2006/relationships/image" Target="../media/image73.jpeg"/><Relationship Id="rId2" Type="http://schemas.openxmlformats.org/officeDocument/2006/relationships/image" Target="../media/image68.jp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7.xml"/><Relationship Id="rId5" Type="http://schemas.openxmlformats.org/officeDocument/2006/relationships/image" Target="../media/image77.jpeg"/><Relationship Id="rId4" Type="http://schemas.openxmlformats.org/officeDocument/2006/relationships/image" Target="../media/image76.jpeg"/></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jpg"/></Relationships>
</file>

<file path=ppt/slides/_rels/slide8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6.xml"/><Relationship Id="rId4" Type="http://schemas.openxmlformats.org/officeDocument/2006/relationships/image" Target="../media/image87.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91.gif"/><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www.adha.com/"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hyperlink" Target="http://www.npdb-hipdb.hrsa.gov/resources/npdbstats/npdbStatistics.jsp#contentTop" TargetMode="External"/><Relationship Id="rId4" Type="http://schemas.openxmlformats.org/officeDocument/2006/relationships/image" Target="../media/image93.jpeg"/></Relationships>
</file>

<file path=ppt/slides/_rels/slide9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Understanding </a:t>
            </a:r>
            <a:br>
              <a:rPr lang="en-US" dirty="0" smtClean="0"/>
            </a:br>
            <a:r>
              <a:rPr lang="en-US" dirty="0" smtClean="0"/>
              <a:t>Oral Cancer</a:t>
            </a:r>
            <a:endParaRPr lang="en-US" dirty="0"/>
          </a:p>
        </p:txBody>
      </p:sp>
      <p:sp>
        <p:nvSpPr>
          <p:cNvPr id="3" name="Subtitle 2"/>
          <p:cNvSpPr>
            <a:spLocks noGrp="1"/>
          </p:cNvSpPr>
          <p:nvPr>
            <p:ph type="subTitle" idx="1"/>
          </p:nvPr>
        </p:nvSpPr>
        <p:spPr/>
        <p:txBody>
          <a:bodyPr/>
          <a:lstStyle/>
          <a:p>
            <a:r>
              <a:rPr lang="en-US" dirty="0" smtClean="0"/>
              <a:t>Presented by: </a:t>
            </a:r>
          </a:p>
          <a:p>
            <a:r>
              <a:rPr lang="en-US" dirty="0" smtClean="0"/>
              <a:t>Corinne E Jameson-Kuehl, RDH, BS, OMT</a:t>
            </a:r>
            <a:endParaRPr lang="en-US" dirty="0"/>
          </a:p>
        </p:txBody>
      </p:sp>
    </p:spTree>
    <p:extLst>
      <p:ext uri="{BB962C8B-B14F-4D97-AF65-F5344CB8AC3E}">
        <p14:creationId xmlns:p14="http://schemas.microsoft.com/office/powerpoint/2010/main" val="18866577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rot="5400000">
            <a:off x="7776369" y="1984103"/>
            <a:ext cx="4546600" cy="3030538"/>
          </a:xfrm>
        </p:spPr>
      </p:pic>
      <p:pic>
        <p:nvPicPr>
          <p:cNvPr id="8" name="Content Placeholder 7"/>
          <p:cNvPicPr>
            <a:picLocks noGrp="1" noChangeAspect="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2354185" y="1226072"/>
            <a:ext cx="4329112" cy="3030537"/>
          </a:xfrm>
        </p:spPr>
      </p:pic>
      <p:sp>
        <p:nvSpPr>
          <p:cNvPr id="4" name="Title 3"/>
          <p:cNvSpPr>
            <a:spLocks noGrp="1"/>
          </p:cNvSpPr>
          <p:nvPr>
            <p:ph type="title" idx="4294967295"/>
          </p:nvPr>
        </p:nvSpPr>
        <p:spPr>
          <a:xfrm>
            <a:off x="0" y="4487863"/>
            <a:ext cx="8534400" cy="1506537"/>
          </a:xfrm>
        </p:spPr>
        <p:txBody>
          <a:bodyPr>
            <a:normAutofit fontScale="90000"/>
          </a:bodyPr>
          <a:lstStyle/>
          <a:p>
            <a:r>
              <a:rPr lang="en-US" dirty="0"/>
              <a:t>https://www.facebook.com/Corinne-E-Jameson-Kuehl-225669804243935/?ref=hl</a:t>
            </a:r>
          </a:p>
        </p:txBody>
      </p:sp>
      <p:sp>
        <p:nvSpPr>
          <p:cNvPr id="5" name="Text Placeholder 4"/>
          <p:cNvSpPr>
            <a:spLocks noGrp="1"/>
          </p:cNvSpPr>
          <p:nvPr>
            <p:ph type="body" idx="4294967295"/>
          </p:nvPr>
        </p:nvSpPr>
        <p:spPr>
          <a:xfrm>
            <a:off x="0" y="685800"/>
            <a:ext cx="6945313" cy="396875"/>
          </a:xfrm>
        </p:spPr>
        <p:txBody>
          <a:bodyPr/>
          <a:lstStyle/>
          <a:p>
            <a:r>
              <a:rPr lang="en-US" dirty="0" smtClean="0"/>
              <a:t>happywisconsinfaces@gmail.com</a:t>
            </a:r>
            <a:endParaRPr lang="en-US" dirty="0"/>
          </a:p>
        </p:txBody>
      </p:sp>
    </p:spTree>
    <p:extLst>
      <p:ext uri="{BB962C8B-B14F-4D97-AF65-F5344CB8AC3E}">
        <p14:creationId xmlns:p14="http://schemas.microsoft.com/office/powerpoint/2010/main" val="2607488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40,000-45,000 Americans </a:t>
            </a:r>
            <a:br>
              <a:rPr lang="en-US" dirty="0" smtClean="0"/>
            </a:br>
            <a:r>
              <a:rPr lang="en-US" dirty="0" smtClean="0"/>
              <a:t>will be diagnosed with Oral Cancer this year.</a:t>
            </a:r>
            <a:endParaRPr lang="en-US" dirty="0"/>
          </a:p>
        </p:txBody>
      </p:sp>
      <p:pic>
        <p:nvPicPr>
          <p:cNvPr id="1026" name="Picture 2" descr="http://dreamatico.com/data_images/people/people-5.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39131" y="685800"/>
            <a:ext cx="6024563" cy="3614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9493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4914"/>
          </a:xfrm>
          <a:solidFill>
            <a:srgbClr val="20A8A5"/>
          </a:solidFill>
          <a:ln>
            <a:noFill/>
          </a:ln>
          <a:effectLst>
            <a:softEdge rad="317500"/>
          </a:effectLst>
          <a:scene3d>
            <a:camera prst="orthographicFront">
              <a:rot lat="0" lon="0" rev="0"/>
            </a:camera>
            <a:lightRig rig="chilly" dir="t">
              <a:rot lat="0" lon="0" rev="18480000"/>
            </a:lightRig>
          </a:scene3d>
          <a:sp3d prstMaterial="clear">
            <a:bevelT h="63500"/>
          </a:sp3d>
        </p:spPr>
        <p:txBody>
          <a:bodyPr/>
          <a:lstStyle/>
          <a:p>
            <a:pPr algn="ctr"/>
            <a:r>
              <a:rPr lang="en-US" dirty="0" smtClean="0">
                <a:solidFill>
                  <a:schemeClr val="bg1">
                    <a:lumMod val="50000"/>
                  </a:schemeClr>
                </a:solidFill>
              </a:rPr>
              <a:t>Oral Cancer Statistics</a:t>
            </a:r>
            <a:endParaRPr lang="en-US" sz="2400" dirty="0">
              <a:solidFill>
                <a:schemeClr val="bg1">
                  <a:lumMod val="50000"/>
                </a:schemeClr>
              </a:solidFill>
            </a:endParaRPr>
          </a:p>
        </p:txBody>
      </p:sp>
      <p:sp>
        <p:nvSpPr>
          <p:cNvPr id="3" name="TextBox 2"/>
          <p:cNvSpPr txBox="1"/>
          <p:nvPr/>
        </p:nvSpPr>
        <p:spPr>
          <a:xfrm>
            <a:off x="613458" y="1967696"/>
            <a:ext cx="11019099" cy="46474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90% of all cancers originate in the body’s epithelial tissue that line the body cavity. Including the Oral Cavity.</a:t>
            </a:r>
          </a:p>
          <a:p>
            <a:endParaRPr lang="en-US" dirty="0" smtClean="0"/>
          </a:p>
          <a:p>
            <a:pPr marL="285750" indent="-285750">
              <a:buFont typeface="Arial" panose="020B0604020202020204" pitchFamily="34" charset="0"/>
              <a:buChar char="•"/>
            </a:pPr>
            <a:r>
              <a:rPr lang="en-US" dirty="0" smtClean="0"/>
              <a:t>Sixth most common cancer in the World</a:t>
            </a:r>
          </a:p>
          <a:p>
            <a:endParaRPr lang="en-US" dirty="0"/>
          </a:p>
          <a:p>
            <a:pPr marL="285750" indent="-285750">
              <a:buFont typeface="Arial" panose="020B0604020202020204" pitchFamily="34" charset="0"/>
              <a:buChar char="•"/>
            </a:pPr>
            <a:r>
              <a:rPr lang="en-US" dirty="0" smtClean="0"/>
              <a:t>Oral Cancer is more deadly than:</a:t>
            </a:r>
          </a:p>
          <a:p>
            <a:pPr marL="1200150" lvl="2" indent="-285750">
              <a:buFont typeface="Arial" panose="020B0604020202020204" pitchFamily="34" charset="0"/>
              <a:buChar char="•"/>
            </a:pPr>
            <a:r>
              <a:rPr lang="en-US" sz="1600" dirty="0" smtClean="0"/>
              <a:t>Breast cancer</a:t>
            </a:r>
          </a:p>
          <a:p>
            <a:pPr marL="1200150" lvl="2" indent="-285750">
              <a:buFont typeface="Arial" panose="020B0604020202020204" pitchFamily="34" charset="0"/>
              <a:buChar char="•"/>
            </a:pPr>
            <a:r>
              <a:rPr lang="en-US" sz="1600" dirty="0" smtClean="0"/>
              <a:t>Cervical Cancer</a:t>
            </a:r>
          </a:p>
          <a:p>
            <a:pPr marL="1200150" lvl="2" indent="-285750">
              <a:buFont typeface="Arial" panose="020B0604020202020204" pitchFamily="34" charset="0"/>
              <a:buChar char="•"/>
            </a:pPr>
            <a:r>
              <a:rPr lang="en-US" sz="1600" dirty="0" smtClean="0"/>
              <a:t>Colon Cancer</a:t>
            </a:r>
          </a:p>
          <a:p>
            <a:pPr marL="1200150" lvl="2" indent="-285750">
              <a:buFont typeface="Arial" panose="020B0604020202020204" pitchFamily="34" charset="0"/>
              <a:buChar char="•"/>
            </a:pPr>
            <a:r>
              <a:rPr lang="en-US" sz="1600" dirty="0" smtClean="0"/>
              <a:t>Skin Cancer</a:t>
            </a:r>
          </a:p>
          <a:p>
            <a:pPr marL="1200150" lvl="2" indent="-285750">
              <a:buFont typeface="Arial" panose="020B0604020202020204" pitchFamily="34" charset="0"/>
              <a:buChar char="•"/>
            </a:pPr>
            <a:r>
              <a:rPr lang="en-US" sz="1600" dirty="0" smtClean="0"/>
              <a:t>Bone Cancer</a:t>
            </a:r>
          </a:p>
          <a:p>
            <a:endParaRPr lang="en-US" dirty="0"/>
          </a:p>
          <a:p>
            <a:endParaRPr lang="en-US" dirty="0" smtClean="0"/>
          </a:p>
          <a:p>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717269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4578"/>
          </a:xfrm>
          <a:solidFill>
            <a:srgbClr val="20A8A5"/>
          </a:solidFill>
          <a:ln>
            <a:noFill/>
          </a:ln>
          <a:effectLst>
            <a:softEdge rad="63500"/>
          </a:effectLst>
          <a:scene3d>
            <a:camera prst="orthographicFront">
              <a:rot lat="0" lon="0" rev="0"/>
            </a:camera>
            <a:lightRig rig="chilly" dir="t">
              <a:rot lat="0" lon="0" rev="18480000"/>
            </a:lightRig>
          </a:scene3d>
          <a:sp3d prstMaterial="clear">
            <a:bevelT h="63500"/>
          </a:sp3d>
        </p:spPr>
        <p:txBody>
          <a:bodyPr/>
          <a:lstStyle/>
          <a:p>
            <a:pPr algn="ctr"/>
            <a:r>
              <a:rPr lang="en-US" dirty="0" smtClean="0">
                <a:solidFill>
                  <a:schemeClr val="bg1">
                    <a:lumMod val="50000"/>
                  </a:schemeClr>
                </a:solidFill>
              </a:rPr>
              <a:t>Oral Cancer Statistics </a:t>
            </a:r>
            <a:endParaRPr lang="en-US" dirty="0">
              <a:solidFill>
                <a:schemeClr val="bg1">
                  <a:lumMod val="50000"/>
                </a:schemeClr>
              </a:solidFill>
            </a:endParaRPr>
          </a:p>
        </p:txBody>
      </p:sp>
      <p:sp>
        <p:nvSpPr>
          <p:cNvPr id="3" name="TextBox 2"/>
          <p:cNvSpPr txBox="1"/>
          <p:nvPr/>
        </p:nvSpPr>
        <p:spPr>
          <a:xfrm>
            <a:off x="625033" y="1909823"/>
            <a:ext cx="10046825" cy="3416320"/>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a:t>
            </a:r>
            <a:r>
              <a:rPr lang="en-US" dirty="0"/>
              <a:t>casual link between HPV (16+18) and OC is becoming better understood</a:t>
            </a:r>
            <a:r>
              <a:rPr lang="en-US" dirty="0" smtClean="0"/>
              <a:t>.</a:t>
            </a:r>
          </a:p>
          <a:p>
            <a:endParaRPr lang="en-US" dirty="0" smtClean="0"/>
          </a:p>
          <a:p>
            <a:pPr marL="285750" indent="-285750">
              <a:buFont typeface="Arial" panose="020B0604020202020204" pitchFamily="34" charset="0"/>
              <a:buChar char="•"/>
            </a:pPr>
            <a:r>
              <a:rPr lang="en-US" dirty="0"/>
              <a:t>1.2 Million active HPV (16+18) cases in the U.S with an estimated 275,000 new cases each </a:t>
            </a:r>
            <a:r>
              <a:rPr lang="en-US" dirty="0" smtClean="0"/>
              <a:t>year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fastest growing segment of The Oral Cancer population in the U.S are non-smokers under 50.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8-15% of all Erythroplakias and Leukoplakias when followed transform to cancer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Early detection survival cases of oral cancer exceed 90%</a:t>
            </a:r>
            <a:endParaRPr lang="en-US" dirty="0"/>
          </a:p>
        </p:txBody>
      </p:sp>
    </p:spTree>
    <p:extLst>
      <p:ext uri="{BB962C8B-B14F-4D97-AF65-F5344CB8AC3E}">
        <p14:creationId xmlns:p14="http://schemas.microsoft.com/office/powerpoint/2010/main" val="12676405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720" y="-3212756"/>
            <a:ext cx="8438891" cy="9207156"/>
          </a:xfrm>
        </p:spPr>
        <p:txBody>
          <a:bodyPr/>
          <a:lstStyle/>
          <a:p>
            <a:r>
              <a:rPr lang="en-US" dirty="0" smtClean="0"/>
              <a:t>5 year survival rate at 50%....WHY???</a:t>
            </a:r>
            <a:endParaRPr lang="en-US" dirty="0"/>
          </a:p>
        </p:txBody>
      </p:sp>
      <p:sp>
        <p:nvSpPr>
          <p:cNvPr id="3" name="Content Placeholder 2"/>
          <p:cNvSpPr>
            <a:spLocks noGrp="1"/>
          </p:cNvSpPr>
          <p:nvPr>
            <p:ph idx="1"/>
          </p:nvPr>
        </p:nvSpPr>
        <p:spPr>
          <a:xfrm>
            <a:off x="606726" y="2040310"/>
            <a:ext cx="9514461" cy="4439612"/>
          </a:xfrm>
        </p:spPr>
        <p:txBody>
          <a:bodyPr>
            <a:normAutofit/>
          </a:bodyPr>
          <a:lstStyle/>
          <a:p>
            <a:pPr marL="457200" lvl="1" indent="0">
              <a:buNone/>
            </a:pPr>
            <a:r>
              <a:rPr lang="en-US" sz="3000" dirty="0"/>
              <a:t>2</a:t>
            </a:r>
            <a:r>
              <a:rPr lang="en-US" sz="3000" dirty="0" smtClean="0"/>
              <a:t>5</a:t>
            </a:r>
            <a:r>
              <a:rPr lang="en-US" sz="3000" dirty="0"/>
              <a:t>% of diagnosis have no </a:t>
            </a:r>
            <a:r>
              <a:rPr lang="en-US" sz="3000" dirty="0" smtClean="0"/>
              <a:t>known </a:t>
            </a:r>
            <a:r>
              <a:rPr lang="en-US" sz="3000" dirty="0"/>
              <a:t>risk factors</a:t>
            </a:r>
            <a:r>
              <a:rPr lang="en-US" sz="3000" dirty="0" smtClean="0"/>
              <a:t>….</a:t>
            </a:r>
          </a:p>
          <a:p>
            <a:pPr marL="2286000" lvl="5" indent="0">
              <a:buNone/>
            </a:pPr>
            <a:endParaRPr lang="en-US" sz="2400" dirty="0"/>
          </a:p>
          <a:p>
            <a:r>
              <a:rPr lang="en-US" dirty="0"/>
              <a:t>Dental professionals ignore lesions that appear suspicious….and then pre-cancer cells develop into cancer cells</a:t>
            </a:r>
            <a:r>
              <a:rPr lang="en-US" dirty="0" smtClean="0"/>
              <a:t>…</a:t>
            </a:r>
          </a:p>
          <a:p>
            <a:endParaRPr lang="en-US" dirty="0"/>
          </a:p>
          <a:p>
            <a:r>
              <a:rPr lang="en-US" dirty="0"/>
              <a:t>LATE DETECTION and many too many “opinions” over a long period of time</a:t>
            </a:r>
            <a:r>
              <a:rPr lang="en-US" dirty="0" smtClean="0"/>
              <a:t>. NO STANDARD PROTOCOL.</a:t>
            </a:r>
          </a:p>
          <a:p>
            <a:endParaRPr lang="en-US" dirty="0"/>
          </a:p>
          <a:p>
            <a:pPr marL="0" indent="0">
              <a:buNone/>
            </a:pPr>
            <a:endParaRPr lang="en-US" dirty="0"/>
          </a:p>
        </p:txBody>
      </p:sp>
    </p:spTree>
    <p:extLst>
      <p:ext uri="{BB962C8B-B14F-4D97-AF65-F5344CB8AC3E}">
        <p14:creationId xmlns:p14="http://schemas.microsoft.com/office/powerpoint/2010/main" val="35774235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Title 1"/>
          <p:cNvSpPr>
            <a:spLocks noGrp="1"/>
          </p:cNvSpPr>
          <p:nvPr>
            <p:ph type="title"/>
          </p:nvPr>
        </p:nvSpPr>
        <p:spPr>
          <a:xfrm>
            <a:off x="538445" y="170599"/>
            <a:ext cx="10642036" cy="1032387"/>
          </a:xfrm>
          <a:solidFill>
            <a:srgbClr val="20A8A5"/>
          </a:solidFill>
          <a:ln>
            <a:noFill/>
          </a:ln>
          <a:effectLst>
            <a:softEdge rad="635000"/>
          </a:effectLst>
          <a:scene3d>
            <a:camera prst="orthographicFront">
              <a:rot lat="0" lon="0" rev="0"/>
            </a:camera>
            <a:lightRig rig="chilly" dir="t">
              <a:rot lat="0" lon="0" rev="18480000"/>
            </a:lightRig>
          </a:scene3d>
          <a:sp3d prstMaterial="clear">
            <a:bevelT h="63500"/>
          </a:sp3d>
        </p:spPr>
        <p:txBody>
          <a:bodyPr/>
          <a:lstStyle/>
          <a:p>
            <a:pPr algn="ctr" eaLnBrk="1" hangingPunct="1"/>
            <a:r>
              <a:rPr lang="en-US" b="1" dirty="0">
                <a:solidFill>
                  <a:schemeClr val="bg1">
                    <a:lumMod val="50000"/>
                  </a:schemeClr>
                </a:solidFill>
                <a:latin typeface="Calibri Light" panose="020F0302020204030204" pitchFamily="34" charset="0"/>
              </a:rPr>
              <a:t>Exploring Reasons for Delay</a:t>
            </a:r>
          </a:p>
        </p:txBody>
      </p:sp>
      <p:graphicFrame>
        <p:nvGraphicFramePr>
          <p:cNvPr id="8" name="Content Placeholder 7"/>
          <p:cNvGraphicFramePr>
            <a:graphicFrameLocks noGrp="1"/>
          </p:cNvGraphicFramePr>
          <p:nvPr>
            <p:ph idx="1"/>
            <p:extLst/>
          </p:nvPr>
        </p:nvGraphicFramePr>
        <p:xfrm>
          <a:off x="1594324" y="1682883"/>
          <a:ext cx="8689027" cy="2989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ight Arrow 8"/>
          <p:cNvSpPr>
            <a:spLocks noChangeArrowheads="1"/>
          </p:cNvSpPr>
          <p:nvPr/>
        </p:nvSpPr>
        <p:spPr bwMode="auto">
          <a:xfrm>
            <a:off x="2606674" y="4906963"/>
            <a:ext cx="7232650" cy="1173162"/>
          </a:xfrm>
          <a:prstGeom prst="rightArrow">
            <a:avLst>
              <a:gd name="adj1" fmla="val 50000"/>
              <a:gd name="adj2" fmla="val 50006"/>
            </a:avLst>
          </a:prstGeom>
          <a:no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lgn="ctr">
              <a:defRPr/>
            </a:pPr>
            <a:r>
              <a:rPr lang="en-US" dirty="0"/>
              <a:t>Mean 206 Days</a:t>
            </a:r>
          </a:p>
        </p:txBody>
      </p:sp>
      <p:sp>
        <p:nvSpPr>
          <p:cNvPr id="12" name="Down Arrow 11"/>
          <p:cNvSpPr>
            <a:spLocks noChangeArrowheads="1"/>
          </p:cNvSpPr>
          <p:nvPr/>
        </p:nvSpPr>
        <p:spPr bwMode="auto">
          <a:xfrm>
            <a:off x="3794125" y="1600200"/>
            <a:ext cx="939800" cy="1042988"/>
          </a:xfrm>
          <a:prstGeom prst="downArrow">
            <a:avLst>
              <a:gd name="adj1" fmla="val 50000"/>
              <a:gd name="adj2" fmla="val 43977"/>
            </a:avLst>
          </a:prstGeom>
          <a:solidFill>
            <a:schemeClr val="accent1"/>
          </a:solid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defRPr/>
            </a:pPr>
            <a:endParaRPr lang="en-US"/>
          </a:p>
        </p:txBody>
      </p:sp>
      <p:sp>
        <p:nvSpPr>
          <p:cNvPr id="158726" name="TextBox 17"/>
          <p:cNvSpPr txBox="1">
            <a:spLocks noChangeArrowheads="1"/>
          </p:cNvSpPr>
          <p:nvPr/>
        </p:nvSpPr>
        <p:spPr bwMode="auto">
          <a:xfrm>
            <a:off x="3873500" y="1960563"/>
            <a:ext cx="8001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t>35</a:t>
            </a:r>
          </a:p>
        </p:txBody>
      </p:sp>
      <p:sp>
        <p:nvSpPr>
          <p:cNvPr id="19" name="Down Arrow 18"/>
          <p:cNvSpPr>
            <a:spLocks noChangeArrowheads="1"/>
          </p:cNvSpPr>
          <p:nvPr/>
        </p:nvSpPr>
        <p:spPr bwMode="auto">
          <a:xfrm>
            <a:off x="6207125" y="1601789"/>
            <a:ext cx="939800" cy="1042987"/>
          </a:xfrm>
          <a:prstGeom prst="downArrow">
            <a:avLst>
              <a:gd name="adj1" fmla="val 50000"/>
              <a:gd name="adj2" fmla="val 43977"/>
            </a:avLst>
          </a:prstGeom>
          <a:solidFill>
            <a:schemeClr val="accent1"/>
          </a:solid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defRPr/>
            </a:pPr>
            <a:endParaRPr lang="en-US"/>
          </a:p>
        </p:txBody>
      </p:sp>
      <p:sp>
        <p:nvSpPr>
          <p:cNvPr id="158728" name="TextBox 19"/>
          <p:cNvSpPr txBox="1">
            <a:spLocks noChangeArrowheads="1"/>
          </p:cNvSpPr>
          <p:nvPr/>
        </p:nvSpPr>
        <p:spPr bwMode="auto">
          <a:xfrm>
            <a:off x="6286500" y="1962151"/>
            <a:ext cx="8001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t>11</a:t>
            </a:r>
          </a:p>
        </p:txBody>
      </p:sp>
      <p:sp>
        <p:nvSpPr>
          <p:cNvPr id="21" name="Down Arrow 20"/>
          <p:cNvSpPr>
            <a:spLocks noChangeArrowheads="1"/>
          </p:cNvSpPr>
          <p:nvPr/>
        </p:nvSpPr>
        <p:spPr bwMode="auto">
          <a:xfrm>
            <a:off x="8605839" y="1622425"/>
            <a:ext cx="941387" cy="1042988"/>
          </a:xfrm>
          <a:prstGeom prst="downArrow">
            <a:avLst>
              <a:gd name="adj1" fmla="val 50000"/>
              <a:gd name="adj2" fmla="val 43977"/>
            </a:avLst>
          </a:prstGeom>
          <a:solidFill>
            <a:schemeClr val="accent1"/>
          </a:solid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defRPr/>
            </a:pPr>
            <a:endParaRPr lang="en-US"/>
          </a:p>
        </p:txBody>
      </p:sp>
      <p:sp>
        <p:nvSpPr>
          <p:cNvPr id="158730" name="TextBox 21"/>
          <p:cNvSpPr txBox="1">
            <a:spLocks noChangeArrowheads="1"/>
          </p:cNvSpPr>
          <p:nvPr/>
        </p:nvSpPr>
        <p:spPr bwMode="auto">
          <a:xfrm>
            <a:off x="8686800" y="1982788"/>
            <a:ext cx="8001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t>17</a:t>
            </a:r>
          </a:p>
        </p:txBody>
      </p:sp>
      <p:sp>
        <p:nvSpPr>
          <p:cNvPr id="25" name="Down Arrow 24"/>
          <p:cNvSpPr>
            <a:spLocks noChangeArrowheads="1"/>
          </p:cNvSpPr>
          <p:nvPr/>
        </p:nvSpPr>
        <p:spPr bwMode="auto">
          <a:xfrm rot="10800000">
            <a:off x="2606675" y="3702050"/>
            <a:ext cx="939800" cy="1042988"/>
          </a:xfrm>
          <a:prstGeom prst="downArrow">
            <a:avLst>
              <a:gd name="adj1" fmla="val 50000"/>
              <a:gd name="adj2" fmla="val 43977"/>
            </a:avLst>
          </a:prstGeom>
          <a:solidFill>
            <a:schemeClr val="accent1"/>
          </a:solid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defRPr/>
            </a:pPr>
            <a:endParaRPr lang="en-US"/>
          </a:p>
        </p:txBody>
      </p:sp>
      <p:sp>
        <p:nvSpPr>
          <p:cNvPr id="158732" name="TextBox 25"/>
          <p:cNvSpPr txBox="1">
            <a:spLocks noChangeArrowheads="1"/>
          </p:cNvSpPr>
          <p:nvPr/>
        </p:nvSpPr>
        <p:spPr bwMode="auto">
          <a:xfrm>
            <a:off x="2667000" y="3902076"/>
            <a:ext cx="8001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t>104</a:t>
            </a:r>
          </a:p>
        </p:txBody>
      </p:sp>
      <p:sp>
        <p:nvSpPr>
          <p:cNvPr id="27" name="Down Arrow 26"/>
          <p:cNvSpPr>
            <a:spLocks noChangeArrowheads="1"/>
          </p:cNvSpPr>
          <p:nvPr/>
        </p:nvSpPr>
        <p:spPr bwMode="auto">
          <a:xfrm rot="10800000">
            <a:off x="4999038" y="3665538"/>
            <a:ext cx="939800" cy="1041400"/>
          </a:xfrm>
          <a:prstGeom prst="downArrow">
            <a:avLst>
              <a:gd name="adj1" fmla="val 50000"/>
              <a:gd name="adj2" fmla="val 43977"/>
            </a:avLst>
          </a:prstGeom>
          <a:solidFill>
            <a:schemeClr val="accent1"/>
          </a:solid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defRPr/>
            </a:pPr>
            <a:endParaRPr lang="en-US"/>
          </a:p>
        </p:txBody>
      </p:sp>
      <p:sp>
        <p:nvSpPr>
          <p:cNvPr id="158734" name="TextBox 27"/>
          <p:cNvSpPr txBox="1">
            <a:spLocks noChangeArrowheads="1"/>
          </p:cNvSpPr>
          <p:nvPr/>
        </p:nvSpPr>
        <p:spPr bwMode="auto">
          <a:xfrm>
            <a:off x="5059363" y="3865564"/>
            <a:ext cx="8001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t>18</a:t>
            </a:r>
          </a:p>
        </p:txBody>
      </p:sp>
      <p:sp>
        <p:nvSpPr>
          <p:cNvPr id="29" name="Down Arrow 28"/>
          <p:cNvSpPr>
            <a:spLocks noChangeArrowheads="1"/>
          </p:cNvSpPr>
          <p:nvPr/>
        </p:nvSpPr>
        <p:spPr bwMode="auto">
          <a:xfrm rot="10800000">
            <a:off x="7399338" y="3675064"/>
            <a:ext cx="939800" cy="1042987"/>
          </a:xfrm>
          <a:prstGeom prst="downArrow">
            <a:avLst>
              <a:gd name="adj1" fmla="val 50000"/>
              <a:gd name="adj2" fmla="val 43977"/>
            </a:avLst>
          </a:prstGeom>
          <a:solidFill>
            <a:schemeClr val="accent1"/>
          </a:solidFill>
          <a:ln w="38100">
            <a:solidFill>
              <a:srgbClr val="6699FF"/>
            </a:solidFill>
            <a:round/>
            <a:headEnd/>
            <a:tailEnd type="none" w="lg" len="lg"/>
          </a:ln>
          <a:effectLst>
            <a:outerShdw blurRad="63500" dist="38099" dir="2700000" algn="ctr" rotWithShape="0">
              <a:schemeClr val="bg2">
                <a:alpha val="74998"/>
              </a:schemeClr>
            </a:outerShdw>
          </a:effectLst>
        </p:spPr>
        <p:txBody>
          <a:bodyPr/>
          <a:lstStyle/>
          <a:p>
            <a:pPr>
              <a:defRPr/>
            </a:pPr>
            <a:endParaRPr lang="en-US"/>
          </a:p>
        </p:txBody>
      </p:sp>
      <p:sp>
        <p:nvSpPr>
          <p:cNvPr id="158736" name="TextBox 29"/>
          <p:cNvSpPr txBox="1">
            <a:spLocks noChangeArrowheads="1"/>
          </p:cNvSpPr>
          <p:nvPr/>
        </p:nvSpPr>
        <p:spPr bwMode="auto">
          <a:xfrm>
            <a:off x="7459663" y="3875088"/>
            <a:ext cx="8001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a:t>21</a:t>
            </a:r>
          </a:p>
        </p:txBody>
      </p:sp>
    </p:spTree>
    <p:custDataLst>
      <p:tags r:id="rId1"/>
    </p:custDataLst>
    <p:extLst>
      <p:ext uri="{BB962C8B-B14F-4D97-AF65-F5344CB8AC3E}">
        <p14:creationId xmlns:p14="http://schemas.microsoft.com/office/powerpoint/2010/main" val="29452675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2342" y="5174166"/>
            <a:ext cx="5887844" cy="923330"/>
          </a:xfrm>
          <a:prstGeom prst="rect">
            <a:avLst/>
          </a:prstGeom>
        </p:spPr>
        <p:txBody>
          <a:bodyPr wrap="square">
            <a:spAutoFit/>
          </a:bodyPr>
          <a:lstStyle/>
          <a:p>
            <a:r>
              <a:rPr lang="en-US" dirty="0"/>
              <a:t>Survivors experience extreme difficulties with consistent head and neck pain, permanent disfigurement, and loss of eating and speaking</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4796" y="590083"/>
            <a:ext cx="4338756" cy="4338756"/>
          </a:xfrm>
          <a:prstGeom prst="rect">
            <a:avLst/>
          </a:prstGeom>
        </p:spPr>
      </p:pic>
    </p:spTree>
    <p:extLst>
      <p:ext uri="{BB962C8B-B14F-4D97-AF65-F5344CB8AC3E}">
        <p14:creationId xmlns:p14="http://schemas.microsoft.com/office/powerpoint/2010/main" val="3925691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4994275"/>
            <a:ext cx="8534400" cy="1506538"/>
          </a:xfrm>
        </p:spPr>
        <p:txBody>
          <a:bodyPr/>
          <a:lstStyle/>
          <a:p>
            <a:pPr algn="r"/>
            <a:r>
              <a:rPr lang="en-US" dirty="0" smtClean="0"/>
              <a:t>Cancer in America</a:t>
            </a:r>
            <a:endParaRPr lang="en-US" dirty="0"/>
          </a:p>
        </p:txBody>
      </p:sp>
      <p:pic>
        <p:nvPicPr>
          <p:cNvPr id="11" name="Content Placeholder 10"/>
          <p:cNvPicPr>
            <a:picLocks noGrp="1" noChangeAspect="1"/>
          </p:cNvPicPr>
          <p:nvPr>
            <p:ph sz="half" idx="4294967295"/>
          </p:nvPr>
        </p:nvPicPr>
        <p:blipFill>
          <a:blip r:embed="rId3"/>
          <a:stretch>
            <a:fillRect/>
          </a:stretch>
        </p:blipFill>
        <p:spPr>
          <a:xfrm>
            <a:off x="422806" y="856950"/>
            <a:ext cx="2924446" cy="4402814"/>
          </a:xfrm>
          <a:prstGeom prst="rect">
            <a:avLst/>
          </a:prstGeom>
        </p:spPr>
      </p:pic>
      <p:pic>
        <p:nvPicPr>
          <p:cNvPr id="17" name="Picture 16"/>
          <p:cNvPicPr>
            <a:picLocks noChangeAspect="1"/>
          </p:cNvPicPr>
          <p:nvPr/>
        </p:nvPicPr>
        <p:blipFill>
          <a:blip r:embed="rId4"/>
          <a:stretch>
            <a:fillRect/>
          </a:stretch>
        </p:blipFill>
        <p:spPr>
          <a:xfrm>
            <a:off x="3899611" y="815009"/>
            <a:ext cx="3406258" cy="4444755"/>
          </a:xfrm>
          <a:prstGeom prst="rect">
            <a:avLst/>
          </a:prstGeom>
        </p:spPr>
      </p:pic>
      <p:pic>
        <p:nvPicPr>
          <p:cNvPr id="18" name="Picture 17"/>
          <p:cNvPicPr>
            <a:picLocks noChangeAspect="1"/>
          </p:cNvPicPr>
          <p:nvPr/>
        </p:nvPicPr>
        <p:blipFill>
          <a:blip r:embed="rId5"/>
          <a:stretch>
            <a:fillRect/>
          </a:stretch>
        </p:blipFill>
        <p:spPr>
          <a:xfrm>
            <a:off x="7858228" y="815009"/>
            <a:ext cx="3189810" cy="4402814"/>
          </a:xfrm>
          <a:prstGeom prst="rect">
            <a:avLst/>
          </a:prstGeom>
        </p:spPr>
      </p:pic>
    </p:spTree>
    <p:extLst>
      <p:ext uri="{BB962C8B-B14F-4D97-AF65-F5344CB8AC3E}">
        <p14:creationId xmlns:p14="http://schemas.microsoft.com/office/powerpoint/2010/main" val="2820959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Creation of Cancer</a:t>
            </a:r>
            <a:endParaRPr lang="en-US" dirty="0"/>
          </a:p>
        </p:txBody>
      </p:sp>
      <p:pic>
        <p:nvPicPr>
          <p:cNvPr id="1026" name="Picture 2" descr="http://www.cancercenter.com/~/media/Images/Modules/learning-about-cancer-tswt.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45868" y="1254033"/>
            <a:ext cx="6518864" cy="2550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192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656198"/>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sz="2000" dirty="0" smtClean="0"/>
              <a:t>Carcinomas originate in the body’s epithelial tissues, which are thin cell layers, often a single cell deep, that line body cavities.</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0870" y="562819"/>
            <a:ext cx="5393803" cy="3888119"/>
          </a:xfrm>
          <a:prstGeom prst="rect">
            <a:avLst/>
          </a:prstGeom>
        </p:spPr>
      </p:pic>
      <p:sp>
        <p:nvSpPr>
          <p:cNvPr id="5" name="TextBox 4"/>
          <p:cNvSpPr txBox="1"/>
          <p:nvPr/>
        </p:nvSpPr>
        <p:spPr>
          <a:xfrm>
            <a:off x="1585178" y="1456293"/>
            <a:ext cx="1504709" cy="369332"/>
          </a:xfrm>
          <a:prstGeom prst="rect">
            <a:avLst/>
          </a:prstGeom>
          <a:noFill/>
        </p:spPr>
        <p:txBody>
          <a:bodyPr wrap="square" rtlCol="0">
            <a:spAutoFit/>
          </a:bodyPr>
          <a:lstStyle/>
          <a:p>
            <a:r>
              <a:rPr lang="en-US" dirty="0" smtClean="0"/>
              <a:t>Mutated Cell</a:t>
            </a:r>
            <a:endParaRPr lang="en-US" dirty="0"/>
          </a:p>
        </p:txBody>
      </p:sp>
      <p:cxnSp>
        <p:nvCxnSpPr>
          <p:cNvPr id="8" name="Straight Connector 7"/>
          <p:cNvCxnSpPr/>
          <p:nvPr/>
        </p:nvCxnSpPr>
        <p:spPr>
          <a:xfrm flipH="1" flipV="1">
            <a:off x="2815487" y="3797947"/>
            <a:ext cx="549039" cy="127322"/>
          </a:xfrm>
          <a:prstGeom prst="line">
            <a:avLst/>
          </a:prstGeom>
        </p:spPr>
        <p:style>
          <a:lnRef idx="1">
            <a:schemeClr val="accent3"/>
          </a:lnRef>
          <a:fillRef idx="0">
            <a:schemeClr val="accent3"/>
          </a:fillRef>
          <a:effectRef idx="0">
            <a:schemeClr val="accent3"/>
          </a:effectRef>
          <a:fontRef idx="minor">
            <a:schemeClr val="tx1"/>
          </a:fontRef>
        </p:style>
      </p:cxnSp>
      <p:sp>
        <p:nvSpPr>
          <p:cNvPr id="9" name="TextBox 8"/>
          <p:cNvSpPr txBox="1"/>
          <p:nvPr/>
        </p:nvSpPr>
        <p:spPr>
          <a:xfrm>
            <a:off x="1531455" y="3492276"/>
            <a:ext cx="1377387" cy="369332"/>
          </a:xfrm>
          <a:prstGeom prst="rect">
            <a:avLst/>
          </a:prstGeom>
          <a:noFill/>
        </p:spPr>
        <p:txBody>
          <a:bodyPr wrap="square" rtlCol="0">
            <a:spAutoFit/>
          </a:bodyPr>
          <a:lstStyle/>
          <a:p>
            <a:r>
              <a:rPr lang="en-US" dirty="0" smtClean="0"/>
              <a:t>Blood Vessel</a:t>
            </a:r>
            <a:endParaRPr lang="en-US" dirty="0"/>
          </a:p>
        </p:txBody>
      </p:sp>
      <p:cxnSp>
        <p:nvCxnSpPr>
          <p:cNvPr id="11" name="Straight Connector 10"/>
          <p:cNvCxnSpPr/>
          <p:nvPr/>
        </p:nvCxnSpPr>
        <p:spPr>
          <a:xfrm>
            <a:off x="2908842" y="1723845"/>
            <a:ext cx="362089" cy="109018"/>
          </a:xfrm>
          <a:prstGeom prst="line">
            <a:avLst/>
          </a:prstGeom>
        </p:spPr>
        <p:style>
          <a:lnRef idx="1">
            <a:schemeClr val="accent3"/>
          </a:lnRef>
          <a:fillRef idx="0">
            <a:schemeClr val="accent3"/>
          </a:fillRef>
          <a:effectRef idx="0">
            <a:schemeClr val="accent3"/>
          </a:effectRef>
          <a:fontRef idx="minor">
            <a:schemeClr val="tx1"/>
          </a:fontRef>
        </p:style>
      </p:cxnSp>
      <p:cxnSp>
        <p:nvCxnSpPr>
          <p:cNvPr id="13" name="Straight Connector 12"/>
          <p:cNvCxnSpPr/>
          <p:nvPr/>
        </p:nvCxnSpPr>
        <p:spPr>
          <a:xfrm flipV="1">
            <a:off x="8674673" y="3154102"/>
            <a:ext cx="625033" cy="338174"/>
          </a:xfrm>
          <a:prstGeom prst="line">
            <a:avLst/>
          </a:prstGeom>
        </p:spPr>
        <p:style>
          <a:lnRef idx="1">
            <a:schemeClr val="accent3"/>
          </a:lnRef>
          <a:fillRef idx="0">
            <a:schemeClr val="accent3"/>
          </a:fillRef>
          <a:effectRef idx="0">
            <a:schemeClr val="accent3"/>
          </a:effectRef>
          <a:fontRef idx="minor">
            <a:schemeClr val="tx1"/>
          </a:fontRef>
        </p:style>
      </p:cxnSp>
      <p:sp>
        <p:nvSpPr>
          <p:cNvPr id="15" name="TextBox 14"/>
          <p:cNvSpPr txBox="1"/>
          <p:nvPr/>
        </p:nvSpPr>
        <p:spPr>
          <a:xfrm>
            <a:off x="8947763" y="2784770"/>
            <a:ext cx="3145299" cy="369332"/>
          </a:xfrm>
          <a:prstGeom prst="rect">
            <a:avLst/>
          </a:prstGeom>
          <a:noFill/>
        </p:spPr>
        <p:txBody>
          <a:bodyPr wrap="square" rtlCol="0">
            <a:spAutoFit/>
          </a:bodyPr>
          <a:lstStyle/>
          <a:p>
            <a:r>
              <a:rPr lang="en-US" dirty="0" smtClean="0"/>
              <a:t>Epithelial basement membrane</a:t>
            </a:r>
            <a:endParaRPr lang="en-US" dirty="0"/>
          </a:p>
        </p:txBody>
      </p:sp>
    </p:spTree>
    <p:extLst>
      <p:ext uri="{BB962C8B-B14F-4D97-AF65-F5344CB8AC3E}">
        <p14:creationId xmlns:p14="http://schemas.microsoft.com/office/powerpoint/2010/main" val="178010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6278" y="782963"/>
            <a:ext cx="5737399" cy="3198727"/>
          </a:xfrm>
          <a:prstGeom prst="rect">
            <a:avLst/>
          </a:prstGeom>
        </p:spPr>
      </p:pic>
      <p:sp>
        <p:nvSpPr>
          <p:cNvPr id="5" name="TextBox 4"/>
          <p:cNvSpPr txBox="1"/>
          <p:nvPr/>
        </p:nvSpPr>
        <p:spPr>
          <a:xfrm>
            <a:off x="1585732" y="4861367"/>
            <a:ext cx="8310622" cy="1323439"/>
          </a:xfrm>
          <a:prstGeom prst="rect">
            <a:avLst/>
          </a:prstGeom>
          <a:noFill/>
        </p:spPr>
        <p:txBody>
          <a:bodyPr wrap="square" rtlCol="0">
            <a:spAutoFit/>
          </a:bodyPr>
          <a:lstStyle/>
          <a:p>
            <a:r>
              <a:rPr lang="en-US" sz="2000" dirty="0"/>
              <a:t>C</a:t>
            </a:r>
            <a:r>
              <a:rPr lang="en-US" sz="2000" dirty="0" smtClean="0"/>
              <a:t>ells replicate periodically, but normal cells replicate only to replace other cells.</a:t>
            </a:r>
          </a:p>
          <a:p>
            <a:endParaRPr lang="en-US" sz="2000" dirty="0"/>
          </a:p>
          <a:p>
            <a:r>
              <a:rPr lang="en-US" sz="2000" dirty="0" smtClean="0"/>
              <a:t>Mutated cells reproduce even though replacement cells are not needed. </a:t>
            </a:r>
            <a:endParaRPr lang="en-US" sz="2000" dirty="0"/>
          </a:p>
        </p:txBody>
      </p:sp>
      <p:cxnSp>
        <p:nvCxnSpPr>
          <p:cNvPr id="7" name="Straight Connector 6"/>
          <p:cNvCxnSpPr/>
          <p:nvPr/>
        </p:nvCxnSpPr>
        <p:spPr>
          <a:xfrm>
            <a:off x="2141316" y="1875099"/>
            <a:ext cx="821803" cy="254643"/>
          </a:xfrm>
          <a:prstGeom prst="line">
            <a:avLst/>
          </a:prstGeom>
        </p:spPr>
        <p:style>
          <a:lnRef idx="1">
            <a:schemeClr val="accent3"/>
          </a:lnRef>
          <a:fillRef idx="0">
            <a:schemeClr val="accent3"/>
          </a:fillRef>
          <a:effectRef idx="0">
            <a:schemeClr val="accent3"/>
          </a:effectRef>
          <a:fontRef idx="minor">
            <a:schemeClr val="tx1"/>
          </a:fontRef>
        </p:style>
      </p:cxnSp>
      <p:sp>
        <p:nvSpPr>
          <p:cNvPr id="8" name="TextBox 7"/>
          <p:cNvSpPr txBox="1"/>
          <p:nvPr/>
        </p:nvSpPr>
        <p:spPr>
          <a:xfrm>
            <a:off x="781291" y="1633088"/>
            <a:ext cx="1608881" cy="369332"/>
          </a:xfrm>
          <a:prstGeom prst="rect">
            <a:avLst/>
          </a:prstGeom>
          <a:noFill/>
        </p:spPr>
        <p:txBody>
          <a:bodyPr wrap="square" rtlCol="0">
            <a:spAutoFit/>
          </a:bodyPr>
          <a:lstStyle/>
          <a:p>
            <a:r>
              <a:rPr lang="en-US" dirty="0" smtClean="0"/>
              <a:t>Mutated Cell</a:t>
            </a:r>
            <a:endParaRPr lang="en-US" dirty="0"/>
          </a:p>
        </p:txBody>
      </p:sp>
      <p:cxnSp>
        <p:nvCxnSpPr>
          <p:cNvPr id="10" name="Straight Connector 9"/>
          <p:cNvCxnSpPr/>
          <p:nvPr/>
        </p:nvCxnSpPr>
        <p:spPr>
          <a:xfrm flipH="1">
            <a:off x="2141316" y="2592729"/>
            <a:ext cx="714962" cy="0"/>
          </a:xfrm>
          <a:prstGeom prst="line">
            <a:avLst/>
          </a:prstGeom>
        </p:spPr>
        <p:style>
          <a:lnRef idx="1">
            <a:schemeClr val="accent3"/>
          </a:lnRef>
          <a:fillRef idx="0">
            <a:schemeClr val="accent3"/>
          </a:fillRef>
          <a:effectRef idx="0">
            <a:schemeClr val="accent3"/>
          </a:effectRef>
          <a:fontRef idx="minor">
            <a:schemeClr val="tx1"/>
          </a:fontRef>
        </p:style>
      </p:cxnSp>
      <p:sp>
        <p:nvSpPr>
          <p:cNvPr id="11" name="TextBox 10"/>
          <p:cNvSpPr txBox="1"/>
          <p:nvPr/>
        </p:nvSpPr>
        <p:spPr>
          <a:xfrm>
            <a:off x="905718" y="2371753"/>
            <a:ext cx="1360025" cy="369332"/>
          </a:xfrm>
          <a:prstGeom prst="rect">
            <a:avLst/>
          </a:prstGeom>
          <a:noFill/>
        </p:spPr>
        <p:txBody>
          <a:bodyPr wrap="square" rtlCol="0">
            <a:spAutoFit/>
          </a:bodyPr>
          <a:lstStyle/>
          <a:p>
            <a:r>
              <a:rPr lang="en-US" dirty="0" smtClean="0"/>
              <a:t>Normal Cell</a:t>
            </a:r>
            <a:endParaRPr lang="en-US" dirty="0"/>
          </a:p>
        </p:txBody>
      </p:sp>
      <p:cxnSp>
        <p:nvCxnSpPr>
          <p:cNvPr id="13" name="Straight Connector 12"/>
          <p:cNvCxnSpPr/>
          <p:nvPr/>
        </p:nvCxnSpPr>
        <p:spPr>
          <a:xfrm flipH="1">
            <a:off x="2141316" y="3159889"/>
            <a:ext cx="714962" cy="23149"/>
          </a:xfrm>
          <a:prstGeom prst="line">
            <a:avLst/>
          </a:prstGeom>
        </p:spPr>
        <p:style>
          <a:lnRef idx="1">
            <a:schemeClr val="accent3"/>
          </a:lnRef>
          <a:fillRef idx="0">
            <a:schemeClr val="accent3"/>
          </a:fillRef>
          <a:effectRef idx="0">
            <a:schemeClr val="accent3"/>
          </a:effectRef>
          <a:fontRef idx="minor">
            <a:schemeClr val="tx1"/>
          </a:fontRef>
        </p:style>
      </p:cxnSp>
      <p:sp>
        <p:nvSpPr>
          <p:cNvPr id="14" name="TextBox 13"/>
          <p:cNvSpPr txBox="1"/>
          <p:nvPr/>
        </p:nvSpPr>
        <p:spPr>
          <a:xfrm>
            <a:off x="865206" y="3005217"/>
            <a:ext cx="1360025" cy="369332"/>
          </a:xfrm>
          <a:prstGeom prst="rect">
            <a:avLst/>
          </a:prstGeom>
          <a:noFill/>
        </p:spPr>
        <p:txBody>
          <a:bodyPr wrap="square" rtlCol="0">
            <a:spAutoFit/>
          </a:bodyPr>
          <a:lstStyle/>
          <a:p>
            <a:r>
              <a:rPr lang="en-US" dirty="0" smtClean="0"/>
              <a:t>Blood Vessel</a:t>
            </a:r>
            <a:endParaRPr lang="en-US" dirty="0"/>
          </a:p>
        </p:txBody>
      </p:sp>
    </p:spTree>
    <p:extLst>
      <p:ext uri="{BB962C8B-B14F-4D97-AF65-F5344CB8AC3E}">
        <p14:creationId xmlns:p14="http://schemas.microsoft.com/office/powerpoint/2010/main" val="17179682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7659" y="436893"/>
            <a:ext cx="5076825" cy="3629025"/>
          </a:xfrm>
          <a:prstGeom prst="rect">
            <a:avLst/>
          </a:prstGeom>
        </p:spPr>
      </p:pic>
      <p:cxnSp>
        <p:nvCxnSpPr>
          <p:cNvPr id="4" name="Straight Connector 3"/>
          <p:cNvCxnSpPr/>
          <p:nvPr/>
        </p:nvCxnSpPr>
        <p:spPr>
          <a:xfrm flipH="1" flipV="1">
            <a:off x="2893671" y="2161636"/>
            <a:ext cx="633988" cy="179538"/>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p:cNvSpPr txBox="1"/>
          <p:nvPr/>
        </p:nvSpPr>
        <p:spPr>
          <a:xfrm>
            <a:off x="879677" y="1901908"/>
            <a:ext cx="2164466" cy="369332"/>
          </a:xfrm>
          <a:prstGeom prst="rect">
            <a:avLst/>
          </a:prstGeom>
          <a:noFill/>
        </p:spPr>
        <p:txBody>
          <a:bodyPr wrap="square" rtlCol="0">
            <a:spAutoFit/>
          </a:bodyPr>
          <a:lstStyle/>
          <a:p>
            <a:r>
              <a:rPr lang="en-US" dirty="0" smtClean="0"/>
              <a:t>Additional Mutation</a:t>
            </a:r>
            <a:endParaRPr lang="en-US" dirty="0"/>
          </a:p>
        </p:txBody>
      </p:sp>
      <p:cxnSp>
        <p:nvCxnSpPr>
          <p:cNvPr id="7" name="Straight Connector 6"/>
          <p:cNvCxnSpPr/>
          <p:nvPr/>
        </p:nvCxnSpPr>
        <p:spPr>
          <a:xfrm flipH="1" flipV="1">
            <a:off x="2743200" y="2939970"/>
            <a:ext cx="784459" cy="69448"/>
          </a:xfrm>
          <a:prstGeom prst="line">
            <a:avLst/>
          </a:prstGeom>
        </p:spPr>
        <p:style>
          <a:lnRef idx="3">
            <a:schemeClr val="accent6"/>
          </a:lnRef>
          <a:fillRef idx="0">
            <a:schemeClr val="accent6"/>
          </a:fillRef>
          <a:effectRef idx="2">
            <a:schemeClr val="accent6"/>
          </a:effectRef>
          <a:fontRef idx="minor">
            <a:schemeClr val="tx1"/>
          </a:fontRef>
        </p:style>
      </p:cxnSp>
      <p:sp>
        <p:nvSpPr>
          <p:cNvPr id="8" name="TextBox 7"/>
          <p:cNvSpPr txBox="1"/>
          <p:nvPr/>
        </p:nvSpPr>
        <p:spPr>
          <a:xfrm>
            <a:off x="1156158" y="2755304"/>
            <a:ext cx="1979271" cy="369332"/>
          </a:xfrm>
          <a:prstGeom prst="rect">
            <a:avLst/>
          </a:prstGeom>
          <a:noFill/>
        </p:spPr>
        <p:txBody>
          <a:bodyPr wrap="square" rtlCol="0">
            <a:spAutoFit/>
          </a:bodyPr>
          <a:lstStyle/>
          <a:p>
            <a:r>
              <a:rPr lang="en-US" dirty="0" smtClean="0"/>
              <a:t>Prior Mutations</a:t>
            </a:r>
            <a:endParaRPr lang="en-US" dirty="0"/>
          </a:p>
        </p:txBody>
      </p:sp>
      <p:sp>
        <p:nvSpPr>
          <p:cNvPr id="9" name="TextBox 8"/>
          <p:cNvSpPr txBox="1"/>
          <p:nvPr/>
        </p:nvSpPr>
        <p:spPr>
          <a:xfrm>
            <a:off x="1365813" y="4514127"/>
            <a:ext cx="9410217" cy="2031325"/>
          </a:xfrm>
          <a:prstGeom prst="rect">
            <a:avLst/>
          </a:prstGeom>
          <a:noFill/>
        </p:spPr>
        <p:txBody>
          <a:bodyPr wrap="square" rtlCol="0">
            <a:spAutoFit/>
          </a:bodyPr>
          <a:lstStyle/>
          <a:p>
            <a:r>
              <a:rPr lang="en-US" dirty="0" smtClean="0"/>
              <a:t>A mutation may simply cause a cell from self destructing.</a:t>
            </a:r>
            <a:r>
              <a:rPr lang="en-US" dirty="0"/>
              <a:t> </a:t>
            </a:r>
            <a:r>
              <a:rPr lang="en-US" dirty="0" smtClean="0"/>
              <a:t>Normal cells have surveillance mechanisms that look for damage or problems with their own control systems. If such problems are found, the cell destroys itself. </a:t>
            </a:r>
          </a:p>
          <a:p>
            <a:endParaRPr lang="en-US" dirty="0"/>
          </a:p>
          <a:p>
            <a:r>
              <a:rPr lang="en-US" dirty="0" smtClean="0"/>
              <a:t>Over time additional mutations may occur.  If the mutation gives the cell some further advantage, that cell will grow more vigorously and thus speed up the growth of the tumor.  </a:t>
            </a:r>
          </a:p>
          <a:p>
            <a:endParaRPr lang="en-US" dirty="0"/>
          </a:p>
        </p:txBody>
      </p:sp>
    </p:spTree>
    <p:extLst>
      <p:ext uri="{BB962C8B-B14F-4D97-AF65-F5344CB8AC3E}">
        <p14:creationId xmlns:p14="http://schemas.microsoft.com/office/powerpoint/2010/main" val="1064593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805" y="700337"/>
            <a:ext cx="6000059" cy="3324536"/>
          </a:xfrm>
          <a:prstGeom prst="rect">
            <a:avLst/>
          </a:prstGeom>
        </p:spPr>
      </p:pic>
      <p:cxnSp>
        <p:nvCxnSpPr>
          <p:cNvPr id="4" name="Straight Connector 3"/>
          <p:cNvCxnSpPr/>
          <p:nvPr/>
        </p:nvCxnSpPr>
        <p:spPr>
          <a:xfrm>
            <a:off x="2268638" y="1701478"/>
            <a:ext cx="694481" cy="219919"/>
          </a:xfrm>
          <a:prstGeom prst="line">
            <a:avLst/>
          </a:prstGeom>
        </p:spPr>
        <p:style>
          <a:lnRef idx="3">
            <a:schemeClr val="accent6"/>
          </a:lnRef>
          <a:fillRef idx="0">
            <a:schemeClr val="accent6"/>
          </a:fillRef>
          <a:effectRef idx="2">
            <a:schemeClr val="accent6"/>
          </a:effectRef>
          <a:fontRef idx="minor">
            <a:schemeClr val="tx1"/>
          </a:fontRef>
        </p:style>
      </p:cxnSp>
      <p:sp>
        <p:nvSpPr>
          <p:cNvPr id="5" name="TextBox 4"/>
          <p:cNvSpPr txBox="1"/>
          <p:nvPr/>
        </p:nvSpPr>
        <p:spPr>
          <a:xfrm>
            <a:off x="0" y="1442105"/>
            <a:ext cx="2708335" cy="369332"/>
          </a:xfrm>
          <a:prstGeom prst="rect">
            <a:avLst/>
          </a:prstGeom>
          <a:noFill/>
        </p:spPr>
        <p:txBody>
          <a:bodyPr wrap="square" rtlCol="0">
            <a:spAutoFit/>
          </a:bodyPr>
          <a:lstStyle/>
          <a:p>
            <a:r>
              <a:rPr lang="en-US" dirty="0" smtClean="0"/>
              <a:t>More Aggressive Mutation</a:t>
            </a:r>
            <a:endParaRPr lang="en-US" dirty="0"/>
          </a:p>
        </p:txBody>
      </p:sp>
      <p:cxnSp>
        <p:nvCxnSpPr>
          <p:cNvPr id="7" name="Straight Connector 6"/>
          <p:cNvCxnSpPr>
            <a:stCxn id="2" idx="1"/>
          </p:cNvCxnSpPr>
          <p:nvPr/>
        </p:nvCxnSpPr>
        <p:spPr>
          <a:xfrm flipH="1" flipV="1">
            <a:off x="2303363" y="2329441"/>
            <a:ext cx="555442" cy="33164"/>
          </a:xfrm>
          <a:prstGeom prst="line">
            <a:avLst/>
          </a:prstGeom>
        </p:spPr>
        <p:style>
          <a:lnRef idx="3">
            <a:schemeClr val="accent6"/>
          </a:lnRef>
          <a:fillRef idx="0">
            <a:schemeClr val="accent6"/>
          </a:fillRef>
          <a:effectRef idx="2">
            <a:schemeClr val="accent6"/>
          </a:effectRef>
          <a:fontRef idx="minor">
            <a:schemeClr val="tx1"/>
          </a:fontRef>
        </p:style>
      </p:cxnSp>
      <p:sp>
        <p:nvSpPr>
          <p:cNvPr id="8" name="TextBox 7"/>
          <p:cNvSpPr txBox="1"/>
          <p:nvPr/>
        </p:nvSpPr>
        <p:spPr>
          <a:xfrm>
            <a:off x="271934" y="2070810"/>
            <a:ext cx="2164466" cy="369332"/>
          </a:xfrm>
          <a:prstGeom prst="rect">
            <a:avLst/>
          </a:prstGeom>
          <a:noFill/>
        </p:spPr>
        <p:txBody>
          <a:bodyPr wrap="square" rtlCol="0">
            <a:spAutoFit/>
          </a:bodyPr>
          <a:lstStyle/>
          <a:p>
            <a:r>
              <a:rPr lang="en-US" dirty="0" smtClean="0"/>
              <a:t>Additional Mutation</a:t>
            </a:r>
            <a:endParaRPr lang="en-US" dirty="0"/>
          </a:p>
        </p:txBody>
      </p:sp>
      <p:cxnSp>
        <p:nvCxnSpPr>
          <p:cNvPr id="10" name="Straight Connector 9"/>
          <p:cNvCxnSpPr/>
          <p:nvPr/>
        </p:nvCxnSpPr>
        <p:spPr>
          <a:xfrm flipH="1">
            <a:off x="2303362" y="2851907"/>
            <a:ext cx="590168" cy="0"/>
          </a:xfrm>
          <a:prstGeom prst="line">
            <a:avLst/>
          </a:prstGeom>
        </p:spPr>
        <p:style>
          <a:lnRef idx="3">
            <a:schemeClr val="accent6"/>
          </a:lnRef>
          <a:fillRef idx="0">
            <a:schemeClr val="accent6"/>
          </a:fillRef>
          <a:effectRef idx="2">
            <a:schemeClr val="accent6"/>
          </a:effectRef>
          <a:fontRef idx="minor">
            <a:schemeClr val="tx1"/>
          </a:fontRef>
        </p:style>
      </p:cxnSp>
      <p:sp>
        <p:nvSpPr>
          <p:cNvPr id="11" name="TextBox 10"/>
          <p:cNvSpPr txBox="1"/>
          <p:nvPr/>
        </p:nvSpPr>
        <p:spPr>
          <a:xfrm>
            <a:off x="786866" y="2594482"/>
            <a:ext cx="1996704" cy="369332"/>
          </a:xfrm>
          <a:prstGeom prst="rect">
            <a:avLst/>
          </a:prstGeom>
          <a:noFill/>
        </p:spPr>
        <p:txBody>
          <a:bodyPr wrap="square" rtlCol="0">
            <a:spAutoFit/>
          </a:bodyPr>
          <a:lstStyle/>
          <a:p>
            <a:r>
              <a:rPr lang="en-US" dirty="0" smtClean="0"/>
              <a:t>First Mutation</a:t>
            </a:r>
            <a:endParaRPr lang="en-US" dirty="0"/>
          </a:p>
        </p:txBody>
      </p:sp>
      <p:cxnSp>
        <p:nvCxnSpPr>
          <p:cNvPr id="13" name="Straight Connector 12"/>
          <p:cNvCxnSpPr/>
          <p:nvPr/>
        </p:nvCxnSpPr>
        <p:spPr>
          <a:xfrm flipH="1" flipV="1">
            <a:off x="2303362" y="3264061"/>
            <a:ext cx="555444" cy="11574"/>
          </a:xfrm>
          <a:prstGeom prst="line">
            <a:avLst/>
          </a:prstGeom>
        </p:spPr>
        <p:style>
          <a:lnRef idx="3">
            <a:schemeClr val="accent6"/>
          </a:lnRef>
          <a:fillRef idx="0">
            <a:schemeClr val="accent6"/>
          </a:fillRef>
          <a:effectRef idx="2">
            <a:schemeClr val="accent6"/>
          </a:effectRef>
          <a:fontRef idx="minor">
            <a:schemeClr val="tx1"/>
          </a:fontRef>
        </p:style>
      </p:cxnSp>
      <p:sp>
        <p:nvSpPr>
          <p:cNvPr id="14" name="TextBox 13"/>
          <p:cNvSpPr txBox="1"/>
          <p:nvPr/>
        </p:nvSpPr>
        <p:spPr>
          <a:xfrm>
            <a:off x="966415" y="3022509"/>
            <a:ext cx="1996704" cy="369332"/>
          </a:xfrm>
          <a:prstGeom prst="rect">
            <a:avLst/>
          </a:prstGeom>
          <a:noFill/>
        </p:spPr>
        <p:txBody>
          <a:bodyPr wrap="square" rtlCol="0">
            <a:spAutoFit/>
          </a:bodyPr>
          <a:lstStyle/>
          <a:p>
            <a:r>
              <a:rPr lang="en-US" dirty="0" smtClean="0"/>
              <a:t>Blood Vessel</a:t>
            </a:r>
            <a:endParaRPr lang="en-US" dirty="0"/>
          </a:p>
        </p:txBody>
      </p:sp>
      <p:sp>
        <p:nvSpPr>
          <p:cNvPr id="15" name="TextBox 14"/>
          <p:cNvSpPr txBox="1"/>
          <p:nvPr/>
        </p:nvSpPr>
        <p:spPr>
          <a:xfrm>
            <a:off x="1666754" y="4502552"/>
            <a:ext cx="8599990" cy="1200329"/>
          </a:xfrm>
          <a:prstGeom prst="rect">
            <a:avLst/>
          </a:prstGeom>
          <a:noFill/>
        </p:spPr>
        <p:txBody>
          <a:bodyPr wrap="square" rtlCol="0">
            <a:spAutoFit/>
          </a:bodyPr>
          <a:lstStyle/>
          <a:p>
            <a:r>
              <a:rPr lang="en-US" dirty="0" smtClean="0"/>
              <a:t>The more aggressive mutation paves the way for the development of an even more aggressive cancer.</a:t>
            </a:r>
          </a:p>
          <a:p>
            <a:endParaRPr lang="en-US" dirty="0"/>
          </a:p>
          <a:p>
            <a:pPr algn="ctr"/>
            <a:r>
              <a:rPr lang="en-US" dirty="0" smtClean="0"/>
              <a:t>At this point the tumor is still contained. </a:t>
            </a:r>
            <a:endParaRPr lang="en-US" dirty="0"/>
          </a:p>
        </p:txBody>
      </p:sp>
    </p:spTree>
    <p:extLst>
      <p:ext uri="{BB962C8B-B14F-4D97-AF65-F5344CB8AC3E}">
        <p14:creationId xmlns:p14="http://schemas.microsoft.com/office/powerpoint/2010/main" val="4187519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7886" y="369501"/>
            <a:ext cx="6646445" cy="3651893"/>
          </a:xfrm>
          <a:prstGeom prst="rect">
            <a:avLst/>
          </a:prstGeom>
        </p:spPr>
      </p:pic>
      <p:sp>
        <p:nvSpPr>
          <p:cNvPr id="3" name="TextBox 2"/>
          <p:cNvSpPr txBox="1"/>
          <p:nvPr/>
        </p:nvSpPr>
        <p:spPr>
          <a:xfrm>
            <a:off x="1643605" y="4629873"/>
            <a:ext cx="8461094" cy="1477328"/>
          </a:xfrm>
          <a:prstGeom prst="rect">
            <a:avLst/>
          </a:prstGeom>
          <a:noFill/>
        </p:spPr>
        <p:txBody>
          <a:bodyPr wrap="square" rtlCol="0">
            <a:spAutoFit/>
          </a:bodyPr>
          <a:lstStyle/>
          <a:p>
            <a:r>
              <a:rPr lang="en-US" dirty="0" smtClean="0"/>
              <a:t>The newer, more aggressive cells are able to push their way through the epithelial tissue’s basement membrane.  The invasive cells in the tumor are no longer contained.</a:t>
            </a:r>
          </a:p>
          <a:p>
            <a:endParaRPr lang="en-US" dirty="0"/>
          </a:p>
          <a:p>
            <a:pPr algn="ctr"/>
            <a:endParaRPr lang="en-US" dirty="0"/>
          </a:p>
        </p:txBody>
      </p:sp>
    </p:spTree>
    <p:extLst>
      <p:ext uri="{BB962C8B-B14F-4D97-AF65-F5344CB8AC3E}">
        <p14:creationId xmlns:p14="http://schemas.microsoft.com/office/powerpoint/2010/main" val="2185174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2595" y="443011"/>
            <a:ext cx="6111516" cy="3399784"/>
          </a:xfrm>
          <a:prstGeom prst="rect">
            <a:avLst/>
          </a:prstGeom>
        </p:spPr>
      </p:pic>
      <p:sp>
        <p:nvSpPr>
          <p:cNvPr id="3" name="TextBox 2"/>
          <p:cNvSpPr txBox="1"/>
          <p:nvPr/>
        </p:nvSpPr>
        <p:spPr>
          <a:xfrm>
            <a:off x="1805651" y="4537275"/>
            <a:ext cx="8588415" cy="1754326"/>
          </a:xfrm>
          <a:prstGeom prst="rect">
            <a:avLst/>
          </a:prstGeom>
          <a:noFill/>
        </p:spPr>
        <p:txBody>
          <a:bodyPr wrap="square" rtlCol="0">
            <a:spAutoFit/>
          </a:bodyPr>
          <a:lstStyle/>
          <a:p>
            <a:r>
              <a:rPr lang="en-US" dirty="0" smtClean="0"/>
              <a:t>Individual cells from the tumor enter the blood stream and travel to other parts of the body.</a:t>
            </a:r>
          </a:p>
          <a:p>
            <a:endParaRPr lang="en-US" dirty="0"/>
          </a:p>
          <a:p>
            <a:r>
              <a:rPr lang="en-US" dirty="0" smtClean="0"/>
              <a:t>Cells also invade vessels of the lymph stem.</a:t>
            </a:r>
          </a:p>
          <a:p>
            <a:endParaRPr lang="en-US" dirty="0"/>
          </a:p>
          <a:p>
            <a:r>
              <a:rPr lang="en-US" dirty="0" smtClean="0"/>
              <a:t>A tumor as small as a grain of rice can send out a million tumor cells a day. </a:t>
            </a:r>
            <a:endParaRPr lang="en-US" dirty="0"/>
          </a:p>
        </p:txBody>
      </p:sp>
    </p:spTree>
    <p:extLst>
      <p:ext uri="{BB962C8B-B14F-4D97-AF65-F5344CB8AC3E}">
        <p14:creationId xmlns:p14="http://schemas.microsoft.com/office/powerpoint/2010/main" val="24428880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330824" y="376262"/>
            <a:ext cx="6427320" cy="6003620"/>
          </a:xfrm>
        </p:spPr>
      </p:pic>
    </p:spTree>
    <p:extLst>
      <p:ext uri="{BB962C8B-B14F-4D97-AF65-F5344CB8AC3E}">
        <p14:creationId xmlns:p14="http://schemas.microsoft.com/office/powerpoint/2010/main" val="2796171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33350"/>
            <a:ext cx="10058400" cy="2743200"/>
          </a:xfrm>
        </p:spPr>
        <p:txBody>
          <a:bodyPr/>
          <a:lstStyle/>
          <a:p>
            <a:r>
              <a:rPr lang="en-US" dirty="0" smtClean="0"/>
              <a:t>What Causes cancer</a:t>
            </a:r>
            <a:r>
              <a:rPr lang="en-US" dirty="0"/>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378" y="4718908"/>
            <a:ext cx="2101263" cy="15450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0760" y="2518954"/>
            <a:ext cx="2014874" cy="14815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7010" y="2509787"/>
            <a:ext cx="2136176" cy="157071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987" y="2518954"/>
            <a:ext cx="2154476" cy="1584173"/>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9931" y="4718908"/>
            <a:ext cx="2123214" cy="1561187"/>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79845" y="2509787"/>
            <a:ext cx="2008486" cy="1476828"/>
          </a:xfrm>
          <a:prstGeom prst="rect">
            <a:avLst/>
          </a:prstGeom>
        </p:spPr>
      </p:pic>
      <mc:AlternateContent xmlns:mc="http://schemas.openxmlformats.org/markup-compatibility/2006" xmlns:p14="http://schemas.microsoft.com/office/powerpoint/2010/main">
        <mc:Choice Requires="p14">
          <p:contentPart p14:bwMode="auto" r:id="rId9">
            <p14:nvContentPartPr>
              <p14:cNvPr id="113" name="Ink 112"/>
              <p14:cNvContentPartPr/>
              <p14:nvPr/>
            </p14:nvContentPartPr>
            <p14:xfrm>
              <a:off x="9879771" y="3483326"/>
              <a:ext cx="43560" cy="35280"/>
            </p14:xfrm>
          </p:contentPart>
        </mc:Choice>
        <mc:Fallback xmlns="">
          <p:pic>
            <p:nvPicPr>
              <p:cNvPr id="113" name="Ink 112"/>
              <p:cNvPicPr/>
              <p:nvPr/>
            </p:nvPicPr>
            <p:blipFill>
              <a:blip r:embed="rId10"/>
              <a:stretch>
                <a:fillRect/>
              </a:stretch>
            </p:blipFill>
            <p:spPr>
              <a:xfrm>
                <a:off x="9866451" y="3470006"/>
                <a:ext cx="64440" cy="56160"/>
              </a:xfrm>
              <a:prstGeom prst="rect">
                <a:avLst/>
              </a:prstGeom>
            </p:spPr>
          </p:pic>
        </mc:Fallback>
      </mc:AlternateContent>
    </p:spTree>
    <p:extLst>
      <p:ext uri="{BB962C8B-B14F-4D97-AF65-F5344CB8AC3E}">
        <p14:creationId xmlns:p14="http://schemas.microsoft.com/office/powerpoint/2010/main" val="4284226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006600"/>
            <a:ext cx="12192000" cy="1862873"/>
          </a:xfrm>
        </p:spPr>
        <p:txBody>
          <a:bodyPr/>
          <a:lstStyle/>
          <a:p>
            <a:r>
              <a:rPr lang="en-US" dirty="0"/>
              <a:t> </a:t>
            </a:r>
            <a:r>
              <a:rPr lang="en-US" dirty="0" smtClean="0"/>
              <a:t>specific risk factors for Oral cancer</a:t>
            </a:r>
            <a:endParaRPr lang="en-US" dirty="0"/>
          </a:p>
        </p:txBody>
      </p:sp>
    </p:spTree>
    <p:extLst>
      <p:ext uri="{BB962C8B-B14F-4D97-AF65-F5344CB8AC3E}">
        <p14:creationId xmlns:p14="http://schemas.microsoft.com/office/powerpoint/2010/main" val="967859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8534400" cy="3614738"/>
          </a:xfrm>
        </p:spPr>
        <p:txBody>
          <a:bodyPr>
            <a:noAutofit/>
          </a:bodyPr>
          <a:lstStyle/>
          <a:p>
            <a:endParaRPr lang="en-US" sz="2400" dirty="0" smtClean="0"/>
          </a:p>
          <a:p>
            <a:endParaRPr lang="en-US" sz="2400" dirty="0"/>
          </a:p>
          <a:p>
            <a:endParaRPr lang="en-US" sz="2400" dirty="0" smtClean="0"/>
          </a:p>
          <a:p>
            <a:r>
              <a:rPr lang="en-US" sz="2400" dirty="0" smtClean="0"/>
              <a:t>Tobacco in all forms; cigarettes</a:t>
            </a:r>
            <a:r>
              <a:rPr lang="en-US" sz="2400" dirty="0"/>
              <a:t>,</a:t>
            </a:r>
            <a:r>
              <a:rPr lang="en-US" sz="2400" dirty="0" smtClean="0"/>
              <a:t> snuff, and </a:t>
            </a:r>
            <a:r>
              <a:rPr lang="en-US" sz="2400" dirty="0" err="1" smtClean="0"/>
              <a:t>gutkha</a:t>
            </a:r>
            <a:r>
              <a:rPr lang="en-US" sz="2400" dirty="0"/>
              <a:t>, a combination of betel </a:t>
            </a:r>
            <a:r>
              <a:rPr lang="en-US" sz="2400" dirty="0" smtClean="0"/>
              <a:t>quid and tobacco (</a:t>
            </a:r>
            <a:r>
              <a:rPr lang="en-US" sz="2400" dirty="0" err="1" smtClean="0"/>
              <a:t>aceta</a:t>
            </a:r>
            <a:r>
              <a:rPr lang="en-US" sz="2400" dirty="0" smtClean="0"/>
              <a:t> nut) found in Indian and Asian cultures.</a:t>
            </a:r>
          </a:p>
          <a:p>
            <a:endParaRPr lang="en-US" sz="2400" dirty="0" smtClean="0"/>
          </a:p>
          <a:p>
            <a:r>
              <a:rPr lang="en-US" sz="2400" dirty="0" smtClean="0"/>
              <a:t>Excessive Alcohol use.</a:t>
            </a:r>
          </a:p>
          <a:p>
            <a:endParaRPr lang="en-US" sz="2400" dirty="0" smtClean="0"/>
          </a:p>
          <a:p>
            <a:r>
              <a:rPr lang="en-US" sz="2400" dirty="0" smtClean="0"/>
              <a:t>Family history and genetic predispositions.</a:t>
            </a:r>
          </a:p>
          <a:p>
            <a:endParaRPr lang="en-US" sz="2400" dirty="0" smtClean="0"/>
          </a:p>
          <a:p>
            <a:r>
              <a:rPr lang="en-US" sz="2400" dirty="0" smtClean="0"/>
              <a:t>Chronic Lichen Planus, Leukoplakia, </a:t>
            </a:r>
            <a:r>
              <a:rPr lang="en-US" sz="2400" dirty="0" err="1" smtClean="0"/>
              <a:t>Erythroplakia</a:t>
            </a:r>
            <a:r>
              <a:rPr lang="en-US" sz="2400" dirty="0" smtClean="0"/>
              <a:t> and tissue abrasions and infections.</a:t>
            </a:r>
          </a:p>
          <a:p>
            <a:endParaRPr lang="en-US" sz="2400" dirty="0" smtClean="0"/>
          </a:p>
          <a:p>
            <a:r>
              <a:rPr lang="en-US" sz="2400" dirty="0" smtClean="0"/>
              <a:t>Persistent HPV particularly strain 16 and 18.</a:t>
            </a:r>
            <a:endParaRPr lang="en-US" sz="2400" dirty="0"/>
          </a:p>
        </p:txBody>
      </p:sp>
    </p:spTree>
    <p:extLst>
      <p:ext uri="{BB962C8B-B14F-4D97-AF65-F5344CB8AC3E}">
        <p14:creationId xmlns:p14="http://schemas.microsoft.com/office/powerpoint/2010/main" val="22408633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14350"/>
            <a:ext cx="9601200" cy="2897188"/>
          </a:xfrm>
        </p:spPr>
        <p:txBody>
          <a:bodyPr/>
          <a:lstStyle/>
          <a:p>
            <a:pPr algn="ctr"/>
            <a:r>
              <a:rPr lang="en-US" dirty="0" smtClean="0"/>
              <a:t/>
            </a:r>
            <a:br>
              <a:rPr lang="en-US" dirty="0" smtClean="0"/>
            </a:br>
            <a:r>
              <a:rPr lang="en-US" dirty="0"/>
              <a:t>9</a:t>
            </a:r>
            <a:r>
              <a:rPr lang="en-US" dirty="0" smtClean="0"/>
              <a:t>0% of people diagnosed with oropharyngeal cancer use tobacco</a:t>
            </a:r>
            <a:endParaRPr lang="en-US" dirty="0"/>
          </a:p>
        </p:txBody>
      </p:sp>
      <p:sp>
        <p:nvSpPr>
          <p:cNvPr id="3" name="Text Placeholder 2"/>
          <p:cNvSpPr>
            <a:spLocks noGrp="1"/>
          </p:cNvSpPr>
          <p:nvPr>
            <p:ph type="body" idx="4294967295"/>
          </p:nvPr>
        </p:nvSpPr>
        <p:spPr>
          <a:xfrm>
            <a:off x="2824307" y="2744893"/>
            <a:ext cx="6776893" cy="3040363"/>
          </a:xfrm>
        </p:spPr>
        <p:txBody>
          <a:bodyPr>
            <a:normAutofit fontScale="92500" lnSpcReduction="10000"/>
          </a:bodyPr>
          <a:lstStyle/>
          <a:p>
            <a:endParaRPr lang="en-US" sz="3200" dirty="0" smtClean="0"/>
          </a:p>
          <a:p>
            <a:endParaRPr lang="en-US" sz="3200" dirty="0"/>
          </a:p>
          <a:p>
            <a:r>
              <a:rPr lang="en-US" sz="3200" dirty="0"/>
              <a:t>T</a:t>
            </a:r>
            <a:r>
              <a:rPr lang="en-US" sz="3200" dirty="0" smtClean="0"/>
              <a:t>here are over 7,000 harmful chemicals in a cigarette; and at least 28 known cancer-creating chemicals in smokeless tobacco.</a:t>
            </a:r>
            <a:endParaRPr lang="en-US" sz="3200" dirty="0"/>
          </a:p>
        </p:txBody>
      </p:sp>
      <p:sp>
        <p:nvSpPr>
          <p:cNvPr id="5" name="Text Placeholder 4"/>
          <p:cNvSpPr>
            <a:spLocks noGrp="1"/>
          </p:cNvSpPr>
          <p:nvPr>
            <p:ph type="body" sz="quarter" idx="4294967295"/>
          </p:nvPr>
        </p:nvSpPr>
        <p:spPr>
          <a:xfrm>
            <a:off x="0" y="2147202"/>
            <a:ext cx="9980612" cy="1346886"/>
          </a:xfrm>
        </p:spPr>
        <p:txBody>
          <a:bodyPr>
            <a:noAutofit/>
          </a:bodyPr>
          <a:lstStyle/>
          <a:p>
            <a:r>
              <a:rPr lang="en-US" sz="2400" dirty="0" smtClean="0"/>
              <a:t>Tobacco use is the leading cause for cancer and death.</a:t>
            </a:r>
            <a:endParaRPr lang="en-US" sz="2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0612" y="149826"/>
            <a:ext cx="2019300" cy="2019300"/>
          </a:xfrm>
          <a:prstGeom prst="rect">
            <a:avLst/>
          </a:prstGeom>
        </p:spPr>
      </p:pic>
      <p:sp>
        <p:nvSpPr>
          <p:cNvPr id="4" name="AutoShape 2" descr="Image result for can of skoal tobacco pictu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4876051"/>
            <a:ext cx="2363932" cy="1818409"/>
          </a:xfrm>
          <a:prstGeom prst="rect">
            <a:avLst/>
          </a:prstGeom>
        </p:spPr>
      </p:pic>
    </p:spTree>
    <p:extLst>
      <p:ext uri="{BB962C8B-B14F-4D97-AF65-F5344CB8AC3E}">
        <p14:creationId xmlns:p14="http://schemas.microsoft.com/office/powerpoint/2010/main" val="2346275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575" y="312738"/>
            <a:ext cx="11714205" cy="7478970"/>
          </a:xfrm>
          <a:prstGeom prst="rect">
            <a:avLst/>
          </a:prstGeom>
        </p:spPr>
        <p:txBody>
          <a:bodyPr wrap="square">
            <a:spAutoFit/>
          </a:bodyPr>
          <a:lstStyle/>
          <a:p>
            <a:r>
              <a:rPr lang="en-US" sz="2400" dirty="0" smtClean="0"/>
              <a:t>“After </a:t>
            </a:r>
            <a:r>
              <a:rPr lang="en-US" sz="2400" dirty="0"/>
              <a:t>a careful examination of the relevant epidemiologic, experimental, and clinical data, the committee concludes that the oral use of smokeless tobacco represents a significant health risk. </a:t>
            </a:r>
            <a:endParaRPr lang="en-US" sz="2400" dirty="0" smtClean="0"/>
          </a:p>
          <a:p>
            <a:endParaRPr lang="en-US" sz="2400" dirty="0"/>
          </a:p>
          <a:p>
            <a:r>
              <a:rPr lang="en-US" sz="2400" dirty="0" smtClean="0"/>
              <a:t>It </a:t>
            </a:r>
            <a:r>
              <a:rPr lang="en-US" sz="2400" dirty="0"/>
              <a:t>is not a safe substitute for smoking cigarettes. It can cause cancer and a number of noncancerous oral conditions and can lead to nicotine addiction and </a:t>
            </a:r>
            <a:r>
              <a:rPr lang="en-US" sz="2400" dirty="0" smtClean="0"/>
              <a:t>dependence”  US Surgeon General Report</a:t>
            </a:r>
          </a:p>
          <a:p>
            <a:endParaRPr lang="en-US" sz="2400" dirty="0"/>
          </a:p>
          <a:p>
            <a:endParaRPr lang="en-US" sz="2400" dirty="0" smtClean="0"/>
          </a:p>
          <a:p>
            <a:endParaRPr lang="en-US" sz="2400" dirty="0"/>
          </a:p>
          <a:p>
            <a:endParaRPr lang="en-US" sz="2400"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5" name="AutoShape 2" descr="Image result for can of skoal tobacco pictu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Image result for can of skoal tobacco pictur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375" y="3821753"/>
            <a:ext cx="3673352" cy="2414889"/>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732" y="3801456"/>
            <a:ext cx="3746304" cy="2480192"/>
          </a:xfrm>
          <a:prstGeom prst="rect">
            <a:avLst/>
          </a:prstGeom>
        </p:spPr>
      </p:pic>
    </p:spTree>
    <p:extLst>
      <p:ext uri="{BB962C8B-B14F-4D97-AF65-F5344CB8AC3E}">
        <p14:creationId xmlns:p14="http://schemas.microsoft.com/office/powerpoint/2010/main" val="22736877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Tobacco and alcohol work synergistically to increase oral cancer risk</a:t>
            </a:r>
            <a:endParaRPr lang="en-US" dirty="0"/>
          </a:p>
        </p:txBody>
      </p:sp>
      <p:pic>
        <p:nvPicPr>
          <p:cNvPr id="9" name="Content Placeholder 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03837" y="518275"/>
            <a:ext cx="5894131" cy="3536479"/>
          </a:xfrm>
        </p:spPr>
      </p:pic>
    </p:spTree>
    <p:extLst>
      <p:ext uri="{BB962C8B-B14F-4D97-AF65-F5344CB8AC3E}">
        <p14:creationId xmlns:p14="http://schemas.microsoft.com/office/powerpoint/2010/main" val="8478541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 of consumption is important!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5788" y="750094"/>
            <a:ext cx="6191250" cy="3486150"/>
          </a:xfrm>
        </p:spPr>
      </p:pic>
    </p:spTree>
    <p:extLst>
      <p:ext uri="{BB962C8B-B14F-4D97-AF65-F5344CB8AC3E}">
        <p14:creationId xmlns:p14="http://schemas.microsoft.com/office/powerpoint/2010/main" val="22559100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Excessive Alcohol use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00180" y="358346"/>
            <a:ext cx="8534159" cy="4301981"/>
          </a:xfrm>
        </p:spPr>
      </p:pic>
    </p:spTree>
    <p:extLst>
      <p:ext uri="{BB962C8B-B14F-4D97-AF65-F5344CB8AC3E}">
        <p14:creationId xmlns:p14="http://schemas.microsoft.com/office/powerpoint/2010/main" val="3722095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396705" y="902043"/>
            <a:ext cx="8683357" cy="4349578"/>
          </a:xfrm>
        </p:spPr>
      </p:pic>
    </p:spTree>
    <p:extLst>
      <p:ext uri="{BB962C8B-B14F-4D97-AF65-F5344CB8AC3E}">
        <p14:creationId xmlns:p14="http://schemas.microsoft.com/office/powerpoint/2010/main" val="8272432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the alcohol content in mouth wash?</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4213" y="1046066"/>
            <a:ext cx="8534400" cy="2894206"/>
          </a:xfrm>
        </p:spPr>
      </p:pic>
    </p:spTree>
    <p:extLst>
      <p:ext uri="{BB962C8B-B14F-4D97-AF65-F5344CB8AC3E}">
        <p14:creationId xmlns:p14="http://schemas.microsoft.com/office/powerpoint/2010/main" val="19705605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626658" y="899505"/>
            <a:ext cx="5861797" cy="4987785"/>
          </a:xfrm>
        </p:spPr>
      </p:pic>
    </p:spTree>
    <p:extLst>
      <p:ext uri="{BB962C8B-B14F-4D97-AF65-F5344CB8AC3E}">
        <p14:creationId xmlns:p14="http://schemas.microsoft.com/office/powerpoint/2010/main" val="18334321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87863"/>
            <a:ext cx="8534400" cy="1506537"/>
          </a:xfrm>
        </p:spPr>
        <p:txBody>
          <a:bodyPr/>
          <a:lstStyle/>
          <a:p>
            <a:r>
              <a:rPr lang="en-US" dirty="0" smtClean="0"/>
              <a:t>Genetic and gender risks</a:t>
            </a:r>
            <a:endParaRPr lang="en-US" dirty="0"/>
          </a:p>
        </p:txBody>
      </p:sp>
    </p:spTree>
    <p:extLst>
      <p:ext uri="{BB962C8B-B14F-4D97-AF65-F5344CB8AC3E}">
        <p14:creationId xmlns:p14="http://schemas.microsoft.com/office/powerpoint/2010/main" val="33733161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flipH="1">
            <a:off x="540326" y="193965"/>
            <a:ext cx="10086109" cy="8956298"/>
          </a:xfrm>
          <a:prstGeom prst="rect">
            <a:avLst/>
          </a:prstGeom>
          <a:noFill/>
        </p:spPr>
        <p:txBody>
          <a:bodyPr wrap="square" rtlCol="0">
            <a:spAutoFit/>
          </a:bodyPr>
          <a:lstStyle/>
          <a:p>
            <a:r>
              <a:rPr lang="en-US" u="sng" dirty="0" smtClean="0"/>
              <a:t>Family History:</a:t>
            </a:r>
          </a:p>
          <a:p>
            <a:endParaRPr lang="en-US" dirty="0" smtClean="0"/>
          </a:p>
          <a:p>
            <a:endParaRPr lang="en-US" dirty="0"/>
          </a:p>
          <a:p>
            <a:r>
              <a:rPr lang="en-US" dirty="0" smtClean="0"/>
              <a:t> -2013 ICARE Research article concluded that family history of head and neck cancer IS a marker of an increased risk of oral cavity cancer and should be taken into account to target prevention efforts and screenings.</a:t>
            </a:r>
          </a:p>
          <a:p>
            <a:r>
              <a:rPr lang="en-US" dirty="0" smtClean="0">
                <a:hlinkClick r:id="rId2"/>
              </a:rPr>
              <a:t>www.biomedcentral.com/1471-2407/13560</a:t>
            </a:r>
            <a:endParaRPr lang="en-US" dirty="0" smtClean="0"/>
          </a:p>
          <a:p>
            <a:endParaRPr lang="en-US" dirty="0" smtClean="0"/>
          </a:p>
          <a:p>
            <a:endParaRPr lang="en-US" dirty="0"/>
          </a:p>
          <a:p>
            <a:r>
              <a:rPr lang="en-US" u="sng" dirty="0" smtClean="0"/>
              <a:t>Gender and Race:</a:t>
            </a:r>
          </a:p>
          <a:p>
            <a:endParaRPr lang="en-US" dirty="0"/>
          </a:p>
          <a:p>
            <a:r>
              <a:rPr lang="en-US" dirty="0" smtClean="0"/>
              <a:t>-Higher in Hispanic and black males</a:t>
            </a:r>
          </a:p>
          <a:p>
            <a:r>
              <a:rPr lang="en-US" dirty="0" smtClean="0">
                <a:hlinkClick r:id="rId3"/>
              </a:rPr>
              <a:t>www.nidcr.nih.gov/dataStatistics</a:t>
            </a:r>
            <a:endParaRPr lang="en-US" dirty="0" smtClean="0"/>
          </a:p>
          <a:p>
            <a:r>
              <a:rPr lang="en-US" dirty="0" smtClean="0"/>
              <a:t>*This is changing due to the significant increase of HVP related diagnoses.</a:t>
            </a:r>
          </a:p>
          <a:p>
            <a:endParaRPr lang="en-US" dirty="0" smtClean="0"/>
          </a:p>
          <a:p>
            <a:endParaRPr lang="en-US" dirty="0"/>
          </a:p>
          <a:p>
            <a:r>
              <a:rPr lang="en-US" u="sng" dirty="0" smtClean="0"/>
              <a:t>Previous History of Cancer:</a:t>
            </a:r>
          </a:p>
          <a:p>
            <a:r>
              <a:rPr lang="en-US" dirty="0" smtClean="0"/>
              <a:t>-A slight risk of developing a secondary cancer and previous chemotherapy drugs.</a:t>
            </a:r>
          </a:p>
          <a:p>
            <a:r>
              <a:rPr lang="en-US" dirty="0" smtClean="0">
                <a:hlinkClick r:id="rId4"/>
              </a:rPr>
              <a:t>www.cancerresearchuk.org</a:t>
            </a:r>
            <a:endParaRPr lang="en-US" dirty="0" smtClean="0"/>
          </a:p>
          <a:p>
            <a:endParaRPr lang="en-US" dirty="0" smtClean="0"/>
          </a:p>
          <a:p>
            <a:endParaRPr lang="en-US" dirty="0"/>
          </a:p>
          <a:p>
            <a:endParaRPr lang="en-US" dirty="0" smtClean="0"/>
          </a:p>
          <a:p>
            <a:endParaRPr lang="en-US" dirty="0" smtClean="0"/>
          </a:p>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a:p>
          <a:p>
            <a:endParaRPr lang="en-US" dirty="0" smtClean="0"/>
          </a:p>
        </p:txBody>
      </p:sp>
    </p:spTree>
    <p:extLst>
      <p:ext uri="{BB962C8B-B14F-4D97-AF65-F5344CB8AC3E}">
        <p14:creationId xmlns:p14="http://schemas.microsoft.com/office/powerpoint/2010/main" val="3968020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67488" y="387350"/>
            <a:ext cx="5624512" cy="831850"/>
          </a:xfrm>
        </p:spPr>
        <p:txBody>
          <a:bodyPr/>
          <a:lstStyle/>
          <a:p>
            <a:r>
              <a:rPr lang="en-US" dirty="0" smtClean="0"/>
              <a:t>Genetic syndromes</a:t>
            </a:r>
            <a:endParaRPr lang="en-US" dirty="0"/>
          </a:p>
        </p:txBody>
      </p:sp>
      <p:sp>
        <p:nvSpPr>
          <p:cNvPr id="4" name="Text Placeholder 3"/>
          <p:cNvSpPr>
            <a:spLocks noGrp="1"/>
          </p:cNvSpPr>
          <p:nvPr>
            <p:ph type="body" sz="half" idx="4294967295"/>
          </p:nvPr>
        </p:nvSpPr>
        <p:spPr>
          <a:xfrm>
            <a:off x="3781339" y="1219200"/>
            <a:ext cx="6927850" cy="3822700"/>
          </a:xfrm>
        </p:spPr>
        <p:txBody>
          <a:bodyPr>
            <a:normAutofit lnSpcReduction="10000"/>
          </a:bodyPr>
          <a:lstStyle/>
          <a:p>
            <a:pPr fontAlgn="base"/>
            <a:r>
              <a:rPr lang="en-US" b="1" dirty="0" err="1" smtClean="0"/>
              <a:t>Fanconi</a:t>
            </a:r>
            <a:r>
              <a:rPr lang="en-US" b="1" dirty="0" smtClean="0"/>
              <a:t> </a:t>
            </a:r>
            <a:r>
              <a:rPr lang="en-US" b="1" dirty="0"/>
              <a:t>anemia</a:t>
            </a:r>
            <a:r>
              <a:rPr lang="en-US" dirty="0"/>
              <a:t> is a condition that can be caused by inherited defects in several genes that contribute to repair of DNA. People with this syndrome often have blood problems at an early age, which may lead to leukemia or aplastic anemia. They also have a very high risk of cancer of the mouth and throat</a:t>
            </a:r>
            <a:r>
              <a:rPr lang="en-US" dirty="0" smtClean="0"/>
              <a:t>.</a:t>
            </a:r>
          </a:p>
          <a:p>
            <a:pPr fontAlgn="base"/>
            <a:endParaRPr lang="en-US" dirty="0"/>
          </a:p>
          <a:p>
            <a:pPr fontAlgn="base"/>
            <a:r>
              <a:rPr lang="en-US" b="1" dirty="0" err="1" smtClean="0"/>
              <a:t>Dyskeratosis</a:t>
            </a:r>
            <a:r>
              <a:rPr lang="en-US" b="1" dirty="0" smtClean="0"/>
              <a:t> </a:t>
            </a:r>
            <a:r>
              <a:rPr lang="en-US" b="1" dirty="0" err="1"/>
              <a:t>congenita</a:t>
            </a:r>
            <a:r>
              <a:rPr lang="en-US" dirty="0"/>
              <a:t> is a genetic syndrome that can cause aplastic anemia, skin rashes, and abnormal fingernails and toenails. People with this syndrome also have a very high risk of developing cancer of the mouth and throat at an early age</a:t>
            </a:r>
            <a:r>
              <a:rPr lang="en-US" dirty="0" smtClean="0"/>
              <a:t>.</a:t>
            </a:r>
            <a:endParaRPr lang="en-US" dirty="0"/>
          </a:p>
        </p:txBody>
      </p:sp>
      <p:pic>
        <p:nvPicPr>
          <p:cNvPr id="5" name="Picture Placeholder 4"/>
          <p:cNvPicPr>
            <a:picLocks noGrp="1" noChangeAspect="1"/>
          </p:cNvPicPr>
          <p:nvPr>
            <p:ph type="pic" idx="4294967295"/>
          </p:nvPr>
        </p:nvPicPr>
        <p:blipFill>
          <a:blip r:embed="rId3">
            <a:extLst>
              <a:ext uri="{28A0092B-C50C-407E-A947-70E740481C1C}">
                <a14:useLocalDpi xmlns:a14="http://schemas.microsoft.com/office/drawing/2010/main" val="0"/>
              </a:ext>
            </a:extLst>
          </a:blip>
          <a:srcRect l="26504" r="26504"/>
          <a:stretch>
            <a:fillRect/>
          </a:stretch>
        </p:blipFill>
        <p:spPr>
          <a:xfrm>
            <a:off x="199580" y="1219200"/>
            <a:ext cx="3281363" cy="4572000"/>
          </a:xfrm>
        </p:spPr>
      </p:pic>
    </p:spTree>
    <p:extLst>
      <p:ext uri="{BB962C8B-B14F-4D97-AF65-F5344CB8AC3E}">
        <p14:creationId xmlns:p14="http://schemas.microsoft.com/office/powerpoint/2010/main" val="33285082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66" y="4667441"/>
            <a:ext cx="8534400" cy="1507067"/>
          </a:xfrm>
        </p:spPr>
        <p:txBody>
          <a:bodyPr/>
          <a:lstStyle/>
          <a:p>
            <a:r>
              <a:rPr lang="en-US" dirty="0" smtClean="0"/>
              <a:t>Lichen Planus</a:t>
            </a:r>
            <a:endParaRPr lang="en-US" dirty="0"/>
          </a:p>
        </p:txBody>
      </p:sp>
      <p:sp>
        <p:nvSpPr>
          <p:cNvPr id="3" name="Text Placeholder 2"/>
          <p:cNvSpPr>
            <a:spLocks noGrp="1"/>
          </p:cNvSpPr>
          <p:nvPr>
            <p:ph type="body" idx="1"/>
          </p:nvPr>
        </p:nvSpPr>
        <p:spPr/>
        <p:txBody>
          <a:bodyPr/>
          <a:lstStyle/>
          <a:p>
            <a:r>
              <a:rPr lang="en-US" dirty="0" smtClean="0"/>
              <a:t>Classic Reticular</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72080" y="1274570"/>
            <a:ext cx="3530647" cy="3018029"/>
          </a:xfrm>
        </p:spPr>
      </p:pic>
      <p:sp>
        <p:nvSpPr>
          <p:cNvPr id="5" name="Text Placeholder 4"/>
          <p:cNvSpPr>
            <a:spLocks noGrp="1"/>
          </p:cNvSpPr>
          <p:nvPr>
            <p:ph type="body" sz="quarter" idx="3"/>
          </p:nvPr>
        </p:nvSpPr>
        <p:spPr/>
        <p:txBody>
          <a:bodyPr/>
          <a:lstStyle/>
          <a:p>
            <a:r>
              <a:rPr lang="en-US" dirty="0" smtClean="0"/>
              <a:t>Chronic Erosive</a:t>
            </a:r>
            <a:endParaRPr lang="en-US" dirty="0"/>
          </a:p>
        </p:txBody>
      </p:sp>
      <p:pic>
        <p:nvPicPr>
          <p:cNvPr id="8" name="Content Placeholder 7"/>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079066" y="1291526"/>
            <a:ext cx="4012015" cy="3009012"/>
          </a:xfrm>
        </p:spPr>
      </p:pic>
    </p:spTree>
    <p:extLst>
      <p:ext uri="{BB962C8B-B14F-4D97-AF65-F5344CB8AC3E}">
        <p14:creationId xmlns:p14="http://schemas.microsoft.com/office/powerpoint/2010/main" val="20530482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Chronic Irritations</a:t>
            </a:r>
            <a:endParaRPr lang="en-US" dirty="0"/>
          </a:p>
        </p:txBody>
      </p:sp>
      <p:pic>
        <p:nvPicPr>
          <p:cNvPr id="1026" name="Picture 2" descr="http://www.aaom.com/assets/condition-information/oral%20lichen%20planus%201.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193097" y="737214"/>
            <a:ext cx="4620531" cy="30861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aom.com/assets/condition-information/oral%20lichen%20planus%2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613" y="737214"/>
            <a:ext cx="3952875" cy="308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4107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4721" y="-1129146"/>
            <a:ext cx="8001000" cy="2971801"/>
          </a:xfrm>
        </p:spPr>
        <p:txBody>
          <a:bodyPr/>
          <a:lstStyle/>
          <a:p>
            <a:r>
              <a:rPr lang="en-US" dirty="0" smtClean="0"/>
              <a:t>Long-term irritations of the mouth</a:t>
            </a:r>
            <a:endParaRPr lang="en-US" dirty="0"/>
          </a:p>
        </p:txBody>
      </p:sp>
      <p:sp>
        <p:nvSpPr>
          <p:cNvPr id="4" name="Subtitle 3"/>
          <p:cNvSpPr>
            <a:spLocks noGrp="1"/>
          </p:cNvSpPr>
          <p:nvPr>
            <p:ph type="subTitle" idx="1"/>
          </p:nvPr>
        </p:nvSpPr>
        <p:spPr>
          <a:xfrm>
            <a:off x="490248" y="2139757"/>
            <a:ext cx="6340043" cy="2931007"/>
          </a:xfrm>
        </p:spPr>
        <p:txBody>
          <a:bodyPr>
            <a:normAutofit fontScale="92500" lnSpcReduction="10000"/>
          </a:bodyPr>
          <a:lstStyle/>
          <a:p>
            <a:r>
              <a:rPr lang="en-US" dirty="0" smtClean="0"/>
              <a:t>Poor fitting dentures possibly create a risk factor for Oral Cancer trapping tobacco and alcohol. Also leading to poor diet lacking quality nutritious foods.</a:t>
            </a:r>
          </a:p>
          <a:p>
            <a:endParaRPr lang="en-US" dirty="0" smtClean="0"/>
          </a:p>
          <a:p>
            <a:r>
              <a:rPr lang="en-US" dirty="0" smtClean="0"/>
              <a:t>Dental appliances and restorations that have a continual abrasion on oral tissues need to be evaluated for optimal tissue health.  There is some speculation these chronic irritations are now a risk factor for Oral Cancer.</a:t>
            </a:r>
          </a:p>
          <a:p>
            <a:endParaRPr lang="en-US" dirty="0"/>
          </a:p>
        </p:txBody>
      </p:sp>
    </p:spTree>
    <p:extLst>
      <p:ext uri="{BB962C8B-B14F-4D97-AF65-F5344CB8AC3E}">
        <p14:creationId xmlns:p14="http://schemas.microsoft.com/office/powerpoint/2010/main" val="8149992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725" y="734290"/>
            <a:ext cx="6091566" cy="4411399"/>
          </a:xfrm>
          <a:prstGeom prst="rect">
            <a:avLst/>
          </a:prstGeom>
        </p:spPr>
      </p:pic>
    </p:spTree>
    <p:extLst>
      <p:ext uri="{BB962C8B-B14F-4D97-AF65-F5344CB8AC3E}">
        <p14:creationId xmlns:p14="http://schemas.microsoft.com/office/powerpoint/2010/main" val="7829197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HPV-The Oral Cancer Connection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6454" y="1475669"/>
            <a:ext cx="4481641" cy="3011663"/>
          </a:xfrm>
          <a:prstGeom prst="rect">
            <a:avLst/>
          </a:prstGeom>
        </p:spPr>
      </p:pic>
    </p:spTree>
    <p:extLst>
      <p:ext uri="{BB962C8B-B14F-4D97-AF65-F5344CB8AC3E}">
        <p14:creationId xmlns:p14="http://schemas.microsoft.com/office/powerpoint/2010/main" val="31578774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643" y="1124465"/>
            <a:ext cx="11197538" cy="5018215"/>
          </a:xfrm>
          <a:prstGeom prst="rect">
            <a:avLst/>
          </a:prstGeom>
        </p:spPr>
      </p:pic>
    </p:spTree>
    <p:extLst>
      <p:ext uri="{BB962C8B-B14F-4D97-AF65-F5344CB8AC3E}">
        <p14:creationId xmlns:p14="http://schemas.microsoft.com/office/powerpoint/2010/main" val="11087618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know if your infected?</a:t>
            </a:r>
            <a:endParaRPr lang="en-US" dirty="0"/>
          </a:p>
        </p:txBody>
      </p:sp>
      <p:sp>
        <p:nvSpPr>
          <p:cNvPr id="3" name="Rectangle 2"/>
          <p:cNvSpPr/>
          <p:nvPr/>
        </p:nvSpPr>
        <p:spPr>
          <a:xfrm>
            <a:off x="1062682" y="358346"/>
            <a:ext cx="8822724" cy="4801314"/>
          </a:xfrm>
          <a:prstGeom prst="rect">
            <a:avLst/>
          </a:prstGeom>
        </p:spPr>
        <p:txBody>
          <a:bodyPr wrap="square">
            <a:spAutoFit/>
          </a:bodyPr>
          <a:lstStyle/>
          <a:p>
            <a:r>
              <a:rPr lang="en-US" dirty="0" smtClean="0">
                <a:solidFill>
                  <a:srgbClr val="000000"/>
                </a:solidFill>
                <a:latin typeface="Lato"/>
              </a:rPr>
              <a:t>--Most </a:t>
            </a:r>
            <a:r>
              <a:rPr lang="en-US" dirty="0">
                <a:solidFill>
                  <a:srgbClr val="000000"/>
                </a:solidFill>
                <a:latin typeface="Lato"/>
              </a:rPr>
              <a:t>people with HPV do not know they are infected and never develop symptoms or health problems from it. </a:t>
            </a:r>
            <a:r>
              <a:rPr lang="en-US" dirty="0" smtClean="0">
                <a:solidFill>
                  <a:srgbClr val="000000"/>
                </a:solidFill>
                <a:latin typeface="Lato"/>
              </a:rPr>
              <a:t>There is no current oral testing, however there are some companies working on a salivary test to use chairside.</a:t>
            </a:r>
          </a:p>
          <a:p>
            <a:endParaRPr lang="en-US" dirty="0" smtClean="0">
              <a:solidFill>
                <a:srgbClr val="000000"/>
              </a:solidFill>
              <a:latin typeface="Lato"/>
            </a:endParaRPr>
          </a:p>
          <a:p>
            <a:endParaRPr lang="en-US" dirty="0">
              <a:solidFill>
                <a:srgbClr val="000000"/>
              </a:solidFill>
              <a:latin typeface="Lato"/>
            </a:endParaRPr>
          </a:p>
          <a:p>
            <a:r>
              <a:rPr lang="en-US" dirty="0" smtClean="0">
                <a:solidFill>
                  <a:srgbClr val="000000"/>
                </a:solidFill>
                <a:latin typeface="Lato"/>
              </a:rPr>
              <a:t>--Some </a:t>
            </a:r>
            <a:r>
              <a:rPr lang="en-US" dirty="0">
                <a:solidFill>
                  <a:srgbClr val="000000"/>
                </a:solidFill>
                <a:latin typeface="Lato"/>
              </a:rPr>
              <a:t>people find out they have HPV when they get genital warts. </a:t>
            </a:r>
            <a:endParaRPr lang="en-US" dirty="0" smtClean="0">
              <a:solidFill>
                <a:srgbClr val="000000"/>
              </a:solidFill>
              <a:latin typeface="Lato"/>
            </a:endParaRPr>
          </a:p>
          <a:p>
            <a:endParaRPr lang="en-US" dirty="0">
              <a:solidFill>
                <a:srgbClr val="000000"/>
              </a:solidFill>
              <a:latin typeface="Lato"/>
            </a:endParaRPr>
          </a:p>
          <a:p>
            <a:r>
              <a:rPr lang="en-US" dirty="0" smtClean="0">
                <a:solidFill>
                  <a:srgbClr val="000000"/>
                </a:solidFill>
                <a:latin typeface="Lato"/>
              </a:rPr>
              <a:t>---Women </a:t>
            </a:r>
            <a:r>
              <a:rPr lang="en-US" dirty="0">
                <a:solidFill>
                  <a:srgbClr val="000000"/>
                </a:solidFill>
                <a:latin typeface="Lato"/>
              </a:rPr>
              <a:t>may find out they have HPV when they get an abnormal Pap test result (during cervical cancer screening). </a:t>
            </a:r>
            <a:endParaRPr lang="en-US" dirty="0" smtClean="0">
              <a:solidFill>
                <a:srgbClr val="000000"/>
              </a:solidFill>
              <a:latin typeface="Lato"/>
            </a:endParaRPr>
          </a:p>
          <a:p>
            <a:endParaRPr lang="en-US" dirty="0">
              <a:solidFill>
                <a:srgbClr val="000000"/>
              </a:solidFill>
              <a:latin typeface="Lato"/>
            </a:endParaRPr>
          </a:p>
          <a:p>
            <a:r>
              <a:rPr lang="en-US" dirty="0" smtClean="0">
                <a:solidFill>
                  <a:srgbClr val="000000"/>
                </a:solidFill>
                <a:latin typeface="Lato"/>
              </a:rPr>
              <a:t>--Others </a:t>
            </a:r>
            <a:r>
              <a:rPr lang="en-US" dirty="0">
                <a:solidFill>
                  <a:srgbClr val="000000"/>
                </a:solidFill>
                <a:latin typeface="Lato"/>
              </a:rPr>
              <a:t>may only find out once they’ve developed more serious problems from HPV, such as cancers</a:t>
            </a:r>
            <a:r>
              <a:rPr lang="en-US" dirty="0" smtClean="0">
                <a:solidFill>
                  <a:srgbClr val="000000"/>
                </a:solidFill>
                <a:latin typeface="Lato"/>
              </a:rPr>
              <a:t>.</a:t>
            </a:r>
          </a:p>
          <a:p>
            <a:endParaRPr lang="en-US" dirty="0">
              <a:solidFill>
                <a:srgbClr val="000000"/>
              </a:solidFill>
              <a:latin typeface="Lato"/>
            </a:endParaRPr>
          </a:p>
          <a:p>
            <a:endParaRPr lang="en-US" dirty="0" smtClean="0">
              <a:solidFill>
                <a:srgbClr val="000000"/>
              </a:solidFill>
              <a:latin typeface="Lato"/>
            </a:endParaRPr>
          </a:p>
          <a:p>
            <a:endParaRPr lang="en-US" dirty="0">
              <a:solidFill>
                <a:srgbClr val="000000"/>
              </a:solidFill>
              <a:latin typeface="Lato"/>
            </a:endParaRPr>
          </a:p>
          <a:p>
            <a:endParaRPr lang="en-US" dirty="0" smtClean="0">
              <a:solidFill>
                <a:srgbClr val="000000"/>
              </a:solidFill>
              <a:latin typeface="Lato"/>
            </a:endParaRPr>
          </a:p>
          <a:p>
            <a:endParaRPr lang="en-US" dirty="0"/>
          </a:p>
        </p:txBody>
      </p:sp>
    </p:spTree>
    <p:extLst>
      <p:ext uri="{BB962C8B-B14F-4D97-AF65-F5344CB8AC3E}">
        <p14:creationId xmlns:p14="http://schemas.microsoft.com/office/powerpoint/2010/main" val="8526549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4204914"/>
            <a:ext cx="10239161" cy="2480092"/>
          </a:xfrm>
        </p:spPr>
        <p:txBody>
          <a:bodyPr>
            <a:normAutofit/>
          </a:bodyPr>
          <a:lstStyle/>
          <a:p>
            <a:r>
              <a:rPr lang="en-US" dirty="0" smtClean="0"/>
              <a:t>HPV-over 200 strains; but #16 and #18 Are the Oral Cancer connection</a:t>
            </a:r>
            <a:endParaRPr lang="en-US" dirty="0"/>
          </a:p>
        </p:txBody>
      </p:sp>
      <p:pic>
        <p:nvPicPr>
          <p:cNvPr id="1026" name="Picture 2" descr="http://oralcancerfoundation.org/hpv/images/hpv-vir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2" y="679621"/>
            <a:ext cx="4935409" cy="3525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6566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5103" y="691979"/>
            <a:ext cx="8798011" cy="5816977"/>
          </a:xfrm>
          <a:prstGeom prst="rect">
            <a:avLst/>
          </a:prstGeom>
        </p:spPr>
        <p:txBody>
          <a:bodyPr wrap="square">
            <a:spAutoFit/>
          </a:bodyPr>
          <a:lstStyle/>
          <a:p>
            <a:pPr fontAlgn="base"/>
            <a:r>
              <a:rPr lang="en-US" sz="2000" dirty="0">
                <a:solidFill>
                  <a:srgbClr val="00843D"/>
                </a:solidFill>
                <a:latin typeface="News Gothic Bold"/>
              </a:rPr>
              <a:t>How common is HPV infection of the throat</a:t>
            </a:r>
            <a:r>
              <a:rPr lang="en-US" sz="2000" dirty="0" smtClean="0">
                <a:solidFill>
                  <a:srgbClr val="00843D"/>
                </a:solidFill>
                <a:latin typeface="News Gothic Bold"/>
              </a:rPr>
              <a:t>?</a:t>
            </a:r>
          </a:p>
          <a:p>
            <a:pPr fontAlgn="base"/>
            <a:endParaRPr lang="en-US" sz="2000" dirty="0">
              <a:solidFill>
                <a:srgbClr val="00843D"/>
              </a:solidFill>
              <a:latin typeface="News Gothic Bold"/>
            </a:endParaRPr>
          </a:p>
          <a:p>
            <a:pPr fontAlgn="base"/>
            <a:r>
              <a:rPr lang="en-US" sz="2000" dirty="0">
                <a:solidFill>
                  <a:srgbClr val="4B4B45"/>
                </a:solidFill>
                <a:latin typeface="Arial" panose="020B0604020202020204" pitchFamily="34" charset="0"/>
              </a:rPr>
              <a:t>A recent study found that 7% of Americans 14 to 69 years old are infected with tonsillar HPV. The same study found that the prevalence has increased significantly over the past three decades, and that more men than women have oral HPV infection</a:t>
            </a:r>
            <a:r>
              <a:rPr lang="en-US" sz="2000" dirty="0" smtClean="0">
                <a:solidFill>
                  <a:srgbClr val="4B4B45"/>
                </a:solidFill>
                <a:latin typeface="Arial" panose="020B0604020202020204" pitchFamily="34" charset="0"/>
              </a:rPr>
              <a:t>.</a:t>
            </a:r>
          </a:p>
          <a:p>
            <a:pPr fontAlgn="base"/>
            <a:endParaRPr lang="en-US" sz="2000" dirty="0">
              <a:solidFill>
                <a:srgbClr val="4B4B45"/>
              </a:solidFill>
              <a:latin typeface="Arial" panose="020B0604020202020204" pitchFamily="34" charset="0"/>
            </a:endParaRPr>
          </a:p>
          <a:p>
            <a:pPr fontAlgn="base"/>
            <a:endParaRPr lang="en-US" sz="2000" dirty="0" smtClean="0">
              <a:solidFill>
                <a:srgbClr val="4B4B45"/>
              </a:solidFill>
              <a:latin typeface="Arial" panose="020B0604020202020204" pitchFamily="34" charset="0"/>
            </a:endParaRPr>
          </a:p>
          <a:p>
            <a:pPr fontAlgn="base"/>
            <a:endParaRPr lang="en-US" sz="2000" dirty="0">
              <a:solidFill>
                <a:srgbClr val="4B4B45"/>
              </a:solidFill>
              <a:latin typeface="Arial" panose="020B0604020202020204" pitchFamily="34" charset="0"/>
            </a:endParaRPr>
          </a:p>
          <a:p>
            <a:pPr fontAlgn="base"/>
            <a:endParaRPr lang="en-US" sz="2000" dirty="0">
              <a:solidFill>
                <a:srgbClr val="4B4B45"/>
              </a:solidFill>
              <a:latin typeface="Arial" panose="020B0604020202020204" pitchFamily="34" charset="0"/>
            </a:endParaRPr>
          </a:p>
          <a:p>
            <a:pPr fontAlgn="base"/>
            <a:r>
              <a:rPr lang="en-US" sz="2000" dirty="0">
                <a:solidFill>
                  <a:srgbClr val="4B4B45"/>
                </a:solidFill>
                <a:latin typeface="Arial" panose="020B0604020202020204" pitchFamily="34" charset="0"/>
              </a:rPr>
              <a:t>The most frequent subtype of tonsillar HPV detected is HPV-16, a high-risk subtype of HPV for </a:t>
            </a:r>
            <a:r>
              <a:rPr lang="en-US" sz="2000" dirty="0">
                <a:solidFill>
                  <a:srgbClr val="0078BF"/>
                </a:solidFill>
                <a:latin typeface="inherit"/>
                <a:hlinkClick r:id="rId3"/>
              </a:rPr>
              <a:t>oropharyngeal (mouth and pharynx) cancer</a:t>
            </a:r>
            <a:r>
              <a:rPr lang="en-US" sz="2000" dirty="0">
                <a:solidFill>
                  <a:srgbClr val="4B4B45"/>
                </a:solidFill>
                <a:latin typeface="Arial" panose="020B0604020202020204" pitchFamily="34" charset="0"/>
              </a:rPr>
              <a:t>. About two thirds of oropharyngeal cancers have HPV DNA in them. Infection with HPV-16 occurs in about 1% of men and women</a:t>
            </a:r>
            <a:r>
              <a:rPr lang="en-US" sz="2000" dirty="0" smtClean="0">
                <a:solidFill>
                  <a:srgbClr val="4B4B45"/>
                </a:solidFill>
                <a:latin typeface="Arial" panose="020B0604020202020204" pitchFamily="34" charset="0"/>
              </a:rPr>
              <a:t>.</a:t>
            </a:r>
          </a:p>
          <a:p>
            <a:pPr fontAlgn="base"/>
            <a:endParaRPr lang="en-US" sz="2000" b="0" i="0" dirty="0">
              <a:solidFill>
                <a:srgbClr val="4B4B45"/>
              </a:solidFill>
              <a:effectLst/>
              <a:latin typeface="Arial" panose="020B0604020202020204" pitchFamily="34" charset="0"/>
            </a:endParaRPr>
          </a:p>
          <a:p>
            <a:pPr fontAlgn="base"/>
            <a:endParaRPr lang="en-US" sz="2000" dirty="0" smtClean="0">
              <a:solidFill>
                <a:srgbClr val="4B4B45"/>
              </a:solidFill>
              <a:latin typeface="Arial" panose="020B0604020202020204" pitchFamily="34" charset="0"/>
            </a:endParaRPr>
          </a:p>
          <a:p>
            <a:pPr fontAlgn="base"/>
            <a:endParaRPr lang="en-US" sz="2000" b="0" i="0" dirty="0">
              <a:solidFill>
                <a:srgbClr val="4B4B45"/>
              </a:solidFill>
              <a:effectLst/>
              <a:latin typeface="Arial" panose="020B0604020202020204" pitchFamily="34" charset="0"/>
            </a:endParaRPr>
          </a:p>
          <a:p>
            <a:pPr fontAlgn="base"/>
            <a:r>
              <a:rPr lang="en-US" sz="1200" dirty="0">
                <a:solidFill>
                  <a:srgbClr val="4B4B45"/>
                </a:solidFill>
                <a:latin typeface="Arial" panose="020B0604020202020204" pitchFamily="34" charset="0"/>
              </a:rPr>
              <a:t>https://my.clevelandclinic.org/health/diseases_conditions/hic_Oral_Human_Papilloma_Virus_HPV_infection</a:t>
            </a:r>
            <a:endParaRPr lang="en-US" sz="1200" dirty="0" smtClean="0">
              <a:solidFill>
                <a:srgbClr val="4B4B45"/>
              </a:solidFill>
              <a:latin typeface="Arial" panose="020B0604020202020204" pitchFamily="34" charset="0"/>
            </a:endParaRPr>
          </a:p>
          <a:p>
            <a:pPr fontAlgn="base"/>
            <a:endParaRPr lang="en-US" sz="2000" b="0" i="0" dirty="0">
              <a:solidFill>
                <a:srgbClr val="4B4B45"/>
              </a:solidFill>
              <a:effectLst/>
              <a:latin typeface="Arial" panose="020B0604020202020204" pitchFamily="34" charset="0"/>
            </a:endParaRPr>
          </a:p>
        </p:txBody>
      </p:sp>
    </p:spTree>
    <p:extLst>
      <p:ext uri="{BB962C8B-B14F-4D97-AF65-F5344CB8AC3E}">
        <p14:creationId xmlns:p14="http://schemas.microsoft.com/office/powerpoint/2010/main" val="14721844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79" y="4956889"/>
            <a:ext cx="8534400" cy="1507067"/>
          </a:xfrm>
        </p:spPr>
        <p:txBody>
          <a:bodyPr/>
          <a:lstStyle/>
          <a:p>
            <a:r>
              <a:rPr lang="en-US" dirty="0" smtClean="0"/>
              <a:t>HPV Vaccination</a:t>
            </a:r>
            <a:endParaRPr lang="en-US" dirty="0"/>
          </a:p>
        </p:txBody>
      </p:sp>
      <p:sp>
        <p:nvSpPr>
          <p:cNvPr id="3" name="Rectangle 2"/>
          <p:cNvSpPr/>
          <p:nvPr/>
        </p:nvSpPr>
        <p:spPr>
          <a:xfrm>
            <a:off x="350579" y="593125"/>
            <a:ext cx="10066167" cy="3693319"/>
          </a:xfrm>
          <a:prstGeom prst="rect">
            <a:avLst/>
          </a:prstGeom>
        </p:spPr>
        <p:txBody>
          <a:bodyPr wrap="square">
            <a:spAutoFit/>
          </a:bodyPr>
          <a:lstStyle/>
          <a:p>
            <a:r>
              <a:rPr lang="en-US" dirty="0">
                <a:solidFill>
                  <a:srgbClr val="000000"/>
                </a:solidFill>
                <a:latin typeface="Lato"/>
              </a:rPr>
              <a:t>Who should get vaccinated</a:t>
            </a:r>
            <a:r>
              <a:rPr lang="en-US" dirty="0" smtClean="0">
                <a:solidFill>
                  <a:srgbClr val="000000"/>
                </a:solidFill>
                <a:latin typeface="Lato"/>
              </a:rPr>
              <a:t>?</a:t>
            </a:r>
          </a:p>
          <a:p>
            <a:endParaRPr lang="en-US" dirty="0">
              <a:solidFill>
                <a:srgbClr val="000000"/>
              </a:solidFill>
              <a:latin typeface="Lato"/>
            </a:endParaRPr>
          </a:p>
          <a:p>
            <a:r>
              <a:rPr lang="en-US" dirty="0">
                <a:solidFill>
                  <a:srgbClr val="000000"/>
                </a:solidFill>
                <a:latin typeface="Lato"/>
              </a:rPr>
              <a:t>-</a:t>
            </a:r>
            <a:r>
              <a:rPr lang="en-US" dirty="0" smtClean="0">
                <a:solidFill>
                  <a:srgbClr val="000000"/>
                </a:solidFill>
                <a:latin typeface="Lato"/>
              </a:rPr>
              <a:t>All </a:t>
            </a:r>
            <a:r>
              <a:rPr lang="en-US" dirty="0">
                <a:solidFill>
                  <a:srgbClr val="000000"/>
                </a:solidFill>
                <a:latin typeface="Lato"/>
              </a:rPr>
              <a:t>boys and girls ages 11 or 12 years should get vaccinated</a:t>
            </a:r>
            <a:r>
              <a:rPr lang="en-US" dirty="0" smtClean="0">
                <a:solidFill>
                  <a:srgbClr val="000000"/>
                </a:solidFill>
                <a:latin typeface="Lato"/>
              </a:rPr>
              <a:t>.</a:t>
            </a:r>
          </a:p>
          <a:p>
            <a:endParaRPr lang="en-US" dirty="0">
              <a:solidFill>
                <a:srgbClr val="000000"/>
              </a:solidFill>
              <a:latin typeface="Lato"/>
            </a:endParaRPr>
          </a:p>
          <a:p>
            <a:r>
              <a:rPr lang="en-US" dirty="0" smtClean="0">
                <a:solidFill>
                  <a:srgbClr val="000000"/>
                </a:solidFill>
                <a:latin typeface="Lato"/>
              </a:rPr>
              <a:t>-Catch-up </a:t>
            </a:r>
            <a:r>
              <a:rPr lang="en-US" dirty="0">
                <a:solidFill>
                  <a:srgbClr val="000000"/>
                </a:solidFill>
                <a:latin typeface="Lato"/>
              </a:rPr>
              <a:t>vaccines are recommended for males through age 21 and for females through age 26, if they did not get vaccinated when they were younger</a:t>
            </a:r>
            <a:r>
              <a:rPr lang="en-US" dirty="0" smtClean="0">
                <a:solidFill>
                  <a:srgbClr val="000000"/>
                </a:solidFill>
                <a:latin typeface="Lato"/>
              </a:rPr>
              <a:t>.</a:t>
            </a:r>
          </a:p>
          <a:p>
            <a:endParaRPr lang="en-US" dirty="0">
              <a:solidFill>
                <a:srgbClr val="000000"/>
              </a:solidFill>
              <a:latin typeface="Lato"/>
            </a:endParaRPr>
          </a:p>
          <a:p>
            <a:r>
              <a:rPr lang="en-US" dirty="0" smtClean="0">
                <a:solidFill>
                  <a:srgbClr val="000000"/>
                </a:solidFill>
                <a:latin typeface="Lato"/>
              </a:rPr>
              <a:t>-The </a:t>
            </a:r>
            <a:r>
              <a:rPr lang="en-US" dirty="0">
                <a:solidFill>
                  <a:srgbClr val="000000"/>
                </a:solidFill>
                <a:latin typeface="Lato"/>
              </a:rPr>
              <a:t>vaccine is also recommended for gay and bisexual men (or any man who has sex with a man) through age 26. </a:t>
            </a:r>
            <a:endParaRPr lang="en-US" dirty="0" smtClean="0">
              <a:solidFill>
                <a:srgbClr val="000000"/>
              </a:solidFill>
              <a:latin typeface="Lato"/>
            </a:endParaRPr>
          </a:p>
          <a:p>
            <a:endParaRPr lang="en-US" dirty="0">
              <a:solidFill>
                <a:srgbClr val="000000"/>
              </a:solidFill>
              <a:latin typeface="Lato"/>
            </a:endParaRPr>
          </a:p>
          <a:p>
            <a:r>
              <a:rPr lang="en-US" dirty="0" smtClean="0">
                <a:solidFill>
                  <a:srgbClr val="000000"/>
                </a:solidFill>
                <a:latin typeface="Lato"/>
              </a:rPr>
              <a:t>-It </a:t>
            </a:r>
            <a:r>
              <a:rPr lang="en-US" dirty="0">
                <a:solidFill>
                  <a:srgbClr val="000000"/>
                </a:solidFill>
                <a:latin typeface="Lato"/>
              </a:rPr>
              <a:t>is also recommended for men and women with compromised immune systems (including people living with HIV/AIDS) through age 26, if they did not get fully vaccinated when they were younger.</a:t>
            </a:r>
            <a:endParaRPr lang="en-US" b="0" i="0" dirty="0">
              <a:solidFill>
                <a:srgbClr val="000000"/>
              </a:solidFill>
              <a:effectLst/>
              <a:latin typeface="Lato"/>
            </a:endParaRPr>
          </a:p>
        </p:txBody>
      </p:sp>
    </p:spTree>
    <p:extLst>
      <p:ext uri="{BB962C8B-B14F-4D97-AF65-F5344CB8AC3E}">
        <p14:creationId xmlns:p14="http://schemas.microsoft.com/office/powerpoint/2010/main" val="8341442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639" y="474345"/>
            <a:ext cx="11800702" cy="5078313"/>
          </a:xfrm>
          <a:prstGeom prst="rect">
            <a:avLst/>
          </a:prstGeom>
        </p:spPr>
        <p:txBody>
          <a:bodyPr wrap="square">
            <a:spAutoFit/>
          </a:bodyPr>
          <a:lstStyle/>
          <a:p>
            <a:r>
              <a:rPr lang="en-US" dirty="0">
                <a:solidFill>
                  <a:srgbClr val="000000"/>
                </a:solidFill>
                <a:latin typeface="Lato"/>
              </a:rPr>
              <a:t>Available HPV </a:t>
            </a:r>
            <a:r>
              <a:rPr lang="en-US" dirty="0" smtClean="0">
                <a:solidFill>
                  <a:srgbClr val="000000"/>
                </a:solidFill>
                <a:latin typeface="Lato"/>
              </a:rPr>
              <a:t>Vaccines</a:t>
            </a:r>
          </a:p>
          <a:p>
            <a:endParaRPr lang="en-US" dirty="0">
              <a:solidFill>
                <a:srgbClr val="000000"/>
              </a:solidFill>
              <a:latin typeface="Lato"/>
            </a:endParaRPr>
          </a:p>
          <a:p>
            <a:endParaRPr lang="en-US" dirty="0">
              <a:solidFill>
                <a:srgbClr val="000000"/>
              </a:solidFill>
              <a:latin typeface="Lato"/>
            </a:endParaRPr>
          </a:p>
          <a:p>
            <a:r>
              <a:rPr lang="en-US" dirty="0">
                <a:solidFill>
                  <a:srgbClr val="000000"/>
                </a:solidFill>
                <a:latin typeface="Lato"/>
              </a:rPr>
              <a:t>There are three licensed HPV vaccines available in the United States. HPV vaccines are given as a series of three shots over 6 months to protect against HPV infection and the health problems that ongoing HPV infection can cause</a:t>
            </a:r>
            <a:r>
              <a:rPr lang="en-US" dirty="0" smtClean="0">
                <a:solidFill>
                  <a:srgbClr val="000000"/>
                </a:solidFill>
                <a:latin typeface="Lato"/>
              </a:rPr>
              <a:t>.</a:t>
            </a:r>
          </a:p>
          <a:p>
            <a:endParaRPr lang="en-US" dirty="0">
              <a:solidFill>
                <a:srgbClr val="000000"/>
              </a:solidFill>
              <a:latin typeface="Lato"/>
            </a:endParaRPr>
          </a:p>
          <a:p>
            <a:pPr>
              <a:buFont typeface="Arial" panose="020B0604020202020204" pitchFamily="34" charset="0"/>
              <a:buChar char="•"/>
            </a:pPr>
            <a:r>
              <a:rPr lang="en-US" u="sng" dirty="0">
                <a:solidFill>
                  <a:srgbClr val="075290"/>
                </a:solidFill>
                <a:latin typeface="Lato"/>
                <a:hlinkClick r:id="rId3"/>
              </a:rPr>
              <a:t>Gardasil 9</a:t>
            </a:r>
            <a:r>
              <a:rPr lang="en-US" dirty="0">
                <a:solidFill>
                  <a:srgbClr val="000000"/>
                </a:solidFill>
                <a:latin typeface="Lato"/>
              </a:rPr>
              <a:t>: FDA approved Gardasil 9 for use in 2014. The safety of Gardasil 9 was studied in clinical trials with more than 15,000 participants before it was licensed and continues to be monitored. Gardasil 9 protects against HPV types 6, 11, 16, 18, 31, 33, 45, 52, and 58</a:t>
            </a:r>
            <a:r>
              <a:rPr lang="en-US" dirty="0" smtClean="0">
                <a:solidFill>
                  <a:srgbClr val="000000"/>
                </a:solidFill>
                <a:latin typeface="Lato"/>
              </a:rPr>
              <a:t>.</a:t>
            </a:r>
          </a:p>
          <a:p>
            <a:pPr>
              <a:buFont typeface="Arial" panose="020B0604020202020204" pitchFamily="34" charset="0"/>
              <a:buChar char="•"/>
            </a:pPr>
            <a:endParaRPr lang="en-US" dirty="0">
              <a:solidFill>
                <a:srgbClr val="000000"/>
              </a:solidFill>
              <a:latin typeface="Lato"/>
            </a:endParaRPr>
          </a:p>
          <a:p>
            <a:pPr>
              <a:buFont typeface="Arial" panose="020B0604020202020204" pitchFamily="34" charset="0"/>
              <a:buChar char="•"/>
            </a:pPr>
            <a:r>
              <a:rPr lang="en-US" u="sng" dirty="0">
                <a:solidFill>
                  <a:srgbClr val="075290"/>
                </a:solidFill>
                <a:latin typeface="Lato"/>
                <a:hlinkClick r:id="rId4"/>
              </a:rPr>
              <a:t>Gardasil</a:t>
            </a:r>
            <a:r>
              <a:rPr lang="en-US" dirty="0">
                <a:solidFill>
                  <a:srgbClr val="000000"/>
                </a:solidFill>
                <a:latin typeface="Lato"/>
              </a:rPr>
              <a:t>: FDA approved Gardasil for use in 2006. The safety of Gardasil was studied in clinical trials with more than 29,000 participants before it was licensed and continues to be monitored. Gardasil protects against HPV types 6, 11, 16, and 18</a:t>
            </a:r>
            <a:r>
              <a:rPr lang="en-US" dirty="0" smtClean="0">
                <a:solidFill>
                  <a:srgbClr val="000000"/>
                </a:solidFill>
                <a:latin typeface="Lato"/>
              </a:rPr>
              <a:t>.</a:t>
            </a:r>
          </a:p>
          <a:p>
            <a:pPr>
              <a:buFont typeface="Arial" panose="020B0604020202020204" pitchFamily="34" charset="0"/>
              <a:buChar char="•"/>
            </a:pPr>
            <a:endParaRPr lang="en-US" dirty="0">
              <a:solidFill>
                <a:srgbClr val="000000"/>
              </a:solidFill>
              <a:latin typeface="Lato"/>
            </a:endParaRPr>
          </a:p>
          <a:p>
            <a:pPr>
              <a:buFont typeface="Arial" panose="020B0604020202020204" pitchFamily="34" charset="0"/>
              <a:buChar char="•"/>
            </a:pPr>
            <a:r>
              <a:rPr lang="en-US" u="sng" dirty="0" err="1">
                <a:solidFill>
                  <a:srgbClr val="075290"/>
                </a:solidFill>
                <a:latin typeface="Lato"/>
                <a:hlinkClick r:id="rId5"/>
              </a:rPr>
              <a:t>Cervarix</a:t>
            </a:r>
            <a:r>
              <a:rPr lang="en-US" dirty="0">
                <a:solidFill>
                  <a:srgbClr val="000000"/>
                </a:solidFill>
                <a:latin typeface="Lato"/>
              </a:rPr>
              <a:t>: FDA approved </a:t>
            </a:r>
            <a:r>
              <a:rPr lang="en-US" dirty="0" err="1">
                <a:solidFill>
                  <a:srgbClr val="000000"/>
                </a:solidFill>
                <a:latin typeface="Lato"/>
              </a:rPr>
              <a:t>Cervarix</a:t>
            </a:r>
            <a:r>
              <a:rPr lang="en-US" dirty="0">
                <a:solidFill>
                  <a:srgbClr val="000000"/>
                </a:solidFill>
                <a:latin typeface="Lato"/>
              </a:rPr>
              <a:t> for use in 2009. The safety of </a:t>
            </a:r>
            <a:r>
              <a:rPr lang="en-US" dirty="0" err="1">
                <a:solidFill>
                  <a:srgbClr val="000000"/>
                </a:solidFill>
                <a:latin typeface="Lato"/>
              </a:rPr>
              <a:t>Cervarix</a:t>
            </a:r>
            <a:r>
              <a:rPr lang="en-US" dirty="0">
                <a:solidFill>
                  <a:srgbClr val="000000"/>
                </a:solidFill>
                <a:latin typeface="Lato"/>
              </a:rPr>
              <a:t> was studied in clinical trials with more than 30,000 participants before it was licensed and continues to be monitored. </a:t>
            </a:r>
            <a:r>
              <a:rPr lang="en-US" dirty="0" err="1">
                <a:solidFill>
                  <a:srgbClr val="000000"/>
                </a:solidFill>
                <a:latin typeface="Lato"/>
              </a:rPr>
              <a:t>Cervarix</a:t>
            </a:r>
            <a:r>
              <a:rPr lang="en-US" dirty="0">
                <a:solidFill>
                  <a:srgbClr val="000000"/>
                </a:solidFill>
                <a:latin typeface="Lato"/>
              </a:rPr>
              <a:t> protects women and girls against HPV types 16 and 18.</a:t>
            </a:r>
            <a:endParaRPr lang="en-US" b="0" i="0" dirty="0">
              <a:solidFill>
                <a:srgbClr val="000000"/>
              </a:solidFill>
              <a:effectLst/>
              <a:latin typeface="Lato"/>
            </a:endParaRPr>
          </a:p>
        </p:txBody>
      </p:sp>
    </p:spTree>
    <p:extLst>
      <p:ext uri="{BB962C8B-B14F-4D97-AF65-F5344CB8AC3E}">
        <p14:creationId xmlns:p14="http://schemas.microsoft.com/office/powerpoint/2010/main" val="28999962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rot="5400000">
            <a:off x="589899" y="1393609"/>
            <a:ext cx="4921625" cy="2767448"/>
          </a:xfrm>
        </p:spPr>
      </p:pic>
      <p:pic>
        <p:nvPicPr>
          <p:cNvPr id="10" name="Content Placeholder 9"/>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rot="5400000">
            <a:off x="5250321" y="1394172"/>
            <a:ext cx="4921627" cy="2766320"/>
          </a:xfrm>
        </p:spPr>
      </p:pic>
    </p:spTree>
    <p:extLst>
      <p:ext uri="{BB962C8B-B14F-4D97-AF65-F5344CB8AC3E}">
        <p14:creationId xmlns:p14="http://schemas.microsoft.com/office/powerpoint/2010/main" val="570118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Suspicious Lesions</a:t>
            </a:r>
            <a:endParaRPr lang="en-US" dirty="0"/>
          </a:p>
        </p:txBody>
      </p:sp>
      <p:sp>
        <p:nvSpPr>
          <p:cNvPr id="3" name="Text Placeholder 2"/>
          <p:cNvSpPr>
            <a:spLocks noGrp="1"/>
          </p:cNvSpPr>
          <p:nvPr>
            <p:ph type="subTitle" idx="1"/>
          </p:nvPr>
        </p:nvSpPr>
        <p:spPr/>
        <p:txBody>
          <a:bodyPr/>
          <a:lstStyle/>
          <a:p>
            <a:r>
              <a:rPr lang="en-US" dirty="0" smtClean="0"/>
              <a:t>The term “pre-cancerous” has been replaced with “Potentially Malignant Lesion”</a:t>
            </a:r>
            <a:endParaRPr lang="en-US" dirty="0"/>
          </a:p>
        </p:txBody>
      </p:sp>
      <p:sp>
        <p:nvSpPr>
          <p:cNvPr id="4" name="Rectangle 3"/>
          <p:cNvSpPr/>
          <p:nvPr/>
        </p:nvSpPr>
        <p:spPr>
          <a:xfrm>
            <a:off x="144162" y="5791200"/>
            <a:ext cx="6096000" cy="923330"/>
          </a:xfrm>
          <a:prstGeom prst="rect">
            <a:avLst/>
          </a:prstGeom>
        </p:spPr>
        <p:txBody>
          <a:bodyPr>
            <a:spAutoFit/>
          </a:bodyPr>
          <a:lstStyle/>
          <a:p>
            <a:r>
              <a:rPr lang="en-US" dirty="0">
                <a:hlinkClick r:id="rId3"/>
              </a:rPr>
              <a:t>https://www.dentalaegis.com/special-issues/2011/09/potentially-malignant-lesions-of-the-oral-cavity#sthash.N5FffnnB.dpuf</a:t>
            </a:r>
            <a:endParaRPr lang="en-US" dirty="0"/>
          </a:p>
        </p:txBody>
      </p:sp>
    </p:spTree>
    <p:extLst>
      <p:ext uri="{BB962C8B-B14F-4D97-AF65-F5344CB8AC3E}">
        <p14:creationId xmlns:p14="http://schemas.microsoft.com/office/powerpoint/2010/main" val="29967163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526891" y="698174"/>
            <a:ext cx="5559170" cy="5302986"/>
          </a:xfrm>
        </p:spPr>
      </p:pic>
    </p:spTree>
    <p:extLst>
      <p:ext uri="{BB962C8B-B14F-4D97-AF65-F5344CB8AC3E}">
        <p14:creationId xmlns:p14="http://schemas.microsoft.com/office/powerpoint/2010/main" val="38050279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Leukoplakia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74466" y="497350"/>
            <a:ext cx="5528746" cy="4229491"/>
          </a:xfrm>
        </p:spPr>
      </p:pic>
    </p:spTree>
    <p:extLst>
      <p:ext uri="{BB962C8B-B14F-4D97-AF65-F5344CB8AC3E}">
        <p14:creationId xmlns:p14="http://schemas.microsoft.com/office/powerpoint/2010/main" val="28202223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Leukoplakia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89737" y="726842"/>
            <a:ext cx="5437299" cy="3760490"/>
          </a:xfrm>
        </p:spPr>
      </p:pic>
    </p:spTree>
    <p:extLst>
      <p:ext uri="{BB962C8B-B14F-4D97-AF65-F5344CB8AC3E}">
        <p14:creationId xmlns:p14="http://schemas.microsoft.com/office/powerpoint/2010/main" val="2863805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Erythroplakia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0527" y="347472"/>
            <a:ext cx="6162048" cy="4445259"/>
          </a:xfrm>
        </p:spPr>
      </p:pic>
    </p:spTree>
    <p:extLst>
      <p:ext uri="{BB962C8B-B14F-4D97-AF65-F5344CB8AC3E}">
        <p14:creationId xmlns:p14="http://schemas.microsoft.com/office/powerpoint/2010/main" val="37271696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Mixed spot lesion</a:t>
            </a:r>
            <a:endParaRPr lang="en-US" dirty="0"/>
          </a:p>
        </p:txBody>
      </p:sp>
      <p:pic>
        <p:nvPicPr>
          <p:cNvPr id="2050" name="Picture 2" descr="http://www.codenspecialists.com/wp-content/uploads/2014/04/services-patchesred-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6486" y="511757"/>
            <a:ext cx="6052324" cy="4078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95922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Carcinoma In Situ</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6323" y="548689"/>
            <a:ext cx="6010178" cy="3938643"/>
          </a:xfrm>
        </p:spPr>
      </p:pic>
    </p:spTree>
    <p:extLst>
      <p:ext uri="{BB962C8B-B14F-4D97-AF65-F5344CB8AC3E}">
        <p14:creationId xmlns:p14="http://schemas.microsoft.com/office/powerpoint/2010/main" val="38372554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374" y="74974"/>
            <a:ext cx="10515600" cy="775401"/>
          </a:xfrm>
          <a:solidFill>
            <a:srgbClr val="20A8A5"/>
          </a:solidFill>
          <a:ln>
            <a:noFill/>
          </a:ln>
          <a:effectLst>
            <a:softEdge rad="317500"/>
          </a:effectLst>
          <a:scene3d>
            <a:camera prst="orthographicFront">
              <a:rot lat="0" lon="0" rev="0"/>
            </a:camera>
            <a:lightRig rig="chilly" dir="t">
              <a:rot lat="0" lon="0" rev="18480000"/>
            </a:lightRig>
          </a:scene3d>
          <a:sp3d prstMaterial="clear">
            <a:bevelT h="63500"/>
          </a:sp3d>
        </p:spPr>
        <p:txBody>
          <a:bodyPr/>
          <a:lstStyle/>
          <a:p>
            <a:pPr algn="ctr"/>
            <a:r>
              <a:rPr lang="en-US" dirty="0" smtClean="0">
                <a:solidFill>
                  <a:schemeClr val="bg1">
                    <a:lumMod val="50000"/>
                  </a:schemeClr>
                </a:solidFill>
              </a:rPr>
              <a:t>Stages of Oral Cancer</a:t>
            </a:r>
            <a:endParaRPr lang="en-US" dirty="0">
              <a:solidFill>
                <a:schemeClr val="bg1">
                  <a:lumMod val="50000"/>
                </a:schemeClr>
              </a:solidFill>
            </a:endParaRPr>
          </a:p>
        </p:txBody>
      </p:sp>
      <p:sp>
        <p:nvSpPr>
          <p:cNvPr id="3" name="TextBox 2"/>
          <p:cNvSpPr txBox="1"/>
          <p:nvPr/>
        </p:nvSpPr>
        <p:spPr>
          <a:xfrm>
            <a:off x="589687" y="973486"/>
            <a:ext cx="10832939" cy="1077218"/>
          </a:xfrm>
          <a:prstGeom prst="rect">
            <a:avLst/>
          </a:prstGeom>
          <a:noFill/>
        </p:spPr>
        <p:txBody>
          <a:bodyPr wrap="square" rtlCol="0">
            <a:spAutoFit/>
          </a:bodyPr>
          <a:lstStyle/>
          <a:p>
            <a:r>
              <a:rPr lang="en-US" sz="1600" dirty="0" smtClean="0"/>
              <a:t>The Stage of Cancer means how big it is and whether it has grown or spread</a:t>
            </a:r>
            <a:r>
              <a:rPr lang="en-US" dirty="0" smtClean="0"/>
              <a:t>:</a:t>
            </a:r>
          </a:p>
          <a:p>
            <a:endParaRPr lang="en-US" dirty="0"/>
          </a:p>
          <a:p>
            <a:pPr lvl="1"/>
            <a:r>
              <a:rPr lang="en-US" sz="1400" dirty="0" smtClean="0"/>
              <a:t>Mild               Dysplasia      </a:t>
            </a:r>
            <a:r>
              <a:rPr lang="en-US" sz="1400" dirty="0" err="1" smtClean="0"/>
              <a:t>Precancer</a:t>
            </a:r>
            <a:endParaRPr lang="en-US" sz="1400" dirty="0" smtClean="0"/>
          </a:p>
          <a:p>
            <a:pPr lvl="1"/>
            <a:r>
              <a:rPr lang="en-US" sz="1400" dirty="0" smtClean="0"/>
              <a:t>Moderate      Dysplasia      </a:t>
            </a:r>
            <a:r>
              <a:rPr lang="en-US" sz="1400" dirty="0" err="1" smtClean="0"/>
              <a:t>Precancer</a:t>
            </a:r>
            <a:endParaRPr lang="en-US" sz="1400" dirty="0"/>
          </a:p>
        </p:txBody>
      </p:sp>
      <p:sp>
        <p:nvSpPr>
          <p:cNvPr id="4" name="TextBox 3"/>
          <p:cNvSpPr txBox="1"/>
          <p:nvPr/>
        </p:nvSpPr>
        <p:spPr>
          <a:xfrm>
            <a:off x="392262" y="2174167"/>
            <a:ext cx="10530597" cy="4401205"/>
          </a:xfrm>
          <a:prstGeom prst="rect">
            <a:avLst/>
          </a:prstGeom>
          <a:noFill/>
        </p:spPr>
        <p:txBody>
          <a:bodyPr wrap="square" rtlCol="0">
            <a:spAutoFit/>
          </a:bodyPr>
          <a:lstStyle/>
          <a:p>
            <a:r>
              <a:rPr lang="en-US" sz="1400" b="1" dirty="0"/>
              <a:t>Stage 0</a:t>
            </a:r>
            <a:r>
              <a:rPr lang="en-US" sz="1400" dirty="0"/>
              <a:t> (Carcinoma in situ) – CIS</a:t>
            </a:r>
          </a:p>
          <a:p>
            <a:pPr marL="742950" lvl="1" indent="-285750">
              <a:buFont typeface="Arial" panose="020B0604020202020204" pitchFamily="34" charset="0"/>
              <a:buChar char="•"/>
            </a:pPr>
            <a:r>
              <a:rPr lang="en-US" sz="1200" dirty="0"/>
              <a:t>Most severe stage of Dysplasia</a:t>
            </a:r>
          </a:p>
          <a:p>
            <a:pPr marL="742950" lvl="1" indent="-285750">
              <a:buFont typeface="Arial" panose="020B0604020202020204" pitchFamily="34" charset="0"/>
              <a:buChar char="•"/>
            </a:pPr>
            <a:r>
              <a:rPr lang="en-US" sz="1200" dirty="0"/>
              <a:t>They are cancer cells but they are contained and have not spread</a:t>
            </a:r>
            <a:r>
              <a:rPr lang="en-US" sz="1200" dirty="0" smtClean="0"/>
              <a:t>.</a:t>
            </a:r>
            <a:r>
              <a:rPr lang="en-US" dirty="0"/>
              <a:t>	</a:t>
            </a:r>
          </a:p>
          <a:p>
            <a:r>
              <a:rPr lang="en-US" sz="1400" b="1" dirty="0"/>
              <a:t>Stage 1</a:t>
            </a:r>
          </a:p>
          <a:p>
            <a:pPr marL="742950" lvl="1" indent="-285750">
              <a:buFont typeface="Arial" panose="020B0604020202020204" pitchFamily="34" charset="0"/>
              <a:buChar char="•"/>
            </a:pPr>
            <a:r>
              <a:rPr lang="en-US" sz="1200" dirty="0"/>
              <a:t>Earliest stage of invasive cancer.</a:t>
            </a:r>
          </a:p>
          <a:p>
            <a:pPr marL="742950" lvl="1" indent="-285750">
              <a:buFont typeface="Arial" panose="020B0604020202020204" pitchFamily="34" charset="0"/>
              <a:buChar char="•"/>
            </a:pPr>
            <a:r>
              <a:rPr lang="en-US" sz="1200" dirty="0"/>
              <a:t>Cancer has begun to grow through the tissue layer</a:t>
            </a:r>
            <a:r>
              <a:rPr lang="en-US" sz="1200" dirty="0" smtClean="0"/>
              <a:t>.   </a:t>
            </a:r>
            <a:endParaRPr lang="en-US" sz="1200" dirty="0"/>
          </a:p>
          <a:p>
            <a:pPr marL="742950" lvl="1" indent="-285750">
              <a:buFont typeface="Arial" panose="020B0604020202020204" pitchFamily="34" charset="0"/>
              <a:buChar char="•"/>
            </a:pPr>
            <a:r>
              <a:rPr lang="en-US" sz="1200" dirty="0"/>
              <a:t>The cancer is no more than 2cm and has not spread to nearby tissues, lymph nodes or organs</a:t>
            </a:r>
            <a:r>
              <a:rPr lang="en-US" dirty="0" smtClean="0"/>
              <a:t>.</a:t>
            </a:r>
            <a:endParaRPr lang="en-US" dirty="0"/>
          </a:p>
          <a:p>
            <a:r>
              <a:rPr lang="en-US" sz="1400" b="1" dirty="0"/>
              <a:t>Stage 2</a:t>
            </a:r>
          </a:p>
          <a:p>
            <a:pPr marL="742950" lvl="1" indent="-285750">
              <a:buFont typeface="Arial" panose="020B0604020202020204" pitchFamily="34" charset="0"/>
              <a:buChar char="•"/>
            </a:pPr>
            <a:r>
              <a:rPr lang="en-US" sz="1200" dirty="0"/>
              <a:t>The tumor is larger than 2cm but less than 4cm</a:t>
            </a:r>
            <a:r>
              <a:rPr lang="en-US" sz="1200" dirty="0" smtClean="0"/>
              <a:t>.  </a:t>
            </a:r>
            <a:endParaRPr lang="en-US" sz="1200" dirty="0"/>
          </a:p>
          <a:p>
            <a:pPr marL="742950" lvl="1" indent="-285750">
              <a:buFont typeface="Arial" panose="020B0604020202020204" pitchFamily="34" charset="0"/>
              <a:buChar char="•"/>
            </a:pPr>
            <a:r>
              <a:rPr lang="en-US" sz="1200" dirty="0"/>
              <a:t>The cancer has not spread to lymph nodes or other organs</a:t>
            </a:r>
            <a:r>
              <a:rPr lang="en-US" sz="1200" dirty="0" smtClean="0"/>
              <a:t>.</a:t>
            </a:r>
          </a:p>
          <a:p>
            <a:r>
              <a:rPr lang="en-US" sz="1400" b="1" dirty="0"/>
              <a:t>Stage 3</a:t>
            </a:r>
          </a:p>
          <a:p>
            <a:pPr marL="742950" lvl="1" indent="-285750">
              <a:buFont typeface="Arial" panose="020B0604020202020204" pitchFamily="34" charset="0"/>
              <a:buChar char="•"/>
            </a:pPr>
            <a:r>
              <a:rPr lang="en-US" sz="1200" dirty="0"/>
              <a:t>The cancer is bigger than 4cm but has not spread to any lymph nodes or other organs</a:t>
            </a:r>
            <a:r>
              <a:rPr lang="en-US" sz="1200" dirty="0" smtClean="0"/>
              <a:t>. </a:t>
            </a:r>
            <a:endParaRPr lang="en-US" sz="1200" dirty="0"/>
          </a:p>
          <a:p>
            <a:pPr lvl="1"/>
            <a:r>
              <a:rPr lang="en-US" sz="1200" dirty="0"/>
              <a:t>	Or</a:t>
            </a:r>
          </a:p>
          <a:p>
            <a:pPr marL="742950" lvl="1" indent="-285750">
              <a:buFont typeface="Arial" panose="020B0604020202020204" pitchFamily="34" charset="0"/>
              <a:buChar char="•"/>
            </a:pPr>
            <a:r>
              <a:rPr lang="en-US" sz="1200" dirty="0"/>
              <a:t>The tumor is any size but has spread to one lymph node on the same side of the neck</a:t>
            </a:r>
            <a:r>
              <a:rPr lang="en-US" dirty="0"/>
              <a:t>. </a:t>
            </a:r>
          </a:p>
          <a:p>
            <a:r>
              <a:rPr lang="en-US" sz="1400" b="1" dirty="0"/>
              <a:t>Stage 4</a:t>
            </a:r>
          </a:p>
          <a:p>
            <a:pPr lvl="1"/>
            <a:r>
              <a:rPr lang="en-US" b="1" dirty="0"/>
              <a:t>	</a:t>
            </a:r>
            <a:r>
              <a:rPr lang="en-US" sz="1200" b="1" dirty="0"/>
              <a:t>4A - </a:t>
            </a:r>
            <a:r>
              <a:rPr lang="en-US" sz="1200" dirty="0"/>
              <a:t>Has grown through the tissues around lips and mouth. </a:t>
            </a:r>
            <a:r>
              <a:rPr lang="en-US" sz="1200" dirty="0" smtClean="0"/>
              <a:t>           </a:t>
            </a:r>
            <a:endParaRPr lang="en-US" sz="1200" dirty="0"/>
          </a:p>
          <a:p>
            <a:pPr lvl="2"/>
            <a:r>
              <a:rPr lang="en-US" sz="1200" dirty="0"/>
              <a:t>      Lymph nodes in the area may or may not contain cancer.</a:t>
            </a:r>
            <a:endParaRPr lang="en-US" sz="1200" b="1" dirty="0"/>
          </a:p>
          <a:p>
            <a:pPr lvl="1"/>
            <a:r>
              <a:rPr lang="en-US" sz="1200" b="1" dirty="0"/>
              <a:t>	4B – </a:t>
            </a:r>
            <a:r>
              <a:rPr lang="en-US" sz="1200" dirty="0"/>
              <a:t>Any size and has spread to multiple lymph nodes.</a:t>
            </a:r>
          </a:p>
          <a:p>
            <a:pPr lvl="1"/>
            <a:r>
              <a:rPr lang="en-US" sz="1200" b="1" dirty="0"/>
              <a:t>	4C – </a:t>
            </a:r>
            <a:r>
              <a:rPr lang="en-US" sz="1200" dirty="0"/>
              <a:t>The cancer has spread to other parts of the body.</a:t>
            </a:r>
          </a:p>
          <a:p>
            <a:pPr lvl="1"/>
            <a:endParaRPr lang="en-US" dirty="0" smtClean="0"/>
          </a:p>
        </p:txBody>
      </p:sp>
      <p:sp>
        <p:nvSpPr>
          <p:cNvPr id="5" name="Rounded Rectangle 4"/>
          <p:cNvSpPr/>
          <p:nvPr/>
        </p:nvSpPr>
        <p:spPr>
          <a:xfrm>
            <a:off x="7421913" y="2767914"/>
            <a:ext cx="2304199" cy="488737"/>
          </a:xfrm>
          <a:prstGeom prst="roundRect">
            <a:avLst/>
          </a:prstGeom>
          <a:solidFill>
            <a:schemeClr val="accent1">
              <a:lumMod val="40000"/>
              <a:lumOff val="6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1400" dirty="0" smtClean="0">
                <a:solidFill>
                  <a:schemeClr val="bg1">
                    <a:lumMod val="50000"/>
                  </a:schemeClr>
                </a:solidFill>
              </a:rPr>
              <a:t>5yr survival </a:t>
            </a:r>
          </a:p>
          <a:p>
            <a:pPr algn="ctr"/>
            <a:r>
              <a:rPr lang="en-US" sz="1600" b="1" dirty="0" smtClean="0">
                <a:solidFill>
                  <a:schemeClr val="bg1">
                    <a:lumMod val="50000"/>
                  </a:schemeClr>
                </a:solidFill>
              </a:rPr>
              <a:t>68-85%</a:t>
            </a:r>
            <a:endParaRPr lang="en-US" sz="1600" b="1" dirty="0">
              <a:solidFill>
                <a:schemeClr val="bg1">
                  <a:lumMod val="50000"/>
                </a:schemeClr>
              </a:solidFill>
            </a:endParaRPr>
          </a:p>
        </p:txBody>
      </p:sp>
      <p:sp>
        <p:nvSpPr>
          <p:cNvPr id="6" name="Rounded Rectangle 5"/>
          <p:cNvSpPr/>
          <p:nvPr/>
        </p:nvSpPr>
        <p:spPr>
          <a:xfrm>
            <a:off x="8034713" y="3757808"/>
            <a:ext cx="1691400" cy="511278"/>
          </a:xfrm>
          <a:prstGeom prst="roundRect">
            <a:avLst/>
          </a:prstGeom>
          <a:solidFill>
            <a:schemeClr val="accent1">
              <a:lumMod val="40000"/>
              <a:lumOff val="6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1400" dirty="0" smtClean="0">
                <a:solidFill>
                  <a:schemeClr val="bg1">
                    <a:lumMod val="50000"/>
                  </a:schemeClr>
                </a:solidFill>
              </a:rPr>
              <a:t>5yr Survival</a:t>
            </a:r>
          </a:p>
          <a:p>
            <a:pPr algn="ctr"/>
            <a:r>
              <a:rPr lang="en-US" sz="1600" b="1" dirty="0" smtClean="0">
                <a:solidFill>
                  <a:schemeClr val="bg1">
                    <a:lumMod val="50000"/>
                  </a:schemeClr>
                </a:solidFill>
              </a:rPr>
              <a:t>53-66%</a:t>
            </a:r>
            <a:endParaRPr lang="en-US" sz="1600" b="1" dirty="0">
              <a:solidFill>
                <a:schemeClr val="bg1">
                  <a:lumMod val="50000"/>
                </a:schemeClr>
              </a:solidFill>
            </a:endParaRPr>
          </a:p>
        </p:txBody>
      </p:sp>
      <p:sp>
        <p:nvSpPr>
          <p:cNvPr id="7" name="Rounded Rectangle 6"/>
          <p:cNvSpPr/>
          <p:nvPr/>
        </p:nvSpPr>
        <p:spPr>
          <a:xfrm>
            <a:off x="7935859" y="4535798"/>
            <a:ext cx="2233752" cy="622611"/>
          </a:xfrm>
          <a:prstGeom prst="roundRect">
            <a:avLst/>
          </a:prstGeom>
          <a:solidFill>
            <a:schemeClr val="accent1">
              <a:lumMod val="40000"/>
              <a:lumOff val="6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1400" dirty="0" smtClean="0">
                <a:solidFill>
                  <a:schemeClr val="bg1">
                    <a:lumMod val="50000"/>
                  </a:schemeClr>
                </a:solidFill>
              </a:rPr>
              <a:t>5yr Survival </a:t>
            </a:r>
          </a:p>
          <a:p>
            <a:pPr algn="ctr"/>
            <a:r>
              <a:rPr lang="en-US" sz="1600" b="1" dirty="0" smtClean="0">
                <a:solidFill>
                  <a:schemeClr val="bg1">
                    <a:lumMod val="50000"/>
                  </a:schemeClr>
                </a:solidFill>
              </a:rPr>
              <a:t>37-41%</a:t>
            </a:r>
            <a:endParaRPr lang="en-US" sz="1600" b="1" dirty="0">
              <a:solidFill>
                <a:schemeClr val="bg1">
                  <a:lumMod val="50000"/>
                </a:schemeClr>
              </a:solidFill>
            </a:endParaRPr>
          </a:p>
        </p:txBody>
      </p:sp>
      <p:sp>
        <p:nvSpPr>
          <p:cNvPr id="8" name="Rounded Rectangle 7"/>
          <p:cNvSpPr/>
          <p:nvPr/>
        </p:nvSpPr>
        <p:spPr>
          <a:xfrm>
            <a:off x="6700183" y="5281521"/>
            <a:ext cx="3469428" cy="680909"/>
          </a:xfrm>
          <a:prstGeom prst="roundRect">
            <a:avLst/>
          </a:prstGeom>
          <a:solidFill>
            <a:schemeClr val="accent1">
              <a:lumMod val="40000"/>
              <a:lumOff val="60000"/>
            </a:schemeClr>
          </a:solidFill>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1400" dirty="0" smtClean="0">
                <a:solidFill>
                  <a:schemeClr val="bg1">
                    <a:lumMod val="50000"/>
                  </a:schemeClr>
                </a:solidFill>
              </a:rPr>
              <a:t>5yr Survival</a:t>
            </a:r>
          </a:p>
          <a:p>
            <a:pPr algn="ctr"/>
            <a:r>
              <a:rPr lang="en-US" sz="1600" b="1" dirty="0" smtClean="0">
                <a:solidFill>
                  <a:schemeClr val="bg1">
                    <a:lumMod val="50000"/>
                  </a:schemeClr>
                </a:solidFill>
              </a:rPr>
              <a:t>21-27%</a:t>
            </a:r>
            <a:endParaRPr lang="en-US" sz="1600" b="1" dirty="0">
              <a:solidFill>
                <a:schemeClr val="bg1">
                  <a:lumMod val="50000"/>
                </a:schemeClr>
              </a:solidFill>
            </a:endParaRPr>
          </a:p>
        </p:txBody>
      </p:sp>
    </p:spTree>
    <p:extLst>
      <p:ext uri="{BB962C8B-B14F-4D97-AF65-F5344CB8AC3E}">
        <p14:creationId xmlns:p14="http://schemas.microsoft.com/office/powerpoint/2010/main" val="27860410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686927"/>
          </a:xfrm>
          <a:solidFill>
            <a:srgbClr val="20A8A5"/>
          </a:solidFill>
          <a:ln>
            <a:noFill/>
          </a:ln>
          <a:effectLst/>
          <a:scene3d>
            <a:camera prst="orthographicFront">
              <a:rot lat="0" lon="0" rev="0"/>
            </a:camera>
            <a:lightRig rig="chilly" dir="t">
              <a:rot lat="0" lon="0" rev="18480000"/>
            </a:lightRig>
          </a:scene3d>
          <a:sp3d prstMaterial="clear">
            <a:bevelT h="63500"/>
          </a:sp3d>
        </p:spPr>
        <p:txBody>
          <a:bodyPr>
            <a:normAutofit/>
          </a:bodyPr>
          <a:lstStyle/>
          <a:p>
            <a:pPr algn="ctr"/>
            <a:r>
              <a:rPr lang="en-US" b="1" dirty="0" smtClean="0">
                <a:solidFill>
                  <a:schemeClr val="bg1">
                    <a:lumMod val="50000"/>
                  </a:schemeClr>
                </a:solidFill>
              </a:rPr>
              <a:t>Areas of Oral cancer Expression</a:t>
            </a:r>
            <a:endParaRPr lang="en-US" b="1" dirty="0">
              <a:solidFill>
                <a:schemeClr val="bg1">
                  <a:lumMod val="50000"/>
                </a:schemeClr>
              </a:solidFill>
            </a:endParaRPr>
          </a:p>
        </p:txBody>
      </p:sp>
      <p:pic>
        <p:nvPicPr>
          <p:cNvPr id="8" name="Content Placeholder 7"/>
          <p:cNvPicPr>
            <a:picLocks noGrp="1" noChangeAspect="1"/>
          </p:cNvPicPr>
          <p:nvPr>
            <p:ph sz="half" idx="2"/>
          </p:nvPr>
        </p:nvPicPr>
        <p:blipFill>
          <a:blip r:embed="rId2"/>
          <a:stretch>
            <a:fillRect/>
          </a:stretch>
        </p:blipFill>
        <p:spPr>
          <a:xfrm>
            <a:off x="854274" y="1618734"/>
            <a:ext cx="5615352" cy="3970277"/>
          </a:xfrm>
          <a:prstGeom prst="rect">
            <a:avLst/>
          </a:prstGeom>
        </p:spPr>
      </p:pic>
      <p:graphicFrame>
        <p:nvGraphicFramePr>
          <p:cNvPr id="7" name="Content Placeholder 6"/>
          <p:cNvGraphicFramePr>
            <a:graphicFrameLocks noGrp="1"/>
          </p:cNvGraphicFramePr>
          <p:nvPr>
            <p:ph sz="quarter" idx="4"/>
            <p:extLst>
              <p:ext uri="{D42A27DB-BD31-4B8C-83A1-F6EECF244321}">
                <p14:modId xmlns:p14="http://schemas.microsoft.com/office/powerpoint/2010/main" val="3940527533"/>
              </p:ext>
            </p:extLst>
          </p:nvPr>
        </p:nvGraphicFramePr>
        <p:xfrm>
          <a:off x="6895071" y="1931411"/>
          <a:ext cx="3564643" cy="3657600"/>
        </p:xfrm>
        <a:graphic>
          <a:graphicData uri="http://schemas.openxmlformats.org/drawingml/2006/table">
            <a:tbl>
              <a:tblPr firstRow="1" bandRow="1">
                <a:tableStyleId>{5C22544A-7EE6-4342-B048-85BDC9FD1C3A}</a:tableStyleId>
              </a:tblPr>
              <a:tblGrid>
                <a:gridCol w="3356363"/>
                <a:gridCol w="208280"/>
              </a:tblGrid>
              <a:tr h="0">
                <a:tc>
                  <a:txBody>
                    <a:bodyPr/>
                    <a:lstStyle/>
                    <a:p>
                      <a:pPr algn="ctr"/>
                      <a:r>
                        <a:rPr lang="en-US" dirty="0" smtClean="0">
                          <a:solidFill>
                            <a:schemeClr val="tx1"/>
                          </a:solidFill>
                        </a:rPr>
                        <a:t>Site of Cancer</a:t>
                      </a:r>
                      <a:endParaRPr lang="en-US" dirty="0">
                        <a:solidFill>
                          <a:schemeClr val="tx1"/>
                        </a:solidFill>
                      </a:endParaRPr>
                    </a:p>
                  </a:txBody>
                  <a:tcPr>
                    <a:solidFill>
                      <a:srgbClr val="20A8A5"/>
                    </a:solidFill>
                  </a:tcPr>
                </a:tc>
                <a:tc>
                  <a:txBody>
                    <a:bodyPr/>
                    <a:lstStyle/>
                    <a:p>
                      <a:pPr algn="ctr"/>
                      <a:r>
                        <a:rPr lang="en-US" dirty="0" smtClean="0">
                          <a:solidFill>
                            <a:schemeClr val="tx1"/>
                          </a:solidFill>
                        </a:rPr>
                        <a:t>%</a:t>
                      </a:r>
                      <a:endParaRPr lang="en-US" dirty="0">
                        <a:solidFill>
                          <a:schemeClr val="tx1"/>
                        </a:solidFill>
                      </a:endParaRPr>
                    </a:p>
                  </a:txBody>
                  <a:tcPr>
                    <a:solidFill>
                      <a:srgbClr val="20A8A5"/>
                    </a:solidFill>
                  </a:tcPr>
                </a:tc>
              </a:tr>
              <a:tr h="569211">
                <a:tc>
                  <a:txBody>
                    <a:bodyPr/>
                    <a:lstStyle/>
                    <a:p>
                      <a:pPr algn="l"/>
                      <a:r>
                        <a:rPr lang="en-US" dirty="0" smtClean="0"/>
                        <a:t>    Lip</a:t>
                      </a:r>
                      <a:endParaRPr lang="en-US" dirty="0"/>
                    </a:p>
                  </a:txBody>
                  <a:tcPr>
                    <a:gradFill flip="none" rotWithShape="1">
                      <a:gsLst>
                        <a:gs pos="0">
                          <a:srgbClr val="20A8A5">
                            <a:tint val="66000"/>
                            <a:satMod val="160000"/>
                          </a:srgbClr>
                        </a:gs>
                        <a:gs pos="50000">
                          <a:srgbClr val="20A8A5">
                            <a:tint val="44500"/>
                            <a:satMod val="160000"/>
                          </a:srgbClr>
                        </a:gs>
                        <a:gs pos="100000">
                          <a:srgbClr val="20A8A5">
                            <a:tint val="23500"/>
                            <a:satMod val="160000"/>
                          </a:srgbClr>
                        </a:gs>
                      </a:gsLst>
                      <a:lin ang="16200000" scaled="1"/>
                      <a:tileRect/>
                    </a:gradFill>
                  </a:tcPr>
                </a:tc>
                <a:tc>
                  <a:txBody>
                    <a:bodyPr/>
                    <a:lstStyle/>
                    <a:p>
                      <a:pPr algn="ctr"/>
                      <a:r>
                        <a:rPr lang="en-US" dirty="0" smtClean="0"/>
                        <a:t>35</a:t>
                      </a:r>
                      <a:endParaRPr lang="en-US" dirty="0"/>
                    </a:p>
                  </a:txBody>
                  <a:tcPr>
                    <a:gradFill flip="none" rotWithShape="1">
                      <a:gsLst>
                        <a:gs pos="0">
                          <a:srgbClr val="20A8A5">
                            <a:tint val="66000"/>
                            <a:satMod val="160000"/>
                          </a:srgbClr>
                        </a:gs>
                        <a:gs pos="50000">
                          <a:srgbClr val="20A8A5">
                            <a:tint val="44500"/>
                            <a:satMod val="160000"/>
                          </a:srgbClr>
                        </a:gs>
                        <a:gs pos="100000">
                          <a:srgbClr val="20A8A5">
                            <a:tint val="23500"/>
                            <a:satMod val="160000"/>
                          </a:srgbClr>
                        </a:gs>
                      </a:gsLst>
                      <a:lin ang="16200000" scaled="1"/>
                      <a:tileRect/>
                    </a:gradFill>
                  </a:tcPr>
                </a:tc>
              </a:tr>
              <a:tr h="569211">
                <a:tc>
                  <a:txBody>
                    <a:bodyPr/>
                    <a:lstStyle/>
                    <a:p>
                      <a:pPr algn="l"/>
                      <a:r>
                        <a:rPr lang="en-US" dirty="0" smtClean="0"/>
                        <a:t>    Lateral/Vertical Tongue</a:t>
                      </a:r>
                      <a:endParaRPr lang="en-US" dirty="0"/>
                    </a:p>
                  </a:txBody>
                  <a:tcPr/>
                </a:tc>
                <a:tc>
                  <a:txBody>
                    <a:bodyPr/>
                    <a:lstStyle/>
                    <a:p>
                      <a:pPr algn="ctr"/>
                      <a:r>
                        <a:rPr lang="en-US" dirty="0" smtClean="0"/>
                        <a:t>25</a:t>
                      </a:r>
                      <a:endParaRPr lang="en-US" dirty="0"/>
                    </a:p>
                  </a:txBody>
                  <a:tcPr/>
                </a:tc>
              </a:tr>
              <a:tr h="569211">
                <a:tc>
                  <a:txBody>
                    <a:bodyPr/>
                    <a:lstStyle/>
                    <a:p>
                      <a:pPr algn="l"/>
                      <a:r>
                        <a:rPr lang="en-US" dirty="0" smtClean="0"/>
                        <a:t>    Floor of Mouth</a:t>
                      </a:r>
                      <a:endParaRPr lang="en-US" dirty="0"/>
                    </a:p>
                  </a:txBody>
                  <a:tcPr>
                    <a:gradFill flip="none" rotWithShape="1">
                      <a:gsLst>
                        <a:gs pos="0">
                          <a:srgbClr val="20A8A5">
                            <a:tint val="66000"/>
                            <a:satMod val="160000"/>
                          </a:srgbClr>
                        </a:gs>
                        <a:gs pos="50000">
                          <a:srgbClr val="20A8A5">
                            <a:tint val="44500"/>
                            <a:satMod val="160000"/>
                          </a:srgbClr>
                        </a:gs>
                        <a:gs pos="100000">
                          <a:srgbClr val="20A8A5">
                            <a:tint val="23500"/>
                            <a:satMod val="160000"/>
                          </a:srgbClr>
                        </a:gs>
                      </a:gsLst>
                      <a:lin ang="16200000" scaled="1"/>
                      <a:tileRect/>
                    </a:gradFill>
                  </a:tcPr>
                </a:tc>
                <a:tc>
                  <a:txBody>
                    <a:bodyPr/>
                    <a:lstStyle/>
                    <a:p>
                      <a:pPr algn="ctr"/>
                      <a:r>
                        <a:rPr lang="en-US" dirty="0" smtClean="0"/>
                        <a:t>20</a:t>
                      </a:r>
                      <a:endParaRPr lang="en-US" dirty="0"/>
                    </a:p>
                  </a:txBody>
                  <a:tcPr>
                    <a:gradFill flip="none" rotWithShape="1">
                      <a:gsLst>
                        <a:gs pos="0">
                          <a:srgbClr val="20A8A5">
                            <a:tint val="66000"/>
                            <a:satMod val="160000"/>
                          </a:srgbClr>
                        </a:gs>
                        <a:gs pos="50000">
                          <a:srgbClr val="20A8A5">
                            <a:tint val="44500"/>
                            <a:satMod val="160000"/>
                          </a:srgbClr>
                        </a:gs>
                        <a:gs pos="100000">
                          <a:srgbClr val="20A8A5">
                            <a:tint val="23500"/>
                            <a:satMod val="160000"/>
                          </a:srgbClr>
                        </a:gs>
                      </a:gsLst>
                      <a:lin ang="16200000" scaled="1"/>
                      <a:tileRect/>
                    </a:gradFill>
                  </a:tcPr>
                </a:tc>
              </a:tr>
              <a:tr h="569211">
                <a:tc>
                  <a:txBody>
                    <a:bodyPr/>
                    <a:lstStyle/>
                    <a:p>
                      <a:pPr algn="l"/>
                      <a:r>
                        <a:rPr lang="en-US" dirty="0" smtClean="0"/>
                        <a:t>    Soft Palate</a:t>
                      </a:r>
                      <a:endParaRPr lang="en-US" dirty="0"/>
                    </a:p>
                  </a:txBody>
                  <a:tcPr/>
                </a:tc>
                <a:tc>
                  <a:txBody>
                    <a:bodyPr/>
                    <a:lstStyle/>
                    <a:p>
                      <a:pPr algn="ctr"/>
                      <a:r>
                        <a:rPr lang="en-US" dirty="0" smtClean="0"/>
                        <a:t>15</a:t>
                      </a:r>
                      <a:endParaRPr lang="en-US" dirty="0"/>
                    </a:p>
                  </a:txBody>
                  <a:tcPr/>
                </a:tc>
              </a:tr>
              <a:tr h="325263">
                <a:tc>
                  <a:txBody>
                    <a:bodyPr/>
                    <a:lstStyle/>
                    <a:p>
                      <a:pPr algn="l"/>
                      <a:r>
                        <a:rPr lang="en-US" dirty="0" smtClean="0"/>
                        <a:t>    Gingiva</a:t>
                      </a:r>
                      <a:endParaRPr lang="en-US" dirty="0"/>
                    </a:p>
                  </a:txBody>
                  <a:tcPr>
                    <a:gradFill flip="none" rotWithShape="1">
                      <a:gsLst>
                        <a:gs pos="0">
                          <a:srgbClr val="20A8A5">
                            <a:tint val="66000"/>
                            <a:satMod val="160000"/>
                          </a:srgbClr>
                        </a:gs>
                        <a:gs pos="50000">
                          <a:srgbClr val="20A8A5">
                            <a:tint val="44500"/>
                            <a:satMod val="160000"/>
                          </a:srgbClr>
                        </a:gs>
                        <a:gs pos="100000">
                          <a:srgbClr val="20A8A5">
                            <a:tint val="23500"/>
                            <a:satMod val="160000"/>
                          </a:srgbClr>
                        </a:gs>
                      </a:gsLst>
                      <a:lin ang="16200000" scaled="1"/>
                      <a:tileRect/>
                    </a:gradFill>
                  </a:tcPr>
                </a:tc>
                <a:tc>
                  <a:txBody>
                    <a:bodyPr/>
                    <a:lstStyle/>
                    <a:p>
                      <a:pPr algn="ctr"/>
                      <a:r>
                        <a:rPr lang="en-US" dirty="0" smtClean="0"/>
                        <a:t>4</a:t>
                      </a:r>
                      <a:endParaRPr lang="en-US" dirty="0"/>
                    </a:p>
                  </a:txBody>
                  <a:tcPr>
                    <a:gradFill flip="none" rotWithShape="1">
                      <a:gsLst>
                        <a:gs pos="0">
                          <a:srgbClr val="20A8A5">
                            <a:tint val="66000"/>
                            <a:satMod val="160000"/>
                          </a:srgbClr>
                        </a:gs>
                        <a:gs pos="50000">
                          <a:srgbClr val="20A8A5">
                            <a:tint val="44500"/>
                            <a:satMod val="160000"/>
                          </a:srgbClr>
                        </a:gs>
                        <a:gs pos="100000">
                          <a:srgbClr val="20A8A5">
                            <a:tint val="23500"/>
                            <a:satMod val="160000"/>
                          </a:srgbClr>
                        </a:gs>
                      </a:gsLst>
                      <a:lin ang="16200000" scaled="1"/>
                      <a:tileRect/>
                    </a:gradFill>
                  </a:tcPr>
                </a:tc>
              </a:tr>
              <a:tr h="347814">
                <a:tc>
                  <a:txBody>
                    <a:bodyPr/>
                    <a:lstStyle/>
                    <a:p>
                      <a:pPr algn="l"/>
                      <a:r>
                        <a:rPr lang="en-US" dirty="0" smtClean="0"/>
                        <a:t>    Buccal Mucosa</a:t>
                      </a:r>
                      <a:endParaRPr lang="en-US" dirty="0"/>
                    </a:p>
                  </a:txBody>
                  <a:tcPr/>
                </a:tc>
                <a:tc>
                  <a:txBody>
                    <a:bodyPr/>
                    <a:lstStyle/>
                    <a:p>
                      <a:pPr algn="ctr"/>
                      <a:r>
                        <a:rPr lang="en-US" dirty="0" smtClean="0"/>
                        <a:t>1</a:t>
                      </a:r>
                      <a:endParaRPr lang="en-US" dirty="0"/>
                    </a:p>
                  </a:txBody>
                  <a:tcPr/>
                </a:tc>
              </a:tr>
            </a:tbl>
          </a:graphicData>
        </a:graphic>
      </p:graphicFrame>
    </p:spTree>
    <p:extLst>
      <p:ext uri="{BB962C8B-B14F-4D97-AF65-F5344CB8AC3E}">
        <p14:creationId xmlns:p14="http://schemas.microsoft.com/office/powerpoint/2010/main" val="33206322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799" y="391391"/>
            <a:ext cx="8052955" cy="6039716"/>
          </a:xfrm>
          <a:prstGeom prst="rect">
            <a:avLst/>
          </a:prstGeom>
        </p:spPr>
      </p:pic>
    </p:spTree>
    <p:extLst>
      <p:ext uri="{BB962C8B-B14F-4D97-AF65-F5344CB8AC3E}">
        <p14:creationId xmlns:p14="http://schemas.microsoft.com/office/powerpoint/2010/main" val="13925042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OCF Event 2015</a:t>
            </a:r>
            <a:endParaRPr lang="en-US" dirty="0"/>
          </a:p>
        </p:txBody>
      </p:sp>
      <p:sp>
        <p:nvSpPr>
          <p:cNvPr id="6" name="Text Placeholder 5"/>
          <p:cNvSpPr>
            <a:spLocks noGrp="1"/>
          </p:cNvSpPr>
          <p:nvPr>
            <p:ph type="body" idx="1"/>
          </p:nvPr>
        </p:nvSpPr>
        <p:spPr/>
        <p:txBody>
          <a:bodyPr/>
          <a:lstStyle/>
          <a:p>
            <a:r>
              <a:rPr lang="en-US" dirty="0" smtClean="0"/>
              <a:t>Battle for </a:t>
            </a:r>
            <a:r>
              <a:rPr lang="en-US" dirty="0" err="1" smtClean="0"/>
              <a:t>Blazo</a:t>
            </a:r>
            <a:r>
              <a:rPr lang="en-US" dirty="0" smtClean="0"/>
              <a:t> team</a:t>
            </a:r>
            <a:endParaRPr lang="en-US" dirty="0"/>
          </a:p>
        </p:txBody>
      </p:sp>
      <p:pic>
        <p:nvPicPr>
          <p:cNvPr id="4" name="Content Placeholder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07008" y="1270000"/>
            <a:ext cx="2691535" cy="3030538"/>
          </a:xfrm>
        </p:spPr>
      </p:pic>
      <p:sp>
        <p:nvSpPr>
          <p:cNvPr id="7" name="Text Placeholder 6"/>
          <p:cNvSpPr>
            <a:spLocks noGrp="1"/>
          </p:cNvSpPr>
          <p:nvPr>
            <p:ph type="body" sz="quarter" idx="3"/>
          </p:nvPr>
        </p:nvSpPr>
        <p:spPr/>
        <p:txBody>
          <a:bodyPr/>
          <a:lstStyle/>
          <a:p>
            <a:r>
              <a:rPr lang="en-US" dirty="0" smtClean="0"/>
              <a:t>Start of race</a:t>
            </a:r>
            <a:endParaRPr lang="en-US" dirty="0"/>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998766" y="1262063"/>
            <a:ext cx="4545805" cy="3030537"/>
          </a:xfrm>
        </p:spPr>
      </p:pic>
    </p:spTree>
    <p:extLst>
      <p:ext uri="{BB962C8B-B14F-4D97-AF65-F5344CB8AC3E}">
        <p14:creationId xmlns:p14="http://schemas.microsoft.com/office/powerpoint/2010/main" val="1201412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4294967295"/>
          </p:nvPr>
        </p:nvPicPr>
        <p:blipFill>
          <a:blip r:embed="rId2">
            <a:extLst>
              <a:ext uri="{28A0092B-C50C-407E-A947-70E740481C1C}">
                <a14:useLocalDpi xmlns:a14="http://schemas.microsoft.com/office/drawing/2010/main" val="0"/>
              </a:ext>
            </a:extLst>
          </a:blip>
          <a:stretch>
            <a:fillRect/>
          </a:stretch>
        </p:blipFill>
        <p:spPr>
          <a:xfrm>
            <a:off x="5511613" y="1340318"/>
            <a:ext cx="3838575" cy="3333750"/>
          </a:xfrm>
        </p:spPr>
      </p:pic>
      <p:pic>
        <p:nvPicPr>
          <p:cNvPr id="8" name="Content Placeholder 7"/>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1210236" y="1149818"/>
            <a:ext cx="3524250" cy="3524250"/>
          </a:xfrm>
        </p:spPr>
      </p:pic>
    </p:spTree>
    <p:extLst>
      <p:ext uri="{BB962C8B-B14F-4D97-AF65-F5344CB8AC3E}">
        <p14:creationId xmlns:p14="http://schemas.microsoft.com/office/powerpoint/2010/main" val="6035116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prevent oral cancer?</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8313" y="685800"/>
            <a:ext cx="6426200" cy="3614738"/>
          </a:xfrm>
        </p:spPr>
      </p:pic>
    </p:spTree>
    <p:extLst>
      <p:ext uri="{BB962C8B-B14F-4D97-AF65-F5344CB8AC3E}">
        <p14:creationId xmlns:p14="http://schemas.microsoft.com/office/powerpoint/2010/main" val="114496374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So….any “Medical Changes” since I saw you last?</a:t>
            </a:r>
            <a:endParaRPr lang="en-US" dirty="0"/>
          </a:p>
        </p:txBody>
      </p:sp>
      <p:sp>
        <p:nvSpPr>
          <p:cNvPr id="3" name="Content Placeholder 2"/>
          <p:cNvSpPr>
            <a:spLocks noGrp="1"/>
          </p:cNvSpPr>
          <p:nvPr>
            <p:ph idx="1"/>
          </p:nvPr>
        </p:nvSpPr>
        <p:spPr/>
        <p:txBody>
          <a:bodyPr/>
          <a:lstStyle/>
          <a:p>
            <a:r>
              <a:rPr lang="en-US" dirty="0" smtClean="0"/>
              <a:t>DO NOT just breeze through this question!  </a:t>
            </a:r>
            <a:r>
              <a:rPr lang="en-US" u="sng" dirty="0" smtClean="0"/>
              <a:t>You have a responsibility </a:t>
            </a:r>
            <a:r>
              <a:rPr lang="en-US" dirty="0" smtClean="0"/>
              <a:t>to assist the patient with any health changes and awareness!</a:t>
            </a:r>
          </a:p>
          <a:p>
            <a:pPr marL="457200" lvl="1" indent="0">
              <a:buNone/>
            </a:pPr>
            <a:endParaRPr lang="en-US" dirty="0" smtClean="0"/>
          </a:p>
          <a:p>
            <a:pPr lvl="1"/>
            <a:r>
              <a:rPr lang="en-US" dirty="0" smtClean="0"/>
              <a:t>Notice any speech changes</a:t>
            </a:r>
          </a:p>
          <a:p>
            <a:pPr lvl="1"/>
            <a:r>
              <a:rPr lang="en-US" dirty="0" smtClean="0"/>
              <a:t>Engage in conversations regarding persistent coughs, sore throats, anything that “doesn’t seem quiet right.”</a:t>
            </a:r>
          </a:p>
          <a:p>
            <a:pPr lvl="1"/>
            <a:r>
              <a:rPr lang="en-US" dirty="0" smtClean="0"/>
              <a:t>Also, update your patients on the rise of HPV related oral cancers.</a:t>
            </a:r>
          </a:p>
          <a:p>
            <a:pPr lvl="1"/>
            <a:r>
              <a:rPr lang="en-US" dirty="0" smtClean="0"/>
              <a:t>Establish a relationship with providers in your area.</a:t>
            </a:r>
          </a:p>
          <a:p>
            <a:endParaRPr lang="en-US" dirty="0"/>
          </a:p>
        </p:txBody>
      </p:sp>
    </p:spTree>
    <p:extLst>
      <p:ext uri="{BB962C8B-B14F-4D97-AF65-F5344CB8AC3E}">
        <p14:creationId xmlns:p14="http://schemas.microsoft.com/office/powerpoint/2010/main" val="41274546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Simple Patient questions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1588" y="685800"/>
            <a:ext cx="4819650" cy="3614738"/>
          </a:xfrm>
        </p:spPr>
      </p:pic>
    </p:spTree>
    <p:extLst>
      <p:ext uri="{BB962C8B-B14F-4D97-AF65-F5344CB8AC3E}">
        <p14:creationId xmlns:p14="http://schemas.microsoft.com/office/powerpoint/2010/main" val="36106935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34778"/>
            <a:ext cx="12480324" cy="6217087"/>
          </a:xfrm>
          <a:prstGeom prst="rect">
            <a:avLst/>
          </a:prstGeom>
        </p:spPr>
        <p:txBody>
          <a:bodyPr wrap="square">
            <a:spAutoFit/>
          </a:bodyPr>
          <a:lstStyle/>
          <a:p>
            <a:pPr marL="342900" indent="-342900">
              <a:buAutoNum type="arabicParenBoth"/>
            </a:pPr>
            <a:r>
              <a:rPr lang="en-US" sz="2000" dirty="0" smtClean="0">
                <a:solidFill>
                  <a:srgbClr val="000000"/>
                </a:solidFill>
                <a:latin typeface="GibsonRegular"/>
              </a:rPr>
              <a:t>Have </a:t>
            </a:r>
            <a:r>
              <a:rPr lang="en-US" sz="2000" dirty="0">
                <a:solidFill>
                  <a:srgbClr val="000000"/>
                </a:solidFill>
                <a:latin typeface="GibsonRegular"/>
              </a:rPr>
              <a:t>you noticed any changes in swallowing? </a:t>
            </a:r>
            <a:endParaRPr lang="en-US" sz="2000" dirty="0" smtClean="0">
              <a:solidFill>
                <a:srgbClr val="000000"/>
              </a:solidFill>
              <a:latin typeface="GibsonRegular"/>
            </a:endParaRPr>
          </a:p>
          <a:p>
            <a:pPr marL="342900" indent="-342900">
              <a:buAutoNum type="arabicParenBoth"/>
            </a:pPr>
            <a:endParaRPr lang="en-US" sz="2000" dirty="0" smtClean="0">
              <a:solidFill>
                <a:srgbClr val="000000"/>
              </a:solidFill>
              <a:latin typeface="GibsonRegular"/>
            </a:endParaRPr>
          </a:p>
          <a:p>
            <a:pPr marL="342900" indent="-342900">
              <a:buAutoNum type="arabicParenBoth"/>
            </a:pPr>
            <a:endParaRPr lang="en-US" sz="2000" dirty="0" smtClean="0">
              <a:solidFill>
                <a:srgbClr val="000000"/>
              </a:solidFill>
              <a:latin typeface="GibsonRegular"/>
            </a:endParaRPr>
          </a:p>
          <a:p>
            <a:pPr marL="342900" indent="-342900">
              <a:buAutoNum type="arabicParenBoth"/>
            </a:pPr>
            <a:r>
              <a:rPr lang="en-US" sz="2000" dirty="0" smtClean="0">
                <a:solidFill>
                  <a:srgbClr val="000000"/>
                </a:solidFill>
                <a:latin typeface="GibsonRegular"/>
              </a:rPr>
              <a:t>Do </a:t>
            </a:r>
            <a:r>
              <a:rPr lang="en-US" sz="2000" dirty="0">
                <a:solidFill>
                  <a:srgbClr val="000000"/>
                </a:solidFill>
                <a:latin typeface="GibsonRegular"/>
              </a:rPr>
              <a:t>things seem to stick or catch in your throat when you swallow? </a:t>
            </a:r>
            <a:endParaRPr lang="en-US" sz="2000" dirty="0" smtClean="0">
              <a:solidFill>
                <a:srgbClr val="000000"/>
              </a:solidFill>
              <a:latin typeface="GibsonRegular"/>
            </a:endParaRPr>
          </a:p>
          <a:p>
            <a:pPr marL="342900" indent="-342900">
              <a:buAutoNum type="arabicParenBoth"/>
            </a:pPr>
            <a:endParaRPr lang="en-US" sz="2000" dirty="0" smtClean="0">
              <a:solidFill>
                <a:srgbClr val="000000"/>
              </a:solidFill>
              <a:latin typeface="GibsonRegular"/>
            </a:endParaRPr>
          </a:p>
          <a:p>
            <a:pPr marL="342900" indent="-342900">
              <a:buAutoNum type="arabicParenBoth"/>
            </a:pPr>
            <a:endParaRPr lang="en-US" sz="2000" dirty="0">
              <a:solidFill>
                <a:srgbClr val="000000"/>
              </a:solidFill>
              <a:latin typeface="GibsonRegular"/>
            </a:endParaRPr>
          </a:p>
          <a:p>
            <a:pPr marL="342900" indent="-342900">
              <a:buAutoNum type="arabicParenBoth"/>
            </a:pPr>
            <a:r>
              <a:rPr lang="en-US" sz="2000" dirty="0" smtClean="0">
                <a:solidFill>
                  <a:srgbClr val="000000"/>
                </a:solidFill>
                <a:latin typeface="GibsonRegular"/>
              </a:rPr>
              <a:t>Have </a:t>
            </a:r>
            <a:r>
              <a:rPr lang="en-US" sz="2000" dirty="0">
                <a:solidFill>
                  <a:srgbClr val="000000"/>
                </a:solidFill>
                <a:latin typeface="GibsonRegular"/>
              </a:rPr>
              <a:t>you had any chronic </a:t>
            </a:r>
            <a:r>
              <a:rPr lang="en-US" sz="2000" dirty="0" smtClean="0">
                <a:solidFill>
                  <a:srgbClr val="000000"/>
                </a:solidFill>
                <a:latin typeface="GibsonRegular"/>
              </a:rPr>
              <a:t>hoarseness (a </a:t>
            </a:r>
            <a:r>
              <a:rPr lang="en-US" sz="2000" dirty="0">
                <a:solidFill>
                  <a:srgbClr val="000000"/>
                </a:solidFill>
                <a:latin typeface="GibsonRegular"/>
              </a:rPr>
              <a:t>condition that has lasted for over two </a:t>
            </a:r>
            <a:r>
              <a:rPr lang="en-US" sz="2000" dirty="0" smtClean="0">
                <a:solidFill>
                  <a:srgbClr val="000000"/>
                </a:solidFill>
                <a:latin typeface="GibsonRegular"/>
              </a:rPr>
              <a:t>weeks)</a:t>
            </a:r>
          </a:p>
          <a:p>
            <a:pPr marL="342900" indent="-342900">
              <a:buAutoNum type="arabicParenBoth"/>
            </a:pPr>
            <a:endParaRPr lang="en-US" sz="2000" dirty="0" smtClean="0">
              <a:solidFill>
                <a:srgbClr val="000000"/>
              </a:solidFill>
              <a:latin typeface="GibsonRegular"/>
            </a:endParaRPr>
          </a:p>
          <a:p>
            <a:pPr marL="342900" indent="-342900">
              <a:buAutoNum type="arabicParenBoth"/>
            </a:pPr>
            <a:endParaRPr lang="en-US" sz="2000" dirty="0">
              <a:solidFill>
                <a:srgbClr val="000000"/>
              </a:solidFill>
              <a:latin typeface="GibsonRegular"/>
            </a:endParaRPr>
          </a:p>
          <a:p>
            <a:pPr marL="342900" indent="-342900">
              <a:buAutoNum type="arabicParenBoth"/>
            </a:pPr>
            <a:r>
              <a:rPr lang="en-US" sz="2000" dirty="0" smtClean="0">
                <a:solidFill>
                  <a:srgbClr val="000000"/>
                </a:solidFill>
                <a:latin typeface="GibsonRegular"/>
              </a:rPr>
              <a:t>Have </a:t>
            </a:r>
            <a:r>
              <a:rPr lang="en-US" sz="2000" dirty="0">
                <a:solidFill>
                  <a:srgbClr val="000000"/>
                </a:solidFill>
                <a:latin typeface="GibsonRegular"/>
              </a:rPr>
              <a:t>you noticed/felt any small lumps when feeling the side of your neck putting on makeup or shaving</a:t>
            </a:r>
            <a:r>
              <a:rPr lang="en-US" sz="2000" dirty="0" smtClean="0">
                <a:solidFill>
                  <a:srgbClr val="000000"/>
                </a:solidFill>
                <a:latin typeface="GibsonRegular"/>
              </a:rPr>
              <a:t>? (painful </a:t>
            </a:r>
            <a:r>
              <a:rPr lang="en-US" sz="2000" dirty="0">
                <a:solidFill>
                  <a:srgbClr val="000000"/>
                </a:solidFill>
                <a:latin typeface="GibsonRegular"/>
              </a:rPr>
              <a:t>swollen nodes are usually a sign of an infection not </a:t>
            </a:r>
            <a:r>
              <a:rPr lang="en-US" sz="2000" dirty="0" smtClean="0">
                <a:solidFill>
                  <a:srgbClr val="000000"/>
                </a:solidFill>
                <a:latin typeface="GibsonRegular"/>
              </a:rPr>
              <a:t>cancer-- </a:t>
            </a:r>
            <a:r>
              <a:rPr lang="en-US" sz="2000" dirty="0">
                <a:solidFill>
                  <a:srgbClr val="000000"/>
                </a:solidFill>
                <a:latin typeface="GibsonRegular"/>
              </a:rPr>
              <a:t>painless ones are the red </a:t>
            </a:r>
            <a:r>
              <a:rPr lang="en-US" sz="2000" dirty="0" smtClean="0">
                <a:solidFill>
                  <a:srgbClr val="000000"/>
                </a:solidFill>
                <a:latin typeface="GibsonRegular"/>
              </a:rPr>
              <a:t>flags). </a:t>
            </a:r>
          </a:p>
          <a:p>
            <a:pPr marL="342900" indent="-342900">
              <a:buAutoNum type="arabicParenBoth"/>
            </a:pPr>
            <a:endParaRPr lang="en-US" sz="2000" dirty="0" smtClean="0">
              <a:solidFill>
                <a:srgbClr val="000000"/>
              </a:solidFill>
              <a:latin typeface="GibsonRegular"/>
            </a:endParaRPr>
          </a:p>
          <a:p>
            <a:pPr marL="342900" indent="-342900">
              <a:buAutoNum type="arabicParenBoth"/>
            </a:pPr>
            <a:endParaRPr lang="en-US" sz="2000" dirty="0" smtClean="0">
              <a:solidFill>
                <a:srgbClr val="000000"/>
              </a:solidFill>
              <a:latin typeface="GibsonRegular"/>
            </a:endParaRPr>
          </a:p>
          <a:p>
            <a:pPr marL="342900" indent="-342900">
              <a:buAutoNum type="arabicParenBoth"/>
            </a:pPr>
            <a:r>
              <a:rPr lang="en-US" sz="2000" dirty="0" smtClean="0">
                <a:solidFill>
                  <a:srgbClr val="000000"/>
                </a:solidFill>
                <a:latin typeface="GibsonRegular"/>
              </a:rPr>
              <a:t> </a:t>
            </a:r>
            <a:r>
              <a:rPr lang="en-US" sz="2000" dirty="0">
                <a:solidFill>
                  <a:srgbClr val="000000"/>
                </a:solidFill>
                <a:latin typeface="GibsonRegular"/>
              </a:rPr>
              <a:t>Have you had any ear aches that seem to persist, particularly unilateral (only on one side</a:t>
            </a:r>
            <a:r>
              <a:rPr lang="en-US" sz="2000" dirty="0" smtClean="0">
                <a:solidFill>
                  <a:srgbClr val="000000"/>
                </a:solidFill>
                <a:latin typeface="GibsonRegular"/>
              </a:rPr>
              <a:t>)?</a:t>
            </a:r>
          </a:p>
          <a:p>
            <a:endParaRPr lang="en-US" sz="2000" dirty="0" smtClean="0">
              <a:solidFill>
                <a:srgbClr val="000000"/>
              </a:solidFill>
              <a:latin typeface="GibsonRegular"/>
            </a:endParaRPr>
          </a:p>
          <a:p>
            <a:endParaRPr lang="en-US" sz="2000" dirty="0">
              <a:solidFill>
                <a:srgbClr val="000000"/>
              </a:solidFill>
              <a:latin typeface="GibsonRegular"/>
            </a:endParaRPr>
          </a:p>
          <a:p>
            <a:r>
              <a:rPr lang="en-US" sz="2000" dirty="0" smtClean="0">
                <a:solidFill>
                  <a:srgbClr val="000000"/>
                </a:solidFill>
                <a:latin typeface="GibsonRegular"/>
              </a:rPr>
              <a:t>(6) </a:t>
            </a:r>
            <a:r>
              <a:rPr lang="en-US" sz="2000" dirty="0">
                <a:solidFill>
                  <a:srgbClr val="000000"/>
                </a:solidFill>
                <a:latin typeface="GibsonRegular"/>
              </a:rPr>
              <a:t>Have you or any of your friends noticed a change in your </a:t>
            </a:r>
            <a:r>
              <a:rPr lang="en-US" sz="2000" dirty="0" smtClean="0">
                <a:solidFill>
                  <a:srgbClr val="000000"/>
                </a:solidFill>
                <a:latin typeface="GibsonRegular"/>
              </a:rPr>
              <a:t>voice?</a:t>
            </a:r>
          </a:p>
          <a:p>
            <a:endParaRPr lang="en-US" sz="2000" dirty="0">
              <a:solidFill>
                <a:srgbClr val="000000"/>
              </a:solidFill>
              <a:latin typeface="GibsonRegular"/>
            </a:endParaRPr>
          </a:p>
          <a:p>
            <a:endParaRPr lang="en-US" sz="2000" dirty="0" smtClean="0">
              <a:solidFill>
                <a:srgbClr val="000000"/>
              </a:solidFill>
              <a:latin typeface="GibsonRegular"/>
            </a:endParaRPr>
          </a:p>
          <a:p>
            <a:pPr marL="342900" indent="-342900">
              <a:buAutoNum type="arabicParenBoth"/>
            </a:pPr>
            <a:r>
              <a:rPr lang="en-US" dirty="0" smtClean="0">
                <a:solidFill>
                  <a:srgbClr val="000000"/>
                </a:solidFill>
                <a:latin typeface="GibsonRegular"/>
              </a:rPr>
              <a:t>See </a:t>
            </a:r>
            <a:r>
              <a:rPr lang="en-US" dirty="0">
                <a:solidFill>
                  <a:srgbClr val="000000"/>
                </a:solidFill>
                <a:latin typeface="GibsonRegular"/>
              </a:rPr>
              <a:t>more at: http://oralcancer.org/discovery-diagnosis/how_do_you_know.php#sthash.4ebGYBSZ.dpuf</a:t>
            </a:r>
            <a:endParaRPr lang="en-US" dirty="0"/>
          </a:p>
        </p:txBody>
      </p:sp>
    </p:spTree>
    <p:extLst>
      <p:ext uri="{BB962C8B-B14F-4D97-AF65-F5344CB8AC3E}">
        <p14:creationId xmlns:p14="http://schemas.microsoft.com/office/powerpoint/2010/main" val="18036410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8" y="392834"/>
            <a:ext cx="10515600" cy="942565"/>
          </a:xfrm>
          <a:solidFill>
            <a:srgbClr val="20A8A5"/>
          </a:solidFill>
          <a:ln>
            <a:noFill/>
          </a:ln>
          <a:effectLst/>
          <a:scene3d>
            <a:camera prst="orthographicFront">
              <a:rot lat="0" lon="0" rev="0"/>
            </a:camera>
            <a:lightRig rig="chilly" dir="t">
              <a:rot lat="0" lon="0" rev="18480000"/>
            </a:lightRig>
          </a:scene3d>
          <a:sp3d prstMaterial="clear">
            <a:bevelT h="63500"/>
          </a:sp3d>
        </p:spPr>
        <p:txBody>
          <a:bodyPr>
            <a:normAutofit fontScale="90000"/>
          </a:bodyPr>
          <a:lstStyle/>
          <a:p>
            <a:pPr algn="ctr"/>
            <a:r>
              <a:rPr lang="en-US" b="1" dirty="0" smtClean="0">
                <a:solidFill>
                  <a:schemeClr val="bg1">
                    <a:lumMod val="50000"/>
                  </a:schemeClr>
                </a:solidFill>
              </a:rPr>
              <a:t>Conducting</a:t>
            </a:r>
            <a:r>
              <a:rPr lang="en-US" dirty="0" smtClean="0">
                <a:solidFill>
                  <a:schemeClr val="bg1">
                    <a:lumMod val="50000"/>
                  </a:schemeClr>
                </a:solidFill>
              </a:rPr>
              <a:t> </a:t>
            </a:r>
            <a:r>
              <a:rPr lang="en-US" b="1" dirty="0" smtClean="0">
                <a:solidFill>
                  <a:schemeClr val="bg1">
                    <a:lumMod val="50000"/>
                  </a:schemeClr>
                </a:solidFill>
              </a:rPr>
              <a:t>an </a:t>
            </a:r>
            <a:r>
              <a:rPr lang="en-US" b="1" dirty="0" err="1" smtClean="0">
                <a:solidFill>
                  <a:schemeClr val="bg1">
                    <a:lumMod val="50000"/>
                  </a:schemeClr>
                </a:solidFill>
              </a:rPr>
              <a:t>extraoral</a:t>
            </a:r>
            <a:r>
              <a:rPr lang="en-US" b="1" dirty="0" smtClean="0">
                <a:solidFill>
                  <a:schemeClr val="bg1">
                    <a:lumMod val="50000"/>
                  </a:schemeClr>
                </a:solidFill>
              </a:rPr>
              <a:t/>
            </a:r>
            <a:br>
              <a:rPr lang="en-US" b="1" dirty="0" smtClean="0">
                <a:solidFill>
                  <a:schemeClr val="bg1">
                    <a:lumMod val="50000"/>
                  </a:schemeClr>
                </a:solidFill>
              </a:rPr>
            </a:br>
            <a:r>
              <a:rPr lang="en-US" b="1" dirty="0" smtClean="0">
                <a:solidFill>
                  <a:schemeClr val="bg1">
                    <a:lumMod val="50000"/>
                  </a:schemeClr>
                </a:solidFill>
              </a:rPr>
              <a:t> Head and Neck Exam</a:t>
            </a:r>
            <a:endParaRPr lang="en-US" b="1" dirty="0">
              <a:solidFill>
                <a:schemeClr val="bg1">
                  <a:lumMod val="50000"/>
                </a:schemeClr>
              </a:solidFill>
            </a:endParaRPr>
          </a:p>
        </p:txBody>
      </p:sp>
      <p:sp>
        <p:nvSpPr>
          <p:cNvPr id="3" name="Content Placeholder 2"/>
          <p:cNvSpPr>
            <a:spLocks noGrp="1"/>
          </p:cNvSpPr>
          <p:nvPr>
            <p:ph idx="1"/>
          </p:nvPr>
        </p:nvSpPr>
        <p:spPr>
          <a:xfrm>
            <a:off x="969817" y="1482436"/>
            <a:ext cx="8368147" cy="4544291"/>
          </a:xfrm>
        </p:spPr>
        <p:txBody>
          <a:bodyPr>
            <a:normAutofit/>
          </a:bodyPr>
          <a:lstStyle/>
          <a:p>
            <a:r>
              <a:rPr lang="en-US" sz="2000" dirty="0" smtClean="0"/>
              <a:t>Observe Facial Symmetry</a:t>
            </a:r>
          </a:p>
          <a:p>
            <a:r>
              <a:rPr lang="en-US" dirty="0" smtClean="0"/>
              <a:t>Check</a:t>
            </a:r>
            <a:r>
              <a:rPr lang="en-US" sz="2000" dirty="0" smtClean="0"/>
              <a:t> exposed skin for suspicious lesions</a:t>
            </a:r>
          </a:p>
          <a:p>
            <a:r>
              <a:rPr lang="en-US" sz="2000" dirty="0" smtClean="0"/>
              <a:t>Evaluate Eyes and tissues around the eyes</a:t>
            </a:r>
          </a:p>
          <a:p>
            <a:r>
              <a:rPr lang="en-US" sz="2000" dirty="0" smtClean="0"/>
              <a:t>Palpate Lymph Nodes</a:t>
            </a:r>
          </a:p>
          <a:p>
            <a:r>
              <a:rPr lang="en-US" dirty="0" smtClean="0"/>
              <a:t>View the ears and question discolorations.</a:t>
            </a:r>
            <a:endParaRPr lang="en-US" sz="2000" dirty="0" smtClean="0"/>
          </a:p>
          <a:p>
            <a:r>
              <a:rPr lang="en-US" dirty="0" smtClean="0"/>
              <a:t>Check for swelling around Nose and nares</a:t>
            </a:r>
            <a:endParaRPr lang="en-US" sz="2000" dirty="0" smtClean="0"/>
          </a:p>
          <a:p>
            <a:r>
              <a:rPr lang="en-US" sz="2000" dirty="0" smtClean="0"/>
              <a:t>Palpate Thyroid Glands-Discuss any changes to medications.</a:t>
            </a:r>
          </a:p>
          <a:p>
            <a:endParaRPr lang="en-US" sz="2000" dirty="0" smtClean="0"/>
          </a:p>
        </p:txBody>
      </p:sp>
    </p:spTree>
    <p:extLst>
      <p:ext uri="{BB962C8B-B14F-4D97-AF65-F5344CB8AC3E}">
        <p14:creationId xmlns:p14="http://schemas.microsoft.com/office/powerpoint/2010/main" val="39235393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358" y="4819841"/>
            <a:ext cx="8534400" cy="1507067"/>
          </a:xfrm>
        </p:spPr>
        <p:txBody>
          <a:bodyPr/>
          <a:lstStyle/>
          <a:p>
            <a:pPr algn="ctr"/>
            <a:r>
              <a:rPr lang="en-US" dirty="0" smtClean="0"/>
              <a:t>What is the Lymph?</a:t>
            </a:r>
            <a:br>
              <a:rPr lang="en-US" dirty="0" smtClean="0"/>
            </a:br>
            <a:r>
              <a:rPr lang="en-US" dirty="0" smtClean="0"/>
              <a:t> why do we palpate it?</a:t>
            </a:r>
            <a:endParaRPr lang="en-US" dirty="0"/>
          </a:p>
        </p:txBody>
      </p:sp>
      <p:pic>
        <p:nvPicPr>
          <p:cNvPr id="4" name="Content Placeholder 4"/>
          <p:cNvPicPr>
            <a:picLocks noGrp="1" noChangeAspect="1"/>
          </p:cNvPicPr>
          <p:nvPr>
            <p:ph idx="1"/>
          </p:nvPr>
        </p:nvPicPr>
        <p:blipFill>
          <a:blip r:embed="rId2"/>
          <a:stretch>
            <a:fillRect/>
          </a:stretch>
        </p:blipFill>
        <p:spPr>
          <a:xfrm>
            <a:off x="2799970" y="588817"/>
            <a:ext cx="4275175" cy="4072035"/>
          </a:xfrm>
          <a:prstGeom prst="rect">
            <a:avLst/>
          </a:prstGeom>
        </p:spPr>
      </p:pic>
    </p:spTree>
    <p:extLst>
      <p:ext uri="{BB962C8B-B14F-4D97-AF65-F5344CB8AC3E}">
        <p14:creationId xmlns:p14="http://schemas.microsoft.com/office/powerpoint/2010/main" val="11008665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4294967295"/>
          </p:nvPr>
        </p:nvSpPr>
        <p:spPr>
          <a:xfrm>
            <a:off x="391631" y="3271229"/>
            <a:ext cx="10347433" cy="3198321"/>
          </a:xfrm>
        </p:spPr>
        <p:txBody>
          <a:bodyPr>
            <a:noAutofit/>
          </a:bodyPr>
          <a:lstStyle/>
          <a:p>
            <a:r>
              <a:rPr lang="en-US" sz="1600" dirty="0" smtClean="0"/>
              <a:t>Lymph nodes are important part of immune system</a:t>
            </a:r>
          </a:p>
          <a:p>
            <a:r>
              <a:rPr lang="en-US" sz="1600" dirty="0" smtClean="0"/>
              <a:t>Located throughout the body but only palpable when enlarged</a:t>
            </a:r>
          </a:p>
          <a:p>
            <a:r>
              <a:rPr lang="en-US" sz="1600" dirty="0" smtClean="0"/>
              <a:t>Regional, each group corresponds to a particular region of the body and reflects abnormalities in that region.</a:t>
            </a:r>
          </a:p>
          <a:p>
            <a:r>
              <a:rPr lang="en-US" sz="1600" dirty="0" smtClean="0"/>
              <a:t>Contain certain kinds of immune cells, that fight viruses, and other unhealthy cells.</a:t>
            </a:r>
          </a:p>
          <a:p>
            <a:r>
              <a:rPr lang="en-US" sz="1600" dirty="0" smtClean="0"/>
              <a:t>Filters the blood and performs immunologic functions</a:t>
            </a:r>
          </a:p>
          <a:p>
            <a:r>
              <a:rPr lang="en-US" sz="1600" dirty="0" smtClean="0"/>
              <a:t>Fluid from the lymphatic system eventually feeds into the venous system.</a:t>
            </a:r>
          </a:p>
          <a:p>
            <a:r>
              <a:rPr lang="en-US" sz="1600" dirty="0" smtClean="0"/>
              <a:t>Enlarge due to infection or malignancy.</a:t>
            </a:r>
          </a:p>
        </p:txBody>
      </p:sp>
      <p:grpSp>
        <p:nvGrpSpPr>
          <p:cNvPr id="5" name="Group 4"/>
          <p:cNvGrpSpPr/>
          <p:nvPr/>
        </p:nvGrpSpPr>
        <p:grpSpPr>
          <a:xfrm>
            <a:off x="569643" y="219939"/>
            <a:ext cx="3846140" cy="2699726"/>
            <a:chOff x="2209800" y="1600200"/>
            <a:chExt cx="4114800" cy="3124200"/>
          </a:xfrm>
        </p:grpSpPr>
        <p:pic>
          <p:nvPicPr>
            <p:cNvPr id="6" name="Picture 2" descr="https://upload.wikimedia.org/wikipedia/commons/thumb/5/55/Sentinel_lymph_node_%28axilla%29.jpg/1024px-Sentinel_lymph_node_%28axilla%29.jpg"/>
            <p:cNvPicPr>
              <a:picLocks noChangeAspect="1" noChangeArrowheads="1"/>
            </p:cNvPicPr>
            <p:nvPr/>
          </p:nvPicPr>
          <p:blipFill>
            <a:blip r:embed="rId3" cstate="print"/>
            <a:srcRect l="22884" t="17235" r="25626" b="23878"/>
            <a:stretch>
              <a:fillRect/>
            </a:stretch>
          </p:blipFill>
          <p:spPr bwMode="auto">
            <a:xfrm>
              <a:off x="2209800" y="1600200"/>
              <a:ext cx="4114800" cy="3124200"/>
            </a:xfrm>
            <a:prstGeom prst="rect">
              <a:avLst/>
            </a:prstGeom>
            <a:noFill/>
          </p:spPr>
        </p:pic>
        <p:sp>
          <p:nvSpPr>
            <p:cNvPr id="7" name="Oval 6"/>
            <p:cNvSpPr/>
            <p:nvPr/>
          </p:nvSpPr>
          <p:spPr>
            <a:xfrm>
              <a:off x="4038600" y="3124200"/>
              <a:ext cx="533400" cy="4572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33800" y="2743200"/>
              <a:ext cx="1275990" cy="338554"/>
            </a:xfrm>
            <a:prstGeom prst="rect">
              <a:avLst/>
            </a:prstGeom>
            <a:noFill/>
          </p:spPr>
          <p:txBody>
            <a:bodyPr wrap="none" rtlCol="0">
              <a:spAutoFit/>
            </a:bodyPr>
            <a:lstStyle/>
            <a:p>
              <a:pPr algn="ctr"/>
              <a:r>
                <a:rPr lang="en-US" sz="1600" b="1" dirty="0" smtClean="0">
                  <a:solidFill>
                    <a:schemeClr val="bg1"/>
                  </a:solidFill>
                </a:rPr>
                <a:t>Lymph node</a:t>
              </a:r>
              <a:endParaRPr lang="en-US" sz="1600" b="1" dirty="0">
                <a:solidFill>
                  <a:schemeClr val="bg1"/>
                </a:solidFill>
              </a:endParaRPr>
            </a:p>
          </p:txBody>
        </p:sp>
      </p:grpSp>
      <p:grpSp>
        <p:nvGrpSpPr>
          <p:cNvPr id="11" name="Group 10"/>
          <p:cNvGrpSpPr/>
          <p:nvPr/>
        </p:nvGrpSpPr>
        <p:grpSpPr>
          <a:xfrm>
            <a:off x="6120627" y="728642"/>
            <a:ext cx="4127473" cy="2332649"/>
            <a:chOff x="1371600" y="609600"/>
            <a:chExt cx="6781800" cy="5494131"/>
          </a:xfrm>
        </p:grpSpPr>
        <p:pic>
          <p:nvPicPr>
            <p:cNvPr id="12" name="Picture 2" descr="http://wps.aw.com/wps/media/tmp/labeling/12184223_dyn.jpg"/>
            <p:cNvPicPr>
              <a:picLocks noChangeAspect="1" noChangeArrowheads="1"/>
            </p:cNvPicPr>
            <p:nvPr/>
          </p:nvPicPr>
          <p:blipFill>
            <a:blip r:embed="rId4" cstate="print"/>
            <a:srcRect b="2294"/>
            <a:stretch>
              <a:fillRect/>
            </a:stretch>
          </p:blipFill>
          <p:spPr bwMode="auto">
            <a:xfrm>
              <a:off x="1447800" y="609600"/>
              <a:ext cx="6705600" cy="5257800"/>
            </a:xfrm>
            <a:prstGeom prst="rect">
              <a:avLst/>
            </a:prstGeom>
            <a:noFill/>
          </p:spPr>
        </p:pic>
        <p:sp>
          <p:nvSpPr>
            <p:cNvPr id="13" name="Rectangle 12"/>
            <p:cNvSpPr/>
            <p:nvPr/>
          </p:nvSpPr>
          <p:spPr>
            <a:xfrm>
              <a:off x="1371600" y="990600"/>
              <a:ext cx="2286000" cy="1295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352800" y="1295400"/>
              <a:ext cx="838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172075" y="1609725"/>
              <a:ext cx="9906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715000" y="4876800"/>
              <a:ext cx="9144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1401334">
              <a:off x="3240008" y="4656586"/>
              <a:ext cx="685800" cy="580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981200" y="2590799"/>
              <a:ext cx="952500" cy="581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rot="1634393">
              <a:off x="2180939" y="2399688"/>
              <a:ext cx="952500" cy="581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2023696" y="5086400"/>
              <a:ext cx="1304192" cy="579448"/>
            </a:xfrm>
            <a:prstGeom prst="rect">
              <a:avLst/>
            </a:prstGeom>
            <a:noFill/>
          </p:spPr>
          <p:txBody>
            <a:bodyPr wrap="square" rtlCol="0">
              <a:spAutoFit/>
            </a:bodyPr>
            <a:lstStyle/>
            <a:p>
              <a:pPr algn="ctr"/>
              <a:r>
                <a:rPr lang="en-US" sz="1600" dirty="0" smtClean="0"/>
                <a:t>Lymph</a:t>
              </a:r>
              <a:endParaRPr lang="en-US" sz="1600" dirty="0"/>
            </a:p>
          </p:txBody>
        </p:sp>
        <p:sp>
          <p:nvSpPr>
            <p:cNvPr id="21" name="TextBox 20"/>
            <p:cNvSpPr txBox="1"/>
            <p:nvPr/>
          </p:nvSpPr>
          <p:spPr>
            <a:xfrm>
              <a:off x="5563987" y="4823260"/>
              <a:ext cx="1726275" cy="1280471"/>
            </a:xfrm>
            <a:prstGeom prst="rect">
              <a:avLst/>
            </a:prstGeom>
            <a:solidFill>
              <a:schemeClr val="bg1"/>
            </a:solidFill>
          </p:spPr>
          <p:txBody>
            <a:bodyPr wrap="square" rtlCol="0">
              <a:spAutoFit/>
            </a:bodyPr>
            <a:lstStyle/>
            <a:p>
              <a:pPr algn="ctr"/>
              <a:r>
                <a:rPr lang="en-US" sz="1600" dirty="0" smtClean="0"/>
                <a:t>Afferent lymphatic</a:t>
              </a:r>
            </a:p>
            <a:p>
              <a:pPr algn="ctr"/>
              <a:r>
                <a:rPr lang="en-US" sz="1600" dirty="0" smtClean="0"/>
                <a:t>vessel</a:t>
              </a:r>
              <a:endParaRPr lang="en-US" sz="1600" dirty="0"/>
            </a:p>
          </p:txBody>
        </p:sp>
        <p:sp>
          <p:nvSpPr>
            <p:cNvPr id="22" name="TextBox 21"/>
            <p:cNvSpPr txBox="1"/>
            <p:nvPr/>
          </p:nvSpPr>
          <p:spPr>
            <a:xfrm>
              <a:off x="2531145" y="925314"/>
              <a:ext cx="1799786" cy="1280471"/>
            </a:xfrm>
            <a:prstGeom prst="rect">
              <a:avLst/>
            </a:prstGeom>
            <a:solidFill>
              <a:schemeClr val="bg1"/>
            </a:solidFill>
          </p:spPr>
          <p:txBody>
            <a:bodyPr wrap="square" rtlCol="0">
              <a:spAutoFit/>
            </a:bodyPr>
            <a:lstStyle/>
            <a:p>
              <a:pPr algn="ctr"/>
              <a:r>
                <a:rPr lang="en-US" sz="1600" dirty="0" smtClean="0"/>
                <a:t>Efferent lymphatic</a:t>
              </a:r>
            </a:p>
            <a:p>
              <a:pPr algn="ctr"/>
              <a:r>
                <a:rPr lang="en-US" sz="1600" dirty="0" smtClean="0"/>
                <a:t>vessel</a:t>
              </a:r>
              <a:endParaRPr lang="en-US" sz="1600" dirty="0"/>
            </a:p>
          </p:txBody>
        </p:sp>
      </p:grpSp>
    </p:spTree>
    <p:extLst>
      <p:ext uri="{BB962C8B-B14F-4D97-AF65-F5344CB8AC3E}">
        <p14:creationId xmlns:p14="http://schemas.microsoft.com/office/powerpoint/2010/main" val="387306221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What to evaluate while</a:t>
            </a:r>
            <a:br>
              <a:rPr lang="en-US" dirty="0" smtClean="0"/>
            </a:br>
            <a:r>
              <a:rPr lang="en-US" dirty="0" smtClean="0"/>
              <a:t> </a:t>
            </a:r>
            <a:br>
              <a:rPr lang="en-US" dirty="0" smtClean="0"/>
            </a:br>
            <a:r>
              <a:rPr lang="en-US" dirty="0" smtClean="0"/>
              <a:t>Patient is seated: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94548" y="601612"/>
            <a:ext cx="5398294" cy="3598863"/>
          </a:xfrm>
        </p:spPr>
      </p:pic>
    </p:spTree>
    <p:extLst>
      <p:ext uri="{BB962C8B-B14F-4D97-AF65-F5344CB8AC3E}">
        <p14:creationId xmlns:p14="http://schemas.microsoft.com/office/powerpoint/2010/main" val="12724074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18" y="-4765964"/>
            <a:ext cx="8858394" cy="10760363"/>
          </a:xfrm>
        </p:spPr>
        <p:txBody>
          <a:bodyPr/>
          <a:lstStyle/>
          <a:p>
            <a:r>
              <a:rPr lang="en-US" dirty="0" smtClean="0"/>
              <a:t>Examine the Face</a:t>
            </a:r>
            <a:endParaRPr lang="en-US" dirty="0"/>
          </a:p>
        </p:txBody>
      </p:sp>
      <p:sp>
        <p:nvSpPr>
          <p:cNvPr id="3" name="Content Placeholder 2"/>
          <p:cNvSpPr>
            <a:spLocks noGrp="1"/>
          </p:cNvSpPr>
          <p:nvPr>
            <p:ph idx="1"/>
          </p:nvPr>
        </p:nvSpPr>
        <p:spPr>
          <a:xfrm>
            <a:off x="684212" y="1156860"/>
            <a:ext cx="8972406" cy="4523504"/>
          </a:xfrm>
        </p:spPr>
        <p:txBody>
          <a:bodyPr>
            <a:noAutofit/>
          </a:bodyPr>
          <a:lstStyle/>
          <a:p>
            <a:pPr fontAlgn="base"/>
            <a:r>
              <a:rPr lang="en-US" sz="2400" dirty="0" smtClean="0"/>
              <a:t> </a:t>
            </a:r>
            <a:r>
              <a:rPr lang="en-US" sz="2400" dirty="0"/>
              <a:t>Inspect the face for asymmetry, swelling, discoloration or ulceration. </a:t>
            </a:r>
            <a:endParaRPr lang="en-US" sz="2400" dirty="0" smtClean="0"/>
          </a:p>
          <a:p>
            <a:pPr fontAlgn="base"/>
            <a:endParaRPr lang="en-US" sz="2400" dirty="0"/>
          </a:p>
          <a:p>
            <a:pPr fontAlgn="base"/>
            <a:r>
              <a:rPr lang="en-US" sz="2400" dirty="0" smtClean="0"/>
              <a:t>The </a:t>
            </a:r>
            <a:r>
              <a:rPr lang="en-US" sz="2400" dirty="0"/>
              <a:t>entire face should be examined with an external light source (overhead light or headlight) to evaluate for pigmented (red, brown, black), raised, ulcerated, or firm areas of the skin, including the hair bearing regions of the face and scalp. </a:t>
            </a:r>
            <a:endParaRPr lang="en-US" sz="2400" dirty="0" smtClean="0"/>
          </a:p>
          <a:p>
            <a:pPr fontAlgn="base"/>
            <a:endParaRPr lang="en-US" sz="2400" dirty="0" smtClean="0"/>
          </a:p>
          <a:p>
            <a:pPr fontAlgn="base"/>
            <a:r>
              <a:rPr lang="en-US" sz="2400" dirty="0" smtClean="0"/>
              <a:t>The </a:t>
            </a:r>
            <a:r>
              <a:rPr lang="en-US" sz="2400" dirty="0"/>
              <a:t>facial bones, skeleton and soft tissue should be palpated particularly noting asymmetry or masses.</a:t>
            </a:r>
          </a:p>
          <a:p>
            <a:r>
              <a:rPr lang="en-US" sz="1050" dirty="0"/>
              <a:t>- See more at: http://www.oralcancerfoundation.org/discovery-diagnosis/screening.php#sthash.yFzvGPAO.dpuf</a:t>
            </a:r>
          </a:p>
        </p:txBody>
      </p:sp>
    </p:spTree>
    <p:extLst>
      <p:ext uri="{BB962C8B-B14F-4D97-AF65-F5344CB8AC3E}">
        <p14:creationId xmlns:p14="http://schemas.microsoft.com/office/powerpoint/2010/main" val="22079225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490" y="129310"/>
            <a:ext cx="7874721" cy="660399"/>
          </a:xfrm>
        </p:spPr>
        <p:txBody>
          <a:bodyPr/>
          <a:lstStyle/>
          <a:p>
            <a:r>
              <a:rPr lang="en-US" dirty="0" smtClean="0"/>
              <a:t>Ears</a:t>
            </a:r>
            <a:endParaRPr lang="en-US" dirty="0"/>
          </a:p>
        </p:txBody>
      </p:sp>
      <p:sp>
        <p:nvSpPr>
          <p:cNvPr id="3" name="Content Placeholder 2"/>
          <p:cNvSpPr>
            <a:spLocks noGrp="1"/>
          </p:cNvSpPr>
          <p:nvPr>
            <p:ph idx="1"/>
          </p:nvPr>
        </p:nvSpPr>
        <p:spPr>
          <a:xfrm>
            <a:off x="852616" y="703211"/>
            <a:ext cx="9070332" cy="5074508"/>
          </a:xfrm>
        </p:spPr>
        <p:txBody>
          <a:bodyPr>
            <a:normAutofit fontScale="47500" lnSpcReduction="20000"/>
          </a:bodyPr>
          <a:lstStyle/>
          <a:p>
            <a:pPr fontAlgn="base"/>
            <a:r>
              <a:rPr lang="en-US" sz="2400" dirty="0" smtClean="0"/>
              <a:t> </a:t>
            </a:r>
            <a:r>
              <a:rPr lang="en-US" sz="5100" dirty="0"/>
              <a:t>Carefully inspect </a:t>
            </a:r>
            <a:r>
              <a:rPr lang="en-US" sz="5100" dirty="0" smtClean="0"/>
              <a:t>the outside of the ear </a:t>
            </a:r>
            <a:r>
              <a:rPr lang="en-US" sz="5100" dirty="0"/>
              <a:t>noting any pigmented, erythematous, or ulcerous lesions. </a:t>
            </a:r>
            <a:endParaRPr lang="en-US" sz="5100" dirty="0" smtClean="0"/>
          </a:p>
          <a:p>
            <a:pPr fontAlgn="base"/>
            <a:endParaRPr lang="en-US" sz="5100" dirty="0" smtClean="0"/>
          </a:p>
          <a:p>
            <a:pPr marL="0" indent="0" fontAlgn="base">
              <a:buNone/>
            </a:pPr>
            <a:r>
              <a:rPr lang="en-US" sz="5100" dirty="0" smtClean="0"/>
              <a:t>* </a:t>
            </a:r>
            <a:r>
              <a:rPr lang="en-US" sz="5100" dirty="0"/>
              <a:t>E</a:t>
            </a:r>
            <a:r>
              <a:rPr lang="en-US" sz="5100" dirty="0" smtClean="0"/>
              <a:t>xamine </a:t>
            </a:r>
            <a:r>
              <a:rPr lang="en-US" sz="5100" dirty="0"/>
              <a:t>the external auditory canal for masses or </a:t>
            </a:r>
            <a:r>
              <a:rPr lang="en-US" sz="5100" dirty="0" smtClean="0"/>
              <a:t>lesions.</a:t>
            </a:r>
          </a:p>
          <a:p>
            <a:pPr fontAlgn="base"/>
            <a:endParaRPr lang="en-US" sz="5100" dirty="0" smtClean="0"/>
          </a:p>
          <a:p>
            <a:pPr fontAlgn="base"/>
            <a:r>
              <a:rPr lang="en-US" sz="5100" dirty="0" smtClean="0"/>
              <a:t> Physicians will examine the inner ear at the patient’s physical.</a:t>
            </a:r>
          </a:p>
          <a:p>
            <a:pPr marL="0" indent="0" fontAlgn="base">
              <a:buNone/>
            </a:pPr>
            <a:endParaRPr lang="en-US" sz="5100" dirty="0"/>
          </a:p>
          <a:p>
            <a:pPr marL="0" indent="0" fontAlgn="base">
              <a:buNone/>
            </a:pPr>
            <a:r>
              <a:rPr lang="en-US" sz="5100" dirty="0" smtClean="0"/>
              <a:t>Note: </a:t>
            </a:r>
            <a:r>
              <a:rPr lang="en-US" sz="5100" dirty="0"/>
              <a:t>skin cancers often appear on the superior, sun-exposed portion of the auricle. </a:t>
            </a:r>
          </a:p>
          <a:p>
            <a:pPr marL="0" indent="0" fontAlgn="base">
              <a:buNone/>
            </a:pPr>
            <a:endParaRPr lang="en-US" dirty="0"/>
          </a:p>
          <a:p>
            <a:r>
              <a:rPr lang="en-US" dirty="0"/>
              <a:t>- </a:t>
            </a:r>
            <a:r>
              <a:rPr lang="en-US" sz="1200" dirty="0"/>
              <a:t>See more at: http://www.oralcancerfoundation.org/discovery-diagnosis/screening.php#sthash.yFzvGPAO.dpuf</a:t>
            </a:r>
          </a:p>
        </p:txBody>
      </p:sp>
    </p:spTree>
    <p:extLst>
      <p:ext uri="{BB962C8B-B14F-4D97-AF65-F5344CB8AC3E}">
        <p14:creationId xmlns:p14="http://schemas.microsoft.com/office/powerpoint/2010/main" val="10348949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249" y="-403323"/>
            <a:ext cx="8534400" cy="1507067"/>
          </a:xfrm>
        </p:spPr>
        <p:txBody>
          <a:bodyPr/>
          <a:lstStyle/>
          <a:p>
            <a:r>
              <a:rPr lang="en-US" dirty="0" smtClean="0"/>
              <a:t>Look into my Eyes……</a:t>
            </a:r>
            <a:endParaRPr lang="en-US" dirty="0"/>
          </a:p>
        </p:txBody>
      </p:sp>
      <p:sp>
        <p:nvSpPr>
          <p:cNvPr id="3" name="Content Placeholder 2"/>
          <p:cNvSpPr>
            <a:spLocks noGrp="1"/>
          </p:cNvSpPr>
          <p:nvPr>
            <p:ph idx="1"/>
          </p:nvPr>
        </p:nvSpPr>
        <p:spPr>
          <a:xfrm>
            <a:off x="490249" y="3516454"/>
            <a:ext cx="8595157" cy="2098194"/>
          </a:xfrm>
        </p:spPr>
        <p:txBody>
          <a:bodyPr>
            <a:normAutofit/>
          </a:bodyPr>
          <a:lstStyle/>
          <a:p>
            <a:pPr fontAlgn="base"/>
            <a:endParaRPr lang="en-US" dirty="0" smtClean="0"/>
          </a:p>
          <a:p>
            <a:endParaRPr lang="en-US" sz="1200" dirty="0"/>
          </a:p>
        </p:txBody>
      </p:sp>
      <p:sp>
        <p:nvSpPr>
          <p:cNvPr id="4" name="Rectangle 3"/>
          <p:cNvSpPr/>
          <p:nvPr/>
        </p:nvSpPr>
        <p:spPr>
          <a:xfrm>
            <a:off x="649015" y="1671158"/>
            <a:ext cx="9609715" cy="4278094"/>
          </a:xfrm>
          <a:prstGeom prst="rect">
            <a:avLst/>
          </a:prstGeom>
        </p:spPr>
        <p:txBody>
          <a:bodyPr wrap="square">
            <a:spAutoFit/>
          </a:bodyPr>
          <a:lstStyle/>
          <a:p>
            <a:pPr fontAlgn="base"/>
            <a:r>
              <a:rPr lang="en-US" sz="2800" dirty="0"/>
              <a:t>Any swelling or pain of the eye or periorbital area should be noted and can be a late sign of a cancer which may have started in the palate, maxillary or ethmoid sinuses. </a:t>
            </a:r>
            <a:endParaRPr lang="en-US" sz="2800" dirty="0" smtClean="0"/>
          </a:p>
          <a:p>
            <a:pPr fontAlgn="base"/>
            <a:endParaRPr lang="en-US" sz="2800" dirty="0"/>
          </a:p>
          <a:p>
            <a:pPr fontAlgn="base"/>
            <a:endParaRPr lang="en-US" sz="2800" dirty="0"/>
          </a:p>
          <a:p>
            <a:pPr fontAlgn="base"/>
            <a:endParaRPr lang="en-US" sz="2800" dirty="0"/>
          </a:p>
          <a:p>
            <a:pPr fontAlgn="base"/>
            <a:r>
              <a:rPr lang="en-US" sz="2800" dirty="0"/>
              <a:t>Drainage, may be a sign of an obstructing mass in the maxillary sinus, nose, or facial soft tissue.</a:t>
            </a:r>
          </a:p>
          <a:p>
            <a:pPr fontAlgn="base"/>
            <a:endParaRPr lang="en-US" sz="2000" dirty="0"/>
          </a:p>
        </p:txBody>
      </p:sp>
    </p:spTree>
    <p:extLst>
      <p:ext uri="{BB962C8B-B14F-4D97-AF65-F5344CB8AC3E}">
        <p14:creationId xmlns:p14="http://schemas.microsoft.com/office/powerpoint/2010/main" val="113892838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03323"/>
            <a:ext cx="8534400" cy="1507067"/>
          </a:xfrm>
        </p:spPr>
        <p:txBody>
          <a:bodyPr/>
          <a:lstStyle/>
          <a:p>
            <a:r>
              <a:rPr lang="en-US" dirty="0" smtClean="0"/>
              <a:t>Nose</a:t>
            </a:r>
            <a:endParaRPr lang="en-US" dirty="0"/>
          </a:p>
        </p:txBody>
      </p:sp>
      <p:sp>
        <p:nvSpPr>
          <p:cNvPr id="3" name="Content Placeholder 2"/>
          <p:cNvSpPr>
            <a:spLocks noGrp="1"/>
          </p:cNvSpPr>
          <p:nvPr>
            <p:ph idx="1"/>
          </p:nvPr>
        </p:nvSpPr>
        <p:spPr/>
        <p:txBody>
          <a:bodyPr>
            <a:normAutofit fontScale="25000" lnSpcReduction="20000"/>
          </a:bodyPr>
          <a:lstStyle/>
          <a:p>
            <a:pPr fontAlgn="base"/>
            <a:endParaRPr lang="en-US" sz="11200" dirty="0" smtClean="0"/>
          </a:p>
          <a:p>
            <a:pPr fontAlgn="base"/>
            <a:endParaRPr lang="en-US" sz="11200" dirty="0" smtClean="0"/>
          </a:p>
          <a:p>
            <a:pPr fontAlgn="base"/>
            <a:endParaRPr lang="en-US" sz="11200" dirty="0"/>
          </a:p>
          <a:p>
            <a:pPr fontAlgn="base"/>
            <a:endParaRPr lang="en-US" sz="11200" dirty="0" smtClean="0"/>
          </a:p>
          <a:p>
            <a:pPr fontAlgn="base"/>
            <a:endParaRPr lang="en-US" sz="11200" dirty="0"/>
          </a:p>
          <a:p>
            <a:pPr fontAlgn="base"/>
            <a:r>
              <a:rPr lang="en-US" sz="11200" dirty="0"/>
              <a:t>Routine nasal examination should include </a:t>
            </a:r>
            <a:r>
              <a:rPr lang="en-US" sz="11200" dirty="0" smtClean="0"/>
              <a:t>palpation of the external nose and paranasal region overlying the maxilla and maxillary sinus. </a:t>
            </a:r>
          </a:p>
          <a:p>
            <a:pPr fontAlgn="base"/>
            <a:endParaRPr lang="en-US" sz="11200" dirty="0" smtClean="0"/>
          </a:p>
          <a:p>
            <a:pPr fontAlgn="base"/>
            <a:r>
              <a:rPr lang="en-US" sz="11200" dirty="0" smtClean="0"/>
              <a:t>Be </a:t>
            </a:r>
            <a:r>
              <a:rPr lang="en-US" sz="11200" dirty="0"/>
              <a:t>careful not to mistake a nasal turbinate for a polyp or </a:t>
            </a:r>
            <a:r>
              <a:rPr lang="en-US" sz="11200" dirty="0" smtClean="0"/>
              <a:t>tumor</a:t>
            </a:r>
            <a:r>
              <a:rPr lang="en-US" sz="11200" dirty="0"/>
              <a:t> </a:t>
            </a:r>
            <a:r>
              <a:rPr lang="en-US" sz="11200" dirty="0" smtClean="0"/>
              <a:t>when looking into the nares.</a:t>
            </a:r>
          </a:p>
          <a:p>
            <a:pPr fontAlgn="base"/>
            <a:endParaRPr lang="en-US" sz="11200" dirty="0"/>
          </a:p>
          <a:p>
            <a:pPr fontAlgn="base"/>
            <a:r>
              <a:rPr lang="en-US" sz="11200" dirty="0" smtClean="0"/>
              <a:t>Physicians DO check the nasal cavity at general physicals….you are looking and feeling for anything that is not normal.</a:t>
            </a:r>
          </a:p>
          <a:p>
            <a:pPr marL="0" indent="0" fontAlgn="base">
              <a:buNone/>
            </a:pPr>
            <a:endParaRPr lang="en-US" sz="1200" dirty="0"/>
          </a:p>
          <a:p>
            <a:endParaRPr lang="en-US" sz="1200" dirty="0" smtClean="0"/>
          </a:p>
          <a:p>
            <a:endParaRPr lang="en-US" sz="1200" dirty="0" smtClean="0"/>
          </a:p>
          <a:p>
            <a:endParaRPr lang="en-US" sz="1200" dirty="0"/>
          </a:p>
          <a:p>
            <a:endParaRPr lang="en-US" sz="1200" dirty="0"/>
          </a:p>
          <a:p>
            <a:endParaRPr lang="en-US" sz="1200" dirty="0" smtClean="0"/>
          </a:p>
          <a:p>
            <a:endParaRPr lang="en-US" sz="1200" dirty="0"/>
          </a:p>
          <a:p>
            <a:endParaRPr lang="en-US" sz="1200" dirty="0" smtClean="0"/>
          </a:p>
          <a:p>
            <a:r>
              <a:rPr lang="en-US" sz="1200" dirty="0" err="1" smtClean="0"/>
              <a:t>GPAO.dpuf</a:t>
            </a:r>
            <a:r>
              <a:rPr lang="en-US" sz="1200" dirty="0" smtClean="0"/>
              <a:t>- </a:t>
            </a:r>
            <a:r>
              <a:rPr lang="en-US" sz="1200" dirty="0"/>
              <a:t>See more at: http://www.oralcancerfoundation.org/discovery-diagnosis/screening.php#sthash.yFzv</a:t>
            </a:r>
          </a:p>
        </p:txBody>
      </p:sp>
    </p:spTree>
    <p:extLst>
      <p:ext uri="{BB962C8B-B14F-4D97-AF65-F5344CB8AC3E}">
        <p14:creationId xmlns:p14="http://schemas.microsoft.com/office/powerpoint/2010/main" val="16780283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5185832"/>
            <a:ext cx="8534400" cy="1507067"/>
          </a:xfrm>
        </p:spPr>
        <p:txBody>
          <a:bodyPr>
            <a:normAutofit/>
          </a:bodyPr>
          <a:lstStyle/>
          <a:p>
            <a:r>
              <a:rPr lang="en-US" dirty="0" smtClean="0"/>
              <a:t>www.sixstepscreening.org</a:t>
            </a:r>
            <a:r>
              <a:rPr lang="en-US" dirty="0"/>
              <a:t/>
            </a:r>
            <a:br>
              <a:rPr lang="en-US" dirty="0"/>
            </a:br>
            <a:endParaRPr lang="en-US" dirty="0"/>
          </a:p>
        </p:txBody>
      </p:sp>
      <p:sp>
        <p:nvSpPr>
          <p:cNvPr id="3" name="Content Placeholder 2"/>
          <p:cNvSpPr>
            <a:spLocks noGrp="1"/>
          </p:cNvSpPr>
          <p:nvPr>
            <p:ph idx="1"/>
          </p:nvPr>
        </p:nvSpPr>
        <p:spPr/>
        <p:txBody>
          <a:bodyPr/>
          <a:lstStyle/>
          <a:p>
            <a:pPr lvl="8" algn="ctr"/>
            <a:r>
              <a:rPr lang="en-US" dirty="0" smtClean="0">
                <a:hlinkClick r:id="rId2"/>
              </a:rPr>
              <a:t>/</a:t>
            </a:r>
            <a:endParaRPr lang="en-US" dirty="0" smtClean="0"/>
          </a:p>
          <a:p>
            <a:endParaRPr lang="en-US" dirty="0"/>
          </a:p>
          <a:p>
            <a:pPr marL="0" indent="0">
              <a:buNone/>
            </a:pPr>
            <a:endParaRPr lang="en-US" dirty="0" smtClean="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77461" y="685800"/>
            <a:ext cx="5096902" cy="40090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5218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Neck caress and palpate Lymph nodes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4212" y="460826"/>
            <a:ext cx="5267325" cy="3514725"/>
          </a:xfrm>
        </p:spPr>
      </p:pic>
    </p:spTree>
    <p:extLst>
      <p:ext uri="{BB962C8B-B14F-4D97-AF65-F5344CB8AC3E}">
        <p14:creationId xmlns:p14="http://schemas.microsoft.com/office/powerpoint/2010/main" val="16258884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Floor of the mouth double digit palpitation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212" y="551786"/>
            <a:ext cx="5267325" cy="3514725"/>
          </a:xfrm>
        </p:spPr>
      </p:pic>
    </p:spTree>
    <p:extLst>
      <p:ext uri="{BB962C8B-B14F-4D97-AF65-F5344CB8AC3E}">
        <p14:creationId xmlns:p14="http://schemas.microsoft.com/office/powerpoint/2010/main" val="105696179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roll</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4212" y="704529"/>
            <a:ext cx="5267325" cy="3514725"/>
          </a:xfrm>
        </p:spPr>
      </p:pic>
    </p:spTree>
    <p:extLst>
      <p:ext uri="{BB962C8B-B14F-4D97-AF65-F5344CB8AC3E}">
        <p14:creationId xmlns:p14="http://schemas.microsoft.com/office/powerpoint/2010/main" val="15031082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Palate tickle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212" y="664712"/>
            <a:ext cx="5267325" cy="3514725"/>
          </a:xfrm>
        </p:spPr>
      </p:pic>
    </p:spTree>
    <p:extLst>
      <p:ext uri="{BB962C8B-B14F-4D97-AF65-F5344CB8AC3E}">
        <p14:creationId xmlns:p14="http://schemas.microsoft.com/office/powerpoint/2010/main" val="137530184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Tonsil and Pillar check</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212" y="750185"/>
            <a:ext cx="5267325" cy="3514725"/>
          </a:xfrm>
        </p:spPr>
      </p:pic>
    </p:spTree>
    <p:extLst>
      <p:ext uri="{BB962C8B-B14F-4D97-AF65-F5344CB8AC3E}">
        <p14:creationId xmlns:p14="http://schemas.microsoft.com/office/powerpoint/2010/main" val="63308549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Tongue in gauze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4212" y="702125"/>
            <a:ext cx="5267325" cy="3514725"/>
          </a:xfrm>
        </p:spPr>
      </p:pic>
    </p:spTree>
    <p:extLst>
      <p:ext uri="{BB962C8B-B14F-4D97-AF65-F5344CB8AC3E}">
        <p14:creationId xmlns:p14="http://schemas.microsoft.com/office/powerpoint/2010/main" val="26540419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Oral Cancer:  What are you doing about it?</a:t>
            </a:r>
            <a:endParaRPr lang="en-US" dirty="0"/>
          </a:p>
        </p:txBody>
      </p:sp>
      <p:sp>
        <p:nvSpPr>
          <p:cNvPr id="3" name="Content Placeholder 2"/>
          <p:cNvSpPr>
            <a:spLocks noGrp="1"/>
          </p:cNvSpPr>
          <p:nvPr>
            <p:ph idx="1"/>
          </p:nvPr>
        </p:nvSpPr>
        <p:spPr/>
        <p:txBody>
          <a:bodyPr>
            <a:noAutofit/>
          </a:bodyPr>
          <a:lstStyle/>
          <a:p>
            <a:endParaRPr lang="en-US" sz="2400" dirty="0" smtClean="0"/>
          </a:p>
          <a:p>
            <a:endParaRPr lang="en-US" sz="2400" dirty="0"/>
          </a:p>
          <a:p>
            <a:r>
              <a:rPr lang="en-US" sz="2400" dirty="0" smtClean="0"/>
              <a:t>Preventing Oral Cancer begins by detecting dysplasia!</a:t>
            </a:r>
          </a:p>
          <a:p>
            <a:endParaRPr lang="en-US" sz="2400" dirty="0" smtClean="0"/>
          </a:p>
          <a:p>
            <a:r>
              <a:rPr lang="en-US" sz="2400" dirty="0" smtClean="0"/>
              <a:t>Identifying white, red and mixed spot lesions, chronic irritations areas via white light exam and adjunctive light.</a:t>
            </a:r>
          </a:p>
          <a:p>
            <a:endParaRPr lang="en-US" sz="2400" dirty="0" smtClean="0"/>
          </a:p>
          <a:p>
            <a:r>
              <a:rPr lang="en-US" sz="2400" dirty="0" smtClean="0"/>
              <a:t>96% of these spots are benign…..however how do we know for sure?</a:t>
            </a:r>
          </a:p>
          <a:p>
            <a:endParaRPr lang="en-US" sz="2400" dirty="0" smtClean="0"/>
          </a:p>
          <a:p>
            <a:endParaRPr lang="en-US" sz="2400" dirty="0"/>
          </a:p>
        </p:txBody>
      </p:sp>
    </p:spTree>
    <p:extLst>
      <p:ext uri="{BB962C8B-B14F-4D97-AF65-F5344CB8AC3E}">
        <p14:creationId xmlns:p14="http://schemas.microsoft.com/office/powerpoint/2010/main" val="105701790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Adjuncts for Detection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561" y="465309"/>
            <a:ext cx="2540000" cy="24257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3385" y="503691"/>
            <a:ext cx="2867542" cy="2416382"/>
          </a:xfrm>
          <a:prstGeom prst="rect">
            <a:avLst/>
          </a:prstGeom>
        </p:spPr>
      </p:pic>
      <p:pic>
        <p:nvPicPr>
          <p:cNvPr id="1026" name="Picture 2" descr="https://www.drbicuspid.com/user/images/content_images/sup_ocd/2013_09_16_15_43_16_44_Forward_Science_OralID_ligh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520" y="475032"/>
            <a:ext cx="2857500" cy="30194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cornerstonefamilydentistry.com/Portals/0/Velscop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977" y="3605491"/>
            <a:ext cx="2381250" cy="29718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medicinaoral.org/wp-content/uploads/2012/01/oral-cdx.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2824" y="2784710"/>
            <a:ext cx="1915109" cy="18389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ytI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54292" y="2784710"/>
            <a:ext cx="1624729" cy="19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37108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5585"/>
          </a:xfrm>
          <a:solidFill>
            <a:srgbClr val="20A8A5"/>
          </a:solidFill>
          <a:ln>
            <a:noFill/>
          </a:ln>
          <a:effectLst/>
          <a:scene3d>
            <a:camera prst="orthographicFront">
              <a:rot lat="0" lon="0" rev="0"/>
            </a:camera>
            <a:lightRig rig="chilly" dir="t">
              <a:rot lat="0" lon="0" rev="18480000"/>
            </a:lightRig>
          </a:scene3d>
          <a:sp3d prstMaterial="clear">
            <a:bevelT h="63500"/>
          </a:sp3d>
        </p:spPr>
        <p:txBody>
          <a:bodyPr/>
          <a:lstStyle/>
          <a:p>
            <a:pPr algn="ctr"/>
            <a:r>
              <a:rPr lang="en-US" b="1" dirty="0" smtClean="0">
                <a:solidFill>
                  <a:schemeClr val="bg1">
                    <a:lumMod val="50000"/>
                  </a:schemeClr>
                </a:solidFill>
              </a:rPr>
              <a:t>Oral Cancer Testing Metrics</a:t>
            </a:r>
            <a:endParaRPr lang="en-US" b="1" dirty="0">
              <a:solidFill>
                <a:schemeClr val="bg1">
                  <a:lumMod val="50000"/>
                </a:schemeClr>
              </a:solidFill>
            </a:endParaRPr>
          </a:p>
        </p:txBody>
      </p:sp>
      <p:sp>
        <p:nvSpPr>
          <p:cNvPr id="3" name="Content Placeholder 2"/>
          <p:cNvSpPr>
            <a:spLocks noGrp="1"/>
          </p:cNvSpPr>
          <p:nvPr>
            <p:ph idx="1"/>
          </p:nvPr>
        </p:nvSpPr>
        <p:spPr>
          <a:xfrm>
            <a:off x="943704" y="1760838"/>
            <a:ext cx="9967312" cy="3799703"/>
          </a:xfrm>
        </p:spPr>
        <p:txBody>
          <a:bodyPr>
            <a:noAutofit/>
          </a:bodyPr>
          <a:lstStyle/>
          <a:p>
            <a:pPr marL="0" indent="0">
              <a:buNone/>
            </a:pPr>
            <a:endParaRPr lang="en-US" sz="1800" b="1" dirty="0" smtClean="0"/>
          </a:p>
          <a:p>
            <a:pPr marL="0" indent="0">
              <a:buNone/>
            </a:pPr>
            <a:r>
              <a:rPr lang="en-US" sz="1800" b="1" dirty="0" smtClean="0"/>
              <a:t>Sensitivity </a:t>
            </a:r>
          </a:p>
          <a:p>
            <a:pPr lvl="1"/>
            <a:r>
              <a:rPr lang="en-US" dirty="0"/>
              <a:t>T</a:t>
            </a:r>
            <a:r>
              <a:rPr lang="en-US" dirty="0" smtClean="0"/>
              <a:t>he ability of the test to correctly identify all patients with the disease in a population of patients. </a:t>
            </a:r>
          </a:p>
          <a:p>
            <a:pPr marL="457200" lvl="1" indent="0">
              <a:buNone/>
            </a:pPr>
            <a:endParaRPr lang="en-US" dirty="0" smtClean="0"/>
          </a:p>
          <a:p>
            <a:pPr marL="0" indent="0">
              <a:buNone/>
            </a:pPr>
            <a:r>
              <a:rPr lang="en-US" sz="1800" b="1" dirty="0" smtClean="0"/>
              <a:t>Specificity </a:t>
            </a:r>
          </a:p>
          <a:p>
            <a:pPr lvl="1"/>
            <a:r>
              <a:rPr lang="en-US" dirty="0"/>
              <a:t>T</a:t>
            </a:r>
            <a:r>
              <a:rPr lang="en-US" dirty="0" smtClean="0"/>
              <a:t>he ability of the test to correctly exclude those patients without the disease from the population.</a:t>
            </a:r>
          </a:p>
          <a:p>
            <a:pPr marL="457200" lvl="1" indent="0">
              <a:buNone/>
            </a:pPr>
            <a:endParaRPr lang="en-US" dirty="0" smtClean="0"/>
          </a:p>
          <a:p>
            <a:pPr marL="0" indent="0">
              <a:buNone/>
            </a:pPr>
            <a:r>
              <a:rPr lang="en-US" sz="1800" b="1" dirty="0" smtClean="0"/>
              <a:t>Positive Predictive Value (PPV)</a:t>
            </a:r>
          </a:p>
          <a:p>
            <a:pPr lvl="1"/>
            <a:r>
              <a:rPr lang="en-US" dirty="0" smtClean="0"/>
              <a:t> How likely is it that a patient has the disease given that the test result is positive?</a:t>
            </a:r>
          </a:p>
          <a:p>
            <a:pPr marL="457200" lvl="1" indent="0">
              <a:buNone/>
            </a:pPr>
            <a:endParaRPr lang="en-US" dirty="0" smtClean="0"/>
          </a:p>
          <a:p>
            <a:pPr marL="0" indent="0">
              <a:buNone/>
            </a:pPr>
            <a:r>
              <a:rPr lang="en-US" sz="1800" b="1" dirty="0" smtClean="0"/>
              <a:t>Negative Predictive Value (NPV) </a:t>
            </a:r>
          </a:p>
          <a:p>
            <a:pPr lvl="1"/>
            <a:r>
              <a:rPr lang="en-US" dirty="0" smtClean="0"/>
              <a:t> How likely is it that a patient does not have the disease given the test result is negative? </a:t>
            </a:r>
          </a:p>
        </p:txBody>
      </p:sp>
    </p:spTree>
    <p:extLst>
      <p:ext uri="{BB962C8B-B14F-4D97-AF65-F5344CB8AC3E}">
        <p14:creationId xmlns:p14="http://schemas.microsoft.com/office/powerpoint/2010/main" val="86697212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7877" y="4206358"/>
            <a:ext cx="2504195" cy="1560713"/>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3149" y="5342766"/>
            <a:ext cx="2271212" cy="473552"/>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34609" y="4206358"/>
            <a:ext cx="2343870" cy="965411"/>
          </a:xfrm>
          <a:prstGeom prst="rect">
            <a:avLst/>
          </a:prstGeom>
        </p:spPr>
      </p:pic>
      <p:pic>
        <p:nvPicPr>
          <p:cNvPr id="11" name="Picture 2" descr="What Is 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9114" y="4206358"/>
            <a:ext cx="2652343" cy="1763895"/>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1460090" y="133250"/>
            <a:ext cx="8229600" cy="784350"/>
          </a:xfrm>
          <a:prstGeom prst="rect">
            <a:avLst/>
          </a:prstGeom>
          <a:solidFill>
            <a:srgbClr val="20A8A5"/>
          </a:solidFill>
          <a:ln>
            <a:noFill/>
          </a:ln>
          <a:effectLst/>
          <a:scene3d>
            <a:camera prst="orthographicFront">
              <a:rot lat="0" lon="0" rev="0"/>
            </a:camera>
            <a:lightRig rig="chilly" dir="t">
              <a:rot lat="0" lon="0" rev="18480000"/>
            </a:lightRig>
          </a:scene3d>
          <a:sp3d prstMaterial="clear">
            <a:bevelT h="63500"/>
          </a:sp3d>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chemeClr val="bg1">
                    <a:lumMod val="50000"/>
                  </a:schemeClr>
                </a:solidFill>
              </a:rPr>
              <a:t>Auto-fluorescent Devices</a:t>
            </a:r>
            <a:endParaRPr lang="en-US" b="1" dirty="0">
              <a:solidFill>
                <a:schemeClr val="bg1">
                  <a:lumMod val="50000"/>
                </a:schemeClr>
              </a:solidFill>
            </a:endParaRPr>
          </a:p>
        </p:txBody>
      </p:sp>
      <p:sp>
        <p:nvSpPr>
          <p:cNvPr id="13" name="TextBox 12"/>
          <p:cNvSpPr txBox="1"/>
          <p:nvPr/>
        </p:nvSpPr>
        <p:spPr>
          <a:xfrm>
            <a:off x="997177" y="1038485"/>
            <a:ext cx="2782529" cy="3046988"/>
          </a:xfrm>
          <a:prstGeom prst="rect">
            <a:avLst/>
          </a:prstGeom>
          <a:noFill/>
        </p:spPr>
        <p:txBody>
          <a:bodyPr wrap="square" rtlCol="0">
            <a:spAutoFit/>
          </a:bodyPr>
          <a:lstStyle/>
          <a:p>
            <a:r>
              <a:rPr lang="en-US" sz="2400" b="1" u="sng" dirty="0" smtClean="0"/>
              <a:t>Pros</a:t>
            </a:r>
          </a:p>
          <a:p>
            <a:pPr marL="285750" indent="-285750">
              <a:buFont typeface="Arial" panose="020B0604020202020204" pitchFamily="34" charset="0"/>
              <a:buChar char="•"/>
            </a:pPr>
            <a:r>
              <a:rPr lang="en-US" sz="2400" dirty="0" smtClean="0"/>
              <a:t>Easy to use</a:t>
            </a:r>
          </a:p>
          <a:p>
            <a:pPr marL="285750" indent="-285750">
              <a:buFont typeface="Arial" panose="020B0604020202020204" pitchFamily="34" charset="0"/>
              <a:buChar char="•"/>
            </a:pPr>
            <a:r>
              <a:rPr lang="en-US" sz="2400" dirty="0" smtClean="0"/>
              <a:t>Quick Screening Time</a:t>
            </a:r>
          </a:p>
          <a:p>
            <a:pPr marL="285750" indent="-285750">
              <a:buFont typeface="Arial" panose="020B0604020202020204" pitchFamily="34" charset="0"/>
              <a:buChar char="•"/>
            </a:pPr>
            <a:r>
              <a:rPr lang="en-US" sz="2400" dirty="0" smtClean="0"/>
              <a:t>Cost effective </a:t>
            </a:r>
          </a:p>
          <a:p>
            <a:pPr marL="285750" indent="-285750">
              <a:buFont typeface="Arial" panose="020B0604020202020204" pitchFamily="34" charset="0"/>
              <a:buChar char="•"/>
            </a:pPr>
            <a:r>
              <a:rPr lang="en-US" sz="2400" dirty="0" smtClean="0"/>
              <a:t>Lesion enhancing device</a:t>
            </a:r>
          </a:p>
        </p:txBody>
      </p:sp>
      <p:sp>
        <p:nvSpPr>
          <p:cNvPr id="14" name="TextBox 13"/>
          <p:cNvSpPr txBox="1"/>
          <p:nvPr/>
        </p:nvSpPr>
        <p:spPr>
          <a:xfrm>
            <a:off x="5548184" y="1038485"/>
            <a:ext cx="3905552" cy="3046988"/>
          </a:xfrm>
          <a:prstGeom prst="rect">
            <a:avLst/>
          </a:prstGeom>
          <a:noFill/>
        </p:spPr>
        <p:txBody>
          <a:bodyPr wrap="square" rtlCol="0">
            <a:spAutoFit/>
          </a:bodyPr>
          <a:lstStyle/>
          <a:p>
            <a:r>
              <a:rPr lang="en-US" sz="2400" b="1" u="sng" dirty="0" smtClean="0"/>
              <a:t>Cons</a:t>
            </a:r>
          </a:p>
          <a:p>
            <a:pPr marL="285750" indent="-285750">
              <a:buFont typeface="Arial" panose="020B0604020202020204" pitchFamily="34" charset="0"/>
              <a:buChar char="•"/>
            </a:pPr>
            <a:r>
              <a:rPr lang="en-US" sz="2400" dirty="0" smtClean="0"/>
              <a:t>Low sensitivity and specificity</a:t>
            </a:r>
          </a:p>
          <a:p>
            <a:pPr marL="285750" indent="-285750">
              <a:buFont typeface="Arial" panose="020B0604020202020204" pitchFamily="34" charset="0"/>
              <a:buChar char="•"/>
            </a:pPr>
            <a:r>
              <a:rPr lang="en-US" sz="2400" dirty="0" smtClean="0"/>
              <a:t>Lack of clinical data to support</a:t>
            </a:r>
          </a:p>
          <a:p>
            <a:pPr marL="285750" indent="-285750">
              <a:buFont typeface="Arial" panose="020B0604020202020204" pitchFamily="34" charset="0"/>
              <a:buChar char="•"/>
            </a:pPr>
            <a:r>
              <a:rPr lang="en-US" sz="2400" dirty="0" smtClean="0"/>
              <a:t>Late Stage cancers</a:t>
            </a:r>
          </a:p>
          <a:p>
            <a:pPr marL="285750" indent="-285750">
              <a:buFont typeface="Arial" panose="020B0604020202020204" pitchFamily="34" charset="0"/>
              <a:buChar char="•"/>
            </a:pPr>
            <a:r>
              <a:rPr lang="en-US" sz="2400" dirty="0" smtClean="0"/>
              <a:t>High false negatives (miss cancers)</a:t>
            </a:r>
          </a:p>
        </p:txBody>
      </p:sp>
    </p:spTree>
    <p:extLst>
      <p:ext uri="{BB962C8B-B14F-4D97-AF65-F5344CB8AC3E}">
        <p14:creationId xmlns:p14="http://schemas.microsoft.com/office/powerpoint/2010/main" val="9210883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675658"/>
            <a:ext cx="9460685" cy="1443911"/>
          </a:xfrm>
        </p:spPr>
        <p:txBody>
          <a:bodyPr/>
          <a:lstStyle/>
          <a:p>
            <a:r>
              <a:rPr lang="en-US" dirty="0" smtClean="0"/>
              <a:t>White </a:t>
            </a:r>
            <a:r>
              <a:rPr lang="en-US" dirty="0"/>
              <a:t>light   </a:t>
            </a:r>
            <a:r>
              <a:rPr lang="en-US" dirty="0" smtClean="0"/>
              <a:t>                 </a:t>
            </a:r>
            <a:r>
              <a:rPr lang="en-US" dirty="0"/>
              <a:t>Fluorescence                              </a:t>
            </a:r>
          </a:p>
        </p:txBody>
      </p:sp>
      <p:pic>
        <p:nvPicPr>
          <p:cNvPr id="4" name="Content Placeholder 3" descr="DSC_0075.jpg"/>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82612" y="293683"/>
            <a:ext cx="2954377" cy="4418493"/>
          </a:xfrm>
          <a:prstGeom prst="rect">
            <a:avLst/>
          </a:prstGeom>
        </p:spPr>
      </p:pic>
      <p:pic>
        <p:nvPicPr>
          <p:cNvPr id="5" name="Picture 4" descr="photo[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96949" y="330200"/>
            <a:ext cx="3793522" cy="4345458"/>
          </a:xfrm>
          <a:prstGeom prst="rect">
            <a:avLst/>
          </a:prstGeom>
        </p:spPr>
      </p:pic>
    </p:spTree>
    <p:extLst>
      <p:ext uri="{BB962C8B-B14F-4D97-AF65-F5344CB8AC3E}">
        <p14:creationId xmlns:p14="http://schemas.microsoft.com/office/powerpoint/2010/main" val="21236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nodeType="afterEffect">
                                  <p:stCondLst>
                                    <p:cond delay="100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174" y="2384572"/>
            <a:ext cx="2028825" cy="32575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7637" y="4729342"/>
            <a:ext cx="2413050" cy="1631358"/>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315181178"/>
              </p:ext>
            </p:extLst>
          </p:nvPr>
        </p:nvGraphicFramePr>
        <p:xfrm>
          <a:off x="3707027" y="4436076"/>
          <a:ext cx="4584356" cy="2217891"/>
        </p:xfrm>
        <a:graphic>
          <a:graphicData uri="http://schemas.openxmlformats.org/drawingml/2006/table">
            <a:tbl>
              <a:tblPr firstRow="1" bandRow="1">
                <a:tableStyleId>{5C22544A-7EE6-4342-B048-85BDC9FD1C3A}</a:tableStyleId>
              </a:tblPr>
              <a:tblGrid>
                <a:gridCol w="1098368"/>
                <a:gridCol w="1813302"/>
                <a:gridCol w="1672686"/>
              </a:tblGrid>
              <a:tr h="1088782">
                <a:tc>
                  <a:txBody>
                    <a:bodyPr/>
                    <a:lstStyle/>
                    <a:p>
                      <a:endParaRPr lang="en-US" dirty="0"/>
                    </a:p>
                  </a:txBody>
                  <a:tcPr>
                    <a:solidFill>
                      <a:srgbClr val="20A8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u="none" strike="noStrike" dirty="0" smtClean="0">
                          <a:solidFill>
                            <a:schemeClr val="tx1"/>
                          </a:solidFill>
                        </a:rPr>
                        <a:t>Cancer Sensitivity</a:t>
                      </a:r>
                      <a:endParaRPr lang="en-US" sz="1600" b="1" i="0" u="none" strike="noStrike" dirty="0" smtClean="0">
                        <a:solidFill>
                          <a:schemeClr val="tx1"/>
                        </a:solidFill>
                        <a:latin typeface="+mn-lt"/>
                      </a:endParaRPr>
                    </a:p>
                    <a:p>
                      <a:endParaRPr lang="en-US" sz="1600" dirty="0"/>
                    </a:p>
                  </a:txBody>
                  <a:tcPr anchor="ctr">
                    <a:solidFill>
                      <a:srgbClr val="20A8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u="none" strike="noStrike" dirty="0" smtClean="0">
                          <a:solidFill>
                            <a:schemeClr val="tx1"/>
                          </a:solidFill>
                        </a:rPr>
                        <a:t>Specificity</a:t>
                      </a:r>
                      <a:endParaRPr lang="en-US" sz="1600" b="1" i="0" u="none" strike="noStrike" dirty="0" smtClean="0">
                        <a:solidFill>
                          <a:schemeClr val="tx1"/>
                        </a:solidFill>
                        <a:latin typeface="+mn-lt"/>
                      </a:endParaRPr>
                    </a:p>
                    <a:p>
                      <a:endParaRPr lang="en-US" sz="1600" dirty="0"/>
                    </a:p>
                  </a:txBody>
                  <a:tcPr anchor="ctr">
                    <a:solidFill>
                      <a:srgbClr val="20A8A5"/>
                    </a:solidFill>
                  </a:tcPr>
                </a:tc>
              </a:tr>
              <a:tr h="11291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u="none" strike="noStrike" dirty="0" smtClean="0"/>
                        <a:t>OralCDx</a:t>
                      </a:r>
                      <a:r>
                        <a:rPr lang="en-US" sz="1600" b="1" u="none" strike="noStrike" baseline="30000" dirty="0" smtClean="0"/>
                        <a:t>3</a:t>
                      </a:r>
                      <a:endParaRPr lang="en-US" sz="1600" b="1" i="0" u="none" strike="noStrike" dirty="0" smtClean="0">
                        <a:solidFill>
                          <a:srgbClr val="000000"/>
                        </a:solidFill>
                        <a:latin typeface="+mn-lt"/>
                      </a:endParaRPr>
                    </a:p>
                    <a:p>
                      <a:endParaRPr lang="en-US" dirty="0"/>
                    </a:p>
                  </a:txBody>
                  <a:tcPr anchor="ctr"/>
                </a:tc>
                <a:tc>
                  <a:txBody>
                    <a:bodyPr/>
                    <a:lstStyle/>
                    <a:p>
                      <a:pPr algn="ctr"/>
                      <a:r>
                        <a:rPr lang="en-US" sz="1600" dirty="0" smtClean="0"/>
                        <a:t>52%</a:t>
                      </a:r>
                      <a:endParaRPr lang="en-US" sz="1600" dirty="0"/>
                    </a:p>
                  </a:txBody>
                  <a:tcPr/>
                </a:tc>
                <a:tc>
                  <a:txBody>
                    <a:bodyPr/>
                    <a:lstStyle/>
                    <a:p>
                      <a:pPr algn="ctr"/>
                      <a:r>
                        <a:rPr lang="en-US" sz="1600" dirty="0" smtClean="0"/>
                        <a:t>29%</a:t>
                      </a:r>
                      <a:endParaRPr lang="en-US" sz="1600" dirty="0"/>
                    </a:p>
                  </a:txBody>
                  <a:tcPr/>
                </a:tc>
              </a:tr>
            </a:tbl>
          </a:graphicData>
        </a:graphic>
      </p:graphicFrame>
      <p:sp>
        <p:nvSpPr>
          <p:cNvPr id="12" name="TextBox 11"/>
          <p:cNvSpPr txBox="1"/>
          <p:nvPr/>
        </p:nvSpPr>
        <p:spPr>
          <a:xfrm>
            <a:off x="481914" y="1087395"/>
            <a:ext cx="4242485" cy="1200329"/>
          </a:xfrm>
          <a:prstGeom prst="rect">
            <a:avLst/>
          </a:prstGeom>
          <a:noFill/>
        </p:spPr>
        <p:txBody>
          <a:bodyPr wrap="square" rtlCol="0">
            <a:spAutoFit/>
          </a:bodyPr>
          <a:lstStyle/>
          <a:p>
            <a:r>
              <a:rPr lang="en-US" sz="2400" b="1" u="sng" dirty="0" smtClean="0"/>
              <a:t>Pros</a:t>
            </a:r>
          </a:p>
          <a:p>
            <a:pPr marL="285750" indent="-285750">
              <a:buFont typeface="Arial" panose="020B0604020202020204" pitchFamily="34" charset="0"/>
              <a:buChar char="•"/>
            </a:pPr>
            <a:r>
              <a:rPr lang="en-US" sz="2400" dirty="0" smtClean="0"/>
              <a:t>No lights, filters, or solutions</a:t>
            </a:r>
            <a:endParaRPr lang="en-US" sz="2400" dirty="0"/>
          </a:p>
        </p:txBody>
      </p:sp>
      <p:sp>
        <p:nvSpPr>
          <p:cNvPr id="13" name="TextBox 12"/>
          <p:cNvSpPr txBox="1"/>
          <p:nvPr/>
        </p:nvSpPr>
        <p:spPr>
          <a:xfrm>
            <a:off x="3484605" y="2148791"/>
            <a:ext cx="5370545" cy="1938992"/>
          </a:xfrm>
          <a:prstGeom prst="rect">
            <a:avLst/>
          </a:prstGeom>
          <a:noFill/>
        </p:spPr>
        <p:txBody>
          <a:bodyPr wrap="square" rtlCol="0">
            <a:spAutoFit/>
          </a:bodyPr>
          <a:lstStyle/>
          <a:p>
            <a:r>
              <a:rPr lang="en-US" sz="2000" b="1" u="sng" dirty="0" smtClean="0"/>
              <a:t>Cons</a:t>
            </a:r>
          </a:p>
          <a:p>
            <a:pPr marL="285750" indent="-285750">
              <a:buFont typeface="Arial" panose="020B0604020202020204" pitchFamily="34" charset="0"/>
              <a:buChar char="•"/>
            </a:pPr>
            <a:r>
              <a:rPr lang="en-US" sz="2000" dirty="0" smtClean="0"/>
              <a:t>Technique sensitive, multistep process</a:t>
            </a:r>
          </a:p>
          <a:p>
            <a:pPr marL="285750" indent="-285750">
              <a:buFont typeface="Arial" panose="020B0604020202020204" pitchFamily="34" charset="0"/>
              <a:buChar char="•"/>
            </a:pPr>
            <a:r>
              <a:rPr lang="en-US" sz="2000" dirty="0" smtClean="0"/>
              <a:t>Low sensitivity and Specificity</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dirty="0" smtClean="0"/>
              <a:t>Inability to detect precancerous lesions </a:t>
            </a:r>
          </a:p>
          <a:p>
            <a:pPr marL="285750" indent="-285750">
              <a:buFont typeface="Arial" panose="020B0604020202020204" pitchFamily="34" charset="0"/>
              <a:buChar char="•"/>
            </a:pPr>
            <a:r>
              <a:rPr lang="en-US" sz="2000" dirty="0" smtClean="0"/>
              <a:t>Expensive $200-300 Patient Cost</a:t>
            </a:r>
            <a:endParaRPr lang="en-US" sz="2000" dirty="0"/>
          </a:p>
        </p:txBody>
      </p:sp>
      <p:sp>
        <p:nvSpPr>
          <p:cNvPr id="14" name="Title 1"/>
          <p:cNvSpPr txBox="1">
            <a:spLocks/>
          </p:cNvSpPr>
          <p:nvPr/>
        </p:nvSpPr>
        <p:spPr>
          <a:xfrm>
            <a:off x="1460090" y="133250"/>
            <a:ext cx="8229600" cy="784350"/>
          </a:xfrm>
          <a:prstGeom prst="rect">
            <a:avLst/>
          </a:prstGeom>
          <a:solidFill>
            <a:srgbClr val="20A8A5"/>
          </a:solidFill>
          <a:ln>
            <a:noFill/>
          </a:ln>
          <a:effectLst/>
          <a:scene3d>
            <a:camera prst="orthographicFront">
              <a:rot lat="0" lon="0" rev="0"/>
            </a:camera>
            <a:lightRig rig="chilly" dir="t">
              <a:rot lat="0" lon="0" rev="18480000"/>
            </a:lightRig>
          </a:scene3d>
          <a:sp3d prstMaterial="clear">
            <a:bevelT h="63500"/>
          </a:sp3d>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chemeClr val="bg1">
                    <a:lumMod val="50000"/>
                  </a:schemeClr>
                </a:solidFill>
              </a:rPr>
              <a:t>Brush Biopsy</a:t>
            </a:r>
            <a:endParaRPr lang="en-US" b="1" dirty="0">
              <a:solidFill>
                <a:schemeClr val="bg1">
                  <a:lumMod val="50000"/>
                </a:schemeClr>
              </a:solidFill>
            </a:endParaRPr>
          </a:p>
        </p:txBody>
      </p:sp>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7711" y="1567329"/>
            <a:ext cx="2313606" cy="1162923"/>
          </a:xfrm>
          <a:prstGeom prst="rect">
            <a:avLst/>
          </a:prstGeom>
        </p:spPr>
      </p:pic>
    </p:spTree>
    <p:extLst>
      <p:ext uri="{BB962C8B-B14F-4D97-AF65-F5344CB8AC3E}">
        <p14:creationId xmlns:p14="http://schemas.microsoft.com/office/powerpoint/2010/main" val="131220211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Cytology</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21402" r="21402"/>
          <a:stretch>
            <a:fillRect/>
          </a:stretch>
        </p:blipFill>
        <p:spPr/>
      </p:pic>
      <p:sp>
        <p:nvSpPr>
          <p:cNvPr id="4" name="Text Placeholder 3"/>
          <p:cNvSpPr>
            <a:spLocks noGrp="1"/>
          </p:cNvSpPr>
          <p:nvPr>
            <p:ph type="body" sz="half" idx="2"/>
          </p:nvPr>
        </p:nvSpPr>
        <p:spPr>
          <a:xfrm>
            <a:off x="4510216" y="2590800"/>
            <a:ext cx="6127364" cy="4020065"/>
          </a:xfrm>
        </p:spPr>
        <p:txBody>
          <a:bodyPr>
            <a:normAutofit/>
          </a:bodyPr>
          <a:lstStyle/>
          <a:p>
            <a:pPr fontAlgn="t"/>
            <a:r>
              <a:rPr lang="en-US" u="sng" dirty="0" smtClean="0"/>
              <a:t>Pros</a:t>
            </a:r>
          </a:p>
          <a:p>
            <a:pPr fontAlgn="t"/>
            <a:r>
              <a:rPr lang="en-US" dirty="0" smtClean="0"/>
              <a:t>Quick and easy chair side.</a:t>
            </a:r>
          </a:p>
          <a:p>
            <a:pPr fontAlgn="t"/>
            <a:r>
              <a:rPr lang="en-US" dirty="0" smtClean="0"/>
              <a:t>Comfortable swab/specimen gathering.</a:t>
            </a:r>
          </a:p>
          <a:p>
            <a:pPr fontAlgn="t"/>
            <a:endParaRPr lang="en-US" dirty="0"/>
          </a:p>
          <a:p>
            <a:pPr fontAlgn="t"/>
            <a:r>
              <a:rPr lang="en-US" u="sng" dirty="0" smtClean="0"/>
              <a:t>Cons</a:t>
            </a:r>
          </a:p>
          <a:p>
            <a:pPr fontAlgn="t"/>
            <a:r>
              <a:rPr lang="en-US" dirty="0" smtClean="0"/>
              <a:t>Expensive to patient $200-300.00</a:t>
            </a:r>
          </a:p>
          <a:p>
            <a:pPr fontAlgn="t"/>
            <a:r>
              <a:rPr lang="en-US" dirty="0" smtClean="0"/>
              <a:t>Wait 2 weeks.</a:t>
            </a:r>
          </a:p>
          <a:p>
            <a:pPr fontAlgn="t"/>
            <a:endParaRPr lang="en-US" dirty="0"/>
          </a:p>
        </p:txBody>
      </p:sp>
    </p:spTree>
    <p:extLst>
      <p:ext uri="{BB962C8B-B14F-4D97-AF65-F5344CB8AC3E}">
        <p14:creationId xmlns:p14="http://schemas.microsoft.com/office/powerpoint/2010/main" val="96616433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0135" y="3153371"/>
            <a:ext cx="2994481" cy="3358542"/>
          </a:xfrm>
          <a:prstGeom prst="rect">
            <a:avLst/>
          </a:prstGeom>
        </p:spPr>
      </p:pic>
      <p:sp>
        <p:nvSpPr>
          <p:cNvPr id="11" name="TextBox 10"/>
          <p:cNvSpPr txBox="1"/>
          <p:nvPr/>
        </p:nvSpPr>
        <p:spPr>
          <a:xfrm>
            <a:off x="135924" y="1355950"/>
            <a:ext cx="6490275" cy="1600438"/>
          </a:xfrm>
          <a:prstGeom prst="rect">
            <a:avLst/>
          </a:prstGeom>
          <a:noFill/>
        </p:spPr>
        <p:txBody>
          <a:bodyPr wrap="square" rtlCol="0">
            <a:spAutoFit/>
          </a:bodyPr>
          <a:lstStyle/>
          <a:p>
            <a:r>
              <a:rPr lang="en-US" sz="2000" b="1" u="sng" dirty="0" smtClean="0"/>
              <a:t>Pros</a:t>
            </a:r>
          </a:p>
          <a:p>
            <a:pPr marL="285750" indent="-285750">
              <a:buFont typeface="Arial" panose="020B0604020202020204" pitchFamily="34" charset="0"/>
              <a:buChar char="•"/>
            </a:pPr>
            <a:r>
              <a:rPr lang="en-US" sz="2000" dirty="0" smtClean="0"/>
              <a:t>Easy to use</a:t>
            </a:r>
          </a:p>
          <a:p>
            <a:pPr marL="742950" lvl="1" indent="-285750">
              <a:buFont typeface="Arial" panose="020B0604020202020204" pitchFamily="34" charset="0"/>
              <a:buChar char="•"/>
            </a:pPr>
            <a:r>
              <a:rPr lang="en-US" sz="2000" dirty="0" smtClean="0"/>
              <a:t>(no light, filters, or solutions)</a:t>
            </a:r>
          </a:p>
          <a:p>
            <a:pPr marL="285750" indent="-285750">
              <a:buFont typeface="Arial" panose="020B0604020202020204" pitchFamily="34" charset="0"/>
              <a:buChar char="•"/>
            </a:pPr>
            <a:r>
              <a:rPr lang="en-US" sz="2000" dirty="0" smtClean="0"/>
              <a:t>Reasonable Sensitivity</a:t>
            </a:r>
          </a:p>
          <a:p>
            <a:endParaRPr lang="en-US" dirty="0"/>
          </a:p>
        </p:txBody>
      </p:sp>
      <p:sp>
        <p:nvSpPr>
          <p:cNvPr id="12" name="TextBox 11"/>
          <p:cNvSpPr txBox="1"/>
          <p:nvPr/>
        </p:nvSpPr>
        <p:spPr>
          <a:xfrm>
            <a:off x="5745892" y="1355950"/>
            <a:ext cx="6152680" cy="1631216"/>
          </a:xfrm>
          <a:prstGeom prst="rect">
            <a:avLst/>
          </a:prstGeom>
          <a:noFill/>
        </p:spPr>
        <p:txBody>
          <a:bodyPr wrap="square" rtlCol="0">
            <a:spAutoFit/>
          </a:bodyPr>
          <a:lstStyle/>
          <a:p>
            <a:r>
              <a:rPr lang="en-US" sz="2000" b="1" u="sng" dirty="0" smtClean="0"/>
              <a:t>Cons</a:t>
            </a:r>
          </a:p>
          <a:p>
            <a:pPr marL="285750" indent="-285750">
              <a:buFont typeface="Arial" panose="020B0604020202020204" pitchFamily="34" charset="0"/>
              <a:buChar char="•"/>
            </a:pPr>
            <a:r>
              <a:rPr lang="en-US" sz="2000" dirty="0" smtClean="0"/>
              <a:t>Lack of Clinical data to support.</a:t>
            </a:r>
          </a:p>
          <a:p>
            <a:pPr marL="285750" indent="-285750">
              <a:buFont typeface="Arial" panose="020B0604020202020204" pitchFamily="34" charset="0"/>
              <a:buChar char="•"/>
            </a:pPr>
            <a:r>
              <a:rPr lang="en-US" sz="2000" dirty="0" smtClean="0"/>
              <a:t>Inability to detect precancerous lesions.</a:t>
            </a:r>
          </a:p>
          <a:p>
            <a:pPr marL="285750" indent="-285750">
              <a:buFont typeface="Arial" panose="020B0604020202020204" pitchFamily="34" charset="0"/>
              <a:buChar char="•"/>
            </a:pPr>
            <a:r>
              <a:rPr lang="en-US" sz="2000" dirty="0" smtClean="0"/>
              <a:t>Inability to determine location of disease. </a:t>
            </a:r>
          </a:p>
          <a:p>
            <a:pPr marL="285750" indent="-285750">
              <a:buFont typeface="Arial" panose="020B0604020202020204" pitchFamily="34" charset="0"/>
              <a:buChar char="•"/>
            </a:pPr>
            <a:r>
              <a:rPr lang="en-US" sz="2000" dirty="0" smtClean="0"/>
              <a:t>Not chairside </a:t>
            </a:r>
            <a:endParaRPr lang="en-US" sz="2000" dirty="0"/>
          </a:p>
        </p:txBody>
      </p:sp>
      <p:sp>
        <p:nvSpPr>
          <p:cNvPr id="13" name="Title 1"/>
          <p:cNvSpPr txBox="1">
            <a:spLocks/>
          </p:cNvSpPr>
          <p:nvPr/>
        </p:nvSpPr>
        <p:spPr>
          <a:xfrm>
            <a:off x="1460090" y="133250"/>
            <a:ext cx="8229600" cy="784350"/>
          </a:xfrm>
          <a:prstGeom prst="rect">
            <a:avLst/>
          </a:prstGeom>
          <a:solidFill>
            <a:srgbClr val="20A8A5"/>
          </a:solidFill>
          <a:ln>
            <a:noFill/>
          </a:ln>
          <a:effectLst/>
          <a:scene3d>
            <a:camera prst="orthographicFront">
              <a:rot lat="0" lon="0" rev="0"/>
            </a:camera>
            <a:lightRig rig="chilly" dir="t">
              <a:rot lat="0" lon="0" rev="18480000"/>
            </a:lightRig>
          </a:scene3d>
          <a:sp3d prstMaterial="clear">
            <a:bevelT h="63500"/>
          </a:sp3d>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chemeClr val="bg1">
                    <a:lumMod val="50000"/>
                  </a:schemeClr>
                </a:solidFill>
              </a:rPr>
              <a:t>Chairside Salivary Diagnostics</a:t>
            </a:r>
            <a:endParaRPr lang="en-US" b="1" dirty="0">
              <a:solidFill>
                <a:schemeClr val="bg1">
                  <a:lumMod val="50000"/>
                </a:schemeClr>
              </a:solidFill>
            </a:endParaRPr>
          </a:p>
        </p:txBody>
      </p:sp>
    </p:spTree>
    <p:extLst>
      <p:ext uri="{BB962C8B-B14F-4D97-AF65-F5344CB8AC3E}">
        <p14:creationId xmlns:p14="http://schemas.microsoft.com/office/powerpoint/2010/main" val="370301944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implement An Excellent oral cancer exam into your practice</a:t>
            </a:r>
            <a:endParaRPr lang="en-US" dirty="0"/>
          </a:p>
        </p:txBody>
      </p:sp>
      <p:sp>
        <p:nvSpPr>
          <p:cNvPr id="3" name="Text Placeholder 2"/>
          <p:cNvSpPr>
            <a:spLocks noGrp="1"/>
          </p:cNvSpPr>
          <p:nvPr>
            <p:ph type="body" idx="1"/>
          </p:nvPr>
        </p:nvSpPr>
        <p:spPr/>
        <p:txBody>
          <a:bodyPr/>
          <a:lstStyle/>
          <a:p>
            <a:r>
              <a:rPr lang="en-US" dirty="0" smtClean="0"/>
              <a:t>Protocols—White light and Discovery Device methods</a:t>
            </a:r>
          </a:p>
          <a:p>
            <a:r>
              <a:rPr lang="en-US" dirty="0" smtClean="0"/>
              <a:t>Patients—Understand Lifestyles.</a:t>
            </a:r>
            <a:endParaRPr lang="en-US" dirty="0"/>
          </a:p>
        </p:txBody>
      </p:sp>
    </p:spTree>
    <p:extLst>
      <p:ext uri="{BB962C8B-B14F-4D97-AF65-F5344CB8AC3E}">
        <p14:creationId xmlns:p14="http://schemas.microsoft.com/office/powerpoint/2010/main" val="283898598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930346"/>
            <a:ext cx="8706923" cy="2667230"/>
          </a:xfrm>
        </p:spPr>
        <p:txBody>
          <a:bodyPr/>
          <a:lstStyle/>
          <a:p>
            <a:r>
              <a:rPr lang="en-US" dirty="0" smtClean="0"/>
              <a:t>Referral to Specialists</a:t>
            </a:r>
            <a:endParaRPr lang="en-US" dirty="0"/>
          </a:p>
        </p:txBody>
      </p:sp>
      <p:sp>
        <p:nvSpPr>
          <p:cNvPr id="3" name="Content Placeholder 2"/>
          <p:cNvSpPr>
            <a:spLocks noGrp="1"/>
          </p:cNvSpPr>
          <p:nvPr>
            <p:ph idx="1"/>
          </p:nvPr>
        </p:nvSpPr>
        <p:spPr>
          <a:xfrm>
            <a:off x="412363" y="982362"/>
            <a:ext cx="8534400" cy="4293973"/>
          </a:xfrm>
        </p:spPr>
        <p:txBody>
          <a:bodyPr>
            <a:normAutofit fontScale="70000" lnSpcReduction="20000"/>
          </a:bodyPr>
          <a:lstStyle/>
          <a:p>
            <a:r>
              <a:rPr lang="en-US" sz="2400" dirty="0" smtClean="0"/>
              <a:t>Find a supportive physician or specialist that will be your 2</a:t>
            </a:r>
            <a:r>
              <a:rPr lang="en-US" sz="2400" baseline="30000" dirty="0" smtClean="0"/>
              <a:t>nd</a:t>
            </a:r>
            <a:r>
              <a:rPr lang="en-US" sz="2400" dirty="0" smtClean="0"/>
              <a:t> opinion, and BACK up your concerns and confirm to your patients they are in an amazing dental office.</a:t>
            </a:r>
          </a:p>
          <a:p>
            <a:endParaRPr lang="en-US" sz="2400" dirty="0" smtClean="0"/>
          </a:p>
          <a:p>
            <a:r>
              <a:rPr lang="en-US" sz="2400" dirty="0" smtClean="0"/>
              <a:t>~get details: do they charge for a 2</a:t>
            </a:r>
            <a:r>
              <a:rPr lang="en-US" sz="2400" baseline="30000" dirty="0" smtClean="0"/>
              <a:t>nd</a:t>
            </a:r>
            <a:r>
              <a:rPr lang="en-US" sz="2400" dirty="0" smtClean="0"/>
              <a:t> opinion?</a:t>
            </a:r>
          </a:p>
          <a:p>
            <a:endParaRPr lang="en-US" sz="2400" dirty="0" smtClean="0"/>
          </a:p>
          <a:p>
            <a:r>
              <a:rPr lang="en-US" sz="2400" dirty="0" smtClean="0"/>
              <a:t>~Can you send your report/pictures via e-mail?</a:t>
            </a:r>
          </a:p>
          <a:p>
            <a:endParaRPr lang="en-US" sz="2400" dirty="0" smtClean="0"/>
          </a:p>
          <a:p>
            <a:r>
              <a:rPr lang="en-US" sz="2400" dirty="0" smtClean="0"/>
              <a:t>~Are you taking PANS and CEPHS/Cone Beam?</a:t>
            </a:r>
          </a:p>
          <a:p>
            <a:endParaRPr lang="en-US" sz="2400" dirty="0"/>
          </a:p>
          <a:p>
            <a:r>
              <a:rPr lang="en-US" sz="2400" dirty="0" smtClean="0"/>
              <a:t>Be pro-active, not re-active!  What is your office protocol?</a:t>
            </a:r>
          </a:p>
          <a:p>
            <a:endParaRPr lang="en-US" sz="2400" dirty="0" smtClean="0"/>
          </a:p>
          <a:p>
            <a:r>
              <a:rPr lang="en-US" sz="2400" dirty="0" smtClean="0"/>
              <a:t>“When I see something suspicious; I send them to the Oral Surgeons”</a:t>
            </a:r>
          </a:p>
          <a:p>
            <a:endParaRPr lang="en-US" sz="2400" dirty="0"/>
          </a:p>
          <a:p>
            <a:endParaRPr lang="en-US" dirty="0"/>
          </a:p>
        </p:txBody>
      </p:sp>
    </p:spTree>
    <p:extLst>
      <p:ext uri="{BB962C8B-B14F-4D97-AF65-F5344CB8AC3E}">
        <p14:creationId xmlns:p14="http://schemas.microsoft.com/office/powerpoint/2010/main" val="230181477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you’ve never done this before”</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1412" y="155798"/>
            <a:ext cx="2543042" cy="453493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131765" y="2079201"/>
            <a:ext cx="5236448" cy="294550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70773" y="1122235"/>
            <a:ext cx="4418000" cy="2485125"/>
          </a:xfrm>
          <a:prstGeom prst="rect">
            <a:avLst/>
          </a:prstGeom>
        </p:spPr>
      </p:pic>
    </p:spTree>
    <p:extLst>
      <p:ext uri="{BB962C8B-B14F-4D97-AF65-F5344CB8AC3E}">
        <p14:creationId xmlns:p14="http://schemas.microsoft.com/office/powerpoint/2010/main" val="21490916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3080" y="98854"/>
            <a:ext cx="11298195" cy="9079409"/>
          </a:xfrm>
          <a:prstGeom prst="rect">
            <a:avLst/>
          </a:prstGeom>
        </p:spPr>
        <p:txBody>
          <a:bodyPr wrap="square">
            <a:spAutoFit/>
          </a:bodyPr>
          <a:lstStyle/>
          <a:p>
            <a:r>
              <a:rPr lang="en-US" dirty="0"/>
              <a:t>• </a:t>
            </a:r>
            <a:r>
              <a:rPr lang="en-US" dirty="0" smtClean="0"/>
              <a:t>‘</a:t>
            </a:r>
          </a:p>
          <a:p>
            <a:r>
              <a:rPr lang="en-US" sz="2000" dirty="0" smtClean="0"/>
              <a:t>1.  We </a:t>
            </a:r>
            <a:r>
              <a:rPr lang="en-US" sz="2000" dirty="0"/>
              <a:t>have always screened the soft tissues as part of your routine check-up’ • </a:t>
            </a:r>
            <a:r>
              <a:rPr lang="en-US" sz="2000" dirty="0" smtClean="0"/>
              <a:t>‘</a:t>
            </a:r>
          </a:p>
          <a:p>
            <a:endParaRPr lang="en-US" sz="2000" dirty="0"/>
          </a:p>
          <a:p>
            <a:endParaRPr lang="en-US" sz="2000" dirty="0" smtClean="0"/>
          </a:p>
          <a:p>
            <a:r>
              <a:rPr lang="en-US" sz="2000" dirty="0" smtClean="0"/>
              <a:t>2.  We </a:t>
            </a:r>
            <a:r>
              <a:rPr lang="en-US" sz="2000" dirty="0"/>
              <a:t>are now working to increase your own awareness of the importance of oral cancer screening’ </a:t>
            </a:r>
            <a:endParaRPr lang="en-US" sz="2000" dirty="0" smtClean="0"/>
          </a:p>
          <a:p>
            <a:r>
              <a:rPr lang="en-US" sz="2000" dirty="0" smtClean="0"/>
              <a:t>• </a:t>
            </a:r>
          </a:p>
          <a:p>
            <a:r>
              <a:rPr lang="en-US" sz="2000" dirty="0" smtClean="0"/>
              <a:t>‘</a:t>
            </a:r>
          </a:p>
          <a:p>
            <a:r>
              <a:rPr lang="en-US" sz="2000" dirty="0" smtClean="0"/>
              <a:t>3.  Evidence </a:t>
            </a:r>
            <a:r>
              <a:rPr lang="en-US" sz="2000" dirty="0"/>
              <a:t>suggests that the incidence of oral cancer is increasing and we believe we should be taking a more active role in increasing your awareness of the importance of complete oral health and oral cancer screening’ • </a:t>
            </a:r>
            <a:r>
              <a:rPr lang="en-US" sz="2000" dirty="0" smtClean="0"/>
              <a:t>‘</a:t>
            </a:r>
            <a:endParaRPr lang="en-US" sz="2000" dirty="0"/>
          </a:p>
          <a:p>
            <a:endParaRPr lang="en-US" sz="2000" dirty="0" smtClean="0"/>
          </a:p>
          <a:p>
            <a:endParaRPr lang="en-US" sz="2000" dirty="0"/>
          </a:p>
          <a:p>
            <a:endParaRPr lang="en-US" sz="2000" dirty="0"/>
          </a:p>
          <a:p>
            <a:pPr marL="457200" indent="-457200">
              <a:buAutoNum type="arabicPeriod" startAt="4"/>
            </a:pPr>
            <a:r>
              <a:rPr lang="en-US" sz="2000" dirty="0" smtClean="0"/>
              <a:t>We </a:t>
            </a:r>
            <a:r>
              <a:rPr lang="en-US" sz="2000" dirty="0"/>
              <a:t>need to keep more detailed records, including information about </a:t>
            </a:r>
            <a:endParaRPr lang="en-US" sz="2000" dirty="0" smtClean="0"/>
          </a:p>
          <a:p>
            <a:r>
              <a:rPr lang="en-US" sz="2000" dirty="0" smtClean="0"/>
              <a:t>your </a:t>
            </a:r>
            <a:r>
              <a:rPr lang="en-US" sz="2000" dirty="0"/>
              <a:t>lifestyle, so that we can offer you a more comprehensive oral health </a:t>
            </a:r>
            <a:endParaRPr lang="en-US" sz="2000" dirty="0" smtClean="0"/>
          </a:p>
          <a:p>
            <a:r>
              <a:rPr lang="en-US" sz="2000" dirty="0" smtClean="0"/>
              <a:t>care </a:t>
            </a:r>
            <a:r>
              <a:rPr lang="en-US" sz="2000" dirty="0"/>
              <a:t>service’ • </a:t>
            </a:r>
            <a:r>
              <a:rPr lang="en-US" sz="2000" dirty="0" smtClean="0"/>
              <a:t>‘</a:t>
            </a:r>
          </a:p>
          <a:p>
            <a:endParaRPr lang="en-US" sz="2000" dirty="0"/>
          </a:p>
          <a:p>
            <a:r>
              <a:rPr lang="en-US" sz="2000" dirty="0" smtClean="0"/>
              <a:t>5.  We </a:t>
            </a:r>
            <a:r>
              <a:rPr lang="en-US" sz="2000" dirty="0"/>
              <a:t>are extending the range of healthcare provided at this practice’ </a:t>
            </a:r>
            <a:endParaRPr lang="en-US" sz="2000" dirty="0" smtClean="0"/>
          </a:p>
          <a:p>
            <a:endParaRPr lang="en-US" sz="2000" dirty="0"/>
          </a:p>
          <a:p>
            <a:endParaRPr lang="en-US" sz="2000" dirty="0" smtClean="0"/>
          </a:p>
          <a:p>
            <a:endParaRPr lang="en-US" sz="2000"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3. </a:t>
            </a:r>
            <a:endParaRPr lang="en-US" dirty="0"/>
          </a:p>
        </p:txBody>
      </p:sp>
    </p:spTree>
    <p:extLst>
      <p:ext uri="{BB962C8B-B14F-4D97-AF65-F5344CB8AC3E}">
        <p14:creationId xmlns:p14="http://schemas.microsoft.com/office/powerpoint/2010/main" val="368890989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487863"/>
            <a:ext cx="8534400" cy="1506537"/>
          </a:xfrm>
        </p:spPr>
        <p:txBody>
          <a:bodyPr/>
          <a:lstStyle/>
          <a:p>
            <a:r>
              <a:rPr lang="en-US" dirty="0" smtClean="0"/>
              <a:t>To charge or not to charge</a:t>
            </a:r>
            <a:endParaRPr lang="en-US" dirty="0"/>
          </a:p>
        </p:txBody>
      </p:sp>
      <p:sp>
        <p:nvSpPr>
          <p:cNvPr id="3" name="Text Placeholder 2"/>
          <p:cNvSpPr>
            <a:spLocks noGrp="1"/>
          </p:cNvSpPr>
          <p:nvPr>
            <p:ph type="body" idx="4294967295"/>
          </p:nvPr>
        </p:nvSpPr>
        <p:spPr>
          <a:xfrm>
            <a:off x="-125506" y="699248"/>
            <a:ext cx="4760259" cy="562816"/>
          </a:xfrm>
        </p:spPr>
        <p:txBody>
          <a:bodyPr/>
          <a:lstStyle/>
          <a:p>
            <a:r>
              <a:rPr lang="en-US" dirty="0" smtClean="0"/>
              <a:t>Should the screening be protocol?</a:t>
            </a:r>
            <a:endParaRPr lang="en-US" dirty="0"/>
          </a:p>
        </p:txBody>
      </p:sp>
      <p:pic>
        <p:nvPicPr>
          <p:cNvPr id="2050" name="Picture 2" descr="http://www.rdhmag.com/content/dam/rdh/print-articles/Volume%2033/Issue%203/1303RDHfocg.jpg"/>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bwMode="auto">
          <a:xfrm>
            <a:off x="3442447" y="1107609"/>
            <a:ext cx="4473389" cy="3265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14358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Does my insurance cover this?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9982" y="1167232"/>
            <a:ext cx="3981450" cy="2562225"/>
          </a:xfrm>
        </p:spPr>
      </p:pic>
    </p:spTree>
    <p:extLst>
      <p:ext uri="{BB962C8B-B14F-4D97-AF65-F5344CB8AC3E}">
        <p14:creationId xmlns:p14="http://schemas.microsoft.com/office/powerpoint/2010/main" val="116220655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Submit to Dental or Medical?</a:t>
            </a:r>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5167" b="15167"/>
          <a:stretch>
            <a:fillRect/>
          </a:stretch>
        </p:blipFill>
        <p:spPr>
          <a:xfrm>
            <a:off x="890400" y="1066802"/>
            <a:ext cx="3280974" cy="4572000"/>
          </a:xfrm>
        </p:spPr>
      </p:pic>
      <p:sp>
        <p:nvSpPr>
          <p:cNvPr id="4" name="Text Placeholder 3"/>
          <p:cNvSpPr>
            <a:spLocks noGrp="1"/>
          </p:cNvSpPr>
          <p:nvPr>
            <p:ph type="body" sz="half" idx="2"/>
          </p:nvPr>
        </p:nvSpPr>
        <p:spPr/>
        <p:txBody>
          <a:bodyPr/>
          <a:lstStyle/>
          <a:p>
            <a:endParaRPr lang="en-US" dirty="0" smtClean="0"/>
          </a:p>
          <a:p>
            <a:endParaRPr lang="en-US" dirty="0"/>
          </a:p>
          <a:p>
            <a:endParaRPr lang="en-US" dirty="0" smtClean="0"/>
          </a:p>
          <a:p>
            <a:endParaRPr lang="en-US" dirty="0"/>
          </a:p>
          <a:p>
            <a:r>
              <a:rPr lang="en-US" dirty="0" smtClean="0"/>
              <a:t>Refer to insurance handout</a:t>
            </a:r>
          </a:p>
        </p:txBody>
      </p:sp>
    </p:spTree>
    <p:extLst>
      <p:ext uri="{BB962C8B-B14F-4D97-AF65-F5344CB8AC3E}">
        <p14:creationId xmlns:p14="http://schemas.microsoft.com/office/powerpoint/2010/main" val="236106707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o what If I do nothing different concerning Oral cancer?</a:t>
            </a:r>
            <a:endParaRPr lang="en-US" dirty="0"/>
          </a:p>
        </p:txBody>
      </p:sp>
    </p:spTree>
    <p:extLst>
      <p:ext uri="{BB962C8B-B14F-4D97-AF65-F5344CB8AC3E}">
        <p14:creationId xmlns:p14="http://schemas.microsoft.com/office/powerpoint/2010/main" val="65537809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13765" y="76200"/>
            <a:ext cx="10058400" cy="2743200"/>
          </a:xfrm>
        </p:spPr>
        <p:txBody>
          <a:bodyPr/>
          <a:lstStyle/>
          <a:p>
            <a:r>
              <a:rPr lang="en-US" dirty="0" smtClean="0"/>
              <a:t>Failing to detect oral pathology is the 2</a:t>
            </a:r>
            <a:r>
              <a:rPr lang="en-US" baseline="30000" dirty="0" smtClean="0"/>
              <a:t>nd</a:t>
            </a:r>
            <a:r>
              <a:rPr lang="en-US" dirty="0" smtClean="0"/>
              <a:t> most common lawsuit in dental!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212" y="2934530"/>
            <a:ext cx="7879976" cy="3398240"/>
          </a:xfrm>
          <a:prstGeom prst="rect">
            <a:avLst/>
          </a:prstGeom>
        </p:spPr>
      </p:pic>
    </p:spTree>
    <p:extLst>
      <p:ext uri="{BB962C8B-B14F-4D97-AF65-F5344CB8AC3E}">
        <p14:creationId xmlns:p14="http://schemas.microsoft.com/office/powerpoint/2010/main" val="130975705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3412" y="358588"/>
            <a:ext cx="11537576" cy="646331"/>
          </a:xfrm>
          <a:prstGeom prst="rect">
            <a:avLst/>
          </a:prstGeom>
        </p:spPr>
        <p:txBody>
          <a:bodyPr wrap="square">
            <a:spAutoFit/>
          </a:bodyPr>
          <a:lstStyle/>
          <a:p>
            <a:r>
              <a:rPr lang="en-US" dirty="0">
                <a:solidFill>
                  <a:srgbClr val="000000"/>
                </a:solidFill>
                <a:latin typeface="Open Sans"/>
              </a:rPr>
              <a:t>According to National Practitioner Data Bank, there were 20,545 actions taken against dentists between the years </a:t>
            </a:r>
            <a:r>
              <a:rPr lang="en-US" dirty="0" smtClean="0">
                <a:solidFill>
                  <a:srgbClr val="000000"/>
                </a:solidFill>
                <a:latin typeface="Open Sans"/>
              </a:rPr>
              <a:t>2002-2012. </a:t>
            </a:r>
            <a:r>
              <a:rPr lang="en-US" dirty="0">
                <a:solidFill>
                  <a:srgbClr val="000000"/>
                </a:solidFill>
                <a:latin typeface="Open Sans"/>
              </a:rPr>
              <a:t>That amounts to an average of 2,054 actions per year against </a:t>
            </a:r>
            <a:r>
              <a:rPr lang="en-US" dirty="0" smtClean="0">
                <a:solidFill>
                  <a:srgbClr val="000000"/>
                </a:solidFill>
                <a:latin typeface="Open Sans"/>
              </a:rPr>
              <a:t>dentists. </a:t>
            </a:r>
            <a:endParaRPr lang="en-US" dirty="0"/>
          </a:p>
        </p:txBody>
      </p:sp>
      <p:sp>
        <p:nvSpPr>
          <p:cNvPr id="3" name="Rectangle 2"/>
          <p:cNvSpPr/>
          <p:nvPr/>
        </p:nvSpPr>
        <p:spPr>
          <a:xfrm>
            <a:off x="1515036" y="2528048"/>
            <a:ext cx="8821271" cy="2308324"/>
          </a:xfrm>
          <a:prstGeom prst="rect">
            <a:avLst/>
          </a:prstGeom>
        </p:spPr>
        <p:txBody>
          <a:bodyPr wrap="square">
            <a:spAutoFit/>
          </a:bodyPr>
          <a:lstStyle/>
          <a:p>
            <a:r>
              <a:rPr lang="en-US" dirty="0">
                <a:solidFill>
                  <a:srgbClr val="000000"/>
                </a:solidFill>
                <a:latin typeface="Open Sans"/>
              </a:rPr>
              <a:t>CNA </a:t>
            </a:r>
            <a:r>
              <a:rPr lang="en-US" dirty="0" err="1">
                <a:solidFill>
                  <a:srgbClr val="000000"/>
                </a:solidFill>
                <a:latin typeface="Open Sans"/>
              </a:rPr>
              <a:t>HealthPro</a:t>
            </a:r>
            <a:r>
              <a:rPr lang="en-US" dirty="0">
                <a:solidFill>
                  <a:srgbClr val="000000"/>
                </a:solidFill>
                <a:latin typeface="Open Sans"/>
              </a:rPr>
              <a:t> states</a:t>
            </a:r>
            <a:r>
              <a:rPr lang="en-US" dirty="0" smtClean="0">
                <a:solidFill>
                  <a:srgbClr val="000000"/>
                </a:solidFill>
                <a:latin typeface="Open Sans"/>
              </a:rPr>
              <a:t>:</a:t>
            </a:r>
          </a:p>
          <a:p>
            <a:endParaRPr lang="en-US" dirty="0">
              <a:solidFill>
                <a:srgbClr val="000000"/>
              </a:solidFill>
              <a:latin typeface="Open Sans"/>
            </a:endParaRPr>
          </a:p>
          <a:p>
            <a:r>
              <a:rPr lang="en-US" i="1" dirty="0" smtClean="0">
                <a:solidFill>
                  <a:srgbClr val="000000"/>
                </a:solidFill>
                <a:latin typeface="Open Sans"/>
              </a:rPr>
              <a:t>“The </a:t>
            </a:r>
            <a:r>
              <a:rPr lang="en-US" i="1" dirty="0">
                <a:solidFill>
                  <a:srgbClr val="000000"/>
                </a:solidFill>
                <a:latin typeface="Open Sans"/>
              </a:rPr>
              <a:t>only tangible benefit a patient can gain from a malpractice claim is money. A malpractice claim cannot turn back the clock to prevent the alleged injury from occurring. Nor can it ensure that any corrective treatment for the alleged injury will return the patient to the way he or she used to be. So, the law permits the award of monetary damages to compensate for the inability to be made "whole" again, or otherwise returned to the way they were before.</a:t>
            </a:r>
            <a:endParaRPr lang="en-US" b="0" i="0" dirty="0">
              <a:solidFill>
                <a:srgbClr val="000000"/>
              </a:solidFill>
              <a:effectLst/>
              <a:latin typeface="Open San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235020"/>
            <a:ext cx="1855694" cy="1200743"/>
          </a:xfrm>
          <a:prstGeom prst="rect">
            <a:avLst/>
          </a:prstGeom>
        </p:spPr>
      </p:pic>
    </p:spTree>
    <p:extLst>
      <p:ext uri="{BB962C8B-B14F-4D97-AF65-F5344CB8AC3E}">
        <p14:creationId xmlns:p14="http://schemas.microsoft.com/office/powerpoint/2010/main" val="320612061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5932" y="212352"/>
            <a:ext cx="9816353" cy="1607483"/>
          </a:xfrm>
        </p:spPr>
        <p:txBody>
          <a:bodyPr>
            <a:normAutofit/>
          </a:bodyPr>
          <a:lstStyle/>
          <a:p>
            <a:r>
              <a:rPr lang="en-US" dirty="0" smtClean="0"/>
              <a:t>Do you have Malpractice insurance?</a:t>
            </a:r>
            <a:endParaRPr lang="en-US" dirty="0"/>
          </a:p>
        </p:txBody>
      </p:sp>
      <p:sp>
        <p:nvSpPr>
          <p:cNvPr id="4" name="Text Placeholder 3"/>
          <p:cNvSpPr>
            <a:spLocks noGrp="1"/>
          </p:cNvSpPr>
          <p:nvPr>
            <p:ph type="body" sz="half" idx="4294967295"/>
          </p:nvPr>
        </p:nvSpPr>
        <p:spPr>
          <a:xfrm>
            <a:off x="3884613" y="1640541"/>
            <a:ext cx="6021387" cy="2047875"/>
          </a:xfrm>
        </p:spPr>
        <p:txBody>
          <a:bodyPr/>
          <a:lstStyle/>
          <a:p>
            <a:r>
              <a:rPr lang="en-US" dirty="0" smtClean="0">
                <a:hlinkClick r:id="rId3"/>
              </a:rPr>
              <a:t>www.adha.com</a:t>
            </a:r>
            <a:endParaRPr lang="en-US" dirty="0" smtClean="0"/>
          </a:p>
          <a:p>
            <a:r>
              <a:rPr lang="en-US" dirty="0" smtClean="0"/>
              <a:t>Annual premiums can be as low as $90.00.</a:t>
            </a:r>
          </a:p>
          <a:p>
            <a:r>
              <a:rPr lang="en-US" dirty="0" smtClean="0"/>
              <a:t>Do not rely fully on the DDS/Practice Malpractice.</a:t>
            </a:r>
            <a:endParaRPr lang="en-US" dirty="0"/>
          </a:p>
        </p:txBody>
      </p:sp>
      <p:pic>
        <p:nvPicPr>
          <p:cNvPr id="1026" name="Picture 2" descr="ADHA - American Dental Hygienists Associ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6447" y="1730397"/>
            <a:ext cx="1484825" cy="131984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18565" y="4814048"/>
            <a:ext cx="7692884" cy="923330"/>
          </a:xfrm>
          <a:prstGeom prst="rect">
            <a:avLst/>
          </a:prstGeom>
        </p:spPr>
        <p:txBody>
          <a:bodyPr wrap="square">
            <a:spAutoFit/>
          </a:bodyPr>
          <a:lstStyle/>
          <a:p>
            <a:r>
              <a:rPr lang="en-US" dirty="0" smtClean="0">
                <a:solidFill>
                  <a:srgbClr val="000000"/>
                </a:solidFill>
                <a:latin typeface="Open Sans"/>
              </a:rPr>
              <a:t>Between 2002-2012; </a:t>
            </a:r>
            <a:r>
              <a:rPr lang="en-US" dirty="0">
                <a:solidFill>
                  <a:srgbClr val="000000"/>
                </a:solidFill>
                <a:latin typeface="Open Sans"/>
              </a:rPr>
              <a:t>there were 2,260 actions taken against dental hygienists or assistants (</a:t>
            </a:r>
            <a:r>
              <a:rPr lang="en-US" b="1" u="sng" dirty="0">
                <a:solidFill>
                  <a:srgbClr val="000000"/>
                </a:solidFill>
                <a:latin typeface="Arial" panose="020B0604020202020204" pitchFamily="34" charset="0"/>
                <a:hlinkClick r:id="rId5"/>
              </a:rPr>
              <a:t>http://www.npdb-hipdb.hrsa.gov/resources/npdbstats/npdbStatistics.jsp#contentTop</a:t>
            </a:r>
            <a:r>
              <a:rPr lang="en-US" dirty="0">
                <a:solidFill>
                  <a:srgbClr val="000000"/>
                </a:solidFill>
                <a:latin typeface="Open Sans"/>
              </a:rPr>
              <a:t>)</a:t>
            </a:r>
            <a:endParaRPr lang="en-US" dirty="0"/>
          </a:p>
        </p:txBody>
      </p:sp>
    </p:spTree>
    <p:extLst>
      <p:ext uri="{BB962C8B-B14F-4D97-AF65-F5344CB8AC3E}">
        <p14:creationId xmlns:p14="http://schemas.microsoft.com/office/powerpoint/2010/main" val="107175029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 And do great things!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5623" y="685800"/>
            <a:ext cx="3811580" cy="3614738"/>
          </a:xfrm>
        </p:spPr>
      </p:pic>
    </p:spTree>
    <p:extLst>
      <p:ext uri="{BB962C8B-B14F-4D97-AF65-F5344CB8AC3E}">
        <p14:creationId xmlns:p14="http://schemas.microsoft.com/office/powerpoint/2010/main" val="18547100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1950</TotalTime>
  <Words>3691</Words>
  <Application>Microsoft Office PowerPoint</Application>
  <PresentationFormat>Widescreen</PresentationFormat>
  <Paragraphs>590</Paragraphs>
  <Slides>94</Slides>
  <Notes>34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94</vt:i4>
      </vt:variant>
    </vt:vector>
  </HeadingPairs>
  <TitlesOfParts>
    <vt:vector size="107" baseType="lpstr">
      <vt:lpstr>ＭＳ Ｐゴシック</vt:lpstr>
      <vt:lpstr>Arial</vt:lpstr>
      <vt:lpstr>Calibri</vt:lpstr>
      <vt:lpstr>Calibri Light</vt:lpstr>
      <vt:lpstr>Century Gothic</vt:lpstr>
      <vt:lpstr>GibsonRegular</vt:lpstr>
      <vt:lpstr>inherit</vt:lpstr>
      <vt:lpstr>Lato</vt:lpstr>
      <vt:lpstr>News Gothic Bold</vt:lpstr>
      <vt:lpstr>Open Sans</vt:lpstr>
      <vt:lpstr>Times New Roman</vt:lpstr>
      <vt:lpstr>Wingdings 3</vt:lpstr>
      <vt:lpstr>Slice</vt:lpstr>
      <vt:lpstr>Understanding  Oral Cancer</vt:lpstr>
      <vt:lpstr>https://www.facebook.com/Corinne-E-Jameson-Kuehl-225669804243935/?ref=hl</vt:lpstr>
      <vt:lpstr>40,000-45,000 Americans  will be diagnosed with Oral Cancer this year.</vt:lpstr>
      <vt:lpstr>Oral Cancer Statistics</vt:lpstr>
      <vt:lpstr>Oral Cancer Statistics </vt:lpstr>
      <vt:lpstr>5 year survival rate at 50%....WHY???</vt:lpstr>
      <vt:lpstr>Exploring Reasons for Delay</vt:lpstr>
      <vt:lpstr>PowerPoint Presentation</vt:lpstr>
      <vt:lpstr>Cancer in America</vt:lpstr>
      <vt:lpstr>Creation of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Causes cancer?</vt:lpstr>
      <vt:lpstr> specific risk factors for Oral cancer</vt:lpstr>
      <vt:lpstr>PowerPoint Presentation</vt:lpstr>
      <vt:lpstr> 90% of people diagnosed with oropharyngeal cancer use tobacco</vt:lpstr>
      <vt:lpstr>PowerPoint Presentation</vt:lpstr>
      <vt:lpstr>Tobacco and alcohol work synergistically to increase oral cancer risk</vt:lpstr>
      <vt:lpstr>Level of consumption is important!</vt:lpstr>
      <vt:lpstr>Excessive Alcohol use</vt:lpstr>
      <vt:lpstr>PowerPoint Presentation</vt:lpstr>
      <vt:lpstr>What about the alcohol content in mouth wash?</vt:lpstr>
      <vt:lpstr>PowerPoint Presentation</vt:lpstr>
      <vt:lpstr>Genetic and gender risks</vt:lpstr>
      <vt:lpstr>PowerPoint Presentation</vt:lpstr>
      <vt:lpstr>Genetic syndromes</vt:lpstr>
      <vt:lpstr>Lichen Planus</vt:lpstr>
      <vt:lpstr>Other Chronic Irritations</vt:lpstr>
      <vt:lpstr>Long-term irritations of the mouth</vt:lpstr>
      <vt:lpstr>PowerPoint Presentation</vt:lpstr>
      <vt:lpstr>HPV-The Oral Cancer Connection</vt:lpstr>
      <vt:lpstr>PowerPoint Presentation</vt:lpstr>
      <vt:lpstr>How do you know if your infected?</vt:lpstr>
      <vt:lpstr>HPV-over 200 strains; but #16 and #18 Are the Oral Cancer connection</vt:lpstr>
      <vt:lpstr>PowerPoint Presentation</vt:lpstr>
      <vt:lpstr>HPV Vaccination</vt:lpstr>
      <vt:lpstr>PowerPoint Presentation</vt:lpstr>
      <vt:lpstr>PowerPoint Presentation</vt:lpstr>
      <vt:lpstr>Suspicious Lesions</vt:lpstr>
      <vt:lpstr>PowerPoint Presentation</vt:lpstr>
      <vt:lpstr>Leukoplakia</vt:lpstr>
      <vt:lpstr>Leukoplakia</vt:lpstr>
      <vt:lpstr>Erythroplakia</vt:lpstr>
      <vt:lpstr>Mixed spot lesion</vt:lpstr>
      <vt:lpstr>Carcinoma In Situ</vt:lpstr>
      <vt:lpstr>Stages of Oral Cancer</vt:lpstr>
      <vt:lpstr>Areas of Oral cancer Expression</vt:lpstr>
      <vt:lpstr>PowerPoint Presentation</vt:lpstr>
      <vt:lpstr>OCF Event 2015</vt:lpstr>
      <vt:lpstr>PowerPoint Presentation</vt:lpstr>
      <vt:lpstr>How do we prevent oral cancer?</vt:lpstr>
      <vt:lpstr>So….any “Medical Changes” since I saw you last?</vt:lpstr>
      <vt:lpstr>6 Simple Patient questions</vt:lpstr>
      <vt:lpstr>PowerPoint Presentation</vt:lpstr>
      <vt:lpstr>Conducting an extraoral  Head and Neck Exam</vt:lpstr>
      <vt:lpstr>What is the Lymph?  why do we palpate it?</vt:lpstr>
      <vt:lpstr>PowerPoint Presentation</vt:lpstr>
      <vt:lpstr>What to evaluate while   Patient is seated:</vt:lpstr>
      <vt:lpstr>Examine the Face</vt:lpstr>
      <vt:lpstr>Ears</vt:lpstr>
      <vt:lpstr>Look into my Eyes……</vt:lpstr>
      <vt:lpstr>Nose</vt:lpstr>
      <vt:lpstr>www.sixstepscreening.org </vt:lpstr>
      <vt:lpstr>Neck caress and palpate Lymph nodes</vt:lpstr>
      <vt:lpstr>Floor of the mouth double digit palpitation</vt:lpstr>
      <vt:lpstr>Check roll</vt:lpstr>
      <vt:lpstr>Palate tickle</vt:lpstr>
      <vt:lpstr>Tonsil and Pillar check</vt:lpstr>
      <vt:lpstr>Tongue in gauze</vt:lpstr>
      <vt:lpstr>Oral Cancer:  What are you doing about it?</vt:lpstr>
      <vt:lpstr>Adjuncts for Detection</vt:lpstr>
      <vt:lpstr>Oral Cancer Testing Metrics</vt:lpstr>
      <vt:lpstr>PowerPoint Presentation</vt:lpstr>
      <vt:lpstr>White light                    Fluorescence                              </vt:lpstr>
      <vt:lpstr>PowerPoint Presentation</vt:lpstr>
      <vt:lpstr> Cytology</vt:lpstr>
      <vt:lpstr>PowerPoint Presentation</vt:lpstr>
      <vt:lpstr>How to implement An Excellent oral cancer exam into your practice</vt:lpstr>
      <vt:lpstr>Referral to Specialists</vt:lpstr>
      <vt:lpstr>“But you’ve never done this before”</vt:lpstr>
      <vt:lpstr>PowerPoint Presentation</vt:lpstr>
      <vt:lpstr>To charge or not to charge</vt:lpstr>
      <vt:lpstr>Does my insurance cover this?</vt:lpstr>
      <vt:lpstr>Submit to Dental or Medical?</vt:lpstr>
      <vt:lpstr>so what If I do nothing different concerning Oral cancer?</vt:lpstr>
      <vt:lpstr>Failing to detect oral pathology is the 2nd most common lawsuit in dental!</vt:lpstr>
      <vt:lpstr>PowerPoint Presentation</vt:lpstr>
      <vt:lpstr>Do you have Malpractice insurance?</vt:lpstr>
      <vt:lpstr>Go! And do great things!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Cancer</dc:title>
  <dc:creator>corinne jameson-kuehl</dc:creator>
  <cp:lastModifiedBy>corinne jameson-kuehl</cp:lastModifiedBy>
  <cp:revision>124</cp:revision>
  <dcterms:created xsi:type="dcterms:W3CDTF">2015-11-22T23:31:37Z</dcterms:created>
  <dcterms:modified xsi:type="dcterms:W3CDTF">2016-03-28T12:37:09Z</dcterms:modified>
</cp:coreProperties>
</file>