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drawings/drawing2.xml" ContentType="application/vnd.openxmlformats-officedocument.drawingml.chartshapes+xml"/>
  <Override PartName="/ppt/charts/chart6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3.xml" ContentType="application/vnd.openxmlformats-officedocument.drawingml.chartshapes+xml"/>
  <Override PartName="/ppt/charts/chart7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8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28" r:id="rId1"/>
  </p:sldMasterIdLst>
  <p:notesMasterIdLst>
    <p:notesMasterId r:id="rId34"/>
  </p:notesMasterIdLst>
  <p:sldIdLst>
    <p:sldId id="307" r:id="rId2"/>
    <p:sldId id="289" r:id="rId3"/>
    <p:sldId id="262" r:id="rId4"/>
    <p:sldId id="257" r:id="rId5"/>
    <p:sldId id="258" r:id="rId6"/>
    <p:sldId id="259" r:id="rId7"/>
    <p:sldId id="293" r:id="rId8"/>
    <p:sldId id="268" r:id="rId9"/>
    <p:sldId id="308" r:id="rId10"/>
    <p:sldId id="311" r:id="rId11"/>
    <p:sldId id="260" r:id="rId12"/>
    <p:sldId id="261" r:id="rId13"/>
    <p:sldId id="313" r:id="rId14"/>
    <p:sldId id="266" r:id="rId15"/>
    <p:sldId id="316" r:id="rId16"/>
    <p:sldId id="269" r:id="rId17"/>
    <p:sldId id="312" r:id="rId18"/>
    <p:sldId id="310" r:id="rId19"/>
    <p:sldId id="315" r:id="rId20"/>
    <p:sldId id="314" r:id="rId21"/>
    <p:sldId id="273" r:id="rId22"/>
    <p:sldId id="320" r:id="rId23"/>
    <p:sldId id="321" r:id="rId24"/>
    <p:sldId id="318" r:id="rId25"/>
    <p:sldId id="319" r:id="rId26"/>
    <p:sldId id="322" r:id="rId27"/>
    <p:sldId id="323" r:id="rId28"/>
    <p:sldId id="324" r:id="rId29"/>
    <p:sldId id="325" r:id="rId30"/>
    <p:sldId id="317" r:id="rId31"/>
    <p:sldId id="294" r:id="rId32"/>
    <p:sldId id="278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12F51AB-7A58-4A82-A6A8-DAE3B396597C}">
          <p14:sldIdLst/>
        </p14:section>
        <p14:section name="Untitled Section" id="{36AAE545-E24A-4788-85D6-B50B3232B305}">
          <p14:sldIdLst>
            <p14:sldId id="307"/>
            <p14:sldId id="289"/>
            <p14:sldId id="262"/>
            <p14:sldId id="257"/>
            <p14:sldId id="258"/>
            <p14:sldId id="259"/>
            <p14:sldId id="293"/>
            <p14:sldId id="268"/>
            <p14:sldId id="308"/>
            <p14:sldId id="311"/>
            <p14:sldId id="260"/>
            <p14:sldId id="261"/>
            <p14:sldId id="313"/>
            <p14:sldId id="266"/>
            <p14:sldId id="316"/>
            <p14:sldId id="269"/>
            <p14:sldId id="312"/>
            <p14:sldId id="310"/>
            <p14:sldId id="315"/>
            <p14:sldId id="314"/>
            <p14:sldId id="273"/>
            <p14:sldId id="320"/>
            <p14:sldId id="321"/>
            <p14:sldId id="318"/>
            <p14:sldId id="319"/>
            <p14:sldId id="322"/>
            <p14:sldId id="323"/>
            <p14:sldId id="324"/>
            <p14:sldId id="325"/>
            <p14:sldId id="317"/>
            <p14:sldId id="294"/>
            <p14:sldId id="27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E7E7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892" autoAdjust="0"/>
  </p:normalViewPr>
  <p:slideViewPr>
    <p:cSldViewPr>
      <p:cViewPr varScale="1">
        <p:scale>
          <a:sx n="62" d="100"/>
          <a:sy n="62" d="100"/>
        </p:scale>
        <p:origin x="1328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3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>
            <a:defRPr b="0">
              <a:latin typeface="+mj-lt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878423215965929"/>
          <c:y val="0.26904855643044617"/>
          <c:w val="0.39488436586936065"/>
          <c:h val="0.6155550409140033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Gender</c:v>
                </c:pt>
              </c:strCache>
            </c:strRef>
          </c:tx>
          <c:dPt>
            <c:idx val="0"/>
            <c:bubble3D val="0"/>
            <c:spPr>
              <a:solidFill>
                <a:srgbClr val="0070C0"/>
              </a:solidFill>
            </c:spPr>
            <c:extLst>
              <c:ext xmlns:c16="http://schemas.microsoft.com/office/drawing/2014/chart" uri="{C3380CC4-5D6E-409C-BE32-E72D297353CC}">
                <c16:uniqueId val="{00000001-D80C-4035-8382-050552F6AF02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</c:spPr>
            <c:extLst>
              <c:ext xmlns:c16="http://schemas.microsoft.com/office/drawing/2014/chart" uri="{C3380CC4-5D6E-409C-BE32-E72D297353CC}">
                <c16:uniqueId val="{00000003-D80C-4035-8382-050552F6AF0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0">
                    <a:solidFill>
                      <a:schemeClr val="bg1"/>
                    </a:solidFill>
                    <a:latin typeface="+mj-lt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Boys</c:v>
                </c:pt>
                <c:pt idx="1">
                  <c:v>Girls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311</c:v>
                </c:pt>
                <c:pt idx="1">
                  <c:v>621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80C-4035-8382-050552F6AF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>
            <a:defRPr b="0">
              <a:latin typeface="+mj-lt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Nationality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</c:spPr>
            <c:extLst>
              <c:ext xmlns:c16="http://schemas.microsoft.com/office/drawing/2014/chart" uri="{C3380CC4-5D6E-409C-BE32-E72D297353CC}">
                <c16:uniqueId val="{00000001-540C-4BB7-B34D-F2C5872C4F58}"/>
              </c:ext>
            </c:extLst>
          </c:dPt>
          <c:dPt>
            <c:idx val="1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3-540C-4BB7-B34D-F2C5872C4F5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0">
                    <a:solidFill>
                      <a:schemeClr val="bg1"/>
                    </a:solidFill>
                    <a:latin typeface="+mj-lt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UAE National </c:v>
                </c:pt>
                <c:pt idx="1">
                  <c:v>Non-UAE National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569</c:v>
                </c:pt>
                <c:pt idx="1">
                  <c:v>363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40C-4BB7-B34D-F2C5872C4F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  <c:txPr>
        <a:bodyPr/>
        <a:lstStyle/>
        <a:p>
          <a:pPr>
            <a:defRPr>
              <a:latin typeface="+mj-lt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b="0"/>
            </a:pPr>
            <a:r>
              <a:rPr lang="en-US" b="0" dirty="0"/>
              <a:t>Schools </a:t>
            </a:r>
          </a:p>
        </c:rich>
      </c:tx>
      <c:layout>
        <c:manualLayout>
          <c:xMode val="edge"/>
          <c:yMode val="edge"/>
          <c:x val="0.30865513264226835"/>
          <c:y val="0.05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School 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en-US" sz="1400" dirty="0" smtClean="0"/>
                      <a:t>53%,</a:t>
                    </a:r>
                    <a:fld id="{C2C28892-4852-4A55-B131-974850BC3411}" type="VALUE">
                      <a:rPr lang="en-US" sz="1400" smtClean="0"/>
                      <a:pPr/>
                      <a:t>[VALUE]</a:t>
                    </a:fld>
                    <a:endParaRPr lang="en-US" sz="1400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38888888888889"/>
                      <c:h val="0.1153225546078391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D99C-44A9-9004-34790E9CB85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400" dirty="0" smtClean="0"/>
                      <a:t>47%,</a:t>
                    </a:r>
                    <a:fld id="{A1920169-E478-4342-9EC4-43D87E6EB9A1}" type="VALUE">
                      <a:rPr lang="en-US" sz="1400" smtClean="0"/>
                      <a:pPr/>
                      <a:t>[VALUE]</a:t>
                    </a:fld>
                    <a:endParaRPr lang="en-US" sz="1400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611111111111112"/>
                      <c:h val="0.1153225546078391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99C-44A9-9004-34790E9CB8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Public</c:v>
                </c:pt>
                <c:pt idx="1">
                  <c:v>Private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498</c:v>
                </c:pt>
                <c:pt idx="1">
                  <c:v>434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07-4413-82EF-60F7485575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9431081856955381"/>
          <c:y val="0.45520603674540683"/>
          <c:w val="0.20256418143044619"/>
          <c:h val="0.30817147856517935"/>
        </c:manualLayout>
      </c:layout>
      <c:overlay val="0"/>
      <c:txPr>
        <a:bodyPr/>
        <a:lstStyle/>
        <a:p>
          <a:pPr>
            <a:defRPr b="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+mj-lt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BMI-by-age percentile</c:v>
                </c:pt>
              </c:strCache>
            </c:strRef>
          </c:tx>
          <c:dPt>
            <c:idx val="0"/>
            <c:bubble3D val="0"/>
            <c:spPr>
              <a:solidFill>
                <a:schemeClr val="bg2">
                  <a:lumMod val="9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FE47-4A88-8433-274269604511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</c:spPr>
            <c:extLst>
              <c:ext xmlns:c16="http://schemas.microsoft.com/office/drawing/2014/chart" uri="{C3380CC4-5D6E-409C-BE32-E72D297353CC}">
                <c16:uniqueId val="{00000003-FE47-4A88-8433-274269604511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5-FE47-4A88-8433-274269604511}"/>
              </c:ext>
            </c:extLst>
          </c:dPt>
          <c:dPt>
            <c:idx val="3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7-FE47-4A88-8433-27426960451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Underweight</c:v>
                </c:pt>
                <c:pt idx="1">
                  <c:v>Normal</c:v>
                </c:pt>
                <c:pt idx="2">
                  <c:v>Overweight</c:v>
                </c:pt>
                <c:pt idx="3">
                  <c:v>Obese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79</c:v>
                </c:pt>
                <c:pt idx="1">
                  <c:v>530</c:v>
                </c:pt>
                <c:pt idx="2">
                  <c:v>158</c:v>
                </c:pt>
                <c:pt idx="3">
                  <c:v>165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E47-4A88-8433-2742696045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 b="0">
          <a:latin typeface="+mj-lt"/>
        </a:defRPr>
      </a:pPr>
      <a:endParaRPr lang="en-US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Public </c:v>
                </c:pt>
              </c:strCache>
            </c:strRef>
          </c:tx>
          <c:invertIfNegative val="0"/>
          <c:cat>
            <c:strRef>
              <c:f>Sheet1!$A$2:$A$11</c:f>
              <c:strCache>
                <c:ptCount val="10"/>
                <c:pt idx="0">
                  <c:v>Underweight </c:v>
                </c:pt>
                <c:pt idx="1">
                  <c:v>Normal</c:v>
                </c:pt>
                <c:pt idx="2">
                  <c:v>Overweight</c:v>
                </c:pt>
                <c:pt idx="3">
                  <c:v>Obese</c:v>
                </c:pt>
                <c:pt idx="4">
                  <c:v>Normal</c:v>
                </c:pt>
                <c:pt idx="5">
                  <c:v>Abnormal</c:v>
                </c:pt>
                <c:pt idx="6">
                  <c:v>Normal</c:v>
                </c:pt>
                <c:pt idx="7">
                  <c:v>Abnormal</c:v>
                </c:pt>
                <c:pt idx="8">
                  <c:v>Normal</c:v>
                </c:pt>
                <c:pt idx="9">
                  <c:v>Abnormal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44</c:v>
                </c:pt>
                <c:pt idx="1">
                  <c:v>266</c:v>
                </c:pt>
                <c:pt idx="2">
                  <c:v>77</c:v>
                </c:pt>
                <c:pt idx="3">
                  <c:v>111</c:v>
                </c:pt>
                <c:pt idx="4">
                  <c:v>247</c:v>
                </c:pt>
                <c:pt idx="5">
                  <c:v>251</c:v>
                </c:pt>
                <c:pt idx="6">
                  <c:v>372</c:v>
                </c:pt>
                <c:pt idx="7">
                  <c:v>126</c:v>
                </c:pt>
                <c:pt idx="8">
                  <c:v>333</c:v>
                </c:pt>
                <c:pt idx="9">
                  <c:v>165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39-4D90-B94F-3E3BD98C1F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Private</c:v>
                </c:pt>
              </c:strCache>
            </c:strRef>
          </c:tx>
          <c:invertIfNegative val="0"/>
          <c:cat>
            <c:strRef>
              <c:f>Sheet1!$A$2:$A$11</c:f>
              <c:strCache>
                <c:ptCount val="10"/>
                <c:pt idx="0">
                  <c:v>Underweight </c:v>
                </c:pt>
                <c:pt idx="1">
                  <c:v>Normal</c:v>
                </c:pt>
                <c:pt idx="2">
                  <c:v>Overweight</c:v>
                </c:pt>
                <c:pt idx="3">
                  <c:v>Obese</c:v>
                </c:pt>
                <c:pt idx="4">
                  <c:v>Normal</c:v>
                </c:pt>
                <c:pt idx="5">
                  <c:v>Abnormal</c:v>
                </c:pt>
                <c:pt idx="6">
                  <c:v>Normal</c:v>
                </c:pt>
                <c:pt idx="7">
                  <c:v>Abnormal</c:v>
                </c:pt>
                <c:pt idx="8">
                  <c:v>Normal</c:v>
                </c:pt>
                <c:pt idx="9">
                  <c:v>Abnormal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35</c:v>
                </c:pt>
                <c:pt idx="1">
                  <c:v>264</c:v>
                </c:pt>
                <c:pt idx="2">
                  <c:v>81</c:v>
                </c:pt>
                <c:pt idx="3">
                  <c:v>54</c:v>
                </c:pt>
                <c:pt idx="4">
                  <c:v>246</c:v>
                </c:pt>
                <c:pt idx="5">
                  <c:v>187</c:v>
                </c:pt>
                <c:pt idx="6">
                  <c:v>348</c:v>
                </c:pt>
                <c:pt idx="7">
                  <c:v>86</c:v>
                </c:pt>
                <c:pt idx="8">
                  <c:v>346</c:v>
                </c:pt>
                <c:pt idx="9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139-4D90-B94F-3E3BD98C1F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16637384"/>
        <c:axId val="615054416"/>
      </c:barChart>
      <c:catAx>
        <c:axId val="6166373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615054416"/>
        <c:crosses val="autoZero"/>
        <c:auto val="1"/>
        <c:lblAlgn val="ctr"/>
        <c:lblOffset val="100"/>
        <c:noMultiLvlLbl val="0"/>
      </c:catAx>
      <c:valAx>
        <c:axId val="6150544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16637384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400">
              <a:latin typeface="+mj-lt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dirty="0"/>
              <a:t>Fruit and Vegetable Score</a:t>
            </a:r>
            <a:r>
              <a:rPr lang="en-US" sz="1200" baseline="0" dirty="0"/>
              <a:t> by BMI</a:t>
            </a:r>
            <a:endParaRPr lang="en-US" sz="12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Underweight/Normal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Fruit/Veg Score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1E-42E0-9CAA-78FBDF6F887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Overweight/Obese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Fruit/Veg Score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11E-42E0-9CAA-78FBDF6F88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608545592"/>
        <c:axId val="617853912"/>
      </c:barChart>
      <c:catAx>
        <c:axId val="608545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7853912"/>
        <c:crosses val="autoZero"/>
        <c:auto val="1"/>
        <c:lblAlgn val="ctr"/>
        <c:lblOffset val="100"/>
        <c:noMultiLvlLbl val="0"/>
      </c:catAx>
      <c:valAx>
        <c:axId val="617853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8545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 dirty="0"/>
              <a:t>FRUIT AND VEGETABLE</a:t>
            </a:r>
            <a:r>
              <a:rPr lang="en-US" sz="1200" b="1" baseline="0" dirty="0"/>
              <a:t> SCORE BY SCHOOL</a:t>
            </a:r>
            <a:endParaRPr lang="en-US" sz="12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Public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FRT/Veg Score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22-424F-99F9-356D44848DD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Private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FRT/Veg Score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C22-424F-99F9-356D44848D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617857048"/>
        <c:axId val="617855872"/>
      </c:barChart>
      <c:catAx>
        <c:axId val="617857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7855872"/>
        <c:crosses val="autoZero"/>
        <c:auto val="1"/>
        <c:lblAlgn val="ctr"/>
        <c:lblOffset val="100"/>
        <c:noMultiLvlLbl val="0"/>
      </c:catAx>
      <c:valAx>
        <c:axId val="617855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7857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Physical Activity of Sample Population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F33-485C-9165-BDE34C6527A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F33-485C-9165-BDE34C6527A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Low intensity</c:v>
                </c:pt>
                <c:pt idx="1">
                  <c:v>Moderate High Intensity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717</c:v>
                </c:pt>
                <c:pt idx="1">
                  <c:v>215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A3-44AD-B91D-7BB005DF99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A02FCA-63EE-479F-901E-5F3DF9EB55EC}" type="doc">
      <dgm:prSet loTypeId="urn:microsoft.com/office/officeart/2005/8/layout/process4" loCatId="process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3831DDFA-DC3C-4B92-9BD5-BDEE24ABDA38}">
      <dgm:prSet phldrT="[Text]"/>
      <dgm:spPr/>
      <dgm:t>
        <a:bodyPr/>
        <a:lstStyle/>
        <a:p>
          <a:r>
            <a:rPr lang="en-US" b="0" dirty="0">
              <a:solidFill>
                <a:schemeClr val="bg1"/>
              </a:solidFill>
              <a:latin typeface="+mj-lt"/>
            </a:rPr>
            <a:t>Phase I –  </a:t>
          </a:r>
          <a:r>
            <a:rPr lang="en-US" dirty="0">
              <a:latin typeface="+mj-lt"/>
            </a:rPr>
            <a:t>Ethical Approval, school selection and access</a:t>
          </a:r>
        </a:p>
      </dgm:t>
    </dgm:pt>
    <dgm:pt modelId="{DEA1587C-E150-448D-AE1F-C2A7B3F3F3FD}" type="parTrans" cxnId="{80BFF233-769D-4804-B709-4B145EC545F5}">
      <dgm:prSet/>
      <dgm:spPr/>
      <dgm:t>
        <a:bodyPr/>
        <a:lstStyle/>
        <a:p>
          <a:endParaRPr lang="en-US"/>
        </a:p>
      </dgm:t>
    </dgm:pt>
    <dgm:pt modelId="{78B2691A-CA40-4291-9D1D-51167F60284A}" type="sibTrans" cxnId="{80BFF233-769D-4804-B709-4B145EC545F5}">
      <dgm:prSet/>
      <dgm:spPr/>
      <dgm:t>
        <a:bodyPr/>
        <a:lstStyle/>
        <a:p>
          <a:endParaRPr lang="en-US"/>
        </a:p>
      </dgm:t>
    </dgm:pt>
    <dgm:pt modelId="{E5431AE4-35C6-4DC7-BDDE-094D28BCAAC2}">
      <dgm:prSet phldrT="[Text]" custT="1"/>
      <dgm:spPr/>
      <dgm:t>
        <a:bodyPr/>
        <a:lstStyle/>
        <a:p>
          <a:pPr algn="l"/>
          <a:r>
            <a:rPr lang="en-US" sz="1600" b="1" dirty="0">
              <a:latin typeface="Arial" panose="020B0604020202020204" pitchFamily="34" charset="0"/>
              <a:cs typeface="Arial" panose="020B0604020202020204" pitchFamily="34" charset="0"/>
            </a:rPr>
            <a:t>Obtained approval from MOHAP, MOE and </a:t>
          </a:r>
          <a:r>
            <a:rPr lang="en-US" sz="1600" b="1" dirty="0" err="1">
              <a:latin typeface="Arial" panose="020B0604020202020204" pitchFamily="34" charset="0"/>
              <a:cs typeface="Arial" panose="020B0604020202020204" pitchFamily="34" charset="0"/>
            </a:rPr>
            <a:t>UoS</a:t>
          </a:r>
          <a:r>
            <a:rPr lang="en-US" sz="1600" b="1" dirty="0">
              <a:latin typeface="Arial" panose="020B0604020202020204" pitchFamily="34" charset="0"/>
              <a:cs typeface="Arial" panose="020B0604020202020204" pitchFamily="34" charset="0"/>
            </a:rPr>
            <a:t>  </a:t>
          </a:r>
        </a:p>
      </dgm:t>
    </dgm:pt>
    <dgm:pt modelId="{87719B9F-9B75-4008-A165-F06E24A9A818}" type="parTrans" cxnId="{984D243F-299B-4A77-AA8C-B4CA49CF3C08}">
      <dgm:prSet/>
      <dgm:spPr/>
      <dgm:t>
        <a:bodyPr/>
        <a:lstStyle/>
        <a:p>
          <a:endParaRPr lang="en-US"/>
        </a:p>
      </dgm:t>
    </dgm:pt>
    <dgm:pt modelId="{B965A6BB-66D1-449E-93E1-DAAF0D7B746D}" type="sibTrans" cxnId="{984D243F-299B-4A77-AA8C-B4CA49CF3C08}">
      <dgm:prSet/>
      <dgm:spPr/>
      <dgm:t>
        <a:bodyPr/>
        <a:lstStyle/>
        <a:p>
          <a:endParaRPr lang="en-US"/>
        </a:p>
      </dgm:t>
    </dgm:pt>
    <dgm:pt modelId="{2FC37411-35B7-408A-A2B3-79F3A0162E49}">
      <dgm:prSet phldrT="[Text]" custT="1"/>
      <dgm:spPr/>
      <dgm:t>
        <a:bodyPr/>
        <a:lstStyle/>
        <a:p>
          <a:pPr marL="0" indent="0" algn="l"/>
          <a:r>
            <a:rPr lang="en-US" sz="1600" b="1" dirty="0">
              <a:latin typeface="Adobe Devanagari" pitchFamily="18" charset="0"/>
              <a:cs typeface="Adobe Devanagari" pitchFamily="18" charset="0"/>
            </a:rPr>
            <a:t>Random selection of schools &amp; classes </a:t>
          </a:r>
        </a:p>
      </dgm:t>
    </dgm:pt>
    <dgm:pt modelId="{7C7386A0-1801-4DAA-ADA2-E728C305FE03}" type="parTrans" cxnId="{12104A4B-4058-46D7-AC42-40B2095C3C23}">
      <dgm:prSet/>
      <dgm:spPr/>
      <dgm:t>
        <a:bodyPr/>
        <a:lstStyle/>
        <a:p>
          <a:endParaRPr lang="en-US"/>
        </a:p>
      </dgm:t>
    </dgm:pt>
    <dgm:pt modelId="{2B6C43A5-74ED-46B2-AA4D-911482FDA9C9}" type="sibTrans" cxnId="{12104A4B-4058-46D7-AC42-40B2095C3C23}">
      <dgm:prSet/>
      <dgm:spPr/>
      <dgm:t>
        <a:bodyPr/>
        <a:lstStyle/>
        <a:p>
          <a:endParaRPr lang="en-US"/>
        </a:p>
      </dgm:t>
    </dgm:pt>
    <dgm:pt modelId="{53702094-904E-40B9-AB66-9836AC54F4A0}">
      <dgm:prSet phldrT="[Text]"/>
      <dgm:spPr/>
      <dgm:t>
        <a:bodyPr/>
        <a:lstStyle/>
        <a:p>
          <a:r>
            <a:rPr lang="en-US" b="0" dirty="0">
              <a:latin typeface="+mj-lt"/>
            </a:rPr>
            <a:t>Phase II – Pilot  testing, recruitment  and data collection</a:t>
          </a:r>
        </a:p>
      </dgm:t>
    </dgm:pt>
    <dgm:pt modelId="{A2549E39-2E6A-491A-9DD9-DB2404D63046}" type="parTrans" cxnId="{161FAD74-0E48-4458-9A62-D98FCD895E73}">
      <dgm:prSet/>
      <dgm:spPr/>
      <dgm:t>
        <a:bodyPr/>
        <a:lstStyle/>
        <a:p>
          <a:endParaRPr lang="en-US"/>
        </a:p>
      </dgm:t>
    </dgm:pt>
    <dgm:pt modelId="{FF53D9D5-0D00-4D95-BD43-5E38230D46FF}" type="sibTrans" cxnId="{161FAD74-0E48-4458-9A62-D98FCD895E73}">
      <dgm:prSet/>
      <dgm:spPr/>
      <dgm:t>
        <a:bodyPr/>
        <a:lstStyle/>
        <a:p>
          <a:endParaRPr lang="en-US"/>
        </a:p>
      </dgm:t>
    </dgm:pt>
    <dgm:pt modelId="{F7568DBC-4249-48F3-8E3C-09C1C3EE70EB}">
      <dgm:prSet phldrT="[Text]" custT="1"/>
      <dgm:spPr/>
      <dgm:t>
        <a:bodyPr/>
        <a:lstStyle/>
        <a:p>
          <a:pPr algn="l"/>
          <a:r>
            <a:rPr lang="en-US" sz="1600" b="1" dirty="0">
              <a:latin typeface="Arial" panose="020B0604020202020204" pitchFamily="34" charset="0"/>
              <a:cs typeface="Arial" panose="020B0604020202020204" pitchFamily="34" charset="0"/>
            </a:rPr>
            <a:t>Pilot testing; adjustments to the data collection process </a:t>
          </a:r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	</a:t>
          </a:r>
        </a:p>
      </dgm:t>
    </dgm:pt>
    <dgm:pt modelId="{518B41C6-76ED-407F-BF7D-7A81B7175A25}" type="parTrans" cxnId="{71A98BB9-E082-4FDE-9410-2A7FB7178670}">
      <dgm:prSet/>
      <dgm:spPr/>
      <dgm:t>
        <a:bodyPr/>
        <a:lstStyle/>
        <a:p>
          <a:endParaRPr lang="en-US"/>
        </a:p>
      </dgm:t>
    </dgm:pt>
    <dgm:pt modelId="{1CD95E16-C000-472C-BA20-7EB703298F51}" type="sibTrans" cxnId="{71A98BB9-E082-4FDE-9410-2A7FB7178670}">
      <dgm:prSet/>
      <dgm:spPr/>
      <dgm:t>
        <a:bodyPr/>
        <a:lstStyle/>
        <a:p>
          <a:endParaRPr lang="en-US"/>
        </a:p>
      </dgm:t>
    </dgm:pt>
    <dgm:pt modelId="{D9E2452D-A4FE-4CDB-B88F-3C38933A77FE}">
      <dgm:prSet phldrT="[Text]" custT="1"/>
      <dgm:spPr/>
      <dgm:t>
        <a:bodyPr/>
        <a:lstStyle/>
        <a:p>
          <a:pPr algn="l"/>
          <a:r>
            <a:rPr lang="en-US" sz="1600" b="1" dirty="0">
              <a:latin typeface="Adobe Devanagari" pitchFamily="18" charset="0"/>
              <a:cs typeface="Adobe Devanagari" pitchFamily="18" charset="0"/>
            </a:rPr>
            <a:t>Surveys and anthropometric measurements were done in schools </a:t>
          </a:r>
        </a:p>
      </dgm:t>
    </dgm:pt>
    <dgm:pt modelId="{D92C4B42-D538-49B3-B9C0-E229AA700233}" type="parTrans" cxnId="{4184F485-F081-43B9-9C5D-471582FC2369}">
      <dgm:prSet/>
      <dgm:spPr/>
      <dgm:t>
        <a:bodyPr/>
        <a:lstStyle/>
        <a:p>
          <a:endParaRPr lang="en-US"/>
        </a:p>
      </dgm:t>
    </dgm:pt>
    <dgm:pt modelId="{B041E059-97B3-42EC-9B8A-C56EF4EC0B98}" type="sibTrans" cxnId="{4184F485-F081-43B9-9C5D-471582FC2369}">
      <dgm:prSet/>
      <dgm:spPr/>
      <dgm:t>
        <a:bodyPr/>
        <a:lstStyle/>
        <a:p>
          <a:endParaRPr lang="en-US"/>
        </a:p>
      </dgm:t>
    </dgm:pt>
    <dgm:pt modelId="{88061746-DF72-4A97-A70C-23F2EF6EAA02}">
      <dgm:prSet phldrT="[Text]"/>
      <dgm:spPr/>
      <dgm:t>
        <a:bodyPr/>
        <a:lstStyle/>
        <a:p>
          <a:r>
            <a:rPr lang="en-US" dirty="0">
              <a:latin typeface="+mj-lt"/>
            </a:rPr>
            <a:t>Phase III – Data cleaning and analysis  </a:t>
          </a:r>
        </a:p>
      </dgm:t>
    </dgm:pt>
    <dgm:pt modelId="{F0D1C44B-7FE1-4861-97F7-044477BEBC05}" type="parTrans" cxnId="{6986A34C-25CE-46FC-90BE-8A7D1AE0A64B}">
      <dgm:prSet/>
      <dgm:spPr/>
      <dgm:t>
        <a:bodyPr/>
        <a:lstStyle/>
        <a:p>
          <a:endParaRPr lang="en-US"/>
        </a:p>
      </dgm:t>
    </dgm:pt>
    <dgm:pt modelId="{EEC23B61-F46F-44A1-A873-C1C0D4E58073}" type="sibTrans" cxnId="{6986A34C-25CE-46FC-90BE-8A7D1AE0A64B}">
      <dgm:prSet/>
      <dgm:spPr/>
      <dgm:t>
        <a:bodyPr/>
        <a:lstStyle/>
        <a:p>
          <a:endParaRPr lang="en-US"/>
        </a:p>
      </dgm:t>
    </dgm:pt>
    <dgm:pt modelId="{B11A9E95-0322-47ED-8655-4A39CFB6488F}">
      <dgm:prSet phldrT="[Text]" custT="1"/>
      <dgm:spPr/>
      <dgm:t>
        <a:bodyPr/>
        <a:lstStyle/>
        <a:p>
          <a:pPr algn="l"/>
          <a:r>
            <a:rPr lang="en-US" sz="1600" b="1" dirty="0">
              <a:latin typeface="Arial" panose="020B0604020202020204" pitchFamily="34" charset="0"/>
              <a:cs typeface="Arial" panose="020B0604020202020204" pitchFamily="34" charset="0"/>
            </a:rPr>
            <a:t>Data collection from 1224 students</a:t>
          </a:r>
        </a:p>
      </dgm:t>
    </dgm:pt>
    <dgm:pt modelId="{695FF9C3-69B1-45D8-BC98-CE5678FF345A}" type="parTrans" cxnId="{9F02C37C-C8E8-4DA5-8C67-39D4ED9E9D2A}">
      <dgm:prSet/>
      <dgm:spPr/>
      <dgm:t>
        <a:bodyPr/>
        <a:lstStyle/>
        <a:p>
          <a:endParaRPr lang="en-US"/>
        </a:p>
      </dgm:t>
    </dgm:pt>
    <dgm:pt modelId="{9D8BC755-4772-4925-8FCF-5E6EB770CD51}" type="sibTrans" cxnId="{9F02C37C-C8E8-4DA5-8C67-39D4ED9E9D2A}">
      <dgm:prSet/>
      <dgm:spPr/>
      <dgm:t>
        <a:bodyPr/>
        <a:lstStyle/>
        <a:p>
          <a:endParaRPr lang="en-US"/>
        </a:p>
      </dgm:t>
    </dgm:pt>
    <dgm:pt modelId="{AD0ACDCC-C304-4BCF-A924-DD750E541918}">
      <dgm:prSet phldrT="[Text]" custT="1"/>
      <dgm:spPr/>
      <dgm:t>
        <a:bodyPr/>
        <a:lstStyle/>
        <a:p>
          <a:pPr algn="ctr"/>
          <a:r>
            <a:rPr lang="en-US" sz="1600" b="1" dirty="0">
              <a:latin typeface="Arial" panose="020B0604020202020204" pitchFamily="34" charset="0"/>
              <a:cs typeface="Arial" panose="020B0604020202020204" pitchFamily="34" charset="0"/>
            </a:rPr>
            <a:t>Analysis of data was done on SAS.  </a:t>
          </a:r>
        </a:p>
      </dgm:t>
    </dgm:pt>
    <dgm:pt modelId="{9E236F97-E6D7-4328-984B-C1C0D7297E80}" type="parTrans" cxnId="{B6FB2472-8106-45D1-8CAA-D6F152BEFE36}">
      <dgm:prSet/>
      <dgm:spPr/>
      <dgm:t>
        <a:bodyPr/>
        <a:lstStyle/>
        <a:p>
          <a:endParaRPr lang="en-US"/>
        </a:p>
      </dgm:t>
    </dgm:pt>
    <dgm:pt modelId="{9E39FDA7-03BE-4AE6-A9D0-DEEA4F94E884}" type="sibTrans" cxnId="{B6FB2472-8106-45D1-8CAA-D6F152BEFE36}">
      <dgm:prSet/>
      <dgm:spPr/>
      <dgm:t>
        <a:bodyPr/>
        <a:lstStyle/>
        <a:p>
          <a:endParaRPr lang="en-US"/>
        </a:p>
      </dgm:t>
    </dgm:pt>
    <dgm:pt modelId="{BBEFFE9F-B6F2-4AEA-932E-C1654600DD56}" type="pres">
      <dgm:prSet presAssocID="{82A02FCA-63EE-479F-901E-5F3DF9EB55E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65C4CDE-342B-4F45-82C5-B224565F5915}" type="pres">
      <dgm:prSet presAssocID="{88061746-DF72-4A97-A70C-23F2EF6EAA02}" presName="boxAndChildren" presStyleCnt="0"/>
      <dgm:spPr/>
    </dgm:pt>
    <dgm:pt modelId="{52D6B906-A81C-446D-8113-D813D333A7C4}" type="pres">
      <dgm:prSet presAssocID="{88061746-DF72-4A97-A70C-23F2EF6EAA02}" presName="parentTextBox" presStyleLbl="node1" presStyleIdx="0" presStyleCnt="3"/>
      <dgm:spPr/>
      <dgm:t>
        <a:bodyPr/>
        <a:lstStyle/>
        <a:p>
          <a:endParaRPr lang="en-US"/>
        </a:p>
      </dgm:t>
    </dgm:pt>
    <dgm:pt modelId="{469FB528-AE15-4F5A-B7D4-BB961CE22201}" type="pres">
      <dgm:prSet presAssocID="{88061746-DF72-4A97-A70C-23F2EF6EAA02}" presName="entireBox" presStyleLbl="node1" presStyleIdx="0" presStyleCnt="3"/>
      <dgm:spPr/>
      <dgm:t>
        <a:bodyPr/>
        <a:lstStyle/>
        <a:p>
          <a:endParaRPr lang="en-US"/>
        </a:p>
      </dgm:t>
    </dgm:pt>
    <dgm:pt modelId="{8B12FFEC-EFE1-4584-8F19-41B058CA32CF}" type="pres">
      <dgm:prSet presAssocID="{88061746-DF72-4A97-A70C-23F2EF6EAA02}" presName="descendantBox" presStyleCnt="0"/>
      <dgm:spPr/>
    </dgm:pt>
    <dgm:pt modelId="{4E029905-ACE1-423F-9B3F-6FB568E67008}" type="pres">
      <dgm:prSet presAssocID="{B11A9E95-0322-47ED-8655-4A39CFB6488F}" presName="childTextBox" presStyleLbl="fgAccFollowNode1" presStyleIdx="0" presStyleCnt="6" custScaleY="1127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CFEE62-C547-4707-837A-4299864F81F9}" type="pres">
      <dgm:prSet presAssocID="{AD0ACDCC-C304-4BCF-A924-DD750E541918}" presName="childTextBox" presStyleLbl="fgAccFollowNode1" presStyleIdx="1" presStyleCnt="6" custScaleX="140571" custScaleY="112770" custLinFactNeighborX="7915" custLinFactNeighborY="161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25FEE3-726B-45C0-AD40-A22C542E9417}" type="pres">
      <dgm:prSet presAssocID="{FF53D9D5-0D00-4D95-BD43-5E38230D46FF}" presName="sp" presStyleCnt="0"/>
      <dgm:spPr/>
    </dgm:pt>
    <dgm:pt modelId="{2FC9BAF5-C59A-4421-993C-3D8874BBB2A7}" type="pres">
      <dgm:prSet presAssocID="{53702094-904E-40B9-AB66-9836AC54F4A0}" presName="arrowAndChildren" presStyleCnt="0"/>
      <dgm:spPr/>
    </dgm:pt>
    <dgm:pt modelId="{627375ED-2E37-4DC1-95F4-2B0ABF4391CE}" type="pres">
      <dgm:prSet presAssocID="{53702094-904E-40B9-AB66-9836AC54F4A0}" presName="parentTextArrow" presStyleLbl="node1" presStyleIdx="0" presStyleCnt="3"/>
      <dgm:spPr/>
      <dgm:t>
        <a:bodyPr/>
        <a:lstStyle/>
        <a:p>
          <a:endParaRPr lang="en-US"/>
        </a:p>
      </dgm:t>
    </dgm:pt>
    <dgm:pt modelId="{7C65F6C0-DC24-4400-891D-D5CF99422822}" type="pres">
      <dgm:prSet presAssocID="{53702094-904E-40B9-AB66-9836AC54F4A0}" presName="arrow" presStyleLbl="node1" presStyleIdx="1" presStyleCnt="3"/>
      <dgm:spPr/>
      <dgm:t>
        <a:bodyPr/>
        <a:lstStyle/>
        <a:p>
          <a:endParaRPr lang="en-US"/>
        </a:p>
      </dgm:t>
    </dgm:pt>
    <dgm:pt modelId="{ECC17C28-E23F-4CA7-8999-56118D10C6CD}" type="pres">
      <dgm:prSet presAssocID="{53702094-904E-40B9-AB66-9836AC54F4A0}" presName="descendantArrow" presStyleCnt="0"/>
      <dgm:spPr/>
    </dgm:pt>
    <dgm:pt modelId="{D3495324-7742-4683-A412-CFB6C303834C}" type="pres">
      <dgm:prSet presAssocID="{F7568DBC-4249-48F3-8E3C-09C1C3EE70EB}" presName="childTextArrow" presStyleLbl="fgAccFollowNode1" presStyleIdx="2" presStyleCnt="6" custScaleY="1250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D007DB-4641-4EE9-A1BB-DC0EC931ACA9}" type="pres">
      <dgm:prSet presAssocID="{D9E2452D-A4FE-4CDB-B88F-3C38933A77FE}" presName="childTextArrow" presStyleLbl="fgAccFollowNode1" presStyleIdx="3" presStyleCnt="6" custScaleX="120657" custScaleY="1250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048EFE-B1F1-4303-85EC-4637B44CDE42}" type="pres">
      <dgm:prSet presAssocID="{78B2691A-CA40-4291-9D1D-51167F60284A}" presName="sp" presStyleCnt="0"/>
      <dgm:spPr/>
    </dgm:pt>
    <dgm:pt modelId="{BA2A6CF7-7976-4011-9C89-3BC216008025}" type="pres">
      <dgm:prSet presAssocID="{3831DDFA-DC3C-4B92-9BD5-BDEE24ABDA38}" presName="arrowAndChildren" presStyleCnt="0"/>
      <dgm:spPr/>
    </dgm:pt>
    <dgm:pt modelId="{623986C6-625C-4863-A943-7714663B630D}" type="pres">
      <dgm:prSet presAssocID="{3831DDFA-DC3C-4B92-9BD5-BDEE24ABDA38}" presName="parentTextArrow" presStyleLbl="node1" presStyleIdx="1" presStyleCnt="3"/>
      <dgm:spPr/>
      <dgm:t>
        <a:bodyPr/>
        <a:lstStyle/>
        <a:p>
          <a:endParaRPr lang="en-US"/>
        </a:p>
      </dgm:t>
    </dgm:pt>
    <dgm:pt modelId="{2FA6829B-D2FF-4795-9BE6-6F53BE70492B}" type="pres">
      <dgm:prSet presAssocID="{3831DDFA-DC3C-4B92-9BD5-BDEE24ABDA38}" presName="arrow" presStyleLbl="node1" presStyleIdx="2" presStyleCnt="3"/>
      <dgm:spPr/>
      <dgm:t>
        <a:bodyPr/>
        <a:lstStyle/>
        <a:p>
          <a:endParaRPr lang="en-US"/>
        </a:p>
      </dgm:t>
    </dgm:pt>
    <dgm:pt modelId="{1FB300DE-DEB5-4393-BF2B-092CB0ED5877}" type="pres">
      <dgm:prSet presAssocID="{3831DDFA-DC3C-4B92-9BD5-BDEE24ABDA38}" presName="descendantArrow" presStyleCnt="0"/>
      <dgm:spPr/>
    </dgm:pt>
    <dgm:pt modelId="{61E6A6F4-1604-40B1-9DBD-403DC2282143}" type="pres">
      <dgm:prSet presAssocID="{E5431AE4-35C6-4DC7-BDDE-094D28BCAAC2}" presName="childTextArrow" presStyleLbl="fgAccFollowNode1" presStyleIdx="4" presStyleCnt="6" custScaleY="1241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DD5101-C92D-449C-9D65-92A8B44AC947}" type="pres">
      <dgm:prSet presAssocID="{2FC37411-35B7-408A-A2B3-79F3A0162E49}" presName="childTextArrow" presStyleLbl="fgAccFollowNode1" presStyleIdx="5" presStyleCnt="6" custScaleX="107690" custScaleY="1241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A48E2D3-F20E-4DB3-9BF0-6D5D3587F145}" type="presOf" srcId="{3831DDFA-DC3C-4B92-9BD5-BDEE24ABDA38}" destId="{2FA6829B-D2FF-4795-9BE6-6F53BE70492B}" srcOrd="1" destOrd="0" presId="urn:microsoft.com/office/officeart/2005/8/layout/process4"/>
    <dgm:cxn modelId="{984D243F-299B-4A77-AA8C-B4CA49CF3C08}" srcId="{3831DDFA-DC3C-4B92-9BD5-BDEE24ABDA38}" destId="{E5431AE4-35C6-4DC7-BDDE-094D28BCAAC2}" srcOrd="0" destOrd="0" parTransId="{87719B9F-9B75-4008-A165-F06E24A9A818}" sibTransId="{B965A6BB-66D1-449E-93E1-DAAF0D7B746D}"/>
    <dgm:cxn modelId="{0F6FFCB7-196F-4006-983A-2541FD2EAB9C}" type="presOf" srcId="{53702094-904E-40B9-AB66-9836AC54F4A0}" destId="{627375ED-2E37-4DC1-95F4-2B0ABF4391CE}" srcOrd="0" destOrd="0" presId="urn:microsoft.com/office/officeart/2005/8/layout/process4"/>
    <dgm:cxn modelId="{6986A34C-25CE-46FC-90BE-8A7D1AE0A64B}" srcId="{82A02FCA-63EE-479F-901E-5F3DF9EB55EC}" destId="{88061746-DF72-4A97-A70C-23F2EF6EAA02}" srcOrd="2" destOrd="0" parTransId="{F0D1C44B-7FE1-4861-97F7-044477BEBC05}" sibTransId="{EEC23B61-F46F-44A1-A873-C1C0D4E58073}"/>
    <dgm:cxn modelId="{71A98BB9-E082-4FDE-9410-2A7FB7178670}" srcId="{53702094-904E-40B9-AB66-9836AC54F4A0}" destId="{F7568DBC-4249-48F3-8E3C-09C1C3EE70EB}" srcOrd="0" destOrd="0" parTransId="{518B41C6-76ED-407F-BF7D-7A81B7175A25}" sibTransId="{1CD95E16-C000-472C-BA20-7EB703298F51}"/>
    <dgm:cxn modelId="{12104A4B-4058-46D7-AC42-40B2095C3C23}" srcId="{3831DDFA-DC3C-4B92-9BD5-BDEE24ABDA38}" destId="{2FC37411-35B7-408A-A2B3-79F3A0162E49}" srcOrd="1" destOrd="0" parTransId="{7C7386A0-1801-4DAA-ADA2-E728C305FE03}" sibTransId="{2B6C43A5-74ED-46B2-AA4D-911482FDA9C9}"/>
    <dgm:cxn modelId="{4184F485-F081-43B9-9C5D-471582FC2369}" srcId="{53702094-904E-40B9-AB66-9836AC54F4A0}" destId="{D9E2452D-A4FE-4CDB-B88F-3C38933A77FE}" srcOrd="1" destOrd="0" parTransId="{D92C4B42-D538-49B3-B9C0-E229AA700233}" sibTransId="{B041E059-97B3-42EC-9B8A-C56EF4EC0B98}"/>
    <dgm:cxn modelId="{16DB1521-964E-46B3-9B86-DF0D55634148}" type="presOf" srcId="{88061746-DF72-4A97-A70C-23F2EF6EAA02}" destId="{469FB528-AE15-4F5A-B7D4-BB961CE22201}" srcOrd="1" destOrd="0" presId="urn:microsoft.com/office/officeart/2005/8/layout/process4"/>
    <dgm:cxn modelId="{461FCA2D-EB1D-4A23-B4CA-5E63761437A2}" type="presOf" srcId="{82A02FCA-63EE-479F-901E-5F3DF9EB55EC}" destId="{BBEFFE9F-B6F2-4AEA-932E-C1654600DD56}" srcOrd="0" destOrd="0" presId="urn:microsoft.com/office/officeart/2005/8/layout/process4"/>
    <dgm:cxn modelId="{ABA94967-8CD9-4A82-9BD1-784F2374BD0D}" type="presOf" srcId="{F7568DBC-4249-48F3-8E3C-09C1C3EE70EB}" destId="{D3495324-7742-4683-A412-CFB6C303834C}" srcOrd="0" destOrd="0" presId="urn:microsoft.com/office/officeart/2005/8/layout/process4"/>
    <dgm:cxn modelId="{611484FB-1B15-4EB4-98F6-7811E98E9395}" type="presOf" srcId="{AD0ACDCC-C304-4BCF-A924-DD750E541918}" destId="{AFCFEE62-C547-4707-837A-4299864F81F9}" srcOrd="0" destOrd="0" presId="urn:microsoft.com/office/officeart/2005/8/layout/process4"/>
    <dgm:cxn modelId="{B6FB2472-8106-45D1-8CAA-D6F152BEFE36}" srcId="{88061746-DF72-4A97-A70C-23F2EF6EAA02}" destId="{AD0ACDCC-C304-4BCF-A924-DD750E541918}" srcOrd="1" destOrd="0" parTransId="{9E236F97-E6D7-4328-984B-C1C0D7297E80}" sibTransId="{9E39FDA7-03BE-4AE6-A9D0-DEEA4F94E884}"/>
    <dgm:cxn modelId="{161FAD74-0E48-4458-9A62-D98FCD895E73}" srcId="{82A02FCA-63EE-479F-901E-5F3DF9EB55EC}" destId="{53702094-904E-40B9-AB66-9836AC54F4A0}" srcOrd="1" destOrd="0" parTransId="{A2549E39-2E6A-491A-9DD9-DB2404D63046}" sibTransId="{FF53D9D5-0D00-4D95-BD43-5E38230D46FF}"/>
    <dgm:cxn modelId="{766DD1E0-8C8B-41F7-99BF-22A14B589D08}" type="presOf" srcId="{2FC37411-35B7-408A-A2B3-79F3A0162E49}" destId="{0CDD5101-C92D-449C-9D65-92A8B44AC947}" srcOrd="0" destOrd="0" presId="urn:microsoft.com/office/officeart/2005/8/layout/process4"/>
    <dgm:cxn modelId="{5D6CA2DC-A50C-410A-812D-67E750FB4967}" type="presOf" srcId="{B11A9E95-0322-47ED-8655-4A39CFB6488F}" destId="{4E029905-ACE1-423F-9B3F-6FB568E67008}" srcOrd="0" destOrd="0" presId="urn:microsoft.com/office/officeart/2005/8/layout/process4"/>
    <dgm:cxn modelId="{5D4B3D76-5B16-495C-B6E3-15FBB203F7FD}" type="presOf" srcId="{3831DDFA-DC3C-4B92-9BD5-BDEE24ABDA38}" destId="{623986C6-625C-4863-A943-7714663B630D}" srcOrd="0" destOrd="0" presId="urn:microsoft.com/office/officeart/2005/8/layout/process4"/>
    <dgm:cxn modelId="{0D450700-F016-48F4-BD4B-0F862F13E7C5}" type="presOf" srcId="{D9E2452D-A4FE-4CDB-B88F-3C38933A77FE}" destId="{2AD007DB-4641-4EE9-A1BB-DC0EC931ACA9}" srcOrd="0" destOrd="0" presId="urn:microsoft.com/office/officeart/2005/8/layout/process4"/>
    <dgm:cxn modelId="{9F02C37C-C8E8-4DA5-8C67-39D4ED9E9D2A}" srcId="{88061746-DF72-4A97-A70C-23F2EF6EAA02}" destId="{B11A9E95-0322-47ED-8655-4A39CFB6488F}" srcOrd="0" destOrd="0" parTransId="{695FF9C3-69B1-45D8-BC98-CE5678FF345A}" sibTransId="{9D8BC755-4772-4925-8FCF-5E6EB770CD51}"/>
    <dgm:cxn modelId="{4F3FA7B3-0572-4E98-BB6F-B61961164554}" type="presOf" srcId="{53702094-904E-40B9-AB66-9836AC54F4A0}" destId="{7C65F6C0-DC24-4400-891D-D5CF99422822}" srcOrd="1" destOrd="0" presId="urn:microsoft.com/office/officeart/2005/8/layout/process4"/>
    <dgm:cxn modelId="{79C69C0C-BAC4-4834-BCFF-540012AB628F}" type="presOf" srcId="{E5431AE4-35C6-4DC7-BDDE-094D28BCAAC2}" destId="{61E6A6F4-1604-40B1-9DBD-403DC2282143}" srcOrd="0" destOrd="0" presId="urn:microsoft.com/office/officeart/2005/8/layout/process4"/>
    <dgm:cxn modelId="{271763DE-0259-441B-BDBB-8670BD83CD0C}" type="presOf" srcId="{88061746-DF72-4A97-A70C-23F2EF6EAA02}" destId="{52D6B906-A81C-446D-8113-D813D333A7C4}" srcOrd="0" destOrd="0" presId="urn:microsoft.com/office/officeart/2005/8/layout/process4"/>
    <dgm:cxn modelId="{80BFF233-769D-4804-B709-4B145EC545F5}" srcId="{82A02FCA-63EE-479F-901E-5F3DF9EB55EC}" destId="{3831DDFA-DC3C-4B92-9BD5-BDEE24ABDA38}" srcOrd="0" destOrd="0" parTransId="{DEA1587C-E150-448D-AE1F-C2A7B3F3F3FD}" sibTransId="{78B2691A-CA40-4291-9D1D-51167F60284A}"/>
    <dgm:cxn modelId="{3CD8B101-6B47-4B44-BFF1-661F49671BBE}" type="presParOf" srcId="{BBEFFE9F-B6F2-4AEA-932E-C1654600DD56}" destId="{F65C4CDE-342B-4F45-82C5-B224565F5915}" srcOrd="0" destOrd="0" presId="urn:microsoft.com/office/officeart/2005/8/layout/process4"/>
    <dgm:cxn modelId="{F69BF8A7-2CAD-4376-B08C-5F439327E183}" type="presParOf" srcId="{F65C4CDE-342B-4F45-82C5-B224565F5915}" destId="{52D6B906-A81C-446D-8113-D813D333A7C4}" srcOrd="0" destOrd="0" presId="urn:microsoft.com/office/officeart/2005/8/layout/process4"/>
    <dgm:cxn modelId="{BC5206A0-967B-426F-99E3-441900CAD7C5}" type="presParOf" srcId="{F65C4CDE-342B-4F45-82C5-B224565F5915}" destId="{469FB528-AE15-4F5A-B7D4-BB961CE22201}" srcOrd="1" destOrd="0" presId="urn:microsoft.com/office/officeart/2005/8/layout/process4"/>
    <dgm:cxn modelId="{7D24B14C-0745-4FC9-AB8B-4D13E3DDDCA3}" type="presParOf" srcId="{F65C4CDE-342B-4F45-82C5-B224565F5915}" destId="{8B12FFEC-EFE1-4584-8F19-41B058CA32CF}" srcOrd="2" destOrd="0" presId="urn:microsoft.com/office/officeart/2005/8/layout/process4"/>
    <dgm:cxn modelId="{C3DF506C-4778-41B1-B957-9C5DD098F0B7}" type="presParOf" srcId="{8B12FFEC-EFE1-4584-8F19-41B058CA32CF}" destId="{4E029905-ACE1-423F-9B3F-6FB568E67008}" srcOrd="0" destOrd="0" presId="urn:microsoft.com/office/officeart/2005/8/layout/process4"/>
    <dgm:cxn modelId="{FE259FEE-7272-4B76-B4B2-D2F94D35F776}" type="presParOf" srcId="{8B12FFEC-EFE1-4584-8F19-41B058CA32CF}" destId="{AFCFEE62-C547-4707-837A-4299864F81F9}" srcOrd="1" destOrd="0" presId="urn:microsoft.com/office/officeart/2005/8/layout/process4"/>
    <dgm:cxn modelId="{1235D704-FB3B-48CA-85D0-D294DB648931}" type="presParOf" srcId="{BBEFFE9F-B6F2-4AEA-932E-C1654600DD56}" destId="{F225FEE3-726B-45C0-AD40-A22C542E9417}" srcOrd="1" destOrd="0" presId="urn:microsoft.com/office/officeart/2005/8/layout/process4"/>
    <dgm:cxn modelId="{4C27109E-37CF-43F9-AB7C-C6B880A718BD}" type="presParOf" srcId="{BBEFFE9F-B6F2-4AEA-932E-C1654600DD56}" destId="{2FC9BAF5-C59A-4421-993C-3D8874BBB2A7}" srcOrd="2" destOrd="0" presId="urn:microsoft.com/office/officeart/2005/8/layout/process4"/>
    <dgm:cxn modelId="{1829B0F5-BA0E-43C2-97DA-58C80FDC781F}" type="presParOf" srcId="{2FC9BAF5-C59A-4421-993C-3D8874BBB2A7}" destId="{627375ED-2E37-4DC1-95F4-2B0ABF4391CE}" srcOrd="0" destOrd="0" presId="urn:microsoft.com/office/officeart/2005/8/layout/process4"/>
    <dgm:cxn modelId="{3984D695-5E28-419F-82F9-53E47D9D2ACC}" type="presParOf" srcId="{2FC9BAF5-C59A-4421-993C-3D8874BBB2A7}" destId="{7C65F6C0-DC24-4400-891D-D5CF99422822}" srcOrd="1" destOrd="0" presId="urn:microsoft.com/office/officeart/2005/8/layout/process4"/>
    <dgm:cxn modelId="{AB9959B7-CDC2-4568-8D81-6E240D0E82FB}" type="presParOf" srcId="{2FC9BAF5-C59A-4421-993C-3D8874BBB2A7}" destId="{ECC17C28-E23F-4CA7-8999-56118D10C6CD}" srcOrd="2" destOrd="0" presId="urn:microsoft.com/office/officeart/2005/8/layout/process4"/>
    <dgm:cxn modelId="{674E1B36-D4CD-4779-84E3-93B798E71C66}" type="presParOf" srcId="{ECC17C28-E23F-4CA7-8999-56118D10C6CD}" destId="{D3495324-7742-4683-A412-CFB6C303834C}" srcOrd="0" destOrd="0" presId="urn:microsoft.com/office/officeart/2005/8/layout/process4"/>
    <dgm:cxn modelId="{578C5969-6FA0-41DD-80B6-AF1323DB5970}" type="presParOf" srcId="{ECC17C28-E23F-4CA7-8999-56118D10C6CD}" destId="{2AD007DB-4641-4EE9-A1BB-DC0EC931ACA9}" srcOrd="1" destOrd="0" presId="urn:microsoft.com/office/officeart/2005/8/layout/process4"/>
    <dgm:cxn modelId="{04EA088F-11B0-4FC1-BEE8-F2FF7857DC79}" type="presParOf" srcId="{BBEFFE9F-B6F2-4AEA-932E-C1654600DD56}" destId="{22048EFE-B1F1-4303-85EC-4637B44CDE42}" srcOrd="3" destOrd="0" presId="urn:microsoft.com/office/officeart/2005/8/layout/process4"/>
    <dgm:cxn modelId="{F15089A6-91AB-4767-8ED1-0E0BC2C1BFFE}" type="presParOf" srcId="{BBEFFE9F-B6F2-4AEA-932E-C1654600DD56}" destId="{BA2A6CF7-7976-4011-9C89-3BC216008025}" srcOrd="4" destOrd="0" presId="urn:microsoft.com/office/officeart/2005/8/layout/process4"/>
    <dgm:cxn modelId="{ABDA74BF-5807-4CFE-9B97-81006BD9FDBA}" type="presParOf" srcId="{BA2A6CF7-7976-4011-9C89-3BC216008025}" destId="{623986C6-625C-4863-A943-7714663B630D}" srcOrd="0" destOrd="0" presId="urn:microsoft.com/office/officeart/2005/8/layout/process4"/>
    <dgm:cxn modelId="{AE6FBEE2-E2CB-418B-9205-643E1C250C23}" type="presParOf" srcId="{BA2A6CF7-7976-4011-9C89-3BC216008025}" destId="{2FA6829B-D2FF-4795-9BE6-6F53BE70492B}" srcOrd="1" destOrd="0" presId="urn:microsoft.com/office/officeart/2005/8/layout/process4"/>
    <dgm:cxn modelId="{C14569AE-48C6-43A1-8340-0FF1FDF0E279}" type="presParOf" srcId="{BA2A6CF7-7976-4011-9C89-3BC216008025}" destId="{1FB300DE-DEB5-4393-BF2B-092CB0ED5877}" srcOrd="2" destOrd="0" presId="urn:microsoft.com/office/officeart/2005/8/layout/process4"/>
    <dgm:cxn modelId="{385668F6-E520-4BC7-9F35-5C0996951FD1}" type="presParOf" srcId="{1FB300DE-DEB5-4393-BF2B-092CB0ED5877}" destId="{61E6A6F4-1604-40B1-9DBD-403DC2282143}" srcOrd="0" destOrd="0" presId="urn:microsoft.com/office/officeart/2005/8/layout/process4"/>
    <dgm:cxn modelId="{026FA01F-E3F8-4915-AE85-5740CE2F02D8}" type="presParOf" srcId="{1FB300DE-DEB5-4393-BF2B-092CB0ED5877}" destId="{0CDD5101-C92D-449C-9D65-92A8B44AC947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9FB528-AE15-4F5A-B7D4-BB961CE22201}">
      <dsp:nvSpPr>
        <dsp:cNvPr id="0" name=""/>
        <dsp:cNvSpPr/>
      </dsp:nvSpPr>
      <dsp:spPr>
        <a:xfrm>
          <a:off x="0" y="4178058"/>
          <a:ext cx="8153400" cy="137163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>
              <a:latin typeface="+mj-lt"/>
            </a:rPr>
            <a:t>Phase III – Data cleaning and analysis  </a:t>
          </a:r>
        </a:p>
      </dsp:txBody>
      <dsp:txXfrm>
        <a:off x="0" y="4178058"/>
        <a:ext cx="8153400" cy="740684"/>
      </dsp:txXfrm>
    </dsp:sp>
    <dsp:sp modelId="{4E029905-ACE1-423F-9B3F-6FB568E67008}">
      <dsp:nvSpPr>
        <dsp:cNvPr id="0" name=""/>
        <dsp:cNvSpPr/>
      </dsp:nvSpPr>
      <dsp:spPr>
        <a:xfrm>
          <a:off x="1474" y="4851023"/>
          <a:ext cx="3387960" cy="711525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latin typeface="Arial" panose="020B0604020202020204" pitchFamily="34" charset="0"/>
              <a:cs typeface="Arial" panose="020B0604020202020204" pitchFamily="34" charset="0"/>
            </a:rPr>
            <a:t>Data collection from 1224 students</a:t>
          </a:r>
        </a:p>
      </dsp:txBody>
      <dsp:txXfrm>
        <a:off x="1474" y="4851023"/>
        <a:ext cx="3387960" cy="711525"/>
      </dsp:txXfrm>
    </dsp:sp>
    <dsp:sp modelId="{AFCFEE62-C547-4707-837A-4299864F81F9}">
      <dsp:nvSpPr>
        <dsp:cNvPr id="0" name=""/>
        <dsp:cNvSpPr/>
      </dsp:nvSpPr>
      <dsp:spPr>
        <a:xfrm>
          <a:off x="3390909" y="4851074"/>
          <a:ext cx="4762490" cy="711525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latin typeface="Arial" panose="020B0604020202020204" pitchFamily="34" charset="0"/>
              <a:cs typeface="Arial" panose="020B0604020202020204" pitchFamily="34" charset="0"/>
            </a:rPr>
            <a:t>Analysis of data was done on SAS.  </a:t>
          </a:r>
        </a:p>
      </dsp:txBody>
      <dsp:txXfrm>
        <a:off x="3390909" y="4851074"/>
        <a:ext cx="4762490" cy="711525"/>
      </dsp:txXfrm>
    </dsp:sp>
    <dsp:sp modelId="{7C65F6C0-DC24-4400-891D-D5CF99422822}">
      <dsp:nvSpPr>
        <dsp:cNvPr id="0" name=""/>
        <dsp:cNvSpPr/>
      </dsp:nvSpPr>
      <dsp:spPr>
        <a:xfrm rot="10800000">
          <a:off x="0" y="2089054"/>
          <a:ext cx="8153400" cy="2109578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0" kern="1200" dirty="0">
              <a:latin typeface="+mj-lt"/>
            </a:rPr>
            <a:t>Phase II – Pilot  testing, recruitment  and data collection</a:t>
          </a:r>
        </a:p>
      </dsp:txBody>
      <dsp:txXfrm rot="-10800000">
        <a:off x="0" y="2089054"/>
        <a:ext cx="8153400" cy="740461"/>
      </dsp:txXfrm>
    </dsp:sp>
    <dsp:sp modelId="{D3495324-7742-4683-A412-CFB6C303834C}">
      <dsp:nvSpPr>
        <dsp:cNvPr id="0" name=""/>
        <dsp:cNvSpPr/>
      </dsp:nvSpPr>
      <dsp:spPr>
        <a:xfrm>
          <a:off x="603" y="2750570"/>
          <a:ext cx="3694509" cy="788656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latin typeface="Arial" panose="020B0604020202020204" pitchFamily="34" charset="0"/>
              <a:cs typeface="Arial" panose="020B0604020202020204" pitchFamily="34" charset="0"/>
            </a:rPr>
            <a:t>Pilot testing; adjustments to the data collection process </a:t>
          </a: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	</a:t>
          </a:r>
        </a:p>
      </dsp:txBody>
      <dsp:txXfrm>
        <a:off x="603" y="2750570"/>
        <a:ext cx="3694509" cy="788656"/>
      </dsp:txXfrm>
    </dsp:sp>
    <dsp:sp modelId="{2AD007DB-4641-4EE9-A1BB-DC0EC931ACA9}">
      <dsp:nvSpPr>
        <dsp:cNvPr id="0" name=""/>
        <dsp:cNvSpPr/>
      </dsp:nvSpPr>
      <dsp:spPr>
        <a:xfrm>
          <a:off x="3695112" y="2750570"/>
          <a:ext cx="4457684" cy="788656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latin typeface="Adobe Devanagari" pitchFamily="18" charset="0"/>
              <a:cs typeface="Adobe Devanagari" pitchFamily="18" charset="0"/>
            </a:rPr>
            <a:t>Surveys and anthropometric measurements were done in schools </a:t>
          </a:r>
        </a:p>
      </dsp:txBody>
      <dsp:txXfrm>
        <a:off x="3695112" y="2750570"/>
        <a:ext cx="4457684" cy="788656"/>
      </dsp:txXfrm>
    </dsp:sp>
    <dsp:sp modelId="{2FA6829B-D2FF-4795-9BE6-6F53BE70492B}">
      <dsp:nvSpPr>
        <dsp:cNvPr id="0" name=""/>
        <dsp:cNvSpPr/>
      </dsp:nvSpPr>
      <dsp:spPr>
        <a:xfrm rot="10800000">
          <a:off x="0" y="51"/>
          <a:ext cx="8153400" cy="2109578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0" kern="1200" dirty="0">
              <a:solidFill>
                <a:schemeClr val="bg1"/>
              </a:solidFill>
              <a:latin typeface="+mj-lt"/>
            </a:rPr>
            <a:t>Phase I –  </a:t>
          </a:r>
          <a:r>
            <a:rPr lang="en-US" sz="2600" kern="1200" dirty="0">
              <a:latin typeface="+mj-lt"/>
            </a:rPr>
            <a:t>Ethical Approval, school selection and access</a:t>
          </a:r>
        </a:p>
      </dsp:txBody>
      <dsp:txXfrm rot="-10800000">
        <a:off x="0" y="51"/>
        <a:ext cx="8153400" cy="740461"/>
      </dsp:txXfrm>
    </dsp:sp>
    <dsp:sp modelId="{61E6A6F4-1604-40B1-9DBD-403DC2282143}">
      <dsp:nvSpPr>
        <dsp:cNvPr id="0" name=""/>
        <dsp:cNvSpPr/>
      </dsp:nvSpPr>
      <dsp:spPr>
        <a:xfrm>
          <a:off x="351" y="664474"/>
          <a:ext cx="3925416" cy="78284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latin typeface="Arial" panose="020B0604020202020204" pitchFamily="34" charset="0"/>
              <a:cs typeface="Arial" panose="020B0604020202020204" pitchFamily="34" charset="0"/>
            </a:rPr>
            <a:t>Obtained approval from MOHAP, MOE and </a:t>
          </a:r>
          <a:r>
            <a:rPr lang="en-US" sz="1600" b="1" kern="1200" dirty="0" err="1">
              <a:latin typeface="Arial" panose="020B0604020202020204" pitchFamily="34" charset="0"/>
              <a:cs typeface="Arial" panose="020B0604020202020204" pitchFamily="34" charset="0"/>
            </a:rPr>
            <a:t>UoS</a:t>
          </a:r>
          <a:r>
            <a:rPr lang="en-US" sz="1600" b="1" kern="1200" dirty="0">
              <a:latin typeface="Arial" panose="020B0604020202020204" pitchFamily="34" charset="0"/>
              <a:cs typeface="Arial" panose="020B0604020202020204" pitchFamily="34" charset="0"/>
            </a:rPr>
            <a:t>  </a:t>
          </a:r>
        </a:p>
      </dsp:txBody>
      <dsp:txXfrm>
        <a:off x="351" y="664474"/>
        <a:ext cx="3925416" cy="782840"/>
      </dsp:txXfrm>
    </dsp:sp>
    <dsp:sp modelId="{0CDD5101-C92D-449C-9D65-92A8B44AC947}">
      <dsp:nvSpPr>
        <dsp:cNvPr id="0" name=""/>
        <dsp:cNvSpPr/>
      </dsp:nvSpPr>
      <dsp:spPr>
        <a:xfrm>
          <a:off x="3925767" y="664474"/>
          <a:ext cx="4227280" cy="78284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latin typeface="Adobe Devanagari" pitchFamily="18" charset="0"/>
              <a:cs typeface="Adobe Devanagari" pitchFamily="18" charset="0"/>
            </a:rPr>
            <a:t>Random selection of schools &amp; classes </a:t>
          </a:r>
        </a:p>
      </dsp:txBody>
      <dsp:txXfrm>
        <a:off x="3925767" y="664474"/>
        <a:ext cx="4227280" cy="7828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0.19904</cdr:x>
      <cdr:y>0.2532</cdr:y>
    </cdr:from>
    <cdr:to>
      <cdr:x>0.38</cdr:x>
      <cdr:y>0.7</cdr:y>
    </cdr:to>
    <cdr:sp macro="" textlink="">
      <cdr:nvSpPr>
        <cdr:cNvPr id="3" name="Rectangle 2"/>
        <cdr:cNvSpPr/>
      </cdr:nvSpPr>
      <cdr:spPr>
        <a:xfrm xmlns:a="http://schemas.openxmlformats.org/drawingml/2006/main">
          <a:off x="1516722" y="964688"/>
          <a:ext cx="1378878" cy="170231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57150">
          <a:solidFill>
            <a:schemeClr val="accent1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0.40791</cdr:x>
      <cdr:y>0.2413</cdr:y>
    </cdr:from>
    <cdr:to>
      <cdr:x>0.53291</cdr:x>
      <cdr:y>0.2981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170464" y="1139986"/>
          <a:ext cx="971550" cy="2683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i="1" dirty="0"/>
            <a:t>p=0.028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0.80513</cdr:x>
      <cdr:y>0.25758</cdr:y>
    </cdr:from>
    <cdr:to>
      <cdr:x>0.97035</cdr:x>
      <cdr:y>0.36364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E9A84988-F7D8-46ED-9B41-40CFDDBF09FA}"/>
            </a:ext>
          </a:extLst>
        </cdr:cNvPr>
        <cdr:cNvSpPr txBox="1"/>
      </cdr:nvSpPr>
      <cdr:spPr>
        <a:xfrm xmlns:a="http://schemas.openxmlformats.org/drawingml/2006/main">
          <a:off x="3276600" y="647699"/>
          <a:ext cx="672372" cy="266700"/>
        </a:xfrm>
        <a:prstGeom xmlns:a="http://schemas.openxmlformats.org/drawingml/2006/main" prst="rect">
          <a:avLst/>
        </a:prstGeom>
        <a:solidFill xmlns:a="http://schemas.openxmlformats.org/drawingml/2006/main">
          <a:srgbClr val="FFFF00"/>
        </a:solidFill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b="1" i="1" dirty="0"/>
            <a:t>p=0.001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9A04FB-EDE6-4F52-BA8C-2157C8FDABF4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5CBB35-12D1-4E10-8E13-F20F32B9C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938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CBB35-12D1-4E10-8E13-F20F32B9CDC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898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38AC6-A1FA-4186-9046-C4633D636124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49609-2904-40D8-90A2-40FAF7B1133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38AC6-A1FA-4186-9046-C4633D636124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49609-2904-40D8-90A2-40FAF7B113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38AC6-A1FA-4186-9046-C4633D636124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49609-2904-40D8-90A2-40FAF7B1133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38AC6-A1FA-4186-9046-C4633D636124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49609-2904-40D8-90A2-40FAF7B113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38AC6-A1FA-4186-9046-C4633D636124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49609-2904-40D8-90A2-40FAF7B1133C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38AC6-A1FA-4186-9046-C4633D636124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49609-2904-40D8-90A2-40FAF7B113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38AC6-A1FA-4186-9046-C4633D636124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49609-2904-40D8-90A2-40FAF7B113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38AC6-A1FA-4186-9046-C4633D636124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49609-2904-40D8-90A2-40FAF7B1133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38AC6-A1FA-4186-9046-C4633D636124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49609-2904-40D8-90A2-40FAF7B113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38AC6-A1FA-4186-9046-C4633D636124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49609-2904-40D8-90A2-40FAF7B113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38AC6-A1FA-4186-9046-C4633D636124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49609-2904-40D8-90A2-40FAF7B113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D6838AC6-A1FA-4186-9046-C4633D636124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6B049609-2904-40D8-90A2-40FAF7B1133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9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hyperlink" Target="http://www.sharjah.ac.ae/en/Research/SIMHR/Pages/default.aspx" TargetMode="Externa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file:///C:\Users\10780\Documents\Tenfold%20increase%20in%20childhood%20and%20adolescent%20obesity%20in%20four%20decades_%20new%20study%20by%20Imperial%20College%20London%20and%20WHO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8153400" cy="1600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Health Promotion Research Group- University of Sharjah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dirty="0"/>
              <a:t>Prevalence of overweight and obesity and its </a:t>
            </a:r>
            <a:r>
              <a:rPr lang="en-US" sz="3600" b="1" dirty="0">
                <a:solidFill>
                  <a:schemeClr val="tx1"/>
                </a:solidFill>
              </a:rPr>
              <a:t>correlates among adolescents:   </a:t>
            </a:r>
          </a:p>
          <a:p>
            <a:pPr marL="0" indent="0" algn="ctr">
              <a:buNone/>
            </a:pPr>
            <a:r>
              <a:rPr lang="en-US" sz="3600" b="1" dirty="0">
                <a:solidFill>
                  <a:schemeClr val="tx1"/>
                </a:solidFill>
              </a:rPr>
              <a:t>Representative sample from private and public schools in the United Arab Emirates 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72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470" y="3962400"/>
            <a:ext cx="2895600" cy="1600200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85800" y="560499"/>
            <a:ext cx="7543800" cy="25366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230" y="3253525"/>
            <a:ext cx="2956560" cy="1600200"/>
          </a:xfrm>
          <a:prstGeom prst="rect">
            <a:avLst/>
          </a:prstGeom>
        </p:spPr>
      </p:pic>
      <p:pic>
        <p:nvPicPr>
          <p:cNvPr id="1026" name="Picture 2" descr="https://media2.picsearch.com/is?f1oWXDtLRL3XZo08DouRGrvYQ6fx5vNWbPDtvQwFPcA&amp;height=21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5110" y="4191000"/>
            <a:ext cx="214884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9164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76950"/>
            <a:ext cx="8458199" cy="5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3400" y="5729418"/>
            <a:ext cx="6705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Obesity Collaborators. Health Effects of Overweight and Obesity in 195 Countries over 25 Years. </a:t>
            </a:r>
            <a:r>
              <a:rPr lang="da-DK" sz="1100" dirty="0"/>
              <a:t>N Engl J Med. 2017 Jul 6;377(1):13-27. doi: 10.1056/NEJMoa1614362.</a:t>
            </a:r>
            <a:endParaRPr lang="en-US" sz="1100" dirty="0"/>
          </a:p>
        </p:txBody>
      </p:sp>
      <p:sp>
        <p:nvSpPr>
          <p:cNvPr id="2" name="Rectangle 1"/>
          <p:cNvSpPr/>
          <p:nvPr/>
        </p:nvSpPr>
        <p:spPr>
          <a:xfrm>
            <a:off x="533400" y="2590800"/>
            <a:ext cx="69342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13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848600" cy="3886200"/>
          </a:xfrm>
        </p:spPr>
        <p:txBody>
          <a:bodyPr>
            <a:normAutofit/>
          </a:bodyPr>
          <a:lstStyle/>
          <a:p>
            <a:r>
              <a:rPr lang="en-US" dirty="0"/>
              <a:t>The adolescent years are critical for teens’ current and future health. </a:t>
            </a:r>
          </a:p>
          <a:p>
            <a:r>
              <a:rPr lang="en-US" dirty="0"/>
              <a:t>Good health enables adolescents to learn and grow. </a:t>
            </a:r>
          </a:p>
          <a:p>
            <a:r>
              <a:rPr lang="en-US" dirty="0"/>
              <a:t>A recent study conducted in UAE schools (n = 44,942</a:t>
            </a:r>
            <a:r>
              <a:rPr lang="en-US" dirty="0" smtClean="0"/>
              <a:t>) among  </a:t>
            </a:r>
            <a:r>
              <a:rPr lang="en-US" dirty="0"/>
              <a:t>children </a:t>
            </a:r>
            <a:r>
              <a:rPr lang="en-US" dirty="0" smtClean="0"/>
              <a:t>aged 3–18</a:t>
            </a:r>
            <a:r>
              <a:rPr lang="en-US" dirty="0"/>
              <a:t> years </a:t>
            </a:r>
            <a:r>
              <a:rPr lang="en-US" dirty="0" smtClean="0"/>
              <a:t>during year </a:t>
            </a:r>
            <a:r>
              <a:rPr lang="en-US" dirty="0"/>
              <a:t>2013-2015, </a:t>
            </a:r>
            <a:r>
              <a:rPr lang="en-US" dirty="0" smtClean="0"/>
              <a:t>showed </a:t>
            </a:r>
            <a:r>
              <a:rPr lang="en-US" dirty="0"/>
              <a:t>that 1/3rd of subjects were either overweight or </a:t>
            </a:r>
            <a:r>
              <a:rPr lang="en-US" dirty="0" smtClean="0"/>
              <a:t>obese. </a:t>
            </a:r>
            <a:endParaRPr lang="en-US" dirty="0"/>
          </a:p>
          <a:p>
            <a:r>
              <a:rPr lang="en-US" dirty="0" smtClean="0"/>
              <a:t>For each additional year , </a:t>
            </a:r>
            <a:r>
              <a:rPr lang="en-US" dirty="0"/>
              <a:t>2.36% and 0.28% </a:t>
            </a:r>
            <a:r>
              <a:rPr lang="en-US" dirty="0" smtClean="0"/>
              <a:t>of </a:t>
            </a:r>
            <a:r>
              <a:rPr lang="en-US" dirty="0"/>
              <a:t>the students became </a:t>
            </a:r>
            <a:r>
              <a:rPr lang="en-US" dirty="0" smtClean="0"/>
              <a:t>obese and morbidly obese respectively.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267200"/>
            <a:ext cx="2743200" cy="1822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61999" y="6324600"/>
            <a:ext cx="7543801" cy="249301"/>
          </a:xfrm>
        </p:spPr>
        <p:txBody>
          <a:bodyPr/>
          <a:lstStyle/>
          <a:p>
            <a:r>
              <a:rPr lang="en-US" dirty="0" err="1"/>
              <a:t>AlBlooshi</a:t>
            </a:r>
            <a:r>
              <a:rPr lang="en-US" dirty="0"/>
              <a:t>, A., </a:t>
            </a:r>
            <a:r>
              <a:rPr lang="en-US" dirty="0" err="1"/>
              <a:t>Shaban</a:t>
            </a:r>
            <a:r>
              <a:rPr lang="en-US" dirty="0"/>
              <a:t>, S., </a:t>
            </a:r>
            <a:r>
              <a:rPr lang="en-US" dirty="0" err="1"/>
              <a:t>AlTunaiji</a:t>
            </a:r>
            <a:r>
              <a:rPr lang="en-US" dirty="0"/>
              <a:t>, M., Fares, N., AlShehhi, L., AlShehhi, H., ... &amp; </a:t>
            </a:r>
            <a:r>
              <a:rPr lang="en-US" dirty="0" err="1"/>
              <a:t>Souid</a:t>
            </a:r>
            <a:r>
              <a:rPr lang="en-US" dirty="0"/>
              <a:t>, A. K. (2016).</a:t>
            </a:r>
          </a:p>
        </p:txBody>
      </p:sp>
    </p:spTree>
    <p:extLst>
      <p:ext uri="{BB962C8B-B14F-4D97-AF65-F5344CB8AC3E}">
        <p14:creationId xmlns:p14="http://schemas.microsoft.com/office/powerpoint/2010/main" val="282597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685800"/>
            <a:ext cx="8077200" cy="4114800"/>
          </a:xfrm>
        </p:spPr>
        <p:txBody>
          <a:bodyPr/>
          <a:lstStyle/>
          <a:p>
            <a:r>
              <a:rPr lang="en-US" dirty="0"/>
              <a:t>To investigate the prevalence of overweight and </a:t>
            </a:r>
            <a:r>
              <a:rPr lang="en-US" dirty="0" smtClean="0"/>
              <a:t>obesity in adolescents </a:t>
            </a:r>
            <a:r>
              <a:rPr lang="en-US" dirty="0"/>
              <a:t>attending </a:t>
            </a:r>
            <a:r>
              <a:rPr lang="en-US" dirty="0" smtClean="0"/>
              <a:t>public </a:t>
            </a:r>
            <a:r>
              <a:rPr lang="en-US" dirty="0"/>
              <a:t>versus public schools.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Identify risk factors (correlates)  of overweight and obesity in adolescents.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453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and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Cross sectional research design</a:t>
            </a:r>
          </a:p>
          <a:p>
            <a:r>
              <a:rPr lang="en-US" dirty="0"/>
              <a:t>Collected data from 1224 adolescents (age 13-19 years old) </a:t>
            </a:r>
          </a:p>
          <a:p>
            <a:r>
              <a:rPr lang="en-US" dirty="0"/>
              <a:t>Two-stage sampling</a:t>
            </a:r>
          </a:p>
          <a:p>
            <a:r>
              <a:rPr lang="en-US" dirty="0"/>
              <a:t>Statistical software SAS was used for analysis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609600"/>
            <a:ext cx="4800600" cy="4190999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dirty="0"/>
              <a:t>Self-administered questionnaires</a:t>
            </a:r>
          </a:p>
          <a:p>
            <a:pPr lvl="1"/>
            <a:r>
              <a:rPr lang="en-US" dirty="0"/>
              <a:t>General Demographics</a:t>
            </a:r>
          </a:p>
          <a:p>
            <a:pPr lvl="1"/>
            <a:r>
              <a:rPr lang="en-US" dirty="0"/>
              <a:t>Fruit and Vegetable Consumption</a:t>
            </a:r>
          </a:p>
          <a:p>
            <a:pPr lvl="1"/>
            <a:r>
              <a:rPr lang="en-US" dirty="0"/>
              <a:t>Physical Activity </a:t>
            </a:r>
          </a:p>
          <a:p>
            <a:pPr marL="0" indent="0">
              <a:buNone/>
            </a:pPr>
            <a:r>
              <a:rPr lang="en-US" b="1" dirty="0"/>
              <a:t>Anthropometric measurements</a:t>
            </a:r>
          </a:p>
          <a:p>
            <a:pPr lvl="1"/>
            <a:r>
              <a:rPr lang="en-US" dirty="0"/>
              <a:t>Height and Weight </a:t>
            </a:r>
          </a:p>
          <a:p>
            <a:pPr lvl="1"/>
            <a:r>
              <a:rPr lang="en-US" dirty="0"/>
              <a:t>Waist and Hip </a:t>
            </a:r>
          </a:p>
          <a:p>
            <a:pPr lvl="1"/>
            <a:r>
              <a:rPr lang="en-US" dirty="0"/>
              <a:t>%Body fat </a:t>
            </a:r>
          </a:p>
          <a:p>
            <a:pPr marL="0" lvl="1" indent="0">
              <a:buNone/>
            </a:pPr>
            <a:r>
              <a:rPr lang="en-US" b="1" dirty="0"/>
              <a:t>Other measurements </a:t>
            </a:r>
          </a:p>
          <a:p>
            <a:pPr lvl="1"/>
            <a:r>
              <a:rPr lang="en-US" dirty="0"/>
              <a:t>Blood Pressure</a:t>
            </a:r>
          </a:p>
          <a:p>
            <a:pPr lvl="1"/>
            <a:r>
              <a:rPr lang="en-US" dirty="0"/>
              <a:t>Random Blood Glucose </a:t>
            </a:r>
          </a:p>
          <a:p>
            <a:pPr marL="320040" lvl="1" indent="0">
              <a:buNone/>
            </a:pPr>
            <a:r>
              <a:rPr lang="en-US" dirty="0"/>
              <a:t> </a:t>
            </a:r>
          </a:p>
          <a:p>
            <a:pPr marL="32004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183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44121" y="4572000"/>
            <a:ext cx="6781800" cy="16002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600" dirty="0"/>
              <a:t>Project Equipment 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225"/>
            <a:ext cx="4038600" cy="4718050"/>
          </a:xfrm>
        </p:spPr>
        <p:txBody>
          <a:bodyPr/>
          <a:lstStyle/>
          <a:p>
            <a:r>
              <a:rPr lang="en-US" altLang="en-US"/>
              <a:t>Segmented Body Fat Analyzer </a:t>
            </a:r>
          </a:p>
        </p:txBody>
      </p:sp>
      <p:pic>
        <p:nvPicPr>
          <p:cNvPr id="21508" name="Picture 2" descr="http://media.tanita.com/data/Image/products/MC-780U_350.jpg?rev=C13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2643188"/>
            <a:ext cx="3571875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4" descr="https://i.ytimg.com/vi/LJ38EF3n3pE/maxresdefaul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2968625"/>
            <a:ext cx="4286250" cy="241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http://img.tradeindia.com/fp/1/001/623/30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1" y="515144"/>
            <a:ext cx="333375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 descr="Wholesale Bluetooth 4.0 Medical Arm Type Blood Pressure Monito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0" y="244475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5560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0171437"/>
              </p:ext>
            </p:extLst>
          </p:nvPr>
        </p:nvGraphicFramePr>
        <p:xfrm>
          <a:off x="609600" y="533400"/>
          <a:ext cx="81534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210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8A9F-B0D0-4A15-9DDF-60AD08650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742120"/>
            <a:ext cx="6781800" cy="1600200"/>
          </a:xfrm>
        </p:spPr>
        <p:txBody>
          <a:bodyPr/>
          <a:lstStyle/>
          <a:p>
            <a:r>
              <a:rPr lang="en-US" dirty="0"/>
              <a:t>Results: Cut-offs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9A9CBC8-E50A-4884-9695-64FBBDCA62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2961930"/>
              </p:ext>
            </p:extLst>
          </p:nvPr>
        </p:nvGraphicFramePr>
        <p:xfrm>
          <a:off x="228600" y="0"/>
          <a:ext cx="8610600" cy="55625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8195">
                  <a:extLst>
                    <a:ext uri="{9D8B030D-6E8A-4147-A177-3AD203B41FA5}">
                      <a16:colId xmlns:a16="http://schemas.microsoft.com/office/drawing/2014/main" val="1582796939"/>
                    </a:ext>
                  </a:extLst>
                </a:gridCol>
                <a:gridCol w="352005">
                  <a:extLst>
                    <a:ext uri="{9D8B030D-6E8A-4147-A177-3AD203B41FA5}">
                      <a16:colId xmlns:a16="http://schemas.microsoft.com/office/drawing/2014/main" val="969212035"/>
                    </a:ext>
                  </a:extLst>
                </a:gridCol>
                <a:gridCol w="2870200">
                  <a:extLst>
                    <a:ext uri="{9D8B030D-6E8A-4147-A177-3AD203B41FA5}">
                      <a16:colId xmlns:a16="http://schemas.microsoft.com/office/drawing/2014/main" val="3936527587"/>
                    </a:ext>
                  </a:extLst>
                </a:gridCol>
                <a:gridCol w="2870200">
                  <a:extLst>
                    <a:ext uri="{9D8B030D-6E8A-4147-A177-3AD203B41FA5}">
                      <a16:colId xmlns:a16="http://schemas.microsoft.com/office/drawing/2014/main" val="2998743418"/>
                    </a:ext>
                  </a:extLst>
                </a:gridCol>
              </a:tblGrid>
              <a:tr h="377125">
                <a:tc>
                  <a:txBody>
                    <a:bodyPr/>
                    <a:lstStyle/>
                    <a:p>
                      <a:r>
                        <a:rPr lang="en-US" b="0" dirty="0">
                          <a:latin typeface="+mj-lt"/>
                        </a:rPr>
                        <a:t>Categories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b="0" dirty="0">
                          <a:latin typeface="+mj-lt"/>
                        </a:rPr>
                        <a:t>Male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latin typeface="+mj-lt"/>
                        </a:rPr>
                        <a:t>Female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671502"/>
                  </a:ext>
                </a:extLst>
              </a:tr>
              <a:tr h="34569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Waist circumference</a:t>
                      </a:r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algn="ctr"/>
                      <a:endParaRPr lang="en-US" sz="1600" b="1"/>
                    </a:p>
                  </a:txBody>
                  <a:tcPr>
                    <a:solidFill>
                      <a:srgbClr val="F1E7E7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1E7E7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316627"/>
                  </a:ext>
                </a:extLst>
              </a:tr>
              <a:tr h="34569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 </a:t>
                      </a:r>
                      <a:r>
                        <a:rPr lang="en-US" sz="1600" b="1" i="1" dirty="0"/>
                        <a:t>Age (years)</a:t>
                      </a:r>
                    </a:p>
                  </a:txBody>
                  <a:tcPr>
                    <a:solidFill>
                      <a:srgbClr val="F1E7E7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468020"/>
                  </a:ext>
                </a:extLst>
              </a:tr>
              <a:tr h="34569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  12 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71.3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819479"/>
                  </a:ext>
                </a:extLst>
              </a:tr>
              <a:tr h="34569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  13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74.2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69.7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303549"/>
                  </a:ext>
                </a:extLst>
              </a:tr>
              <a:tr h="34569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  14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76.4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70.9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658385"/>
                  </a:ext>
                </a:extLst>
              </a:tr>
              <a:tr h="34569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  15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77.9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71.3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697477"/>
                  </a:ext>
                </a:extLst>
              </a:tr>
              <a:tr h="34569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  16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79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71.3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784263"/>
                  </a:ext>
                </a:extLst>
              </a:tr>
              <a:tr h="34569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  17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79.8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71.3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982525"/>
                  </a:ext>
                </a:extLst>
              </a:tr>
              <a:tr h="34569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  18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80.4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71.2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465474"/>
                  </a:ext>
                </a:extLst>
              </a:tr>
              <a:tr h="34569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Waist-height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0.5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375614"/>
                  </a:ext>
                </a:extLst>
              </a:tr>
              <a:tr h="34569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Waist-hip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0.9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0.85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48040"/>
                  </a:ext>
                </a:extLst>
              </a:tr>
              <a:tr h="345698">
                <a:tc gridSpan="4"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BMI </a:t>
                      </a: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percentiles</a:t>
                      </a:r>
                      <a:endParaRPr lang="en-US" sz="16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523040"/>
                  </a:ext>
                </a:extLst>
              </a:tr>
              <a:tr h="345698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Normal </a:t>
                      </a:r>
                      <a:endParaRPr lang="en-US" sz="16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 algn="ctr">
                        <a:tabLst>
                          <a:tab pos="400050" algn="l"/>
                          <a:tab pos="574675" algn="l"/>
                        </a:tabLst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3th ≤BMI ≤85th</a:t>
                      </a:r>
                      <a:endParaRPr lang="en-US" sz="16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346584"/>
                  </a:ext>
                </a:extLst>
              </a:tr>
              <a:tr h="345698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Overweight</a:t>
                      </a:r>
                      <a:endParaRPr lang="en-US" sz="16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85th &lt;BMI ≤97th</a:t>
                      </a:r>
                      <a:endParaRPr lang="en-US" sz="16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153264"/>
                  </a:ext>
                </a:extLst>
              </a:tr>
              <a:tr h="345698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Obesity</a:t>
                      </a:r>
                      <a:endParaRPr lang="en-US" sz="16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801688" algn="l"/>
                        </a:tabLst>
                        <a:defRPr/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BMI&gt; 97</a:t>
                      </a:r>
                      <a:r>
                        <a:rPr lang="en-US" sz="1600" b="1" kern="1200" baseline="30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6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63613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28600" y="6342320"/>
            <a:ext cx="838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Waist Circumference and Waist-Hip Ratio (2008). Report of a WHO Expert Consultation Geneva, 8–11 December 2008. Retrieved 15.06.2017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298396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43000" y="2362200"/>
            <a:ext cx="6781800" cy="1600200"/>
          </a:xfrm>
        </p:spPr>
        <p:txBody>
          <a:bodyPr/>
          <a:lstStyle/>
          <a:p>
            <a:pPr marL="0" indent="0"/>
            <a:r>
              <a:rPr lang="en-US" b="1" dirty="0"/>
              <a:t>Study results</a:t>
            </a:r>
          </a:p>
        </p:txBody>
      </p:sp>
    </p:spTree>
    <p:extLst>
      <p:ext uri="{BB962C8B-B14F-4D97-AF65-F5344CB8AC3E}">
        <p14:creationId xmlns:p14="http://schemas.microsoft.com/office/powerpoint/2010/main" val="284709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621216"/>
            <a:ext cx="7391400" cy="550984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Results: Sample characteristics (n= 932)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4686475"/>
              </p:ext>
            </p:extLst>
          </p:nvPr>
        </p:nvGraphicFramePr>
        <p:xfrm>
          <a:off x="381000" y="533400"/>
          <a:ext cx="3733801" cy="297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24"/>
          <a:stretch/>
        </p:blipFill>
        <p:spPr bwMode="auto">
          <a:xfrm>
            <a:off x="2666435" y="1295400"/>
            <a:ext cx="38156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52"/>
          <a:stretch/>
        </p:blipFill>
        <p:spPr bwMode="auto">
          <a:xfrm>
            <a:off x="948282" y="2743200"/>
            <a:ext cx="335584" cy="457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199768677"/>
              </p:ext>
            </p:extLst>
          </p:nvPr>
        </p:nvGraphicFramePr>
        <p:xfrm>
          <a:off x="3962400" y="533400"/>
          <a:ext cx="3810000" cy="2582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460511466"/>
              </p:ext>
            </p:extLst>
          </p:nvPr>
        </p:nvGraphicFramePr>
        <p:xfrm>
          <a:off x="1143000" y="2895600"/>
          <a:ext cx="5715000" cy="2725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1006898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Results: Sample characteristics </a:t>
            </a: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272976721"/>
              </p:ext>
            </p:extLst>
          </p:nvPr>
        </p:nvGraphicFramePr>
        <p:xfrm>
          <a:off x="152400" y="533400"/>
          <a:ext cx="76200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24671B3-4F3F-48BB-A126-8FAC1FEDF868}"/>
              </a:ext>
            </a:extLst>
          </p:cNvPr>
          <p:cNvSpPr txBox="1"/>
          <p:nvPr/>
        </p:nvSpPr>
        <p:spPr>
          <a:xfrm>
            <a:off x="1676400" y="4264223"/>
            <a:ext cx="3276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BMI percentiles according to WHO</a:t>
            </a:r>
          </a:p>
        </p:txBody>
      </p:sp>
    </p:spTree>
    <p:extLst>
      <p:ext uri="{BB962C8B-B14F-4D97-AF65-F5344CB8AC3E}">
        <p14:creationId xmlns:p14="http://schemas.microsoft.com/office/powerpoint/2010/main" val="31764301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24400"/>
            <a:ext cx="8077200" cy="1600200"/>
          </a:xfrm>
        </p:spPr>
        <p:txBody>
          <a:bodyPr>
            <a:normAutofit fontScale="90000"/>
          </a:bodyPr>
          <a:lstStyle/>
          <a:p>
            <a:r>
              <a:rPr lang="en-US" dirty="0"/>
              <a:t>Results: </a:t>
            </a:r>
            <a:r>
              <a:rPr lang="en-US" dirty="0" smtClean="0"/>
              <a:t>(</a:t>
            </a:r>
            <a:r>
              <a:rPr lang="en-US" dirty="0"/>
              <a:t>AO) </a:t>
            </a:r>
            <a:r>
              <a:rPr lang="en-US" dirty="0" smtClean="0"/>
              <a:t>Indicators and % Body </a:t>
            </a:r>
            <a:r>
              <a:rPr lang="en-US" dirty="0"/>
              <a:t>fat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F432E2B-0A5E-4606-8121-D9BEDFDB3E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1859717"/>
              </p:ext>
            </p:extLst>
          </p:nvPr>
        </p:nvGraphicFramePr>
        <p:xfrm>
          <a:off x="914400" y="2141899"/>
          <a:ext cx="6934200" cy="2582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7100">
                  <a:extLst>
                    <a:ext uri="{9D8B030D-6E8A-4147-A177-3AD203B41FA5}">
                      <a16:colId xmlns:a16="http://schemas.microsoft.com/office/drawing/2014/main" val="1963958054"/>
                    </a:ext>
                  </a:extLst>
                </a:gridCol>
                <a:gridCol w="3467100">
                  <a:extLst>
                    <a:ext uri="{9D8B030D-6E8A-4147-A177-3AD203B41FA5}">
                      <a16:colId xmlns:a16="http://schemas.microsoft.com/office/drawing/2014/main" val="2032241470"/>
                    </a:ext>
                  </a:extLst>
                </a:gridCol>
              </a:tblGrid>
              <a:tr h="516500">
                <a:tc>
                  <a:txBody>
                    <a:bodyPr/>
                    <a:lstStyle/>
                    <a:p>
                      <a:r>
                        <a:rPr lang="en-US" dirty="0"/>
                        <a:t>Determinants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Prevalence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396541"/>
                  </a:ext>
                </a:extLst>
              </a:tr>
              <a:tr h="516500">
                <a:tc>
                  <a:txBody>
                    <a:bodyPr/>
                    <a:lstStyle/>
                    <a:p>
                      <a:r>
                        <a:rPr lang="en-US" dirty="0"/>
                        <a:t>Waist Circumference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441 (47.4%)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562810"/>
                  </a:ext>
                </a:extLst>
              </a:tr>
              <a:tr h="516500">
                <a:tc>
                  <a:txBody>
                    <a:bodyPr/>
                    <a:lstStyle/>
                    <a:p>
                      <a:r>
                        <a:rPr lang="en-US" dirty="0"/>
                        <a:t>Waist-Hip Ratio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212 (22.8%)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129765"/>
                  </a:ext>
                </a:extLst>
              </a:tr>
              <a:tr h="516500">
                <a:tc>
                  <a:txBody>
                    <a:bodyPr/>
                    <a:lstStyle/>
                    <a:p>
                      <a:r>
                        <a:rPr lang="en-US" dirty="0"/>
                        <a:t>Waist </a:t>
                      </a:r>
                      <a:r>
                        <a:rPr lang="en-US" dirty="0" smtClean="0"/>
                        <a:t>-Height </a:t>
                      </a:r>
                      <a:r>
                        <a:rPr lang="en-US" dirty="0"/>
                        <a:t>Ratio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253(</a:t>
                      </a:r>
                      <a:r>
                        <a:rPr lang="en-US" dirty="0" smtClean="0"/>
                        <a:t>27.2%)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451763"/>
                  </a:ext>
                </a:extLst>
              </a:tr>
              <a:tr h="516500">
                <a:tc>
                  <a:txBody>
                    <a:bodyPr/>
                    <a:lstStyle/>
                    <a:p>
                      <a:r>
                        <a:rPr lang="en-US" dirty="0" smtClean="0"/>
                        <a:t>% Body Fat(mean </a:t>
                      </a:r>
                      <a:r>
                        <a:rPr lang="en-US" u="none" dirty="0" smtClean="0"/>
                        <a:t>± SD)</a:t>
                      </a:r>
                      <a:endParaRPr lang="en-US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27.6 </a:t>
                      </a:r>
                      <a:r>
                        <a:rPr lang="en-US" u="none" dirty="0" smtClean="0"/>
                        <a:t>±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02507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88C22DB-0260-413F-A1BF-6718CFF8508C}"/>
              </a:ext>
            </a:extLst>
          </p:cNvPr>
          <p:cNvSpPr txBox="1"/>
          <p:nvPr/>
        </p:nvSpPr>
        <p:spPr>
          <a:xfrm>
            <a:off x="1237180" y="1219200"/>
            <a:ext cx="662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Prevalence of high Abdominal Obesity (AO) And % Body Fat  in Adolescents Attending Schools in The UAE  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62406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2480800701"/>
              </p:ext>
            </p:extLst>
          </p:nvPr>
        </p:nvGraphicFramePr>
        <p:xfrm>
          <a:off x="533400" y="914399"/>
          <a:ext cx="7772400" cy="47244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24000" y="1905000"/>
            <a:ext cx="12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p= 0.001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909846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+mj-lt"/>
              </a:rPr>
              <a:t>BMI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1400" y="5867400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j-lt"/>
              </a:rPr>
              <a:t>Waist* </a:t>
            </a:r>
          </a:p>
        </p:txBody>
      </p:sp>
      <p:sp>
        <p:nvSpPr>
          <p:cNvPr id="10" name="Left Brace 9"/>
          <p:cNvSpPr/>
          <p:nvPr/>
        </p:nvSpPr>
        <p:spPr>
          <a:xfrm rot="16200000">
            <a:off x="3731629" y="5412372"/>
            <a:ext cx="347246" cy="647703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088571" y="406570"/>
            <a:ext cx="723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Number of students in private and public schools by BMI and </a:t>
            </a:r>
            <a:r>
              <a:rPr lang="en-US" dirty="0" smtClean="0"/>
              <a:t>AO indicators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599" y="5562600"/>
            <a:ext cx="2189163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5533268"/>
            <a:ext cx="665163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5533267"/>
            <a:ext cx="665163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648200" y="5867400"/>
            <a:ext cx="121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j-lt"/>
              </a:rPr>
              <a:t>Waist-hip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91200" y="5867400"/>
            <a:ext cx="1295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j-lt"/>
              </a:rPr>
              <a:t>Waist-height</a:t>
            </a:r>
          </a:p>
        </p:txBody>
      </p:sp>
      <p:sp>
        <p:nvSpPr>
          <p:cNvPr id="20" name="TextBox 1"/>
          <p:cNvSpPr txBox="1"/>
          <p:nvPr/>
        </p:nvSpPr>
        <p:spPr>
          <a:xfrm>
            <a:off x="6352381" y="1219200"/>
            <a:ext cx="971550" cy="26834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i="1" dirty="0"/>
              <a:t>p=0.001</a:t>
            </a:r>
          </a:p>
        </p:txBody>
      </p:sp>
      <p:sp>
        <p:nvSpPr>
          <p:cNvPr id="21" name="TextBox 1"/>
          <p:cNvSpPr txBox="1"/>
          <p:nvPr/>
        </p:nvSpPr>
        <p:spPr>
          <a:xfrm>
            <a:off x="5133181" y="1243988"/>
            <a:ext cx="971550" cy="26834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i="1" dirty="0"/>
              <a:t>p=0.283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104" y="2188158"/>
            <a:ext cx="669925" cy="101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1637" y="2997783"/>
            <a:ext cx="669925" cy="101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4">
            <a:extLst>
              <a:ext uri="{FF2B5EF4-FFF2-40B4-BE49-F238E27FC236}">
                <a16:creationId xmlns:a16="http://schemas.microsoft.com/office/drawing/2014/main" id="{989FABD7-CB8C-4D1C-A2F8-613B7035C0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273" y="3366681"/>
            <a:ext cx="669925" cy="101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520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50304"/>
            <a:ext cx="7696200" cy="1600200"/>
          </a:xfrm>
        </p:spPr>
        <p:txBody>
          <a:bodyPr>
            <a:normAutofit/>
          </a:bodyPr>
          <a:lstStyle/>
          <a:p>
            <a:r>
              <a:rPr lang="en-US" dirty="0" smtClean="0"/>
              <a:t>Results: </a:t>
            </a:r>
            <a:r>
              <a:rPr lang="en-US" dirty="0" err="1" smtClean="0"/>
              <a:t>Bp</a:t>
            </a:r>
            <a:r>
              <a:rPr lang="en-US" dirty="0" smtClean="0"/>
              <a:t> and % Body Fat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6378619"/>
              </p:ext>
            </p:extLst>
          </p:nvPr>
        </p:nvGraphicFramePr>
        <p:xfrm>
          <a:off x="762000" y="1981200"/>
          <a:ext cx="7620001" cy="26669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84978">
                  <a:extLst>
                    <a:ext uri="{9D8B030D-6E8A-4147-A177-3AD203B41FA5}">
                      <a16:colId xmlns:a16="http://schemas.microsoft.com/office/drawing/2014/main" val="599493857"/>
                    </a:ext>
                  </a:extLst>
                </a:gridCol>
                <a:gridCol w="2089402">
                  <a:extLst>
                    <a:ext uri="{9D8B030D-6E8A-4147-A177-3AD203B41FA5}">
                      <a16:colId xmlns:a16="http://schemas.microsoft.com/office/drawing/2014/main" val="3838240894"/>
                    </a:ext>
                  </a:extLst>
                </a:gridCol>
                <a:gridCol w="2224201">
                  <a:extLst>
                    <a:ext uri="{9D8B030D-6E8A-4147-A177-3AD203B41FA5}">
                      <a16:colId xmlns:a16="http://schemas.microsoft.com/office/drawing/2014/main" val="2357048196"/>
                    </a:ext>
                  </a:extLst>
                </a:gridCol>
                <a:gridCol w="1321420">
                  <a:extLst>
                    <a:ext uri="{9D8B030D-6E8A-4147-A177-3AD203B41FA5}">
                      <a16:colId xmlns:a16="http://schemas.microsoft.com/office/drawing/2014/main" val="444226777"/>
                    </a:ext>
                  </a:extLst>
                </a:gridCol>
              </a:tblGrid>
              <a:tr h="80883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Public Schools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Frequency, (%) or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mean (±SD)(N=498)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Private Schools  (Frequency, (%) or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mean, ±SD)(N=434)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p-value 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92271116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Blood pressure (mmHg)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85073475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  Systolic Blood Pressure (SBP)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119.4(</a:t>
                      </a:r>
                      <a:r>
                        <a:rPr lang="en-US" sz="1400" b="1" dirty="0">
                          <a:effectLst/>
                          <a:sym typeface="Symbol" panose="05050102010706020507" pitchFamily="18" charset="2"/>
                        </a:rPr>
                        <a:t></a:t>
                      </a:r>
                      <a:r>
                        <a:rPr lang="en-US" sz="1400" b="1" dirty="0">
                          <a:effectLst/>
                        </a:rPr>
                        <a:t>12.3)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116.5(</a:t>
                      </a:r>
                      <a:r>
                        <a:rPr lang="en-US" sz="1400" b="1" dirty="0">
                          <a:effectLst/>
                          <a:sym typeface="Symbol" panose="05050102010706020507" pitchFamily="18" charset="2"/>
                        </a:rPr>
                        <a:t></a:t>
                      </a:r>
                      <a:r>
                        <a:rPr lang="en-US" sz="1400" b="1" dirty="0">
                          <a:effectLst/>
                        </a:rPr>
                        <a:t>12.4)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0.001†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026800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  Diastolic Blood Pressure (DBP)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75.6(</a:t>
                      </a:r>
                      <a:r>
                        <a:rPr lang="en-US" sz="1400" b="1" dirty="0">
                          <a:effectLst/>
                          <a:sym typeface="Symbol" panose="05050102010706020507" pitchFamily="18" charset="2"/>
                        </a:rPr>
                        <a:t></a:t>
                      </a:r>
                      <a:r>
                        <a:rPr lang="en-US" sz="1400" b="1" dirty="0">
                          <a:effectLst/>
                        </a:rPr>
                        <a:t>10.1)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73.7(</a:t>
                      </a:r>
                      <a:r>
                        <a:rPr lang="en-US" sz="1400" b="1" dirty="0">
                          <a:effectLst/>
                          <a:sym typeface="Symbol" panose="05050102010706020507" pitchFamily="18" charset="2"/>
                        </a:rPr>
                        <a:t></a:t>
                      </a:r>
                      <a:r>
                        <a:rPr lang="en-US" sz="1400" b="1" dirty="0">
                          <a:effectLst/>
                        </a:rPr>
                        <a:t>9.1)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0.002†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28634527"/>
                  </a:ext>
                </a:extLst>
              </a:tr>
              <a:tr h="25796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Percent Body Fat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27.6(</a:t>
                      </a:r>
                      <a:r>
                        <a:rPr lang="en-US" sz="1400" b="1">
                          <a:effectLst/>
                          <a:sym typeface="Symbol" panose="05050102010706020507" pitchFamily="18" charset="2"/>
                        </a:rPr>
                        <a:t></a:t>
                      </a:r>
                      <a:r>
                        <a:rPr lang="en-US" sz="1400" b="1">
                          <a:effectLst/>
                        </a:rPr>
                        <a:t>10.4)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25.3(</a:t>
                      </a:r>
                      <a:r>
                        <a:rPr lang="en-US" sz="1400" b="1" dirty="0">
                          <a:effectLst/>
                          <a:sym typeface="Symbol" panose="05050102010706020507" pitchFamily="18" charset="2"/>
                        </a:rPr>
                        <a:t></a:t>
                      </a:r>
                      <a:r>
                        <a:rPr lang="en-US" sz="1400" b="1" dirty="0">
                          <a:effectLst/>
                        </a:rPr>
                        <a:t>8.9)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&lt;.001†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43981291"/>
                  </a:ext>
                </a:extLst>
              </a:tr>
            </a:tbl>
          </a:graphicData>
        </a:graphic>
      </p:graphicFrame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85963" y="17526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533400" y="1097459"/>
            <a:ext cx="8289962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Table 2.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Blood pressure(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Bp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and %body Fat  of adolescents attending schools in the UAE by school 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540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6418013-10C3-4ECF-B7A8-EE699180BC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473345" y="896445"/>
            <a:ext cx="1663907" cy="7543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5548" y="5638799"/>
            <a:ext cx="8507392" cy="578763"/>
          </a:xfrm>
        </p:spPr>
        <p:txBody>
          <a:bodyPr>
            <a:normAutofit fontScale="90000"/>
          </a:bodyPr>
          <a:lstStyle/>
          <a:p>
            <a:r>
              <a:rPr lang="en-US" dirty="0"/>
              <a:t>Results: </a:t>
            </a:r>
            <a:r>
              <a:rPr lang="en-US" dirty="0" smtClean="0"/>
              <a:t>Fruits &amp; Vegetables</a:t>
            </a:r>
            <a:endParaRPr lang="en-US" dirty="0"/>
          </a:p>
        </p:txBody>
      </p:sp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07F8A1EE-9BAC-4465-958B-BF08980276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6387217"/>
              </p:ext>
            </p:extLst>
          </p:nvPr>
        </p:nvGraphicFramePr>
        <p:xfrm>
          <a:off x="609600" y="685800"/>
          <a:ext cx="4069644" cy="2819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F59783B7-7886-4C83-A3F7-2E0514AAF0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9173669"/>
              </p:ext>
            </p:extLst>
          </p:nvPr>
        </p:nvGraphicFramePr>
        <p:xfrm>
          <a:off x="4679244" y="685800"/>
          <a:ext cx="3855156" cy="2819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235EE792-5D1D-4A90-9AD5-2499EB54B04B}"/>
              </a:ext>
            </a:extLst>
          </p:cNvPr>
          <p:cNvSpPr txBox="1"/>
          <p:nvPr/>
        </p:nvSpPr>
        <p:spPr>
          <a:xfrm>
            <a:off x="5029200" y="1321793"/>
            <a:ext cx="76200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i="1" dirty="0"/>
              <a:t>p=0.232 </a:t>
            </a:r>
          </a:p>
        </p:txBody>
      </p:sp>
    </p:spTree>
    <p:extLst>
      <p:ext uri="{BB962C8B-B14F-4D97-AF65-F5344CB8AC3E}">
        <p14:creationId xmlns:p14="http://schemas.microsoft.com/office/powerpoint/2010/main" val="86798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Results: Physical activity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A80C7AF-2287-4A8B-9A39-45C31F062B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7397517"/>
              </p:ext>
            </p:extLst>
          </p:nvPr>
        </p:nvGraphicFramePr>
        <p:xfrm>
          <a:off x="1104900" y="738554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75876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43000" y="2438400"/>
            <a:ext cx="6781800" cy="1600200"/>
          </a:xfrm>
        </p:spPr>
        <p:txBody>
          <a:bodyPr>
            <a:normAutofit fontScale="90000"/>
          </a:bodyPr>
          <a:lstStyle/>
          <a:p>
            <a:pPr marL="0" indent="0"/>
            <a:r>
              <a:rPr lang="en-US" b="1" dirty="0"/>
              <a:t>Correlates of obesity in the study sample</a:t>
            </a:r>
          </a:p>
        </p:txBody>
      </p:sp>
    </p:spTree>
    <p:extLst>
      <p:ext uri="{BB962C8B-B14F-4D97-AF65-F5344CB8AC3E}">
        <p14:creationId xmlns:p14="http://schemas.microsoft.com/office/powerpoint/2010/main" val="35219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483031"/>
            <a:ext cx="6781800" cy="1600200"/>
          </a:xfrm>
        </p:spPr>
        <p:txBody>
          <a:bodyPr/>
          <a:lstStyle/>
          <a:p>
            <a:r>
              <a:rPr lang="en-US" dirty="0"/>
              <a:t>Results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8255548"/>
              </p:ext>
            </p:extLst>
          </p:nvPr>
        </p:nvGraphicFramePr>
        <p:xfrm>
          <a:off x="1447801" y="609600"/>
          <a:ext cx="6096000" cy="55907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93492">
                  <a:extLst>
                    <a:ext uri="{9D8B030D-6E8A-4147-A177-3AD203B41FA5}">
                      <a16:colId xmlns:a16="http://schemas.microsoft.com/office/drawing/2014/main" val="509827349"/>
                    </a:ext>
                  </a:extLst>
                </a:gridCol>
                <a:gridCol w="1637732">
                  <a:extLst>
                    <a:ext uri="{9D8B030D-6E8A-4147-A177-3AD203B41FA5}">
                      <a16:colId xmlns:a16="http://schemas.microsoft.com/office/drawing/2014/main" val="1383858162"/>
                    </a:ext>
                  </a:extLst>
                </a:gridCol>
                <a:gridCol w="1364776">
                  <a:extLst>
                    <a:ext uri="{9D8B030D-6E8A-4147-A177-3AD203B41FA5}">
                      <a16:colId xmlns:a16="http://schemas.microsoft.com/office/drawing/2014/main" val="2551046027"/>
                    </a:ext>
                  </a:extLst>
                </a:gridCol>
              </a:tblGrid>
              <a:tr h="25267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Sample characteristics 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(N=932)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    OR(CI)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   p-value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extLst>
                  <a:ext uri="{0D108BD9-81ED-4DB2-BD59-A6C34878D82A}">
                    <a16:rowId xmlns:a16="http://schemas.microsoft.com/office/drawing/2014/main" val="1674028116"/>
                  </a:ext>
                </a:extLst>
              </a:tr>
              <a:tr h="12633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Gender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     0.231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extLst>
                  <a:ext uri="{0D108BD9-81ED-4DB2-BD59-A6C34878D82A}">
                    <a16:rowId xmlns:a16="http://schemas.microsoft.com/office/drawing/2014/main" val="456005428"/>
                  </a:ext>
                </a:extLst>
              </a:tr>
              <a:tr h="12633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  Male 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Ref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extLst>
                  <a:ext uri="{0D108BD9-81ED-4DB2-BD59-A6C34878D82A}">
                    <a16:rowId xmlns:a16="http://schemas.microsoft.com/office/drawing/2014/main" val="3707425331"/>
                  </a:ext>
                </a:extLst>
              </a:tr>
              <a:tr h="14006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  Female 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0.84(0.63-1.12)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extLst>
                  <a:ext uri="{0D108BD9-81ED-4DB2-BD59-A6C34878D82A}">
                    <a16:rowId xmlns:a16="http://schemas.microsoft.com/office/drawing/2014/main" val="4150251922"/>
                  </a:ext>
                </a:extLst>
              </a:tr>
              <a:tr h="12633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Nationality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0.052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extLst>
                  <a:ext uri="{0D108BD9-81ED-4DB2-BD59-A6C34878D82A}">
                    <a16:rowId xmlns:a16="http://schemas.microsoft.com/office/drawing/2014/main" val="4117007166"/>
                  </a:ext>
                </a:extLst>
              </a:tr>
              <a:tr h="12633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  UAE National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Ref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extLst>
                  <a:ext uri="{0D108BD9-81ED-4DB2-BD59-A6C34878D82A}">
                    <a16:rowId xmlns:a16="http://schemas.microsoft.com/office/drawing/2014/main" val="1112493767"/>
                  </a:ext>
                </a:extLst>
              </a:tr>
              <a:tr h="14418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  Non-UAE National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0.76(0.57-1.00)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extLst>
                  <a:ext uri="{0D108BD9-81ED-4DB2-BD59-A6C34878D82A}">
                    <a16:rowId xmlns:a16="http://schemas.microsoft.com/office/drawing/2014/main" val="2299791300"/>
                  </a:ext>
                </a:extLst>
              </a:tr>
              <a:tr h="12633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Mother Employment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0.800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extLst>
                  <a:ext uri="{0D108BD9-81ED-4DB2-BD59-A6C34878D82A}">
                    <a16:rowId xmlns:a16="http://schemas.microsoft.com/office/drawing/2014/main" val="491472599"/>
                  </a:ext>
                </a:extLst>
              </a:tr>
              <a:tr h="12633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  Unemployed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Ref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extLst>
                  <a:ext uri="{0D108BD9-81ED-4DB2-BD59-A6C34878D82A}">
                    <a16:rowId xmlns:a16="http://schemas.microsoft.com/office/drawing/2014/main" val="3028297049"/>
                  </a:ext>
                </a:extLst>
              </a:tr>
              <a:tr h="17714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  Employed 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0.96(0.71-1.30)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extLst>
                  <a:ext uri="{0D108BD9-81ED-4DB2-BD59-A6C34878D82A}">
                    <a16:rowId xmlns:a16="http://schemas.microsoft.com/office/drawing/2014/main" val="3348633221"/>
                  </a:ext>
                </a:extLst>
              </a:tr>
              <a:tr h="12633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Economic Status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0.154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extLst>
                  <a:ext uri="{0D108BD9-81ED-4DB2-BD59-A6C34878D82A}">
                    <a16:rowId xmlns:a16="http://schemas.microsoft.com/office/drawing/2014/main" val="3420154174"/>
                  </a:ext>
                </a:extLst>
              </a:tr>
              <a:tr h="12633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  Below average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0.83(0.62-1.11)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extLst>
                  <a:ext uri="{0D108BD9-81ED-4DB2-BD59-A6C34878D82A}">
                    <a16:rowId xmlns:a16="http://schemas.microsoft.com/office/drawing/2014/main" val="1168598587"/>
                  </a:ext>
                </a:extLst>
              </a:tr>
              <a:tr h="12633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  Average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Ref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extLst>
                  <a:ext uri="{0D108BD9-81ED-4DB2-BD59-A6C34878D82A}">
                    <a16:rowId xmlns:a16="http://schemas.microsoft.com/office/drawing/2014/main" val="3044379274"/>
                  </a:ext>
                </a:extLst>
              </a:tr>
              <a:tr h="15654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  </a:t>
                      </a:r>
                      <a:r>
                        <a:rPr lang="en-US" sz="1100" b="0" dirty="0">
                          <a:effectLst/>
                        </a:rPr>
                        <a:t>Above Average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1.60(0.77-3.23)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extLst>
                  <a:ext uri="{0D108BD9-81ED-4DB2-BD59-A6C34878D82A}">
                    <a16:rowId xmlns:a16="http://schemas.microsoft.com/office/drawing/2014/main" val="3021832889"/>
                  </a:ext>
                </a:extLst>
              </a:tr>
              <a:tr h="12633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Type of School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0.034†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extLst>
                  <a:ext uri="{0D108BD9-81ED-4DB2-BD59-A6C34878D82A}">
                    <a16:rowId xmlns:a16="http://schemas.microsoft.com/office/drawing/2014/main" val="4029289357"/>
                  </a:ext>
                </a:extLst>
              </a:tr>
              <a:tr h="12633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  Private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Ref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extLst>
                  <a:ext uri="{0D108BD9-81ED-4DB2-BD59-A6C34878D82A}">
                    <a16:rowId xmlns:a16="http://schemas.microsoft.com/office/drawing/2014/main" val="1183352036"/>
                  </a:ext>
                </a:extLst>
              </a:tr>
              <a:tr h="14006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  Public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1.34(1.02-1.76)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extLst>
                  <a:ext uri="{0D108BD9-81ED-4DB2-BD59-A6C34878D82A}">
                    <a16:rowId xmlns:a16="http://schemas.microsoft.com/office/drawing/2014/main" val="1766789278"/>
                  </a:ext>
                </a:extLst>
              </a:tr>
              <a:tr h="14418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Fruits and Vegetables Score (</a:t>
                      </a:r>
                      <a:r>
                        <a:rPr lang="en-US" sz="1100" b="0" dirty="0" smtClean="0">
                          <a:effectLst/>
                        </a:rPr>
                        <a:t>FV)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0.79(0.72-0.86)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&lt;.001†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extLst>
                  <a:ext uri="{0D108BD9-81ED-4DB2-BD59-A6C34878D82A}">
                    <a16:rowId xmlns:a16="http://schemas.microsoft.com/office/drawing/2014/main" val="1639924982"/>
                  </a:ext>
                </a:extLst>
              </a:tr>
              <a:tr h="22326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Physical Activity Questionnaire (</a:t>
                      </a:r>
                      <a:r>
                        <a:rPr lang="en-US" sz="1100" dirty="0" smtClean="0">
                          <a:effectLst/>
                        </a:rPr>
                        <a:t>PAQ)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0.001†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extLst>
                  <a:ext uri="{0D108BD9-81ED-4DB2-BD59-A6C34878D82A}">
                    <a16:rowId xmlns:a16="http://schemas.microsoft.com/office/drawing/2014/main" val="274207892"/>
                  </a:ext>
                </a:extLst>
              </a:tr>
              <a:tr h="12633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  Low Intensity 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Ref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extLst>
                  <a:ext uri="{0D108BD9-81ED-4DB2-BD59-A6C34878D82A}">
                    <a16:rowId xmlns:a16="http://schemas.microsoft.com/office/drawing/2014/main" val="2590505501"/>
                  </a:ext>
                </a:extLst>
              </a:tr>
              <a:tr h="13182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  Moderate High Intensity 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0.54(0.38-0.78)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extLst>
                  <a:ext uri="{0D108BD9-81ED-4DB2-BD59-A6C34878D82A}">
                    <a16:rowId xmlns:a16="http://schemas.microsoft.com/office/drawing/2014/main" val="4273423265"/>
                  </a:ext>
                </a:extLst>
              </a:tr>
              <a:tr h="12633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Random blood Glucose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extLst>
                  <a:ext uri="{0D108BD9-81ED-4DB2-BD59-A6C34878D82A}">
                    <a16:rowId xmlns:a16="http://schemas.microsoft.com/office/drawing/2014/main" val="2602018647"/>
                  </a:ext>
                </a:extLst>
              </a:tr>
              <a:tr h="12633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  Normal 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Ref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extLst>
                  <a:ext uri="{0D108BD9-81ED-4DB2-BD59-A6C34878D82A}">
                    <a16:rowId xmlns:a16="http://schemas.microsoft.com/office/drawing/2014/main" val="1891779183"/>
                  </a:ext>
                </a:extLst>
              </a:tr>
              <a:tr h="14418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  Abnormal 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1.44(0.81-2.58)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effectLst/>
                        </a:rPr>
                        <a:t>0.217 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extLst>
                  <a:ext uri="{0D108BD9-81ED-4DB2-BD59-A6C34878D82A}">
                    <a16:rowId xmlns:a16="http://schemas.microsoft.com/office/drawing/2014/main" val="4208457434"/>
                  </a:ext>
                </a:extLst>
              </a:tr>
              <a:tr h="12633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Blood pressure (mmHg)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extLst>
                  <a:ext uri="{0D108BD9-81ED-4DB2-BD59-A6C34878D82A}">
                    <a16:rowId xmlns:a16="http://schemas.microsoft.com/office/drawing/2014/main" val="1804108664"/>
                  </a:ext>
                </a:extLst>
              </a:tr>
              <a:tr h="12633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  Systolic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1.03(1.02-1.04)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&lt;.001†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extLst>
                  <a:ext uri="{0D108BD9-81ED-4DB2-BD59-A6C34878D82A}">
                    <a16:rowId xmlns:a16="http://schemas.microsoft.com/office/drawing/2014/main" val="304097875"/>
                  </a:ext>
                </a:extLst>
              </a:tr>
              <a:tr h="18126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  Diastolic 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1.02(1.00-1.03)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0.009†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436" marR="49436" marT="0" marB="0"/>
                </a:tc>
                <a:extLst>
                  <a:ext uri="{0D108BD9-81ED-4DB2-BD59-A6C34878D82A}">
                    <a16:rowId xmlns:a16="http://schemas.microsoft.com/office/drawing/2014/main" val="3772812724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82207" y="301823"/>
            <a:ext cx="8520794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Table 1a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Simple logistic regression analysis for the associations of sample characteristics with overweight/obesity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612187" y="4031252"/>
            <a:ext cx="609600" cy="30480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612187" y="3404997"/>
            <a:ext cx="622254" cy="30480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624841" y="4446488"/>
            <a:ext cx="609600" cy="30480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568644" y="5756220"/>
            <a:ext cx="696686" cy="441198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435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658838"/>
            <a:ext cx="8001000" cy="665761"/>
          </a:xfrm>
        </p:spPr>
        <p:txBody>
          <a:bodyPr>
            <a:normAutofit fontScale="90000"/>
          </a:bodyPr>
          <a:lstStyle/>
          <a:p>
            <a:r>
              <a:rPr lang="en-US" dirty="0"/>
              <a:t>Results: AO </a:t>
            </a:r>
            <a:r>
              <a:rPr lang="en-US" dirty="0" smtClean="0"/>
              <a:t>indicators &amp; % BF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414870"/>
              </p:ext>
            </p:extLst>
          </p:nvPr>
        </p:nvGraphicFramePr>
        <p:xfrm>
          <a:off x="1524000" y="1320016"/>
          <a:ext cx="5410200" cy="40405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94379">
                  <a:extLst>
                    <a:ext uri="{9D8B030D-6E8A-4147-A177-3AD203B41FA5}">
                      <a16:colId xmlns:a16="http://schemas.microsoft.com/office/drawing/2014/main" val="2726417805"/>
                    </a:ext>
                  </a:extLst>
                </a:gridCol>
                <a:gridCol w="1827770">
                  <a:extLst>
                    <a:ext uri="{9D8B030D-6E8A-4147-A177-3AD203B41FA5}">
                      <a16:colId xmlns:a16="http://schemas.microsoft.com/office/drawing/2014/main" val="33969889"/>
                    </a:ext>
                  </a:extLst>
                </a:gridCol>
                <a:gridCol w="1188051">
                  <a:extLst>
                    <a:ext uri="{9D8B030D-6E8A-4147-A177-3AD203B41FA5}">
                      <a16:colId xmlns:a16="http://schemas.microsoft.com/office/drawing/2014/main" val="2756530634"/>
                    </a:ext>
                  </a:extLst>
                </a:gridCol>
              </a:tblGrid>
              <a:tr h="62738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Sample characteristics 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(N=932)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OR(CI)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p-value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59627188"/>
                  </a:ext>
                </a:extLst>
              </a:tr>
              <a:tr h="31369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Waist </a:t>
                      </a:r>
                      <a:r>
                        <a:rPr lang="en-US" sz="1400" dirty="0" smtClean="0">
                          <a:effectLst/>
                        </a:rPr>
                        <a:t>Circumference (</a:t>
                      </a:r>
                      <a:r>
                        <a:rPr lang="en-US" sz="1400" dirty="0">
                          <a:effectLst/>
                        </a:rPr>
                        <a:t>cm)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 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&lt;.001†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70996812"/>
                  </a:ext>
                </a:extLst>
              </a:tr>
              <a:tr h="31369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Normal 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Ref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 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58664124"/>
                  </a:ext>
                </a:extLst>
              </a:tr>
              <a:tr h="40916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Abnormal 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9.49(6.83-13.03)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 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72554655"/>
                  </a:ext>
                </a:extLst>
              </a:tr>
              <a:tr h="31369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Waist-Hip Ratio (cm)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 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0.001†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8104860"/>
                  </a:ext>
                </a:extLst>
              </a:tr>
              <a:tr h="31369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  Normal 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Ref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 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03085738"/>
                  </a:ext>
                </a:extLst>
              </a:tr>
              <a:tr h="43985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  Abnormal 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1.71(1.25-2.33)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 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13109915"/>
                  </a:ext>
                </a:extLst>
              </a:tr>
              <a:tr h="31369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Waist-Height Ratio (cm)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 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&lt;.001†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42301346"/>
                  </a:ext>
                </a:extLst>
              </a:tr>
              <a:tr h="31369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  Normal 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Ref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 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60595206"/>
                  </a:ext>
                </a:extLst>
              </a:tr>
              <a:tr h="36824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  Abnormal 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20.3(14.0-29.5)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 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15131390"/>
                  </a:ext>
                </a:extLst>
              </a:tr>
              <a:tr h="31369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% </a:t>
                      </a:r>
                      <a:r>
                        <a:rPr lang="en-US" sz="1400" dirty="0">
                          <a:effectLst/>
                        </a:rPr>
                        <a:t>Body Fat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1.19(1.16-1.22)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&lt;.001†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52494029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157938" y="785218"/>
            <a:ext cx="6142323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Table1b .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Simple logistic regression analysis for the associations of AO 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indicators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&amp; %BF 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with overweight/obesity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8856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9972" y="4876800"/>
            <a:ext cx="8354028" cy="1600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Conclusions and Recommendations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772400" cy="4419600"/>
          </a:xfrm>
        </p:spPr>
        <p:txBody>
          <a:bodyPr>
            <a:normAutofit/>
          </a:bodyPr>
          <a:lstStyle/>
          <a:p>
            <a:r>
              <a:rPr lang="en-US" dirty="0"/>
              <a:t>Obesity prevalence in adolescent </a:t>
            </a:r>
            <a:r>
              <a:rPr lang="en-US" dirty="0" smtClean="0"/>
              <a:t>in UAE is </a:t>
            </a:r>
            <a:r>
              <a:rPr lang="en-US" dirty="0"/>
              <a:t>still alarming </a:t>
            </a:r>
          </a:p>
          <a:p>
            <a:r>
              <a:rPr lang="en-US" dirty="0"/>
              <a:t>Specific attention must be given to public </a:t>
            </a:r>
            <a:r>
              <a:rPr lang="en-US" dirty="0" smtClean="0"/>
              <a:t>schools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Abdominal Obesity indicators (</a:t>
            </a:r>
            <a:r>
              <a:rPr lang="en-US" dirty="0" err="1" smtClean="0">
                <a:solidFill>
                  <a:srgbClr val="FF0000"/>
                </a:solidFill>
              </a:rPr>
              <a:t>WC,WHR,WHtR</a:t>
            </a:r>
            <a:r>
              <a:rPr lang="en-US" dirty="0" smtClean="0">
                <a:solidFill>
                  <a:srgbClr val="FF0000"/>
                </a:solidFill>
              </a:rPr>
              <a:t>) and %BF must be considered in addition BMI in health and weight management programs as visceral obesity increases the risks of morbidly and mortality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/>
              <a:t>Health promotion models in schools must incorporate educational programs targeting lifestyle factors as determinants of health in adolescents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433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Reinforcing governmental nutritional policies that promote healthy environment which  </a:t>
            </a:r>
            <a:r>
              <a:rPr lang="en-US" dirty="0">
                <a:solidFill>
                  <a:srgbClr val="FF0000"/>
                </a:solidFill>
              </a:rPr>
              <a:t>encourage increased intake of F/V and improve physical activities must be adopted </a:t>
            </a:r>
            <a:r>
              <a:rPr lang="en-US" dirty="0"/>
              <a:t>in both private and public  UAE schools </a:t>
            </a: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Collaborative model between schools and parents are needed most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Utilization of technology to empower adolescents toward healthy lifestyle is recommended 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6324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5184" y="685800"/>
            <a:ext cx="7543800" cy="3886200"/>
          </a:xfrm>
        </p:spPr>
        <p:txBody>
          <a:bodyPr/>
          <a:lstStyle/>
          <a:p>
            <a:r>
              <a:rPr lang="en-US" dirty="0" smtClean="0"/>
              <a:t>Accessing geographically far schools </a:t>
            </a:r>
          </a:p>
          <a:p>
            <a:r>
              <a:rPr lang="en-US" dirty="0" smtClean="0"/>
              <a:t>Transportation of equipment from one school to another </a:t>
            </a:r>
          </a:p>
          <a:p>
            <a:r>
              <a:rPr lang="en-US" dirty="0" smtClean="0"/>
              <a:t>Refusal of granting access to school to the research team</a:t>
            </a:r>
          </a:p>
          <a:p>
            <a:r>
              <a:rPr lang="en-US" dirty="0" smtClean="0"/>
              <a:t>Schedules of classes and activities within schools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1585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179388" y="685800"/>
            <a:ext cx="8202612" cy="6858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400" dirty="0" smtClean="0"/>
              <a:t>Special Thanks: Health Promotion research group members</a:t>
            </a:r>
            <a:endParaRPr lang="en-US" altLang="en-US" sz="2400" dirty="0"/>
          </a:p>
        </p:txBody>
      </p:sp>
      <p:pic>
        <p:nvPicPr>
          <p:cNvPr id="8197" name="Picture 4" descr="C:\Users\10780\Pictures\Picture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561" y="3342620"/>
            <a:ext cx="1608401" cy="1305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5" descr="C:\Users\10780\Pictures\Picture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1" b="3471"/>
          <a:stretch>
            <a:fillRect/>
          </a:stretch>
        </p:blipFill>
        <p:spPr bwMode="auto">
          <a:xfrm>
            <a:off x="228599" y="3356570"/>
            <a:ext cx="1243013" cy="1212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7" descr="C:\Users\10780\Pictures\Picture7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16" r="-10416"/>
          <a:stretch>
            <a:fillRect/>
          </a:stretch>
        </p:blipFill>
        <p:spPr bwMode="auto">
          <a:xfrm>
            <a:off x="5492750" y="1731169"/>
            <a:ext cx="1381125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8" descr="C:\Users\10780\Pictures\Picture7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676400"/>
            <a:ext cx="1474108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8" name="TextBox 3"/>
          <p:cNvSpPr txBox="1">
            <a:spLocks noChangeArrowheads="1"/>
          </p:cNvSpPr>
          <p:nvPr/>
        </p:nvSpPr>
        <p:spPr bwMode="auto">
          <a:xfrm>
            <a:off x="76200" y="2819400"/>
            <a:ext cx="1785937" cy="52322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400" b="1" dirty="0">
                <a:latin typeface="+mn-lt"/>
              </a:rPr>
              <a:t>Dr. Wegdan Bani issa, CHS</a:t>
            </a:r>
          </a:p>
        </p:txBody>
      </p:sp>
      <p:sp>
        <p:nvSpPr>
          <p:cNvPr id="7179" name="TextBox 4"/>
          <p:cNvSpPr txBox="1">
            <a:spLocks noChangeArrowheads="1"/>
          </p:cNvSpPr>
          <p:nvPr/>
        </p:nvSpPr>
        <p:spPr bwMode="auto">
          <a:xfrm>
            <a:off x="1524000" y="2819400"/>
            <a:ext cx="2214562" cy="30777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200" b="1" dirty="0">
                <a:latin typeface="+mn-lt"/>
              </a:rPr>
              <a:t> Dr. </a:t>
            </a:r>
            <a:r>
              <a:rPr lang="en-US" altLang="en-US" sz="1400" b="1" dirty="0">
                <a:latin typeface="+mn-lt"/>
              </a:rPr>
              <a:t>Manal</a:t>
            </a:r>
            <a:r>
              <a:rPr lang="en-US" altLang="en-US" sz="1200" b="1" dirty="0">
                <a:latin typeface="+mn-lt"/>
              </a:rPr>
              <a:t> Awad </a:t>
            </a:r>
            <a:r>
              <a:rPr lang="en-US" altLang="en-US" sz="1200" b="1" dirty="0" err="1">
                <a:latin typeface="+mn-lt"/>
              </a:rPr>
              <a:t>CoD</a:t>
            </a:r>
            <a:endParaRPr lang="en-US" altLang="en-US" sz="1200" b="1" dirty="0">
              <a:latin typeface="+mn-lt"/>
            </a:endParaRPr>
          </a:p>
        </p:txBody>
      </p:sp>
      <p:sp>
        <p:nvSpPr>
          <p:cNvPr id="7180" name="TextBox 5"/>
          <p:cNvSpPr txBox="1">
            <a:spLocks noChangeArrowheads="1"/>
          </p:cNvSpPr>
          <p:nvPr/>
        </p:nvSpPr>
        <p:spPr bwMode="auto">
          <a:xfrm>
            <a:off x="3352800" y="2819400"/>
            <a:ext cx="2000250" cy="49244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200" b="1" dirty="0">
                <a:latin typeface="+mn-lt"/>
              </a:rPr>
              <a:t>Dr. Nabil </a:t>
            </a:r>
            <a:r>
              <a:rPr lang="en-US" altLang="en-US" sz="1400" b="1" dirty="0">
                <a:latin typeface="+mn-lt"/>
              </a:rPr>
              <a:t>Al-Yateem</a:t>
            </a:r>
            <a:r>
              <a:rPr lang="en-US" altLang="en-US" sz="1200" b="1" dirty="0">
                <a:latin typeface="+mn-lt"/>
              </a:rPr>
              <a:t>, CHS</a:t>
            </a:r>
          </a:p>
        </p:txBody>
      </p:sp>
      <p:sp>
        <p:nvSpPr>
          <p:cNvPr id="7181" name="TextBox 6"/>
          <p:cNvSpPr txBox="1">
            <a:spLocks noChangeArrowheads="1"/>
          </p:cNvSpPr>
          <p:nvPr/>
        </p:nvSpPr>
        <p:spPr bwMode="auto">
          <a:xfrm>
            <a:off x="228600" y="4648200"/>
            <a:ext cx="1419225" cy="738664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400" b="1" dirty="0">
                <a:latin typeface="+mn-lt"/>
              </a:rPr>
              <a:t>Dr. </a:t>
            </a:r>
            <a:r>
              <a:rPr lang="en-US" altLang="en-US" sz="1400" b="1" dirty="0" err="1">
                <a:latin typeface="+mn-lt"/>
              </a:rPr>
              <a:t>Hadia</a:t>
            </a:r>
            <a:r>
              <a:rPr lang="en-US" altLang="en-US" sz="1400" b="1" dirty="0">
                <a:latin typeface="+mn-lt"/>
              </a:rPr>
              <a:t> </a:t>
            </a:r>
          </a:p>
          <a:p>
            <a:pPr eaLnBrk="1" hangingPunct="1">
              <a:defRPr/>
            </a:pPr>
            <a:r>
              <a:rPr lang="en-US" altLang="en-US" sz="1400" b="1" dirty="0" err="1">
                <a:latin typeface="+mn-lt"/>
              </a:rPr>
              <a:t>Radwan</a:t>
            </a:r>
            <a:r>
              <a:rPr lang="en-US" altLang="en-US" sz="1400" b="1" dirty="0">
                <a:latin typeface="+mn-lt"/>
              </a:rPr>
              <a:t>, </a:t>
            </a:r>
          </a:p>
          <a:p>
            <a:pPr eaLnBrk="1" hangingPunct="1">
              <a:defRPr/>
            </a:pPr>
            <a:r>
              <a:rPr lang="en-US" altLang="en-US" sz="1400" b="1" dirty="0">
                <a:latin typeface="+mn-lt"/>
              </a:rPr>
              <a:t>CHS</a:t>
            </a:r>
          </a:p>
        </p:txBody>
      </p:sp>
      <p:sp>
        <p:nvSpPr>
          <p:cNvPr id="7182" name="TextBox 7"/>
          <p:cNvSpPr txBox="1">
            <a:spLocks noChangeArrowheads="1"/>
          </p:cNvSpPr>
          <p:nvPr/>
        </p:nvSpPr>
        <p:spPr bwMode="auto">
          <a:xfrm>
            <a:off x="1600200" y="4724400"/>
            <a:ext cx="1655762" cy="30777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400" b="1" dirty="0">
                <a:latin typeface="+mn-lt"/>
              </a:rPr>
              <a:t>Dr. Sana Enayah</a:t>
            </a:r>
          </a:p>
        </p:txBody>
      </p:sp>
      <p:sp>
        <p:nvSpPr>
          <p:cNvPr id="7184" name="Rectangle 9"/>
          <p:cNvSpPr>
            <a:spLocks noChangeArrowheads="1"/>
          </p:cNvSpPr>
          <p:nvPr/>
        </p:nvSpPr>
        <p:spPr bwMode="auto">
          <a:xfrm>
            <a:off x="5486400" y="2819400"/>
            <a:ext cx="2420937" cy="738664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400" b="1" dirty="0">
                <a:latin typeface="+mn-lt"/>
              </a:rPr>
              <a:t>Assoc. Professor Rachel Rossiter, Charles Sturt University, Australia</a:t>
            </a:r>
          </a:p>
        </p:txBody>
      </p:sp>
      <p:pic>
        <p:nvPicPr>
          <p:cNvPr id="8209" name="Picture 2" descr="IMG-20150215-WA000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5" b="21875"/>
          <a:stretch>
            <a:fillRect/>
          </a:stretch>
        </p:blipFill>
        <p:spPr bwMode="auto">
          <a:xfrm>
            <a:off x="3606496" y="3429000"/>
            <a:ext cx="1541094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6" name="TextBox 17"/>
          <p:cNvSpPr txBox="1">
            <a:spLocks noChangeArrowheads="1"/>
          </p:cNvSpPr>
          <p:nvPr/>
        </p:nvSpPr>
        <p:spPr bwMode="auto">
          <a:xfrm>
            <a:off x="3505200" y="4740077"/>
            <a:ext cx="2071688" cy="5842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600" b="1" dirty="0">
                <a:latin typeface="+mn-lt"/>
              </a:rPr>
              <a:t>Dr. </a:t>
            </a:r>
            <a:r>
              <a:rPr lang="en-US" altLang="en-US" sz="1600" b="1" dirty="0" err="1">
                <a:latin typeface="+mn-lt"/>
              </a:rPr>
              <a:t>Randa</a:t>
            </a:r>
            <a:r>
              <a:rPr lang="en-US" altLang="en-US" sz="1600" b="1" dirty="0">
                <a:latin typeface="+mn-lt"/>
              </a:rPr>
              <a:t> </a:t>
            </a:r>
            <a:r>
              <a:rPr lang="en-US" altLang="en-US" sz="1400" b="1" dirty="0" err="1">
                <a:latin typeface="+mn-lt"/>
              </a:rPr>
              <a:t>Fakhry</a:t>
            </a:r>
            <a:r>
              <a:rPr lang="en-US" altLang="en-US" sz="1600" b="1" dirty="0">
                <a:latin typeface="+mn-lt"/>
              </a:rPr>
              <a:t>, CHS</a:t>
            </a:r>
            <a:endParaRPr lang="ar-JO" altLang="en-US" sz="1600" b="1" dirty="0">
              <a:latin typeface="+mn-lt"/>
              <a:cs typeface="Tahoma" pitchFamily="34" charset="0"/>
            </a:endParaRPr>
          </a:p>
        </p:txBody>
      </p:sp>
      <p:pic>
        <p:nvPicPr>
          <p:cNvPr id="8213" name="Picture 21" descr="C:\Users\10780\Desktop\Wegdan photo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00213"/>
            <a:ext cx="13192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 descr="C:\Users\10366\Pictures\manal2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776" y="1618852"/>
            <a:ext cx="1274899" cy="1261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7802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F2C52-E708-4A79-BAF3-2A9C0A293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8E56E5-2CBB-460D-9EEC-183182B9F40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1" b="32516"/>
          <a:stretch/>
        </p:blipFill>
        <p:spPr>
          <a:xfrm>
            <a:off x="762000" y="762000"/>
            <a:ext cx="1327575" cy="1295400"/>
          </a:xfrm>
          <a:prstGeom prst="rect">
            <a:avLst/>
          </a:prstGeom>
        </p:spPr>
      </p:pic>
      <p:sp>
        <p:nvSpPr>
          <p:cNvPr id="5" name="TextBox 8">
            <a:extLst>
              <a:ext uri="{FF2B5EF4-FFF2-40B4-BE49-F238E27FC236}">
                <a16:creationId xmlns:a16="http://schemas.microsoft.com/office/drawing/2014/main" id="{025835DD-B58E-48AD-9993-32F316EF37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057400"/>
            <a:ext cx="1582737" cy="107721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400" b="1" dirty="0">
                <a:latin typeface="+mn-lt"/>
              </a:rPr>
              <a:t>Dr</a:t>
            </a:r>
            <a:r>
              <a:rPr lang="en-US" altLang="en-US" sz="1600" b="1" dirty="0">
                <a:latin typeface="+mn-lt"/>
              </a:rPr>
              <a:t>. </a:t>
            </a:r>
            <a:r>
              <a:rPr lang="en-US" altLang="en-US" sz="1600" b="1" dirty="0" err="1">
                <a:latin typeface="+mn-lt"/>
              </a:rPr>
              <a:t>Soultana</a:t>
            </a:r>
            <a:r>
              <a:rPr lang="en-US" altLang="en-US" sz="1600" b="1" dirty="0">
                <a:latin typeface="+mn-lt"/>
              </a:rPr>
              <a:t> </a:t>
            </a:r>
            <a:r>
              <a:rPr lang="en-US" altLang="en-US" sz="1600" b="1" dirty="0" err="1">
                <a:latin typeface="+mn-lt"/>
              </a:rPr>
              <a:t>Macridis</a:t>
            </a:r>
            <a:r>
              <a:rPr lang="en-US" altLang="en-US" sz="1600" b="1" dirty="0">
                <a:latin typeface="+mn-lt"/>
              </a:rPr>
              <a:t>, University of Alberta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EBCB04E-8FE8-4786-A7BD-017DEFD8D0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129" t="5946" r="12805" b="23224"/>
          <a:stretch/>
        </p:blipFill>
        <p:spPr>
          <a:xfrm>
            <a:off x="3048000" y="762000"/>
            <a:ext cx="1270114" cy="1305580"/>
          </a:xfrm>
          <a:prstGeom prst="rect">
            <a:avLst/>
          </a:prstGeom>
        </p:spPr>
      </p:pic>
      <p:sp>
        <p:nvSpPr>
          <p:cNvPr id="7" name="TextBox 8">
            <a:extLst>
              <a:ext uri="{FF2B5EF4-FFF2-40B4-BE49-F238E27FC236}">
                <a16:creationId xmlns:a16="http://schemas.microsoft.com/office/drawing/2014/main" id="{CEA0551E-9F04-42D6-A4CB-A057D00777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9263" y="2011234"/>
            <a:ext cx="1582737" cy="5847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400" b="1" dirty="0">
                <a:latin typeface="+mn-lt"/>
              </a:rPr>
              <a:t>Dr</a:t>
            </a:r>
            <a:r>
              <a:rPr lang="en-US" altLang="en-US" sz="1600" b="1" dirty="0">
                <a:latin typeface="+mn-lt"/>
              </a:rPr>
              <a:t>. Maria Walton, COHS </a:t>
            </a:r>
          </a:p>
        </p:txBody>
      </p:sp>
      <p:pic>
        <p:nvPicPr>
          <p:cNvPr id="3074" name="Picture 2" descr="http://www.sharjah.ac.ae/en/academics/Colleges/dentistry/dept/ochs/PublishingImages/Edited%20Photo%20-%20%202017/E-%20AB%20Rani%20Samsudin10566.jpg">
            <a:extLst>
              <a:ext uri="{FF2B5EF4-FFF2-40B4-BE49-F238E27FC236}">
                <a16:creationId xmlns:a16="http://schemas.microsoft.com/office/drawing/2014/main" id="{9FAC884E-BEEB-4E4F-8EDD-780EFA00A2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539" y="762000"/>
            <a:ext cx="1048061" cy="1286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55CFC9C-4C53-4CEA-866C-4EB9DD53A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2074168"/>
            <a:ext cx="1582737" cy="83099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9pPr>
          </a:lstStyle>
          <a:p>
            <a:pPr>
              <a:defRPr/>
            </a:pPr>
            <a:r>
              <a:rPr lang="en-US" altLang="en-US" sz="1600" b="1" dirty="0">
                <a:latin typeface="+mn-lt"/>
              </a:rPr>
              <a:t>Prof. AB Rani Samsudin, COD</a:t>
            </a:r>
          </a:p>
        </p:txBody>
      </p:sp>
    </p:spTree>
    <p:extLst>
      <p:ext uri="{BB962C8B-B14F-4D97-AF65-F5344CB8AC3E}">
        <p14:creationId xmlns:p14="http://schemas.microsoft.com/office/powerpoint/2010/main" val="1785240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Funding and grants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Research institute for Medical and Health Research, University of Sharjah </a:t>
            </a:r>
          </a:p>
          <a:p>
            <a:r>
              <a:rPr lang="en-US" sz="3200" b="1" dirty="0" smtClean="0"/>
              <a:t>Amount of funds (5000,000 AED) over 5 year period  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9290458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250825" y="655638"/>
            <a:ext cx="7024688" cy="75723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/>
              <a:t>Collaborative targets 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755650" y="1557338"/>
            <a:ext cx="7345363" cy="4032250"/>
          </a:xfrm>
        </p:spPr>
        <p:txBody>
          <a:bodyPr/>
          <a:lstStyle/>
          <a:p>
            <a:pPr indent="-273050" eaLnBrk="1" hangingPunct="1">
              <a:buFont typeface="Wingdings 2" panose="05020102010507070707" pitchFamily="18" charset="2"/>
              <a:buNone/>
            </a:pPr>
            <a:endParaRPr lang="en-US" altLang="en-US"/>
          </a:p>
          <a:p>
            <a:pPr indent="-273050" eaLnBrk="1" hangingPunct="1"/>
            <a:endParaRPr lang="en-US" altLang="en-US"/>
          </a:p>
          <a:p>
            <a:pPr indent="-273050" eaLnBrk="1" hangingPunct="1"/>
            <a:endParaRPr lang="en-US" altLang="en-US"/>
          </a:p>
          <a:p>
            <a:pPr indent="-273050" eaLnBrk="1" hangingPunct="1"/>
            <a:endParaRPr lang="en-US" altLang="en-US"/>
          </a:p>
          <a:p>
            <a:pPr indent="-273050" eaLnBrk="1" hangingPunct="1"/>
            <a:endParaRPr lang="en-US" altLang="en-US"/>
          </a:p>
          <a:p>
            <a:pPr indent="-273050" eaLnBrk="1" hangingPunct="1"/>
            <a:endParaRPr lang="en-US" altLang="en-US"/>
          </a:p>
          <a:p>
            <a:pPr indent="-273050" eaLnBrk="1" hangingPunct="1"/>
            <a:endParaRPr lang="en-US" altLang="en-US"/>
          </a:p>
          <a:p>
            <a:pPr indent="-273050" eaLnBrk="1" hangingPunct="1"/>
            <a:endParaRPr lang="en-US" altLang="en-US"/>
          </a:p>
          <a:p>
            <a:pPr indent="-273050" eaLnBrk="1" hangingPunct="1">
              <a:buFont typeface="Arial" panose="020B0604020202020204" pitchFamily="34" charset="0"/>
              <a:buNone/>
            </a:pPr>
            <a:endParaRPr lang="en-US" altLang="en-US"/>
          </a:p>
        </p:txBody>
      </p:sp>
      <p:pic>
        <p:nvPicPr>
          <p:cNvPr id="1638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34063"/>
            <a:ext cx="9066213" cy="102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1479550"/>
            <a:ext cx="1728788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4160838"/>
            <a:ext cx="2671762" cy="106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0825" y="3248025"/>
            <a:ext cx="177165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3717925"/>
            <a:ext cx="190500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1479550"/>
            <a:ext cx="2182813" cy="158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4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459163"/>
            <a:ext cx="23241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5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800" y="1436688"/>
            <a:ext cx="1576388" cy="157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6" name="Picture 13" descr="Reebok delta logo.sv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4929188"/>
            <a:ext cx="19050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7" name="Picture 15" descr="http://logok.org/wp-content/uploads/2014/03/Adidas-trefoil-logo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5" y="5000625"/>
            <a:ext cx="2032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2154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E344DB8-C312-417F-B54D-3736F48740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650" y="773460"/>
            <a:ext cx="3257550" cy="3645050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A40753D6-B6F2-4BF9-B5C9-0705B6612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the news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752D021-EEB6-418C-AA17-F71E7CB157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504" y="3163113"/>
            <a:ext cx="3974592" cy="219469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5B8901C-A4D3-43F5-845E-DFEEF2BE891F}"/>
              </a:ext>
            </a:extLst>
          </p:cNvPr>
          <p:cNvSpPr txBox="1"/>
          <p:nvPr/>
        </p:nvSpPr>
        <p:spPr>
          <a:xfrm>
            <a:off x="1143000" y="1730968"/>
            <a:ext cx="2286000" cy="83099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Collaboration with Reebok </a:t>
            </a:r>
          </a:p>
        </p:txBody>
      </p:sp>
    </p:spTree>
    <p:extLst>
      <p:ext uri="{BB962C8B-B14F-4D97-AF65-F5344CB8AC3E}">
        <p14:creationId xmlns:p14="http://schemas.microsoft.com/office/powerpoint/2010/main" val="286450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F7C6A-7276-4B76-BB57-926A7C795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Community activities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F62338-4076-4B58-903D-8A9A898473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25"/>
            <a:ext cx="2815414" cy="21863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4487A39-41A3-4CA1-9EF5-9B62FE4C6D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057400"/>
            <a:ext cx="3048000" cy="22193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3CAB878-8133-491F-AD0C-3A28448062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23812"/>
            <a:ext cx="4572000" cy="25908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0014CD9-2B29-445C-A070-67C10CB42233}"/>
              </a:ext>
            </a:extLst>
          </p:cNvPr>
          <p:cNvSpPr txBox="1"/>
          <p:nvPr/>
        </p:nvSpPr>
        <p:spPr>
          <a:xfrm>
            <a:off x="152400" y="4419600"/>
            <a:ext cx="3048000" cy="6463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Labor Day in collaboration with Sharjah Municipality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2DF2ACC-93FC-4415-A78A-461D85FA903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2" y="2304365"/>
            <a:ext cx="3657600" cy="24384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E2A5CBE-5459-4325-A15C-C8AB0BD75E0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4384675"/>
            <a:ext cx="3657600" cy="24384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6E8FE58-E836-4454-87B5-94EB8C7A753B}"/>
              </a:ext>
            </a:extLst>
          </p:cNvPr>
          <p:cNvSpPr txBox="1"/>
          <p:nvPr/>
        </p:nvSpPr>
        <p:spPr>
          <a:xfrm>
            <a:off x="7467602" y="2946974"/>
            <a:ext cx="1523998" cy="83099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Sports Day at  </a:t>
            </a:r>
            <a:r>
              <a:rPr lang="en-US" sz="2400" dirty="0" err="1">
                <a:latin typeface="Adobe Devanagari" panose="02040503050201020203" pitchFamily="18" charset="0"/>
                <a:cs typeface="Adobe Devanagari" panose="02040503050201020203" pitchFamily="18" charset="0"/>
              </a:rPr>
              <a:t>UoS</a:t>
            </a:r>
            <a:r>
              <a:rPr lang="en-US" sz="24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06040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800" dirty="0" smtClean="0"/>
              <a:t>Acknowledgment </a:t>
            </a:r>
            <a:br>
              <a:rPr lang="en-US" sz="2800" dirty="0" smtClean="0"/>
            </a:br>
            <a:r>
              <a:rPr lang="en-US" sz="2400" dirty="0" smtClean="0"/>
              <a:t>Arwa Al </a:t>
            </a:r>
            <a:r>
              <a:rPr lang="en-US" sz="2400" dirty="0" err="1" smtClean="0"/>
              <a:t>Shujairi</a:t>
            </a:r>
            <a:r>
              <a:rPr lang="en-US" sz="2400" dirty="0" smtClean="0"/>
              <a:t>, </a:t>
            </a:r>
            <a:r>
              <a:rPr lang="en-US" sz="2400" dirty="0" err="1" smtClean="0"/>
              <a:t>Reearch</a:t>
            </a:r>
            <a:r>
              <a:rPr lang="en-US" sz="2400" dirty="0" smtClean="0"/>
              <a:t> assistant, project manager </a:t>
            </a:r>
            <a:br>
              <a:rPr lang="en-US" sz="2400" dirty="0" smtClean="0"/>
            </a:br>
            <a:r>
              <a:rPr lang="en-US" sz="2400" dirty="0" smtClean="0"/>
              <a:t>Talia Mohsen, Research assistant</a:t>
            </a:r>
            <a:br>
              <a:rPr lang="en-US" sz="2400" dirty="0" smtClean="0"/>
            </a:br>
            <a:r>
              <a:rPr lang="en-US" sz="2400" dirty="0" smtClean="0"/>
              <a:t>Jamila Abdul-</a:t>
            </a:r>
            <a:r>
              <a:rPr lang="en-US" sz="2400" dirty="0" err="1" smtClean="0"/>
              <a:t>haq</a:t>
            </a:r>
            <a:r>
              <a:rPr lang="en-US" sz="2400" dirty="0" smtClean="0"/>
              <a:t>, Research assistant </a:t>
            </a:r>
            <a:br>
              <a:rPr lang="en-US" sz="2400" dirty="0" smtClean="0"/>
            </a:br>
            <a:endParaRPr lang="en-US" sz="2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7334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Visit us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3105835"/>
            <a:ext cx="7467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9850"/>
            <a:r>
              <a:rPr lang="en-US" altLang="en-US" dirty="0"/>
              <a:t>http://</a:t>
            </a:r>
            <a:r>
              <a:rPr lang="en-US" altLang="en-US" dirty="0">
                <a:hlinkClick r:id="rId2"/>
              </a:rPr>
              <a:t>www.sharjah.ac.ae/en/Research/SIMHR/Pages/default.aspx</a:t>
            </a:r>
            <a:endParaRPr lang="en-US" altLang="en-US" dirty="0"/>
          </a:p>
        </p:txBody>
      </p:sp>
      <p:pic>
        <p:nvPicPr>
          <p:cNvPr id="4" name="Picture 3" descr="C:\Users\10780\Desktop\Spring 2015-2016\download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3789363"/>
            <a:ext cx="103505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74780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E40DF-A5BB-443A-8A55-6C88877C2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F27A1-9A51-4041-ADB8-C85F472653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1600" dirty="0"/>
              <a:t>Al </a:t>
            </a:r>
            <a:r>
              <a:rPr lang="en-US" sz="1600" dirty="0" err="1"/>
              <a:t>Junaibi</a:t>
            </a:r>
            <a:r>
              <a:rPr lang="en-US" sz="1600" dirty="0"/>
              <a:t>, A.,</a:t>
            </a:r>
            <a:r>
              <a:rPr lang="en-US" sz="1600" dirty="0" err="1"/>
              <a:t>Abdulle</a:t>
            </a:r>
            <a:r>
              <a:rPr lang="en-US" sz="1600" dirty="0"/>
              <a:t>, </a:t>
            </a:r>
            <a:r>
              <a:rPr lang="en-US" sz="1600" dirty="0" err="1"/>
              <a:t>A.b</a:t>
            </a:r>
            <a:r>
              <a:rPr lang="en-US" sz="1600" dirty="0"/>
              <a:t>, Sabri, </a:t>
            </a:r>
            <a:r>
              <a:rPr lang="en-US" sz="1600" dirty="0" err="1"/>
              <a:t>S.c</a:t>
            </a:r>
            <a:r>
              <a:rPr lang="en-US" sz="1600" dirty="0"/>
              <a:t>, Hag-Ali, </a:t>
            </a:r>
            <a:r>
              <a:rPr lang="en-US" sz="1600" dirty="0" err="1"/>
              <a:t>M.d</a:t>
            </a:r>
            <a:r>
              <a:rPr lang="en-US" sz="1600" dirty="0"/>
              <a:t>, </a:t>
            </a:r>
            <a:r>
              <a:rPr lang="en-US" sz="1600" dirty="0" err="1"/>
              <a:t>Nagelkerke</a:t>
            </a:r>
            <a:r>
              <a:rPr lang="en-US" sz="1600" dirty="0"/>
              <a:t>, N.e. The prevalence and potential determinants of obesity among school children and adolescents in Abu Dhabi, United Arab Emirates. </a:t>
            </a:r>
            <a:r>
              <a:rPr lang="en-US" sz="1600" i="1" dirty="0"/>
              <a:t>International Journal of Obesity</a:t>
            </a:r>
            <a:r>
              <a:rPr lang="en-US" sz="1600" dirty="0"/>
              <a:t>. Volume 37, Issue 1, January 2013, Pages 68-74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dirty="0"/>
              <a:t>World health organization. Tenfold increase in childhood and adolescent obesity in four decades: new study by Imperial College London and WHO. </a:t>
            </a:r>
            <a:r>
              <a:rPr lang="en-US" sz="1600" dirty="0">
                <a:hlinkClick r:id="rId2" action="ppaction://hlinkfile"/>
              </a:rPr>
              <a:t>file:///C:/Users/10780/Documents/Tenfold%20increase%20in%20childhood%20and%20adolescent%20obesity%20in%20four%20decades_%20new%20study%20by%20Imperial%20College%20London%20and%20WHO.html</a:t>
            </a:r>
            <a:endParaRPr lang="en-US" sz="1600" dirty="0"/>
          </a:p>
          <a:p>
            <a:pPr marL="457200" indent="-457200">
              <a:buFont typeface="+mj-lt"/>
              <a:buAutoNum type="arabicPeriod"/>
            </a:pPr>
            <a:r>
              <a:rPr lang="en-US" sz="1600" dirty="0"/>
              <a:t>Bin </a:t>
            </a:r>
            <a:r>
              <a:rPr lang="en-US" sz="1600" dirty="0" err="1"/>
              <a:t>Zaal</a:t>
            </a:r>
            <a:r>
              <a:rPr lang="en-US" sz="1600" dirty="0"/>
              <a:t>, A. A., </a:t>
            </a:r>
            <a:r>
              <a:rPr lang="en-US" sz="1600" dirty="0" err="1"/>
              <a:t>Musaiger</a:t>
            </a:r>
            <a:r>
              <a:rPr lang="en-US" sz="1600" dirty="0"/>
              <a:t>, A. O., &amp; D'Souza, R. (2009). Dietary habits associated with obesity among adolescents in Dubai, United Arab Emirates. </a:t>
            </a:r>
            <a:r>
              <a:rPr lang="en-US" sz="1600" i="1" dirty="0" err="1"/>
              <a:t>Nutricion</a:t>
            </a:r>
            <a:r>
              <a:rPr lang="en-US" sz="1600" i="1" dirty="0"/>
              <a:t> </a:t>
            </a:r>
            <a:r>
              <a:rPr lang="en-US" sz="1600" i="1" dirty="0" err="1"/>
              <a:t>Hospitalaria</a:t>
            </a:r>
            <a:r>
              <a:rPr lang="en-US" sz="1600" dirty="0"/>
              <a:t>, </a:t>
            </a:r>
            <a:r>
              <a:rPr lang="en-US" sz="1600" i="1" dirty="0"/>
              <a:t>24</a:t>
            </a:r>
            <a:r>
              <a:rPr lang="en-US" sz="1600" dirty="0"/>
              <a:t>(4).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dirty="0" err="1"/>
              <a:t>AlBlooshi</a:t>
            </a:r>
            <a:r>
              <a:rPr lang="en-US" sz="1600" dirty="0"/>
              <a:t>, A., </a:t>
            </a:r>
            <a:r>
              <a:rPr lang="en-US" sz="1600" dirty="0" err="1"/>
              <a:t>Shaban</a:t>
            </a:r>
            <a:r>
              <a:rPr lang="en-US" sz="1600" dirty="0"/>
              <a:t>, S., </a:t>
            </a:r>
            <a:r>
              <a:rPr lang="en-US" sz="1600" dirty="0" err="1"/>
              <a:t>AlTunaiji</a:t>
            </a:r>
            <a:r>
              <a:rPr lang="en-US" sz="1600" dirty="0"/>
              <a:t>, M., Fares, N., AlShehhi, L., AlShehhi, H., ... &amp; </a:t>
            </a:r>
            <a:r>
              <a:rPr lang="en-US" sz="1600" dirty="0" err="1"/>
              <a:t>Souid</a:t>
            </a:r>
            <a:r>
              <a:rPr lang="en-US" sz="1600" dirty="0"/>
              <a:t>, A. K. (2016). Increasing obesity rates in school children in United Arab Emirates. </a:t>
            </a:r>
            <a:r>
              <a:rPr lang="en-US" sz="1600" i="1" dirty="0"/>
              <a:t>Obesity science &amp; practice</a:t>
            </a:r>
            <a:r>
              <a:rPr lang="en-US" sz="1600" dirty="0"/>
              <a:t>, </a:t>
            </a:r>
            <a:r>
              <a:rPr lang="en-US" sz="1600" i="1" dirty="0"/>
              <a:t>2</a:t>
            </a:r>
            <a:r>
              <a:rPr lang="en-US" sz="1600" dirty="0"/>
              <a:t>(2), 196-202. </a:t>
            </a:r>
          </a:p>
          <a:p>
            <a:pPr marL="0" indent="0"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0327657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75749</TotalTime>
  <Words>1275</Words>
  <Application>Microsoft Office PowerPoint</Application>
  <PresentationFormat>On-screen Show (4:3)</PresentationFormat>
  <Paragraphs>321</Paragraphs>
  <Slides>32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Adobe Devanagari</vt:lpstr>
      <vt:lpstr>Arial</vt:lpstr>
      <vt:lpstr>Calibri</vt:lpstr>
      <vt:lpstr>Impact</vt:lpstr>
      <vt:lpstr>Symbol</vt:lpstr>
      <vt:lpstr>Tahoma</vt:lpstr>
      <vt:lpstr>Times New Roman</vt:lpstr>
      <vt:lpstr>Wingdings 2</vt:lpstr>
      <vt:lpstr>NewsPrint</vt:lpstr>
      <vt:lpstr>Health Promotion Research Group- University of Sharjah </vt:lpstr>
      <vt:lpstr>PowerPoint Presentation</vt:lpstr>
      <vt:lpstr>PowerPoint Presentation</vt:lpstr>
      <vt:lpstr>Background </vt:lpstr>
      <vt:lpstr>Objectives</vt:lpstr>
      <vt:lpstr>Design and Methods</vt:lpstr>
      <vt:lpstr>Project Equipment </vt:lpstr>
      <vt:lpstr>PowerPoint Presentation</vt:lpstr>
      <vt:lpstr>Results: Cut-offs</vt:lpstr>
      <vt:lpstr>Study results</vt:lpstr>
      <vt:lpstr>Results: Sample characteristics (n= 932)</vt:lpstr>
      <vt:lpstr>Results: Sample characteristics </vt:lpstr>
      <vt:lpstr>Results: (AO) Indicators and % Body fat</vt:lpstr>
      <vt:lpstr>PowerPoint Presentation</vt:lpstr>
      <vt:lpstr>Results: Bp and % Body Fat</vt:lpstr>
      <vt:lpstr>Results: Fruits &amp; Vegetables</vt:lpstr>
      <vt:lpstr>Results: Physical activity</vt:lpstr>
      <vt:lpstr>Correlates of obesity in the study sample</vt:lpstr>
      <vt:lpstr>Results</vt:lpstr>
      <vt:lpstr>Results: AO indicators &amp; % BF</vt:lpstr>
      <vt:lpstr>Conclusions and Recommendations </vt:lpstr>
      <vt:lpstr>Recommendations </vt:lpstr>
      <vt:lpstr>Challenges </vt:lpstr>
      <vt:lpstr>Special Thanks: Health Promotion research group members</vt:lpstr>
      <vt:lpstr>PowerPoint Presentation</vt:lpstr>
      <vt:lpstr>Funding and grants </vt:lpstr>
      <vt:lpstr>Collaborative targets </vt:lpstr>
      <vt:lpstr>In the news </vt:lpstr>
      <vt:lpstr>Community activities </vt:lpstr>
      <vt:lpstr>Acknowledgment  Arwa Al Shujairi, Reearch assistant, project manager  Talia Mohsen, Research assistant Jamila Abdul-haq, Research assistant  </vt:lpstr>
      <vt:lpstr>Visit us</vt:lpstr>
      <vt:lpstr>References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Health Status of Adolescents in the UAE</dc:title>
  <dc:creator>Arna Al-shujairi</dc:creator>
  <cp:lastModifiedBy>Wegdan Bani-Issa</cp:lastModifiedBy>
  <cp:revision>173</cp:revision>
  <dcterms:created xsi:type="dcterms:W3CDTF">2019-01-13T06:30:40Z</dcterms:created>
  <dcterms:modified xsi:type="dcterms:W3CDTF">2019-10-01T11:30:04Z</dcterms:modified>
</cp:coreProperties>
</file>