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Default Extension="png" ContentType="image/png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theme/themeOverride2.xml" ContentType="application/vnd.openxmlformats-officedocument.themeOverrid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gif" ContentType="image/gif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theme/themeOverride3.xml" ContentType="application/vnd.openxmlformats-officedocument.themeOverr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theme/themeOverride4.xml" ContentType="application/vnd.openxmlformats-officedocument.themeOverride+xml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1"/>
  </p:notesMasterIdLst>
  <p:sldIdLst>
    <p:sldId id="635" r:id="rId2"/>
    <p:sldId id="677" r:id="rId3"/>
    <p:sldId id="337" r:id="rId4"/>
    <p:sldId id="511" r:id="rId5"/>
    <p:sldId id="514" r:id="rId6"/>
    <p:sldId id="368" r:id="rId7"/>
    <p:sldId id="431" r:id="rId8"/>
    <p:sldId id="381" r:id="rId9"/>
    <p:sldId id="369" r:id="rId10"/>
    <p:sldId id="370" r:id="rId11"/>
    <p:sldId id="446" r:id="rId12"/>
    <p:sldId id="258" r:id="rId13"/>
    <p:sldId id="520" r:id="rId14"/>
    <p:sldId id="521" r:id="rId15"/>
    <p:sldId id="361" r:id="rId16"/>
    <p:sldId id="469" r:id="rId17"/>
    <p:sldId id="473" r:id="rId18"/>
    <p:sldId id="637" r:id="rId19"/>
    <p:sldId id="556" r:id="rId20"/>
    <p:sldId id="576" r:id="rId21"/>
    <p:sldId id="563" r:id="rId22"/>
    <p:sldId id="358" r:id="rId23"/>
    <p:sldId id="359" r:id="rId24"/>
    <p:sldId id="528" r:id="rId25"/>
    <p:sldId id="598" r:id="rId26"/>
    <p:sldId id="599" r:id="rId27"/>
    <p:sldId id="651" r:id="rId28"/>
    <p:sldId id="630" r:id="rId29"/>
    <p:sldId id="619" r:id="rId30"/>
    <p:sldId id="488" r:id="rId31"/>
    <p:sldId id="625" r:id="rId32"/>
    <p:sldId id="562" r:id="rId33"/>
    <p:sldId id="559" r:id="rId34"/>
    <p:sldId id="638" r:id="rId35"/>
    <p:sldId id="639" r:id="rId36"/>
    <p:sldId id="647" r:id="rId37"/>
    <p:sldId id="648" r:id="rId38"/>
    <p:sldId id="649" r:id="rId39"/>
    <p:sldId id="558" r:id="rId40"/>
    <p:sldId id="557" r:id="rId41"/>
    <p:sldId id="560" r:id="rId42"/>
    <p:sldId id="568" r:id="rId43"/>
    <p:sldId id="569" r:id="rId44"/>
    <p:sldId id="645" r:id="rId45"/>
    <p:sldId id="570" r:id="rId46"/>
    <p:sldId id="575" r:id="rId47"/>
    <p:sldId id="338" r:id="rId48"/>
    <p:sldId id="623" r:id="rId49"/>
    <p:sldId id="567" r:id="rId50"/>
    <p:sldId id="566" r:id="rId51"/>
    <p:sldId id="578" r:id="rId52"/>
    <p:sldId id="577" r:id="rId53"/>
    <p:sldId id="650" r:id="rId54"/>
    <p:sldId id="491" r:id="rId55"/>
    <p:sldId id="654" r:id="rId56"/>
    <p:sldId id="441" r:id="rId57"/>
    <p:sldId id="662" r:id="rId58"/>
    <p:sldId id="655" r:id="rId59"/>
    <p:sldId id="664" r:id="rId60"/>
    <p:sldId id="428" r:id="rId61"/>
    <p:sldId id="430" r:id="rId62"/>
    <p:sldId id="443" r:id="rId63"/>
    <p:sldId id="442" r:id="rId64"/>
    <p:sldId id="634" r:id="rId65"/>
    <p:sldId id="652" r:id="rId66"/>
    <p:sldId id="653" r:id="rId67"/>
    <p:sldId id="298" r:id="rId68"/>
    <p:sldId id="300" r:id="rId69"/>
    <p:sldId id="302" r:id="rId70"/>
    <p:sldId id="303" r:id="rId71"/>
    <p:sldId id="304" r:id="rId72"/>
    <p:sldId id="305" r:id="rId73"/>
    <p:sldId id="306" r:id="rId74"/>
    <p:sldId id="307" r:id="rId75"/>
    <p:sldId id="271" r:id="rId76"/>
    <p:sldId id="335" r:id="rId77"/>
    <p:sldId id="311" r:id="rId78"/>
    <p:sldId id="312" r:id="rId79"/>
    <p:sldId id="313" r:id="rId80"/>
    <p:sldId id="314" r:id="rId81"/>
    <p:sldId id="502" r:id="rId82"/>
    <p:sldId id="503" r:id="rId83"/>
    <p:sldId id="504" r:id="rId84"/>
    <p:sldId id="505" r:id="rId85"/>
    <p:sldId id="506" r:id="rId86"/>
    <p:sldId id="507" r:id="rId87"/>
    <p:sldId id="508" r:id="rId88"/>
    <p:sldId id="642" r:id="rId89"/>
    <p:sldId id="643" r:id="rId90"/>
  </p:sldIdLst>
  <p:sldSz cx="9144000" cy="6858000" type="screen4x3"/>
  <p:notesSz cx="6950075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wner" initials="O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532" autoAdjust="0"/>
    <p:restoredTop sz="89550" autoAdjust="0"/>
  </p:normalViewPr>
  <p:slideViewPr>
    <p:cSldViewPr>
      <p:cViewPr>
        <p:scale>
          <a:sx n="80" d="100"/>
          <a:sy n="80" d="100"/>
        </p:scale>
        <p:origin x="-2016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142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18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notesMaster" Target="notesMasters/notesMaster1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843A719-FECC-40CD-8A55-386092BBAB04}" type="datetimeFigureOut">
              <a:rPr lang="en-US"/>
              <a:pPr>
                <a:defRPr/>
              </a:pPr>
              <a:t>11/7/2017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92" tIns="46246" rIns="92492" bIns="46246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4336268-E483-48C4-A339-E17C0E79C3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601287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zh-CN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967F8E1-927C-4F86-A9C0-43C5B250FAD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75EB09-7A5C-4F27-82CD-E8DC975DEC0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B4E594-C68F-A549-8D12-E1A4622E7E6B}" type="slidenum">
              <a:rPr lang="en-US"/>
              <a:pPr/>
              <a:t>19</a:t>
            </a:fld>
            <a:endParaRPr lang="en-US"/>
          </a:p>
        </p:txBody>
      </p:sp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Side effects like bloating,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584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EE555D8-A3F9-4053-BE3F-61FBA36BDDC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b="1" dirty="0" err="1" smtClean="0"/>
              <a:t>Androsterone</a:t>
            </a:r>
            <a:r>
              <a:rPr lang="en-US" b="1" dirty="0" smtClean="0"/>
              <a:t> glucuronide is a marker of adrenal </a:t>
            </a:r>
            <a:r>
              <a:rPr lang="en-US" b="1" dirty="0" err="1" smtClean="0"/>
              <a:t>hyperandrogenism</a:t>
            </a:r>
            <a:r>
              <a:rPr lang="en-US" b="1" dirty="0" smtClean="0"/>
              <a:t> in hirsute women</a:t>
            </a:r>
          </a:p>
          <a:p>
            <a:r>
              <a:rPr lang="en-US" b="1" dirty="0" smtClean="0"/>
              <a:t>Metabolism of </a:t>
            </a:r>
            <a:r>
              <a:rPr lang="en-US" b="1" dirty="0" err="1" smtClean="0"/>
              <a:t>dihydrotestosterone</a:t>
            </a:r>
            <a:r>
              <a:rPr lang="en-US" b="1" dirty="0" smtClean="0"/>
              <a:t> to 5 alpha-androstane-3 alpha, 17 beta-</a:t>
            </a:r>
            <a:r>
              <a:rPr lang="en-US" b="1" dirty="0" err="1" smtClean="0"/>
              <a:t>diol</a:t>
            </a:r>
            <a:r>
              <a:rPr lang="en-US" b="1" dirty="0" smtClean="0"/>
              <a:t> glucuronide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823881-8E32-9143-9F74-BF12D440B5D2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318269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757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336268-E483-48C4-A339-E17C0E79C37F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083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88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B4E594-C68F-A549-8D12-E1A4622E7E6B}" type="slidenum">
              <a:rPr lang="en-US"/>
              <a:pPr/>
              <a:t>39</a:t>
            </a:fld>
            <a:endParaRPr lang="en-US"/>
          </a:p>
        </p:txBody>
      </p:sp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Side effects like bloating,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342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961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961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064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678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678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281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486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883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985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0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101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510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329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534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739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944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8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149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353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763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968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2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173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377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82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787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9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1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C84B988A-82D2-418A-B8A6-E2DDE3E44A9A}" type="datetimeFigureOut">
              <a:rPr lang="en-US"/>
              <a:pPr>
                <a:defRPr/>
              </a:pPr>
              <a:t>11/7/2017</a:t>
            </a:fld>
            <a:endParaRPr lang="en-US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FFC1F603-F04C-4DE1-BE36-F035318BDB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DFA8E-FFE1-4700-B499-B59A13DE8247}" type="datetimeFigureOut">
              <a:rPr lang="en-US"/>
              <a:pPr>
                <a:defRPr/>
              </a:pPr>
              <a:t>11/7/2017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7E892C-F7C6-42A4-A955-03EC9EE4A6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6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Chevron 7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0404BA3-E106-4ECD-9CAA-0CBBBC411295}" type="datetimeFigureOut">
              <a:rPr lang="en-US"/>
              <a:pPr>
                <a:defRPr/>
              </a:pPr>
              <a:t>11/7/2017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461F517-C54F-4FEA-9F76-320C58CCEF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8EE4E82-BC21-439C-BB28-5D75B6DE8658}" type="datetimeFigureOut">
              <a:rPr lang="en-US"/>
              <a:pPr>
                <a:defRPr/>
              </a:pPr>
              <a:t>11/7/2017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2287D4E-7196-4156-AA99-043F0FFF98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C2174D5-715D-442A-9DAF-69411E557AD9}" type="datetimeFigureOut">
              <a:rPr lang="en-US"/>
              <a:pPr>
                <a:defRPr/>
              </a:pPr>
              <a:t>11/7/2017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C4F6036-8966-4A45-862A-3A8207B364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C09272B-3A40-4C71-B508-CD37559DAA51}" type="datetimeFigureOut">
              <a:rPr lang="en-US"/>
              <a:pPr>
                <a:defRPr/>
              </a:pPr>
              <a:t>11/7/2017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AF2FC25-A061-41E2-84A4-895D5E4FC6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685D19-37CA-443A-9281-08C87E5ECD4C}" type="datetimeFigureOut">
              <a:rPr lang="en-US"/>
              <a:pPr>
                <a:defRPr/>
              </a:pPr>
              <a:t>11/7/2017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089071-ABA9-4354-BD6F-024F70349A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CA8BFF9-DD3E-4EEF-8225-13A07789F10B}" type="datetimeFigureOut">
              <a:rPr lang="en-US"/>
              <a:pPr>
                <a:defRPr/>
              </a:pPr>
              <a:t>11/7/2017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2047BAB-2296-4841-8F98-777A7F45FE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7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Freeform 8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11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Chevron 12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5990219C-20AB-4F6D-A2F2-E7EDB53E2124}" type="datetimeFigureOut">
              <a:rPr lang="en-US"/>
              <a:pPr>
                <a:defRPr/>
              </a:pPr>
              <a:t>11/7/2017</a:t>
            </a:fld>
            <a:endParaRPr lang="en-US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20193121-EBB0-4118-80E4-5405AEFAFD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1309E9-8A0C-4A66-9C5E-AACFDAAADE14}" type="datetimeFigureOut">
              <a:rPr lang="en-US"/>
              <a:pPr>
                <a:defRPr/>
              </a:pPr>
              <a:t>11/7/2017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5005A9-A81F-4518-8CC4-FD4152F541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456EB6-6D75-41D8-8F1E-AE331C6A8FA1}" type="datetimeFigureOut">
              <a:rPr lang="en-US"/>
              <a:pPr>
                <a:defRPr/>
              </a:pPr>
              <a:t>11/7/2017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B813AA-7500-42F2-A649-B0A2B92657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27825" y="6408738"/>
            <a:ext cx="19192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BE28C5-48F0-4931-A5A3-52C6C391398D}" type="datetimeFigureOut">
              <a:rPr lang="en-US"/>
              <a:pPr>
                <a:defRPr/>
              </a:pPr>
              <a:t>11/7/2017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79913" y="6408738"/>
            <a:ext cx="23510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47113" y="6408738"/>
            <a:ext cx="36671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A29A2B-6BA8-42B0-BFEF-13A9090C62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1095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92151406-CE45-4458-BB6B-792C7EF9A600}" type="datetimeFigureOut">
              <a:rPr lang="en-US"/>
              <a:pPr>
                <a:defRPr/>
              </a:pPr>
              <a:t>11/7/2017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820A32CF-432A-4A41-8C1B-FFFD23184F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0" r:id="rId2"/>
    <p:sldLayoutId id="2147483686" r:id="rId3"/>
    <p:sldLayoutId id="2147483687" r:id="rId4"/>
    <p:sldLayoutId id="2147483688" r:id="rId5"/>
    <p:sldLayoutId id="2147483689" r:id="rId6"/>
    <p:sldLayoutId id="2147483681" r:id="rId7"/>
    <p:sldLayoutId id="2147483690" r:id="rId8"/>
    <p:sldLayoutId id="2147483691" r:id="rId9"/>
    <p:sldLayoutId id="2147483682" r:id="rId10"/>
    <p:sldLayoutId id="2147483683" r:id="rId11"/>
    <p:sldLayoutId id="2147483684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pnotebook.com/Gyn/Endo/PlycystcOvryDs.htm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athophys.org/pcos/" TargetMode="Externa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/>
          <p:cNvSpPr>
            <a:spLocks noGrp="1"/>
          </p:cNvSpPr>
          <p:nvPr>
            <p:ph type="ctr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r>
              <a:rPr lang="en-US" sz="3600" dirty="0" smtClean="0">
                <a:latin typeface="Agency FB" pitchFamily="34" charset="0"/>
              </a:rPr>
              <a:t>Acupuncture Approach the Successful of ART during Treating Female Fertility </a:t>
            </a:r>
            <a:endParaRPr lang="en-US" sz="3600" dirty="0">
              <a:latin typeface="Agency FB" pitchFamily="34" charset="0"/>
            </a:endParaRPr>
          </a:p>
        </p:txBody>
      </p:sp>
      <p:sp>
        <p:nvSpPr>
          <p:cNvPr id="16386" name="Rectangle 3"/>
          <p:cNvSpPr>
            <a:spLocks noGrp="1"/>
          </p:cNvSpPr>
          <p:nvPr>
            <p:ph type="subTitle" idx="1"/>
          </p:nvPr>
        </p:nvSpPr>
        <p:spPr>
          <a:xfrm>
            <a:off x="1295400" y="3810000"/>
            <a:ext cx="6400800" cy="914400"/>
          </a:xfrm>
        </p:spPr>
        <p:txBody>
          <a:bodyPr/>
          <a:lstStyle/>
          <a:p>
            <a:r>
              <a:rPr lang="en-US" sz="2800" b="1" dirty="0" err="1" smtClean="0">
                <a:latin typeface="Agency FB" pitchFamily="34" charset="0"/>
                <a:cs typeface="Arial" pitchFamily="34" charset="0"/>
              </a:rPr>
              <a:t>Hui</a:t>
            </a:r>
            <a:r>
              <a:rPr lang="en-US" sz="2800" b="1" dirty="0" smtClean="0">
                <a:latin typeface="Agency FB" pitchFamily="34" charset="0"/>
                <a:cs typeface="Arial" pitchFamily="34" charset="0"/>
              </a:rPr>
              <a:t> Yan </a:t>
            </a:r>
            <a:r>
              <a:rPr lang="en-US" sz="2800" b="1" dirty="0" err="1" smtClean="0">
                <a:latin typeface="Agency FB" pitchFamily="34" charset="0"/>
                <a:cs typeface="Arial" pitchFamily="34" charset="0"/>
              </a:rPr>
              <a:t>Cai</a:t>
            </a:r>
            <a:r>
              <a:rPr lang="en-US" sz="2800" b="1" dirty="0" smtClean="0">
                <a:latin typeface="Agency FB" pitchFamily="34" charset="0"/>
                <a:cs typeface="Arial" pitchFamily="34" charset="0"/>
              </a:rPr>
              <a:t> MD (China), PhD</a:t>
            </a:r>
          </a:p>
          <a:p>
            <a:r>
              <a:rPr lang="en-US" sz="2800" b="1" dirty="0" smtClean="0">
                <a:latin typeface="Agency FB" pitchFamily="34" charset="0"/>
                <a:cs typeface="Arial" pitchFamily="34" charset="0"/>
              </a:rPr>
              <a:t>Professor of NUHS, USA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3" descr="baby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295400" y="685800"/>
            <a:ext cx="6786563" cy="5181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70377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092700"/>
          </a:xfrm>
        </p:spPr>
        <p:txBody>
          <a:bodyPr/>
          <a:lstStyle/>
          <a:p>
            <a:pPr eaLnBrk="1" hangingPunct="1"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WHO defines</a:t>
            </a:r>
          </a:p>
          <a:p>
            <a:pPr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Primary infertility</a:t>
            </a:r>
          </a:p>
          <a:p>
            <a:pPr eaLnBrk="1" hangingPunct="1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Inability to conceive  after trying 12 months of unprotected regular intercourse </a:t>
            </a:r>
          </a:p>
          <a:p>
            <a:pPr eaLnBrk="1" hangingPunct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Secondary infertility</a:t>
            </a:r>
          </a:p>
          <a:p>
            <a:pPr eaLnBrk="1" hangingPunct="1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Inability in the present times despite having conceived and/or had a child in the past </a:t>
            </a:r>
          </a:p>
          <a:p>
            <a:pPr eaLnBrk="1" hangingPunct="1"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In US </a:t>
            </a:r>
          </a:p>
          <a:p>
            <a:pPr eaLnBrk="1" hangingPunct="1"/>
            <a:r>
              <a:rPr lang="en-US" sz="2000" dirty="0" smtClean="0">
                <a:latin typeface="Arial" pitchFamily="34" charset="0"/>
                <a:cs typeface="Arial" pitchFamily="34" charset="0"/>
              </a:rPr>
              <a:t>Female age under 34: Inability to conceive a child after 12 months of contraceptive-free intercourse</a:t>
            </a:r>
          </a:p>
          <a:p>
            <a:pPr eaLnBrk="1" hangingPunct="1"/>
            <a:r>
              <a:rPr lang="en-US" sz="2000" dirty="0" smtClean="0">
                <a:latin typeface="Arial" pitchFamily="34" charset="0"/>
                <a:cs typeface="Arial" pitchFamily="34" charset="0"/>
              </a:rPr>
              <a:t>Female age over 35: Couples has not conceived after 6 months of contraceptive-free intercourse </a:t>
            </a:r>
          </a:p>
          <a:p>
            <a:pPr eaLnBrk="1" hangingPunct="1"/>
            <a:r>
              <a:rPr lang="en-US" sz="20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Infertility from congenital abnormalities are not effectively treated with either medicinal or alternation therapy, and are not covered here.</a:t>
            </a:r>
            <a:endParaRPr lang="en-US" sz="2000" b="1" i="1" dirty="0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pPr lv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Definition of  Fertility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Infertility Stats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200" y="1219200"/>
            <a:ext cx="8229600" cy="4525962"/>
          </a:xfrm>
        </p:spPr>
      </p:pic>
    </p:spTree>
    <p:extLst>
      <p:ext uri="{BB962C8B-B14F-4D97-AF65-F5344CB8AC3E}">
        <p14:creationId xmlns="" xmlns:p14="http://schemas.microsoft.com/office/powerpoint/2010/main" val="3788719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19_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838200" y="457200"/>
            <a:ext cx="7467600" cy="56737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  <a:cs typeface="Arial" charset="0"/>
              </a:rPr>
              <a:t>General factor lead to infertility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  <a:cs typeface="Arial" charset="0"/>
              </a:rPr>
              <a:t>Endocrine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  <a:cs typeface="Arial" charset="0"/>
              </a:rPr>
              <a:t> nervous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  <a:cs typeface="Arial" charset="0"/>
              </a:rPr>
              <a:t> psychological factors may all play a part in the onset of infertility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  <a:cs typeface="Arial" charset="0"/>
              </a:rPr>
              <a:t> Certain biomedical conditions, including: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>
                <a:latin typeface="Arial" charset="0"/>
                <a:cs typeface="Arial" charset="0"/>
              </a:rPr>
              <a:t> </a:t>
            </a:r>
            <a:r>
              <a:rPr lang="en-US" sz="2000" dirty="0" smtClean="0">
                <a:latin typeface="Arial" charset="0"/>
                <a:cs typeface="Arial" charset="0"/>
              </a:rPr>
              <a:t>anemia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  <a:cs typeface="Arial" charset="0"/>
              </a:rPr>
              <a:t> tuberculosis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  <a:cs typeface="Arial" charset="0"/>
              </a:rPr>
              <a:t> heart disease</a:t>
            </a:r>
          </a:p>
          <a:p>
            <a:pPr eaLnBrk="1" hangingPunct="1"/>
            <a:r>
              <a:rPr lang="en-US" sz="2000" dirty="0" smtClean="0">
                <a:latin typeface="Arial" charset="0"/>
                <a:cs typeface="Arial" charset="0"/>
              </a:rPr>
              <a:t>Other factory</a:t>
            </a:r>
          </a:p>
          <a:p>
            <a:pPr lvl="1" eaLnBrk="1" hangingPunct="1"/>
            <a:r>
              <a:rPr lang="en-US" sz="2000" dirty="0" smtClean="0">
                <a:latin typeface="Arial" charset="0"/>
                <a:cs typeface="Arial" charset="0"/>
              </a:rPr>
              <a:t>Chromosome abnormalities</a:t>
            </a:r>
          </a:p>
          <a:p>
            <a:pPr lvl="1" eaLnBrk="1" hangingPunct="1"/>
            <a:r>
              <a:rPr lang="en-US" sz="2000" dirty="0" smtClean="0">
                <a:latin typeface="Arial" charset="0"/>
                <a:cs typeface="Arial" charset="0"/>
              </a:rPr>
              <a:t>Endocrine disorder: diabetic,</a:t>
            </a:r>
          </a:p>
          <a:p>
            <a:pPr lvl="1" eaLnBrk="1" hangingPunct="1">
              <a:buNone/>
            </a:pPr>
            <a:r>
              <a:rPr lang="en-US" sz="2000" dirty="0" smtClean="0">
                <a:latin typeface="Arial" charset="0"/>
                <a:cs typeface="Arial" charset="0"/>
              </a:rPr>
              <a:t>    hyper/ hypo-</a:t>
            </a:r>
            <a:r>
              <a:rPr lang="en-US" sz="2000" dirty="0" err="1" smtClean="0">
                <a:latin typeface="Arial" charset="0"/>
                <a:cs typeface="Arial" charset="0"/>
              </a:rPr>
              <a:t>thyroidism</a:t>
            </a:r>
            <a:r>
              <a:rPr lang="en-US" sz="2000" dirty="0" smtClean="0">
                <a:latin typeface="Arial" charset="0"/>
                <a:cs typeface="Arial" charset="0"/>
              </a:rPr>
              <a:t>, Cushing’s syndrome</a:t>
            </a:r>
          </a:p>
          <a:p>
            <a:pPr lvl="1" eaLnBrk="1" hangingPunct="1"/>
            <a:r>
              <a:rPr lang="en-US" sz="2000" dirty="0" smtClean="0">
                <a:latin typeface="Arial" charset="0"/>
                <a:cs typeface="Arial" charset="0"/>
              </a:rPr>
              <a:t>Immunology</a:t>
            </a:r>
          </a:p>
          <a:p>
            <a:pPr lvl="1" eaLnBrk="1" hangingPunct="1"/>
            <a:r>
              <a:rPr lang="en-US" sz="2000" dirty="0" smtClean="0">
                <a:latin typeface="Arial" charset="0"/>
                <a:cs typeface="Arial" charset="0"/>
              </a:rPr>
              <a:t>Unexplained Infertility</a:t>
            </a:r>
          </a:p>
          <a:p>
            <a:pPr eaLnBrk="1" hangingPunct="1">
              <a:buFont typeface="Wingdings 3" pitchFamily="18" charset="2"/>
              <a:buNone/>
            </a:pPr>
            <a:endParaRPr lang="en-US" sz="2000" dirty="0" smtClean="0">
              <a:latin typeface="Arial" charset="0"/>
              <a:cs typeface="Arial" charset="0"/>
            </a:endParaRPr>
          </a:p>
          <a:p>
            <a:pPr lvl="1" eaLnBrk="1" hangingPunct="1">
              <a:lnSpc>
                <a:spcPct val="90000"/>
              </a:lnSpc>
            </a:pPr>
            <a:endParaRPr lang="en-US" sz="2000" dirty="0" smtClean="0"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  <a:buFont typeface="Wingdings 3" pitchFamily="18" charset="2"/>
              <a:buNone/>
            </a:pPr>
            <a:endParaRPr lang="en-US" sz="2000" dirty="0" smtClean="0"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000" dirty="0" smtClean="0">
              <a:latin typeface="Arial" charset="0"/>
              <a:cs typeface="Arial" charset="0"/>
            </a:endParaRPr>
          </a:p>
        </p:txBody>
      </p:sp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FEMALE INFERTILITY</a:t>
            </a:r>
            <a:br>
              <a:rPr lang="en-US" sz="2800" dirty="0" smtClean="0">
                <a:latin typeface="Arial" pitchFamily="34" charset="0"/>
                <a:cs typeface="Arial" pitchFamily="34" charset="0"/>
              </a:rPr>
            </a:br>
            <a:r>
              <a:rPr lang="en-US" sz="2800" dirty="0" smtClean="0">
                <a:latin typeface="Arial" pitchFamily="34" charset="0"/>
                <a:cs typeface="Arial" pitchFamily="34" charset="0"/>
              </a:rPr>
              <a:t> Biomedical Etiology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34200" y="4343400"/>
            <a:ext cx="1855226" cy="21341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  <a:cs typeface="Arial" charset="0"/>
              </a:rPr>
              <a:t>Four  Compartment Theory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  <a:cs typeface="Arial" charset="0"/>
              </a:rPr>
              <a:t>Compartment I: Disorders of outflow tract or uterine target organ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  <a:cs typeface="Arial" charset="0"/>
              </a:rPr>
              <a:t>Compartment II: Disorders of the ovary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  <a:cs typeface="Arial" charset="0"/>
              </a:rPr>
              <a:t>Compartment III: Disorders of the anterior pituitary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  <a:cs typeface="Arial" charset="0"/>
              </a:rPr>
              <a:t>Compartment IV: Disorders of CNS (hypothalamic) factors</a:t>
            </a:r>
          </a:p>
          <a:p>
            <a:pPr lvl="1" eaLnBrk="1" hangingPunct="1">
              <a:lnSpc>
                <a:spcPct val="90000"/>
              </a:lnSpc>
              <a:buFont typeface="Verdana" pitchFamily="34" charset="0"/>
              <a:buNone/>
            </a:pPr>
            <a:endParaRPr lang="en-US" sz="2000" smtClean="0"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  <a:cs typeface="Arial" charset="0"/>
              </a:rPr>
              <a:t>Environment → CNS &amp; Hypothalamus ( 4</a:t>
            </a:r>
            <a:r>
              <a:rPr lang="en-US" sz="2000" baseline="30000" smtClean="0">
                <a:latin typeface="Arial" charset="0"/>
                <a:cs typeface="Arial" charset="0"/>
              </a:rPr>
              <a:t>th</a:t>
            </a:r>
            <a:r>
              <a:rPr lang="en-US" sz="2000" smtClean="0">
                <a:latin typeface="Arial" charset="0"/>
                <a:cs typeface="Arial" charset="0"/>
              </a:rPr>
              <a:t> of Com.) → Anterior Pituitary / GnRH ( 3th of Com.) → Ovary /FSH &amp;LH ( 2nd of Com.) → Uterine /E2 &amp; P4 (1</a:t>
            </a:r>
            <a:r>
              <a:rPr lang="en-US" sz="2000" baseline="30000" smtClean="0">
                <a:latin typeface="Arial" charset="0"/>
                <a:cs typeface="Arial" charset="0"/>
              </a:rPr>
              <a:t>st</a:t>
            </a:r>
            <a:r>
              <a:rPr lang="en-US" sz="2000" smtClean="0">
                <a:latin typeface="Arial" charset="0"/>
                <a:cs typeface="Arial" charset="0"/>
              </a:rPr>
              <a:t> of Com) → menstruation → Infertility</a:t>
            </a:r>
          </a:p>
          <a:p>
            <a:pPr eaLnBrk="1" hangingPunct="1">
              <a:lnSpc>
                <a:spcPct val="90000"/>
              </a:lnSpc>
              <a:buFont typeface="Wingdings 3" pitchFamily="18" charset="2"/>
              <a:buNone/>
            </a:pPr>
            <a:endParaRPr lang="en-US" sz="2800" smtClean="0">
              <a:latin typeface="Arial" charset="0"/>
              <a:cs typeface="Arial" charset="0"/>
            </a:endParaRPr>
          </a:p>
          <a:p>
            <a:pPr eaLnBrk="1" hangingPunct="1"/>
            <a:endParaRPr lang="en-US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FEMALE INFERTILITY</a:t>
            </a:r>
            <a:br>
              <a:rPr lang="en-US" sz="2800" dirty="0" smtClean="0">
                <a:latin typeface="Arial" pitchFamily="34" charset="0"/>
                <a:cs typeface="Arial" pitchFamily="34" charset="0"/>
              </a:rPr>
            </a:br>
            <a:r>
              <a:rPr lang="en-US" sz="2800" dirty="0" smtClean="0">
                <a:latin typeface="Arial" pitchFamily="34" charset="0"/>
                <a:cs typeface="Arial" pitchFamily="34" charset="0"/>
              </a:rPr>
              <a:t> Biomedical Etiology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  <a:cs typeface="Arial" charset="0"/>
              </a:rPr>
              <a:t>Hypothalamic factors (Hypothalamic factors → an-ovulation/ infertility)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b="1" i="1" dirty="0" smtClean="0">
                <a:latin typeface="Arial" charset="0"/>
                <a:cs typeface="Arial" charset="0"/>
              </a:rPr>
              <a:t>Ovulation failure  =&gt; Functional amenorrhea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  <a:cs typeface="Arial" charset="0"/>
              </a:rPr>
              <a:t>Amenorrhea with anorexia → Hypothalamic – Pituitary axis → effect of LH release / Low level of estrogen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  <a:cs typeface="Arial" charset="0"/>
              </a:rPr>
              <a:t>Athlete's  amenorrhea: Hypothalamic suppression / Hypo-estrogenic state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  <a:cs typeface="Arial" charset="0"/>
              </a:rPr>
              <a:t>Pituitary disorders → an-ovulation/ infertility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b="1" i="1" dirty="0" smtClean="0">
                <a:latin typeface="Arial" charset="0"/>
                <a:cs typeface="Arial" charset="0"/>
              </a:rPr>
              <a:t>Hyper- </a:t>
            </a:r>
            <a:r>
              <a:rPr lang="en-US" sz="2000" b="1" i="1" dirty="0" err="1" smtClean="0">
                <a:latin typeface="Arial" charset="0"/>
                <a:cs typeface="Arial" charset="0"/>
              </a:rPr>
              <a:t>prolactin</a:t>
            </a:r>
            <a:r>
              <a:rPr lang="en-US" sz="2000" b="1" i="1" dirty="0" smtClean="0">
                <a:latin typeface="Arial" charset="0"/>
                <a:cs typeface="Arial" charset="0"/>
              </a:rPr>
              <a:t> Syndrome</a:t>
            </a:r>
            <a:r>
              <a:rPr lang="en-US" sz="2000" dirty="0" smtClean="0">
                <a:latin typeface="Arial" charset="0"/>
                <a:cs typeface="Arial" charset="0"/>
              </a:rPr>
              <a:t>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  <a:cs typeface="Arial" charset="0"/>
              </a:rPr>
              <a:t>Hyper-</a:t>
            </a:r>
            <a:r>
              <a:rPr lang="en-US" sz="2000" dirty="0" err="1" smtClean="0">
                <a:latin typeface="Arial" charset="0"/>
                <a:cs typeface="Arial" charset="0"/>
              </a:rPr>
              <a:t>prolactinemia</a:t>
            </a:r>
            <a:r>
              <a:rPr lang="en-US" sz="2000" dirty="0" smtClean="0">
                <a:latin typeface="Arial" charset="0"/>
                <a:cs typeface="Arial" charset="0"/>
              </a:rPr>
              <a:t> (</a:t>
            </a:r>
            <a:r>
              <a:rPr lang="en-US" sz="2000" dirty="0" err="1" smtClean="0">
                <a:latin typeface="Arial" charset="0"/>
                <a:cs typeface="Arial" charset="0"/>
              </a:rPr>
              <a:t>Prolactine</a:t>
            </a:r>
            <a:r>
              <a:rPr lang="en-US" sz="2000" dirty="0" smtClean="0">
                <a:latin typeface="Arial" charset="0"/>
                <a:cs typeface="Arial" charset="0"/>
              </a:rPr>
              <a:t> inhibits release </a:t>
            </a:r>
            <a:r>
              <a:rPr lang="en-US" sz="2000" dirty="0" err="1" smtClean="0">
                <a:latin typeface="Arial" charset="0"/>
                <a:cs typeface="Arial" charset="0"/>
              </a:rPr>
              <a:t>GnRH</a:t>
            </a:r>
            <a:r>
              <a:rPr lang="en-US" sz="2000" dirty="0" smtClean="0">
                <a:latin typeface="Arial" charset="0"/>
                <a:cs typeface="Arial" charset="0"/>
              </a:rPr>
              <a:t> from Hypothalamic)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dirty="0" err="1" smtClean="0">
                <a:latin typeface="Arial" charset="0"/>
                <a:cs typeface="Arial" charset="0"/>
              </a:rPr>
              <a:t>Prolactin</a:t>
            </a:r>
            <a:r>
              <a:rPr lang="en-US" sz="2000" dirty="0" smtClean="0">
                <a:latin typeface="Arial" charset="0"/>
                <a:cs typeface="Arial" charset="0"/>
              </a:rPr>
              <a:t>-secreting adenomas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  <a:cs typeface="Arial" charset="0"/>
              </a:rPr>
              <a:t>Idiopathic hyper-</a:t>
            </a:r>
            <a:r>
              <a:rPr lang="en-US" sz="2000" dirty="0" err="1" smtClean="0">
                <a:latin typeface="Arial" charset="0"/>
                <a:cs typeface="Arial" charset="0"/>
              </a:rPr>
              <a:t>prolactinemia</a:t>
            </a:r>
            <a:endParaRPr lang="en-US" sz="2000" dirty="0" smtClean="0">
              <a:latin typeface="Arial" charset="0"/>
              <a:cs typeface="Arial" charset="0"/>
            </a:endParaRPr>
          </a:p>
          <a:p>
            <a:pPr eaLnBrk="1" hangingPunct="1"/>
            <a:endParaRPr lang="en-US" sz="2400" dirty="0" smtClean="0"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FEMALE INFERTILITY</a:t>
            </a:r>
            <a:br>
              <a:rPr lang="en-US" sz="2800" dirty="0" smtClean="0">
                <a:latin typeface="Arial" pitchFamily="34" charset="0"/>
                <a:cs typeface="Arial" pitchFamily="34" charset="0"/>
              </a:rPr>
            </a:br>
            <a:r>
              <a:rPr lang="en-US" sz="2800" dirty="0" smtClean="0">
                <a:latin typeface="Arial" pitchFamily="34" charset="0"/>
                <a:cs typeface="Arial" pitchFamily="34" charset="0"/>
              </a:rPr>
              <a:t> Biomedical Etiology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46069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  <a:cs typeface="Arial" charset="0"/>
              </a:rPr>
              <a:t>Pituitary disorders ( continue)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err="1" smtClean="0">
                <a:latin typeface="Arial" charset="0"/>
                <a:cs typeface="Arial" charset="0"/>
              </a:rPr>
              <a:t>Hypogonadotropic</a:t>
            </a:r>
            <a:r>
              <a:rPr lang="en-US" sz="2000" dirty="0" smtClean="0">
                <a:latin typeface="Arial" charset="0"/>
                <a:cs typeface="Arial" charset="0"/>
              </a:rPr>
              <a:t>  (</a:t>
            </a:r>
            <a:r>
              <a:rPr lang="en-US" sz="2000" dirty="0" err="1" smtClean="0">
                <a:latin typeface="Arial" charset="0"/>
                <a:cs typeface="Arial" charset="0"/>
              </a:rPr>
              <a:t>hypogonadism</a:t>
            </a:r>
            <a:r>
              <a:rPr lang="en-US" sz="2000" dirty="0" smtClean="0">
                <a:latin typeface="Arial" charset="0"/>
                <a:cs typeface="Arial" charset="0"/>
              </a:rPr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  <a:cs typeface="Arial" charset="0"/>
              </a:rPr>
              <a:t>Ovarian failure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b="1" dirty="0" smtClean="0">
                <a:latin typeface="Arial" charset="0"/>
                <a:cs typeface="Arial" charset="0"/>
              </a:rPr>
              <a:t>Hypothyroidism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  <a:cs typeface="Arial" charset="0"/>
              </a:rPr>
              <a:t>Drug-induced hyper-</a:t>
            </a:r>
            <a:r>
              <a:rPr lang="en-US" sz="2000" dirty="0" err="1" smtClean="0">
                <a:latin typeface="Arial" charset="0"/>
                <a:cs typeface="Arial" charset="0"/>
              </a:rPr>
              <a:t>prolactinemia</a:t>
            </a:r>
            <a:r>
              <a:rPr lang="en-US" sz="2000" dirty="0" smtClean="0">
                <a:latin typeface="Arial" charset="0"/>
                <a:cs typeface="Arial" charset="0"/>
              </a:rPr>
              <a:t>: </a:t>
            </a:r>
            <a:r>
              <a:rPr lang="en-US" sz="2000" dirty="0" err="1" smtClean="0">
                <a:latin typeface="Arial" charset="0"/>
                <a:cs typeface="Arial" charset="0"/>
              </a:rPr>
              <a:t>domamine</a:t>
            </a:r>
            <a:endParaRPr lang="en-US" sz="2000" dirty="0" smtClean="0">
              <a:latin typeface="Arial" charset="0"/>
              <a:cs typeface="Aria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  <a:cs typeface="Arial" charset="0"/>
              </a:rPr>
              <a:t>Pituitary lesions : Pituitary ischemia &amp; infraction (</a:t>
            </a:r>
            <a:r>
              <a:rPr lang="en-US" sz="2000" dirty="0" err="1" smtClean="0">
                <a:latin typeface="Arial" charset="0"/>
                <a:cs typeface="Arial" charset="0"/>
              </a:rPr>
              <a:t>Sheehan’S</a:t>
            </a:r>
            <a:r>
              <a:rPr lang="en-US" sz="2000" dirty="0" smtClean="0">
                <a:latin typeface="Arial" charset="0"/>
                <a:cs typeface="Arial" charset="0"/>
              </a:rPr>
              <a:t> syndrome)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  <a:cs typeface="Arial" charset="0"/>
              </a:rPr>
              <a:t>Disorders of the Ovary and Hormone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  <a:cs typeface="Arial" charset="0"/>
              </a:rPr>
              <a:t>Premature ovarian Failure</a:t>
            </a:r>
          </a:p>
          <a:p>
            <a:pPr lvl="1" eaLnBrk="1" hangingPunct="1"/>
            <a:r>
              <a:rPr lang="en-US" sz="2000" dirty="0" err="1" smtClean="0">
                <a:latin typeface="Arial" charset="0"/>
                <a:cs typeface="Arial" charset="0"/>
              </a:rPr>
              <a:t>Luteal</a:t>
            </a:r>
            <a:r>
              <a:rPr lang="en-US" sz="2000" dirty="0" smtClean="0">
                <a:latin typeface="Arial" charset="0"/>
                <a:cs typeface="Arial" charset="0"/>
              </a:rPr>
              <a:t> Phase defects</a:t>
            </a:r>
          </a:p>
          <a:p>
            <a:pPr lvl="1" eaLnBrk="1" hangingPunct="1"/>
            <a:r>
              <a:rPr lang="en-US" sz="2000" b="1" i="1" dirty="0" smtClean="0">
                <a:latin typeface="Arial" charset="0"/>
                <a:cs typeface="Arial" charset="0"/>
              </a:rPr>
              <a:t>Polycystic Ovarian Syndrome</a:t>
            </a:r>
          </a:p>
          <a:p>
            <a:pPr lvl="1" eaLnBrk="1" hangingPunct="1"/>
            <a:r>
              <a:rPr lang="en-US" sz="2000" dirty="0" smtClean="0">
                <a:latin typeface="Arial" charset="0"/>
                <a:cs typeface="Arial" charset="0"/>
              </a:rPr>
              <a:t>Excess androgen production</a:t>
            </a:r>
          </a:p>
          <a:p>
            <a:pPr lvl="1" eaLnBrk="1" hangingPunct="1">
              <a:lnSpc>
                <a:spcPct val="90000"/>
              </a:lnSpc>
            </a:pPr>
            <a:endParaRPr lang="en-US" sz="22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dirty="0" smtClean="0"/>
          </a:p>
        </p:txBody>
      </p:sp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FEMALE INFERTILITY </a:t>
            </a:r>
            <a:br>
              <a:rPr lang="en-US" sz="2800" dirty="0" smtClean="0">
                <a:latin typeface="Arial" pitchFamily="34" charset="0"/>
                <a:cs typeface="Arial" pitchFamily="34" charset="0"/>
              </a:rPr>
            </a:br>
            <a:r>
              <a:rPr lang="en-US" sz="2800" dirty="0" smtClean="0">
                <a:latin typeface="Arial" pitchFamily="34" charset="0"/>
                <a:cs typeface="Arial" pitchFamily="34" charset="0"/>
              </a:rPr>
              <a:t> Biomedical Etiology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1574" y="4586437"/>
            <a:ext cx="1855226" cy="21341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371600"/>
            <a:ext cx="8229600" cy="4525962"/>
          </a:xfrm>
        </p:spPr>
        <p:txBody>
          <a:bodyPr>
            <a:normAutofit fontScale="85000" lnSpcReduction="2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Pelvic, Tubes and Uterine Factors 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Endometriosis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Tubes factors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Uterine factors</a:t>
            </a:r>
          </a:p>
          <a:p>
            <a:pPr marL="859536" lvl="2" eaLnBrk="1" fontAlgn="auto" hangingPunct="1">
              <a:spcAft>
                <a:spcPts val="0"/>
              </a:spcAft>
              <a:buFont typeface="Wingdings 2"/>
              <a:buChar char=""/>
              <a:defRPr/>
            </a:pP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Asherman’s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syndrome: 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mutiple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D&amp;C → Damage of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endomitrum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859536" lvl="2" eaLnBrk="1" fontAlgn="auto" hangingPunct="1">
              <a:spcAft>
                <a:spcPts val="0"/>
              </a:spcAft>
              <a:buFont typeface="Wingdings 2"/>
              <a:buChar char=""/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Structural abnormalities → primary infertility</a:t>
            </a:r>
          </a:p>
          <a:p>
            <a:pPr marL="859536" lvl="2" eaLnBrk="1" fontAlgn="auto" hangingPunct="1">
              <a:spcAft>
                <a:spcPts val="0"/>
              </a:spcAft>
              <a:buFont typeface="Wingdings 2"/>
              <a:buChar char=""/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Congenital underdevelopment</a:t>
            </a:r>
          </a:p>
          <a:p>
            <a:pPr marL="859536" lvl="2" eaLnBrk="1" fontAlgn="auto" hangingPunct="1">
              <a:spcAft>
                <a:spcPts val="0"/>
              </a:spcAft>
              <a:buFont typeface="Wingdings 2"/>
              <a:buChar char=""/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Malformation of the reproductive organs</a:t>
            </a:r>
          </a:p>
          <a:p>
            <a:pPr marL="859536" lvl="2" eaLnBrk="1" fontAlgn="auto" hangingPunct="1">
              <a:spcAft>
                <a:spcPts val="0"/>
              </a:spcAft>
              <a:buFont typeface="Wingdings 2"/>
              <a:buChar char=""/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Organic injury to the reproductive organs</a:t>
            </a:r>
          </a:p>
          <a:p>
            <a:pPr marL="859536" lvl="2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Those above uterine factors cannot be affected by herbal medicine or acupuncture-</a:t>
            </a:r>
            <a:r>
              <a:rPr lang="en-US" sz="2400" b="1" i="1" dirty="0" err="1" smtClean="0">
                <a:latin typeface="Arial" pitchFamily="34" charset="0"/>
                <a:cs typeface="Arial" pitchFamily="34" charset="0"/>
              </a:rPr>
              <a:t>moxa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 therapy, and also are not included in this discussion</a:t>
            </a:r>
          </a:p>
          <a:p>
            <a:pPr marL="859536" lvl="2" eaLnBrk="1" fontAlgn="auto" hangingPunct="1">
              <a:spcAft>
                <a:spcPts val="0"/>
              </a:spcAft>
              <a:buFont typeface="Wingdings 2"/>
              <a:buChar char=""/>
              <a:defRPr/>
            </a:pPr>
            <a:endParaRPr lang="en-US" sz="2000" dirty="0" smtClean="0">
              <a:cs typeface="Times New Roman" pitchFamily="18" charset="0"/>
            </a:endParaRPr>
          </a:p>
          <a:p>
            <a:pPr marL="859536" lvl="2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000" dirty="0" smtClean="0">
                <a:cs typeface="Times New Roman" pitchFamily="18" charset="0"/>
              </a:rPr>
              <a:t>      </a:t>
            </a:r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smtClean="0"/>
              <a:t>FEMALE INFERTILITY </a:t>
            </a:r>
            <a:br>
              <a:rPr lang="en-US" sz="2800" dirty="0" smtClean="0"/>
            </a:br>
            <a:r>
              <a:rPr lang="en-US" sz="2800" dirty="0" smtClean="0"/>
              <a:t> Biomedical Etiology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199" y="898524"/>
            <a:ext cx="8482552" cy="4663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6425" y="5705203"/>
            <a:ext cx="79311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591170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z="2000" dirty="0" smtClean="0"/>
          </a:p>
          <a:p>
            <a:pPr eaLnBrk="1" hangingPunct="1"/>
            <a:endParaRPr lang="en-US" sz="2400" dirty="0" smtClean="0">
              <a:latin typeface="Arial" charset="0"/>
              <a:cs typeface="Arial" charset="0"/>
            </a:endParaRPr>
          </a:p>
          <a:p>
            <a:pPr eaLnBrk="1" hangingPunct="1"/>
            <a:endParaRPr lang="en-US" dirty="0" smtClean="0"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Common Infertility Factors</a:t>
            </a:r>
            <a:br>
              <a:rPr lang="en-US" sz="2800" dirty="0" smtClean="0">
                <a:latin typeface="Arial" pitchFamily="34" charset="0"/>
                <a:cs typeface="Arial" pitchFamily="34" charset="0"/>
              </a:rPr>
            </a:br>
            <a:r>
              <a:rPr lang="en-US" sz="2800" dirty="0" smtClean="0">
                <a:latin typeface="Arial" pitchFamily="34" charset="0"/>
                <a:cs typeface="Arial" pitchFamily="34" charset="0"/>
              </a:rPr>
              <a:t> Incidence and Basic Investigations 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200" dirty="0" smtClean="0">
                <a:latin typeface="Arial" charset="0"/>
                <a:cs typeface="Arial" charset="0"/>
              </a:rPr>
              <a:t>Age related issues on female</a:t>
            </a:r>
            <a:br>
              <a:rPr lang="en-US" sz="3200" dirty="0" smtClean="0">
                <a:latin typeface="Arial" charset="0"/>
                <a:cs typeface="Arial" charset="0"/>
              </a:rPr>
            </a:br>
            <a:r>
              <a:rPr lang="en-US" sz="3200" dirty="0" smtClean="0">
                <a:latin typeface="Arial" charset="0"/>
                <a:cs typeface="Arial" charset="0"/>
              </a:rPr>
              <a:t> (egg quality)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54621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Aging on the Oocyte 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843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410200"/>
          </a:xfrm>
        </p:spPr>
        <p:txBody>
          <a:bodyPr/>
          <a:lstStyle/>
          <a:p>
            <a:pPr eaLnBrk="1" hangingPunct="1"/>
            <a:r>
              <a:rPr lang="en-US" sz="2000" dirty="0" smtClean="0">
                <a:latin typeface="Arial" charset="0"/>
                <a:cs typeface="Arial" charset="0"/>
              </a:rPr>
              <a:t>Endometriosis</a:t>
            </a:r>
          </a:p>
          <a:p>
            <a:pPr lvl="1" eaLnBrk="1" hangingPunct="1"/>
            <a:r>
              <a:rPr lang="en-US" sz="2000" dirty="0" smtClean="0">
                <a:latin typeface="Arial" charset="0"/>
                <a:cs typeface="Arial" charset="0"/>
              </a:rPr>
              <a:t>TCM ( Acupuncture + Herbal): stage 1 &amp; 2</a:t>
            </a:r>
          </a:p>
          <a:p>
            <a:pPr lvl="1" eaLnBrk="1" hangingPunct="1"/>
            <a:r>
              <a:rPr lang="en-US" sz="2000" dirty="0" smtClean="0">
                <a:latin typeface="Arial" charset="0"/>
                <a:cs typeface="Arial" charset="0"/>
              </a:rPr>
              <a:t>Hormone:  </a:t>
            </a:r>
          </a:p>
          <a:p>
            <a:pPr lvl="1" eaLnBrk="1" hangingPunct="1"/>
            <a:r>
              <a:rPr lang="en-US" sz="2000" dirty="0" smtClean="0">
                <a:latin typeface="Arial" charset="0"/>
                <a:cs typeface="Arial" charset="0"/>
              </a:rPr>
              <a:t>Surgery</a:t>
            </a:r>
          </a:p>
          <a:p>
            <a:pPr lvl="1" eaLnBrk="1" hangingPunct="1"/>
            <a:r>
              <a:rPr lang="en-US" sz="2000" dirty="0" smtClean="0">
                <a:latin typeface="Arial" charset="0"/>
                <a:cs typeface="Arial" charset="0"/>
              </a:rPr>
              <a:t>Assisted Reproductive Technologies (Art)</a:t>
            </a:r>
          </a:p>
          <a:p>
            <a:pPr eaLnBrk="1" hangingPunct="1"/>
            <a:r>
              <a:rPr lang="en-US" sz="2000" dirty="0" smtClean="0">
                <a:latin typeface="Arial" charset="0"/>
                <a:cs typeface="Arial" charset="0"/>
              </a:rPr>
              <a:t>Uterine-tubal factors: </a:t>
            </a:r>
          </a:p>
          <a:p>
            <a:pPr lvl="1" eaLnBrk="1" hangingPunct="1"/>
            <a:r>
              <a:rPr lang="en-US" sz="2000" dirty="0" smtClean="0">
                <a:latin typeface="Arial" charset="0"/>
                <a:cs typeface="Arial" charset="0"/>
              </a:rPr>
              <a:t>Partial uterine-tubal blockage</a:t>
            </a:r>
          </a:p>
          <a:p>
            <a:pPr lvl="2" eaLnBrk="1" hangingPunct="1"/>
            <a:r>
              <a:rPr lang="en-US" sz="2000" dirty="0" smtClean="0">
                <a:latin typeface="Arial" charset="0"/>
                <a:cs typeface="Arial" charset="0"/>
              </a:rPr>
              <a:t>TCM ( Acupuncture + Herbal)</a:t>
            </a:r>
          </a:p>
          <a:p>
            <a:pPr lvl="2" eaLnBrk="1" hangingPunct="1"/>
            <a:r>
              <a:rPr lang="en-US" sz="2000" dirty="0" smtClean="0">
                <a:latin typeface="Arial" charset="0"/>
                <a:cs typeface="Arial" charset="0"/>
              </a:rPr>
              <a:t>Surgery</a:t>
            </a:r>
          </a:p>
          <a:p>
            <a:pPr lvl="2" eaLnBrk="1" hangingPunct="1"/>
            <a:r>
              <a:rPr lang="en-US" sz="2000" dirty="0" smtClean="0">
                <a:latin typeface="Arial" charset="0"/>
                <a:cs typeface="Arial" charset="0"/>
              </a:rPr>
              <a:t>Assisted Reproductive Technologies (Art)</a:t>
            </a:r>
          </a:p>
          <a:p>
            <a:pPr lvl="1" eaLnBrk="1" hangingPunct="1"/>
            <a:r>
              <a:rPr lang="en-US" sz="2000" dirty="0" smtClean="0">
                <a:latin typeface="Arial" charset="0"/>
                <a:cs typeface="Arial" charset="0"/>
              </a:rPr>
              <a:t>Total uterine-tubal blockage</a:t>
            </a:r>
          </a:p>
          <a:p>
            <a:pPr lvl="2" eaLnBrk="1" hangingPunct="1"/>
            <a:r>
              <a:rPr lang="en-US" sz="2000" dirty="0" smtClean="0">
                <a:latin typeface="Arial" charset="0"/>
                <a:cs typeface="Arial" charset="0"/>
              </a:rPr>
              <a:t>TCM ( Acupuncture + Herbal)</a:t>
            </a:r>
          </a:p>
          <a:p>
            <a:pPr lvl="2" eaLnBrk="1" hangingPunct="1"/>
            <a:r>
              <a:rPr lang="en-US" sz="2000" dirty="0" smtClean="0">
                <a:latin typeface="Arial" charset="0"/>
                <a:cs typeface="Arial" charset="0"/>
              </a:rPr>
              <a:t>Assisted Reproductive Technologies (Art)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944562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Common Infertility Factors </a:t>
            </a:r>
            <a:br>
              <a:rPr lang="en-US" sz="2800" dirty="0" smtClean="0">
                <a:latin typeface="Arial" pitchFamily="34" charset="0"/>
                <a:cs typeface="Arial" pitchFamily="34" charset="0"/>
              </a:rPr>
            </a:br>
            <a:r>
              <a:rPr lang="en-US" sz="2800" dirty="0" smtClean="0">
                <a:latin typeface="Trebuchet MS"/>
                <a:cs typeface="Trebuchet MS"/>
              </a:rPr>
              <a:t>Alternative Treatment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Strategies and Method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Content Placeholder 2"/>
          <p:cNvSpPr>
            <a:spLocks noGrp="1"/>
          </p:cNvSpPr>
          <p:nvPr>
            <p:ph idx="1"/>
          </p:nvPr>
        </p:nvSpPr>
        <p:spPr>
          <a:xfrm>
            <a:off x="457200" y="1481138"/>
            <a:ext cx="8229600" cy="5376862"/>
          </a:xfrm>
        </p:spPr>
        <p:txBody>
          <a:bodyPr/>
          <a:lstStyle/>
          <a:p>
            <a:pPr eaLnBrk="1" hangingPunct="1"/>
            <a:r>
              <a:rPr lang="en-US" sz="2000" dirty="0" smtClean="0">
                <a:latin typeface="Arial" charset="0"/>
                <a:cs typeface="Arial" charset="0"/>
              </a:rPr>
              <a:t>Ovulation problems</a:t>
            </a:r>
          </a:p>
          <a:p>
            <a:pPr lvl="1" eaLnBrk="1" hangingPunct="1"/>
            <a:r>
              <a:rPr lang="en-US" sz="2000" dirty="0" smtClean="0">
                <a:latin typeface="Arial" charset="0"/>
                <a:cs typeface="Arial" charset="0"/>
              </a:rPr>
              <a:t>TCM ( Acupuncture + Herbal)</a:t>
            </a:r>
          </a:p>
          <a:p>
            <a:pPr lvl="1" eaLnBrk="1" hangingPunct="1"/>
            <a:r>
              <a:rPr lang="en-US" sz="2000" dirty="0" smtClean="0">
                <a:latin typeface="Arial" charset="0"/>
                <a:cs typeface="Arial" charset="0"/>
              </a:rPr>
              <a:t>Ovulation Induction – Hormone treatment</a:t>
            </a:r>
          </a:p>
          <a:p>
            <a:pPr lvl="1" eaLnBrk="1" hangingPunct="1"/>
            <a:r>
              <a:rPr lang="en-US" sz="2000" dirty="0" smtClean="0">
                <a:latin typeface="Arial" charset="0"/>
                <a:cs typeface="Arial" charset="0"/>
              </a:rPr>
              <a:t>Assisted Reproductive Technologies (Art)</a:t>
            </a:r>
          </a:p>
          <a:p>
            <a:pPr lvl="1" eaLnBrk="1" hangingPunct="1"/>
            <a:endParaRPr lang="en-US" sz="2000" dirty="0" smtClean="0"/>
          </a:p>
          <a:p>
            <a:pPr eaLnBrk="1" hangingPunct="1"/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Common Infertility Factors </a:t>
            </a:r>
            <a:br>
              <a:rPr lang="en-US" sz="2800" dirty="0" smtClean="0">
                <a:latin typeface="Arial" pitchFamily="34" charset="0"/>
                <a:cs typeface="Arial" pitchFamily="34" charset="0"/>
              </a:rPr>
            </a:br>
            <a:r>
              <a:rPr lang="en-US" sz="2800" dirty="0" smtClean="0">
                <a:latin typeface="Trebuchet MS"/>
                <a:cs typeface="Trebuchet MS"/>
              </a:rPr>
              <a:t>Alternative Treatment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Strategies and Method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000" dirty="0" smtClean="0">
                <a:latin typeface="Arial" charset="0"/>
                <a:cs typeface="Arial" charset="0"/>
              </a:rPr>
              <a:t>ART offers greater opportunity to conceive</a:t>
            </a:r>
          </a:p>
          <a:p>
            <a:pPr eaLnBrk="1" hangingPunct="1"/>
            <a:r>
              <a:rPr lang="en-US" sz="2000" dirty="0" smtClean="0">
                <a:latin typeface="Arial" charset="0"/>
                <a:cs typeface="Arial" charset="0"/>
              </a:rPr>
              <a:t>ART includes:</a:t>
            </a:r>
          </a:p>
          <a:p>
            <a:pPr lvl="1" eaLnBrk="1" hangingPunct="1"/>
            <a:r>
              <a:rPr lang="en-US" sz="2000" dirty="0" smtClean="0">
                <a:latin typeface="Arial" charset="0"/>
                <a:cs typeface="Arial" charset="0"/>
              </a:rPr>
              <a:t>GIFT: Gametes Intra Fallopian Tube transfer</a:t>
            </a:r>
          </a:p>
          <a:p>
            <a:pPr lvl="1" eaLnBrk="1" hangingPunct="1"/>
            <a:r>
              <a:rPr lang="en-US" sz="2000" dirty="0" smtClean="0">
                <a:latin typeface="Arial" charset="0"/>
                <a:cs typeface="Arial" charset="0"/>
              </a:rPr>
              <a:t> ZIFT: Zygote Intra Fallopian Tube transfer</a:t>
            </a:r>
          </a:p>
          <a:p>
            <a:pPr lvl="1" eaLnBrk="1" hangingPunct="1"/>
            <a:r>
              <a:rPr lang="en-US" sz="2000" dirty="0" smtClean="0">
                <a:latin typeface="Arial" charset="0"/>
                <a:cs typeface="Arial" charset="0"/>
              </a:rPr>
              <a:t> </a:t>
            </a:r>
            <a:r>
              <a:rPr lang="en-US" sz="2000" b="1" dirty="0" smtClean="0">
                <a:latin typeface="Arial" charset="0"/>
                <a:cs typeface="Arial" charset="0"/>
              </a:rPr>
              <a:t>Intra-Uterine Insemination </a:t>
            </a:r>
            <a:r>
              <a:rPr lang="en-US" sz="2000" dirty="0" smtClean="0">
                <a:latin typeface="Arial" charset="0"/>
                <a:cs typeface="Arial" charset="0"/>
              </a:rPr>
              <a:t>(</a:t>
            </a:r>
            <a:r>
              <a:rPr lang="en-US" sz="2000" b="1" i="1" dirty="0" smtClean="0">
                <a:latin typeface="Arial" charset="0"/>
                <a:cs typeface="Arial" charset="0"/>
              </a:rPr>
              <a:t>IUI</a:t>
            </a:r>
            <a:r>
              <a:rPr lang="en-US" sz="2000" dirty="0" smtClean="0">
                <a:latin typeface="Arial" charset="0"/>
                <a:cs typeface="Arial" charset="0"/>
              </a:rPr>
              <a:t>) </a:t>
            </a:r>
          </a:p>
          <a:p>
            <a:pPr lvl="1" eaLnBrk="1" hangingPunct="1"/>
            <a:r>
              <a:rPr lang="en-US" sz="2000" b="1" i="1" dirty="0" smtClean="0">
                <a:latin typeface="Arial" charset="0"/>
                <a:cs typeface="Arial" charset="0"/>
              </a:rPr>
              <a:t>IVF: </a:t>
            </a:r>
            <a:r>
              <a:rPr lang="en-US" sz="2000" b="1" dirty="0" smtClean="0">
                <a:latin typeface="Arial" charset="0"/>
                <a:cs typeface="Arial" charset="0"/>
              </a:rPr>
              <a:t>In-Vitro Fertilization</a:t>
            </a:r>
          </a:p>
          <a:p>
            <a:pPr lvl="2" eaLnBrk="1" hangingPunct="1"/>
            <a:r>
              <a:rPr lang="en-US" sz="2000" dirty="0" smtClean="0">
                <a:latin typeface="Arial" charset="0"/>
                <a:cs typeface="Arial" charset="0"/>
              </a:rPr>
              <a:t>IVF technique is one of the most widely used ART</a:t>
            </a:r>
          </a:p>
          <a:p>
            <a:pPr lvl="2" eaLnBrk="1" hangingPunct="1"/>
            <a:r>
              <a:rPr lang="en-US" sz="2000" dirty="0" smtClean="0">
                <a:latin typeface="Arial" charset="0"/>
                <a:cs typeface="Arial" charset="0"/>
              </a:rPr>
              <a:t>Has higher rates of success than other treatments</a:t>
            </a:r>
          </a:p>
          <a:p>
            <a:pPr lvl="1" eaLnBrk="1" hangingPunct="1"/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Assisted Reproductive Technologies 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(ART)</a:t>
            </a:r>
            <a:endParaRPr lang="en-US" sz="2800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Content Placeholder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553200" y="4267200"/>
            <a:ext cx="2219231" cy="20270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787900"/>
          </a:xfrm>
        </p:spPr>
        <p:txBody>
          <a:bodyPr/>
          <a:lstStyle/>
          <a:p>
            <a:pPr>
              <a:buFont typeface="Wingdings 3" pitchFamily="18" charset="2"/>
              <a:buNone/>
            </a:pPr>
            <a:r>
              <a:rPr lang="en-US" altLang="zh-CN" sz="2800" dirty="0" smtClean="0">
                <a:latin typeface="Arial" charset="0"/>
                <a:ea typeface="宋体" charset="-122"/>
                <a:cs typeface="Arial" charset="0"/>
              </a:rPr>
              <a:t> </a:t>
            </a:r>
            <a:r>
              <a:rPr lang="en-US" altLang="zh-CN" sz="2400" b="1" i="1" dirty="0" smtClean="0">
                <a:latin typeface="Arial" charset="0"/>
                <a:ea typeface="宋体" charset="-122"/>
                <a:cs typeface="Arial" charset="0"/>
              </a:rPr>
              <a:t>Intra-Uterine Insemination (IUI</a:t>
            </a:r>
            <a:r>
              <a:rPr lang="en-US" altLang="zh-CN" sz="2400" b="1" i="1" dirty="0" smtClean="0">
                <a:latin typeface="Arial" charset="0"/>
                <a:ea typeface="宋体" charset="-122"/>
                <a:cs typeface="Arial" charset="0"/>
              </a:rPr>
              <a:t>)</a:t>
            </a:r>
            <a:endParaRPr lang="en-US" altLang="zh-CN" sz="2400" b="1" i="1" dirty="0" smtClean="0">
              <a:latin typeface="Arial" charset="0"/>
              <a:ea typeface="宋体" charset="-122"/>
              <a:cs typeface="Arial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3550" y="311150"/>
            <a:ext cx="8229600" cy="908050"/>
          </a:xfrm>
        </p:spPr>
        <p:txBody>
          <a:bodyPr/>
          <a:lstStyle/>
          <a:p>
            <a:pPr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Assisted Reproductive Technologies 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(IUI)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2467" name="Picture 3" descr="19_11"/>
          <p:cNvPicPr>
            <a:picLocks noGrp="1"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4038600"/>
            <a:ext cx="31242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Assisted Reproductive Technologies </a:t>
            </a:r>
            <a:r>
              <a:rPr lang="en-US" sz="3200" i="1" dirty="0" smtClean="0">
                <a:latin typeface="Arial" pitchFamily="34" charset="0"/>
                <a:cs typeface="Arial" pitchFamily="34" charset="0"/>
              </a:rPr>
              <a:t>(IVF)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49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Pre-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paration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Stimulation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Retrieval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Transfer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Progesterone phase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55329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VF.g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347" y="838200"/>
            <a:ext cx="7986705" cy="4800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3945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2133600"/>
            <a:ext cx="8153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Content Placeholder 8" descr="pulsetaking.g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t="9259" b="9259"/>
          <a:stretch>
            <a:fillRect/>
          </a:stretch>
        </p:blipFill>
        <p:spPr bwMode="auto">
          <a:xfrm>
            <a:off x="4114800" y="2971800"/>
            <a:ext cx="46482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914400" y="1143000"/>
            <a:ext cx="6858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/>
              <a:t>Physiology of pregnancy of </a:t>
            </a:r>
            <a:br>
              <a:rPr lang="en-US" sz="3200" b="1" dirty="0" smtClean="0"/>
            </a:br>
            <a:r>
              <a:rPr lang="en-US" sz="3200" b="1" dirty="0" smtClean="0"/>
              <a:t>Traditional Chinese Medicine (TCM) and Treatment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b="1" dirty="0" smtClean="0">
                <a:latin typeface="Arial" charset="0"/>
                <a:cs typeface="Arial" charset="0"/>
              </a:rPr>
              <a:t>Kidney and Essence=&gt; First importance for pregnancy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dirty="0" smtClean="0">
                <a:latin typeface="Arial" charset="0"/>
                <a:cs typeface="Arial" charset="0"/>
              </a:rPr>
              <a:t>Mentioned In chapter 1 of </a:t>
            </a:r>
            <a:r>
              <a:rPr lang="en-US" sz="2000" u="sng" dirty="0" smtClean="0">
                <a:latin typeface="Arial" charset="0"/>
                <a:cs typeface="Arial" charset="0"/>
              </a:rPr>
              <a:t>Yellow Emperors Canon of Internal Medicine</a:t>
            </a:r>
            <a:r>
              <a:rPr lang="en-US" sz="2000" dirty="0" smtClean="0">
                <a:latin typeface="Arial" charset="0"/>
                <a:cs typeface="Arial" charset="0"/>
              </a:rPr>
              <a:t>,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dirty="0" smtClean="0">
                <a:latin typeface="Arial" charset="0"/>
                <a:cs typeface="Arial" charset="0"/>
              </a:rPr>
              <a:t>For a woman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  <a:cs typeface="Arial" charset="0"/>
              </a:rPr>
              <a:t>her kidney energy becomes prosperous when she is seven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  <a:cs typeface="Arial" charset="0"/>
              </a:rPr>
              <a:t>her </a:t>
            </a:r>
            <a:r>
              <a:rPr lang="en-US" sz="2000" dirty="0" err="1" smtClean="0">
                <a:latin typeface="Arial" charset="0"/>
                <a:cs typeface="Arial" charset="0"/>
              </a:rPr>
              <a:t>Taingui</a:t>
            </a:r>
            <a:r>
              <a:rPr lang="en-US" sz="2000" dirty="0" smtClean="0">
                <a:latin typeface="Arial" charset="0"/>
                <a:cs typeface="Arial" charset="0"/>
              </a:rPr>
              <a:t> appears at the age of </a:t>
            </a:r>
            <a:r>
              <a:rPr lang="en-US" sz="2000" b="1" dirty="0" smtClean="0">
                <a:latin typeface="Arial" charset="0"/>
                <a:cs typeface="Arial" charset="0"/>
              </a:rPr>
              <a:t>fourteen </a:t>
            </a:r>
            <a:r>
              <a:rPr lang="en-US" sz="2000" dirty="0" smtClean="0">
                <a:latin typeface="Arial" charset="0"/>
                <a:cs typeface="Arial" charset="0"/>
              </a:rPr>
              <a:t>(2 x 7),  at this time her </a:t>
            </a:r>
            <a:r>
              <a:rPr lang="en-US" sz="2000" b="1" dirty="0" err="1" smtClean="0">
                <a:latin typeface="Arial" charset="0"/>
                <a:cs typeface="Arial" charset="0"/>
              </a:rPr>
              <a:t>Ren</a:t>
            </a:r>
            <a:r>
              <a:rPr lang="en-US" sz="2000" b="1" dirty="0" smtClean="0">
                <a:latin typeface="Arial" charset="0"/>
                <a:cs typeface="Arial" charset="0"/>
              </a:rPr>
              <a:t> channel begins to put through, and her </a:t>
            </a:r>
            <a:r>
              <a:rPr lang="en-US" sz="2000" b="1" dirty="0" err="1" smtClean="0">
                <a:latin typeface="Arial" charset="0"/>
                <a:cs typeface="Arial" charset="0"/>
              </a:rPr>
              <a:t>chong</a:t>
            </a:r>
            <a:r>
              <a:rPr lang="en-US" sz="2000" b="1" dirty="0" smtClean="0">
                <a:latin typeface="Arial" charset="0"/>
                <a:cs typeface="Arial" charset="0"/>
              </a:rPr>
              <a:t> channel becomes prosperous</a:t>
            </a:r>
            <a:r>
              <a:rPr lang="en-US" sz="2000" dirty="0" smtClean="0">
                <a:latin typeface="Arial" charset="0"/>
                <a:cs typeface="Arial" charset="0"/>
              </a:rPr>
              <a:t> and her menstruation begins to appear as all her physiological conditions being mature, she </a:t>
            </a:r>
            <a:r>
              <a:rPr lang="en-US" sz="2000" b="1" dirty="0" smtClean="0">
                <a:latin typeface="Arial" charset="0"/>
                <a:cs typeface="Arial" charset="0"/>
              </a:rPr>
              <a:t>can become pregnant an bear a child. …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  <a:cs typeface="Arial" charset="0"/>
              </a:rPr>
              <a:t>After the age of </a:t>
            </a:r>
            <a:r>
              <a:rPr lang="en-US" sz="2000" b="1" dirty="0" smtClean="0">
                <a:latin typeface="Arial" charset="0"/>
                <a:cs typeface="Arial" charset="0"/>
              </a:rPr>
              <a:t>forty-nine</a:t>
            </a:r>
            <a:r>
              <a:rPr lang="en-US" sz="2000" dirty="0" smtClean="0">
                <a:latin typeface="Arial" charset="0"/>
                <a:cs typeface="Arial" charset="0"/>
              </a:rPr>
              <a:t> (7 x 7) her </a:t>
            </a:r>
            <a:r>
              <a:rPr lang="en-US" sz="2000" b="1" dirty="0" err="1" smtClean="0">
                <a:latin typeface="Arial" charset="0"/>
                <a:cs typeface="Arial" charset="0"/>
              </a:rPr>
              <a:t>Ren</a:t>
            </a:r>
            <a:r>
              <a:rPr lang="en-US" sz="2000" b="1" dirty="0" smtClean="0">
                <a:latin typeface="Arial" charset="0"/>
                <a:cs typeface="Arial" charset="0"/>
              </a:rPr>
              <a:t> and Chong channel are both declining</a:t>
            </a:r>
            <a:r>
              <a:rPr lang="en-US" sz="2000" dirty="0" smtClean="0">
                <a:latin typeface="Arial" charset="0"/>
                <a:cs typeface="Arial" charset="0"/>
              </a:rPr>
              <a:t>, her menstruation severs as her </a:t>
            </a:r>
            <a:r>
              <a:rPr lang="en-US" sz="2000" dirty="0" err="1" smtClean="0">
                <a:latin typeface="Arial" charset="0"/>
                <a:cs typeface="Arial" charset="0"/>
              </a:rPr>
              <a:t>Taingui</a:t>
            </a:r>
            <a:r>
              <a:rPr lang="en-US" sz="2000" dirty="0" smtClean="0">
                <a:latin typeface="Arial" charset="0"/>
                <a:cs typeface="Arial" charset="0"/>
              </a:rPr>
              <a:t> being exhausted, her physique turns old and feeble, and by then, she can </a:t>
            </a:r>
            <a:r>
              <a:rPr lang="en-US" sz="2000" b="1" dirty="0" smtClean="0">
                <a:latin typeface="Arial" charset="0"/>
                <a:cs typeface="Arial" charset="0"/>
              </a:rPr>
              <a:t>no longer conceive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dirty="0" smtClean="0">
                <a:latin typeface="Arial" charset="0"/>
                <a:cs typeface="Arial" charset="0"/>
              </a:rPr>
              <a:t>     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smtClean="0"/>
              <a:t>Physiology of pregnancy of </a:t>
            </a:r>
            <a:br>
              <a:rPr lang="en-US" sz="2800" dirty="0" smtClean="0"/>
            </a:br>
            <a:r>
              <a:rPr lang="en-US" sz="2800" dirty="0" smtClean="0"/>
              <a:t>Traditional Chinese Medicine (TCM)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5" name="Picture 4" descr="SCAN00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09600" y="838200"/>
            <a:ext cx="8077200" cy="5334000"/>
          </a:xfrm>
        </p:spPr>
      </p:pic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Physiology of pregnancy of TCM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Female Fertility Relative main Organs (TCM)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35052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Kidneys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Liver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Spleen/Stomach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Heart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Lung</a:t>
            </a: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869716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1285" y="4924652"/>
            <a:ext cx="8019143" cy="1164771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>
                <a:latin typeface="Trebuchet MS"/>
                <a:cs typeface="Trebuchet MS"/>
              </a:rPr>
              <a:t>Acupuncture Channel </a:t>
            </a:r>
            <a:r>
              <a:rPr lang="en-US" sz="2800" b="1" dirty="0" smtClean="0">
                <a:latin typeface="Trebuchet MS"/>
                <a:cs typeface="Trebuchet MS"/>
              </a:rPr>
              <a:t>Theory Related </a:t>
            </a:r>
            <a:r>
              <a:rPr lang="en-US" sz="2800" b="1" dirty="0">
                <a:latin typeface="Trebuchet MS"/>
                <a:cs typeface="Trebuchet MS"/>
              </a:rPr>
              <a:t>to female Infertility and Reproduction</a:t>
            </a:r>
            <a:endParaRPr lang="en-US" sz="2800" dirty="0"/>
          </a:p>
        </p:txBody>
      </p:sp>
      <p:pic>
        <p:nvPicPr>
          <p:cNvPr id="5" name="Content Placeholder 9" descr="acupuncture.jpg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="" xmlns:p14="http://schemas.microsoft.com/office/powerpoint/2010/main" val="725317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Female Fertility Relative Channels (TCM)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Kidney</a:t>
            </a:r>
          </a:p>
          <a:p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Liver</a:t>
            </a:r>
          </a:p>
          <a:p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Spleen</a:t>
            </a:r>
          </a:p>
          <a:p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Heart</a:t>
            </a:r>
          </a:p>
          <a:p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Chong Mai</a:t>
            </a:r>
          </a:p>
          <a:p>
            <a:r>
              <a:rPr lang="en-US" sz="2400" b="1" i="1" dirty="0" err="1" smtClean="0">
                <a:latin typeface="Arial" pitchFamily="34" charset="0"/>
                <a:cs typeface="Arial" pitchFamily="34" charset="0"/>
              </a:rPr>
              <a:t>Ren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 Mai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Du Mai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Dai Mai</a:t>
            </a:r>
          </a:p>
          <a:p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Bao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Mai and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Bao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Luo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69716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1447800"/>
            <a:ext cx="7848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>
                <a:latin typeface="Arial" pitchFamily="34" charset="0"/>
                <a:cs typeface="Arial" pitchFamily="34" charset="0"/>
              </a:rPr>
              <a:t>Acupuncture Research in </a:t>
            </a:r>
            <a:br>
              <a:rPr lang="en-US" sz="4000" b="1" dirty="0" smtClean="0">
                <a:latin typeface="Arial" pitchFamily="34" charset="0"/>
                <a:cs typeface="Arial" pitchFamily="34" charset="0"/>
              </a:rPr>
            </a:br>
            <a:r>
              <a:rPr lang="en-US" sz="4000" b="1" dirty="0" smtClean="0">
                <a:latin typeface="Arial" pitchFamily="34" charset="0"/>
                <a:cs typeface="Arial" pitchFamily="34" charset="0"/>
              </a:rPr>
              <a:t>Female Infertility </a:t>
            </a:r>
            <a:endParaRPr lang="en-US" sz="4000" dirty="0"/>
          </a:p>
        </p:txBody>
      </p:sp>
      <p:pic>
        <p:nvPicPr>
          <p:cNvPr id="3" name="Content Placeholder 2"/>
          <p:cNvPicPr>
            <a:picLocks noChangeAspect="1"/>
          </p:cNvPicPr>
          <p:nvPr/>
        </p:nvPicPr>
        <p:blipFill>
          <a:blip r:embed="rId2" cstate="print"/>
          <a:srcRect t="9112" b="9112"/>
          <a:stretch>
            <a:fillRect/>
          </a:stretch>
        </p:blipFill>
        <p:spPr>
          <a:xfrm>
            <a:off x="3962400" y="3048000"/>
            <a:ext cx="4648200" cy="24384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effectLst/>
                <a:latin typeface="Arial" pitchFamily="34" charset="0"/>
                <a:cs typeface="Arial" pitchFamily="34" charset="0"/>
              </a:rPr>
              <a:t>Acupuncture Research Finding  </a:t>
            </a:r>
            <a:endParaRPr lang="en-US" sz="4000" b="1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 lnSpcReduction="10000"/>
          </a:bodyPr>
          <a:lstStyle/>
          <a:p>
            <a:r>
              <a:rPr lang="en-US" sz="3000" dirty="0">
                <a:latin typeface="Arial" pitchFamily="34" charset="0"/>
                <a:cs typeface="Arial" pitchFamily="34" charset="0"/>
              </a:rPr>
              <a:t>I</a:t>
            </a:r>
            <a:r>
              <a:rPr lang="en-US" sz="3000" dirty="0" smtClean="0">
                <a:latin typeface="Arial" pitchFamily="34" charset="0"/>
                <a:cs typeface="Arial" pitchFamily="34" charset="0"/>
              </a:rPr>
              <a:t>n EA group</a:t>
            </a:r>
          </a:p>
          <a:p>
            <a:pPr lvl="1"/>
            <a:r>
              <a:rPr lang="en-US" sz="3000" dirty="0" smtClean="0">
                <a:latin typeface="Arial" pitchFamily="34" charset="0"/>
                <a:cs typeface="Arial" pitchFamily="34" charset="0"/>
              </a:rPr>
              <a:t>↓ Testosterone levels</a:t>
            </a:r>
          </a:p>
          <a:p>
            <a:pPr lvl="1"/>
            <a:r>
              <a:rPr lang="en-US" sz="3000" dirty="0">
                <a:latin typeface="Arial" pitchFamily="34" charset="0"/>
                <a:cs typeface="Arial" pitchFamily="34" charset="0"/>
              </a:rPr>
              <a:t>↓ in ovarian and adrenal  sex steroids </a:t>
            </a:r>
            <a:endParaRPr lang="en-US" sz="30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000" dirty="0" smtClean="0">
                <a:latin typeface="Arial" pitchFamily="34" charset="0"/>
                <a:cs typeface="Arial" pitchFamily="34" charset="0"/>
              </a:rPr>
              <a:t>↓ in acne</a:t>
            </a:r>
          </a:p>
          <a:p>
            <a:pPr lvl="1"/>
            <a:r>
              <a:rPr lang="en-US" sz="3000" dirty="0">
                <a:latin typeface="Arial" pitchFamily="34" charset="0"/>
                <a:cs typeface="Arial" pitchFamily="34" charset="0"/>
              </a:rPr>
              <a:t>↑ </a:t>
            </a:r>
            <a:r>
              <a:rPr lang="en-US" sz="3000" dirty="0" smtClean="0">
                <a:latin typeface="Arial" pitchFamily="34" charset="0"/>
                <a:cs typeface="Arial" pitchFamily="34" charset="0"/>
              </a:rPr>
              <a:t>Ovulatory/menstrual frequency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 l="5384" r="5384"/>
          <a:stretch>
            <a:fillRect/>
          </a:stretch>
        </p:blipFill>
        <p:spPr/>
      </p:pic>
    </p:spTree>
    <p:extLst>
      <p:ext uri="{BB962C8B-B14F-4D97-AF65-F5344CB8AC3E}">
        <p14:creationId xmlns="" xmlns:p14="http://schemas.microsoft.com/office/powerpoint/2010/main" val="174391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Research Findings on Acupuncture and Female Infertility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724401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75436" y="5224630"/>
            <a:ext cx="1825625" cy="144128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86833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1371600"/>
            <a:ext cx="8153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5400" b="1" dirty="0" smtClean="0">
                <a:latin typeface="Arial" pitchFamily="34" charset="0"/>
                <a:cs typeface="Arial" pitchFamily="34" charset="0"/>
              </a:rPr>
              <a:t>Infertility of TCM Treatment Strategies </a:t>
            </a:r>
            <a:endParaRPr lang="en-US" sz="5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95401"/>
            <a:ext cx="8229600" cy="4952999"/>
          </a:xfrm>
        </p:spPr>
        <p:txBody>
          <a:bodyPr>
            <a:noAutofit/>
          </a:bodyPr>
          <a:lstStyle/>
          <a:p>
            <a:pPr marL="859917" lvl="2" eaLnBrk="1" fontAlgn="auto" hangingPunct="1">
              <a:lnSpc>
                <a:spcPct val="90000"/>
              </a:lnSpc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153400" cy="9906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TCM Principle of Inducing Ovulation</a:t>
            </a:r>
            <a:br>
              <a:rPr lang="en-US" sz="2400" dirty="0">
                <a:latin typeface="Arial" pitchFamily="34" charset="0"/>
                <a:cs typeface="Arial" pitchFamily="34" charset="0"/>
              </a:rPr>
            </a:br>
            <a:r>
              <a:rPr lang="en-US" sz="2400" dirty="0" smtClean="0">
                <a:latin typeface="Arial" pitchFamily="34" charset="0"/>
                <a:cs typeface="Arial" pitchFamily="34" charset="0"/>
              </a:rPr>
              <a:t>(TCM Treatment Strategy)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0600" y="1143000"/>
            <a:ext cx="73152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>
                <a:latin typeface="Arial" pitchFamily="34" charset="0"/>
                <a:cs typeface="Arial" pitchFamily="34" charset="0"/>
              </a:rPr>
              <a:t>Alternative (TCM) Treatment </a:t>
            </a:r>
          </a:p>
          <a:p>
            <a:r>
              <a:rPr lang="en-US" sz="4000" b="1" dirty="0" smtClean="0">
                <a:latin typeface="Arial" pitchFamily="34" charset="0"/>
                <a:cs typeface="Arial" pitchFamily="34" charset="0"/>
              </a:rPr>
              <a:t>Strategies during ART</a:t>
            </a:r>
            <a:endParaRPr lang="en-US" sz="4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Content Placeholder 6" descr="yinyang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86200" y="3048000"/>
            <a:ext cx="3810000" cy="2895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71600" y="1905000"/>
            <a:ext cx="6477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>
                <a:latin typeface="Arial" pitchFamily="34" charset="0"/>
                <a:cs typeface="Arial" pitchFamily="34" charset="0"/>
              </a:rPr>
              <a:t>IUI Procedure of Influence with TCM Treatments</a:t>
            </a:r>
            <a:endParaRPr lang="en-US" sz="4000" dirty="0"/>
          </a:p>
        </p:txBody>
      </p:sp>
      <p:pic>
        <p:nvPicPr>
          <p:cNvPr id="3" name="Picture 4" descr="19_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876800" y="3733800"/>
            <a:ext cx="4267200" cy="285432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81600"/>
          </a:xfrm>
        </p:spPr>
        <p:txBody>
          <a:bodyPr/>
          <a:lstStyle/>
          <a:p>
            <a:pPr marL="109537" indent="0">
              <a:buFont typeface="Wingdings 3" pitchFamily="18" charset="2"/>
              <a:buNone/>
              <a:defRPr/>
            </a:pP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Step 1: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preparation</a:t>
            </a:r>
          </a:p>
          <a:p>
            <a:pPr>
              <a:buFont typeface="Wingdings 3" pitchFamily="18" charset="2"/>
              <a:buNone/>
              <a:defRPr/>
            </a:pP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Step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2: Before IUI </a:t>
            </a:r>
          </a:p>
          <a:p>
            <a:pPr>
              <a:defRPr/>
            </a:pPr>
            <a:r>
              <a:rPr lang="en-US" sz="2000" dirty="0" smtClean="0">
                <a:latin typeface="Arial" charset="0"/>
                <a:cs typeface="Arial" charset="0"/>
              </a:rPr>
              <a:t>Non- medication stimulation ovulation IUI </a:t>
            </a:r>
            <a:r>
              <a:rPr lang="en-US" sz="2000" dirty="0" smtClean="0">
                <a:latin typeface="Arial" charset="0"/>
                <a:cs typeface="Arial" charset="0"/>
              </a:rPr>
              <a:t>process</a:t>
            </a:r>
            <a:endParaRPr lang="en-US" sz="2000" dirty="0" smtClean="0">
              <a:latin typeface="Arial" charset="0"/>
              <a:cs typeface="Arial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838200"/>
          </a:xfrm>
        </p:spPr>
        <p:txBody>
          <a:bodyPr/>
          <a:lstStyle/>
          <a:p>
            <a:pPr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Process of IUI and Integrated with TCM I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Content Placeholder 1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/>
          <a:p>
            <a:pPr>
              <a:buFont typeface="Wingdings 3" pitchFamily="18" charset="2"/>
              <a:buNone/>
            </a:pPr>
            <a:r>
              <a:rPr lang="en-US" altLang="zh-CN" sz="2000" b="1" i="1" dirty="0" smtClean="0">
                <a:latin typeface="Arial" charset="0"/>
                <a:ea typeface="宋体" charset="-122"/>
                <a:cs typeface="Arial" charset="0"/>
              </a:rPr>
              <a:t>Step 3</a:t>
            </a:r>
          </a:p>
          <a:p>
            <a:pPr>
              <a:buNone/>
            </a:pPr>
            <a:r>
              <a:rPr lang="en-US" altLang="zh-CN" sz="2000" b="1" i="1" dirty="0" smtClean="0">
                <a:latin typeface="Arial" charset="0"/>
                <a:ea typeface="宋体" charset="-122"/>
                <a:cs typeface="Arial" charset="0"/>
              </a:rPr>
              <a:t>Step </a:t>
            </a:r>
            <a:r>
              <a:rPr lang="en-US" altLang="zh-CN" sz="2000" b="1" i="1" dirty="0">
                <a:latin typeface="Arial" charset="0"/>
                <a:ea typeface="宋体" charset="-122"/>
                <a:cs typeface="Arial" charset="0"/>
              </a:rPr>
              <a:t>4</a:t>
            </a:r>
          </a:p>
          <a:p>
            <a:r>
              <a:rPr lang="en-US" altLang="zh-CN" sz="2000" dirty="0">
                <a:latin typeface="Arial" charset="0"/>
                <a:ea typeface="宋体" charset="-122"/>
                <a:cs typeface="Arial" charset="0"/>
              </a:rPr>
              <a:t>After </a:t>
            </a:r>
            <a:r>
              <a:rPr lang="en-US" altLang="zh-CN" sz="2000" dirty="0" smtClean="0">
                <a:latin typeface="Arial" charset="0"/>
                <a:ea typeface="宋体" charset="-122"/>
                <a:cs typeface="Arial" charset="0"/>
              </a:rPr>
              <a:t>IUI</a:t>
            </a:r>
            <a:endParaRPr lang="en-US" altLang="zh-CN" sz="2000" dirty="0">
              <a:latin typeface="Arial" charset="0"/>
              <a:ea typeface="宋体" charset="-122"/>
              <a:cs typeface="Arial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pPr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Process of IUI and Integrated with TCM II</a:t>
            </a:r>
            <a:endParaRPr lang="en-US" sz="2800" dirty="0"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Preparation </a:t>
            </a:r>
            <a:r>
              <a:rPr lang="en-US" sz="2400" dirty="0" smtClean="0">
                <a:latin typeface="Arial" charset="0"/>
                <a:cs typeface="Arial" charset="0"/>
              </a:rPr>
              <a:t> prior </a:t>
            </a:r>
            <a:r>
              <a:rPr lang="en-US" sz="2400" dirty="0" smtClean="0"/>
              <a:t>to IVF I</a:t>
            </a:r>
            <a:br>
              <a:rPr lang="en-US" sz="2400" dirty="0" smtClean="0"/>
            </a:br>
            <a:endParaRPr lang="en-US" sz="2800" b="0" dirty="0"/>
          </a:p>
        </p:txBody>
      </p:sp>
      <p:sp>
        <p:nvSpPr>
          <p:cNvPr id="1198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8229600" cy="5410200"/>
          </a:xfrm>
        </p:spPr>
        <p:txBody>
          <a:bodyPr/>
          <a:lstStyle/>
          <a:p>
            <a:pPr marL="619125" indent="-619125" eaLnBrk="1" hangingPunct="1">
              <a:lnSpc>
                <a:spcPct val="80000"/>
              </a:lnSpc>
            </a:pPr>
            <a:r>
              <a:rPr lang="en-US" sz="2000" dirty="0" smtClean="0">
                <a:latin typeface="Arial" charset="0"/>
                <a:cs typeface="Arial" charset="0"/>
              </a:rPr>
              <a:t>Pathogenesis of TCM =&gt;Spleen and Kidney deficiency and </a:t>
            </a:r>
            <a:r>
              <a:rPr lang="en-US" sz="2000" dirty="0" err="1" smtClean="0">
                <a:latin typeface="Arial" charset="0"/>
                <a:cs typeface="Arial" charset="0"/>
              </a:rPr>
              <a:t>dys</a:t>
            </a:r>
            <a:r>
              <a:rPr lang="en-US" sz="2000" dirty="0" smtClean="0">
                <a:latin typeface="Arial" charset="0"/>
                <a:cs typeface="Arial" charset="0"/>
              </a:rPr>
              <a:t>- </a:t>
            </a:r>
            <a:r>
              <a:rPr lang="en-US" sz="2000" dirty="0" err="1" smtClean="0">
                <a:latin typeface="Arial" charset="0"/>
                <a:cs typeface="Arial" charset="0"/>
              </a:rPr>
              <a:t>hemonry</a:t>
            </a:r>
            <a:r>
              <a:rPr lang="en-US" sz="2000" dirty="0" smtClean="0">
                <a:latin typeface="Arial" charset="0"/>
                <a:cs typeface="Arial" charset="0"/>
              </a:rPr>
              <a:t> of Chong and Ren. </a:t>
            </a:r>
          </a:p>
          <a:p>
            <a:pPr marL="619125" indent="-619125" eaLnBrk="1" hangingPunct="1">
              <a:lnSpc>
                <a:spcPct val="80000"/>
              </a:lnSpc>
            </a:pPr>
            <a:r>
              <a:rPr lang="en-US" sz="2000" dirty="0" smtClean="0">
                <a:latin typeface="Arial" charset="0"/>
                <a:cs typeface="Arial" charset="0"/>
              </a:rPr>
              <a:t> For prevention of Chemical miscarriage is more important to treat the patient before the next pregnancy. (3 mo to 1 year)</a:t>
            </a:r>
          </a:p>
          <a:p>
            <a:pPr marL="619125" indent="-619125" eaLnBrk="1" hangingPunct="1">
              <a:lnSpc>
                <a:spcPct val="80000"/>
              </a:lnSpc>
            </a:pPr>
            <a:r>
              <a:rPr lang="en-US" sz="2000" dirty="0" smtClean="0">
                <a:latin typeface="Arial" charset="0"/>
                <a:cs typeface="Arial" charset="0"/>
              </a:rPr>
              <a:t>Combining Western Medication </a:t>
            </a:r>
          </a:p>
          <a:p>
            <a:pPr marL="619125" indent="-619125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 smtClean="0">
                <a:latin typeface="Arial" charset="0"/>
                <a:cs typeface="Arial" charset="0"/>
              </a:rPr>
              <a:t>Western Medication</a:t>
            </a:r>
          </a:p>
          <a:p>
            <a:pPr marL="619125" indent="-619125" eaLnBrk="1" hangingPunct="1">
              <a:lnSpc>
                <a:spcPct val="80000"/>
              </a:lnSpc>
            </a:pPr>
            <a:r>
              <a:rPr lang="en-US" sz="2000" dirty="0" smtClean="0">
                <a:latin typeface="Arial" charset="0"/>
                <a:cs typeface="Arial" charset="0"/>
              </a:rPr>
              <a:t>Immunology </a:t>
            </a:r>
          </a:p>
          <a:p>
            <a:pPr marL="881063" lvl="1" indent="-536575" eaLnBrk="1" hangingPunct="1">
              <a:lnSpc>
                <a:spcPct val="80000"/>
              </a:lnSpc>
            </a:pPr>
            <a:r>
              <a:rPr lang="en-US" sz="2000" dirty="0" smtClean="0">
                <a:latin typeface="Arial" charset="0"/>
                <a:cs typeface="Arial" charset="0"/>
              </a:rPr>
              <a:t>Antigen: HLA, A, B, C. (A11, A26, B14)</a:t>
            </a:r>
          </a:p>
          <a:p>
            <a:pPr marL="881063" lvl="1" indent="-536575" eaLnBrk="1" hangingPunct="1">
              <a:lnSpc>
                <a:spcPct val="80000"/>
              </a:lnSpc>
            </a:pPr>
            <a:r>
              <a:rPr lang="en-US" sz="2000" dirty="0" smtClean="0">
                <a:latin typeface="Arial" charset="0"/>
                <a:cs typeface="Arial" charset="0"/>
              </a:rPr>
              <a:t>Serum: </a:t>
            </a:r>
            <a:r>
              <a:rPr lang="en-US" sz="2000" dirty="0" err="1" smtClean="0">
                <a:latin typeface="Arial" charset="0"/>
                <a:cs typeface="Arial" charset="0"/>
              </a:rPr>
              <a:t>IgG</a:t>
            </a:r>
            <a:r>
              <a:rPr lang="en-US" sz="2000" dirty="0" smtClean="0">
                <a:latin typeface="Arial" charset="0"/>
                <a:cs typeface="Arial" charset="0"/>
              </a:rPr>
              <a:t>, </a:t>
            </a:r>
            <a:r>
              <a:rPr lang="en-US" sz="2000" dirty="0" err="1" smtClean="0">
                <a:latin typeface="Arial" charset="0"/>
                <a:cs typeface="Arial" charset="0"/>
              </a:rPr>
              <a:t>IgM</a:t>
            </a:r>
            <a:r>
              <a:rPr lang="en-US" sz="2000" dirty="0" smtClean="0">
                <a:latin typeface="Arial" charset="0"/>
                <a:cs typeface="Arial" charset="0"/>
              </a:rPr>
              <a:t>, C3, C4</a:t>
            </a:r>
          </a:p>
          <a:p>
            <a:pPr marL="881063" lvl="1" indent="-536575" eaLnBrk="1" hangingPunct="1">
              <a:lnSpc>
                <a:spcPct val="80000"/>
              </a:lnSpc>
            </a:pPr>
            <a:r>
              <a:rPr lang="en-US" sz="2000" dirty="0" smtClean="0">
                <a:latin typeface="Arial" charset="0"/>
                <a:cs typeface="Arial" charset="0"/>
              </a:rPr>
              <a:t>Immune reject or protect function</a:t>
            </a:r>
          </a:p>
          <a:p>
            <a:pPr marL="619125" indent="-619125" eaLnBrk="1" hangingPunct="1">
              <a:lnSpc>
                <a:spcPct val="80000"/>
              </a:lnSpc>
            </a:pPr>
            <a:r>
              <a:rPr lang="en-US" sz="2000" dirty="0" smtClean="0">
                <a:latin typeface="Arial" charset="0"/>
                <a:cs typeface="Arial" charset="0"/>
              </a:rPr>
              <a:t>Virus</a:t>
            </a:r>
          </a:p>
          <a:p>
            <a:pPr marL="619125" indent="-619125" eaLnBrk="1" hangingPunct="1">
              <a:lnSpc>
                <a:spcPct val="80000"/>
              </a:lnSpc>
            </a:pPr>
            <a:r>
              <a:rPr lang="en-US" sz="2000" dirty="0" smtClean="0">
                <a:latin typeface="Arial" charset="0"/>
                <a:cs typeface="Arial" charset="0"/>
              </a:rPr>
              <a:t> Abnormality of chromosome</a:t>
            </a:r>
          </a:p>
          <a:p>
            <a:pPr marL="619125" indent="-619125" eaLnBrk="1" hangingPunct="1">
              <a:lnSpc>
                <a:spcPct val="80000"/>
              </a:lnSpc>
            </a:pPr>
            <a:r>
              <a:rPr lang="en-US" sz="2000" dirty="0" smtClean="0">
                <a:latin typeface="Arial" charset="0"/>
                <a:cs typeface="Arial" charset="0"/>
              </a:rPr>
              <a:t>Endocrinology</a:t>
            </a:r>
          </a:p>
          <a:p>
            <a:pPr marL="619125" indent="-619125" eaLnBrk="1" hangingPunct="1">
              <a:lnSpc>
                <a:spcPct val="80000"/>
              </a:lnSpc>
            </a:pPr>
            <a:r>
              <a:rPr lang="en-US" sz="2000" dirty="0" smtClean="0">
                <a:latin typeface="Arial" charset="0"/>
                <a:cs typeface="Arial" charset="0"/>
              </a:rPr>
              <a:t>Micro-ion Mineral level of body: Zinc, Manganese, Copper, and Iron.</a:t>
            </a:r>
          </a:p>
          <a:p>
            <a:pPr marL="619125" indent="-619125" eaLnBrk="1" hangingPunct="1">
              <a:lnSpc>
                <a:spcPct val="80000"/>
              </a:lnSpc>
              <a:buFont typeface="Wingdings 3" pitchFamily="18" charset="2"/>
              <a:buNone/>
            </a:pPr>
            <a:endParaRPr lang="en-US" sz="2000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365760" indent="-256032" eaLnBrk="1" fontAlgn="auto" hangingPunct="1">
              <a:spcAft>
                <a:spcPts val="0"/>
              </a:spcAft>
              <a:defRPr/>
            </a:pP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Preparation </a:t>
            </a:r>
            <a:r>
              <a:rPr lang="en-US" sz="2800" dirty="0" smtClean="0">
                <a:latin typeface="Arial" charset="0"/>
                <a:cs typeface="Arial" charset="0"/>
              </a:rPr>
              <a:t> prior </a:t>
            </a:r>
            <a:r>
              <a:rPr lang="en-US" sz="2800" dirty="0" smtClean="0"/>
              <a:t> to IVF II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18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latin typeface="Arial" charset="0"/>
                <a:cs typeface="Arial" charset="0"/>
              </a:rPr>
              <a:t>Negative influence on prenatal heath</a:t>
            </a:r>
          </a:p>
          <a:p>
            <a:pPr eaLnBrk="1" hangingPunct="1"/>
            <a:r>
              <a:rPr lang="en-US" sz="2000" smtClean="0">
                <a:latin typeface="Arial" charset="0"/>
                <a:cs typeface="Arial" charset="0"/>
              </a:rPr>
              <a:t>Stress</a:t>
            </a:r>
          </a:p>
          <a:p>
            <a:pPr eaLnBrk="1" hangingPunct="1"/>
            <a:r>
              <a:rPr lang="en-US" sz="2000" smtClean="0">
                <a:latin typeface="Arial" charset="0"/>
                <a:cs typeface="Arial" charset="0"/>
              </a:rPr>
              <a:t>Smoking</a:t>
            </a:r>
            <a:r>
              <a:rPr lang="en-US" sz="2000" smtClean="0">
                <a:latin typeface="Arial" charset="0"/>
                <a:cs typeface="Arial" charset="0"/>
                <a:sym typeface="Wingdings" pitchFamily="2" charset="2"/>
              </a:rPr>
              <a:t> DNA damage, </a:t>
            </a:r>
            <a:r>
              <a:rPr lang="en-US" sz="2000" smtClean="0">
                <a:latin typeface="Arial" charset="0"/>
                <a:cs typeface="Arial" charset="0"/>
              </a:rPr>
              <a:t>▼oxygen &amp; nutrients</a:t>
            </a:r>
            <a:r>
              <a:rPr lang="en-US" sz="2000" smtClean="0">
                <a:latin typeface="Arial" charset="0"/>
                <a:cs typeface="Arial" charset="0"/>
                <a:sym typeface="Wingdings" pitchFamily="2" charset="2"/>
              </a:rPr>
              <a:t> slow grow fetus</a:t>
            </a:r>
          </a:p>
          <a:p>
            <a:pPr eaLnBrk="1" hangingPunct="1"/>
            <a:r>
              <a:rPr lang="en-US" sz="2000" smtClean="0">
                <a:latin typeface="Arial" charset="0"/>
                <a:cs typeface="Arial" charset="0"/>
                <a:sym typeface="Wingdings" pitchFamily="2" charset="2"/>
              </a:rPr>
              <a:t>Alcohol intake alcohol syndrome</a:t>
            </a:r>
          </a:p>
          <a:p>
            <a:pPr eaLnBrk="1" hangingPunct="1"/>
            <a:r>
              <a:rPr lang="en-US" sz="2000" smtClean="0">
                <a:latin typeface="Arial" charset="0"/>
                <a:cs typeface="Arial" charset="0"/>
                <a:sym typeface="Wingdings" pitchFamily="2" charset="2"/>
              </a:rPr>
              <a:t>Drug</a:t>
            </a:r>
          </a:p>
          <a:p>
            <a:pPr eaLnBrk="1" hangingPunct="1"/>
            <a:r>
              <a:rPr lang="en-US" sz="2000" smtClean="0">
                <a:latin typeface="Arial" charset="0"/>
                <a:cs typeface="Arial" charset="0"/>
                <a:sym typeface="Wingdings" pitchFamily="2" charset="2"/>
              </a:rPr>
              <a:t>Toxic chemicals/ heavy metals/ minerals</a:t>
            </a:r>
          </a:p>
          <a:p>
            <a:pPr lvl="1" eaLnBrk="1" hangingPunct="1"/>
            <a:r>
              <a:rPr lang="en-US" sz="2000" smtClean="0">
                <a:latin typeface="Arial" charset="0"/>
                <a:cs typeface="Arial" charset="0"/>
              </a:rPr>
              <a:t>Lead</a:t>
            </a:r>
          </a:p>
          <a:p>
            <a:pPr lvl="1" eaLnBrk="1" hangingPunct="1"/>
            <a:r>
              <a:rPr lang="en-US" sz="2000" smtClean="0">
                <a:latin typeface="Arial" charset="0"/>
                <a:cs typeface="Arial" charset="0"/>
              </a:rPr>
              <a:t>Cadmium (Cd)</a:t>
            </a:r>
          </a:p>
          <a:p>
            <a:pPr lvl="1" eaLnBrk="1" hangingPunct="1"/>
            <a:r>
              <a:rPr lang="en-US" sz="2000" smtClean="0">
                <a:latin typeface="Arial" charset="0"/>
                <a:cs typeface="Arial" charset="0"/>
              </a:rPr>
              <a:t>Mercury</a:t>
            </a:r>
          </a:p>
          <a:p>
            <a:pPr lvl="1" eaLnBrk="1" hangingPunct="1"/>
            <a:r>
              <a:rPr lang="en-US" sz="2000" smtClean="0">
                <a:latin typeface="Arial" charset="0"/>
                <a:cs typeface="Arial" charset="0"/>
              </a:rPr>
              <a:t>Aluminum</a:t>
            </a:r>
          </a:p>
          <a:p>
            <a:pPr lvl="1" eaLnBrk="1" hangingPunct="1"/>
            <a:r>
              <a:rPr lang="en-US" sz="2000" smtClean="0">
                <a:latin typeface="Arial" charset="0"/>
                <a:cs typeface="Arial" charset="0"/>
              </a:rPr>
              <a:t>copper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94456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Preparation </a:t>
            </a:r>
            <a:r>
              <a:rPr lang="en-US" sz="2800" dirty="0" smtClean="0">
                <a:latin typeface="Arial" charset="0"/>
                <a:cs typeface="Arial" charset="0"/>
              </a:rPr>
              <a:t> prior </a:t>
            </a:r>
            <a:r>
              <a:rPr lang="en-US" sz="2800" dirty="0" smtClean="0"/>
              <a:t>to IVF III</a:t>
            </a:r>
            <a:endParaRPr lang="en-US" sz="2800" dirty="0"/>
          </a:p>
        </p:txBody>
      </p:sp>
      <p:sp>
        <p:nvSpPr>
          <p:cNvPr id="1239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305800" cy="5410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dirty="0" smtClean="0">
                <a:latin typeface="Arial" charset="0"/>
                <a:cs typeface="Arial" charset="0"/>
              </a:rPr>
              <a:t>Female Nutrients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  <a:cs typeface="Arial" charset="0"/>
              </a:rPr>
              <a:t>Copper: Excess high level</a:t>
            </a:r>
            <a:r>
              <a:rPr lang="en-US" sz="2000" dirty="0" smtClean="0">
                <a:latin typeface="Arial" charset="0"/>
                <a:cs typeface="Arial" charset="0"/>
                <a:sym typeface="Wingdings" pitchFamily="2" charset="2"/>
              </a:rPr>
              <a:t> </a:t>
            </a:r>
            <a:r>
              <a:rPr lang="en-US" sz="2000" dirty="0" err="1" smtClean="0">
                <a:latin typeface="Arial" charset="0"/>
                <a:cs typeface="Arial" charset="0"/>
                <a:sym typeface="Wingdings" pitchFamily="2" charset="2"/>
              </a:rPr>
              <a:t>embroy</a:t>
            </a:r>
            <a:r>
              <a:rPr lang="en-US" sz="2000" dirty="0" smtClean="0">
                <a:latin typeface="Arial" charset="0"/>
                <a:cs typeface="Arial" charset="0"/>
                <a:sym typeface="Wingdings" pitchFamily="2" charset="2"/>
              </a:rPr>
              <a:t>-toxin birth defects (IUGR –</a:t>
            </a:r>
            <a:r>
              <a:rPr lang="en-US" sz="2000" dirty="0" err="1" smtClean="0">
                <a:latin typeface="Arial" charset="0"/>
                <a:cs typeface="Arial" charset="0"/>
                <a:sym typeface="Wingdings" pitchFamily="2" charset="2"/>
              </a:rPr>
              <a:t>Inrauterine</a:t>
            </a:r>
            <a:r>
              <a:rPr lang="en-US" sz="2000" dirty="0" smtClean="0">
                <a:latin typeface="Arial" charset="0"/>
                <a:cs typeface="Arial" charset="0"/>
                <a:sym typeface="Wingdings" pitchFamily="2" charset="2"/>
              </a:rPr>
              <a:t> Growth Retardation)</a:t>
            </a:r>
            <a:endParaRPr lang="en-US" sz="2000" dirty="0" smtClean="0"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  <a:cs typeface="Arial" charset="0"/>
              </a:rPr>
              <a:t>Vitamin C: ▼ Lead/ Copper / Cadmium / Arsenic </a:t>
            </a:r>
            <a:r>
              <a:rPr lang="en-US" sz="2000" dirty="0" smtClean="0">
                <a:latin typeface="Arial" charset="0"/>
                <a:cs typeface="Arial" charset="0"/>
                <a:sym typeface="Wingdings" pitchFamily="2" charset="2"/>
              </a:rPr>
              <a:t>birth defects</a:t>
            </a:r>
            <a:endParaRPr lang="en-US" sz="2000" dirty="0" smtClean="0"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  <a:cs typeface="Arial" charset="0"/>
              </a:rPr>
              <a:t>Vitamin E: ▲ </a:t>
            </a:r>
            <a:r>
              <a:rPr lang="en-US" sz="2000" dirty="0" err="1" smtClean="0">
                <a:latin typeface="Arial" charset="0"/>
                <a:cs typeface="Arial" charset="0"/>
              </a:rPr>
              <a:t>ovuration</a:t>
            </a:r>
            <a:r>
              <a:rPr lang="en-US" sz="2000" dirty="0" smtClean="0">
                <a:latin typeface="Arial" charset="0"/>
                <a:cs typeface="Arial" charset="0"/>
              </a:rPr>
              <a:t> function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  <a:cs typeface="Arial" charset="0"/>
              </a:rPr>
              <a:t>Zinc: ▲ restarting ovulation/ men’s cycle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  <a:cs typeface="Arial" charset="0"/>
              </a:rPr>
              <a:t>Manganese (</a:t>
            </a:r>
            <a:r>
              <a:rPr lang="en-US" sz="2000" dirty="0" err="1" smtClean="0">
                <a:latin typeface="Arial" charset="0"/>
                <a:cs typeface="Arial" charset="0"/>
              </a:rPr>
              <a:t>Mn</a:t>
            </a:r>
            <a:r>
              <a:rPr lang="en-US" sz="2000" dirty="0" smtClean="0">
                <a:latin typeface="Arial" charset="0"/>
                <a:cs typeface="Arial" charset="0"/>
              </a:rPr>
              <a:t>)/ w </a:t>
            </a:r>
            <a:r>
              <a:rPr lang="en-US" sz="2000" dirty="0" err="1" smtClean="0">
                <a:latin typeface="Arial" charset="0"/>
                <a:cs typeface="Arial" charset="0"/>
              </a:rPr>
              <a:t>Megnesium</a:t>
            </a:r>
            <a:r>
              <a:rPr lang="en-US" sz="2000" dirty="0" smtClean="0">
                <a:latin typeface="Arial" charset="0"/>
                <a:cs typeface="Arial" charset="0"/>
              </a:rPr>
              <a:t>: def</a:t>
            </a:r>
            <a:r>
              <a:rPr lang="en-US" sz="2000" dirty="0" smtClean="0">
                <a:latin typeface="Arial" charset="0"/>
                <a:cs typeface="Arial" charset="0"/>
                <a:sym typeface="Wingdings" pitchFamily="2" charset="2"/>
              </a:rPr>
              <a:t> high copper level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  <a:cs typeface="Arial" charset="0"/>
                <a:sym typeface="Wingdings" pitchFamily="2" charset="2"/>
              </a:rPr>
              <a:t>Folic acid: def birth defects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  <a:cs typeface="Arial" charset="0"/>
                <a:sym typeface="Wingdings" pitchFamily="2" charset="2"/>
              </a:rPr>
              <a:t>Selenium (Se): def. birth defects (IUGR)</a:t>
            </a:r>
            <a:endParaRPr lang="en-US" sz="2000" dirty="0" smtClean="0"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b="1" dirty="0" smtClean="0">
                <a:latin typeface="Arial" charset="0"/>
                <a:cs typeface="Arial" charset="0"/>
              </a:rPr>
              <a:t>Avoid allergy:</a:t>
            </a:r>
            <a:r>
              <a:rPr lang="en-US" sz="2000" dirty="0" smtClean="0">
                <a:latin typeface="Arial" charset="0"/>
                <a:cs typeface="Arial" charset="0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  <a:cs typeface="Arial" charset="0"/>
              </a:rPr>
              <a:t>Allergy</a:t>
            </a:r>
            <a:r>
              <a:rPr lang="en-US" sz="2000" dirty="0" smtClean="0">
                <a:latin typeface="Arial" charset="0"/>
                <a:cs typeface="Arial" charset="0"/>
                <a:sym typeface="Wingdings" pitchFamily="2" charset="2"/>
              </a:rPr>
              <a:t> asthma, eczema, hay fever, migraine, epilepsy, hyper-activity, depression drugs defects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  <a:cs typeface="Arial" charset="0"/>
                <a:sym typeface="Wingdings" pitchFamily="2" charset="2"/>
              </a:rPr>
              <a:t>Food allergy </a:t>
            </a:r>
            <a:r>
              <a:rPr lang="en-US" sz="2000" dirty="0" smtClean="0">
                <a:latin typeface="Arial" charset="0"/>
                <a:cs typeface="Arial" charset="0"/>
              </a:rPr>
              <a:t>▼zinc def./ poor absorption of vital nutrients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  <a:cs typeface="Arial" charset="0"/>
                <a:sym typeface="Wingdings" pitchFamily="2" charset="2"/>
              </a:rPr>
              <a:t>Allergy pass to offspring impairing fetus development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  <a:cs typeface="Arial" charset="0"/>
                <a:sym typeface="Wingdings" pitchFamily="2" charset="2"/>
              </a:rPr>
              <a:t>Allergy excess mucus block fallopian tubes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effectLst/>
                <a:latin typeface="Arial" pitchFamily="34" charset="0"/>
                <a:cs typeface="Arial" pitchFamily="34" charset="0"/>
              </a:rPr>
              <a:t>Process of IVF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49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81138"/>
            <a:ext cx="8229600" cy="4005262"/>
          </a:xfrm>
        </p:spPr>
        <p:txBody>
          <a:bodyPr/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Pre-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paration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Stimulation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Retrieval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Transfer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Progesterone phase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55329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VF.g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347" y="838200"/>
            <a:ext cx="7986705" cy="4800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3945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000" b="1" i="1" dirty="0" smtClean="0">
                <a:latin typeface="Arial" charset="0"/>
                <a:cs typeface="Arial" charset="0"/>
              </a:rPr>
              <a:t>Prior to preparation IVF </a:t>
            </a:r>
            <a:r>
              <a:rPr lang="en-US" sz="2000" b="1" i="1" dirty="0" smtClean="0">
                <a:latin typeface="Arial" charset="0"/>
                <a:cs typeface="Arial" charset="0"/>
              </a:rPr>
              <a:t>Procedure</a:t>
            </a:r>
            <a:endParaRPr lang="en-US" sz="2000" dirty="0" smtClean="0">
              <a:latin typeface="Arial" charset="0"/>
              <a:cs typeface="Arial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sz="2800" dirty="0" smtClean="0">
                <a:effectLst/>
                <a:latin typeface="Arial" pitchFamily="34" charset="0"/>
                <a:cs typeface="Arial" pitchFamily="34" charset="0"/>
              </a:rPr>
              <a:t>Process of IVF with TCM I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marL="742950" indent="-742950"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effectLst/>
                <a:latin typeface="Arial" pitchFamily="34" charset="0"/>
                <a:cs typeface="Arial" pitchFamily="34" charset="0"/>
              </a:rPr>
              <a:t>Process of IVF with TCM II</a:t>
            </a:r>
            <a:endParaRPr lang="en-US" sz="2800" dirty="0"/>
          </a:p>
        </p:txBody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305800" cy="5257800"/>
          </a:xfrm>
        </p:spPr>
        <p:txBody>
          <a:bodyPr/>
          <a:lstStyle/>
          <a:p>
            <a:pPr marL="619125" indent="-619125" eaLnBrk="1" hangingPunct="1">
              <a:lnSpc>
                <a:spcPct val="90000"/>
              </a:lnSpc>
              <a:buNone/>
              <a:defRPr/>
            </a:pPr>
            <a:r>
              <a:rPr lang="en-US" sz="2000" b="1" i="1" dirty="0" smtClean="0"/>
              <a:t>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First step (Preparation) -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Regulation of hormones</a:t>
            </a:r>
          </a:p>
          <a:p>
            <a:pPr marL="619125" indent="-619125" eaLnBrk="1" hangingPunct="1">
              <a:lnSpc>
                <a:spcPct val="90000"/>
              </a:lnSpc>
              <a:defRPr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990600"/>
            <a:ext cx="8229600" cy="5257800"/>
          </a:xfrm>
        </p:spPr>
        <p:txBody>
          <a:bodyPr/>
          <a:lstStyle/>
          <a:p>
            <a:pPr marL="674687" indent="-474663" eaLnBrk="1" hangingPunct="1">
              <a:lnSpc>
                <a:spcPct val="90000"/>
              </a:lnSpc>
              <a:buNone/>
              <a:defRPr/>
            </a:pPr>
            <a:r>
              <a:rPr lang="en-US" sz="2000" b="1" i="1" dirty="0" smtClean="0">
                <a:latin typeface="Arial" charset="0"/>
                <a:cs typeface="Arial" charset="0"/>
              </a:rPr>
              <a:t>Second Step: stimulation of </a:t>
            </a:r>
            <a:r>
              <a:rPr lang="en-US" sz="2000" b="1" i="1" dirty="0" smtClean="0">
                <a:latin typeface="Arial" charset="0"/>
                <a:cs typeface="Arial" charset="0"/>
              </a:rPr>
              <a:t>ovulation</a:t>
            </a:r>
            <a:endParaRPr lang="en-US" sz="2000" b="1" i="1" dirty="0" smtClean="0">
              <a:latin typeface="Arial" charset="0"/>
              <a:cs typeface="Arial" charset="0"/>
            </a:endParaRPr>
          </a:p>
        </p:txBody>
      </p:sp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8229600" cy="6858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effectLst/>
                <a:latin typeface="Arial" pitchFamily="34" charset="0"/>
                <a:cs typeface="Arial" pitchFamily="34" charset="0"/>
              </a:rPr>
              <a:t>Process of IVF with TCM III 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864100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en-US" sz="2000" b="1" i="1" dirty="0" smtClean="0">
                <a:latin typeface="Arial" charset="0"/>
                <a:cs typeface="Arial" charset="0"/>
              </a:rPr>
              <a:t>Second Step (cont. 1</a:t>
            </a:r>
            <a:r>
              <a:rPr lang="en-US" sz="2000" b="1" i="1" dirty="0" smtClean="0">
                <a:latin typeface="Arial" charset="0"/>
                <a:cs typeface="Arial" charset="0"/>
              </a:rPr>
              <a:t>)</a:t>
            </a:r>
            <a:endParaRPr lang="en-US" sz="2000" dirty="0" smtClean="0">
              <a:latin typeface="Arial" charset="0"/>
              <a:cs typeface="Arial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2800" dirty="0" smtClean="0">
                <a:effectLst/>
                <a:latin typeface="Arial" pitchFamily="34" charset="0"/>
                <a:cs typeface="Arial" pitchFamily="34" charset="0"/>
              </a:rPr>
              <a:t>Process of IVF with TCM V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229600" cy="685800"/>
          </a:xfrm>
        </p:spPr>
        <p:txBody>
          <a:bodyPr>
            <a:normAutofit/>
          </a:bodyPr>
          <a:lstStyle/>
          <a:p>
            <a:pPr marL="742950" indent="-742950"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effectLst/>
                <a:latin typeface="Arial" pitchFamily="34" charset="0"/>
                <a:cs typeface="Arial" pitchFamily="34" charset="0"/>
              </a:rPr>
              <a:t>Process of IVF with TCM VI</a:t>
            </a:r>
            <a:endParaRPr lang="en-US" sz="2800" dirty="0"/>
          </a:p>
        </p:txBody>
      </p:sp>
      <p:sp>
        <p:nvSpPr>
          <p:cNvPr id="983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229600" cy="5029200"/>
          </a:xfrm>
        </p:spPr>
        <p:txBody>
          <a:bodyPr/>
          <a:lstStyle/>
          <a:p>
            <a:pPr marL="674687" indent="-474663" eaLnBrk="1" hangingPunct="1">
              <a:lnSpc>
                <a:spcPct val="90000"/>
              </a:lnSpc>
              <a:buNone/>
              <a:defRPr/>
            </a:pPr>
            <a:r>
              <a:rPr lang="en-US" sz="2000" b="1" i="1" dirty="0" smtClean="0">
                <a:latin typeface="Arial" charset="0"/>
                <a:cs typeface="Arial" charset="0"/>
              </a:rPr>
              <a:t>Second Step (cont. 2</a:t>
            </a:r>
            <a:r>
              <a:rPr lang="en-US" sz="2000" b="1" i="1" dirty="0" smtClean="0">
                <a:latin typeface="Arial" charset="0"/>
                <a:cs typeface="Arial" charset="0"/>
              </a:rPr>
              <a:t>)</a:t>
            </a:r>
            <a:endParaRPr lang="en-US" sz="2000" b="1" i="1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ChangeAspect="1"/>
          </p:cNvPicPr>
          <p:nvPr/>
        </p:nvPicPr>
        <p:blipFill>
          <a:blip r:embed="rId3" cstate="print"/>
          <a:srcRect t="13366" b="13366"/>
          <a:stretch>
            <a:fillRect/>
          </a:stretch>
        </p:blipFill>
        <p:spPr>
          <a:xfrm>
            <a:off x="609600" y="457200"/>
            <a:ext cx="7810903" cy="54386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105400"/>
          </a:xfrm>
        </p:spPr>
        <p:txBody>
          <a:bodyPr>
            <a:noAutofit/>
          </a:bodyPr>
          <a:lstStyle/>
          <a:p>
            <a:pPr eaLnBrk="1" hangingPunct="1">
              <a:buNone/>
            </a:pPr>
            <a:r>
              <a:rPr lang="en-US" sz="2000" b="1" i="1" dirty="0" smtClean="0">
                <a:latin typeface="Arial" charset="0"/>
                <a:cs typeface="Arial" charset="0"/>
              </a:rPr>
              <a:t>Step three: Retrieval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After ovarian stimulation, the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oocytes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are extracted from the ovaries</a:t>
            </a:r>
          </a:p>
          <a:p>
            <a:pPr eaLnBrk="1" hangingPunct="1">
              <a:buFont typeface="Wingdings" pitchFamily="2" charset="2"/>
              <a:buChar char="n"/>
            </a:pPr>
            <a:r>
              <a:rPr lang="en-US" sz="2000" b="1" dirty="0" smtClean="0">
                <a:latin typeface="Arial" charset="0"/>
                <a:cs typeface="Arial" charset="0"/>
              </a:rPr>
              <a:t>Before retrieval:</a:t>
            </a:r>
          </a:p>
          <a:p>
            <a:pPr eaLnBrk="1" hangingPunct="1"/>
            <a:r>
              <a:rPr lang="en-US" sz="2000" b="1" dirty="0" smtClean="0">
                <a:latin typeface="Arial" charset="0"/>
                <a:cs typeface="Arial" charset="0"/>
              </a:rPr>
              <a:t>After retrieval: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effectLst/>
                <a:latin typeface="Arial" pitchFamily="34" charset="0"/>
                <a:cs typeface="Arial" pitchFamily="34" charset="0"/>
              </a:rPr>
              <a:t>Process of IVF with TCM VII</a:t>
            </a:r>
            <a:endParaRPr lang="en-US" sz="2800" dirty="0"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72000"/>
          </a:xfrm>
        </p:spPr>
        <p:txBody>
          <a:bodyPr/>
          <a:lstStyle/>
          <a:p>
            <a:pPr marL="365760" indent="-256032" eaLnBrk="1" fontAlgn="auto" hangingPunct="1">
              <a:spcAft>
                <a:spcPts val="0"/>
              </a:spcAft>
              <a:buNone/>
              <a:defRPr/>
            </a:pP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Step Four: Transfer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Oocytes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fertilized with sperms either naturally or with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intracytoplasmic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sperm injection (ICSI)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Once the fertilization takes place, the embryos are kept for a number of days (usually 3-5 days)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Embryos are transfer back into uterus</a:t>
            </a:r>
          </a:p>
          <a:p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2800" dirty="0" smtClean="0">
                <a:effectLst/>
                <a:latin typeface="Arial" pitchFamily="34" charset="0"/>
                <a:cs typeface="Arial" pitchFamily="34" charset="0"/>
              </a:rPr>
              <a:t>Process of IVF with TCM VIII</a:t>
            </a:r>
            <a:endParaRPr lang="en-US" sz="2800" dirty="0"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940300"/>
          </a:xfrm>
        </p:spPr>
        <p:txBody>
          <a:bodyPr/>
          <a:lstStyle/>
          <a:p>
            <a:pPr marL="571500" indent="-571500" eaLnBrk="1" hangingPunct="1">
              <a:buNone/>
            </a:pPr>
            <a:r>
              <a:rPr lang="en-US" sz="2000" b="1" i="1" dirty="0" smtClean="0">
                <a:latin typeface="Arial" charset="0"/>
                <a:cs typeface="Arial" charset="0"/>
              </a:rPr>
              <a:t>After the transfer (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Progesterone phase)</a:t>
            </a:r>
          </a:p>
          <a:p>
            <a:pPr marL="571500" indent="-571500" eaLnBrk="1" hangingPunct="1"/>
            <a:r>
              <a:rPr lang="en-US" sz="2000" dirty="0" smtClean="0">
                <a:latin typeface="Arial" charset="0"/>
                <a:cs typeface="Arial" charset="0"/>
              </a:rPr>
              <a:t> Use acupuncture until 12 weeks.  </a:t>
            </a:r>
          </a:p>
          <a:p>
            <a:pPr marL="571500" indent="-571500" eaLnBrk="1" hangingPunct="1"/>
            <a:r>
              <a:rPr lang="en-US" sz="2000" dirty="0" smtClean="0">
                <a:latin typeface="Arial" charset="0"/>
                <a:cs typeface="Arial" charset="0"/>
              </a:rPr>
              <a:t>Acupuncture: ST-36, KD-3, KD-6, Yin Tang or Si </a:t>
            </a:r>
            <a:r>
              <a:rPr lang="en-US" sz="2000" dirty="0" err="1" smtClean="0">
                <a:latin typeface="Arial" charset="0"/>
                <a:cs typeface="Arial" charset="0"/>
              </a:rPr>
              <a:t>Shen</a:t>
            </a:r>
            <a:r>
              <a:rPr lang="en-US" sz="2000" dirty="0" smtClean="0">
                <a:latin typeface="Arial" charset="0"/>
                <a:cs typeface="Arial" charset="0"/>
              </a:rPr>
              <a:t> Chong, DU-20, PC-6, LV-8, beginning from the day of the Embryo Transfer.</a:t>
            </a:r>
          </a:p>
          <a:p>
            <a:pPr marL="571500" indent="-571500" eaLnBrk="1" hangingPunct="1"/>
            <a:r>
              <a:rPr lang="en-US" sz="2000" dirty="0" smtClean="0">
                <a:latin typeface="Arial" charset="0"/>
                <a:cs typeface="Arial" charset="0"/>
              </a:rPr>
              <a:t>Auricular: Kidney, Ear </a:t>
            </a:r>
            <a:r>
              <a:rPr lang="en-US" sz="2000" dirty="0" err="1" smtClean="0">
                <a:latin typeface="Arial" charset="0"/>
                <a:cs typeface="Arial" charset="0"/>
              </a:rPr>
              <a:t>Shen</a:t>
            </a:r>
            <a:r>
              <a:rPr lang="en-US" sz="2000" dirty="0" smtClean="0">
                <a:latin typeface="Arial" charset="0"/>
                <a:cs typeface="Arial" charset="0"/>
              </a:rPr>
              <a:t> Men,. Relax Muscles (Half way between Liver and Spleen)</a:t>
            </a:r>
          </a:p>
          <a:p>
            <a:pPr marL="571500" indent="-571500" eaLnBrk="1" hangingPunct="1"/>
            <a:r>
              <a:rPr lang="en-US" sz="2000" dirty="0" smtClean="0">
                <a:latin typeface="Arial" charset="0"/>
                <a:cs typeface="Arial" charset="0"/>
              </a:rPr>
              <a:t>Herbs: Follow the TCM treatment strategies to prevention of chemical miss AB </a:t>
            </a:r>
          </a:p>
          <a:p>
            <a:pPr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2800" dirty="0" smtClean="0">
                <a:effectLst/>
                <a:latin typeface="Arial" pitchFamily="34" charset="0"/>
                <a:cs typeface="Arial" pitchFamily="34" charset="0"/>
              </a:rPr>
              <a:t>Process of IVF with TCM VIII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495800"/>
          </a:xfrm>
        </p:spPr>
        <p:txBody>
          <a:bodyPr>
            <a:noAutofit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Before transfer of embryos for IVF: After retrieval until before a day of transfer or the morning of transfer  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Treatment: Free Course Liver,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Tonify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Qi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and Blood, Calm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Shen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Acupuncture:  4 gates, ST-36,  Yin Tang,, KD-3, KD-6, SP-6, SP-9 CV-4,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Zi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Gong (E-S)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Auricular: Ear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Shen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Men. (Before the day or morning of the day of Embryo transfer)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Formula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: 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Xiao Yao San (modify), Not using in Illinois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571500" indent="-5715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Chai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Hu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Dang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Gui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Bai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Shao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Fu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Shen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Bai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Zhu, Xiang Fu, Dang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Shen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Gan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Cao, Xiang Fu</a:t>
            </a:r>
            <a:endParaRPr lang="en-US" sz="2000" dirty="0" smtClean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715962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effectLst/>
                <a:latin typeface="Arial" pitchFamily="34" charset="0"/>
                <a:cs typeface="Arial" pitchFamily="34" charset="0"/>
              </a:rPr>
              <a:t>Process of IVF with TCM IX</a:t>
            </a:r>
            <a:endParaRPr lang="en-US" sz="2800" dirty="0"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Content Placeholder 2"/>
          <p:cNvSpPr>
            <a:spLocks noGrp="1"/>
          </p:cNvSpPr>
          <p:nvPr>
            <p:ph idx="1"/>
          </p:nvPr>
        </p:nvSpPr>
        <p:spPr>
          <a:xfrm>
            <a:off x="457200" y="1481138"/>
            <a:ext cx="8229600" cy="4995862"/>
          </a:xfrm>
        </p:spPr>
        <p:txBody>
          <a:bodyPr/>
          <a:lstStyle/>
          <a:p>
            <a:pPr eaLnBrk="1" hangingPunct="1">
              <a:buFont typeface="Wingdings 3" pitchFamily="18" charset="2"/>
              <a:buNone/>
            </a:pPr>
            <a:r>
              <a:rPr lang="en-US" sz="2000" dirty="0" smtClean="0">
                <a:latin typeface="Arial" charset="0"/>
                <a:cs typeface="Arial" charset="0"/>
              </a:rPr>
              <a:t>Medicated or natural FET</a:t>
            </a:r>
          </a:p>
          <a:p>
            <a:pPr eaLnBrk="1" hangingPunct="1"/>
            <a:endParaRPr lang="en-US" sz="2000" dirty="0" smtClean="0">
              <a:latin typeface="Arial" charset="0"/>
              <a:cs typeface="Arial" charset="0"/>
            </a:endParaRPr>
          </a:p>
          <a:p>
            <a:pPr eaLnBrk="1" hangingPunct="1"/>
            <a:endParaRPr lang="en-US" sz="2000" dirty="0" smtClean="0"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effectLst/>
                <a:latin typeface="Arial" pitchFamily="34" charset="0"/>
                <a:cs typeface="Arial" pitchFamily="34" charset="0"/>
              </a:rPr>
              <a:t>Process of IVF with TCM</a:t>
            </a:r>
            <a:br>
              <a:rPr lang="en-US" sz="2800" dirty="0" smtClean="0">
                <a:effectLst/>
                <a:latin typeface="Arial" pitchFamily="34" charset="0"/>
                <a:cs typeface="Arial" pitchFamily="34" charset="0"/>
              </a:rPr>
            </a:br>
            <a:r>
              <a:rPr lang="en-US" sz="2800" dirty="0" smtClean="0">
                <a:latin typeface="Arial" pitchFamily="34" charset="0"/>
                <a:cs typeface="Arial" pitchFamily="34" charset="0"/>
              </a:rPr>
              <a:t> frozen embryo transfer (FET) I 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000" b="1" dirty="0" smtClean="0">
                <a:latin typeface="Arial" charset="0"/>
                <a:cs typeface="Arial" charset="0"/>
              </a:rPr>
              <a:t>Acupuncture following:</a:t>
            </a:r>
          </a:p>
          <a:p>
            <a:r>
              <a:rPr lang="en-US" sz="2000" b="1" dirty="0" smtClean="0">
                <a:latin typeface="Arial" charset="0"/>
                <a:cs typeface="Arial" charset="0"/>
              </a:rPr>
              <a:t>Step three: Retrieval</a:t>
            </a:r>
          </a:p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Step Four: Transfer</a:t>
            </a:r>
          </a:p>
          <a:p>
            <a:endParaRPr lang="en-US" sz="2000" b="1" i="1" dirty="0" smtClean="0">
              <a:latin typeface="Arial" charset="0"/>
              <a:cs typeface="Arial" charset="0"/>
            </a:endParaRPr>
          </a:p>
          <a:p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effectLst/>
                <a:latin typeface="Arial" pitchFamily="34" charset="0"/>
                <a:cs typeface="Arial" pitchFamily="34" charset="0"/>
              </a:rPr>
              <a:t>Process of IVF with TCM</a:t>
            </a:r>
            <a:br>
              <a:rPr lang="en-US" sz="2800" dirty="0" smtClean="0">
                <a:effectLst/>
                <a:latin typeface="Arial" pitchFamily="34" charset="0"/>
                <a:cs typeface="Arial" pitchFamily="34" charset="0"/>
              </a:rPr>
            </a:br>
            <a:r>
              <a:rPr lang="en-US" sz="2800" dirty="0" smtClean="0">
                <a:latin typeface="Arial" pitchFamily="34" charset="0"/>
                <a:cs typeface="Arial" pitchFamily="34" charset="0"/>
              </a:rPr>
              <a:t> frozen embryo transfer (FET) II </a:t>
            </a:r>
            <a:endParaRPr lang="en-US" sz="28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Prevention of Chemical Miscarriage from IVF </a:t>
            </a:r>
            <a:br>
              <a:rPr lang="en-US" sz="2800" dirty="0" smtClean="0">
                <a:latin typeface="Arial" pitchFamily="34" charset="0"/>
                <a:cs typeface="Arial" pitchFamily="34" charset="0"/>
              </a:rPr>
            </a:br>
            <a:r>
              <a:rPr lang="en-US" sz="2800" dirty="0" smtClean="0">
                <a:latin typeface="Arial" pitchFamily="34" charset="0"/>
                <a:cs typeface="Arial" pitchFamily="34" charset="0"/>
              </a:rPr>
              <a:t>(TCM treatment Strategies)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59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7879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dirty="0" smtClean="0">
                <a:latin typeface="Arial" charset="0"/>
                <a:cs typeface="Arial" charset="0"/>
              </a:rPr>
              <a:t>Patient with Chemical Miscarriage from IVF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 smtClean="0">
                <a:latin typeface="Arial" charset="0"/>
                <a:cs typeface="Arial" charset="0"/>
              </a:rPr>
              <a:t> After Miscarriage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  <a:cs typeface="Arial" charset="0"/>
              </a:rPr>
              <a:t> Step I:  Counseling and Examining with Western Medicine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  <a:cs typeface="Arial" charset="0"/>
              </a:rPr>
              <a:t>Step II: Root Treatment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  <a:cs typeface="Arial" charset="0"/>
              </a:rPr>
              <a:t>Step </a:t>
            </a:r>
            <a:r>
              <a:rPr lang="en-US" sz="2000" dirty="0" smtClean="0">
                <a:latin typeface="Arial" charset="0"/>
                <a:cs typeface="Arial" charset="0"/>
              </a:rPr>
              <a:t>III: Prevent Miscarriage, early treatment of problems if threatening of miscarriage occurs.</a:t>
            </a:r>
          </a:p>
          <a:p>
            <a:pPr eaLnBrk="1" hangingPunct="1">
              <a:lnSpc>
                <a:spcPct val="90000"/>
              </a:lnSpc>
            </a:pPr>
            <a:endParaRPr lang="en-US" sz="2000" dirty="0" smtClean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1219201"/>
            <a:ext cx="838200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sz="4400" b="1" dirty="0" smtClean="0">
                <a:cs typeface="Arial" charset="0"/>
              </a:rPr>
              <a:t>Polycystic Ovarian Syndrome</a:t>
            </a:r>
          </a:p>
          <a:p>
            <a:pPr eaLnBrk="1" hangingPunct="1"/>
            <a:r>
              <a:rPr lang="en-US" sz="3200" b="1" dirty="0" smtClean="0">
                <a:cs typeface="Arial" charset="0"/>
              </a:rPr>
              <a:t>(PCOS)</a:t>
            </a:r>
          </a:p>
          <a:p>
            <a:pPr eaLnBrk="1" hangingPunct="1"/>
            <a:endParaRPr lang="en-US" sz="2800" b="1" dirty="0" smtClean="0">
              <a:cs typeface="Arial" charset="0"/>
            </a:endParaRPr>
          </a:p>
        </p:txBody>
      </p:sp>
      <p:pic>
        <p:nvPicPr>
          <p:cNvPr id="3" name="Picture Placeholder 9"/>
          <p:cNvPicPr>
            <a:picLocks noChangeAspect="1"/>
          </p:cNvPicPr>
          <p:nvPr/>
        </p:nvPicPr>
        <p:blipFill rotWithShape="1">
          <a:blip r:embed="rId3" cstate="print"/>
          <a:srcRect t="-6276" b="8446"/>
          <a:stretch/>
        </p:blipFill>
        <p:spPr>
          <a:xfrm>
            <a:off x="4953000" y="2895600"/>
            <a:ext cx="3429000" cy="31575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scan0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457200"/>
            <a:ext cx="73152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787900"/>
          </a:xfrm>
        </p:spPr>
        <p:txBody>
          <a:bodyPr/>
          <a:lstStyle/>
          <a:p>
            <a:pPr marL="366204" eaLnBrk="1" fontAlgn="auto" hangingPunct="1">
              <a:spcBef>
                <a:spcPts val="324"/>
              </a:spcBef>
              <a:spcAft>
                <a:spcPts val="0"/>
              </a:spcAft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Surface area of PCOS is double, increase 2.8 times of average volume</a:t>
            </a:r>
          </a:p>
          <a:p>
            <a:pPr marL="366204" eaLnBrk="1" fontAlgn="auto" hangingPunct="1">
              <a:spcBef>
                <a:spcPts val="324"/>
              </a:spcBef>
              <a:spcAft>
                <a:spcPts val="0"/>
              </a:spcAft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Same number of primordial follicles</a:t>
            </a:r>
          </a:p>
          <a:p>
            <a:pPr marL="366204" eaLnBrk="1" fontAlgn="auto" hangingPunct="1">
              <a:spcBef>
                <a:spcPts val="324"/>
              </a:spcBef>
              <a:spcAft>
                <a:spcPts val="0"/>
              </a:spcAft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Double of growing/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atretic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follicles ( up to secondary follicle stage), about 20 to 100 cystic follicles in each ovary</a:t>
            </a:r>
          </a:p>
          <a:p>
            <a:pPr marL="366204" eaLnBrk="1" fontAlgn="auto" hangingPunct="1">
              <a:spcBef>
                <a:spcPts val="324"/>
              </a:spcBef>
              <a:spcAft>
                <a:spcPts val="0"/>
              </a:spcAft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50% increase in thickness of the tunica</a:t>
            </a:r>
          </a:p>
          <a:p>
            <a:pPr marL="366204" eaLnBrk="1" fontAlgn="auto" hangingPunct="1">
              <a:spcBef>
                <a:spcPts val="324"/>
              </a:spcBef>
              <a:spcAft>
                <a:spcPts val="0"/>
              </a:spcAft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One third increase in cortical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stroma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thickness </a:t>
            </a:r>
          </a:p>
          <a:p>
            <a:pPr marL="366204" eaLnBrk="1" fontAlgn="auto" hangingPunct="1">
              <a:spcBef>
                <a:spcPts val="324"/>
              </a:spcBef>
              <a:spcAft>
                <a:spcPts val="0"/>
              </a:spcAft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5- fold increase in sub-cortical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stroma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( due to hyperplasia &amp; increase formation subsequent to excessive follicular maturation &amp;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atresia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marL="366204" eaLnBrk="1" fontAlgn="auto" hangingPunct="1">
              <a:spcBef>
                <a:spcPts val="324"/>
              </a:spcBef>
              <a:spcAft>
                <a:spcPts val="0"/>
              </a:spcAft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Four times hyperplasia cell</a:t>
            </a:r>
          </a:p>
          <a:p>
            <a:pPr eaLnBrk="1" hangingPunct="1">
              <a:defRPr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4456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Polycystic Ovarian Syndrome</a:t>
            </a:r>
            <a:br>
              <a:rPr lang="en-US" sz="2800" dirty="0" smtClean="0">
                <a:latin typeface="Arial" pitchFamily="34" charset="0"/>
                <a:cs typeface="Arial" pitchFamily="34" charset="0"/>
              </a:rPr>
            </a:b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Introduction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/>
          <a:lstStyle/>
          <a:p>
            <a:pPr marL="365760" indent="-256032" eaLnBrk="1" fontAlgn="auto" hangingPunct="1">
              <a:spcAft>
                <a:spcPts val="0"/>
              </a:spcAft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Menstrual disorders: 80% (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anovulatory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bleeding meaning less than 6 menses per year and delayed menstrual regularity. </a:t>
            </a:r>
            <a:r>
              <a:rPr lang="en-US" sz="2000" dirty="0" smtClean="0"/>
              <a:t>endometrial cancer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365760" indent="-256032" eaLnBrk="1" fontAlgn="auto" hangingPunct="1">
              <a:spcAft>
                <a:spcPts val="0"/>
              </a:spcAft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infertility seen in 74%</a:t>
            </a:r>
          </a:p>
          <a:p>
            <a:pPr marL="365760" indent="-256032" eaLnBrk="1" fontAlgn="auto" hangingPunct="1">
              <a:spcAft>
                <a:spcPts val="0"/>
              </a:spcAft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androgenic features seen in 69% (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hyperandrogenism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anne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vulgaris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hirsutism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or alopecia,  male sweat changes, and clitoris swelling.</a:t>
            </a:r>
          </a:p>
          <a:p>
            <a:pPr marL="365760" indent="-256032" eaLnBrk="1" fontAlgn="auto" hangingPunct="1">
              <a:spcAft>
                <a:spcPts val="0"/>
              </a:spcAft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central obesity and : 49% (starts in teens and twenties, include Central obesity and is a BMI over 27, which is seen in 65% of patients </a:t>
            </a:r>
            <a:endParaRPr lang="en-US" sz="2000" b="1" i="1" dirty="0" smtClean="0">
              <a:latin typeface="Arial" pitchFamily="34" charset="0"/>
              <a:cs typeface="Arial" pitchFamily="34" charset="0"/>
            </a:endParaRPr>
          </a:p>
          <a:p>
            <a:pPr marL="365760" indent="-256032" eaLnBrk="1" fontAlgn="auto" hangingPunct="1">
              <a:spcAft>
                <a:spcPts val="0"/>
              </a:spcAft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psychiatric disorders mood disturbances: depression and anxiety.</a:t>
            </a:r>
            <a:r>
              <a:rPr lang="en-US" sz="2000" dirty="0" smtClean="0"/>
              <a:t> eating disorders.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365760" indent="-256032" eaLnBrk="1" fontAlgn="auto" hangingPunct="1">
              <a:spcAft>
                <a:spcPts val="0"/>
              </a:spcAft>
              <a:buNone/>
              <a:defRPr/>
            </a:pPr>
            <a:r>
              <a:rPr lang="en-US" sz="2000" dirty="0" smtClean="0"/>
              <a:t>Cardiovascular disease is a risk factor</a:t>
            </a:r>
            <a:endParaRPr lang="en-US" sz="2000" b="1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100" dirty="0" smtClean="0">
                <a:latin typeface="Arial" pitchFamily="34" charset="0"/>
                <a:cs typeface="Arial" pitchFamily="34" charset="0"/>
              </a:rPr>
              <a:t>Domino, F. (2010).</a:t>
            </a:r>
            <a:r>
              <a:rPr lang="en-US" sz="1100" i="1" dirty="0" smtClean="0">
                <a:latin typeface="Arial" pitchFamily="34" charset="0"/>
                <a:cs typeface="Arial" pitchFamily="34" charset="0"/>
              </a:rPr>
              <a:t>The 5-minute clinical consult 2011</a:t>
            </a:r>
            <a:r>
              <a:rPr lang="en-US" sz="1100" dirty="0" smtClean="0">
                <a:latin typeface="Arial" pitchFamily="34" charset="0"/>
                <a:cs typeface="Arial" pitchFamily="34" charset="0"/>
              </a:rPr>
              <a:t>. (19th ed.). Philadelphia, PA: Lippincott Williams &amp; Wilkins</a:t>
            </a:r>
          </a:p>
          <a:p>
            <a:r>
              <a:rPr lang="en-US" sz="1100" dirty="0" smtClean="0">
                <a:latin typeface="Arial" pitchFamily="34" charset="0"/>
                <a:cs typeface="Arial" pitchFamily="34" charset="0"/>
              </a:rPr>
              <a:t>Gaby, A. (2011).</a:t>
            </a:r>
            <a:r>
              <a:rPr lang="en-US" sz="1100" i="1" dirty="0" smtClean="0">
                <a:latin typeface="Arial" pitchFamily="34" charset="0"/>
                <a:cs typeface="Arial" pitchFamily="34" charset="0"/>
              </a:rPr>
              <a:t>Nutritional medicine</a:t>
            </a:r>
            <a:r>
              <a:rPr lang="en-US" sz="1100" dirty="0" smtClean="0">
                <a:latin typeface="Arial" pitchFamily="34" charset="0"/>
                <a:cs typeface="Arial" pitchFamily="34" charset="0"/>
              </a:rPr>
              <a:t>. Concord, NH: Fritz </a:t>
            </a:r>
            <a:r>
              <a:rPr lang="en-US" sz="1100" dirty="0" err="1" smtClean="0">
                <a:latin typeface="Arial" pitchFamily="34" charset="0"/>
                <a:cs typeface="Arial" pitchFamily="34" charset="0"/>
              </a:rPr>
              <a:t>Perlberg</a:t>
            </a:r>
            <a:r>
              <a:rPr lang="en-US" sz="1100" dirty="0" smtClean="0">
                <a:latin typeface="Arial" pitchFamily="34" charset="0"/>
                <a:cs typeface="Arial" pitchFamily="34" charset="0"/>
              </a:rPr>
              <a:t> Publishing</a:t>
            </a:r>
          </a:p>
          <a:p>
            <a:r>
              <a:rPr lang="en-US" sz="1100" dirty="0" smtClean="0">
                <a:latin typeface="Arial" pitchFamily="34" charset="0"/>
                <a:cs typeface="Arial" pitchFamily="34" charset="0"/>
              </a:rPr>
              <a:t>Moses, S. (2013). </a:t>
            </a:r>
            <a:r>
              <a:rPr lang="en-US" sz="1100" dirty="0" err="1" smtClean="0">
                <a:latin typeface="Arial" pitchFamily="34" charset="0"/>
                <a:cs typeface="Arial" pitchFamily="34" charset="0"/>
              </a:rPr>
              <a:t>Poltcystic</a:t>
            </a:r>
            <a:r>
              <a:rPr lang="en-US" sz="1100" dirty="0" smtClean="0">
                <a:latin typeface="Arial" pitchFamily="34" charset="0"/>
                <a:cs typeface="Arial" pitchFamily="34" charset="0"/>
              </a:rPr>
              <a:t> ovary </a:t>
            </a:r>
            <a:r>
              <a:rPr lang="en-US" sz="1100" dirty="0" err="1" smtClean="0">
                <a:latin typeface="Arial" pitchFamily="34" charset="0"/>
                <a:cs typeface="Arial" pitchFamily="34" charset="0"/>
              </a:rPr>
              <a:t>disease.</a:t>
            </a:r>
            <a:r>
              <a:rPr lang="en-US" sz="1100" i="1" dirty="0" err="1" smtClean="0">
                <a:latin typeface="Arial" pitchFamily="34" charset="0"/>
                <a:cs typeface="Arial" pitchFamily="34" charset="0"/>
              </a:rPr>
              <a:t>Family</a:t>
            </a:r>
            <a:r>
              <a:rPr lang="en-US" sz="1100" i="1" dirty="0" smtClean="0">
                <a:latin typeface="Arial" pitchFamily="34" charset="0"/>
                <a:cs typeface="Arial" pitchFamily="34" charset="0"/>
              </a:rPr>
              <a:t> Practice Notebook</a:t>
            </a:r>
            <a:r>
              <a:rPr lang="en-US" sz="1100" dirty="0" smtClean="0">
                <a:latin typeface="Arial" pitchFamily="34" charset="0"/>
                <a:cs typeface="Arial" pitchFamily="34" charset="0"/>
              </a:rPr>
              <a:t>, Retrieved from </a:t>
            </a:r>
            <a:r>
              <a:rPr lang="en-US" sz="1100" u="sng" dirty="0" smtClean="0">
                <a:latin typeface="Arial" pitchFamily="34" charset="0"/>
                <a:cs typeface="Arial" pitchFamily="34" charset="0"/>
                <a:hlinkClick r:id="rId3"/>
              </a:rPr>
              <a:t>http://www.fpnotebook.com/Gyn/Endo/PlycystcOvryDs.htm</a:t>
            </a:r>
            <a:endParaRPr lang="en-US" sz="11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100" dirty="0" err="1" smtClean="0">
                <a:latin typeface="Arial" pitchFamily="34" charset="0"/>
                <a:cs typeface="Arial" pitchFamily="34" charset="0"/>
              </a:rPr>
              <a:t>Rotstein</a:t>
            </a:r>
            <a:r>
              <a:rPr lang="en-US" sz="1100" dirty="0" smtClean="0">
                <a:latin typeface="Arial" pitchFamily="34" charset="0"/>
                <a:cs typeface="Arial" pitchFamily="34" charset="0"/>
              </a:rPr>
              <a:t>, A. (2011). Polycystic ovarian syndrome (</a:t>
            </a:r>
            <a:r>
              <a:rPr lang="en-US" sz="1100" dirty="0" err="1" smtClean="0">
                <a:latin typeface="Arial" pitchFamily="34" charset="0"/>
                <a:cs typeface="Arial" pitchFamily="34" charset="0"/>
              </a:rPr>
              <a:t>pcos</a:t>
            </a:r>
            <a:r>
              <a:rPr lang="en-US" sz="1100" dirty="0" smtClean="0">
                <a:latin typeface="Arial" pitchFamily="34" charset="0"/>
                <a:cs typeface="Arial" pitchFamily="34" charset="0"/>
              </a:rPr>
              <a:t>).</a:t>
            </a:r>
            <a:r>
              <a:rPr lang="en-US" sz="1100" i="1" dirty="0" smtClean="0">
                <a:latin typeface="Arial" pitchFamily="34" charset="0"/>
                <a:cs typeface="Arial" pitchFamily="34" charset="0"/>
              </a:rPr>
              <a:t>Nat Rev </a:t>
            </a:r>
            <a:r>
              <a:rPr lang="en-US" sz="1100" i="1" dirty="0" err="1" smtClean="0">
                <a:latin typeface="Arial" pitchFamily="34" charset="0"/>
                <a:cs typeface="Arial" pitchFamily="34" charset="0"/>
              </a:rPr>
              <a:t>Endocrinol</a:t>
            </a:r>
            <a:r>
              <a:rPr lang="en-US" sz="1100" i="1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en-US" sz="11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1100" i="1" dirty="0" smtClean="0">
                <a:latin typeface="Arial" pitchFamily="34" charset="0"/>
                <a:cs typeface="Arial" pitchFamily="34" charset="0"/>
              </a:rPr>
              <a:t>7</a:t>
            </a:r>
            <a:r>
              <a:rPr lang="en-US" sz="1100" dirty="0" smtClean="0">
                <a:latin typeface="Arial" pitchFamily="34" charset="0"/>
                <a:cs typeface="Arial" pitchFamily="34" charset="0"/>
              </a:rPr>
              <a:t>(4), 219-31. Retrieved from </a:t>
            </a:r>
            <a:r>
              <a:rPr lang="en-US" sz="1100" u="sng" dirty="0" smtClean="0">
                <a:latin typeface="Arial" pitchFamily="34" charset="0"/>
                <a:cs typeface="Arial" pitchFamily="34" charset="0"/>
                <a:hlinkClick r:id="rId4"/>
              </a:rPr>
              <a:t>http://www.pathophys.org/pcos/</a:t>
            </a:r>
            <a:endParaRPr lang="en-US" sz="11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100" dirty="0" err="1" smtClean="0">
                <a:latin typeface="Arial" pitchFamily="34" charset="0"/>
                <a:cs typeface="Arial" pitchFamily="34" charset="0"/>
              </a:rPr>
              <a:t>Wissenburg</a:t>
            </a:r>
            <a:r>
              <a:rPr lang="en-US" sz="1100" dirty="0" smtClean="0">
                <a:latin typeface="Arial" pitchFamily="34" charset="0"/>
                <a:cs typeface="Arial" pitchFamily="34" charset="0"/>
              </a:rPr>
              <a:t>, L. (Designer). (2006). Hormone Metabolism [Web Graphic].</a:t>
            </a:r>
          </a:p>
          <a:p>
            <a:r>
              <a:rPr lang="en-US" sz="1100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 pitchFamily="18" charset="2"/>
              <a:buNone/>
              <a:defRPr/>
            </a:pPr>
            <a:endParaRPr lang="en-US" sz="2000" b="1" i="1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defRPr/>
            </a:pP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4456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Polycystic Ovarian Syndrome</a:t>
            </a:r>
            <a:br>
              <a:rPr lang="en-US" sz="2800" dirty="0" smtClean="0">
                <a:latin typeface="Arial" pitchFamily="34" charset="0"/>
                <a:cs typeface="Arial" pitchFamily="34" charset="0"/>
              </a:rPr>
            </a:b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Introduction</a:t>
            </a:r>
            <a:endParaRPr lang="en-US" sz="280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33400"/>
            <a:ext cx="7620000" cy="548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0"/>
            <a:ext cx="9144000" cy="723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114800"/>
          </a:xfrm>
        </p:spPr>
        <p:txBody>
          <a:bodyPr>
            <a:normAutofit/>
          </a:bodyPr>
          <a:lstStyle/>
          <a:p>
            <a:pPr marL="366204" eaLnBrk="1" fontAlgn="auto" hangingPunct="1">
              <a:spcBef>
                <a:spcPts val="324"/>
              </a:spcBef>
              <a:spcAft>
                <a:spcPts val="0"/>
              </a:spcAft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Dysfunctional bleeding or irregular menstruation cycle</a:t>
            </a:r>
          </a:p>
          <a:p>
            <a:pPr marL="366204" eaLnBrk="1" fontAlgn="auto" hangingPunct="1">
              <a:spcBef>
                <a:spcPts val="324"/>
              </a:spcBef>
              <a:spcAft>
                <a:spcPts val="0"/>
              </a:spcAft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Amenorrhea</a:t>
            </a:r>
          </a:p>
          <a:p>
            <a:pPr marL="366204" eaLnBrk="1" fontAlgn="auto" hangingPunct="1">
              <a:spcBef>
                <a:spcPts val="324"/>
              </a:spcBef>
              <a:spcAft>
                <a:spcPts val="0"/>
              </a:spcAft>
              <a:defRPr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Hirsutism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 (excessive hair growth)</a:t>
            </a:r>
          </a:p>
          <a:p>
            <a:pPr marL="366204" eaLnBrk="1" fontAlgn="auto" hangingPunct="1">
              <a:spcBef>
                <a:spcPts val="324"/>
              </a:spcBef>
              <a:spcAft>
                <a:spcPts val="0"/>
              </a:spcAft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Infertility</a:t>
            </a:r>
          </a:p>
          <a:p>
            <a:pPr marL="366204" eaLnBrk="1" fontAlgn="auto" hangingPunct="1">
              <a:spcBef>
                <a:spcPts val="324"/>
              </a:spcBef>
              <a:spcAft>
                <a:spcPts val="0"/>
              </a:spcAft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weight gain Obesity</a:t>
            </a:r>
          </a:p>
          <a:p>
            <a:pPr marL="366204" eaLnBrk="1" fontAlgn="auto" hangingPunct="1">
              <a:spcBef>
                <a:spcPts val="324"/>
              </a:spcBef>
              <a:spcAft>
                <a:spcPts val="0"/>
              </a:spcAft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Enlarge ovary covered with cysts</a:t>
            </a:r>
          </a:p>
          <a:p>
            <a:pPr marL="366204" eaLnBrk="1" fontAlgn="auto" hangingPunct="1">
              <a:spcBef>
                <a:spcPts val="324"/>
              </a:spcBef>
              <a:spcAft>
                <a:spcPts val="0"/>
              </a:spcAft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Endometrial hyperplasia</a:t>
            </a:r>
          </a:p>
          <a:p>
            <a:pPr marL="366204" eaLnBrk="1" fontAlgn="auto" hangingPunct="1">
              <a:spcBef>
                <a:spcPts val="324"/>
              </a:spcBef>
              <a:spcAft>
                <a:spcPts val="0"/>
              </a:spcAft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acne,</a:t>
            </a:r>
          </a:p>
          <a:p>
            <a:pPr marL="366204" eaLnBrk="1" fontAlgn="auto" hangingPunct="1">
              <a:spcBef>
                <a:spcPts val="324"/>
              </a:spcBef>
              <a:spcAft>
                <a:spcPts val="0"/>
              </a:spcAft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glucose intolerance, insulin resistance</a:t>
            </a:r>
          </a:p>
          <a:p>
            <a:pPr marL="366204" eaLnBrk="1" fontAlgn="auto" hangingPunct="1">
              <a:spcBef>
                <a:spcPts val="324"/>
              </a:spcBef>
              <a:spcAft>
                <a:spcPts val="0"/>
              </a:spcAft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mood swings and irritability</a:t>
            </a:r>
          </a:p>
          <a:p>
            <a:pPr marL="366204" eaLnBrk="1" fontAlgn="auto" hangingPunct="1">
              <a:spcBef>
                <a:spcPts val="324"/>
              </a:spcBef>
              <a:spcAft>
                <a:spcPts val="0"/>
              </a:spcAft>
              <a:defRPr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endParaRPr lang="en-US" sz="1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effectLst/>
                <a:latin typeface="Arial" pitchFamily="34" charset="0"/>
                <a:cs typeface="Arial" pitchFamily="34" charset="0"/>
              </a:rPr>
              <a:t>Polycystic Ovarian Syndrome</a:t>
            </a:r>
            <a:br>
              <a:rPr lang="en-US" sz="2800" dirty="0" smtClean="0">
                <a:effectLst/>
                <a:latin typeface="Arial" pitchFamily="34" charset="0"/>
                <a:cs typeface="Arial" pitchFamily="34" charset="0"/>
              </a:rPr>
            </a:br>
            <a:r>
              <a:rPr lang="en-US" sz="2800" dirty="0" smtClean="0">
                <a:effectLst/>
                <a:latin typeface="Arial" pitchFamily="34" charset="0"/>
                <a:cs typeface="Arial" pitchFamily="34" charset="0"/>
              </a:rPr>
              <a:t>Symptoms</a:t>
            </a:r>
            <a:endParaRPr lang="en-US" sz="280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787900"/>
          </a:xfrm>
        </p:spPr>
        <p:txBody>
          <a:bodyPr>
            <a:noAutofit/>
          </a:bodyPr>
          <a:lstStyle/>
          <a:p>
            <a:pPr marL="365760" indent="-256032" eaLnBrk="1" fontAlgn="auto" hangingPunct="1">
              <a:spcAft>
                <a:spcPts val="0"/>
              </a:spcAft>
              <a:buNone/>
              <a:defRPr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Blood hormone test:</a:t>
            </a:r>
          </a:p>
          <a:p>
            <a:pPr marL="365760" indent="-256032" eaLnBrk="1" fontAlgn="auto" hangingPunct="1">
              <a:spcAft>
                <a:spcPts val="0"/>
              </a:spcAft>
              <a:defRPr/>
            </a:pP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Increase of</a:t>
            </a:r>
          </a:p>
          <a:p>
            <a:pPr marL="365760" indent="-256032" eaLnBrk="1" fontAlgn="auto" hangingPunct="1">
              <a:spcAft>
                <a:spcPts val="0"/>
              </a:spcAft>
              <a:defRPr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serum levels of androgens to see whether testosterone levels are elevated.</a:t>
            </a:r>
            <a:endParaRPr lang="en-US" sz="1800" b="1" dirty="0" smtClean="0">
              <a:latin typeface="Arial" pitchFamily="34" charset="0"/>
              <a:cs typeface="Arial" pitchFamily="34" charset="0"/>
            </a:endParaRP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LH ( Luteinizing Hormone)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LH: FSH ratio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A: (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Androstenedione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 DHA (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dehydroepiandrsterone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DHAS (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dehydroepiandrsterone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sulfate)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T (Testosterone)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E (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Estrone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marL="366204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Decrease of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FSH( 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Follical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stimulating hormone)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SHBG (Sex Hormone Binding Globulin)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Laparoscopy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Endometrial biopsy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Ultrasound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1800" dirty="0" smtClean="0">
                <a:latin typeface="Arial" pitchFamily="34" charset="0"/>
                <a:cs typeface="Arial" pitchFamily="34" charset="0"/>
              </a:rPr>
            </a:br>
            <a:endParaRPr lang="en-US" sz="1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096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Polycystic Ovarian Syndrome (</a:t>
            </a:r>
            <a:r>
              <a:rPr lang="en-US" sz="2800" dirty="0" smtClean="0">
                <a:effectLst/>
                <a:latin typeface="Arial" pitchFamily="34" charset="0"/>
                <a:cs typeface="Arial" pitchFamily="34" charset="0"/>
              </a:rPr>
              <a:t> test)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89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None/>
            </a:pPr>
            <a:r>
              <a:rPr lang="en-US" sz="2000" b="1" i="1" dirty="0" smtClean="0">
                <a:latin typeface="Arial" charset="0"/>
                <a:cs typeface="Arial" charset="0"/>
              </a:rPr>
              <a:t>Medication</a:t>
            </a:r>
          </a:p>
          <a:p>
            <a:pPr lvl="0" eaLnBrk="1" hangingPunct="1"/>
            <a:r>
              <a:rPr lang="en-US" sz="2000" dirty="0" smtClean="0">
                <a:latin typeface="Arial" pitchFamily="34" charset="0"/>
                <a:cs typeface="Arial" pitchFamily="34" charset="0"/>
              </a:rPr>
              <a:t>Diabetes Medication: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eg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; </a:t>
            </a:r>
            <a:r>
              <a:rPr lang="en-US" sz="2000" dirty="0" err="1" smtClean="0">
                <a:latin typeface="Arial" charset="0"/>
                <a:cs typeface="Arial" charset="0"/>
              </a:rPr>
              <a:t>Metformin</a:t>
            </a:r>
            <a:endParaRPr lang="en-US" sz="2000" dirty="0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US" sz="2000" dirty="0" smtClean="0">
                <a:latin typeface="Arial" charset="0"/>
                <a:cs typeface="Arial" charset="0"/>
              </a:rPr>
              <a:t>Hormone induce ovulation</a:t>
            </a:r>
          </a:p>
          <a:p>
            <a:pPr lvl="1" eaLnBrk="1" hangingPunct="1"/>
            <a:r>
              <a:rPr lang="en-US" sz="2000" dirty="0" err="1" smtClean="0">
                <a:latin typeface="Arial" charset="0"/>
                <a:cs typeface="Arial" charset="0"/>
              </a:rPr>
              <a:t>Clomiphene</a:t>
            </a:r>
            <a:r>
              <a:rPr lang="en-US" sz="2000" dirty="0" smtClean="0">
                <a:latin typeface="Arial" charset="0"/>
                <a:cs typeface="Arial" charset="0"/>
              </a:rPr>
              <a:t> citrate (</a:t>
            </a:r>
            <a:r>
              <a:rPr lang="en-US" sz="2000" dirty="0" err="1" smtClean="0">
                <a:latin typeface="Arial" charset="0"/>
                <a:cs typeface="Arial" charset="0"/>
              </a:rPr>
              <a:t>clomid</a:t>
            </a:r>
            <a:r>
              <a:rPr lang="en-US" sz="2000" dirty="0" smtClean="0">
                <a:latin typeface="Arial" charset="0"/>
                <a:cs typeface="Arial" charset="0"/>
              </a:rPr>
              <a:t>)</a:t>
            </a:r>
          </a:p>
          <a:p>
            <a:pPr lvl="1" eaLnBrk="1" hangingPunct="1"/>
            <a:r>
              <a:rPr lang="en-US" sz="2000" dirty="0" smtClean="0">
                <a:latin typeface="Arial" charset="0"/>
                <a:cs typeface="Arial" charset="0"/>
              </a:rPr>
              <a:t>Ovaries are stimulated by FSH and LH Hormone: </a:t>
            </a:r>
          </a:p>
          <a:p>
            <a:pPr lvl="2" eaLnBrk="1" hangingPunct="1"/>
            <a:r>
              <a:rPr lang="en-US" sz="2000" dirty="0" smtClean="0">
                <a:latin typeface="Arial" charset="0"/>
                <a:cs typeface="Arial" charset="0"/>
              </a:rPr>
              <a:t>choice </a:t>
            </a:r>
            <a:r>
              <a:rPr lang="en-US" sz="2000" dirty="0" err="1" smtClean="0">
                <a:latin typeface="Arial" charset="0"/>
                <a:cs typeface="Arial" charset="0"/>
              </a:rPr>
              <a:t>follius</a:t>
            </a:r>
            <a:r>
              <a:rPr lang="en-US" sz="2000" dirty="0" smtClean="0">
                <a:latin typeface="Arial" charset="0"/>
                <a:cs typeface="Arial" charset="0"/>
              </a:rPr>
              <a:t>: e.g. </a:t>
            </a:r>
            <a:r>
              <a:rPr lang="en-US" sz="2000" dirty="0" err="1" smtClean="0">
                <a:latin typeface="Arial" charset="0"/>
                <a:cs typeface="Arial" charset="0"/>
              </a:rPr>
              <a:t>Follistim</a:t>
            </a:r>
            <a:r>
              <a:rPr lang="en-US" sz="2000" dirty="0" smtClean="0">
                <a:latin typeface="Arial" charset="0"/>
                <a:cs typeface="Arial" charset="0"/>
              </a:rPr>
              <a:t>, </a:t>
            </a:r>
            <a:r>
              <a:rPr lang="en-US" sz="2000" dirty="0" err="1" smtClean="0">
                <a:latin typeface="Arial" charset="0"/>
                <a:cs typeface="Arial" charset="0"/>
              </a:rPr>
              <a:t>Conal</a:t>
            </a:r>
            <a:r>
              <a:rPr lang="en-US" sz="2000" dirty="0" smtClean="0">
                <a:latin typeface="Arial" charset="0"/>
                <a:cs typeface="Arial" charset="0"/>
              </a:rPr>
              <a:t>-F, </a:t>
            </a:r>
            <a:r>
              <a:rPr lang="en-US" sz="2000" dirty="0" err="1" smtClean="0">
                <a:latin typeface="Arial" charset="0"/>
                <a:cs typeface="Arial" charset="0"/>
              </a:rPr>
              <a:t>Repronex</a:t>
            </a:r>
            <a:r>
              <a:rPr lang="en-US" sz="2000" dirty="0" smtClean="0">
                <a:latin typeface="Arial" charset="0"/>
                <a:cs typeface="Arial" charset="0"/>
              </a:rPr>
              <a:t>, </a:t>
            </a:r>
            <a:r>
              <a:rPr lang="en-US" sz="2000" dirty="0" err="1" smtClean="0">
                <a:latin typeface="Arial" charset="0"/>
                <a:cs typeface="Arial" charset="0"/>
              </a:rPr>
              <a:t>Pergonal</a:t>
            </a:r>
            <a:r>
              <a:rPr lang="en-US" sz="2000" dirty="0" smtClean="0">
                <a:latin typeface="Arial" charset="0"/>
                <a:cs typeface="Arial" charset="0"/>
              </a:rPr>
              <a:t> → produce more follicles</a:t>
            </a:r>
          </a:p>
          <a:p>
            <a:pPr lvl="0" eaLnBrk="1" hangingPunct="1"/>
            <a:r>
              <a:rPr lang="en-US" sz="1800" dirty="0" smtClean="0">
                <a:latin typeface="Arial" pitchFamily="34" charset="0"/>
                <a:cs typeface="Arial" pitchFamily="34" charset="0"/>
              </a:rPr>
              <a:t>Surgery of follicular cysts</a:t>
            </a:r>
          </a:p>
          <a:p>
            <a:pPr eaLnBrk="1" hangingPunct="1"/>
            <a:r>
              <a:rPr lang="en-US" sz="2000" dirty="0" smtClean="0">
                <a:latin typeface="Arial" charset="0"/>
                <a:cs typeface="Arial" charset="0"/>
              </a:rPr>
              <a:t>Hormone with Surgery </a:t>
            </a:r>
          </a:p>
          <a:p>
            <a:pPr eaLnBrk="1" hangingPunct="1"/>
            <a:r>
              <a:rPr lang="en-US" sz="2000" dirty="0" smtClean="0">
                <a:latin typeface="Arial" charset="0"/>
                <a:cs typeface="Arial" charset="0"/>
              </a:rPr>
              <a:t>IUI/ IVF</a:t>
            </a:r>
          </a:p>
          <a:p>
            <a:pPr eaLnBrk="1" hangingPunct="1"/>
            <a:endParaRPr lang="en-US" sz="18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800" dirty="0" smtClean="0">
                <a:effectLst/>
                <a:latin typeface="Arial" pitchFamily="34" charset="0"/>
                <a:cs typeface="Arial" pitchFamily="34" charset="0"/>
              </a:rPr>
              <a:t>Polycystic Ovarian Syndrome</a:t>
            </a:r>
            <a:br>
              <a:rPr lang="en-US" sz="2800" dirty="0" smtClean="0">
                <a:effectLst/>
                <a:latin typeface="Arial" pitchFamily="34" charset="0"/>
                <a:cs typeface="Arial" pitchFamily="34" charset="0"/>
              </a:rPr>
            </a:br>
            <a:r>
              <a:rPr lang="en-US" sz="2800" dirty="0" smtClean="0">
                <a:effectLst/>
                <a:latin typeface="Arial" pitchFamily="34" charset="0"/>
                <a:cs typeface="Arial" pitchFamily="34" charset="0"/>
              </a:rPr>
              <a:t> Treatment </a:t>
            </a:r>
            <a:r>
              <a:rPr lang="en-US" sz="2800" dirty="0" err="1" smtClean="0">
                <a:effectLst/>
                <a:latin typeface="Arial" pitchFamily="34" charset="0"/>
                <a:cs typeface="Arial" pitchFamily="34" charset="0"/>
              </a:rPr>
              <a:t>Strategiesand</a:t>
            </a:r>
            <a:r>
              <a:rPr lang="en-US" sz="2800" dirty="0" smtClean="0">
                <a:effectLst/>
                <a:latin typeface="Arial" pitchFamily="34" charset="0"/>
                <a:cs typeface="Arial" pitchFamily="34" charset="0"/>
              </a:rPr>
              <a:t> Method</a:t>
            </a:r>
            <a:endParaRPr lang="en-US" sz="2800" dirty="0"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1" name="Content Placeholder 1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100" dirty="0" smtClean="0">
                <a:latin typeface="Arial" pitchFamily="34" charset="0"/>
                <a:cs typeface="Arial" pitchFamily="34" charset="0"/>
              </a:rPr>
              <a:t>Polycystic Ovarian Syndrome</a:t>
            </a:r>
            <a:br>
              <a:rPr lang="en-US" sz="3100" dirty="0" smtClean="0">
                <a:latin typeface="Arial" pitchFamily="34" charset="0"/>
                <a:cs typeface="Arial" pitchFamily="34" charset="0"/>
              </a:rPr>
            </a:br>
            <a:r>
              <a:rPr lang="en-US" sz="3100" dirty="0" smtClean="0">
                <a:latin typeface="Arial" pitchFamily="34" charset="0"/>
                <a:cs typeface="Arial" pitchFamily="34" charset="0"/>
              </a:rPr>
              <a:t>TCM </a:t>
            </a:r>
            <a:r>
              <a:rPr lang="en-US" sz="3100" dirty="0" smtClean="0"/>
              <a:t>Treatment Strategies and Method</a:t>
            </a:r>
            <a:endParaRPr lang="en-US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latin typeface="Trebuchet MS"/>
                <a:cs typeface="Trebuchet MS"/>
              </a:rPr>
              <a:t>Acupuncture and PCOS Studies</a:t>
            </a:r>
            <a:endParaRPr lang="en-US" sz="4000" b="1" dirty="0">
              <a:latin typeface="Trebuchet MS"/>
              <a:cs typeface="Trebuchet M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861976"/>
          </a:xfrm>
        </p:spPr>
        <p:txBody>
          <a:bodyPr>
            <a:normAutofit/>
          </a:bodyPr>
          <a:lstStyle/>
          <a:p>
            <a:r>
              <a:rPr lang="en-US" dirty="0" smtClean="0"/>
              <a:t>Many studies were conducted by </a:t>
            </a:r>
            <a:r>
              <a:rPr lang="en-US" dirty="0" err="1" smtClean="0"/>
              <a:t>Stener-Victorin</a:t>
            </a:r>
            <a:r>
              <a:rPr lang="en-US" dirty="0" smtClean="0"/>
              <a:t> et al</a:t>
            </a:r>
          </a:p>
          <a:p>
            <a:r>
              <a:rPr lang="en-US" dirty="0" smtClean="0"/>
              <a:t>Mainly using low frequency (2-10 Hz) electro-acupuncture to the lower abdomen, lower back and medial legs - acupuncture points </a:t>
            </a:r>
            <a:r>
              <a:rPr lang="en-US" dirty="0"/>
              <a:t>s</a:t>
            </a:r>
            <a:r>
              <a:rPr lang="en-US" dirty="0" smtClean="0"/>
              <a:t>uch as CV-3, CV-4, CV-6, ST-28, ST-29 along with SP-6 and SP-9</a:t>
            </a:r>
          </a:p>
          <a:p>
            <a:r>
              <a:rPr lang="en-US" dirty="0" smtClean="0"/>
              <a:t> treatments were administered about 2 x per week anywhere from 2-6 months</a:t>
            </a:r>
          </a:p>
        </p:txBody>
      </p:sp>
    </p:spTree>
    <p:extLst>
      <p:ext uri="{BB962C8B-B14F-4D97-AF65-F5344CB8AC3E}">
        <p14:creationId xmlns="" xmlns:p14="http://schemas.microsoft.com/office/powerpoint/2010/main" val="930496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latin typeface="Trebuchet MS"/>
                <a:cs typeface="Trebuchet MS"/>
              </a:rPr>
              <a:t>Acupuncture and PCOS Studies</a:t>
            </a:r>
            <a:endParaRPr lang="en-US" sz="4000" b="1" dirty="0">
              <a:latin typeface="Trebuchet MS"/>
              <a:cs typeface="Trebuchet M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861976"/>
          </a:xfrm>
        </p:spPr>
        <p:txBody>
          <a:bodyPr>
            <a:normAutofit/>
          </a:bodyPr>
          <a:lstStyle/>
          <a:p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930496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latin typeface="Trebuchet MS"/>
                <a:cs typeface="Trebuchet MS"/>
              </a:rPr>
              <a:t>Acupuncture and PCOS Studies</a:t>
            </a:r>
            <a:endParaRPr lang="en-US" sz="4000" b="1" dirty="0">
              <a:latin typeface="Trebuchet MS"/>
              <a:cs typeface="Trebuchet M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861976"/>
          </a:xfrm>
        </p:spPr>
        <p:txBody>
          <a:bodyPr>
            <a:normAutofit/>
          </a:bodyPr>
          <a:lstStyle/>
          <a:p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930496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534400" cy="4800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  <a:cs typeface="Arial" charset="0"/>
              </a:rPr>
              <a:t>Defined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>
                <a:latin typeface="Arial" charset="0"/>
                <a:cs typeface="Arial" charset="0"/>
              </a:rPr>
              <a:t>     Presence of functional endometrial tissue outside uterine cavity. 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  <a:cs typeface="Arial" charset="0"/>
              </a:rPr>
              <a:t> Affect 5 to 20 % of all women of reproductive age. 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  <a:cs typeface="Arial" charset="0"/>
              </a:rPr>
              <a:t>Mean age at diagnosis is 25 to 29 years. 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  <a:cs typeface="Arial" charset="0"/>
              </a:rPr>
              <a:t>No racial differences in the prevalence of the disease. 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  <a:cs typeface="Arial" charset="0"/>
              </a:rPr>
              <a:t>There is a familial tendency toward endometriosis with no specific pattern of inheritance. </a:t>
            </a:r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9445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 smtClean="0"/>
              <a:t>Infertility with Endometriosis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/>
          </a:p>
        </p:txBody>
      </p:sp>
      <p:pic>
        <p:nvPicPr>
          <p:cNvPr id="174083" name="Picture 4" descr="scan0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86868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273" name="Picture 2" descr="scan0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762000"/>
            <a:ext cx="83058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21" name="Picture 2" descr="scan0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152400"/>
            <a:ext cx="6308725" cy="650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6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000" smtClean="0">
                <a:latin typeface="Arial" charset="0"/>
                <a:cs typeface="Arial" charset="0"/>
              </a:rPr>
              <a:t>Three main theories of pathogenesis: </a:t>
            </a:r>
          </a:p>
          <a:p>
            <a:pPr lvl="1" eaLnBrk="1" hangingPunct="1"/>
            <a:r>
              <a:rPr lang="en-US" sz="2000" smtClean="0">
                <a:latin typeface="Arial" charset="0"/>
                <a:cs typeface="Arial" charset="0"/>
              </a:rPr>
              <a:t>Retrograde transport of endometrial tissue:</a:t>
            </a:r>
          </a:p>
          <a:p>
            <a:pPr lvl="1" eaLnBrk="1" hangingPunct="1">
              <a:buFont typeface="Verdana" pitchFamily="34" charset="0"/>
              <a:buNone/>
            </a:pPr>
            <a:r>
              <a:rPr lang="en-US" sz="2000" smtClean="0">
                <a:latin typeface="Arial" charset="0"/>
                <a:cs typeface="Arial" charset="0"/>
              </a:rPr>
              <a:t>   Tissues=&gt; through the fallopian tubes at menstruation=&gt;  seeding of the peritoneal cavity. </a:t>
            </a:r>
          </a:p>
          <a:p>
            <a:pPr lvl="1" eaLnBrk="1" hangingPunct="1"/>
            <a:r>
              <a:rPr lang="en-US" sz="2000" smtClean="0">
                <a:latin typeface="Arial" charset="0"/>
                <a:cs typeface="Arial" charset="0"/>
              </a:rPr>
              <a:t>Meta-plastic transformation of coelomic epithelium =&gt; functioning endometrial tissue at extra-pelvic sites (e.g., umbilicus, appendix, dia­phragm, pleural peritoneum). </a:t>
            </a:r>
          </a:p>
          <a:p>
            <a:pPr lvl="1" eaLnBrk="1" hangingPunct="1"/>
            <a:r>
              <a:rPr lang="en-US" sz="2000" smtClean="0">
                <a:latin typeface="Arial" charset="0"/>
                <a:cs typeface="Arial" charset="0"/>
              </a:rPr>
              <a:t>Spread of endometrial tissue through lymphatic and vascular channels. </a:t>
            </a:r>
          </a:p>
          <a:p>
            <a:pPr eaLnBrk="1" hangingPunct="1"/>
            <a:r>
              <a:rPr lang="en-US" sz="2000" smtClean="0">
                <a:latin typeface="Arial" charset="0"/>
                <a:cs typeface="Arial" charset="0"/>
              </a:rPr>
              <a:t>Autoimmune cause:  exposure to toxic chemicals in development of endometriosis </a:t>
            </a:r>
          </a:p>
          <a:p>
            <a:pPr eaLnBrk="1" hangingPunct="1"/>
            <a:endParaRPr lang="en-US" sz="2000" smtClean="0">
              <a:latin typeface="Arial" charset="0"/>
              <a:cs typeface="Arial" charset="0"/>
            </a:endParaRPr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 smtClean="0"/>
              <a:t>Etiology of Endometriosis </a:t>
            </a:r>
            <a:endParaRPr lang="en-US" sz="3200" b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000" smtClean="0">
                <a:latin typeface="Arial" charset="0"/>
                <a:cs typeface="Arial" charset="0"/>
              </a:rPr>
              <a:t>Scarring of the ovary =&gt; menstrual irregularities =&gt; an­ovulation</a:t>
            </a:r>
          </a:p>
          <a:p>
            <a:pPr eaLnBrk="1" hangingPunct="1"/>
            <a:r>
              <a:rPr lang="en-US" sz="2000" smtClean="0">
                <a:latin typeface="Arial" charset="0"/>
                <a:cs typeface="Arial" charset="0"/>
              </a:rPr>
              <a:t>Unusual symptoms may relate to </a:t>
            </a:r>
          </a:p>
          <a:p>
            <a:pPr lvl="1" eaLnBrk="1" hangingPunct="1"/>
            <a:r>
              <a:rPr lang="en-US" sz="2000" smtClean="0">
                <a:latin typeface="Arial" charset="0"/>
                <a:cs typeface="Arial" charset="0"/>
              </a:rPr>
              <a:t>Extra-pelvic sites of endometrial tissue</a:t>
            </a:r>
          </a:p>
          <a:p>
            <a:pPr lvl="1" eaLnBrk="1" hangingPunct="1"/>
            <a:r>
              <a:rPr lang="en-US" sz="2000" smtClean="0">
                <a:latin typeface="Arial" charset="0"/>
                <a:cs typeface="Arial" charset="0"/>
              </a:rPr>
              <a:t>Cyclic nose/ vomiting blood</a:t>
            </a:r>
          </a:p>
          <a:p>
            <a:pPr lvl="1" eaLnBrk="1" hangingPunct="1"/>
            <a:r>
              <a:rPr lang="en-US" sz="2000" smtClean="0">
                <a:latin typeface="Arial" charset="0"/>
                <a:cs typeface="Arial" charset="0"/>
              </a:rPr>
              <a:t>painful defecation,</a:t>
            </a:r>
          </a:p>
          <a:p>
            <a:pPr lvl="1" eaLnBrk="1" hangingPunct="1"/>
            <a:r>
              <a:rPr lang="en-US" sz="2000" smtClean="0">
                <a:latin typeface="Arial" charset="0"/>
                <a:cs typeface="Arial" charset="0"/>
              </a:rPr>
              <a:t>cyclic headaches or seizures, sciatica, or cyclic scar pain. </a:t>
            </a:r>
          </a:p>
          <a:p>
            <a:pPr eaLnBrk="1" hangingPunct="1"/>
            <a:r>
              <a:rPr lang="en-US" sz="2000" smtClean="0">
                <a:latin typeface="Arial" charset="0"/>
                <a:cs typeface="Arial" charset="0"/>
              </a:rPr>
              <a:t>Presence and severity of symptoms correlate poorly with degree of endometriosis seen at laparoscopy.</a:t>
            </a:r>
          </a:p>
          <a:p>
            <a:pPr eaLnBrk="1" hangingPunct="1"/>
            <a:r>
              <a:rPr lang="en-US" sz="2000" smtClean="0">
                <a:latin typeface="Arial" charset="0"/>
                <a:cs typeface="Arial" charset="0"/>
              </a:rPr>
              <a:t> Many women are asymptomatic despite the presence of significant pathology at the time of surgery</a:t>
            </a:r>
            <a:r>
              <a:rPr lang="en-US" sz="2000" smtClean="0"/>
              <a:t>.</a:t>
            </a:r>
            <a:r>
              <a:rPr lang="en-US" sz="2400" smtClean="0"/>
              <a:t> </a:t>
            </a:r>
            <a:endParaRPr lang="en-US" sz="2000" smtClean="0"/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7543800" cy="1295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b="0" smtClean="0"/>
              <a:t>Endometriosis (Symptoms)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8458200" cy="5334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  <a:cs typeface="Arial" charset="0"/>
              </a:rPr>
              <a:t>Pain is the most common complaint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  <a:cs typeface="Arial" charset="0"/>
              </a:rPr>
              <a:t>manifested as secondary dysmenorrhea, worsening primary dysmenorrhea, chronic pelvic pain, backache. 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  <a:cs typeface="Arial" charset="0"/>
              </a:rPr>
              <a:t>Infertility may be due to anatomic distortion of the reproductive organs or other factors. 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  <a:cs typeface="Arial" charset="0"/>
              </a:rPr>
              <a:t>Difficulty sexaul is usually secondary to fixed retroversion of the uterus from scar tissue.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latin typeface="Arial" charset="0"/>
                <a:cs typeface="Arial" charset="0"/>
              </a:rPr>
              <a:t>Key Symptoms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  <a:cs typeface="Arial" charset="0"/>
              </a:rPr>
              <a:t>Dysmenorrhea 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  <a:cs typeface="Arial" charset="0"/>
              </a:rPr>
              <a:t>Dyspareunia ( Pain/ difficulty intercourse)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  <a:cs typeface="Arial" charset="0"/>
              </a:rPr>
              <a:t>Infertility </a:t>
            </a:r>
            <a:endParaRPr lang="en-US" altLang="zh-CN" sz="2000" smtClean="0">
              <a:latin typeface="Arial" charset="0"/>
              <a:ea typeface="SimSun" pitchFamily="2" charset="-122"/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2000" smtClean="0">
                <a:latin typeface="Arial" charset="0"/>
                <a:ea typeface="SimSun" pitchFamily="2" charset="-122"/>
                <a:cs typeface="Arial" charset="0"/>
              </a:rPr>
              <a:t>Menstrual irregularities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2000" smtClean="0">
                <a:latin typeface="Arial" charset="0"/>
                <a:ea typeface="SimSun" pitchFamily="2" charset="-122"/>
                <a:cs typeface="Arial" charset="0"/>
              </a:rPr>
              <a:t>Chronic pelvic pain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000" smtClean="0">
              <a:latin typeface="Arial" charset="0"/>
              <a:cs typeface="Arial" charset="0"/>
            </a:endParaRPr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54380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b="0" smtClean="0"/>
              <a:t>Endometriosis (Symptoms)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8229600" cy="5486400"/>
          </a:xfrm>
        </p:spPr>
        <p:txBody>
          <a:bodyPr/>
          <a:lstStyle/>
          <a:p>
            <a:pPr eaLnBrk="1" hangingPunct="1"/>
            <a:endParaRPr lang="en-US" sz="2000" dirty="0" smtClean="0"/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b="0" smtClean="0"/>
              <a:t>Endometriosis </a:t>
            </a:r>
            <a:r>
              <a:rPr lang="en-US" sz="2800" b="0" smtClean="0"/>
              <a:t>(Clinical Findings 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0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3" pitchFamily="18" charset="2"/>
              <a:buNone/>
            </a:pPr>
            <a:r>
              <a:rPr lang="en-US" sz="2000" smtClean="0">
                <a:latin typeface="Arial" charset="0"/>
                <a:cs typeface="Arial" charset="0"/>
              </a:rPr>
              <a:t>Out come of treatment</a:t>
            </a:r>
          </a:p>
          <a:p>
            <a:pPr eaLnBrk="1" hangingPunct="1"/>
            <a:r>
              <a:rPr lang="en-US" sz="2000" smtClean="0">
                <a:latin typeface="Arial" charset="0"/>
                <a:cs typeface="Arial" charset="0"/>
              </a:rPr>
              <a:t> Pain relief</a:t>
            </a:r>
          </a:p>
          <a:p>
            <a:pPr eaLnBrk="1" hangingPunct="1"/>
            <a:r>
              <a:rPr lang="en-US" sz="2000" smtClean="0">
                <a:latin typeface="Arial" charset="0"/>
                <a:cs typeface="Arial" charset="0"/>
              </a:rPr>
              <a:t> fertility</a:t>
            </a:r>
          </a:p>
          <a:p>
            <a:pPr eaLnBrk="1" hangingPunct="1">
              <a:buFont typeface="Wingdings 3" pitchFamily="18" charset="2"/>
              <a:buNone/>
            </a:pPr>
            <a:r>
              <a:rPr lang="en-US" sz="2000" smtClean="0">
                <a:latin typeface="Arial" charset="0"/>
                <a:cs typeface="Arial" charset="0"/>
              </a:rPr>
              <a:t>Treatment method </a:t>
            </a:r>
          </a:p>
          <a:p>
            <a:pPr eaLnBrk="1" hangingPunct="1">
              <a:buFont typeface="Wingdings 3" pitchFamily="18" charset="2"/>
              <a:buNone/>
            </a:pPr>
            <a:r>
              <a:rPr lang="en-US" sz="2000" smtClean="0">
                <a:latin typeface="Arial" charset="0"/>
                <a:cs typeface="Arial" charset="0"/>
              </a:rPr>
              <a:t>Surgery</a:t>
            </a:r>
          </a:p>
          <a:p>
            <a:pPr eaLnBrk="1" hangingPunct="1"/>
            <a:r>
              <a:rPr lang="en-US" sz="2000" smtClean="0">
                <a:latin typeface="Arial" charset="0"/>
                <a:cs typeface="Arial" charset="0"/>
              </a:rPr>
              <a:t>Use for</a:t>
            </a:r>
          </a:p>
          <a:p>
            <a:pPr lvl="1" eaLnBrk="1" hangingPunct="1"/>
            <a:r>
              <a:rPr lang="en-US" sz="2000" smtClean="0">
                <a:latin typeface="Arial" charset="0"/>
                <a:cs typeface="Arial" charset="0"/>
              </a:rPr>
              <a:t>Adhesive disease associated with endometriosis</a:t>
            </a:r>
          </a:p>
          <a:p>
            <a:pPr lvl="1" eaLnBrk="1" hangingPunct="1"/>
            <a:r>
              <a:rPr lang="en-US" sz="2000" smtClean="0">
                <a:latin typeface="Arial" charset="0"/>
                <a:cs typeface="Arial" charset="0"/>
              </a:rPr>
              <a:t>Large (&gt; 1cm) endometriosis</a:t>
            </a:r>
          </a:p>
          <a:p>
            <a:pPr eaLnBrk="1" hangingPunct="1"/>
            <a:r>
              <a:rPr lang="en-US" sz="2000" smtClean="0">
                <a:latin typeface="Arial" charset="0"/>
                <a:cs typeface="Arial" charset="0"/>
              </a:rPr>
              <a:t>Method:</a:t>
            </a:r>
          </a:p>
          <a:p>
            <a:pPr lvl="1" eaLnBrk="1" hangingPunct="1"/>
            <a:r>
              <a:rPr lang="en-US" sz="2000" smtClean="0">
                <a:latin typeface="Arial" charset="0"/>
                <a:cs typeface="Arial" charset="0"/>
              </a:rPr>
              <a:t>laparoscopy</a:t>
            </a:r>
          </a:p>
          <a:p>
            <a:pPr lvl="1" eaLnBrk="1" hangingPunct="1"/>
            <a:r>
              <a:rPr lang="en-US" sz="2000" smtClean="0">
                <a:latin typeface="Arial" charset="0"/>
                <a:cs typeface="Arial" charset="0"/>
              </a:rPr>
              <a:t>Conservative:  preserves reproductive function is maintained</a:t>
            </a:r>
          </a:p>
          <a:p>
            <a:pPr lvl="2" eaLnBrk="1" hangingPunct="1"/>
            <a:endParaRPr lang="en-US" sz="200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100" dirty="0" smtClean="0"/>
              <a:t>Treatment</a:t>
            </a:r>
            <a:br>
              <a:rPr lang="en-US" sz="3100" dirty="0" smtClean="0"/>
            </a:br>
            <a:r>
              <a:rPr lang="en-US" sz="2800" dirty="0" smtClean="0">
                <a:latin typeface="Arial" pitchFamily="34" charset="0"/>
                <a:cs typeface="Arial" pitchFamily="34" charset="0"/>
              </a:rPr>
              <a:t> Pelvic problems (Endometriosis, Peritoneal) </a:t>
            </a:r>
            <a:endParaRPr lang="en-US" sz="2800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000" smtClean="0">
                <a:latin typeface="Arial" charset="0"/>
                <a:cs typeface="Arial" charset="0"/>
              </a:rPr>
              <a:t>Hormone</a:t>
            </a:r>
          </a:p>
          <a:p>
            <a:pPr lvl="1" eaLnBrk="1" hangingPunct="1"/>
            <a:r>
              <a:rPr lang="en-US" sz="2000" smtClean="0">
                <a:latin typeface="Arial" charset="0"/>
                <a:cs typeface="Arial" charset="0"/>
              </a:rPr>
              <a:t>Danazol</a:t>
            </a:r>
          </a:p>
          <a:p>
            <a:pPr lvl="1" eaLnBrk="1" hangingPunct="1"/>
            <a:r>
              <a:rPr lang="en-US" sz="2000" smtClean="0">
                <a:latin typeface="Arial" charset="0"/>
                <a:cs typeface="Arial" charset="0"/>
              </a:rPr>
              <a:t>GnRH agonists (Gonadotropin-releasing hormone</a:t>
            </a:r>
          </a:p>
          <a:p>
            <a:pPr lvl="1" eaLnBrk="1" hangingPunct="1"/>
            <a:r>
              <a:rPr lang="en-US" sz="2000" smtClean="0">
                <a:latin typeface="Arial" charset="0"/>
                <a:cs typeface="Arial" charset="0"/>
              </a:rPr>
              <a:t>Progestogens</a:t>
            </a:r>
          </a:p>
          <a:p>
            <a:pPr lvl="1" eaLnBrk="1" hangingPunct="1"/>
            <a:r>
              <a:rPr lang="en-US" sz="2000" smtClean="0">
                <a:latin typeface="Arial" charset="0"/>
                <a:cs typeface="Arial" charset="0"/>
              </a:rPr>
              <a:t>Estrogen-progestin oral contraceptive pills</a:t>
            </a:r>
          </a:p>
          <a:p>
            <a:pPr eaLnBrk="1" hangingPunct="1"/>
            <a:r>
              <a:rPr lang="en-US" sz="2000" smtClean="0">
                <a:latin typeface="Arial" charset="0"/>
                <a:cs typeface="Arial" charset="0"/>
              </a:rPr>
              <a:t>TCM combine with Biomedicine</a:t>
            </a:r>
          </a:p>
          <a:p>
            <a:pPr lvl="1" eaLnBrk="1" hangingPunct="1"/>
            <a:r>
              <a:rPr lang="en-US" sz="2000" smtClean="0">
                <a:latin typeface="Arial" charset="0"/>
                <a:cs typeface="Arial" charset="0"/>
              </a:rPr>
              <a:t>Acupuncture</a:t>
            </a:r>
          </a:p>
          <a:p>
            <a:pPr lvl="1" eaLnBrk="1" hangingPunct="1"/>
            <a:r>
              <a:rPr lang="en-US" sz="2000" smtClean="0">
                <a:latin typeface="Arial" charset="0"/>
                <a:cs typeface="Arial" charset="0"/>
              </a:rPr>
              <a:t>Herbal medicine</a:t>
            </a:r>
          </a:p>
          <a:p>
            <a:pPr lvl="1" eaLnBrk="1" hangingPunct="1"/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smtClean="0"/>
              <a:t>Endometriosis (Treatment)</a:t>
            </a:r>
            <a:endParaRPr lang="en-US" sz="3600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3" pitchFamily="18" charset="2"/>
              <a:buNone/>
            </a:pPr>
            <a:r>
              <a:rPr lang="en-US" sz="2000" b="1" smtClean="0">
                <a:latin typeface="Arial" charset="0"/>
                <a:cs typeface="Arial" charset="0"/>
              </a:rPr>
              <a:t>Endometriosis</a:t>
            </a:r>
          </a:p>
          <a:p>
            <a:pPr eaLnBrk="1" hangingPunct="1"/>
            <a:r>
              <a:rPr lang="en-US" sz="2000" smtClean="0">
                <a:latin typeface="Arial" charset="0"/>
                <a:cs typeface="Arial" charset="0"/>
              </a:rPr>
              <a:t>Etiology &amp; Pathology from TCM</a:t>
            </a:r>
          </a:p>
          <a:p>
            <a:pPr eaLnBrk="1" hangingPunct="1"/>
            <a:r>
              <a:rPr lang="en-US" sz="2000" smtClean="0">
                <a:latin typeface="Arial" charset="0"/>
                <a:cs typeface="Arial" charset="0"/>
              </a:rPr>
              <a:t>TCM patters: Blood Stasis (branch)</a:t>
            </a:r>
          </a:p>
          <a:p>
            <a:pPr lvl="1" eaLnBrk="1" hangingPunct="1"/>
            <a:r>
              <a:rPr lang="en-US" sz="2000" smtClean="0">
                <a:latin typeface="Arial" charset="0"/>
                <a:cs typeface="Arial" charset="0"/>
              </a:rPr>
              <a:t>Excesses:</a:t>
            </a:r>
          </a:p>
          <a:p>
            <a:pPr lvl="2" eaLnBrk="1" hangingPunct="1"/>
            <a:r>
              <a:rPr lang="en-US" sz="2000" smtClean="0">
                <a:latin typeface="Arial" charset="0"/>
                <a:cs typeface="Arial" charset="0"/>
              </a:rPr>
              <a:t>Qi &amp; Blood Stasis</a:t>
            </a:r>
          </a:p>
          <a:p>
            <a:pPr lvl="2" eaLnBrk="1" hangingPunct="1"/>
            <a:r>
              <a:rPr lang="en-US" sz="2000" smtClean="0">
                <a:latin typeface="Arial" charset="0"/>
                <a:cs typeface="Arial" charset="0"/>
              </a:rPr>
              <a:t>Coagulant of Cold</a:t>
            </a:r>
          </a:p>
          <a:p>
            <a:pPr lvl="2" eaLnBrk="1" hangingPunct="1"/>
            <a:r>
              <a:rPr lang="en-US" sz="2000" smtClean="0">
                <a:latin typeface="Arial" charset="0"/>
                <a:cs typeface="Arial" charset="0"/>
              </a:rPr>
              <a:t>Heat &amp; Blood Stasis Obstruction</a:t>
            </a:r>
          </a:p>
          <a:p>
            <a:pPr lvl="1" eaLnBrk="1" hangingPunct="1"/>
            <a:r>
              <a:rPr lang="en-US" sz="2000" smtClean="0">
                <a:latin typeface="Arial" charset="0"/>
                <a:cs typeface="Arial" charset="0"/>
              </a:rPr>
              <a:t>Deficiency/ Excesses:</a:t>
            </a:r>
          </a:p>
          <a:p>
            <a:pPr lvl="2" eaLnBrk="1" hangingPunct="1"/>
            <a:r>
              <a:rPr lang="en-US" sz="2000" smtClean="0">
                <a:latin typeface="Arial" charset="0"/>
                <a:cs typeface="Arial" charset="0"/>
              </a:rPr>
              <a:t>Qi / Blood Def. w/  Stagnation</a:t>
            </a:r>
          </a:p>
          <a:p>
            <a:pPr lvl="2" eaLnBrk="1" hangingPunct="1"/>
            <a:r>
              <a:rPr lang="en-US" sz="2000" smtClean="0">
                <a:latin typeface="Arial" charset="0"/>
                <a:cs typeface="Arial" charset="0"/>
              </a:rPr>
              <a:t>Spleen / Kidney Def. with Blood Stasis</a:t>
            </a:r>
          </a:p>
          <a:p>
            <a:pPr lvl="2" eaLnBrk="1" hangingPunct="1"/>
            <a:endParaRPr lang="en-US" smtClean="0"/>
          </a:p>
          <a:p>
            <a:pPr lvl="2"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/>
            <a:endParaRPr lang="en-US" smtClean="0"/>
          </a:p>
        </p:txBody>
      </p:sp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543800" cy="9445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500" b="0" i="1" dirty="0" smtClean="0"/>
              <a:t>Endometriosis TCM 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8229600" cy="43783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 3" pitchFamily="18" charset="2"/>
              <a:buNone/>
            </a:pPr>
            <a:r>
              <a:rPr lang="en-US" sz="2000" b="1" dirty="0" smtClean="0">
                <a:latin typeface="Arial" charset="0"/>
                <a:cs typeface="Arial" charset="0"/>
              </a:rPr>
              <a:t>TCM patters:</a:t>
            </a:r>
            <a:r>
              <a:rPr lang="en-US" sz="2000" dirty="0" smtClean="0">
                <a:latin typeface="Arial" charset="0"/>
                <a:cs typeface="Arial" charset="0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  <a:cs typeface="Arial" charset="0"/>
              </a:rPr>
              <a:t>Excesses</a:t>
            </a:r>
            <a:r>
              <a:rPr lang="en-US" sz="2000" dirty="0" smtClean="0">
                <a:latin typeface="Arial" charset="0"/>
                <a:cs typeface="Arial" charset="0"/>
              </a:rPr>
              <a:t>:</a:t>
            </a:r>
            <a:endParaRPr lang="en-US" sz="2000" dirty="0" smtClean="0">
              <a:latin typeface="Arial" charset="0"/>
              <a:cs typeface="Arial" charset="0"/>
            </a:endParaRPr>
          </a:p>
        </p:txBody>
      </p:sp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838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500" b="0" i="1" dirty="0" smtClean="0"/>
              <a:t>Endometriosis TCM II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19200"/>
            <a:ext cx="8229600" cy="4876800"/>
          </a:xfrm>
        </p:spPr>
        <p:txBody>
          <a:bodyPr>
            <a:normAutofit/>
          </a:bodyPr>
          <a:lstStyle/>
          <a:p>
            <a:pPr marL="365823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Deficiency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239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500" b="0" i="1" dirty="0" smtClean="0"/>
              <a:t>Endometriosis TCM III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4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066800"/>
            <a:ext cx="8382000" cy="5791200"/>
          </a:xfrm>
        </p:spPr>
        <p:txBody>
          <a:bodyPr/>
          <a:lstStyle/>
          <a:p>
            <a:pPr eaLnBrk="1" hangingPunct="1"/>
            <a:r>
              <a:rPr lang="en-US" sz="2000" smtClean="0">
                <a:latin typeface="Arial" charset="0"/>
                <a:cs typeface="Arial" charset="0"/>
              </a:rPr>
              <a:t>Acupuncture</a:t>
            </a:r>
          </a:p>
          <a:p>
            <a:pPr lvl="2" eaLnBrk="1" hangingPunct="1"/>
            <a:r>
              <a:rPr lang="en-US" sz="2000" smtClean="0">
                <a:latin typeface="Arial" charset="0"/>
                <a:cs typeface="Arial" charset="0"/>
              </a:rPr>
              <a:t>Sp-6, 10; ST- 29, 25  (or CV3,4,6 ,SP 6 )+ Moxa CV-8, 4</a:t>
            </a:r>
          </a:p>
          <a:p>
            <a:pPr lvl="2" eaLnBrk="1" hangingPunct="1"/>
            <a:r>
              <a:rPr lang="en-US" sz="2000" smtClean="0">
                <a:latin typeface="Arial" charset="0"/>
                <a:cs typeface="Arial" charset="0"/>
              </a:rPr>
              <a:t>Pain : CV-6 ,3, SP-8, 10, UB-32, LV-2</a:t>
            </a:r>
          </a:p>
          <a:p>
            <a:pPr lvl="1" eaLnBrk="1" hangingPunct="1"/>
            <a:r>
              <a:rPr lang="en-US" sz="2000" smtClean="0">
                <a:latin typeface="Arial" charset="0"/>
                <a:cs typeface="Arial" charset="0"/>
              </a:rPr>
              <a:t>Enema: bai hua she she cao, pu gong ying, san leng, e zhu, wu yao</a:t>
            </a:r>
          </a:p>
          <a:p>
            <a:pPr eaLnBrk="1" hangingPunct="1"/>
            <a:r>
              <a:rPr lang="en-US" sz="2000" smtClean="0">
                <a:latin typeface="Arial" charset="0"/>
                <a:cs typeface="Arial" charset="0"/>
              </a:rPr>
              <a:t>Abdominal Masses: choose fowling herbs</a:t>
            </a:r>
          </a:p>
          <a:p>
            <a:pPr lvl="1" eaLnBrk="1" hangingPunct="1"/>
            <a:r>
              <a:rPr lang="en-US" sz="2000" smtClean="0">
                <a:latin typeface="Arial" charset="0"/>
                <a:cs typeface="Arial" charset="0"/>
              </a:rPr>
              <a:t>San leng,  e zhu, dang gui, chi shao, dan shen, bie jia, zhe bei mu, mu li, mu dan pi, shan zha, xia ku cao, ji nei yin. Hai zao, ku bu</a:t>
            </a:r>
          </a:p>
          <a:p>
            <a:pPr eaLnBrk="1" hangingPunct="1"/>
            <a:r>
              <a:rPr lang="en-US" sz="2000" smtClean="0">
                <a:latin typeface="Arial" charset="0"/>
                <a:cs typeface="Arial" charset="0"/>
              </a:rPr>
              <a:t>Excesses Bleeding: heavy or long time spotting</a:t>
            </a:r>
          </a:p>
          <a:p>
            <a:pPr lvl="1" eaLnBrk="1" hangingPunct="1"/>
            <a:r>
              <a:rPr lang="en-US" sz="2000" smtClean="0">
                <a:latin typeface="Arial" charset="0"/>
                <a:cs typeface="Arial" charset="0"/>
              </a:rPr>
              <a:t>Pu huang, san qi, qian cao gen,  hai piao xiao, yi mu cao, </a:t>
            </a:r>
          </a:p>
          <a:p>
            <a:pPr eaLnBrk="1" hangingPunct="1"/>
            <a:r>
              <a:rPr lang="en-US" sz="2000" smtClean="0">
                <a:latin typeface="Arial" charset="0"/>
                <a:cs typeface="Arial" charset="0"/>
              </a:rPr>
              <a:t>Release Pain: combination</a:t>
            </a:r>
          </a:p>
          <a:p>
            <a:pPr eaLnBrk="1" hangingPunct="1"/>
            <a:r>
              <a:rPr lang="en-US" sz="2000" smtClean="0">
                <a:latin typeface="Arial" charset="0"/>
                <a:cs typeface="Arial" charset="0"/>
              </a:rPr>
              <a:t>Infertility</a:t>
            </a:r>
          </a:p>
        </p:txBody>
      </p:sp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57200"/>
            <a:ext cx="7543800" cy="6858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500" b="0" i="1" dirty="0" smtClean="0"/>
              <a:t>Endometriosis TCM IV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8296</TotalTime>
  <Words>2711</Words>
  <Application>Microsoft Office PowerPoint</Application>
  <PresentationFormat>On-screen Show (4:3)</PresentationFormat>
  <Paragraphs>417</Paragraphs>
  <Slides>89</Slides>
  <Notes>57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89</vt:i4>
      </vt:variant>
    </vt:vector>
  </HeadingPairs>
  <TitlesOfParts>
    <vt:vector size="90" baseType="lpstr">
      <vt:lpstr>Concourse</vt:lpstr>
      <vt:lpstr>Acupuncture Approach the Successful of ART during Treating Female Fertility </vt:lpstr>
      <vt:lpstr>Slide 2</vt:lpstr>
      <vt:lpstr>Definition of  Fertility</vt:lpstr>
      <vt:lpstr>Infertility Stats</vt:lpstr>
      <vt:lpstr>Slide 5</vt:lpstr>
      <vt:lpstr>FEMALE INFERTILITY  Biomedical Etiology</vt:lpstr>
      <vt:lpstr>FEMALE INFERTILITY  Biomedical Etiology</vt:lpstr>
      <vt:lpstr>FEMALE INFERTILITY  Biomedical Etiology</vt:lpstr>
      <vt:lpstr>FEMALE INFERTILITY   Biomedical Etiology</vt:lpstr>
      <vt:lpstr>FEMALE INFERTILITY   Biomedical Etiology</vt:lpstr>
      <vt:lpstr>Slide 11</vt:lpstr>
      <vt:lpstr>Common Infertility Factors  Incidence and Basic Investigations </vt:lpstr>
      <vt:lpstr>Age related issues on female  (egg quality)</vt:lpstr>
      <vt:lpstr>Aging on the Oocyte </vt:lpstr>
      <vt:lpstr>Common Infertility Factors  Alternative Treatment Strategies and Method</vt:lpstr>
      <vt:lpstr>Common Infertility Factors  Alternative Treatment Strategies and Method</vt:lpstr>
      <vt:lpstr>Assisted Reproductive Technologies (ART)</vt:lpstr>
      <vt:lpstr>Assisted Reproductive Technologies (IUI)</vt:lpstr>
      <vt:lpstr>Assisted Reproductive Technologies (IVF)</vt:lpstr>
      <vt:lpstr>Slide 20</vt:lpstr>
      <vt:lpstr>Slide 21</vt:lpstr>
      <vt:lpstr>Physiology of pregnancy of  Traditional Chinese Medicine (TCM)</vt:lpstr>
      <vt:lpstr>Physiology of pregnancy of TCM</vt:lpstr>
      <vt:lpstr>Female Fertility Relative main Organs (TCM)</vt:lpstr>
      <vt:lpstr>Slide 25</vt:lpstr>
      <vt:lpstr>Female Fertility Relative Channels (TCM)</vt:lpstr>
      <vt:lpstr>Slide 27</vt:lpstr>
      <vt:lpstr>Acupuncture Research Finding  </vt:lpstr>
      <vt:lpstr>Research Findings on Acupuncture and Female Infertility</vt:lpstr>
      <vt:lpstr>Slide 30</vt:lpstr>
      <vt:lpstr>TCM Principle of Inducing Ovulation (TCM Treatment Strategy)</vt:lpstr>
      <vt:lpstr>Slide 32</vt:lpstr>
      <vt:lpstr>Slide 33</vt:lpstr>
      <vt:lpstr>Process of IUI and Integrated with TCM I</vt:lpstr>
      <vt:lpstr>Process of IUI and Integrated with TCM II</vt:lpstr>
      <vt:lpstr>  Preparation  prior to IVF I </vt:lpstr>
      <vt:lpstr> Preparation  prior  to IVF II</vt:lpstr>
      <vt:lpstr> Preparation  prior to IVF III</vt:lpstr>
      <vt:lpstr>Process of IVF</vt:lpstr>
      <vt:lpstr>Slide 40</vt:lpstr>
      <vt:lpstr>Process of IVF with TCM I</vt:lpstr>
      <vt:lpstr>Process of IVF with TCM II</vt:lpstr>
      <vt:lpstr>Process of IVF with TCM III </vt:lpstr>
      <vt:lpstr>Process of IVF with TCM V</vt:lpstr>
      <vt:lpstr>Process of IVF with TCM VI</vt:lpstr>
      <vt:lpstr>Slide 46</vt:lpstr>
      <vt:lpstr>Process of IVF with TCM VII</vt:lpstr>
      <vt:lpstr>Process of IVF with TCM VIII</vt:lpstr>
      <vt:lpstr>Process of IVF with TCM VIII</vt:lpstr>
      <vt:lpstr>Process of IVF with TCM IX</vt:lpstr>
      <vt:lpstr>Process of IVF with TCM  frozen embryo transfer (FET) I </vt:lpstr>
      <vt:lpstr>Process of IVF with TCM  frozen embryo transfer (FET) II </vt:lpstr>
      <vt:lpstr>Prevention of Chemical Miscarriage from IVF  (TCM treatment Strategies)</vt:lpstr>
      <vt:lpstr>Slide 54</vt:lpstr>
      <vt:lpstr>Slide 55</vt:lpstr>
      <vt:lpstr>Polycystic Ovarian Syndrome Introduction</vt:lpstr>
      <vt:lpstr>Polycystic Ovarian Syndrome Introduction</vt:lpstr>
      <vt:lpstr>Slide 58</vt:lpstr>
      <vt:lpstr>Slide 59</vt:lpstr>
      <vt:lpstr>Polycystic Ovarian Syndrome Symptoms</vt:lpstr>
      <vt:lpstr>Polycystic Ovarian Syndrome ( test)</vt:lpstr>
      <vt:lpstr>Polycystic Ovarian Syndrome  Treatment Strategiesand Method</vt:lpstr>
      <vt:lpstr>Polycystic Ovarian Syndrome TCM Treatment Strategies and Method</vt:lpstr>
      <vt:lpstr>Acupuncture and PCOS Studies</vt:lpstr>
      <vt:lpstr>Acupuncture and PCOS Studies</vt:lpstr>
      <vt:lpstr>Acupuncture and PCOS Studies</vt:lpstr>
      <vt:lpstr>Infertility with Endometriosis</vt:lpstr>
      <vt:lpstr>Slide 68</vt:lpstr>
      <vt:lpstr>Slide 69</vt:lpstr>
      <vt:lpstr>Slide 70</vt:lpstr>
      <vt:lpstr>Etiology of Endometriosis </vt:lpstr>
      <vt:lpstr>Endometriosis (Symptoms)</vt:lpstr>
      <vt:lpstr>Endometriosis (Symptoms)</vt:lpstr>
      <vt:lpstr>Endometriosis (Clinical Findings )</vt:lpstr>
      <vt:lpstr>Treatment  Pelvic problems (Endometriosis, Peritoneal) </vt:lpstr>
      <vt:lpstr>Endometriosis (Treatment)</vt:lpstr>
      <vt:lpstr>Endometriosis TCM I</vt:lpstr>
      <vt:lpstr>Endometriosis TCM II</vt:lpstr>
      <vt:lpstr>Endometriosis TCM III</vt:lpstr>
      <vt:lpstr>Endometriosis TCM IV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672</cp:revision>
  <dcterms:created xsi:type="dcterms:W3CDTF">2011-06-30T19:56:57Z</dcterms:created>
  <dcterms:modified xsi:type="dcterms:W3CDTF">2017-11-08T05:27:19Z</dcterms:modified>
</cp:coreProperties>
</file>