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10" r:id="rId1"/>
  </p:sldMasterIdLst>
  <p:notesMasterIdLst>
    <p:notesMasterId r:id="rId61"/>
  </p:notesMasterIdLst>
  <p:sldIdLst>
    <p:sldId id="256" r:id="rId2"/>
    <p:sldId id="257" r:id="rId3"/>
    <p:sldId id="279" r:id="rId4"/>
    <p:sldId id="280" r:id="rId5"/>
    <p:sldId id="281" r:id="rId6"/>
    <p:sldId id="282" r:id="rId7"/>
    <p:sldId id="283" r:id="rId8"/>
    <p:sldId id="284" r:id="rId9"/>
    <p:sldId id="285" r:id="rId10"/>
    <p:sldId id="286" r:id="rId11"/>
    <p:sldId id="287" r:id="rId12"/>
    <p:sldId id="288" r:id="rId13"/>
    <p:sldId id="289" r:id="rId14"/>
    <p:sldId id="290" r:id="rId15"/>
    <p:sldId id="293" r:id="rId16"/>
    <p:sldId id="294" r:id="rId17"/>
    <p:sldId id="295" r:id="rId18"/>
    <p:sldId id="296" r:id="rId19"/>
    <p:sldId id="298" r:id="rId20"/>
    <p:sldId id="299" r:id="rId21"/>
    <p:sldId id="300" r:id="rId22"/>
    <p:sldId id="301" r:id="rId23"/>
    <p:sldId id="302" r:id="rId24"/>
    <p:sldId id="303" r:id="rId25"/>
    <p:sldId id="304" r:id="rId26"/>
    <p:sldId id="305" r:id="rId27"/>
    <p:sldId id="306" r:id="rId28"/>
    <p:sldId id="307" r:id="rId29"/>
    <p:sldId id="308" r:id="rId30"/>
    <p:sldId id="309" r:id="rId31"/>
    <p:sldId id="310" r:id="rId32"/>
    <p:sldId id="311" r:id="rId33"/>
    <p:sldId id="312" r:id="rId34"/>
    <p:sldId id="313" r:id="rId35"/>
    <p:sldId id="314" r:id="rId36"/>
    <p:sldId id="315" r:id="rId37"/>
    <p:sldId id="316" r:id="rId38"/>
    <p:sldId id="317" r:id="rId39"/>
    <p:sldId id="318" r:id="rId40"/>
    <p:sldId id="319" r:id="rId41"/>
    <p:sldId id="320" r:id="rId42"/>
    <p:sldId id="322" r:id="rId43"/>
    <p:sldId id="321" r:id="rId44"/>
    <p:sldId id="323" r:id="rId45"/>
    <p:sldId id="324" r:id="rId46"/>
    <p:sldId id="325" r:id="rId47"/>
    <p:sldId id="326" r:id="rId48"/>
    <p:sldId id="327" r:id="rId49"/>
    <p:sldId id="328" r:id="rId50"/>
    <p:sldId id="329" r:id="rId51"/>
    <p:sldId id="270" r:id="rId52"/>
    <p:sldId id="271" r:id="rId53"/>
    <p:sldId id="276" r:id="rId54"/>
    <p:sldId id="272" r:id="rId55"/>
    <p:sldId id="277" r:id="rId56"/>
    <p:sldId id="273" r:id="rId57"/>
    <p:sldId id="278" r:id="rId58"/>
    <p:sldId id="274" r:id="rId59"/>
    <p:sldId id="330" r:id="rId60"/>
  </p:sldIdLst>
  <p:sldSz cx="9144000" cy="6858000" type="screen4x3"/>
  <p:notesSz cx="6858000" cy="9144000"/>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mn-ea"/>
        <a:cs typeface="+mn-cs"/>
      </a:defRPr>
    </a:lvl1pPr>
    <a:lvl2pPr marL="457200" algn="l" rtl="0" fontAlgn="base">
      <a:spcBef>
        <a:spcPct val="0"/>
      </a:spcBef>
      <a:spcAft>
        <a:spcPct val="0"/>
      </a:spcAft>
      <a:defRPr kumimoji="1" sz="2400" kern="1200">
        <a:solidFill>
          <a:schemeClr val="tx1"/>
        </a:solidFill>
        <a:latin typeface="Times New Roman" pitchFamily="18" charset="0"/>
        <a:ea typeface="+mn-ea"/>
        <a:cs typeface="+mn-cs"/>
      </a:defRPr>
    </a:lvl2pPr>
    <a:lvl3pPr marL="914400" algn="l" rtl="0" fontAlgn="base">
      <a:spcBef>
        <a:spcPct val="0"/>
      </a:spcBef>
      <a:spcAft>
        <a:spcPct val="0"/>
      </a:spcAft>
      <a:defRPr kumimoji="1" sz="2400" kern="1200">
        <a:solidFill>
          <a:schemeClr val="tx1"/>
        </a:solidFill>
        <a:latin typeface="Times New Roman" pitchFamily="18" charset="0"/>
        <a:ea typeface="+mn-ea"/>
        <a:cs typeface="+mn-cs"/>
      </a:defRPr>
    </a:lvl3pPr>
    <a:lvl4pPr marL="1371600" algn="l" rtl="0" fontAlgn="base">
      <a:spcBef>
        <a:spcPct val="0"/>
      </a:spcBef>
      <a:spcAft>
        <a:spcPct val="0"/>
      </a:spcAft>
      <a:defRPr kumimoji="1" sz="2400" kern="1200">
        <a:solidFill>
          <a:schemeClr val="tx1"/>
        </a:solidFill>
        <a:latin typeface="Times New Roman" pitchFamily="18" charset="0"/>
        <a:ea typeface="+mn-ea"/>
        <a:cs typeface="+mn-cs"/>
      </a:defRPr>
    </a:lvl4pPr>
    <a:lvl5pPr marL="1828800" algn="l" rtl="0" fontAlgn="base">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02E"/>
    <a:srgbClr val="F0EFE0"/>
    <a:srgbClr val="A50021"/>
    <a:srgbClr val="615CCA"/>
    <a:srgbClr val="CB83C6"/>
    <a:srgbClr val="83B1DF"/>
    <a:srgbClr val="666699"/>
    <a:srgbClr val="1F40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292" autoAdjust="0"/>
  </p:normalViewPr>
  <p:slideViewPr>
    <p:cSldViewPr>
      <p:cViewPr>
        <p:scale>
          <a:sx n="80" d="100"/>
          <a:sy n="80" d="100"/>
        </p:scale>
        <p:origin x="-864" y="-5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8" d="100"/>
          <a:sy n="58" d="100"/>
        </p:scale>
        <p:origin x="-181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7F2FAE-6FEA-45D2-9E0D-757B7A632F26}"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fr-FR"/>
        </a:p>
      </dgm:t>
    </dgm:pt>
    <dgm:pt modelId="{1FF11328-D30B-4E88-8377-7C079365A146}">
      <dgm:prSet custT="1"/>
      <dgm:spPr/>
      <dgm:t>
        <a:bodyPr/>
        <a:lstStyle/>
        <a:p>
          <a:pPr algn="l" rtl="0">
            <a:lnSpc>
              <a:spcPct val="100000"/>
            </a:lnSpc>
            <a:spcAft>
              <a:spcPts val="0"/>
            </a:spcAft>
          </a:pPr>
          <a:r>
            <a:rPr lang="en-US" sz="3100" b="1" kern="1200" dirty="0" smtClean="0">
              <a:solidFill>
                <a:srgbClr val="C00000"/>
              </a:solidFill>
            </a:rPr>
            <a:t>Vitale Thousand Wonders</a:t>
          </a:r>
          <a:r>
            <a:rPr lang="en-US" sz="3100" kern="1200" dirty="0" smtClean="0"/>
            <a:t/>
          </a:r>
          <a:br>
            <a:rPr lang="en-US" sz="3100" kern="1200" dirty="0" smtClean="0"/>
          </a:br>
          <a:r>
            <a:rPr lang="en-US" sz="3100" kern="1200" dirty="0" smtClean="0"/>
            <a:t>Homeopathic essences, a versatile drug.</a:t>
          </a:r>
          <a:endParaRPr lang="fr-FR" sz="2000" b="1" i="1" kern="1200" dirty="0" smtClean="0">
            <a:solidFill>
              <a:srgbClr val="C00000"/>
            </a:solidFill>
            <a:latin typeface="+mn-lt"/>
            <a:ea typeface="+mn-ea"/>
            <a:cs typeface="+mn-cs"/>
          </a:endParaRPr>
        </a:p>
      </dgm:t>
    </dgm:pt>
    <dgm:pt modelId="{A3B63FDC-39F1-4CA3-B2FF-823CF128874E}" type="parTrans" cxnId="{C37D9B1D-5FF9-48A3-A3A1-1DE598524C91}">
      <dgm:prSet/>
      <dgm:spPr/>
      <dgm:t>
        <a:bodyPr/>
        <a:lstStyle/>
        <a:p>
          <a:endParaRPr lang="fr-FR"/>
        </a:p>
      </dgm:t>
    </dgm:pt>
    <dgm:pt modelId="{779DC3C8-28D7-4B2E-800A-BDDFEA492A24}" type="sibTrans" cxnId="{C37D9B1D-5FF9-48A3-A3A1-1DE598524C91}">
      <dgm:prSet/>
      <dgm:spPr/>
      <dgm:t>
        <a:bodyPr/>
        <a:lstStyle/>
        <a:p>
          <a:endParaRPr lang="fr-FR"/>
        </a:p>
      </dgm:t>
    </dgm:pt>
    <dgm:pt modelId="{8A418C47-E0FE-4FAF-99A4-80DF5D291B4E}">
      <dgm:prSet custT="1"/>
      <dgm:spPr/>
      <dgm:t>
        <a:bodyPr/>
        <a:lstStyle/>
        <a:p>
          <a:pPr algn="l" rtl="0">
            <a:lnSpc>
              <a:spcPct val="100000"/>
            </a:lnSpc>
            <a:spcAft>
              <a:spcPts val="0"/>
            </a:spcAft>
          </a:pPr>
          <a:r>
            <a:rPr lang="en-US" sz="3100" b="1" kern="1200" dirty="0" smtClean="0">
              <a:solidFill>
                <a:srgbClr val="C00000"/>
              </a:solidFill>
            </a:rPr>
            <a:t>Vitale Para </a:t>
          </a:r>
          <a:r>
            <a:rPr lang="en-US" sz="3100" b="1" kern="1200" dirty="0" err="1" smtClean="0">
              <a:solidFill>
                <a:srgbClr val="C00000"/>
              </a:solidFill>
            </a:rPr>
            <a:t>sympathic</a:t>
          </a:r>
          <a:r>
            <a:rPr lang="en-US" sz="2400" kern="1200" dirty="0" smtClean="0"/>
            <a:t/>
          </a:r>
          <a:br>
            <a:rPr lang="en-US" sz="2400" kern="1200" dirty="0" smtClean="0"/>
          </a:br>
          <a:r>
            <a:rPr lang="en-US" sz="2400" kern="1200" dirty="0" smtClean="0"/>
            <a:t>Homeopathic essences </a:t>
          </a:r>
          <a:r>
            <a:rPr lang="en-US" sz="2400" kern="1200" dirty="0" err="1" smtClean="0"/>
            <a:t>chrono</a:t>
          </a:r>
          <a:r>
            <a:rPr lang="en-US" sz="2400" kern="1200" dirty="0" smtClean="0"/>
            <a:t> therapy for deep affection memory and nerves.</a:t>
          </a:r>
          <a:endParaRPr lang="fr-FR" sz="2400" b="1" i="1" kern="1200" dirty="0" smtClean="0">
            <a:solidFill>
              <a:srgbClr val="C00000"/>
            </a:solidFill>
            <a:latin typeface="+mn-lt"/>
            <a:ea typeface="+mn-ea"/>
            <a:cs typeface="+mn-cs"/>
          </a:endParaRPr>
        </a:p>
      </dgm:t>
    </dgm:pt>
    <dgm:pt modelId="{87A56B0F-83C7-428E-AA71-C19B6BD3E95A}" type="parTrans" cxnId="{E87E59AA-0715-4D68-B81A-0B48355B770C}">
      <dgm:prSet/>
      <dgm:spPr/>
      <dgm:t>
        <a:bodyPr/>
        <a:lstStyle/>
        <a:p>
          <a:endParaRPr lang="fr-FR"/>
        </a:p>
      </dgm:t>
    </dgm:pt>
    <dgm:pt modelId="{5DBBFCEF-C9BB-4A2F-BA78-AEF188A1E93F}" type="sibTrans" cxnId="{E87E59AA-0715-4D68-B81A-0B48355B770C}">
      <dgm:prSet/>
      <dgm:spPr/>
      <dgm:t>
        <a:bodyPr/>
        <a:lstStyle/>
        <a:p>
          <a:endParaRPr lang="fr-FR"/>
        </a:p>
      </dgm:t>
    </dgm:pt>
    <dgm:pt modelId="{93EB6291-9215-4B18-9B84-868056F60E3F}">
      <dgm:prSet custT="1"/>
      <dgm:spPr/>
      <dgm:t>
        <a:bodyPr/>
        <a:lstStyle/>
        <a:p>
          <a:pPr algn="l" rtl="0">
            <a:spcAft>
              <a:spcPts val="0"/>
            </a:spcAft>
          </a:pPr>
          <a:r>
            <a:rPr lang="en-US" sz="3100" b="1" kern="1200" dirty="0" smtClean="0">
              <a:solidFill>
                <a:srgbClr val="C00000"/>
              </a:solidFill>
            </a:rPr>
            <a:t>Vitale </a:t>
          </a:r>
          <a:r>
            <a:rPr lang="en-US" sz="3100" b="1" kern="1200" dirty="0" err="1" smtClean="0">
              <a:solidFill>
                <a:srgbClr val="C00000"/>
              </a:solidFill>
            </a:rPr>
            <a:t>Immunoplexe</a:t>
          </a:r>
          <a:r>
            <a:rPr lang="en-US" sz="3100" b="1" kern="1200" dirty="0" smtClean="0">
              <a:solidFill>
                <a:srgbClr val="C00000"/>
              </a:solidFill>
            </a:rPr>
            <a:t>: Green Light</a:t>
          </a:r>
          <a:r>
            <a:rPr lang="en-US" sz="2400" kern="1200" dirty="0" smtClean="0"/>
            <a:t/>
          </a:r>
          <a:br>
            <a:rPr lang="en-US" sz="2400" kern="1200" dirty="0" smtClean="0"/>
          </a:br>
          <a:r>
            <a:rPr lang="en-US" sz="2400" kern="1200" dirty="0" smtClean="0"/>
            <a:t>For immune power immunizing gifted a broad spectrum of activity.</a:t>
          </a:r>
          <a:endParaRPr lang="fr-FR" sz="2400" b="1" i="1" kern="1200" dirty="0" smtClean="0">
            <a:solidFill>
              <a:srgbClr val="C00000"/>
            </a:solidFill>
            <a:latin typeface="+mn-lt"/>
            <a:ea typeface="+mn-ea"/>
            <a:cs typeface="+mn-cs"/>
          </a:endParaRPr>
        </a:p>
      </dgm:t>
    </dgm:pt>
    <dgm:pt modelId="{300A8C6F-E06E-4ED8-B7A0-305AB193778B}" type="parTrans" cxnId="{78C87CF0-FDD5-4214-9241-1E40A907A73E}">
      <dgm:prSet/>
      <dgm:spPr/>
      <dgm:t>
        <a:bodyPr/>
        <a:lstStyle/>
        <a:p>
          <a:endParaRPr lang="fr-FR"/>
        </a:p>
      </dgm:t>
    </dgm:pt>
    <dgm:pt modelId="{B77E4D18-164B-4007-A390-7A718874E28F}" type="sibTrans" cxnId="{78C87CF0-FDD5-4214-9241-1E40A907A73E}">
      <dgm:prSet/>
      <dgm:spPr/>
      <dgm:t>
        <a:bodyPr/>
        <a:lstStyle/>
        <a:p>
          <a:endParaRPr lang="fr-FR"/>
        </a:p>
      </dgm:t>
    </dgm:pt>
    <dgm:pt modelId="{FA4B9B95-6850-4826-AF5F-41FAFD16CF58}" type="pres">
      <dgm:prSet presAssocID="{CC7F2FAE-6FEA-45D2-9E0D-757B7A632F26}" presName="Name0" presStyleCnt="0">
        <dgm:presLayoutVars>
          <dgm:chPref val="3"/>
          <dgm:dir/>
          <dgm:animLvl val="lvl"/>
          <dgm:resizeHandles/>
        </dgm:presLayoutVars>
      </dgm:prSet>
      <dgm:spPr/>
      <dgm:t>
        <a:bodyPr/>
        <a:lstStyle/>
        <a:p>
          <a:endParaRPr lang="fr-FR"/>
        </a:p>
      </dgm:t>
    </dgm:pt>
    <dgm:pt modelId="{9A4F0E7E-4190-45CD-9ECB-14A442CC80C3}" type="pres">
      <dgm:prSet presAssocID="{1FF11328-D30B-4E88-8377-7C079365A146}" presName="horFlow" presStyleCnt="0"/>
      <dgm:spPr/>
    </dgm:pt>
    <dgm:pt modelId="{6FD7B303-2ECB-4584-A4B5-71C0BD715715}" type="pres">
      <dgm:prSet presAssocID="{1FF11328-D30B-4E88-8377-7C079365A146}" presName="bigChev" presStyleLbl="node1" presStyleIdx="0" presStyleCnt="3" custScaleX="564187" custScaleY="174490" custLinFactNeighborY="-52261"/>
      <dgm:spPr/>
      <dgm:t>
        <a:bodyPr/>
        <a:lstStyle/>
        <a:p>
          <a:endParaRPr lang="fr-FR"/>
        </a:p>
      </dgm:t>
    </dgm:pt>
    <dgm:pt modelId="{9F65A71E-FC75-471D-94EA-D34243C63DA1}" type="pres">
      <dgm:prSet presAssocID="{1FF11328-D30B-4E88-8377-7C079365A146}" presName="vSp" presStyleCnt="0"/>
      <dgm:spPr/>
    </dgm:pt>
    <dgm:pt modelId="{FC794668-01AD-4E78-BE7F-670C2DBF46B7}" type="pres">
      <dgm:prSet presAssocID="{93EB6291-9215-4B18-9B84-868056F60E3F}" presName="horFlow" presStyleCnt="0"/>
      <dgm:spPr/>
    </dgm:pt>
    <dgm:pt modelId="{9A576F8D-1E7D-4BE2-BF4C-6AC0E912596A}" type="pres">
      <dgm:prSet presAssocID="{93EB6291-9215-4B18-9B84-868056F60E3F}" presName="bigChev" presStyleLbl="node1" presStyleIdx="1" presStyleCnt="3" custScaleX="564187" custScaleY="164211" custLinFactNeighborY="-9726"/>
      <dgm:spPr/>
      <dgm:t>
        <a:bodyPr/>
        <a:lstStyle/>
        <a:p>
          <a:endParaRPr lang="fr-FR"/>
        </a:p>
      </dgm:t>
    </dgm:pt>
    <dgm:pt modelId="{EE768E1F-2738-4CA5-A331-5F0270A5B50F}" type="pres">
      <dgm:prSet presAssocID="{93EB6291-9215-4B18-9B84-868056F60E3F}" presName="vSp" presStyleCnt="0"/>
      <dgm:spPr/>
    </dgm:pt>
    <dgm:pt modelId="{74ED0131-F48F-4D5D-956E-C4EEAF897889}" type="pres">
      <dgm:prSet presAssocID="{8A418C47-E0FE-4FAF-99A4-80DF5D291B4E}" presName="horFlow" presStyleCnt="0"/>
      <dgm:spPr/>
    </dgm:pt>
    <dgm:pt modelId="{E025F771-24DD-4180-A22F-666D2480D245}" type="pres">
      <dgm:prSet presAssocID="{8A418C47-E0FE-4FAF-99A4-80DF5D291B4E}" presName="bigChev" presStyleLbl="node1" presStyleIdx="2" presStyleCnt="3" custScaleX="564187" custScaleY="221852" custLinFactNeighborY="24175"/>
      <dgm:spPr/>
      <dgm:t>
        <a:bodyPr/>
        <a:lstStyle/>
        <a:p>
          <a:endParaRPr lang="fr-FR"/>
        </a:p>
      </dgm:t>
    </dgm:pt>
  </dgm:ptLst>
  <dgm:cxnLst>
    <dgm:cxn modelId="{D0318CD8-67E0-400C-B543-2D27A0BD303E}" type="presOf" srcId="{93EB6291-9215-4B18-9B84-868056F60E3F}" destId="{9A576F8D-1E7D-4BE2-BF4C-6AC0E912596A}" srcOrd="0" destOrd="0" presId="urn:microsoft.com/office/officeart/2005/8/layout/lProcess3"/>
    <dgm:cxn modelId="{78C87CF0-FDD5-4214-9241-1E40A907A73E}" srcId="{CC7F2FAE-6FEA-45D2-9E0D-757B7A632F26}" destId="{93EB6291-9215-4B18-9B84-868056F60E3F}" srcOrd="1" destOrd="0" parTransId="{300A8C6F-E06E-4ED8-B7A0-305AB193778B}" sibTransId="{B77E4D18-164B-4007-A390-7A718874E28F}"/>
    <dgm:cxn modelId="{E87E59AA-0715-4D68-B81A-0B48355B770C}" srcId="{CC7F2FAE-6FEA-45D2-9E0D-757B7A632F26}" destId="{8A418C47-E0FE-4FAF-99A4-80DF5D291B4E}" srcOrd="2" destOrd="0" parTransId="{87A56B0F-83C7-428E-AA71-C19B6BD3E95A}" sibTransId="{5DBBFCEF-C9BB-4A2F-BA78-AEF188A1E93F}"/>
    <dgm:cxn modelId="{C37D9B1D-5FF9-48A3-A3A1-1DE598524C91}" srcId="{CC7F2FAE-6FEA-45D2-9E0D-757B7A632F26}" destId="{1FF11328-D30B-4E88-8377-7C079365A146}" srcOrd="0" destOrd="0" parTransId="{A3B63FDC-39F1-4CA3-B2FF-823CF128874E}" sibTransId="{779DC3C8-28D7-4B2E-800A-BDDFEA492A24}"/>
    <dgm:cxn modelId="{D9656A5A-D4FE-4FCC-A657-B89576A478F3}" type="presOf" srcId="{8A418C47-E0FE-4FAF-99A4-80DF5D291B4E}" destId="{E025F771-24DD-4180-A22F-666D2480D245}" srcOrd="0" destOrd="0" presId="urn:microsoft.com/office/officeart/2005/8/layout/lProcess3"/>
    <dgm:cxn modelId="{F3872C7A-84B0-4330-BEB0-1C775BF58319}" type="presOf" srcId="{CC7F2FAE-6FEA-45D2-9E0D-757B7A632F26}" destId="{FA4B9B95-6850-4826-AF5F-41FAFD16CF58}" srcOrd="0" destOrd="0" presId="urn:microsoft.com/office/officeart/2005/8/layout/lProcess3"/>
    <dgm:cxn modelId="{460C0FAC-7767-4E48-9F1A-5F7C9E60BBEC}" type="presOf" srcId="{1FF11328-D30B-4E88-8377-7C079365A146}" destId="{6FD7B303-2ECB-4584-A4B5-71C0BD715715}" srcOrd="0" destOrd="0" presId="urn:microsoft.com/office/officeart/2005/8/layout/lProcess3"/>
    <dgm:cxn modelId="{DB802DE2-BCD3-48A7-9D92-44E4EAFE7280}" type="presParOf" srcId="{FA4B9B95-6850-4826-AF5F-41FAFD16CF58}" destId="{9A4F0E7E-4190-45CD-9ECB-14A442CC80C3}" srcOrd="0" destOrd="0" presId="urn:microsoft.com/office/officeart/2005/8/layout/lProcess3"/>
    <dgm:cxn modelId="{3B5D3620-CCE0-4178-9349-6902FE502FC1}" type="presParOf" srcId="{9A4F0E7E-4190-45CD-9ECB-14A442CC80C3}" destId="{6FD7B303-2ECB-4584-A4B5-71C0BD715715}" srcOrd="0" destOrd="0" presId="urn:microsoft.com/office/officeart/2005/8/layout/lProcess3"/>
    <dgm:cxn modelId="{ED624D33-00CD-4068-8686-BB766E3A4687}" type="presParOf" srcId="{FA4B9B95-6850-4826-AF5F-41FAFD16CF58}" destId="{9F65A71E-FC75-471D-94EA-D34243C63DA1}" srcOrd="1" destOrd="0" presId="urn:microsoft.com/office/officeart/2005/8/layout/lProcess3"/>
    <dgm:cxn modelId="{66DAA70C-0166-430A-A681-3161C0F96006}" type="presParOf" srcId="{FA4B9B95-6850-4826-AF5F-41FAFD16CF58}" destId="{FC794668-01AD-4E78-BE7F-670C2DBF46B7}" srcOrd="2" destOrd="0" presId="urn:microsoft.com/office/officeart/2005/8/layout/lProcess3"/>
    <dgm:cxn modelId="{035CC5DD-6697-4582-9225-80A40E64C487}" type="presParOf" srcId="{FC794668-01AD-4E78-BE7F-670C2DBF46B7}" destId="{9A576F8D-1E7D-4BE2-BF4C-6AC0E912596A}" srcOrd="0" destOrd="0" presId="urn:microsoft.com/office/officeart/2005/8/layout/lProcess3"/>
    <dgm:cxn modelId="{7D999490-E5FD-4464-A6FB-468D1963B3BB}" type="presParOf" srcId="{FA4B9B95-6850-4826-AF5F-41FAFD16CF58}" destId="{EE768E1F-2738-4CA5-A331-5F0270A5B50F}" srcOrd="3" destOrd="0" presId="urn:microsoft.com/office/officeart/2005/8/layout/lProcess3"/>
    <dgm:cxn modelId="{7544F3CC-3686-4BF4-B58B-B904DD6F210A}" type="presParOf" srcId="{FA4B9B95-6850-4826-AF5F-41FAFD16CF58}" destId="{74ED0131-F48F-4D5D-956E-C4EEAF897889}" srcOrd="4" destOrd="0" presId="urn:microsoft.com/office/officeart/2005/8/layout/lProcess3"/>
    <dgm:cxn modelId="{78A8E6F3-CEA8-4B06-992C-BE6D49A3D06B}" type="presParOf" srcId="{74ED0131-F48F-4D5D-956E-C4EEAF897889}" destId="{E025F771-24DD-4180-A22F-666D2480D245}"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7B303-2ECB-4584-A4B5-71C0BD715715}">
      <dsp:nvSpPr>
        <dsp:cNvPr id="0" name=""/>
        <dsp:cNvSpPr/>
      </dsp:nvSpPr>
      <dsp:spPr>
        <a:xfrm>
          <a:off x="2" y="94319"/>
          <a:ext cx="8352923" cy="1033346"/>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19685" rIns="0" bIns="19685" numCol="1" spcCol="1270" anchor="ctr" anchorCtr="0">
          <a:noAutofit/>
        </a:bodyPr>
        <a:lstStyle/>
        <a:p>
          <a:pPr lvl="0" algn="l" defTabSz="1377950" rtl="0">
            <a:lnSpc>
              <a:spcPct val="100000"/>
            </a:lnSpc>
            <a:spcBef>
              <a:spcPct val="0"/>
            </a:spcBef>
            <a:spcAft>
              <a:spcPts val="0"/>
            </a:spcAft>
          </a:pPr>
          <a:r>
            <a:rPr lang="en-US" sz="3100" b="1" kern="1200" dirty="0" smtClean="0">
              <a:solidFill>
                <a:srgbClr val="C00000"/>
              </a:solidFill>
            </a:rPr>
            <a:t>Vitale Thousand Wonders</a:t>
          </a:r>
          <a:r>
            <a:rPr lang="en-US" sz="3100" kern="1200" dirty="0" smtClean="0"/>
            <a:t/>
          </a:r>
          <a:br>
            <a:rPr lang="en-US" sz="3100" kern="1200" dirty="0" smtClean="0"/>
          </a:br>
          <a:r>
            <a:rPr lang="en-US" sz="3100" kern="1200" dirty="0" smtClean="0"/>
            <a:t>Homeopathic essences, a versatile drug.</a:t>
          </a:r>
          <a:endParaRPr lang="fr-FR" sz="2000" b="1" i="1" kern="1200" dirty="0" smtClean="0">
            <a:solidFill>
              <a:srgbClr val="C00000"/>
            </a:solidFill>
            <a:latin typeface="+mn-lt"/>
            <a:ea typeface="+mn-ea"/>
            <a:cs typeface="+mn-cs"/>
          </a:endParaRPr>
        </a:p>
      </dsp:txBody>
      <dsp:txXfrm>
        <a:off x="516675" y="94319"/>
        <a:ext cx="7319577" cy="1033346"/>
      </dsp:txXfrm>
    </dsp:sp>
    <dsp:sp modelId="{9A576F8D-1E7D-4BE2-BF4C-6AC0E912596A}">
      <dsp:nvSpPr>
        <dsp:cNvPr id="0" name=""/>
        <dsp:cNvSpPr/>
      </dsp:nvSpPr>
      <dsp:spPr>
        <a:xfrm>
          <a:off x="2" y="1462471"/>
          <a:ext cx="8352923" cy="972473"/>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19685" rIns="0" bIns="19685" numCol="1" spcCol="1270" anchor="ctr" anchorCtr="0">
          <a:noAutofit/>
        </a:bodyPr>
        <a:lstStyle/>
        <a:p>
          <a:pPr lvl="0" algn="l" defTabSz="1377950" rtl="0">
            <a:lnSpc>
              <a:spcPct val="90000"/>
            </a:lnSpc>
            <a:spcBef>
              <a:spcPct val="0"/>
            </a:spcBef>
            <a:spcAft>
              <a:spcPts val="0"/>
            </a:spcAft>
          </a:pPr>
          <a:r>
            <a:rPr lang="en-US" sz="3100" b="1" kern="1200" dirty="0" smtClean="0">
              <a:solidFill>
                <a:srgbClr val="C00000"/>
              </a:solidFill>
            </a:rPr>
            <a:t>Vitale </a:t>
          </a:r>
          <a:r>
            <a:rPr lang="en-US" sz="3100" b="1" kern="1200" dirty="0" err="1" smtClean="0">
              <a:solidFill>
                <a:srgbClr val="C00000"/>
              </a:solidFill>
            </a:rPr>
            <a:t>Immunoplexe</a:t>
          </a:r>
          <a:r>
            <a:rPr lang="en-US" sz="3100" b="1" kern="1200" dirty="0" smtClean="0">
              <a:solidFill>
                <a:srgbClr val="C00000"/>
              </a:solidFill>
            </a:rPr>
            <a:t>: Green Light</a:t>
          </a:r>
          <a:r>
            <a:rPr lang="en-US" sz="2400" kern="1200" dirty="0" smtClean="0"/>
            <a:t/>
          </a:r>
          <a:br>
            <a:rPr lang="en-US" sz="2400" kern="1200" dirty="0" smtClean="0"/>
          </a:br>
          <a:r>
            <a:rPr lang="en-US" sz="2400" kern="1200" dirty="0" smtClean="0"/>
            <a:t>For immune power immunizing gifted a broad spectrum of activity.</a:t>
          </a:r>
          <a:endParaRPr lang="fr-FR" sz="2400" b="1" i="1" kern="1200" dirty="0" smtClean="0">
            <a:solidFill>
              <a:srgbClr val="C00000"/>
            </a:solidFill>
            <a:latin typeface="+mn-lt"/>
            <a:ea typeface="+mn-ea"/>
            <a:cs typeface="+mn-cs"/>
          </a:endParaRPr>
        </a:p>
      </dsp:txBody>
      <dsp:txXfrm>
        <a:off x="486239" y="1462471"/>
        <a:ext cx="7380450" cy="972473"/>
      </dsp:txXfrm>
    </dsp:sp>
    <dsp:sp modelId="{E025F771-24DD-4180-A22F-666D2480D245}">
      <dsp:nvSpPr>
        <dsp:cNvPr id="0" name=""/>
        <dsp:cNvSpPr/>
      </dsp:nvSpPr>
      <dsp:spPr>
        <a:xfrm>
          <a:off x="2" y="2718619"/>
          <a:ext cx="8352923" cy="1313828"/>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19685" rIns="0" bIns="19685" numCol="1" spcCol="1270" anchor="ctr" anchorCtr="0">
          <a:noAutofit/>
        </a:bodyPr>
        <a:lstStyle/>
        <a:p>
          <a:pPr lvl="0" algn="l" defTabSz="1377950" rtl="0">
            <a:lnSpc>
              <a:spcPct val="100000"/>
            </a:lnSpc>
            <a:spcBef>
              <a:spcPct val="0"/>
            </a:spcBef>
            <a:spcAft>
              <a:spcPts val="0"/>
            </a:spcAft>
          </a:pPr>
          <a:r>
            <a:rPr lang="en-US" sz="3100" b="1" kern="1200" dirty="0" smtClean="0">
              <a:solidFill>
                <a:srgbClr val="C00000"/>
              </a:solidFill>
            </a:rPr>
            <a:t>Vitale Para </a:t>
          </a:r>
          <a:r>
            <a:rPr lang="en-US" sz="3100" b="1" kern="1200" dirty="0" err="1" smtClean="0">
              <a:solidFill>
                <a:srgbClr val="C00000"/>
              </a:solidFill>
            </a:rPr>
            <a:t>sympathic</a:t>
          </a:r>
          <a:r>
            <a:rPr lang="en-US" sz="2400" kern="1200" dirty="0" smtClean="0"/>
            <a:t/>
          </a:r>
          <a:br>
            <a:rPr lang="en-US" sz="2400" kern="1200" dirty="0" smtClean="0"/>
          </a:br>
          <a:r>
            <a:rPr lang="en-US" sz="2400" kern="1200" dirty="0" smtClean="0"/>
            <a:t>Homeopathic essences </a:t>
          </a:r>
          <a:r>
            <a:rPr lang="en-US" sz="2400" kern="1200" dirty="0" err="1" smtClean="0"/>
            <a:t>chrono</a:t>
          </a:r>
          <a:r>
            <a:rPr lang="en-US" sz="2400" kern="1200" dirty="0" smtClean="0"/>
            <a:t> therapy for deep affection memory and nerves.</a:t>
          </a:r>
          <a:endParaRPr lang="fr-FR" sz="2400" b="1" i="1" kern="1200" dirty="0" smtClean="0">
            <a:solidFill>
              <a:srgbClr val="C00000"/>
            </a:solidFill>
            <a:latin typeface="+mn-lt"/>
            <a:ea typeface="+mn-ea"/>
            <a:cs typeface="+mn-cs"/>
          </a:endParaRPr>
        </a:p>
      </dsp:txBody>
      <dsp:txXfrm>
        <a:off x="656916" y="2718619"/>
        <a:ext cx="7039095" cy="131382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5DF12E35-D643-47DA-933D-C1BADADDC76D}" type="datetimeFigureOut">
              <a:rPr lang="fr-FR"/>
              <a:pPr>
                <a:defRPr/>
              </a:pPr>
              <a:t>15/03/2017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smtClean="0"/>
              <a:t>Modifiez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A1A3625C-8FA1-415B-8CF7-AAFC5CFF8395}" type="slidenum">
              <a:rPr lang="fr-FR"/>
              <a:pPr>
                <a:defRPr/>
              </a:pPr>
              <a:t>‹N°›</a:t>
            </a:fld>
            <a:endParaRPr lang="fr-FR"/>
          </a:p>
        </p:txBody>
      </p:sp>
    </p:spTree>
    <p:extLst>
      <p:ext uri="{BB962C8B-B14F-4D97-AF65-F5344CB8AC3E}">
        <p14:creationId xmlns:p14="http://schemas.microsoft.com/office/powerpoint/2010/main" val="281374392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fr-FR"/>
            </a:p>
          </p:txBody>
        </p:sp>
        <p:sp>
          <p:nvSpPr>
            <p:cNvPr id="7"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fr-FR"/>
            </a:p>
          </p:txBody>
        </p:sp>
        <p:sp>
          <p:nvSpPr>
            <p:cNvPr id="8"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fr-FR"/>
            </a:p>
          </p:txBody>
        </p:sp>
        <p:sp>
          <p:nvSpPr>
            <p:cNvPr id="9"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fr-FR"/>
            </a:p>
          </p:txBody>
        </p:sp>
        <p:sp useBgFill="1">
          <p:nvSpPr>
            <p:cNvPr id="10" name="Freeform 10"/>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fr-F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fr-FR" smtClean="0"/>
              <a:t>Modifiez le style du titre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11" name="Date Placeholder 3"/>
          <p:cNvSpPr>
            <a:spLocks noGrp="1"/>
          </p:cNvSpPr>
          <p:nvPr>
            <p:ph type="dt" sz="half" idx="10"/>
          </p:nvPr>
        </p:nvSpPr>
        <p:spPr/>
        <p:txBody>
          <a:bodyPr/>
          <a:lstStyle>
            <a:lvl1pPr>
              <a:defRPr/>
            </a:lvl1pPr>
          </a:lstStyle>
          <a:p>
            <a:pPr>
              <a:defRPr/>
            </a:pPr>
            <a:endParaRPr lang="es-ES"/>
          </a:p>
        </p:txBody>
      </p:sp>
      <p:sp>
        <p:nvSpPr>
          <p:cNvPr id="12" name="Footer Placeholder 4"/>
          <p:cNvSpPr>
            <a:spLocks noGrp="1"/>
          </p:cNvSpPr>
          <p:nvPr>
            <p:ph type="ftr" sz="quarter" idx="11"/>
          </p:nvPr>
        </p:nvSpPr>
        <p:spPr/>
        <p:txBody>
          <a:bodyPr/>
          <a:lstStyle>
            <a:lvl1pPr>
              <a:defRPr/>
            </a:lvl1pPr>
          </a:lstStyle>
          <a:p>
            <a:pPr>
              <a:defRPr/>
            </a:pPr>
            <a:endParaRPr lang="es-ES"/>
          </a:p>
        </p:txBody>
      </p:sp>
      <p:sp>
        <p:nvSpPr>
          <p:cNvPr id="13" name="Slide Number Placeholder 5"/>
          <p:cNvSpPr>
            <a:spLocks noGrp="1"/>
          </p:cNvSpPr>
          <p:nvPr>
            <p:ph type="sldNum" sz="quarter" idx="12"/>
          </p:nvPr>
        </p:nvSpPr>
        <p:spPr/>
        <p:txBody>
          <a:bodyPr/>
          <a:lstStyle>
            <a:lvl1pPr>
              <a:defRPr/>
            </a:lvl1pPr>
          </a:lstStyle>
          <a:p>
            <a:pPr>
              <a:defRPr/>
            </a:pPr>
            <a:fld id="{56897F77-BC04-440C-BE48-2DFD128A1AD7}" type="slidenum">
              <a:rPr lang="es-ES"/>
              <a:pPr>
                <a:defRPr/>
              </a:pPr>
              <a:t>‹N°›</a:t>
            </a:fld>
            <a:endParaRPr lang="es-ES"/>
          </a:p>
        </p:txBody>
      </p:sp>
    </p:spTree>
  </p:cSld>
  <p:clrMapOvr>
    <a:masterClrMapping/>
  </p:clrMapOvr>
  <p:transition spd="med">
    <p:cover dir="rd"/>
    <p:sndAc>
      <p:stSnd>
        <p:snd r:embed="rId1" name="laser.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Title 6"/>
          <p:cNvSpPr>
            <a:spLocks noGrp="1"/>
          </p:cNvSpPr>
          <p:nvPr>
            <p:ph type="title"/>
          </p:nvPr>
        </p:nvSpPr>
        <p:spPr/>
        <p:txBody>
          <a:bodyPr/>
          <a:lstStyle/>
          <a:p>
            <a:r>
              <a:rPr lang="fr-FR" smtClean="0"/>
              <a:t>Modifiez le style du titre</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C652FE4A-3F5D-48A7-87E0-111C3C839C27}"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Freeform 14"/>
          <p:cNvSpPr>
            <a:spLocks/>
          </p:cNvSpPr>
          <p:nvPr/>
        </p:nvSpPr>
        <p:spPr bwMode="hidden">
          <a:xfrm>
            <a:off x="6046788" y="4203700"/>
            <a:ext cx="2876550" cy="714375"/>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fr-FR"/>
          </a:p>
        </p:txBody>
      </p:sp>
      <p:sp>
        <p:nvSpPr>
          <p:cNvPr id="6" name="Freeform 18"/>
          <p:cNvSpPr>
            <a:spLocks/>
          </p:cNvSpPr>
          <p:nvPr/>
        </p:nvSpPr>
        <p:spPr bwMode="hidden">
          <a:xfrm>
            <a:off x="2619375" y="4075113"/>
            <a:ext cx="5545138" cy="850900"/>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fr-FR"/>
          </a:p>
        </p:txBody>
      </p:sp>
      <p:sp>
        <p:nvSpPr>
          <p:cNvPr id="7" name="Freeform 22"/>
          <p:cNvSpPr>
            <a:spLocks/>
          </p:cNvSpPr>
          <p:nvPr/>
        </p:nvSpPr>
        <p:spPr bwMode="hidden">
          <a:xfrm>
            <a:off x="2828925" y="4087813"/>
            <a:ext cx="5467350" cy="77470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fr-FR"/>
          </a:p>
        </p:txBody>
      </p:sp>
      <p:sp>
        <p:nvSpPr>
          <p:cNvPr id="8" name="Freeform 26"/>
          <p:cNvSpPr>
            <a:spLocks/>
          </p:cNvSpPr>
          <p:nvPr/>
        </p:nvSpPr>
        <p:spPr bwMode="hidden">
          <a:xfrm>
            <a:off x="5610225" y="4073525"/>
            <a:ext cx="3306763" cy="652463"/>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fr-FR"/>
          </a:p>
        </p:txBody>
      </p:sp>
      <p:sp useBgFill="1">
        <p:nvSpPr>
          <p:cNvPr id="9" name="Freeform 10"/>
          <p:cNvSpPr>
            <a:spLocks/>
          </p:cNvSpPr>
          <p:nvPr/>
        </p:nvSpPr>
        <p:spPr bwMode="hidden">
          <a:xfrm>
            <a:off x="211138" y="4059238"/>
            <a:ext cx="8723312" cy="1328737"/>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fr-F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10" name="Date Placeholder 3"/>
          <p:cNvSpPr>
            <a:spLocks noGrp="1"/>
          </p:cNvSpPr>
          <p:nvPr>
            <p:ph type="dt" sz="half" idx="10"/>
          </p:nvPr>
        </p:nvSpPr>
        <p:spPr/>
        <p:txBody>
          <a:bodyPr/>
          <a:lstStyle>
            <a:lvl1pPr>
              <a:defRPr/>
            </a:lvl1pPr>
          </a:lstStyle>
          <a:p>
            <a:pPr>
              <a:defRPr/>
            </a:pPr>
            <a:endParaRPr lang="es-ES"/>
          </a:p>
        </p:txBody>
      </p:sp>
      <p:sp>
        <p:nvSpPr>
          <p:cNvPr id="11" name="Footer Placeholder 4"/>
          <p:cNvSpPr>
            <a:spLocks noGrp="1"/>
          </p:cNvSpPr>
          <p:nvPr>
            <p:ph type="ftr" sz="quarter" idx="11"/>
          </p:nvPr>
        </p:nvSpPr>
        <p:spPr/>
        <p:txBody>
          <a:bodyPr/>
          <a:lstStyle>
            <a:lvl1pPr>
              <a:defRPr/>
            </a:lvl1pPr>
          </a:lstStyle>
          <a:p>
            <a:pPr>
              <a:defRPr/>
            </a:pPr>
            <a:endParaRPr lang="es-ES"/>
          </a:p>
        </p:txBody>
      </p:sp>
      <p:sp>
        <p:nvSpPr>
          <p:cNvPr id="12" name="Slide Number Placeholder 5"/>
          <p:cNvSpPr>
            <a:spLocks noGrp="1"/>
          </p:cNvSpPr>
          <p:nvPr>
            <p:ph type="sldNum" sz="quarter" idx="12"/>
          </p:nvPr>
        </p:nvSpPr>
        <p:spPr/>
        <p:txBody>
          <a:bodyPr/>
          <a:lstStyle>
            <a:lvl1pPr>
              <a:defRPr/>
            </a:lvl1pPr>
          </a:lstStyle>
          <a:p>
            <a:pPr>
              <a:defRPr/>
            </a:pPr>
            <a:fld id="{0C70C209-C9A0-4CF6-B28F-185B45E9BE96}"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Date Placeholder 3"/>
          <p:cNvSpPr>
            <a:spLocks noGrp="1"/>
          </p:cNvSpPr>
          <p:nvPr>
            <p:ph type="dt" sz="half" idx="15"/>
          </p:nvPr>
        </p:nvSpPr>
        <p:spPr/>
        <p:txBody>
          <a:bodyPr/>
          <a:lstStyle>
            <a:lvl1pPr>
              <a:defRPr/>
            </a:lvl1pPr>
          </a:lstStyle>
          <a:p>
            <a:pPr>
              <a:defRPr/>
            </a:pPr>
            <a:endParaRPr lang="es-ES"/>
          </a:p>
        </p:txBody>
      </p:sp>
      <p:sp>
        <p:nvSpPr>
          <p:cNvPr id="6" name="Footer Placeholder 4"/>
          <p:cNvSpPr>
            <a:spLocks noGrp="1"/>
          </p:cNvSpPr>
          <p:nvPr>
            <p:ph type="ftr" sz="quarter" idx="16"/>
          </p:nvPr>
        </p:nvSpPr>
        <p:spPr/>
        <p:txBody>
          <a:bodyPr/>
          <a:lstStyle>
            <a:lvl1pPr>
              <a:defRPr/>
            </a:lvl1pPr>
          </a:lstStyle>
          <a:p>
            <a:pPr>
              <a:defRPr/>
            </a:pPr>
            <a:endParaRPr lang="es-ES"/>
          </a:p>
        </p:txBody>
      </p:sp>
      <p:sp>
        <p:nvSpPr>
          <p:cNvPr id="7" name="Slide Number Placeholder 5"/>
          <p:cNvSpPr>
            <a:spLocks noGrp="1"/>
          </p:cNvSpPr>
          <p:nvPr>
            <p:ph type="sldNum" sz="quarter" idx="17"/>
          </p:nvPr>
        </p:nvSpPr>
        <p:spPr/>
        <p:txBody>
          <a:bodyPr/>
          <a:lstStyle>
            <a:lvl1pPr>
              <a:defRPr/>
            </a:lvl1pPr>
          </a:lstStyle>
          <a:p>
            <a:pPr>
              <a:defRPr/>
            </a:pPr>
            <a:fld id="{1AF4EA1F-2D35-4ED7-AF4A-9BEABB9DDFD3}"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3"/>
          <p:cNvSpPr>
            <a:spLocks noGrp="1"/>
          </p:cNvSpPr>
          <p:nvPr>
            <p:ph type="dt" sz="half" idx="10"/>
          </p:nvPr>
        </p:nvSpPr>
        <p:spPr/>
        <p:txBody>
          <a:bodyPr/>
          <a:lstStyle>
            <a:lvl1pPr>
              <a:defRPr/>
            </a:lvl1pPr>
          </a:lstStyle>
          <a:p>
            <a:pPr>
              <a:defRPr/>
            </a:pPr>
            <a:endParaRPr lang="es-ES"/>
          </a:p>
        </p:txBody>
      </p:sp>
      <p:sp>
        <p:nvSpPr>
          <p:cNvPr id="8" name="Footer Placeholder 4"/>
          <p:cNvSpPr>
            <a:spLocks noGrp="1"/>
          </p:cNvSpPr>
          <p:nvPr>
            <p:ph type="ftr" sz="quarter" idx="11"/>
          </p:nvPr>
        </p:nvSpPr>
        <p:spPr/>
        <p:txBody>
          <a:bodyPr/>
          <a:lstStyle>
            <a:lvl1pPr>
              <a:defRPr/>
            </a:lvl1pPr>
          </a:lstStyle>
          <a:p>
            <a:pPr>
              <a:defRPr/>
            </a:pPr>
            <a:endParaRPr lang="es-ES"/>
          </a:p>
        </p:txBody>
      </p:sp>
      <p:sp>
        <p:nvSpPr>
          <p:cNvPr id="9" name="Slide Number Placeholder 5"/>
          <p:cNvSpPr>
            <a:spLocks noGrp="1"/>
          </p:cNvSpPr>
          <p:nvPr>
            <p:ph type="sldNum" sz="quarter" idx="12"/>
          </p:nvPr>
        </p:nvSpPr>
        <p:spPr/>
        <p:txBody>
          <a:bodyPr/>
          <a:lstStyle>
            <a:lvl1pPr>
              <a:defRPr/>
            </a:lvl1pPr>
          </a:lstStyle>
          <a:p>
            <a:pPr>
              <a:defRPr/>
            </a:pPr>
            <a:fld id="{DFEB9A1A-EEE1-44EC-A98F-BB0F5F365913}"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3"/>
          <p:cNvSpPr>
            <a:spLocks noGrp="1"/>
          </p:cNvSpPr>
          <p:nvPr>
            <p:ph type="dt" sz="half" idx="10"/>
          </p:nvPr>
        </p:nvSpPr>
        <p:spPr/>
        <p:txBody>
          <a:bodyPr/>
          <a:lstStyle>
            <a:lvl1pPr>
              <a:defRPr/>
            </a:lvl1pPr>
          </a:lstStyle>
          <a:p>
            <a:pPr>
              <a:defRPr/>
            </a:pPr>
            <a:endParaRPr lang="es-ES"/>
          </a:p>
        </p:txBody>
      </p:sp>
      <p:sp>
        <p:nvSpPr>
          <p:cNvPr id="4" name="Footer Placeholder 4"/>
          <p:cNvSpPr>
            <a:spLocks noGrp="1"/>
          </p:cNvSpPr>
          <p:nvPr>
            <p:ph type="ftr" sz="quarter" idx="11"/>
          </p:nvPr>
        </p:nvSpPr>
        <p:spPr/>
        <p:txBody>
          <a:bodyPr/>
          <a:lstStyle>
            <a:lvl1pPr>
              <a:defRPr/>
            </a:lvl1pPr>
          </a:lstStyle>
          <a:p>
            <a:pPr>
              <a:defRPr/>
            </a:pPr>
            <a:endParaRPr lang="es-ES"/>
          </a:p>
        </p:txBody>
      </p:sp>
      <p:sp>
        <p:nvSpPr>
          <p:cNvPr id="5" name="Slide Number Placeholder 5"/>
          <p:cNvSpPr>
            <a:spLocks noGrp="1"/>
          </p:cNvSpPr>
          <p:nvPr>
            <p:ph type="sldNum" sz="quarter" idx="12"/>
          </p:nvPr>
        </p:nvSpPr>
        <p:spPr/>
        <p:txBody>
          <a:bodyPr/>
          <a:lstStyle>
            <a:lvl1pPr>
              <a:defRPr/>
            </a:lvl1pPr>
          </a:lstStyle>
          <a:p>
            <a:pPr>
              <a:defRPr/>
            </a:pPr>
            <a:fld id="{95E39191-0211-4073-8851-2DCBF5B4AFD2}"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fr-FR"/>
            </a:p>
          </p:txBody>
        </p:sp>
        <p:sp>
          <p:nvSpPr>
            <p:cNvPr id="5"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fr-FR"/>
            </a:p>
          </p:txBody>
        </p:sp>
        <p:sp>
          <p:nvSpPr>
            <p:cNvPr id="6"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fr-FR"/>
            </a:p>
          </p:txBody>
        </p:sp>
        <p:sp>
          <p:nvSpPr>
            <p:cNvPr id="7"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fr-FR"/>
            </a:p>
          </p:txBody>
        </p:sp>
        <p:sp useBgFill="1">
          <p:nvSpPr>
            <p:cNvPr id="8"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fr-FR"/>
            </a:p>
          </p:txBody>
        </p:sp>
      </p:grpSp>
      <p:sp>
        <p:nvSpPr>
          <p:cNvPr id="9" name="Date Placeholder 1"/>
          <p:cNvSpPr>
            <a:spLocks noGrp="1"/>
          </p:cNvSpPr>
          <p:nvPr>
            <p:ph type="dt" sz="half" idx="10"/>
          </p:nvPr>
        </p:nvSpPr>
        <p:spPr/>
        <p:txBody>
          <a:bodyPr/>
          <a:lstStyle>
            <a:lvl1pPr>
              <a:defRPr/>
            </a:lvl1pPr>
          </a:lstStyle>
          <a:p>
            <a:pPr>
              <a:defRPr/>
            </a:pPr>
            <a:endParaRPr lang="es-ES"/>
          </a:p>
        </p:txBody>
      </p:sp>
      <p:sp>
        <p:nvSpPr>
          <p:cNvPr id="10" name="Footer Placeholder 2"/>
          <p:cNvSpPr>
            <a:spLocks noGrp="1"/>
          </p:cNvSpPr>
          <p:nvPr>
            <p:ph type="ftr" sz="quarter" idx="11"/>
          </p:nvPr>
        </p:nvSpPr>
        <p:spPr/>
        <p:txBody>
          <a:bodyPr/>
          <a:lstStyle>
            <a:lvl1pPr>
              <a:defRPr/>
            </a:lvl1pPr>
          </a:lstStyle>
          <a:p>
            <a:pPr>
              <a:defRPr/>
            </a:pPr>
            <a:endParaRPr lang="es-ES"/>
          </a:p>
        </p:txBody>
      </p:sp>
      <p:sp>
        <p:nvSpPr>
          <p:cNvPr id="11" name="Slide Number Placeholder 3"/>
          <p:cNvSpPr>
            <a:spLocks noGrp="1"/>
          </p:cNvSpPr>
          <p:nvPr>
            <p:ph type="sldNum" sz="quarter" idx="12"/>
          </p:nvPr>
        </p:nvSpPr>
        <p:spPr/>
        <p:txBody>
          <a:bodyPr/>
          <a:lstStyle>
            <a:lvl1pPr>
              <a:defRPr/>
            </a:lvl1pPr>
          </a:lstStyle>
          <a:p>
            <a:pPr>
              <a:defRPr/>
            </a:pPr>
            <a:fld id="{6E70DB26-A4F9-405D-B06D-7A89C87D4ED0}"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fr-FR"/>
            </a:p>
          </p:txBody>
        </p:sp>
        <p:sp>
          <p:nvSpPr>
            <p:cNvPr id="8"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fr-FR"/>
            </a:p>
          </p:txBody>
        </p:sp>
        <p:sp>
          <p:nvSpPr>
            <p:cNvPr id="9"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fr-FR"/>
            </a:p>
          </p:txBody>
        </p:sp>
        <p:sp>
          <p:nvSpPr>
            <p:cNvPr id="10"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fr-FR"/>
            </a:p>
          </p:txBody>
        </p:sp>
        <p:sp useBgFill="1">
          <p:nvSpPr>
            <p:cNvPr id="11" name="Freeform 28"/>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fr-FR"/>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fr-FR" smtClean="0"/>
              <a:t>Modifiez le style du titre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2" name="Date Placeholder 4"/>
          <p:cNvSpPr>
            <a:spLocks noGrp="1"/>
          </p:cNvSpPr>
          <p:nvPr>
            <p:ph type="dt" sz="half" idx="10"/>
          </p:nvPr>
        </p:nvSpPr>
        <p:spPr/>
        <p:txBody>
          <a:bodyPr/>
          <a:lstStyle>
            <a:lvl1pPr>
              <a:defRPr/>
            </a:lvl1pPr>
          </a:lstStyle>
          <a:p>
            <a:pPr>
              <a:defRPr/>
            </a:pPr>
            <a:endParaRPr lang="es-ES"/>
          </a:p>
        </p:txBody>
      </p:sp>
      <p:sp>
        <p:nvSpPr>
          <p:cNvPr id="13" name="Footer Placeholder 5"/>
          <p:cNvSpPr>
            <a:spLocks noGrp="1"/>
          </p:cNvSpPr>
          <p:nvPr>
            <p:ph type="ftr" sz="quarter" idx="11"/>
          </p:nvPr>
        </p:nvSpPr>
        <p:spPr/>
        <p:txBody>
          <a:bodyPr/>
          <a:lstStyle>
            <a:lvl1pPr>
              <a:defRPr/>
            </a:lvl1pPr>
          </a:lstStyle>
          <a:p>
            <a:pPr>
              <a:defRPr/>
            </a:pPr>
            <a:endParaRPr lang="es-ES"/>
          </a:p>
        </p:txBody>
      </p:sp>
      <p:sp>
        <p:nvSpPr>
          <p:cNvPr id="14" name="Slide Number Placeholder 6"/>
          <p:cNvSpPr>
            <a:spLocks noGrp="1"/>
          </p:cNvSpPr>
          <p:nvPr>
            <p:ph type="sldNum" sz="quarter" idx="12"/>
          </p:nvPr>
        </p:nvSpPr>
        <p:spPr/>
        <p:txBody>
          <a:bodyPr/>
          <a:lstStyle>
            <a:lvl1pPr>
              <a:defRPr/>
            </a:lvl1pPr>
          </a:lstStyle>
          <a:p>
            <a:pPr>
              <a:defRPr/>
            </a:pPr>
            <a:fld id="{9C23BEE0-E6D4-476A-917D-D5B695ACEAE6}"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fr-FR"/>
            </a:p>
          </p:txBody>
        </p:sp>
        <p:sp>
          <p:nvSpPr>
            <p:cNvPr id="8"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fr-FR"/>
            </a:p>
          </p:txBody>
        </p:sp>
        <p:sp>
          <p:nvSpPr>
            <p:cNvPr id="9"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fr-FR"/>
            </a:p>
          </p:txBody>
        </p:sp>
        <p:sp>
          <p:nvSpPr>
            <p:cNvPr id="10"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fr-FR"/>
            </a:p>
          </p:txBody>
        </p:sp>
        <p:sp useBgFill="1">
          <p:nvSpPr>
            <p:cNvPr id="11" name="Freeform 10"/>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fr-F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fr-FR" smtClean="0"/>
              <a:t>Modifiez le style du titre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en-US" noProof="0" dirty="0"/>
          </a:p>
        </p:txBody>
      </p:sp>
      <p:sp>
        <p:nvSpPr>
          <p:cNvPr id="12" name="Date Placeholder 4"/>
          <p:cNvSpPr>
            <a:spLocks noGrp="1"/>
          </p:cNvSpPr>
          <p:nvPr>
            <p:ph type="dt" sz="half" idx="10"/>
          </p:nvPr>
        </p:nvSpPr>
        <p:spPr/>
        <p:txBody>
          <a:bodyPr/>
          <a:lstStyle>
            <a:lvl1pPr>
              <a:defRPr/>
            </a:lvl1pPr>
          </a:lstStyle>
          <a:p>
            <a:pPr>
              <a:defRPr/>
            </a:pPr>
            <a:endParaRPr lang="es-ES"/>
          </a:p>
        </p:txBody>
      </p:sp>
      <p:sp>
        <p:nvSpPr>
          <p:cNvPr id="13" name="Footer Placeholder 5"/>
          <p:cNvSpPr>
            <a:spLocks noGrp="1"/>
          </p:cNvSpPr>
          <p:nvPr>
            <p:ph type="ftr" sz="quarter" idx="11"/>
          </p:nvPr>
        </p:nvSpPr>
        <p:spPr/>
        <p:txBody>
          <a:bodyPr/>
          <a:lstStyle>
            <a:lvl1pPr>
              <a:defRPr/>
            </a:lvl1pPr>
          </a:lstStyle>
          <a:p>
            <a:pPr>
              <a:defRPr/>
            </a:pPr>
            <a:endParaRPr lang="es-ES"/>
          </a:p>
        </p:txBody>
      </p:sp>
      <p:sp>
        <p:nvSpPr>
          <p:cNvPr id="14" name="Slide Number Placeholder 6"/>
          <p:cNvSpPr>
            <a:spLocks noGrp="1"/>
          </p:cNvSpPr>
          <p:nvPr>
            <p:ph type="sldNum" sz="quarter" idx="12"/>
          </p:nvPr>
        </p:nvSpPr>
        <p:spPr/>
        <p:txBody>
          <a:bodyPr/>
          <a:lstStyle>
            <a:lvl1pPr>
              <a:defRPr/>
            </a:lvl1pPr>
          </a:lstStyle>
          <a:p>
            <a:pPr>
              <a:defRPr/>
            </a:pPr>
            <a:fld id="{3CFF90DC-6251-4689-A896-D81529F2110C}"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lvl1pPr>
              <a:defRPr/>
            </a:lvl1pPr>
          </a:lstStyle>
          <a:p>
            <a:pPr>
              <a:defRPr/>
            </a:pPr>
            <a:endParaRPr lang="es-ES"/>
          </a:p>
        </p:txBody>
      </p:sp>
      <p:sp>
        <p:nvSpPr>
          <p:cNvPr id="5" name="Footer Placeholder 4"/>
          <p:cNvSpPr>
            <a:spLocks noGrp="1"/>
          </p:cNvSpPr>
          <p:nvPr>
            <p:ph type="ftr" sz="quarter" idx="11"/>
          </p:nvPr>
        </p:nvSpPr>
        <p:spPr/>
        <p:txBody>
          <a:bodyPr/>
          <a:lstStyle>
            <a:lvl1pPr>
              <a:defRPr/>
            </a:lvl1pPr>
          </a:lstStyle>
          <a:p>
            <a:pPr>
              <a:defRPr/>
            </a:pPr>
            <a:endParaRPr lang="es-ES"/>
          </a:p>
        </p:txBody>
      </p:sp>
      <p:sp>
        <p:nvSpPr>
          <p:cNvPr id="6" name="Slide Number Placeholder 5"/>
          <p:cNvSpPr>
            <a:spLocks noGrp="1"/>
          </p:cNvSpPr>
          <p:nvPr>
            <p:ph type="sldNum" sz="quarter" idx="12"/>
          </p:nvPr>
        </p:nvSpPr>
        <p:spPr/>
        <p:txBody>
          <a:bodyPr/>
          <a:lstStyle>
            <a:lvl1pPr>
              <a:defRPr/>
            </a:lvl1pPr>
          </a:lstStyle>
          <a:p>
            <a:pPr>
              <a:defRPr/>
            </a:pPr>
            <a:fld id="{713EF326-714E-4DFC-B8E7-1E8BF09CF4D2}"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fr-FR"/>
            </a:p>
          </p:txBody>
        </p:sp>
        <p:sp>
          <p:nvSpPr>
            <p:cNvPr id="7"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fr-FR"/>
            </a:p>
          </p:txBody>
        </p:sp>
        <p:sp>
          <p:nvSpPr>
            <p:cNvPr id="8"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fr-FR"/>
            </a:p>
          </p:txBody>
        </p:sp>
        <p:sp>
          <p:nvSpPr>
            <p:cNvPr id="9"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fr-FR"/>
            </a:p>
          </p:txBody>
        </p:sp>
        <p:sp useBgFill="1">
          <p:nvSpPr>
            <p:cNvPr id="10" name="Freeform 19"/>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fr-FR"/>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Date Placeholder 3"/>
          <p:cNvSpPr>
            <a:spLocks noGrp="1"/>
          </p:cNvSpPr>
          <p:nvPr>
            <p:ph type="dt" sz="half" idx="10"/>
          </p:nvPr>
        </p:nvSpPr>
        <p:spPr/>
        <p:txBody>
          <a:bodyPr/>
          <a:lstStyle>
            <a:lvl1pPr>
              <a:defRPr/>
            </a:lvl1pPr>
          </a:lstStyle>
          <a:p>
            <a:pPr>
              <a:defRPr/>
            </a:pPr>
            <a:endParaRPr lang="es-ES"/>
          </a:p>
        </p:txBody>
      </p:sp>
      <p:sp>
        <p:nvSpPr>
          <p:cNvPr id="12" name="Footer Placeholder 4"/>
          <p:cNvSpPr>
            <a:spLocks noGrp="1"/>
          </p:cNvSpPr>
          <p:nvPr>
            <p:ph type="ftr" sz="quarter" idx="11"/>
          </p:nvPr>
        </p:nvSpPr>
        <p:spPr/>
        <p:txBody>
          <a:bodyPr/>
          <a:lstStyle>
            <a:lvl1pPr>
              <a:defRPr/>
            </a:lvl1pPr>
          </a:lstStyle>
          <a:p>
            <a:pPr>
              <a:defRPr/>
            </a:pPr>
            <a:endParaRPr lang="es-ES"/>
          </a:p>
        </p:txBody>
      </p:sp>
      <p:sp>
        <p:nvSpPr>
          <p:cNvPr id="13" name="Slide Number Placeholder 5"/>
          <p:cNvSpPr>
            <a:spLocks noGrp="1"/>
          </p:cNvSpPr>
          <p:nvPr>
            <p:ph type="sldNum" sz="quarter" idx="12"/>
          </p:nvPr>
        </p:nvSpPr>
        <p:spPr/>
        <p:txBody>
          <a:bodyPr/>
          <a:lstStyle>
            <a:lvl1pPr>
              <a:defRPr/>
            </a:lvl1pPr>
          </a:lstStyle>
          <a:p>
            <a:pPr>
              <a:defRPr/>
            </a:pPr>
            <a:fld id="{A6273F7F-BB4D-4457-B751-330CB92C0AD9}" type="slidenum">
              <a:rPr lang="es-ES"/>
              <a:pPr>
                <a:defRPr/>
              </a:pPr>
              <a:t>‹N°›</a:t>
            </a:fld>
            <a:endParaRPr lang="es-ES" sz="1400"/>
          </a:p>
        </p:txBody>
      </p:sp>
    </p:spTree>
  </p:cSld>
  <p:clrMapOvr>
    <a:masterClrMapping/>
  </p:clrMapOvr>
  <p:transition spd="med">
    <p:cover dir="rd"/>
    <p:sndAc>
      <p:stSnd>
        <p:snd r:embed="rId1" name="laser.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1033" name="Freeform 14"/>
            <p:cNvSpPr>
              <a:spLocks/>
            </p:cNvSpPr>
            <p:nvPr/>
          </p:nvSpPr>
          <p:spPr bwMode="hidden">
            <a:xfrm>
              <a:off x="4810125" y="4500563"/>
              <a:ext cx="4295775" cy="101600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endParaRPr lang="fr-FR"/>
            </a:p>
          </p:txBody>
        </p:sp>
        <p:sp>
          <p:nvSpPr>
            <p:cNvPr id="1034" name="Freeform 18"/>
            <p:cNvSpPr>
              <a:spLocks/>
            </p:cNvSpPr>
            <p:nvPr/>
          </p:nvSpPr>
          <p:spPr bwMode="hidden">
            <a:xfrm>
              <a:off x="-309563" y="4318000"/>
              <a:ext cx="8280401" cy="1209675"/>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endParaRPr lang="fr-FR"/>
            </a:p>
          </p:txBody>
        </p:sp>
        <p:sp>
          <p:nvSpPr>
            <p:cNvPr id="1035" name="Freeform 22"/>
            <p:cNvSpPr>
              <a:spLocks/>
            </p:cNvSpPr>
            <p:nvPr/>
          </p:nvSpPr>
          <p:spPr bwMode="hidden">
            <a:xfrm>
              <a:off x="3175" y="4335463"/>
              <a:ext cx="8166100" cy="1101725"/>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endParaRPr lang="fr-FR"/>
            </a:p>
          </p:txBody>
        </p:sp>
        <p:sp>
          <p:nvSpPr>
            <p:cNvPr id="1036" name="Freeform 26"/>
            <p:cNvSpPr>
              <a:spLocks/>
            </p:cNvSpPr>
            <p:nvPr/>
          </p:nvSpPr>
          <p:spPr bwMode="hidden">
            <a:xfrm>
              <a:off x="4156075" y="4316413"/>
              <a:ext cx="4940300" cy="927100"/>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endParaRPr lang="fr-FR"/>
            </a:p>
          </p:txBody>
        </p:sp>
        <p:sp useBgFill="1">
          <p:nvSpPr>
            <p:cNvPr id="1037"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endParaRPr lang="fr-FR"/>
            </a:p>
          </p:txBody>
        </p:sp>
      </p:grpSp>
      <p:sp>
        <p:nvSpPr>
          <p:cNvPr id="1028" name="Title Placeholder 1"/>
          <p:cNvSpPr>
            <a:spLocks noGrp="1"/>
          </p:cNvSpPr>
          <p:nvPr>
            <p:ph type="title"/>
          </p:nvPr>
        </p:nvSpPr>
        <p:spPr bwMode="auto">
          <a:xfrm>
            <a:off x="457200" y="338138"/>
            <a:ext cx="8229600" cy="1252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Modifiez le style du titre</a:t>
            </a:r>
            <a:endParaRPr lang="en-US"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a:defRPr sz="1000">
                <a:solidFill>
                  <a:schemeClr val="tx2"/>
                </a:solidFill>
              </a:defRPr>
            </a:lvl1pPr>
          </a:lstStyle>
          <a:p>
            <a:pPr>
              <a:defRPr/>
            </a:pPr>
            <a:endParaRPr lang="es-ES"/>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a:defRPr sz="1000">
                <a:solidFill>
                  <a:schemeClr val="tx2"/>
                </a:solidFill>
              </a:defRPr>
            </a:lvl1pPr>
          </a:lstStyle>
          <a:p>
            <a:pPr>
              <a:defRPr/>
            </a:pPr>
            <a:endParaRPr lang="es-ES"/>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a:defRPr sz="1000" smtClean="0">
                <a:solidFill>
                  <a:schemeClr val="tx2"/>
                </a:solidFill>
              </a:defRPr>
            </a:lvl1pPr>
          </a:lstStyle>
          <a:p>
            <a:pPr>
              <a:defRPr/>
            </a:pPr>
            <a:fld id="{7CE8BEE4-C07A-40A5-A72F-F518893AABF9}" type="slidenum">
              <a:rPr lang="es-ES"/>
              <a:pPr>
                <a:defRPr/>
              </a:pPr>
              <a:t>‹N°›</a:t>
            </a:fld>
            <a:endParaRPr lang="es-ES" sz="1400"/>
          </a:p>
        </p:txBody>
      </p:sp>
      <p:sp>
        <p:nvSpPr>
          <p:cNvPr id="1032" name="Text Placeholder 2"/>
          <p:cNvSpPr>
            <a:spLocks noGrp="1"/>
          </p:cNvSpPr>
          <p:nvPr>
            <p:ph type="body" idx="1"/>
          </p:nvPr>
        </p:nvSpPr>
        <p:spPr bwMode="auto">
          <a:xfrm>
            <a:off x="871538" y="2674938"/>
            <a:ext cx="7408862" cy="345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Tree>
  </p:cSld>
  <p:clrMap bg1="lt1" tx1="dk1" bg2="lt2" tx2="dk2" accent1="accent1" accent2="accent2" accent3="accent3" accent4="accent4" accent5="accent5" accent6="accent6" hlink="hlink" folHlink="folHlink"/>
  <p:sldLayoutIdLst>
    <p:sldLayoutId id="2147484233" r:id="rId1"/>
    <p:sldLayoutId id="2147484228" r:id="rId2"/>
    <p:sldLayoutId id="2147484234" r:id="rId3"/>
    <p:sldLayoutId id="2147484229" r:id="rId4"/>
    <p:sldLayoutId id="2147484230" r:id="rId5"/>
    <p:sldLayoutId id="2147484231" r:id="rId6"/>
    <p:sldLayoutId id="2147484235" r:id="rId7"/>
    <p:sldLayoutId id="2147484236" r:id="rId8"/>
    <p:sldLayoutId id="2147484237" r:id="rId9"/>
    <p:sldLayoutId id="2147484232" r:id="rId10"/>
    <p:sldLayoutId id="2147484238" r:id="rId11"/>
  </p:sldLayoutIdLst>
  <p:transition spd="med">
    <p:cover dir="rd"/>
    <p:sndAc>
      <p:stSnd>
        <p:snd r:embed="rId13" name="laser.wav"/>
      </p:stSnd>
    </p:sndAc>
  </p:transition>
  <p:timing>
    <p:tnLst>
      <p:par>
        <p:cTn id="1" dur="indefinite" restart="never" nodeType="tmRoot"/>
      </p:par>
    </p:tnLst>
  </p:timing>
  <p:hf hdr="0" ftr="0" dt="0"/>
  <p:txStyles>
    <p:titleStyle>
      <a:lvl1pPr algn="ctr" rtl="0" fontAlgn="base">
        <a:spcBef>
          <a:spcPct val="0"/>
        </a:spcBef>
        <a:spcAft>
          <a:spcPct val="0"/>
        </a:spcAft>
        <a:defRPr sz="4400" kern="1200">
          <a:solidFill>
            <a:srgbClr val="FFFFFF"/>
          </a:solidFill>
          <a:latin typeface="+mj-lt"/>
          <a:ea typeface="+mj-ea"/>
          <a:cs typeface="+mj-cs"/>
        </a:defRPr>
      </a:lvl1pPr>
      <a:lvl2pPr algn="ctr" rtl="0" fontAlgn="base">
        <a:spcBef>
          <a:spcPct val="0"/>
        </a:spcBef>
        <a:spcAft>
          <a:spcPct val="0"/>
        </a:spcAft>
        <a:defRPr sz="4400">
          <a:solidFill>
            <a:srgbClr val="FFFFFF"/>
          </a:solidFill>
          <a:latin typeface="Candara" pitchFamily="34" charset="0"/>
        </a:defRPr>
      </a:lvl2pPr>
      <a:lvl3pPr algn="ctr" rtl="0" fontAlgn="base">
        <a:spcBef>
          <a:spcPct val="0"/>
        </a:spcBef>
        <a:spcAft>
          <a:spcPct val="0"/>
        </a:spcAft>
        <a:defRPr sz="4400">
          <a:solidFill>
            <a:srgbClr val="FFFFFF"/>
          </a:solidFill>
          <a:latin typeface="Candara" pitchFamily="34" charset="0"/>
        </a:defRPr>
      </a:lvl3pPr>
      <a:lvl4pPr algn="ctr" rtl="0" fontAlgn="base">
        <a:spcBef>
          <a:spcPct val="0"/>
        </a:spcBef>
        <a:spcAft>
          <a:spcPct val="0"/>
        </a:spcAft>
        <a:defRPr sz="4400">
          <a:solidFill>
            <a:srgbClr val="FFFFFF"/>
          </a:solidFill>
          <a:latin typeface="Candara" pitchFamily="34" charset="0"/>
        </a:defRPr>
      </a:lvl4pPr>
      <a:lvl5pPr algn="ctr" rtl="0" fontAlgn="base">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fontAlgn="base">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fontAlgn="base">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fontAlgn="base">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fontAlgn="base">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fontAlgn="base">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3" cstate="print"/>
          <a:srcRect/>
          <a:stretch>
            <a:fillRect/>
          </a:stretch>
        </p:blipFill>
        <p:spPr bwMode="auto">
          <a:xfrm>
            <a:off x="269875" y="5013325"/>
            <a:ext cx="1755775" cy="1722438"/>
          </a:xfrm>
          <a:prstGeom prst="rect">
            <a:avLst/>
          </a:prstGeom>
          <a:noFill/>
          <a:ln w="9525">
            <a:noFill/>
            <a:miter lim="800000"/>
            <a:headEnd/>
            <a:tailEnd/>
          </a:ln>
        </p:spPr>
      </p:pic>
      <p:sp>
        <p:nvSpPr>
          <p:cNvPr id="10" name="Titre 9"/>
          <p:cNvSpPr>
            <a:spLocks noGrp="1"/>
          </p:cNvSpPr>
          <p:nvPr>
            <p:ph type="ctrTitle"/>
          </p:nvPr>
        </p:nvSpPr>
        <p:spPr>
          <a:xfrm>
            <a:off x="242763" y="2204864"/>
            <a:ext cx="8721725" cy="432048"/>
          </a:xfrm>
        </p:spPr>
        <p:txBody>
          <a:bodyPr>
            <a:normAutofit fontScale="90000"/>
          </a:bodyPr>
          <a:lstStyle/>
          <a:p>
            <a:r>
              <a:rPr lang="en-US" dirty="0" smtClean="0"/>
              <a:t/>
            </a:r>
            <a:br>
              <a:rPr lang="en-US" dirty="0" smtClean="0"/>
            </a:br>
            <a:endParaRPr lang="fr-FR" sz="5400" dirty="0" smtClean="0">
              <a:latin typeface="Tahoma" pitchFamily="34" charset="0"/>
              <a:cs typeface="Tahoma" pitchFamily="34" charset="0"/>
            </a:endParaRPr>
          </a:p>
        </p:txBody>
      </p:sp>
      <p:sp>
        <p:nvSpPr>
          <p:cNvPr id="11" name="Sous-titre 10"/>
          <p:cNvSpPr>
            <a:spLocks noGrp="1"/>
          </p:cNvSpPr>
          <p:nvPr>
            <p:ph type="subTitle" idx="1"/>
          </p:nvPr>
        </p:nvSpPr>
        <p:spPr>
          <a:xfrm>
            <a:off x="323528" y="4005064"/>
            <a:ext cx="8578850" cy="792088"/>
          </a:xfrm>
        </p:spPr>
        <p:txBody>
          <a:bodyPr>
            <a:normAutofit fontScale="32500" lnSpcReduction="20000"/>
          </a:bodyPr>
          <a:lstStyle/>
          <a:p>
            <a:r>
              <a:rPr lang="fr-FR" sz="4900" b="1" dirty="0" smtClean="0"/>
              <a:t>By Dr. FEMEGNE MOTCHEYE Innocent</a:t>
            </a:r>
            <a:r>
              <a:rPr kumimoji="1" lang="fr-FR" sz="4900" b="1" dirty="0" smtClean="0">
                <a:solidFill>
                  <a:srgbClr val="A50021"/>
                </a:solidFill>
                <a:latin typeface="Taffy" pitchFamily="2" charset="0"/>
              </a:rPr>
              <a:t> </a:t>
            </a:r>
          </a:p>
          <a:p>
            <a:r>
              <a:rPr kumimoji="1" lang="fr-FR" sz="5500" b="1" dirty="0" smtClean="0">
                <a:solidFill>
                  <a:srgbClr val="A50021"/>
                </a:solidFill>
                <a:latin typeface="Taffy" pitchFamily="2" charset="0"/>
              </a:rPr>
              <a:t>Tel : 00237 97 30 21 39  Mail : femegneinnocent@yahoo.fr   web : www.alternatives-medicales.com   </a:t>
            </a:r>
            <a:r>
              <a:rPr kumimoji="1" lang="fr-FR" sz="4800" b="1" dirty="0" smtClean="0">
                <a:solidFill>
                  <a:srgbClr val="A50021"/>
                </a:solidFill>
                <a:latin typeface="Taffy" pitchFamily="2" charset="0"/>
              </a:rPr>
              <a:t>                                                                                           </a:t>
            </a:r>
          </a:p>
        </p:txBody>
      </p:sp>
      <p:sp>
        <p:nvSpPr>
          <p:cNvPr id="12" name="ZoneTexte 11"/>
          <p:cNvSpPr txBox="1">
            <a:spLocks noChangeArrowheads="1"/>
          </p:cNvSpPr>
          <p:nvPr/>
        </p:nvSpPr>
        <p:spPr bwMode="auto">
          <a:xfrm>
            <a:off x="2987824" y="6041905"/>
            <a:ext cx="4464496" cy="400110"/>
          </a:xfrm>
          <a:prstGeom prst="rect">
            <a:avLst/>
          </a:prstGeom>
          <a:noFill/>
          <a:ln w="9525">
            <a:noFill/>
            <a:miter lim="800000"/>
            <a:headEnd/>
            <a:tailEnd/>
          </a:ln>
        </p:spPr>
        <p:txBody>
          <a:bodyPr wrap="square">
            <a:spAutoFit/>
          </a:bodyPr>
          <a:lstStyle/>
          <a:p>
            <a:r>
              <a:rPr lang="en-US" sz="2000" b="1" dirty="0">
                <a:solidFill>
                  <a:srgbClr val="F8502E"/>
                </a:solidFill>
              </a:rPr>
              <a:t>May 18-19, 2017 Munich, Germany</a:t>
            </a:r>
          </a:p>
        </p:txBody>
      </p:sp>
      <p:sp>
        <p:nvSpPr>
          <p:cNvPr id="9" name="Titre 9"/>
          <p:cNvSpPr txBox="1">
            <a:spLocks/>
          </p:cNvSpPr>
          <p:nvPr/>
        </p:nvSpPr>
        <p:spPr bwMode="auto">
          <a:xfrm>
            <a:off x="539552" y="2996952"/>
            <a:ext cx="8136904" cy="79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Autofit/>
          </a:bodyPr>
          <a:lstStyle/>
          <a:p>
            <a:pPr lvl="0" algn="ctr"/>
            <a:r>
              <a:rPr kumimoji="0" lang="en-US" sz="3600" b="0" i="0" u="none" strike="noStrike" kern="1200" cap="none" spc="0" normalizeH="0" baseline="0" noProof="0" dirty="0" smtClean="0">
                <a:ln>
                  <a:noFill/>
                </a:ln>
                <a:solidFill>
                  <a:srgbClr val="FFFFFF"/>
                </a:solidFill>
                <a:effectLst/>
                <a:uLnTx/>
                <a:uFillTx/>
                <a:latin typeface="+mj-lt"/>
                <a:ea typeface="+mj-ea"/>
                <a:cs typeface="+mj-cs"/>
              </a:rPr>
              <a:t/>
            </a:r>
            <a:br>
              <a:rPr kumimoji="0" lang="en-US" sz="3600" b="0" i="0" u="none" strike="noStrike" kern="1200" cap="none" spc="0" normalizeH="0" baseline="0" noProof="0" dirty="0" smtClean="0">
                <a:ln>
                  <a:noFill/>
                </a:ln>
                <a:solidFill>
                  <a:srgbClr val="FFFFFF"/>
                </a:solidFill>
                <a:effectLst/>
                <a:uLnTx/>
                <a:uFillTx/>
                <a:latin typeface="+mj-lt"/>
                <a:ea typeface="+mj-ea"/>
                <a:cs typeface="+mj-cs"/>
              </a:rPr>
            </a:br>
            <a:r>
              <a:rPr lang="fr-FR" sz="3600" dirty="0" smtClean="0">
                <a:solidFill>
                  <a:srgbClr val="A50021"/>
                </a:solidFill>
              </a:rPr>
              <a:t> </a:t>
            </a:r>
            <a:r>
              <a:rPr kumimoji="0" lang="fr-FR" sz="4400" b="1" dirty="0" smtClean="0">
                <a:solidFill>
                  <a:srgbClr val="A50021"/>
                </a:solidFill>
                <a:latin typeface="+mj-lt"/>
                <a:ea typeface="+mj-ea"/>
                <a:cs typeface="+mj-cs"/>
              </a:rPr>
              <a:t>TRACK </a:t>
            </a:r>
            <a:r>
              <a:rPr kumimoji="0" lang="fr-FR" sz="4400" b="1" dirty="0" smtClean="0">
                <a:solidFill>
                  <a:srgbClr val="A50021"/>
                </a:solidFill>
                <a:latin typeface="+mj-lt"/>
                <a:ea typeface="+mj-ea"/>
                <a:cs typeface="+mj-cs"/>
              </a:rPr>
              <a:t>9: </a:t>
            </a:r>
            <a:r>
              <a:rPr kumimoji="0" lang="fr-FR" sz="4400" b="1" dirty="0" smtClean="0">
                <a:solidFill>
                  <a:srgbClr val="A50021"/>
                </a:solidFill>
                <a:latin typeface="+mj-lt"/>
                <a:ea typeface="+mj-ea"/>
                <a:cs typeface="+mj-cs"/>
              </a:rPr>
              <a:t>HOMEOPATHY </a:t>
            </a:r>
            <a:r>
              <a:rPr kumimoji="0" lang="en-US" sz="3600" b="0" i="0" u="none" strike="noStrike" kern="1200" cap="none" spc="0" normalizeH="0" baseline="0" noProof="0" dirty="0" smtClean="0">
                <a:ln>
                  <a:noFill/>
                </a:ln>
                <a:solidFill>
                  <a:srgbClr val="A50021"/>
                </a:solidFill>
                <a:effectLst/>
                <a:uLnTx/>
                <a:uFillTx/>
                <a:latin typeface="+mj-lt"/>
                <a:ea typeface="+mj-ea"/>
                <a:cs typeface="+mj-cs"/>
              </a:rPr>
              <a:t/>
            </a:r>
            <a:br>
              <a:rPr kumimoji="0" lang="en-US" sz="3600" b="0" i="0" u="none" strike="noStrike" kern="1200" cap="none" spc="0" normalizeH="0" baseline="0" noProof="0" dirty="0" smtClean="0">
                <a:ln>
                  <a:noFill/>
                </a:ln>
                <a:solidFill>
                  <a:srgbClr val="A50021"/>
                </a:solidFill>
                <a:effectLst/>
                <a:uLnTx/>
                <a:uFillTx/>
                <a:latin typeface="+mj-lt"/>
                <a:ea typeface="+mj-ea"/>
                <a:cs typeface="+mj-cs"/>
              </a:rPr>
            </a:br>
            <a:endParaRPr kumimoji="0" lang="fr-FR" sz="3600" b="0" i="0" u="none" strike="noStrike" kern="1200" cap="none" spc="0" normalizeH="0" baseline="0" noProof="0" dirty="0" smtClean="0">
              <a:ln>
                <a:noFill/>
              </a:ln>
              <a:solidFill>
                <a:srgbClr val="A50021"/>
              </a:solidFill>
              <a:effectLst/>
              <a:uLnTx/>
              <a:uFillTx/>
              <a:latin typeface="Tahoma" pitchFamily="34" charset="0"/>
              <a:ea typeface="+mj-ea"/>
              <a:cs typeface="Tahoma" pitchFamily="34" charset="0"/>
            </a:endParaRPr>
          </a:p>
        </p:txBody>
      </p:sp>
      <p:sp>
        <p:nvSpPr>
          <p:cNvPr id="4" name="ZoneTexte 3"/>
          <p:cNvSpPr txBox="1"/>
          <p:nvPr/>
        </p:nvSpPr>
        <p:spPr>
          <a:xfrm>
            <a:off x="1259632" y="476672"/>
            <a:ext cx="6840760" cy="3231654"/>
          </a:xfrm>
          <a:prstGeom prst="rect">
            <a:avLst/>
          </a:prstGeom>
          <a:noFill/>
        </p:spPr>
        <p:txBody>
          <a:bodyPr wrap="square" rtlCol="0">
            <a:spAutoFit/>
          </a:bodyPr>
          <a:lstStyle/>
          <a:p>
            <a:pPr algn="ctr"/>
            <a:r>
              <a:rPr lang="en-US" sz="3600" b="1" baseline="30000" dirty="0">
                <a:solidFill>
                  <a:srgbClr val="F0EFE0"/>
                </a:solidFill>
              </a:rPr>
              <a:t>7th International conference on</a:t>
            </a:r>
            <a:endParaRPr lang="en-US" sz="3600" b="1" dirty="0">
              <a:solidFill>
                <a:srgbClr val="F0EFE0"/>
              </a:solidFill>
            </a:endParaRPr>
          </a:p>
          <a:p>
            <a:pPr algn="ctr"/>
            <a:r>
              <a:rPr lang="en-US" sz="3600" b="1" dirty="0">
                <a:solidFill>
                  <a:srgbClr val="F0EFE0"/>
                </a:solidFill>
              </a:rPr>
              <a:t>Ayurveda, Homeopathy and Chinese Medicine</a:t>
            </a:r>
          </a:p>
          <a:p>
            <a:endParaRPr lang="fr-FR" dirty="0"/>
          </a:p>
          <a:p>
            <a:endParaRPr lang="fr-FR" dirty="0" smtClean="0"/>
          </a:p>
          <a:p>
            <a:endParaRPr lang="fr-FR" dirty="0"/>
          </a:p>
          <a:p>
            <a:endParaRPr lang="fr-FR" dirty="0"/>
          </a:p>
        </p:txBody>
      </p:sp>
    </p:spTree>
  </p:cSld>
  <p:clrMapOvr>
    <a:masterClrMapping/>
  </p:clrMapOvr>
  <p:transition spd="med">
    <p:wheel/>
    <p:sndAc>
      <p:stSnd>
        <p:snd r:embed="rId2" name="laser.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3"/>
          <p:cNvSpPr>
            <a:spLocks noGrp="1"/>
          </p:cNvSpPr>
          <p:nvPr>
            <p:ph type="ctrTitle"/>
          </p:nvPr>
        </p:nvSpPr>
        <p:spPr>
          <a:xfrm>
            <a:off x="685800" y="1600200"/>
            <a:ext cx="7772400" cy="1036638"/>
          </a:xfrm>
        </p:spPr>
        <p:txBody>
          <a:bodyPr/>
          <a:lstStyle/>
          <a:p>
            <a:r>
              <a:rPr lang="fr-FR" sz="6000" dirty="0" smtClean="0"/>
              <a:t>part One</a:t>
            </a:r>
          </a:p>
        </p:txBody>
      </p:sp>
      <p:sp>
        <p:nvSpPr>
          <p:cNvPr id="9219" name="Espace réservé du contenu 1"/>
          <p:cNvSpPr>
            <a:spLocks noGrp="1"/>
          </p:cNvSpPr>
          <p:nvPr>
            <p:ph type="subTitle" idx="1"/>
          </p:nvPr>
        </p:nvSpPr>
        <p:spPr>
          <a:xfrm>
            <a:off x="241300" y="2997200"/>
            <a:ext cx="8578850" cy="1295896"/>
          </a:xfrm>
        </p:spPr>
        <p:txBody>
          <a:bodyPr>
            <a:normAutofit/>
          </a:bodyPr>
          <a:lstStyle/>
          <a:p>
            <a:r>
              <a:rPr lang="en-US" sz="3200" b="1" dirty="0" smtClean="0">
                <a:solidFill>
                  <a:srgbClr val="FF0000"/>
                </a:solidFill>
              </a:rPr>
              <a:t>RESEARCH CONCEPTS AND BENEFITS IN HOMEOPATHY</a:t>
            </a:r>
            <a:endParaRPr lang="fr-FR" sz="4400" b="1" dirty="0" smtClean="0">
              <a:solidFill>
                <a:srgbClr val="FF0000"/>
              </a:solidFill>
            </a:endParaRPr>
          </a:p>
        </p:txBody>
      </p:sp>
      <p:pic>
        <p:nvPicPr>
          <p:cNvPr id="9220" name="Image 4"/>
          <p:cNvPicPr>
            <a:picLocks noChangeAspect="1"/>
          </p:cNvPicPr>
          <p:nvPr/>
        </p:nvPicPr>
        <p:blipFill>
          <a:blip r:embed="rId3" cstate="print"/>
          <a:srcRect/>
          <a:stretch>
            <a:fillRect/>
          </a:stretch>
        </p:blipFill>
        <p:spPr bwMode="auto">
          <a:xfrm>
            <a:off x="241300" y="5013325"/>
            <a:ext cx="1755775" cy="1722438"/>
          </a:xfrm>
          <a:prstGeom prst="rect">
            <a:avLst/>
          </a:prstGeom>
          <a:noFill/>
          <a:ln w="9525">
            <a:noFill/>
            <a:miter lim="800000"/>
            <a:headEnd/>
            <a:tailEnd/>
          </a:ln>
        </p:spPr>
      </p:pic>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204864"/>
            <a:ext cx="8568952" cy="3921299"/>
          </a:xfrm>
        </p:spPr>
        <p:txBody>
          <a:bodyPr/>
          <a:lstStyle/>
          <a:p>
            <a:pPr>
              <a:buNone/>
            </a:pPr>
            <a:r>
              <a:rPr lang="en-US" sz="3600" b="1" dirty="0" smtClean="0">
                <a:solidFill>
                  <a:srgbClr val="FF0000"/>
                </a:solidFill>
              </a:rPr>
              <a:t>CONCEPTS</a:t>
            </a:r>
            <a:endParaRPr lang="fr-FR" sz="3600" b="1" dirty="0" smtClean="0">
              <a:solidFill>
                <a:srgbClr val="FF0000"/>
              </a:solidFill>
            </a:endParaRPr>
          </a:p>
          <a:p>
            <a:pPr>
              <a:buNone/>
            </a:pPr>
            <a:r>
              <a:rPr lang="en-US" dirty="0" smtClean="0"/>
              <a:t>It is a form of holistic medicine that helps the body to heal itself , so homeopathy is fundamentally different from </a:t>
            </a:r>
            <a:r>
              <a:rPr lang="en-US" dirty="0" err="1" smtClean="0"/>
              <a:t>allopathy</a:t>
            </a:r>
            <a:r>
              <a:rPr lang="en-US" dirty="0" smtClean="0"/>
              <a:t> , which administers external remedies to counter the effects of the symptoms. Homeopathy maintains that it is not useful to treat the physical manifestations of the disease (</a:t>
            </a:r>
            <a:r>
              <a:rPr lang="en-US" dirty="0" err="1" smtClean="0"/>
              <a:t>eg</a:t>
            </a:r>
            <a:r>
              <a:rPr lang="en-US" dirty="0" smtClean="0"/>
              <a:t> . Hypertension ), because these are only symptoms of an underlying condition . To cure the underlying disease , </a:t>
            </a:r>
            <a:endParaRPr lang="fr-FR" dirty="0" smtClean="0"/>
          </a:p>
          <a:p>
            <a:pPr>
              <a:buNone/>
            </a:pPr>
            <a:r>
              <a:rPr lang="en-US" dirty="0" smtClean="0"/>
              <a:t/>
            </a:r>
            <a:br>
              <a:rPr lang="en-US" dirty="0" smtClean="0"/>
            </a:br>
            <a:endParaRPr lang="fr-FR" dirty="0"/>
          </a:p>
        </p:txBody>
      </p:sp>
      <p:sp>
        <p:nvSpPr>
          <p:cNvPr id="3" name="Titre 2"/>
          <p:cNvSpPr>
            <a:spLocks noGrp="1"/>
          </p:cNvSpPr>
          <p:nvPr>
            <p:ph type="title"/>
          </p:nvPr>
        </p:nvSpPr>
        <p:spPr/>
        <p:txBody>
          <a:bodyPr/>
          <a:lstStyle/>
          <a:p>
            <a:r>
              <a:rPr lang="en-US" sz="4800" dirty="0" smtClean="0"/>
              <a:t>CONCEPTS AND BENEFITS</a:t>
            </a:r>
            <a:endParaRPr lang="fr-FR" sz="4800" dirty="0" smtClean="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1538" y="2060848"/>
            <a:ext cx="7408862" cy="4176464"/>
          </a:xfrm>
        </p:spPr>
        <p:txBody>
          <a:bodyPr/>
          <a:lstStyle/>
          <a:p>
            <a:r>
              <a:rPr lang="en-US" dirty="0" smtClean="0"/>
              <a:t>homeopathy aims to stimulate the vital force of the body ( in terms of Hahnemann, </a:t>
            </a:r>
            <a:r>
              <a:rPr lang="en-US" dirty="0" err="1" smtClean="0"/>
              <a:t>Wesen</a:t>
            </a:r>
            <a:r>
              <a:rPr lang="en-US" dirty="0" smtClean="0"/>
              <a:t> - the spark, it is assumed equivalent to the modern concepts of the immune response ) . In homeopathic treatment , this is not the remedy that heals. Rather the remedy stimulates the body's natural defenses . Hahnemann believed that the disease is caused at the energy level , it is an imbalance that makes the person susceptible. </a:t>
            </a:r>
            <a:endParaRPr lang="fr-FR" dirty="0"/>
          </a:p>
        </p:txBody>
      </p:sp>
      <p:sp>
        <p:nvSpPr>
          <p:cNvPr id="3" name="Titre 2"/>
          <p:cNvSpPr>
            <a:spLocks noGrp="1"/>
          </p:cNvSpPr>
          <p:nvPr>
            <p:ph type="title"/>
          </p:nvPr>
        </p:nvSpPr>
        <p:spPr/>
        <p:txBody>
          <a:bodyPr/>
          <a:lstStyle/>
          <a:p>
            <a:r>
              <a:rPr lang="en-US" dirty="0" smtClean="0"/>
              <a:t>CONCEPTS  (Continued)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276872"/>
            <a:ext cx="8568952" cy="3849291"/>
          </a:xfrm>
        </p:spPr>
        <p:txBody>
          <a:bodyPr/>
          <a:lstStyle/>
          <a:p>
            <a:pPr>
              <a:buNone/>
            </a:pPr>
            <a:r>
              <a:rPr lang="en-US" sz="2800" dirty="0" smtClean="0"/>
              <a:t>Note that allopathic medicine has drifted far from the concern with respect to the susceptibility of the patient, to treat people after they become sick.</a:t>
            </a:r>
            <a:br>
              <a:rPr lang="en-US" sz="2800" dirty="0" smtClean="0"/>
            </a:br>
            <a:r>
              <a:rPr lang="en-US" sz="2800" dirty="0" smtClean="0"/>
              <a:t>Known for millennia homeopathy , Samuel Hahnemann (1755-1844) formalized the modern perspective. He became known in successfully treating cases of typhus after the Battle of Leipzig in 1813.</a:t>
            </a:r>
            <a:r>
              <a:rPr lang="en-US" dirty="0" smtClean="0"/>
              <a:t/>
            </a:r>
            <a:br>
              <a:rPr lang="en-US" dirty="0" smtClean="0"/>
            </a:br>
            <a:endParaRPr lang="fr-FR" dirty="0"/>
          </a:p>
        </p:txBody>
      </p:sp>
      <p:sp>
        <p:nvSpPr>
          <p:cNvPr id="3" name="Titre 2"/>
          <p:cNvSpPr>
            <a:spLocks noGrp="1"/>
          </p:cNvSpPr>
          <p:nvPr>
            <p:ph type="title"/>
          </p:nvPr>
        </p:nvSpPr>
        <p:spPr/>
        <p:txBody>
          <a:bodyPr/>
          <a:lstStyle/>
          <a:p>
            <a:r>
              <a:rPr lang="en-US" dirty="0" smtClean="0"/>
              <a:t>CONCEPTS  (Continued)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5</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67544" y="2132856"/>
            <a:ext cx="8208912" cy="4176464"/>
          </a:xfrm>
        </p:spPr>
        <p:txBody>
          <a:bodyPr/>
          <a:lstStyle/>
          <a:p>
            <a:pPr>
              <a:buNone/>
            </a:pPr>
            <a:r>
              <a:rPr lang="en-US" dirty="0" smtClean="0"/>
              <a:t>Homeopathy treats according to the " law of </a:t>
            </a:r>
            <a:r>
              <a:rPr lang="en-US" dirty="0" err="1" smtClean="0"/>
              <a:t>similars</a:t>
            </a:r>
            <a:r>
              <a:rPr lang="en-US" dirty="0" smtClean="0"/>
              <a:t> " as immune reactions can be triggered by inoculations and substances that cause symptoms in healthy people can be used to treat the same symptoms when they are the result of disease . There are thousands of homeopathic remedies, as used in homeopathic preparations diluted in infinitesimal quantities . Most homeopathic remedies are prepared from plants or animals. Usually , diluted one part in 99 parts of water or alcohol , it was vigorously shaken liquid , and then takes a portion for further diluted in 99 parts of water or alcohol ( 0.1 % ) ; diluted again (0.01%) , and repeatedly . </a:t>
            </a:r>
            <a:endParaRPr lang="fr-FR" dirty="0"/>
          </a:p>
        </p:txBody>
      </p:sp>
      <p:sp>
        <p:nvSpPr>
          <p:cNvPr id="3" name="Titre 2"/>
          <p:cNvSpPr>
            <a:spLocks noGrp="1"/>
          </p:cNvSpPr>
          <p:nvPr>
            <p:ph type="title"/>
          </p:nvPr>
        </p:nvSpPr>
        <p:spPr/>
        <p:txBody>
          <a:bodyPr/>
          <a:lstStyle/>
          <a:p>
            <a:r>
              <a:rPr lang="en-US" dirty="0" smtClean="0"/>
              <a:t>CONCEPTS  (Continued)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6</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2276872"/>
            <a:ext cx="8640960" cy="3921299"/>
          </a:xfrm>
        </p:spPr>
        <p:txBody>
          <a:bodyPr/>
          <a:lstStyle/>
          <a:p>
            <a:pPr>
              <a:buNone/>
            </a:pPr>
            <a:r>
              <a:rPr lang="en-US" sz="2000" dirty="0" smtClean="0"/>
              <a:t>It is important to shake the preparation, which is said to transfer energy to the solution. Paradoxically, the more dye is diluted , the more powerful it is , it can even be diluted beyond Avogadro's number , so there are more molecules of the starting material and this is what produces the most powerful cures. The remedy is taken as drops , or is absorbed in a powder and then swallow it.</a:t>
            </a:r>
            <a:br>
              <a:rPr lang="en-US" sz="2000" dirty="0" smtClean="0"/>
            </a:br>
            <a:r>
              <a:rPr lang="en-US" sz="2000" dirty="0" smtClean="0"/>
              <a:t>Homeopathic therapist carefully consider the patient's symptoms, because they indicate the type of imbalance in the patient's defenses . Different patients have different the same underlying disease and will therefore require different remedies. Diagnostician set carefully all the symptoms (location, intensity , diurnal variation , factors that intensify ... ) in order to decide on treatment . </a:t>
            </a:r>
            <a:endParaRPr lang="fr-FR" sz="2000" dirty="0"/>
          </a:p>
        </p:txBody>
      </p:sp>
      <p:sp>
        <p:nvSpPr>
          <p:cNvPr id="3" name="Titre 2"/>
          <p:cNvSpPr>
            <a:spLocks noGrp="1"/>
          </p:cNvSpPr>
          <p:nvPr>
            <p:ph type="title"/>
          </p:nvPr>
        </p:nvSpPr>
        <p:spPr/>
        <p:txBody>
          <a:bodyPr/>
          <a:lstStyle/>
          <a:p>
            <a:r>
              <a:rPr lang="en-US" dirty="0" smtClean="0"/>
              <a:t>CONCEPTS  (Continued)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7</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2420888"/>
            <a:ext cx="8352928" cy="3921299"/>
          </a:xfrm>
        </p:spPr>
        <p:txBody>
          <a:bodyPr/>
          <a:lstStyle/>
          <a:p>
            <a:pPr>
              <a:buNone/>
            </a:pPr>
            <a:r>
              <a:rPr lang="en-US" sz="2000" dirty="0" smtClean="0"/>
              <a:t>The therapist prescribed a remedy for the individual patient , so that people with apparently similar symptoms may receive different treatments , depending on their constitutional type , physical , and even their attitudes. Could prescribe medication , or more , the homeopath can use software to help find the right remedy for the complexity of the symptoms presented . Number of patients treat themselves with homeopathic remedies over the counter in health food stores, pharmacies, etc. .</a:t>
            </a:r>
            <a:br>
              <a:rPr lang="en-US" sz="2000" dirty="0" smtClean="0"/>
            </a:br>
            <a:r>
              <a:rPr lang="en-US" sz="2000" dirty="0" smtClean="0"/>
              <a:t>Generalizes , homeopathy particularized . Attack , struggle and war are the metaphors of </a:t>
            </a:r>
            <a:r>
              <a:rPr lang="en-US" sz="2000" dirty="0" err="1" smtClean="0"/>
              <a:t>allopathy</a:t>
            </a:r>
            <a:r>
              <a:rPr lang="en-US" sz="2000" dirty="0" smtClean="0"/>
              <a:t> , support and vital force are metaphors of homeopathy.</a:t>
            </a:r>
            <a:r>
              <a:rPr lang="en-US" dirty="0" smtClean="0"/>
              <a:t/>
            </a:r>
            <a:br>
              <a:rPr lang="en-US" dirty="0" smtClean="0"/>
            </a:br>
            <a:endParaRPr lang="fr-FR" dirty="0" smtClean="0"/>
          </a:p>
          <a:p>
            <a:pPr>
              <a:buNone/>
            </a:pPr>
            <a:endParaRPr lang="fr-FR" dirty="0"/>
          </a:p>
        </p:txBody>
      </p:sp>
      <p:sp>
        <p:nvSpPr>
          <p:cNvPr id="3" name="Titre 2"/>
          <p:cNvSpPr>
            <a:spLocks noGrp="1"/>
          </p:cNvSpPr>
          <p:nvPr>
            <p:ph type="title"/>
          </p:nvPr>
        </p:nvSpPr>
        <p:spPr/>
        <p:txBody>
          <a:bodyPr/>
          <a:lstStyle/>
          <a:p>
            <a:r>
              <a:rPr lang="en-US" dirty="0" smtClean="0"/>
              <a:t>CONCEPTS  (Continued)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8</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060848"/>
            <a:ext cx="8568952" cy="4065315"/>
          </a:xfrm>
        </p:spPr>
        <p:txBody>
          <a:bodyPr/>
          <a:lstStyle/>
          <a:p>
            <a:pPr>
              <a:buNone/>
            </a:pPr>
            <a:r>
              <a:rPr lang="en-US" sz="2000" dirty="0" smtClean="0"/>
              <a:t>Because homeopathy uses highly diluted natural extracts , often prepared by the therapist , the big pharmaceutical companies see no economic interest. Thus, in the late 1800s, there was a fierce competition between the two perspectives. The American Medical Association was founded in part as a defense against homeopathic medicine. The pharmaceutical industry has sided with the AMA to oppose homeopathy, which, at the time, knew much more uniformly successful than pharmaceuticals to treat disease .</a:t>
            </a:r>
            <a:br>
              <a:rPr lang="en-US" sz="2000" dirty="0" smtClean="0"/>
            </a:br>
            <a:r>
              <a:rPr lang="en-US" sz="2000" dirty="0" smtClean="0"/>
              <a:t>Homeopathic remedies are inexpensive and have very few side effects . They can be effective to treat conditions (allergies , hay fever , asthma) who do not respond well to conventional therapies. Ideally , homeopathy should be a complementary therapy : </a:t>
            </a:r>
            <a:r>
              <a:rPr lang="en-US" sz="2000" dirty="0" err="1" smtClean="0"/>
              <a:t>allopathy</a:t>
            </a:r>
            <a:r>
              <a:rPr lang="en-US" sz="2000" dirty="0" smtClean="0"/>
              <a:t> treats the germ and symptom homeopathy helps the body resist infection . Lumpectomy , for example, does not cure cancer, but it gives the body time to heal</a:t>
            </a:r>
            <a:endParaRPr lang="fr-FR" sz="2000" dirty="0"/>
          </a:p>
        </p:txBody>
      </p:sp>
      <p:sp>
        <p:nvSpPr>
          <p:cNvPr id="3" name="Titre 2"/>
          <p:cNvSpPr>
            <a:spLocks noGrp="1"/>
          </p:cNvSpPr>
          <p:nvPr>
            <p:ph type="title"/>
          </p:nvPr>
        </p:nvSpPr>
        <p:spPr/>
        <p:txBody>
          <a:bodyPr/>
          <a:lstStyle/>
          <a:p>
            <a:r>
              <a:rPr lang="en-US" dirty="0" smtClean="0"/>
              <a:t>CONCEPTS  (End)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9</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132856"/>
            <a:ext cx="8568952" cy="3993307"/>
          </a:xfrm>
        </p:spPr>
        <p:txBody>
          <a:bodyPr/>
          <a:lstStyle/>
          <a:p>
            <a:pPr>
              <a:buNone/>
            </a:pPr>
            <a:r>
              <a:rPr lang="en-US" dirty="0" smtClean="0"/>
              <a:t/>
            </a:r>
            <a:br>
              <a:rPr lang="en-US" dirty="0" smtClean="0"/>
            </a:br>
            <a:r>
              <a:rPr lang="en-US" dirty="0" smtClean="0"/>
              <a:t>• A thorough treatment , a complete diagnosis , it addresses the causes , natural, can be suitable for children ;</a:t>
            </a:r>
            <a:br>
              <a:rPr lang="en-US" dirty="0" smtClean="0"/>
            </a:br>
            <a:r>
              <a:rPr lang="en-US" dirty="0" smtClean="0"/>
              <a:t>• No secondary and adverse effect;</a:t>
            </a:r>
            <a:br>
              <a:rPr lang="en-US" dirty="0" smtClean="0"/>
            </a:br>
            <a:r>
              <a:rPr lang="en-US" dirty="0" smtClean="0"/>
              <a:t>• It works ;</a:t>
            </a:r>
            <a:br>
              <a:rPr lang="en-US" dirty="0" smtClean="0"/>
            </a:br>
            <a:r>
              <a:rPr lang="en-US" dirty="0" smtClean="0"/>
              <a:t>• Suitable for mild disease ;</a:t>
            </a:r>
            <a:br>
              <a:rPr lang="en-US" dirty="0" smtClean="0"/>
            </a:br>
            <a:r>
              <a:rPr lang="en-US" dirty="0" smtClean="0"/>
              <a:t>• It is natural ;</a:t>
            </a:r>
            <a:br>
              <a:rPr lang="en-US" dirty="0" smtClean="0"/>
            </a:br>
            <a:r>
              <a:rPr lang="en-US" dirty="0" smtClean="0"/>
              <a:t>• A "soft" medicine can be very effective .</a:t>
            </a:r>
            <a:br>
              <a:rPr lang="en-US" dirty="0" smtClean="0"/>
            </a:br>
            <a:r>
              <a:rPr lang="en-US" dirty="0" smtClean="0"/>
              <a:t>• Concrete results ;</a:t>
            </a:r>
            <a:br>
              <a:rPr lang="en-US" dirty="0" smtClean="0"/>
            </a:br>
            <a:r>
              <a:rPr lang="en-US" dirty="0" smtClean="0"/>
              <a:t>• Takes into account the individual as a whole, natural ;</a:t>
            </a:r>
            <a:br>
              <a:rPr lang="en-US" dirty="0" smtClean="0"/>
            </a:br>
            <a:endParaRPr lang="fr-FR" dirty="0"/>
          </a:p>
        </p:txBody>
      </p:sp>
      <p:sp>
        <p:nvSpPr>
          <p:cNvPr id="3" name="Titre 2"/>
          <p:cNvSpPr>
            <a:spLocks noGrp="1"/>
          </p:cNvSpPr>
          <p:nvPr>
            <p:ph type="title"/>
          </p:nvPr>
        </p:nvSpPr>
        <p:spPr/>
        <p:txBody>
          <a:bodyPr/>
          <a:lstStyle/>
          <a:p>
            <a:r>
              <a:rPr lang="en-US" sz="6000" b="1" dirty="0" smtClean="0">
                <a:solidFill>
                  <a:srgbClr val="FF0000"/>
                </a:solidFill>
              </a:rPr>
              <a:t>BENEFITS</a:t>
            </a:r>
            <a:endParaRPr lang="fr-FR" sz="6000" dirty="0">
              <a:solidFill>
                <a:srgbClr val="FF0000"/>
              </a:solidFill>
            </a:endParaRPr>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10</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3"/>
          <p:cNvSpPr>
            <a:spLocks noGrp="1"/>
          </p:cNvSpPr>
          <p:nvPr>
            <p:ph type="ctrTitle"/>
          </p:nvPr>
        </p:nvSpPr>
        <p:spPr>
          <a:xfrm>
            <a:off x="685800" y="1600200"/>
            <a:ext cx="7772400" cy="1036638"/>
          </a:xfrm>
        </p:spPr>
        <p:txBody>
          <a:bodyPr/>
          <a:lstStyle/>
          <a:p>
            <a:r>
              <a:rPr lang="fr-FR" sz="6000" dirty="0" smtClean="0"/>
              <a:t>part </a:t>
            </a:r>
            <a:r>
              <a:rPr lang="fr-FR" sz="6000" dirty="0" err="1" smtClean="0"/>
              <a:t>Two</a:t>
            </a:r>
            <a:endParaRPr lang="fr-FR" sz="6000" dirty="0" smtClean="0"/>
          </a:p>
        </p:txBody>
      </p:sp>
      <p:sp>
        <p:nvSpPr>
          <p:cNvPr id="9219" name="Espace réservé du contenu 1"/>
          <p:cNvSpPr>
            <a:spLocks noGrp="1"/>
          </p:cNvSpPr>
          <p:nvPr>
            <p:ph type="subTitle" idx="1"/>
          </p:nvPr>
        </p:nvSpPr>
        <p:spPr>
          <a:xfrm>
            <a:off x="241300" y="2997200"/>
            <a:ext cx="8578850" cy="1511920"/>
          </a:xfrm>
        </p:spPr>
        <p:txBody>
          <a:bodyPr>
            <a:normAutofit/>
          </a:bodyPr>
          <a:lstStyle/>
          <a:p>
            <a:r>
              <a:rPr lang="en-US" sz="3100" b="1" dirty="0" smtClean="0">
                <a:solidFill>
                  <a:srgbClr val="FF0000"/>
                </a:solidFill>
              </a:rPr>
              <a:t>HOMEOPATHIC PERSPECTIVE ON AUTOIMMUNE DISORDERS AND INFECTIOUS DISEASES</a:t>
            </a:r>
            <a:endParaRPr lang="fr-FR" sz="4400" b="1" dirty="0" smtClean="0">
              <a:solidFill>
                <a:srgbClr val="FF0000"/>
              </a:solidFill>
            </a:endParaRPr>
          </a:p>
        </p:txBody>
      </p:sp>
      <p:pic>
        <p:nvPicPr>
          <p:cNvPr id="9220" name="Image 4"/>
          <p:cNvPicPr>
            <a:picLocks noChangeAspect="1"/>
          </p:cNvPicPr>
          <p:nvPr/>
        </p:nvPicPr>
        <p:blipFill>
          <a:blip r:embed="rId3" cstate="print"/>
          <a:srcRect/>
          <a:stretch>
            <a:fillRect/>
          </a:stretch>
        </p:blipFill>
        <p:spPr bwMode="auto">
          <a:xfrm>
            <a:off x="241300" y="5013325"/>
            <a:ext cx="1755775" cy="1722438"/>
          </a:xfrm>
          <a:prstGeom prst="rect">
            <a:avLst/>
          </a:prstGeom>
          <a:noFill/>
          <a:ln w="9525">
            <a:noFill/>
            <a:miter lim="800000"/>
            <a:headEnd/>
            <a:tailEnd/>
          </a:ln>
        </p:spPr>
      </p:pic>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492896"/>
            <a:ext cx="8568952" cy="3744416"/>
          </a:xfrm>
        </p:spPr>
        <p:txBody>
          <a:bodyPr/>
          <a:lstStyle/>
          <a:p>
            <a:pPr>
              <a:buNone/>
            </a:pPr>
            <a:r>
              <a:rPr lang="en-US" sz="3600" dirty="0" smtClean="0"/>
              <a:t>Homeopathic products balance fundamentally cell mutation .</a:t>
            </a:r>
          </a:p>
          <a:p>
            <a:pPr>
              <a:buNone/>
            </a:pPr>
            <a:r>
              <a:rPr lang="en-US" sz="3600" dirty="0" smtClean="0"/>
              <a:t>They reorganize the cell reduces the acidity of the blood .</a:t>
            </a:r>
          </a:p>
          <a:p>
            <a:pPr>
              <a:buNone/>
            </a:pPr>
            <a:r>
              <a:rPr lang="en-US" sz="3600" dirty="0" smtClean="0"/>
              <a:t>Reorganize the internal environment of the body.</a:t>
            </a:r>
            <a:br>
              <a:rPr lang="en-US" sz="3600" dirty="0" smtClean="0"/>
            </a:br>
            <a:endParaRPr lang="en-US" sz="3600" dirty="0" smtClean="0"/>
          </a:p>
        </p:txBody>
      </p:sp>
      <p:sp>
        <p:nvSpPr>
          <p:cNvPr id="3" name="Titre 2"/>
          <p:cNvSpPr>
            <a:spLocks noGrp="1"/>
          </p:cNvSpPr>
          <p:nvPr>
            <p:ph type="title"/>
          </p:nvPr>
        </p:nvSpPr>
        <p:spPr>
          <a:xfrm>
            <a:off x="457200" y="520279"/>
            <a:ext cx="8229600" cy="1252537"/>
          </a:xfrm>
        </p:spPr>
        <p:txBody>
          <a:bodyPr/>
          <a:lstStyle/>
          <a:p>
            <a:r>
              <a:rPr lang="en-US" b="1" dirty="0" smtClean="0">
                <a:solidFill>
                  <a:srgbClr val="FF0000"/>
                </a:solidFill>
              </a:rPr>
              <a:t>HOMEOPATHIC PERSPECTIVE ON AUTOIMMUNE DISORDERS</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12</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2348880"/>
            <a:ext cx="8424936" cy="3777283"/>
          </a:xfrm>
        </p:spPr>
        <p:txBody>
          <a:bodyPr/>
          <a:lstStyle/>
          <a:p>
            <a:pPr>
              <a:buNone/>
            </a:pPr>
            <a:r>
              <a:rPr lang="en-US" sz="4400" dirty="0" smtClean="0"/>
              <a:t>Homeopathic products destroy all stem of virus ,</a:t>
            </a:r>
            <a:r>
              <a:rPr lang="en-US" sz="4400" dirty="0" err="1" smtClean="0"/>
              <a:t>bactiries</a:t>
            </a:r>
            <a:r>
              <a:rPr lang="en-US" sz="4400" dirty="0" smtClean="0"/>
              <a:t> and </a:t>
            </a:r>
            <a:r>
              <a:rPr lang="en-US" sz="4400" dirty="0" err="1" smtClean="0"/>
              <a:t>funger</a:t>
            </a:r>
            <a:r>
              <a:rPr lang="en-US" sz="4400" dirty="0" smtClean="0"/>
              <a:t> infections , re-form the immune system and establish self-healing</a:t>
            </a:r>
            <a:endParaRPr lang="fr-FR" sz="4400" dirty="0" smtClean="0"/>
          </a:p>
          <a:p>
            <a:pPr>
              <a:buNone/>
            </a:pPr>
            <a:endParaRPr lang="fr-FR" dirty="0"/>
          </a:p>
        </p:txBody>
      </p:sp>
      <p:sp>
        <p:nvSpPr>
          <p:cNvPr id="3" name="Titre 2"/>
          <p:cNvSpPr>
            <a:spLocks noGrp="1"/>
          </p:cNvSpPr>
          <p:nvPr>
            <p:ph type="title"/>
          </p:nvPr>
        </p:nvSpPr>
        <p:spPr>
          <a:xfrm>
            <a:off x="457200" y="592287"/>
            <a:ext cx="8229600" cy="1252537"/>
          </a:xfrm>
        </p:spPr>
        <p:txBody>
          <a:bodyPr/>
          <a:lstStyle/>
          <a:p>
            <a:r>
              <a:rPr lang="en-US" sz="3600" b="1" dirty="0" smtClean="0">
                <a:solidFill>
                  <a:srgbClr val="FF0000"/>
                </a:solidFill>
              </a:rPr>
              <a:t>HOMEOPATHIC PERSPECTIVE ON INFECTIOUS DISEASES</a:t>
            </a:r>
            <a:r>
              <a:rPr lang="fr-FR" sz="6000" b="1" dirty="0" smtClean="0">
                <a:solidFill>
                  <a:srgbClr val="FF0000"/>
                </a:solidFill>
              </a:rPr>
              <a:t/>
            </a:r>
            <a:br>
              <a:rPr lang="fr-FR" sz="6000" b="1" dirty="0" smtClean="0">
                <a:solidFill>
                  <a:srgbClr val="FF0000"/>
                </a:solidFill>
              </a:rPr>
            </a:b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13</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3"/>
          <p:cNvSpPr>
            <a:spLocks noGrp="1"/>
          </p:cNvSpPr>
          <p:nvPr>
            <p:ph type="ctrTitle"/>
          </p:nvPr>
        </p:nvSpPr>
        <p:spPr>
          <a:xfrm>
            <a:off x="685800" y="1600200"/>
            <a:ext cx="7772400" cy="1036638"/>
          </a:xfrm>
        </p:spPr>
        <p:txBody>
          <a:bodyPr/>
          <a:lstStyle/>
          <a:p>
            <a:r>
              <a:rPr lang="fr-FR" sz="6000" dirty="0" smtClean="0"/>
              <a:t>part </a:t>
            </a:r>
            <a:r>
              <a:rPr lang="fr-FR" sz="6000" dirty="0" err="1" smtClean="0"/>
              <a:t>Three</a:t>
            </a:r>
            <a:endParaRPr lang="fr-FR" sz="6000" dirty="0" smtClean="0"/>
          </a:p>
        </p:txBody>
      </p:sp>
      <p:sp>
        <p:nvSpPr>
          <p:cNvPr id="9219" name="Espace réservé du contenu 1"/>
          <p:cNvSpPr>
            <a:spLocks noGrp="1"/>
          </p:cNvSpPr>
          <p:nvPr>
            <p:ph type="subTitle" idx="1"/>
          </p:nvPr>
        </p:nvSpPr>
        <p:spPr>
          <a:xfrm>
            <a:off x="241300" y="2997200"/>
            <a:ext cx="8578850" cy="1511920"/>
          </a:xfrm>
        </p:spPr>
        <p:txBody>
          <a:bodyPr>
            <a:normAutofit/>
          </a:bodyPr>
          <a:lstStyle/>
          <a:p>
            <a:r>
              <a:rPr lang="en-US" sz="3100" b="1" dirty="0" smtClean="0">
                <a:solidFill>
                  <a:srgbClr val="FF0000"/>
                </a:solidFill>
              </a:rPr>
              <a:t>HOMEOPATHIC MEDICINE PREPARATION, MODE OF ACTION AND ADVANTAGES</a:t>
            </a:r>
            <a:endParaRPr lang="fr-FR" sz="4400" b="1" dirty="0" smtClean="0">
              <a:solidFill>
                <a:srgbClr val="FF0000"/>
              </a:solidFill>
            </a:endParaRPr>
          </a:p>
        </p:txBody>
      </p:sp>
      <p:pic>
        <p:nvPicPr>
          <p:cNvPr id="9220" name="Image 4"/>
          <p:cNvPicPr>
            <a:picLocks noChangeAspect="1"/>
          </p:cNvPicPr>
          <p:nvPr/>
        </p:nvPicPr>
        <p:blipFill>
          <a:blip r:embed="rId3" cstate="print"/>
          <a:srcRect/>
          <a:stretch>
            <a:fillRect/>
          </a:stretch>
        </p:blipFill>
        <p:spPr bwMode="auto">
          <a:xfrm>
            <a:off x="241300" y="5013325"/>
            <a:ext cx="1755775" cy="1722438"/>
          </a:xfrm>
          <a:prstGeom prst="rect">
            <a:avLst/>
          </a:prstGeom>
          <a:noFill/>
          <a:ln w="9525">
            <a:noFill/>
            <a:miter lim="800000"/>
            <a:headEnd/>
            <a:tailEnd/>
          </a:ln>
        </p:spPr>
      </p:pic>
      <p:pic>
        <p:nvPicPr>
          <p:cNvPr id="6" name="Image 5" descr="logo.png"/>
          <p:cNvPicPr>
            <a:picLocks noChangeAspect="1"/>
          </p:cNvPicPr>
          <p:nvPr/>
        </p:nvPicPr>
        <p:blipFill>
          <a:blip r:embed="rId4" cstate="print"/>
          <a:stretch>
            <a:fillRect/>
          </a:stretch>
        </p:blipFill>
        <p:spPr>
          <a:xfrm>
            <a:off x="6284511" y="5301208"/>
            <a:ext cx="2607970" cy="1263774"/>
          </a:xfrm>
          <a:prstGeom prst="rect">
            <a:avLst/>
          </a:prstGeom>
        </p:spPr>
      </p:pic>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84213" y="2133600"/>
            <a:ext cx="7772400" cy="1779588"/>
          </a:xfrm>
        </p:spPr>
        <p:txBody>
          <a:bodyPr/>
          <a:lstStyle/>
          <a:p>
            <a:r>
              <a:rPr lang="en-US" sz="4800" b="1" dirty="0" smtClean="0">
                <a:solidFill>
                  <a:srgbClr val="FF0000"/>
                </a:solidFill>
              </a:rPr>
              <a:t>HOMEOPATHIC MEDICINE PREPARATION</a:t>
            </a:r>
            <a:endParaRPr lang="fr-FR" sz="4800" b="1" dirty="0" smtClean="0"/>
          </a:p>
        </p:txBody>
      </p:sp>
      <p:pic>
        <p:nvPicPr>
          <p:cNvPr id="6" name="Image 5"/>
          <p:cNvPicPr>
            <a:picLocks noChangeAspect="1"/>
          </p:cNvPicPr>
          <p:nvPr/>
        </p:nvPicPr>
        <p:blipFill>
          <a:blip r:embed="rId3" cstate="print"/>
          <a:srcRect/>
          <a:stretch>
            <a:fillRect/>
          </a:stretch>
        </p:blipFill>
        <p:spPr bwMode="auto">
          <a:xfrm>
            <a:off x="241300" y="5013325"/>
            <a:ext cx="1755775" cy="1722438"/>
          </a:xfrm>
          <a:prstGeom prst="rect">
            <a:avLst/>
          </a:prstGeom>
          <a:noFill/>
          <a:ln w="9525">
            <a:noFill/>
            <a:miter lim="800000"/>
            <a:headEnd/>
            <a:tailEnd/>
          </a:ln>
        </p:spPr>
      </p:pic>
    </p:spTree>
  </p:cSld>
  <p:clrMapOvr>
    <a:masterClrMapping/>
  </p:clrMapOvr>
  <p:transition spd="med">
    <p:newsflash/>
    <p:sndAc>
      <p:stSnd>
        <p:snd r:embed="rId2" name="laser.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contenu 1"/>
          <p:cNvSpPr>
            <a:spLocks noGrp="1"/>
          </p:cNvSpPr>
          <p:nvPr>
            <p:ph idx="1"/>
          </p:nvPr>
        </p:nvSpPr>
        <p:spPr>
          <a:xfrm>
            <a:off x="250825" y="1844675"/>
            <a:ext cx="8569325" cy="4464050"/>
          </a:xfrm>
        </p:spPr>
        <p:txBody>
          <a:bodyPr/>
          <a:lstStyle/>
          <a:p>
            <a:pPr marL="0" indent="0" algn="just">
              <a:buNone/>
            </a:pPr>
            <a:r>
              <a:rPr lang="en-US" sz="2800" dirty="0" smtClean="0"/>
              <a:t>This is the basic principle of homeopathy,</a:t>
            </a:r>
            <a:br>
              <a:rPr lang="en-US" sz="2800" dirty="0" smtClean="0"/>
            </a:br>
            <a:r>
              <a:rPr lang="en-US" sz="2800" dirty="0" smtClean="0"/>
              <a:t>which asserts the similarity between the toxic potency of a substance and its therapeutic power.</a:t>
            </a:r>
            <a:br>
              <a:rPr lang="en-US" sz="2800" dirty="0" smtClean="0"/>
            </a:br>
            <a:r>
              <a:rPr lang="en-US" sz="2800" dirty="0" smtClean="0"/>
              <a:t>According to homeopaths, some substances can cause symptoms in a healthy person, then </a:t>
            </a:r>
            <a:r>
              <a:rPr lang="en-US" sz="2800" dirty="0" err="1" smtClean="0"/>
              <a:t>qu'utilisées</a:t>
            </a:r>
            <a:r>
              <a:rPr lang="en-US" sz="2800" dirty="0" smtClean="0"/>
              <a:t> in very low doses, they are able to cure those same symptoms in a sick person. In the "popular jargon", this principle could be translated as the "cure evil with evil."</a:t>
            </a:r>
            <a:endParaRPr lang="fr-FR" sz="2800" dirty="0" smtClean="0"/>
          </a:p>
        </p:txBody>
      </p:sp>
      <p:sp>
        <p:nvSpPr>
          <p:cNvPr id="4" name="Titre 3"/>
          <p:cNvSpPr>
            <a:spLocks noGrp="1"/>
          </p:cNvSpPr>
          <p:nvPr>
            <p:ph type="title"/>
          </p:nvPr>
        </p:nvSpPr>
        <p:spPr>
          <a:xfrm>
            <a:off x="457200" y="627063"/>
            <a:ext cx="8229600" cy="785812"/>
          </a:xfrm>
        </p:spPr>
        <p:txBody>
          <a:bodyPr rtlCol="0">
            <a:normAutofit fontScale="90000"/>
          </a:bodyPr>
          <a:lstStyle/>
          <a:p>
            <a:pPr fontAlgn="auto">
              <a:spcAft>
                <a:spcPts val="0"/>
              </a:spcAft>
              <a:defRPr/>
            </a:pPr>
            <a:r>
              <a:rPr lang="fr-FR" dirty="0" smtClean="0"/>
              <a:t>The </a:t>
            </a:r>
            <a:r>
              <a:rPr lang="fr-FR" dirty="0" err="1" smtClean="0"/>
              <a:t>principle</a:t>
            </a:r>
            <a:r>
              <a:rPr lang="fr-FR" dirty="0" smtClean="0"/>
              <a:t> of </a:t>
            </a:r>
            <a:r>
              <a:rPr lang="fr-FR" dirty="0" err="1" smtClean="0"/>
              <a:t>similarity</a:t>
            </a:r>
            <a:r>
              <a:rPr lang="fr-FR" dirty="0" smtClean="0"/>
              <a:t> </a:t>
            </a:r>
            <a:r>
              <a:rPr lang="fr-FR" dirty="0"/>
              <a:t> </a:t>
            </a:r>
            <a:r>
              <a:rPr lang="fr-FR" dirty="0" smtClean="0"/>
              <a:t> </a:t>
            </a:r>
            <a:r>
              <a:rPr lang="fr-FR" dirty="0"/>
              <a:t/>
            </a:r>
            <a:br>
              <a:rPr lang="fr-FR" dirty="0"/>
            </a:br>
            <a:endParaRPr lang="fr-FR" dirty="0"/>
          </a:p>
        </p:txBody>
      </p:sp>
      <p:sp>
        <p:nvSpPr>
          <p:cNvPr id="5" name="Espace réservé du numéro de diapositive 4"/>
          <p:cNvSpPr>
            <a:spLocks noGrp="1"/>
          </p:cNvSpPr>
          <p:nvPr>
            <p:ph type="sldNum" sz="quarter" idx="12"/>
          </p:nvPr>
        </p:nvSpPr>
        <p:spPr/>
        <p:txBody>
          <a:bodyPr/>
          <a:lstStyle/>
          <a:p>
            <a:pPr>
              <a:defRPr/>
            </a:pPr>
            <a:fld id="{C652FE4A-3F5D-48A7-87E0-111C3C839C27}" type="slidenum">
              <a:rPr lang="es-ES" smtClean="0"/>
              <a:pPr>
                <a:defRPr/>
              </a:pPr>
              <a:t>16</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0825" y="2133600"/>
            <a:ext cx="8713788" cy="4319588"/>
          </a:xfrm>
        </p:spPr>
        <p:txBody>
          <a:bodyPr rtlCol="0">
            <a:normAutofit/>
          </a:bodyPr>
          <a:lstStyle/>
          <a:p>
            <a:pPr marL="0" indent="0" fontAlgn="auto">
              <a:spcAft>
                <a:spcPts val="0"/>
              </a:spcAft>
              <a:buNone/>
              <a:defRPr/>
            </a:pPr>
            <a:r>
              <a:rPr lang="en-US" sz="2800" dirty="0" smtClean="0"/>
              <a:t>As substances capable of healing must be prescribed in infinitesimal doses, homeopathic remedies are prepared from a very rigorous dilution system.</a:t>
            </a:r>
            <a:br>
              <a:rPr lang="en-US" sz="2800" dirty="0" smtClean="0"/>
            </a:br>
            <a:r>
              <a:rPr lang="en-US" sz="2800" dirty="0" smtClean="0"/>
              <a:t>Schematically, it always operates with a solvent (water or distilled spirits) that the product itself is added. The resulting mixture is diluted once more in water or distilled alcohol ... we obtain a mixture No. 2, which is distilled again with a solvent ... A true work of patience!</a:t>
            </a:r>
            <a:endParaRPr lang="fr-FR" dirty="0"/>
          </a:p>
        </p:txBody>
      </p:sp>
      <p:sp>
        <p:nvSpPr>
          <p:cNvPr id="4" name="Titre 3"/>
          <p:cNvSpPr>
            <a:spLocks noGrp="1"/>
          </p:cNvSpPr>
          <p:nvPr>
            <p:ph type="title"/>
          </p:nvPr>
        </p:nvSpPr>
        <p:spPr>
          <a:xfrm>
            <a:off x="611188" y="404813"/>
            <a:ext cx="8229600" cy="792162"/>
          </a:xfrm>
        </p:spPr>
        <p:txBody>
          <a:bodyPr rtlCol="0">
            <a:normAutofit fontScale="90000"/>
          </a:bodyPr>
          <a:lstStyle/>
          <a:p>
            <a:pPr fontAlgn="auto">
              <a:spcAft>
                <a:spcPts val="0"/>
              </a:spcAft>
              <a:defRPr/>
            </a:pPr>
            <a:r>
              <a:rPr lang="fr-FR" dirty="0"/>
              <a:t/>
            </a:r>
            <a:br>
              <a:rPr lang="fr-FR" dirty="0"/>
            </a:br>
            <a:r>
              <a:rPr lang="fr-FR" dirty="0" smtClean="0"/>
              <a:t> The </a:t>
            </a:r>
            <a:r>
              <a:rPr lang="fr-FR" dirty="0" err="1" smtClean="0"/>
              <a:t>principle</a:t>
            </a:r>
            <a:r>
              <a:rPr lang="fr-FR" dirty="0" smtClean="0"/>
              <a:t> of division: </a:t>
            </a:r>
            <a:r>
              <a:rPr lang="fr-FR" dirty="0"/>
              <a:t/>
            </a:r>
            <a:br>
              <a:rPr lang="fr-FR" dirty="0"/>
            </a:br>
            <a:endParaRPr lang="fr-FR" dirty="0"/>
          </a:p>
        </p:txBody>
      </p:sp>
      <p:sp>
        <p:nvSpPr>
          <p:cNvPr id="5" name="Espace réservé du numéro de diapositive 4"/>
          <p:cNvSpPr>
            <a:spLocks noGrp="1"/>
          </p:cNvSpPr>
          <p:nvPr>
            <p:ph type="sldNum" sz="quarter" idx="12"/>
          </p:nvPr>
        </p:nvSpPr>
        <p:spPr/>
        <p:txBody>
          <a:bodyPr/>
          <a:lstStyle/>
          <a:p>
            <a:pPr>
              <a:defRPr/>
            </a:pPr>
            <a:fld id="{C652FE4A-3F5D-48A7-87E0-111C3C839C27}" type="slidenum">
              <a:rPr lang="es-ES" smtClean="0"/>
              <a:pPr>
                <a:defRPr/>
              </a:pPr>
              <a:t>17</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0825" y="2060575"/>
            <a:ext cx="8642350" cy="4537075"/>
          </a:xfrm>
        </p:spPr>
        <p:txBody>
          <a:bodyPr rtlCol="0">
            <a:normAutofit/>
          </a:bodyPr>
          <a:lstStyle/>
          <a:p>
            <a:pPr marL="0" indent="0" fontAlgn="auto">
              <a:spcAft>
                <a:spcPts val="0"/>
              </a:spcAft>
              <a:buNone/>
              <a:defRPr/>
            </a:pPr>
            <a:r>
              <a:rPr lang="en-US" dirty="0" smtClean="0"/>
              <a:t>Homeopathy is finally characterized by the principle of individualization of treatment.</a:t>
            </a:r>
            <a:br>
              <a:rPr lang="en-US" dirty="0" smtClean="0"/>
            </a:br>
            <a:r>
              <a:rPr lang="en-US" dirty="0" smtClean="0"/>
              <a:t>Indeed, for a homeopathic doctor, there are no diseases but sick. This means that for the same symptoms, a doctor may prescribe two patients two different treatments.</a:t>
            </a:r>
            <a:br>
              <a:rPr lang="en-US" dirty="0" smtClean="0"/>
            </a:br>
            <a:r>
              <a:rPr lang="en-US" dirty="0" smtClean="0"/>
              <a:t>Why such a difference? Because the doctor always analyze the symptoms of the disease (and therefore common to all patients) and also to their specific symptoms that reflect an individual reaction to a given disease (it is common for the same evil that some patients have, for example, high fever, and others not at all, because each organization has its own defense systems).</a:t>
            </a:r>
            <a:endParaRPr lang="fr-FR" dirty="0"/>
          </a:p>
        </p:txBody>
      </p:sp>
      <p:sp>
        <p:nvSpPr>
          <p:cNvPr id="4" name="Titre 3"/>
          <p:cNvSpPr>
            <a:spLocks noGrp="1"/>
          </p:cNvSpPr>
          <p:nvPr>
            <p:ph type="title"/>
          </p:nvPr>
        </p:nvSpPr>
        <p:spPr>
          <a:xfrm>
            <a:off x="457200" y="914400"/>
            <a:ext cx="8229600" cy="569913"/>
          </a:xfrm>
        </p:spPr>
        <p:txBody>
          <a:bodyPr rtlCol="0">
            <a:normAutofit fontScale="90000"/>
          </a:bodyPr>
          <a:lstStyle/>
          <a:p>
            <a:pPr fontAlgn="auto">
              <a:spcAft>
                <a:spcPts val="0"/>
              </a:spcAft>
              <a:defRPr/>
            </a:pPr>
            <a:r>
              <a:rPr lang="fr-FR" dirty="0" smtClean="0"/>
              <a:t>The </a:t>
            </a:r>
            <a:r>
              <a:rPr lang="fr-FR" dirty="0" err="1" smtClean="0"/>
              <a:t>principle</a:t>
            </a:r>
            <a:r>
              <a:rPr lang="fr-FR" dirty="0" smtClean="0"/>
              <a:t> of </a:t>
            </a:r>
            <a:r>
              <a:rPr lang="fr-FR" dirty="0" err="1" smtClean="0"/>
              <a:t>individualization</a:t>
            </a:r>
            <a:r>
              <a:rPr lang="fr-FR" dirty="0" smtClean="0"/>
              <a:t> </a:t>
            </a:r>
            <a:r>
              <a:rPr lang="fr-FR" dirty="0"/>
              <a:t> </a:t>
            </a:r>
            <a:r>
              <a:rPr lang="fr-FR" dirty="0" smtClean="0"/>
              <a:t> </a:t>
            </a:r>
            <a:r>
              <a:rPr lang="fr-FR" dirty="0"/>
              <a:t/>
            </a:r>
            <a:br>
              <a:rPr lang="fr-FR" dirty="0"/>
            </a:br>
            <a:endParaRPr lang="fr-FR" dirty="0"/>
          </a:p>
        </p:txBody>
      </p:sp>
      <p:sp>
        <p:nvSpPr>
          <p:cNvPr id="5" name="Espace réservé du numéro de diapositive 4"/>
          <p:cNvSpPr>
            <a:spLocks noGrp="1"/>
          </p:cNvSpPr>
          <p:nvPr>
            <p:ph type="sldNum" sz="quarter" idx="12"/>
          </p:nvPr>
        </p:nvSpPr>
        <p:spPr/>
        <p:txBody>
          <a:bodyPr/>
          <a:lstStyle/>
          <a:p>
            <a:pPr>
              <a:defRPr/>
            </a:pPr>
            <a:fld id="{C652FE4A-3F5D-48A7-87E0-111C3C839C27}" type="slidenum">
              <a:rPr lang="es-ES" smtClean="0"/>
              <a:pPr>
                <a:defRPr/>
              </a:pPr>
              <a:t>18</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84213" y="2133600"/>
            <a:ext cx="7772400" cy="1779588"/>
          </a:xfrm>
        </p:spPr>
        <p:txBody>
          <a:bodyPr/>
          <a:lstStyle/>
          <a:p>
            <a:r>
              <a:rPr lang="en-US" sz="4800" b="1" dirty="0" smtClean="0">
                <a:solidFill>
                  <a:srgbClr val="FF0000"/>
                </a:solidFill>
              </a:rPr>
              <a:t>MODE OF ACTION AND ADVANTAGES</a:t>
            </a:r>
            <a:endParaRPr lang="fr-FR" sz="6600" b="1" dirty="0" smtClean="0">
              <a:solidFill>
                <a:srgbClr val="FF0000"/>
              </a:solidFill>
            </a:endParaRPr>
          </a:p>
        </p:txBody>
      </p:sp>
      <p:pic>
        <p:nvPicPr>
          <p:cNvPr id="6" name="Image 5"/>
          <p:cNvPicPr>
            <a:picLocks noChangeAspect="1"/>
          </p:cNvPicPr>
          <p:nvPr/>
        </p:nvPicPr>
        <p:blipFill>
          <a:blip r:embed="rId3" cstate="print"/>
          <a:srcRect/>
          <a:stretch>
            <a:fillRect/>
          </a:stretch>
        </p:blipFill>
        <p:spPr bwMode="auto">
          <a:xfrm>
            <a:off x="241300" y="5013325"/>
            <a:ext cx="1755775" cy="1722438"/>
          </a:xfrm>
          <a:prstGeom prst="rect">
            <a:avLst/>
          </a:prstGeom>
          <a:noFill/>
          <a:ln w="9525">
            <a:noFill/>
            <a:miter lim="800000"/>
            <a:headEnd/>
            <a:tailEnd/>
          </a:ln>
        </p:spPr>
      </p:pic>
      <p:pic>
        <p:nvPicPr>
          <p:cNvPr id="5" name="Image 4" descr="logo.png"/>
          <p:cNvPicPr>
            <a:picLocks noChangeAspect="1"/>
          </p:cNvPicPr>
          <p:nvPr/>
        </p:nvPicPr>
        <p:blipFill>
          <a:blip r:embed="rId4" cstate="print"/>
          <a:stretch>
            <a:fillRect/>
          </a:stretch>
        </p:blipFill>
        <p:spPr>
          <a:xfrm>
            <a:off x="6284511" y="5301208"/>
            <a:ext cx="2607970" cy="1263774"/>
          </a:xfrm>
          <a:prstGeom prst="rect">
            <a:avLst/>
          </a:prstGeom>
        </p:spPr>
      </p:pic>
    </p:spTree>
  </p:cSld>
  <p:clrMapOvr>
    <a:masterClrMapping/>
  </p:clrMapOvr>
  <p:transition spd="med">
    <p:newsflash/>
    <p:sndAc>
      <p:stSnd>
        <p:snd r:embed="rId2" name="laser.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2088232"/>
            <a:ext cx="8640960" cy="4581128"/>
          </a:xfrm>
        </p:spPr>
        <p:txBody>
          <a:bodyPr/>
          <a:lstStyle/>
          <a:p>
            <a:pPr algn="just">
              <a:buNone/>
            </a:pPr>
            <a:r>
              <a:rPr lang="en-US" sz="2800" dirty="0" smtClean="0"/>
              <a:t>In fact, a visit to a homeopath is often longer and more "thorough" than a visit to a conventional doctor.</a:t>
            </a:r>
            <a:br>
              <a:rPr lang="en-US" sz="2800" dirty="0" smtClean="0"/>
            </a:br>
            <a:r>
              <a:rPr lang="en-US" sz="2800" dirty="0" smtClean="0"/>
              <a:t>Indeed, as the individualization of treatment is one of the foundations of healing,</a:t>
            </a:r>
            <a:br>
              <a:rPr lang="en-US" sz="2800" dirty="0" smtClean="0"/>
            </a:br>
            <a:r>
              <a:rPr lang="en-US" sz="2800" dirty="0" smtClean="0"/>
              <a:t>the homeopath Doctor will listen carefully to his patient, not only about her illness but also about his lifestyle, which will provide him with "clues" about the general health of the patient, and therefore predispositions to such and such diseases.</a:t>
            </a:r>
            <a:endParaRPr lang="fr-FR" dirty="0"/>
          </a:p>
        </p:txBody>
      </p:sp>
      <p:sp>
        <p:nvSpPr>
          <p:cNvPr id="3" name="Titre 2"/>
          <p:cNvSpPr>
            <a:spLocks noGrp="1"/>
          </p:cNvSpPr>
          <p:nvPr>
            <p:ph type="title"/>
          </p:nvPr>
        </p:nvSpPr>
        <p:spPr>
          <a:xfrm>
            <a:off x="467544" y="620688"/>
            <a:ext cx="8229600" cy="1252537"/>
          </a:xfrm>
        </p:spPr>
        <p:txBody>
          <a:bodyPr/>
          <a:lstStyle/>
          <a:p>
            <a:r>
              <a:rPr lang="en-US" sz="4800" dirty="0" smtClean="0"/>
              <a:t>How homeopath heal</a:t>
            </a:r>
            <a:r>
              <a:rPr lang="fr-FR" sz="4800" dirty="0" smtClean="0"/>
              <a:t/>
            </a:r>
            <a:br>
              <a:rPr lang="fr-FR" sz="4800" dirty="0" smtClean="0"/>
            </a:br>
            <a:r>
              <a:rPr lang="fr-FR" sz="4800" b="1" dirty="0" smtClean="0">
                <a:solidFill>
                  <a:schemeClr val="bg1"/>
                </a:solidFill>
              </a:rPr>
              <a:t> ?</a:t>
            </a:r>
            <a:r>
              <a:rPr lang="fr-FR" b="1" dirty="0" smtClean="0">
                <a:solidFill>
                  <a:srgbClr val="A50021"/>
                </a:solidFill>
              </a:rPr>
              <a:t/>
            </a:r>
            <a:br>
              <a:rPr lang="fr-FR" b="1" dirty="0" smtClean="0">
                <a:solidFill>
                  <a:srgbClr val="A50021"/>
                </a:solidFill>
              </a:rPr>
            </a:b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20</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2088232"/>
            <a:ext cx="8640960" cy="4581128"/>
          </a:xfrm>
        </p:spPr>
        <p:txBody>
          <a:bodyPr/>
          <a:lstStyle/>
          <a:p>
            <a:r>
              <a:rPr lang="en-US" sz="2800" dirty="0" smtClean="0"/>
              <a:t>"Traditional" medicine is often criticized for its "anti" side: you are prescribed antibiotics, anti-</a:t>
            </a:r>
            <a:r>
              <a:rPr lang="en-US" sz="2800" dirty="0" err="1" smtClean="0"/>
              <a:t>inflammatories</a:t>
            </a:r>
            <a:r>
              <a:rPr lang="en-US" sz="2800" dirty="0" smtClean="0"/>
              <a:t>, antidepressants, leaving aside factors as essential as hygiene, nutrition, sleep ...</a:t>
            </a:r>
          </a:p>
          <a:p>
            <a:r>
              <a:rPr lang="en-US" sz="2800" dirty="0" smtClean="0"/>
              <a:t>The homeopathic doctor, he shall, with the prescribed treatment, make sure you cure your disease, but also allow you to "build" your general condition, in order to guard against any relapse</a:t>
            </a:r>
            <a:r>
              <a:rPr lang="fr-FR" sz="2800" dirty="0" smtClean="0"/>
              <a:t>.</a:t>
            </a:r>
          </a:p>
          <a:p>
            <a:pPr>
              <a:buNone/>
            </a:pPr>
            <a:endParaRPr lang="fr-FR" dirty="0"/>
          </a:p>
        </p:txBody>
      </p:sp>
      <p:sp>
        <p:nvSpPr>
          <p:cNvPr id="3" name="Titre 2"/>
          <p:cNvSpPr>
            <a:spLocks noGrp="1"/>
          </p:cNvSpPr>
          <p:nvPr>
            <p:ph type="title"/>
          </p:nvPr>
        </p:nvSpPr>
        <p:spPr>
          <a:xfrm>
            <a:off x="457200" y="664295"/>
            <a:ext cx="8229600" cy="1252537"/>
          </a:xfrm>
        </p:spPr>
        <p:txBody>
          <a:bodyPr/>
          <a:lstStyle/>
          <a:p>
            <a:pPr lvl="0"/>
            <a:r>
              <a:rPr lang="en-US" sz="4800" dirty="0" smtClean="0"/>
              <a:t>How homeopath heal </a:t>
            </a:r>
            <a:r>
              <a:rPr lang="fr-FR" sz="4800" b="1" dirty="0" smtClean="0">
                <a:solidFill>
                  <a:schemeClr val="bg1"/>
                </a:solidFill>
              </a:rPr>
              <a:t> ? </a:t>
            </a:r>
            <a:r>
              <a:rPr lang="fr-FR" sz="4800" dirty="0" smtClean="0"/>
              <a:t>(</a:t>
            </a:r>
            <a:r>
              <a:rPr lang="fr-FR" sz="4800" dirty="0" err="1" smtClean="0"/>
              <a:t>continued</a:t>
            </a:r>
            <a:r>
              <a:rPr lang="fr-FR" sz="4800" dirty="0" smtClean="0"/>
              <a:t> and end ) </a:t>
            </a:r>
            <a:r>
              <a:rPr lang="fr-FR" b="1" dirty="0" smtClean="0">
                <a:solidFill>
                  <a:srgbClr val="A50021"/>
                </a:solidFill>
              </a:rPr>
              <a:t/>
            </a:r>
            <a:br>
              <a:rPr lang="fr-FR" b="1" dirty="0" smtClean="0">
                <a:solidFill>
                  <a:srgbClr val="A50021"/>
                </a:solidFill>
              </a:rPr>
            </a:b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21</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060848"/>
            <a:ext cx="8568952" cy="4065315"/>
          </a:xfrm>
        </p:spPr>
        <p:txBody>
          <a:bodyPr/>
          <a:lstStyle/>
          <a:p>
            <a:pPr>
              <a:buNone/>
            </a:pPr>
            <a:r>
              <a:rPr lang="en-US" sz="2800" dirty="0" smtClean="0"/>
              <a:t>Homeopathy is part of alternative medicine , as well as herbal medicine, and energy medicine such as acupuncture , osteopathy, etc. . Its action is to restore the vital energy of the person in a state of equilibrium which gives health.</a:t>
            </a:r>
          </a:p>
          <a:p>
            <a:pPr>
              <a:buNone/>
            </a:pPr>
            <a:r>
              <a:rPr lang="en-US" sz="2800" dirty="0" smtClean="0"/>
              <a:t>This is because there is , at any given time , an imbalance in vital energy, for any reason ( grief, job loss, grief ... ) , the disease can enter and perform his misdeeds within the body.</a:t>
            </a:r>
            <a:br>
              <a:rPr lang="en-US" sz="2800" dirty="0" smtClean="0"/>
            </a:br>
            <a:r>
              <a:rPr lang="en-US" sz="2800" dirty="0" smtClean="0"/>
              <a:t> </a:t>
            </a:r>
            <a:r>
              <a:rPr lang="en-US" dirty="0" smtClean="0"/>
              <a:t/>
            </a:r>
            <a:br>
              <a:rPr lang="en-US" dirty="0" smtClean="0"/>
            </a:br>
            <a:endParaRPr lang="fr-FR" dirty="0"/>
          </a:p>
        </p:txBody>
      </p:sp>
      <p:sp>
        <p:nvSpPr>
          <p:cNvPr id="3" name="Titre 2"/>
          <p:cNvSpPr>
            <a:spLocks noGrp="1"/>
          </p:cNvSpPr>
          <p:nvPr>
            <p:ph type="title"/>
          </p:nvPr>
        </p:nvSpPr>
        <p:spPr/>
        <p:txBody>
          <a:bodyPr/>
          <a:lstStyle/>
          <a:p>
            <a:r>
              <a:rPr lang="en-US" sz="4800" dirty="0" smtClean="0"/>
              <a:t>ADVANTAGES</a:t>
            </a:r>
            <a:endParaRPr lang="fr-FR" sz="4800" dirty="0" smtClean="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22</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2420888"/>
            <a:ext cx="8352928" cy="3705275"/>
          </a:xfrm>
        </p:spPr>
        <p:txBody>
          <a:bodyPr/>
          <a:lstStyle/>
          <a:p>
            <a:pPr>
              <a:buNone/>
            </a:pPr>
            <a:r>
              <a:rPr lang="en-US" sz="3200" dirty="0" smtClean="0"/>
              <a:t>Since its preparation , homeopathy has the advantage of being free from side effects. It can be used both in adults ( including pregnant women ) than in children , and safely </a:t>
            </a:r>
          </a:p>
          <a:p>
            <a:pPr>
              <a:buNone/>
            </a:pPr>
            <a:r>
              <a:rPr lang="en-US" sz="3200" dirty="0" smtClean="0"/>
              <a:t>The use of homeopathy to treat animals is obviously entirely appropriate , of course !</a:t>
            </a:r>
            <a:br>
              <a:rPr lang="en-US" sz="3200" dirty="0" smtClean="0"/>
            </a:br>
            <a:endParaRPr lang="fr-FR" sz="3200" dirty="0"/>
          </a:p>
        </p:txBody>
      </p:sp>
      <p:sp>
        <p:nvSpPr>
          <p:cNvPr id="3" name="Titre 2"/>
          <p:cNvSpPr>
            <a:spLocks noGrp="1"/>
          </p:cNvSpPr>
          <p:nvPr>
            <p:ph type="title"/>
          </p:nvPr>
        </p:nvSpPr>
        <p:spPr/>
        <p:txBody>
          <a:bodyPr/>
          <a:lstStyle/>
          <a:p>
            <a:r>
              <a:rPr lang="en-US" dirty="0" smtClean="0"/>
              <a:t>ADVANTAGES </a:t>
            </a:r>
            <a:r>
              <a:rPr lang="en-US" sz="3600" dirty="0" smtClean="0"/>
              <a:t>(Continued and end)</a:t>
            </a:r>
            <a:endParaRPr lang="fr-FR" sz="3600"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23</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3"/>
          <p:cNvSpPr>
            <a:spLocks noGrp="1"/>
          </p:cNvSpPr>
          <p:nvPr>
            <p:ph type="ctrTitle"/>
          </p:nvPr>
        </p:nvSpPr>
        <p:spPr>
          <a:xfrm>
            <a:off x="685800" y="1600200"/>
            <a:ext cx="7772400" cy="1036638"/>
          </a:xfrm>
        </p:spPr>
        <p:txBody>
          <a:bodyPr/>
          <a:lstStyle/>
          <a:p>
            <a:r>
              <a:rPr lang="fr-FR" sz="6000" dirty="0" smtClean="0"/>
              <a:t>part </a:t>
            </a:r>
            <a:r>
              <a:rPr lang="fr-FR" sz="6000" dirty="0" err="1" smtClean="0"/>
              <a:t>fourth</a:t>
            </a:r>
            <a:endParaRPr lang="fr-FR" sz="6000" dirty="0" smtClean="0"/>
          </a:p>
        </p:txBody>
      </p:sp>
      <p:sp>
        <p:nvSpPr>
          <p:cNvPr id="9219" name="Espace réservé du contenu 1"/>
          <p:cNvSpPr>
            <a:spLocks noGrp="1"/>
          </p:cNvSpPr>
          <p:nvPr>
            <p:ph type="subTitle" idx="1"/>
          </p:nvPr>
        </p:nvSpPr>
        <p:spPr>
          <a:xfrm>
            <a:off x="241300" y="2997200"/>
            <a:ext cx="8578850" cy="1079872"/>
          </a:xfrm>
        </p:spPr>
        <p:txBody>
          <a:bodyPr>
            <a:normAutofit fontScale="92500"/>
          </a:bodyPr>
          <a:lstStyle/>
          <a:p>
            <a:r>
              <a:rPr lang="en-US" sz="3100" b="1" dirty="0" smtClean="0">
                <a:solidFill>
                  <a:srgbClr val="FF0000"/>
                </a:solidFill>
              </a:rPr>
              <a:t>ROLE OF HOMEOPATHY IN ALLERGY, MALIGNANCY, HIV/AIDS AND NEURAL DISORDERS</a:t>
            </a:r>
            <a:endParaRPr lang="fr-FR" sz="4400" b="1" dirty="0" smtClean="0">
              <a:solidFill>
                <a:srgbClr val="FF0000"/>
              </a:solidFill>
            </a:endParaRPr>
          </a:p>
        </p:txBody>
      </p:sp>
      <p:pic>
        <p:nvPicPr>
          <p:cNvPr id="9220" name="Image 4"/>
          <p:cNvPicPr>
            <a:picLocks noChangeAspect="1"/>
          </p:cNvPicPr>
          <p:nvPr/>
        </p:nvPicPr>
        <p:blipFill>
          <a:blip r:embed="rId3" cstate="print"/>
          <a:srcRect/>
          <a:stretch>
            <a:fillRect/>
          </a:stretch>
        </p:blipFill>
        <p:spPr bwMode="auto">
          <a:xfrm>
            <a:off x="241300" y="5013325"/>
            <a:ext cx="1755775" cy="1722438"/>
          </a:xfrm>
          <a:prstGeom prst="rect">
            <a:avLst/>
          </a:prstGeom>
          <a:noFill/>
          <a:ln w="9525">
            <a:noFill/>
            <a:miter lim="800000"/>
            <a:headEnd/>
            <a:tailEnd/>
          </a:ln>
        </p:spPr>
      </p:pic>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71538" y="2492896"/>
            <a:ext cx="7408862" cy="3633267"/>
          </a:xfrm>
        </p:spPr>
        <p:txBody>
          <a:bodyPr/>
          <a:lstStyle/>
          <a:p>
            <a:pPr>
              <a:buNone/>
            </a:pPr>
            <a:r>
              <a:rPr lang="en-US" sz="4800" dirty="0" smtClean="0"/>
              <a:t>On allergies homeopathic products eliminate free radicals and detoxify the blood</a:t>
            </a:r>
            <a:br>
              <a:rPr lang="en-US" sz="4800" dirty="0" smtClean="0"/>
            </a:br>
            <a:endParaRPr lang="fr-FR" sz="4800" dirty="0"/>
          </a:p>
        </p:txBody>
      </p:sp>
      <p:sp>
        <p:nvSpPr>
          <p:cNvPr id="3" name="Titre 2"/>
          <p:cNvSpPr>
            <a:spLocks noGrp="1"/>
          </p:cNvSpPr>
          <p:nvPr>
            <p:ph type="title"/>
          </p:nvPr>
        </p:nvSpPr>
        <p:spPr/>
        <p:txBody>
          <a:bodyPr/>
          <a:lstStyle/>
          <a:p>
            <a:r>
              <a:rPr lang="en-US" dirty="0" smtClean="0"/>
              <a:t>ROLE OF HOMEOPATHY IN ALLERGY</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25</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539552" y="2492896"/>
            <a:ext cx="8064896" cy="3633267"/>
          </a:xfrm>
        </p:spPr>
        <p:txBody>
          <a:bodyPr/>
          <a:lstStyle/>
          <a:p>
            <a:pPr>
              <a:buNone/>
            </a:pPr>
            <a:r>
              <a:rPr lang="en-US" sz="3600" dirty="0" smtClean="0"/>
              <a:t>On the cancer they destroy bad cells , stop the disorder proliferation of </a:t>
            </a:r>
            <a:r>
              <a:rPr lang="en-US" sz="4800" dirty="0" smtClean="0"/>
              <a:t>cells</a:t>
            </a:r>
            <a:r>
              <a:rPr lang="en-US" sz="3600" dirty="0" smtClean="0"/>
              <a:t> and stimulate the regeneration of new tissue</a:t>
            </a:r>
            <a:br>
              <a:rPr lang="en-US" sz="3600" dirty="0" smtClean="0"/>
            </a:br>
            <a:endParaRPr lang="fr-FR" sz="3600" dirty="0" smtClean="0"/>
          </a:p>
          <a:p>
            <a:pPr>
              <a:buNone/>
            </a:pPr>
            <a:endParaRPr lang="fr-FR" dirty="0"/>
          </a:p>
        </p:txBody>
      </p:sp>
      <p:sp>
        <p:nvSpPr>
          <p:cNvPr id="3" name="Titre 2"/>
          <p:cNvSpPr>
            <a:spLocks noGrp="1"/>
          </p:cNvSpPr>
          <p:nvPr>
            <p:ph type="title"/>
          </p:nvPr>
        </p:nvSpPr>
        <p:spPr>
          <a:xfrm>
            <a:off x="457200" y="554162"/>
            <a:ext cx="8229600" cy="1434678"/>
          </a:xfrm>
        </p:spPr>
        <p:txBody>
          <a:bodyPr/>
          <a:lstStyle/>
          <a:p>
            <a:r>
              <a:rPr lang="en-US" sz="4000" b="1" dirty="0" smtClean="0"/>
              <a:t>ROLE OF HOMEOPATHY IN CANCER </a:t>
            </a:r>
            <a:br>
              <a:rPr lang="en-US" sz="4000" b="1" dirty="0" smtClean="0"/>
            </a:br>
            <a:endParaRPr lang="fr-FR" sz="4000" b="1"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26</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pPr>
              <a:buNone/>
            </a:pPr>
            <a:r>
              <a:rPr lang="en-US" sz="3600" dirty="0" smtClean="0"/>
              <a:t>In the nervous system, they purify , stimulate neurons , activate the nerve centers (brain , spinal cord, brain means ... )</a:t>
            </a:r>
            <a:r>
              <a:rPr lang="en-US" dirty="0" smtClean="0"/>
              <a:t/>
            </a:r>
            <a:br>
              <a:rPr lang="en-US" dirty="0" smtClean="0"/>
            </a:br>
            <a:endParaRPr lang="fr-FR" dirty="0"/>
          </a:p>
        </p:txBody>
      </p:sp>
      <p:sp>
        <p:nvSpPr>
          <p:cNvPr id="3" name="Titre 2"/>
          <p:cNvSpPr>
            <a:spLocks noGrp="1"/>
          </p:cNvSpPr>
          <p:nvPr>
            <p:ph type="title"/>
          </p:nvPr>
        </p:nvSpPr>
        <p:spPr/>
        <p:txBody>
          <a:bodyPr/>
          <a:lstStyle/>
          <a:p>
            <a:r>
              <a:rPr lang="en-US" dirty="0" smtClean="0"/>
              <a:t>ROLE OF HOMEOPATHY IN NERVOUS SYSTEM DISORDERS</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27</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539552" y="2354039"/>
            <a:ext cx="8280920" cy="3739257"/>
          </a:xfrm>
        </p:spPr>
        <p:txBody>
          <a:bodyPr/>
          <a:lstStyle/>
          <a:p>
            <a:pPr>
              <a:buNone/>
            </a:pPr>
            <a:r>
              <a:rPr lang="en-US" sz="3600" dirty="0" smtClean="0"/>
              <a:t>On HIV, they block reverse transcriptase , inhibited the virus , promote reform immune stimulating the production of CD4 cells reorganize through a well mechanism preparing the body </a:t>
            </a:r>
            <a:r>
              <a:rPr lang="en-US" sz="3600" dirty="0" err="1" smtClean="0"/>
              <a:t>seroconversion</a:t>
            </a:r>
            <a:endParaRPr lang="fr-FR" sz="3600" dirty="0"/>
          </a:p>
        </p:txBody>
      </p:sp>
      <p:sp>
        <p:nvSpPr>
          <p:cNvPr id="3" name="Titre 2"/>
          <p:cNvSpPr>
            <a:spLocks noGrp="1"/>
          </p:cNvSpPr>
          <p:nvPr>
            <p:ph type="title"/>
          </p:nvPr>
        </p:nvSpPr>
        <p:spPr/>
        <p:txBody>
          <a:bodyPr/>
          <a:lstStyle/>
          <a:p>
            <a:r>
              <a:rPr lang="en-US" dirty="0" smtClean="0"/>
              <a:t>ROLE OF HOMEOPATHY IN HIV </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28</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3"/>
          <p:cNvSpPr>
            <a:spLocks noGrp="1"/>
          </p:cNvSpPr>
          <p:nvPr>
            <p:ph type="ctrTitle"/>
          </p:nvPr>
        </p:nvSpPr>
        <p:spPr>
          <a:xfrm>
            <a:off x="685800" y="1844824"/>
            <a:ext cx="7772400" cy="1036638"/>
          </a:xfrm>
        </p:spPr>
        <p:txBody>
          <a:bodyPr/>
          <a:lstStyle/>
          <a:p>
            <a:r>
              <a:rPr lang="fr-FR" sz="6000" dirty="0" smtClean="0"/>
              <a:t>part </a:t>
            </a:r>
            <a:r>
              <a:rPr lang="fr-FR" sz="6000" dirty="0" err="1" smtClean="0"/>
              <a:t>fifth</a:t>
            </a:r>
            <a:endParaRPr lang="fr-FR" sz="6000" dirty="0" smtClean="0"/>
          </a:p>
        </p:txBody>
      </p:sp>
      <p:sp>
        <p:nvSpPr>
          <p:cNvPr id="9219" name="Espace réservé du contenu 1"/>
          <p:cNvSpPr>
            <a:spLocks noGrp="1"/>
          </p:cNvSpPr>
          <p:nvPr>
            <p:ph type="subTitle" idx="1"/>
          </p:nvPr>
        </p:nvSpPr>
        <p:spPr>
          <a:xfrm>
            <a:off x="241300" y="2997200"/>
            <a:ext cx="8578850" cy="1295896"/>
          </a:xfrm>
        </p:spPr>
        <p:txBody>
          <a:bodyPr>
            <a:normAutofit/>
          </a:bodyPr>
          <a:lstStyle/>
          <a:p>
            <a:r>
              <a:rPr lang="fr-FR" sz="5400" b="1" dirty="0" smtClean="0">
                <a:solidFill>
                  <a:srgbClr val="FF0000"/>
                </a:solidFill>
              </a:rPr>
              <a:t>CLINICAL HOMEOPATHY</a:t>
            </a:r>
          </a:p>
        </p:txBody>
      </p:sp>
      <p:pic>
        <p:nvPicPr>
          <p:cNvPr id="9220" name="Image 4"/>
          <p:cNvPicPr>
            <a:picLocks noChangeAspect="1"/>
          </p:cNvPicPr>
          <p:nvPr/>
        </p:nvPicPr>
        <p:blipFill>
          <a:blip r:embed="rId3" cstate="print"/>
          <a:srcRect/>
          <a:stretch>
            <a:fillRect/>
          </a:stretch>
        </p:blipFill>
        <p:spPr bwMode="auto">
          <a:xfrm>
            <a:off x="241300" y="5013325"/>
            <a:ext cx="1755775" cy="1722438"/>
          </a:xfrm>
          <a:prstGeom prst="rect">
            <a:avLst/>
          </a:prstGeom>
          <a:noFill/>
          <a:ln w="9525">
            <a:noFill/>
            <a:miter lim="800000"/>
            <a:headEnd/>
            <a:tailEnd/>
          </a:ln>
        </p:spPr>
      </p:pic>
      <p:pic>
        <p:nvPicPr>
          <p:cNvPr id="6" name="Image 5" descr="logo.png"/>
          <p:cNvPicPr>
            <a:picLocks noChangeAspect="1"/>
          </p:cNvPicPr>
          <p:nvPr/>
        </p:nvPicPr>
        <p:blipFill>
          <a:blip r:embed="rId4" cstate="print"/>
          <a:stretch>
            <a:fillRect/>
          </a:stretch>
        </p:blipFill>
        <p:spPr>
          <a:xfrm>
            <a:off x="6284511" y="5301208"/>
            <a:ext cx="2607970" cy="1263774"/>
          </a:xfrm>
          <a:prstGeom prst="rect">
            <a:avLst/>
          </a:prstGeom>
        </p:spPr>
      </p:pic>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060848"/>
            <a:ext cx="8568952" cy="4065315"/>
          </a:xfrm>
        </p:spPr>
        <p:txBody>
          <a:bodyPr/>
          <a:lstStyle/>
          <a:p>
            <a:pPr>
              <a:buNone/>
            </a:pPr>
            <a:r>
              <a:rPr lang="en-US" b="1" dirty="0" smtClean="0"/>
              <a:t>medical</a:t>
            </a:r>
            <a:r>
              <a:rPr lang="en-US" dirty="0" smtClean="0"/>
              <a:t/>
            </a:r>
            <a:br>
              <a:rPr lang="en-US" dirty="0" smtClean="0"/>
            </a:br>
            <a:r>
              <a:rPr lang="en-US" dirty="0" smtClean="0"/>
              <a:t>He puts homeopathy , ethical and aware of its limitations , amid other therapies.</a:t>
            </a:r>
          </a:p>
          <a:p>
            <a:pPr>
              <a:buNone/>
            </a:pPr>
            <a:r>
              <a:rPr lang="en-US" b="1" dirty="0" smtClean="0"/>
              <a:t>clinical</a:t>
            </a:r>
            <a:r>
              <a:rPr lang="en-US" dirty="0" smtClean="0"/>
              <a:t/>
            </a:r>
            <a:br>
              <a:rPr lang="en-US" dirty="0" smtClean="0"/>
            </a:br>
            <a:r>
              <a:rPr lang="en-US" dirty="0" smtClean="0"/>
              <a:t>It is based on the richness and clinical precision in the center of medical practice.</a:t>
            </a:r>
            <a:br>
              <a:rPr lang="en-US" dirty="0" smtClean="0"/>
            </a:br>
            <a:r>
              <a:rPr lang="en-US" dirty="0" smtClean="0"/>
              <a:t>Hippocratic He stressed the need to consider the patient as a psychosomatic unity and its history.</a:t>
            </a:r>
          </a:p>
          <a:p>
            <a:pPr>
              <a:buNone/>
            </a:pPr>
            <a:r>
              <a:rPr lang="en-US" b="1" dirty="0" smtClean="0"/>
              <a:t> pragmatic</a:t>
            </a:r>
            <a:r>
              <a:rPr lang="en-US" dirty="0" smtClean="0"/>
              <a:t/>
            </a:r>
            <a:br>
              <a:rPr lang="en-US" dirty="0" smtClean="0"/>
            </a:br>
            <a:r>
              <a:rPr lang="en-US" dirty="0" smtClean="0"/>
              <a:t>It highlights the priority of observation and experience in relation to systems and classifications which enclose in dogma or simplification.</a:t>
            </a:r>
            <a:br>
              <a:rPr lang="en-US" dirty="0" smtClean="0"/>
            </a:br>
            <a:endParaRPr lang="fr-FR" dirty="0"/>
          </a:p>
        </p:txBody>
      </p:sp>
      <p:sp>
        <p:nvSpPr>
          <p:cNvPr id="3" name="Titre 2"/>
          <p:cNvSpPr>
            <a:spLocks noGrp="1"/>
          </p:cNvSpPr>
          <p:nvPr>
            <p:ph type="title"/>
          </p:nvPr>
        </p:nvSpPr>
        <p:spPr/>
        <p:txBody>
          <a:bodyPr/>
          <a:lstStyle/>
          <a:p>
            <a:r>
              <a:rPr lang="en-US" dirty="0" smtClean="0"/>
              <a:t>The teaching of clinical homeopathy (Continued)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30</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2060848"/>
            <a:ext cx="8424936" cy="4065315"/>
          </a:xfrm>
        </p:spPr>
        <p:txBody>
          <a:bodyPr/>
          <a:lstStyle/>
          <a:p>
            <a:pPr>
              <a:buNone/>
            </a:pPr>
            <a:r>
              <a:rPr lang="en-US" b="1" dirty="0" smtClean="0"/>
              <a:t>pragmatic</a:t>
            </a:r>
            <a:r>
              <a:rPr lang="en-US" dirty="0" smtClean="0"/>
              <a:t/>
            </a:r>
            <a:br>
              <a:rPr lang="en-US" dirty="0" smtClean="0"/>
            </a:br>
            <a:r>
              <a:rPr lang="en-US" dirty="0" smtClean="0"/>
              <a:t>It highlights the priority of observation and experience in relation to systems and classifications which enclose in dogma or simplification.</a:t>
            </a:r>
            <a:br>
              <a:rPr lang="en-US" dirty="0" smtClean="0"/>
            </a:br>
            <a:r>
              <a:rPr lang="en-US" dirty="0" smtClean="0"/>
              <a:t>Charter ECHR our core values.</a:t>
            </a:r>
            <a:br>
              <a:rPr lang="en-US" dirty="0" smtClean="0"/>
            </a:br>
            <a:r>
              <a:rPr lang="en-US" dirty="0" smtClean="0"/>
              <a:t>Homeopathy is built on experience and observation : she was a pioneer in the birth of the concept of clinical . It is , as such , a natural part of medicine today .</a:t>
            </a:r>
            <a:br>
              <a:rPr lang="en-US" dirty="0" smtClean="0"/>
            </a:br>
            <a:r>
              <a:rPr lang="en-US" dirty="0" smtClean="0"/>
              <a:t>• Homeopathy is , in medicine , therapy among all other possible treatments.</a:t>
            </a:r>
            <a:br>
              <a:rPr lang="en-US" dirty="0" smtClean="0"/>
            </a:br>
            <a:endParaRPr lang="fr-FR" dirty="0"/>
          </a:p>
        </p:txBody>
      </p:sp>
      <p:sp>
        <p:nvSpPr>
          <p:cNvPr id="3" name="Titre 2"/>
          <p:cNvSpPr>
            <a:spLocks noGrp="1"/>
          </p:cNvSpPr>
          <p:nvPr>
            <p:ph type="title"/>
          </p:nvPr>
        </p:nvSpPr>
        <p:spPr/>
        <p:txBody>
          <a:bodyPr/>
          <a:lstStyle/>
          <a:p>
            <a:r>
              <a:rPr lang="en-US" dirty="0" smtClean="0"/>
              <a:t>The teaching of clinical homeopathy (Continued)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31</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2060848"/>
            <a:ext cx="8352928" cy="4065315"/>
          </a:xfrm>
        </p:spPr>
        <p:txBody>
          <a:bodyPr/>
          <a:lstStyle/>
          <a:p>
            <a:pPr>
              <a:buNone/>
            </a:pPr>
            <a:r>
              <a:rPr lang="en-US" dirty="0" smtClean="0"/>
              <a:t>• The method of prescribing homeopathic medicines is the clinical method .</a:t>
            </a:r>
            <a:br>
              <a:rPr lang="en-US" dirty="0" smtClean="0"/>
            </a:br>
            <a:r>
              <a:rPr lang="en-US" dirty="0" smtClean="0"/>
              <a:t>• The clinical indications included in medical materials are those considered :</a:t>
            </a:r>
            <a:br>
              <a:rPr lang="en-US" dirty="0" smtClean="0"/>
            </a:br>
            <a:r>
              <a:rPr lang="en-US" dirty="0" smtClean="0"/>
              <a:t>o reliable , verified by practice.</a:t>
            </a:r>
            <a:br>
              <a:rPr lang="en-US" dirty="0" smtClean="0"/>
            </a:br>
            <a:r>
              <a:rPr lang="en-US" dirty="0" smtClean="0"/>
              <a:t>o consistent with current medical knowledge and capabilities of other therapies.</a:t>
            </a:r>
            <a:br>
              <a:rPr lang="en-US" dirty="0" smtClean="0"/>
            </a:br>
            <a:r>
              <a:rPr lang="en-US" dirty="0" smtClean="0"/>
              <a:t>• The clinical and </a:t>
            </a:r>
            <a:r>
              <a:rPr lang="en-US" dirty="0" err="1" smtClean="0"/>
              <a:t>paraclinical</a:t>
            </a:r>
            <a:r>
              <a:rPr lang="en-US" dirty="0" smtClean="0"/>
              <a:t> that guide the prescription of homeopathic medicines are not limited to those of the disease. They include all the signs found on clinical observation, including :</a:t>
            </a:r>
            <a:br>
              <a:rPr lang="en-US" dirty="0" smtClean="0"/>
            </a:br>
            <a:endParaRPr lang="fr-FR" dirty="0"/>
          </a:p>
        </p:txBody>
      </p:sp>
      <p:sp>
        <p:nvSpPr>
          <p:cNvPr id="3" name="Titre 2"/>
          <p:cNvSpPr>
            <a:spLocks noGrp="1"/>
          </p:cNvSpPr>
          <p:nvPr>
            <p:ph type="title"/>
          </p:nvPr>
        </p:nvSpPr>
        <p:spPr/>
        <p:txBody>
          <a:bodyPr/>
          <a:lstStyle/>
          <a:p>
            <a:r>
              <a:rPr lang="en-US" dirty="0" smtClean="0"/>
              <a:t>The teaching of clinical homeopathy (Continued)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32</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348880"/>
            <a:ext cx="8424936" cy="3777283"/>
          </a:xfrm>
        </p:spPr>
        <p:txBody>
          <a:bodyPr/>
          <a:lstStyle/>
          <a:p>
            <a:pPr>
              <a:buNone/>
            </a:pPr>
            <a:r>
              <a:rPr lang="en-US" dirty="0" smtClean="0"/>
              <a:t>o those specific to the individual response of the patient.</a:t>
            </a:r>
            <a:br>
              <a:rPr lang="en-US" dirty="0" smtClean="0"/>
            </a:br>
            <a:r>
              <a:rPr lang="en-US" dirty="0" smtClean="0"/>
              <a:t>o those describing the characteristics of the patient and his story outside of his illness.</a:t>
            </a:r>
            <a:br>
              <a:rPr lang="en-US" dirty="0" smtClean="0"/>
            </a:br>
            <a:r>
              <a:rPr lang="en-US" dirty="0" smtClean="0"/>
              <a:t>• No system , no method or classification may not accurately reflect the specificity of each patient nor supplant the necessary experience of each physician.</a:t>
            </a:r>
            <a:br>
              <a:rPr lang="en-US" dirty="0" smtClean="0"/>
            </a:br>
            <a:r>
              <a:rPr lang="en-US" dirty="0" smtClean="0"/>
              <a:t>The values ​​that underpin the teaching of ECHR therefore respect both the achievements of medical science - the intellectual rigor, clinical priority - and experimental sources of Homeopathy - careful observation of diseases and patients.</a:t>
            </a:r>
            <a:endParaRPr lang="fr-FR" dirty="0" smtClean="0"/>
          </a:p>
          <a:p>
            <a:pPr>
              <a:buNone/>
            </a:pPr>
            <a:endParaRPr lang="fr-FR" dirty="0"/>
          </a:p>
        </p:txBody>
      </p:sp>
      <p:sp>
        <p:nvSpPr>
          <p:cNvPr id="3" name="Titre 2"/>
          <p:cNvSpPr>
            <a:spLocks noGrp="1"/>
          </p:cNvSpPr>
          <p:nvPr>
            <p:ph type="title"/>
          </p:nvPr>
        </p:nvSpPr>
        <p:spPr/>
        <p:txBody>
          <a:bodyPr/>
          <a:lstStyle/>
          <a:p>
            <a:r>
              <a:rPr lang="en-US" dirty="0" smtClean="0"/>
              <a:t>The teaching of clinical homeopathy</a:t>
            </a:r>
            <a:r>
              <a:rPr lang="en-US" sz="2800" dirty="0" smtClean="0"/>
              <a:t>(Continued and end)</a:t>
            </a:r>
            <a:endParaRPr lang="fr-FR" sz="2800"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33</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3"/>
          <p:cNvSpPr>
            <a:spLocks noGrp="1"/>
          </p:cNvSpPr>
          <p:nvPr>
            <p:ph type="ctrTitle"/>
          </p:nvPr>
        </p:nvSpPr>
        <p:spPr>
          <a:xfrm>
            <a:off x="685800" y="1600200"/>
            <a:ext cx="7772400" cy="1036638"/>
          </a:xfrm>
        </p:spPr>
        <p:txBody>
          <a:bodyPr/>
          <a:lstStyle/>
          <a:p>
            <a:r>
              <a:rPr lang="fr-FR" sz="6000" dirty="0" smtClean="0"/>
              <a:t>part </a:t>
            </a:r>
            <a:r>
              <a:rPr lang="fr-FR" sz="6000" dirty="0" err="1" smtClean="0"/>
              <a:t>Sixth</a:t>
            </a:r>
            <a:endParaRPr lang="fr-FR" sz="6000" dirty="0" smtClean="0"/>
          </a:p>
        </p:txBody>
      </p:sp>
      <p:sp>
        <p:nvSpPr>
          <p:cNvPr id="9219" name="Espace réservé du contenu 1"/>
          <p:cNvSpPr>
            <a:spLocks noGrp="1"/>
          </p:cNvSpPr>
          <p:nvPr>
            <p:ph type="subTitle" idx="1"/>
          </p:nvPr>
        </p:nvSpPr>
        <p:spPr>
          <a:xfrm>
            <a:off x="241300" y="2997200"/>
            <a:ext cx="8578850" cy="1295896"/>
          </a:xfrm>
        </p:spPr>
        <p:txBody>
          <a:bodyPr>
            <a:normAutofit/>
          </a:bodyPr>
          <a:lstStyle/>
          <a:p>
            <a:r>
              <a:rPr lang="en-US" sz="3200" b="1" dirty="0" smtClean="0">
                <a:solidFill>
                  <a:srgbClr val="FF0000"/>
                </a:solidFill>
              </a:rPr>
              <a:t>SIMILARITIES AND DIFFERENCES WITH OTHER FORMS OF ALTERNATIVE/ORIENTAL MEDICINE</a:t>
            </a:r>
            <a:endParaRPr lang="fr-FR" sz="4400" b="1" dirty="0" smtClean="0">
              <a:solidFill>
                <a:srgbClr val="FF0000"/>
              </a:solidFill>
            </a:endParaRPr>
          </a:p>
        </p:txBody>
      </p:sp>
      <p:pic>
        <p:nvPicPr>
          <p:cNvPr id="9220" name="Image 4"/>
          <p:cNvPicPr>
            <a:picLocks noChangeAspect="1"/>
          </p:cNvPicPr>
          <p:nvPr/>
        </p:nvPicPr>
        <p:blipFill>
          <a:blip r:embed="rId3" cstate="print"/>
          <a:srcRect/>
          <a:stretch>
            <a:fillRect/>
          </a:stretch>
        </p:blipFill>
        <p:spPr bwMode="auto">
          <a:xfrm>
            <a:off x="241300" y="5013325"/>
            <a:ext cx="1755775" cy="1722438"/>
          </a:xfrm>
          <a:prstGeom prst="rect">
            <a:avLst/>
          </a:prstGeom>
          <a:noFill/>
          <a:ln w="9525">
            <a:noFill/>
            <a:miter lim="800000"/>
            <a:headEnd/>
            <a:tailEnd/>
          </a:ln>
        </p:spPr>
      </p:pic>
      <p:pic>
        <p:nvPicPr>
          <p:cNvPr id="6" name="Image 5" descr="logo.png"/>
          <p:cNvPicPr>
            <a:picLocks noChangeAspect="1"/>
          </p:cNvPicPr>
          <p:nvPr/>
        </p:nvPicPr>
        <p:blipFill>
          <a:blip r:embed="rId4" cstate="print"/>
          <a:stretch>
            <a:fillRect/>
          </a:stretch>
        </p:blipFill>
        <p:spPr>
          <a:xfrm>
            <a:off x="6284511" y="5301208"/>
            <a:ext cx="2607970" cy="1263774"/>
          </a:xfrm>
          <a:prstGeom prst="rect">
            <a:avLst/>
          </a:prstGeom>
        </p:spPr>
      </p:pic>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2060848"/>
            <a:ext cx="8640960" cy="4065315"/>
          </a:xfrm>
        </p:spPr>
        <p:txBody>
          <a:bodyPr/>
          <a:lstStyle/>
          <a:p>
            <a:pPr>
              <a:buNone/>
            </a:pPr>
            <a:r>
              <a:rPr lang="en-US" sz="2800" dirty="0" smtClean="0"/>
              <a:t>Homeopathic medicine views the body, health and disease differently. Complementary and Alternative Medicine :</a:t>
            </a:r>
            <a:br>
              <a:rPr lang="en-US" sz="2800" dirty="0" smtClean="0"/>
            </a:br>
            <a:r>
              <a:rPr lang="en-US" sz="2800" dirty="0" smtClean="0"/>
              <a:t>• Be interested in the patient and assess the disease in a comprehensive manner taking into account the physical and mental aspects , predisposition , environment , etc. . This approach earned them the common name " holistic medicine " ;</a:t>
            </a:r>
            <a:br>
              <a:rPr lang="en-US" sz="2800" dirty="0" smtClean="0"/>
            </a:br>
            <a:r>
              <a:rPr lang="en-US" dirty="0" smtClean="0"/>
              <a:t>•</a:t>
            </a:r>
            <a:endParaRPr lang="fr-FR" dirty="0"/>
          </a:p>
        </p:txBody>
      </p:sp>
      <p:sp>
        <p:nvSpPr>
          <p:cNvPr id="3" name="Titre 2"/>
          <p:cNvSpPr>
            <a:spLocks noGrp="1"/>
          </p:cNvSpPr>
          <p:nvPr>
            <p:ph type="title"/>
          </p:nvPr>
        </p:nvSpPr>
        <p:spPr/>
        <p:txBody>
          <a:bodyPr/>
          <a:lstStyle/>
          <a:p>
            <a:r>
              <a:rPr lang="en-US" sz="4800" dirty="0" smtClean="0"/>
              <a:t>SIMILARITIES</a:t>
            </a:r>
            <a:endParaRPr lang="fr-FR" sz="4800" dirty="0" smtClean="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35</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2060848"/>
            <a:ext cx="8640960" cy="4176464"/>
          </a:xfrm>
        </p:spPr>
        <p:txBody>
          <a:bodyPr/>
          <a:lstStyle/>
          <a:p>
            <a:pPr>
              <a:buNone/>
            </a:pPr>
            <a:r>
              <a:rPr lang="en-US" dirty="0" smtClean="0"/>
              <a:t>• </a:t>
            </a:r>
            <a:r>
              <a:rPr lang="en-US" sz="2800" dirty="0" smtClean="0"/>
              <a:t>To focus on the causes of the disease;</a:t>
            </a:r>
            <a:br>
              <a:rPr lang="en-US" sz="2800" dirty="0" smtClean="0"/>
            </a:br>
            <a:r>
              <a:rPr lang="en-US" sz="2800" dirty="0" smtClean="0"/>
              <a:t>• Use natural means such as diet , exercise, herbal and homeopathic remedies to help the body heal itself ;</a:t>
            </a:r>
            <a:br>
              <a:rPr lang="en-US" sz="2800" dirty="0" smtClean="0"/>
            </a:br>
            <a:r>
              <a:rPr lang="en-US" sz="2800" dirty="0" smtClean="0"/>
              <a:t>Will give great importance to the relationship between or doctor and the patient or the patient , which means that consultations are longer ;</a:t>
            </a:r>
            <a:br>
              <a:rPr lang="en-US" sz="2800" dirty="0" smtClean="0"/>
            </a:br>
            <a:r>
              <a:rPr lang="en-US" sz="2800" dirty="0" smtClean="0"/>
              <a:t>• Aim consultations through education, prevention, self-health and " healing " in its entirety ;</a:t>
            </a:r>
            <a:r>
              <a:rPr lang="en-US" dirty="0" smtClean="0"/>
              <a:t/>
            </a:r>
            <a:br>
              <a:rPr lang="en-US" dirty="0" smtClean="0"/>
            </a:br>
            <a:r>
              <a:rPr lang="en-US" dirty="0" smtClean="0"/>
              <a:t>•</a:t>
            </a:r>
            <a:endParaRPr lang="fr-FR" dirty="0"/>
          </a:p>
        </p:txBody>
      </p:sp>
      <p:sp>
        <p:nvSpPr>
          <p:cNvPr id="3" name="Titre 2"/>
          <p:cNvSpPr>
            <a:spLocks noGrp="1"/>
          </p:cNvSpPr>
          <p:nvPr>
            <p:ph type="title"/>
          </p:nvPr>
        </p:nvSpPr>
        <p:spPr/>
        <p:txBody>
          <a:bodyPr/>
          <a:lstStyle/>
          <a:p>
            <a:r>
              <a:rPr lang="en-US" sz="4800" dirty="0" smtClean="0"/>
              <a:t>SIMILARITIES </a:t>
            </a:r>
            <a:r>
              <a:rPr lang="en-US" sz="4000" dirty="0" smtClean="0"/>
              <a:t>(Continued)</a:t>
            </a:r>
            <a:endParaRPr lang="fr-FR" sz="4000" dirty="0" smtClean="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36</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027981"/>
            <a:ext cx="8568952" cy="4281339"/>
          </a:xfrm>
        </p:spPr>
        <p:txBody>
          <a:bodyPr/>
          <a:lstStyle/>
          <a:p>
            <a:pPr>
              <a:buNone/>
            </a:pPr>
            <a:r>
              <a:rPr lang="en-US" sz="2800" dirty="0" smtClean="0"/>
              <a:t>Often based in the selection of treatments and medications on TK or millennia old which have not necessarily been the subject of scientific research. However, a growing number of studies are performed on treatments and "medicines" practiced by these medicines . Since approaches to complementary and alternative medicine and those of official medicine are complementary, collaboration and partnership contribute to overall improved health and more greatly reduce the cost of care.</a:t>
            </a:r>
            <a:r>
              <a:rPr lang="en-US" dirty="0" smtClean="0"/>
              <a:t/>
            </a:r>
            <a:br>
              <a:rPr lang="en-US" dirty="0" smtClean="0"/>
            </a:br>
            <a:endParaRPr lang="fr-FR" dirty="0"/>
          </a:p>
        </p:txBody>
      </p:sp>
      <p:sp>
        <p:nvSpPr>
          <p:cNvPr id="3" name="Titre 2"/>
          <p:cNvSpPr>
            <a:spLocks noGrp="1"/>
          </p:cNvSpPr>
          <p:nvPr>
            <p:ph type="title"/>
          </p:nvPr>
        </p:nvSpPr>
        <p:spPr/>
        <p:txBody>
          <a:bodyPr/>
          <a:lstStyle/>
          <a:p>
            <a:r>
              <a:rPr lang="en-US" dirty="0" smtClean="0"/>
              <a:t>SIMILARITIES </a:t>
            </a:r>
            <a:r>
              <a:rPr lang="en-US" sz="3600" dirty="0" smtClean="0"/>
              <a:t>(Continued and end)</a:t>
            </a:r>
            <a:endParaRPr lang="fr-FR" sz="3600"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37</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132856"/>
            <a:ext cx="8568952" cy="3993307"/>
          </a:xfrm>
        </p:spPr>
        <p:txBody>
          <a:bodyPr/>
          <a:lstStyle/>
          <a:p>
            <a:pPr>
              <a:buNone/>
            </a:pPr>
            <a:r>
              <a:rPr lang="en-US" b="1" dirty="0" smtClean="0"/>
              <a:t>Chinese pharmacopoeia</a:t>
            </a:r>
            <a:r>
              <a:rPr lang="en-US" dirty="0" smtClean="0"/>
              <a:t/>
            </a:r>
            <a:br>
              <a:rPr lang="en-US" dirty="0" smtClean="0"/>
            </a:br>
            <a:r>
              <a:rPr lang="en-US" dirty="0" smtClean="0"/>
              <a:t>Pharmacopoeia is the preferred method in China, because it is considered more powerful than acupuncture. Back more than 3,000 years , Chinese medicine has thousands of substances among which 300 commonly used plants .</a:t>
            </a:r>
            <a:br>
              <a:rPr lang="en-US" dirty="0" smtClean="0"/>
            </a:br>
            <a:r>
              <a:rPr lang="en-US" dirty="0" smtClean="0"/>
              <a:t>Chinese formulas and classical counter preparations are not indicated for self-medication . It is best to consult Chinese medicine, acupuncture or </a:t>
            </a:r>
            <a:r>
              <a:rPr lang="en-US" dirty="0" err="1" smtClean="0"/>
              <a:t>herbalism</a:t>
            </a:r>
            <a:r>
              <a:rPr lang="en-US" dirty="0" smtClean="0"/>
              <a:t> . The choice of</a:t>
            </a:r>
            <a:br>
              <a:rPr lang="en-US" dirty="0" smtClean="0"/>
            </a:br>
            <a:r>
              <a:rPr lang="en-US" dirty="0" smtClean="0"/>
              <a:t>Plants or Chinese formula is based on the analysis of the particular situation of the person. The risk of interactions with other drugs should also be considered .</a:t>
            </a:r>
            <a:br>
              <a:rPr lang="en-US" dirty="0" smtClean="0"/>
            </a:br>
            <a:r>
              <a:rPr lang="en-US" dirty="0" smtClean="0"/>
              <a:t/>
            </a:r>
            <a:br>
              <a:rPr lang="en-US" dirty="0" smtClean="0"/>
            </a:br>
            <a:r>
              <a:rPr lang="en-US" dirty="0" smtClean="0"/>
              <a:t/>
            </a:r>
            <a:br>
              <a:rPr lang="en-US" dirty="0" smtClean="0"/>
            </a:br>
            <a:endParaRPr lang="fr-FR" dirty="0"/>
          </a:p>
        </p:txBody>
      </p:sp>
      <p:sp>
        <p:nvSpPr>
          <p:cNvPr id="3" name="Titre 2"/>
          <p:cNvSpPr>
            <a:spLocks noGrp="1"/>
          </p:cNvSpPr>
          <p:nvPr>
            <p:ph type="title"/>
          </p:nvPr>
        </p:nvSpPr>
        <p:spPr>
          <a:xfrm>
            <a:off x="457200" y="664295"/>
            <a:ext cx="8229600" cy="1252537"/>
          </a:xfrm>
        </p:spPr>
        <p:txBody>
          <a:bodyPr/>
          <a:lstStyle/>
          <a:p>
            <a:r>
              <a:rPr lang="en-US" sz="3600" b="1" dirty="0" smtClean="0"/>
              <a:t>DIFFERENCES WITH OTHER FORMS OF </a:t>
            </a:r>
            <a:r>
              <a:rPr lang="en-US" sz="3200" b="1" dirty="0" smtClean="0"/>
              <a:t>ALTERNATIVE/ORIENTAL</a:t>
            </a:r>
            <a:r>
              <a:rPr lang="en-US" sz="3600" b="1" dirty="0" smtClean="0"/>
              <a:t> MEDICINE</a:t>
            </a:r>
            <a:r>
              <a:rPr lang="fr-FR" sz="6000" b="1" dirty="0" smtClean="0">
                <a:solidFill>
                  <a:srgbClr val="FF0000"/>
                </a:solidFill>
              </a:rPr>
              <a:t/>
            </a:r>
            <a:br>
              <a:rPr lang="fr-FR" sz="6000" b="1" dirty="0" smtClean="0">
                <a:solidFill>
                  <a:srgbClr val="FF0000"/>
                </a:solidFill>
              </a:rPr>
            </a:b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38</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1844824"/>
            <a:ext cx="8424936" cy="4464496"/>
          </a:xfrm>
        </p:spPr>
        <p:txBody>
          <a:bodyPr/>
          <a:lstStyle/>
          <a:p>
            <a:pPr>
              <a:buNone/>
            </a:pPr>
            <a:r>
              <a:rPr lang="en-US" sz="2200" b="1" dirty="0" smtClean="0"/>
              <a:t>acupuncture</a:t>
            </a:r>
            <a:r>
              <a:rPr lang="en-US" sz="2200" dirty="0" smtClean="0"/>
              <a:t/>
            </a:r>
            <a:br>
              <a:rPr lang="en-US" sz="2200" dirty="0" smtClean="0"/>
            </a:br>
            <a:r>
              <a:rPr lang="en-US" sz="2200" dirty="0" smtClean="0"/>
              <a:t>The flow of vital energy , </a:t>
            </a:r>
            <a:r>
              <a:rPr lang="en-US" sz="2200" dirty="0" err="1" smtClean="0"/>
              <a:t>qi</a:t>
            </a:r>
            <a:r>
              <a:rPr lang="en-US" sz="2200" dirty="0" smtClean="0"/>
              <a:t> , circulates in a network of channels called the " meridians " through body . The acupuncture points are located on these meridians to regulate the flow of energy. The treatment is carried out using acupuncture fine needles inserted at these points.</a:t>
            </a:r>
          </a:p>
          <a:p>
            <a:pPr>
              <a:buNone/>
            </a:pPr>
            <a:r>
              <a:rPr lang="en-US" sz="2200" b="1" dirty="0" smtClean="0"/>
              <a:t>The vital energy</a:t>
            </a:r>
            <a:r>
              <a:rPr lang="en-US" sz="2200" dirty="0" smtClean="0"/>
              <a:t/>
            </a:r>
            <a:br>
              <a:rPr lang="en-US" sz="2200" dirty="0" smtClean="0"/>
            </a:br>
            <a:r>
              <a:rPr lang="en-US" sz="2200" dirty="0" smtClean="0"/>
              <a:t>According to this medicine, the fundamental element in humans is the vital energy , called the " </a:t>
            </a:r>
            <a:r>
              <a:rPr lang="en-US" sz="2200" dirty="0" err="1" smtClean="0"/>
              <a:t>qi</a:t>
            </a:r>
            <a:r>
              <a:rPr lang="en-US" sz="2200" dirty="0" smtClean="0"/>
              <a:t> " (pronounced " </a:t>
            </a:r>
            <a:r>
              <a:rPr lang="en-US" sz="2200" dirty="0" err="1" smtClean="0"/>
              <a:t>chee</a:t>
            </a:r>
            <a:r>
              <a:rPr lang="en-US" sz="2200" dirty="0" smtClean="0"/>
              <a:t> " ), which supports both the functions of the body than of the mind. The primary goal of TCM is to maintain the harmony of this energy within the body and between the body and the external environment. </a:t>
            </a:r>
            <a:endParaRPr lang="fr-FR" sz="2200" dirty="0"/>
          </a:p>
        </p:txBody>
      </p:sp>
      <p:sp>
        <p:nvSpPr>
          <p:cNvPr id="3" name="Titre 2"/>
          <p:cNvSpPr>
            <a:spLocks noGrp="1"/>
          </p:cNvSpPr>
          <p:nvPr>
            <p:ph type="title"/>
          </p:nvPr>
        </p:nvSpPr>
        <p:spPr/>
        <p:txBody>
          <a:bodyPr/>
          <a:lstStyle/>
          <a:p>
            <a:r>
              <a:rPr lang="en-US" sz="2800" b="1" dirty="0" smtClean="0"/>
              <a:t>DIFFERENCES WITH OTHER FORMS OF ALTERNATIVE/ORIENTAL MEDICINE</a:t>
            </a:r>
            <a:r>
              <a:rPr lang="en-US" sz="2400" b="1" dirty="0" smtClean="0"/>
              <a:t>(Continued)</a:t>
            </a:r>
            <a:endParaRPr lang="fr-FR" sz="2400" b="1"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39</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1916832"/>
            <a:ext cx="8424936" cy="4209331"/>
          </a:xfrm>
        </p:spPr>
        <p:txBody>
          <a:bodyPr/>
          <a:lstStyle/>
          <a:p>
            <a:pPr>
              <a:buNone/>
            </a:pPr>
            <a:r>
              <a:rPr lang="en-US" dirty="0" smtClean="0"/>
              <a:t>In Chinese medicine , health is the ability of the organism to cope with attacks. When the body has lost the ability to adapt , the disease occurs . Several factors can influence this inter vital energy. The causes of the disease can be internal , such as anger , grief , sadness, fear , fear , joy or concerns, or external , such as wind , cold , dampness, heat, heat wave or drought. Other causes of the disease within various levels , such as a weak constitution , overwork, excessive or frustrated sex life , injuries and accidents , parasites and poisons and poor diet . ( Network Proteus , Traditional Chinese Medicine, 2002. )</a:t>
            </a:r>
            <a:endParaRPr lang="fr-FR" dirty="0"/>
          </a:p>
        </p:txBody>
      </p:sp>
      <p:sp>
        <p:nvSpPr>
          <p:cNvPr id="3" name="Titre 2"/>
          <p:cNvSpPr>
            <a:spLocks noGrp="1"/>
          </p:cNvSpPr>
          <p:nvPr>
            <p:ph type="title"/>
          </p:nvPr>
        </p:nvSpPr>
        <p:spPr/>
        <p:txBody>
          <a:bodyPr/>
          <a:lstStyle/>
          <a:p>
            <a:r>
              <a:rPr lang="en-US" sz="2800" b="1" dirty="0" smtClean="0"/>
              <a:t>DIFFERENCES WITH OTHER FORMS OF ALTERNATIVE/ORIENTAL MEDICINE(Continued)</a:t>
            </a:r>
            <a:endParaRPr lang="fr-FR" sz="2800" b="1"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40</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1628800"/>
            <a:ext cx="8568952" cy="4680520"/>
          </a:xfrm>
        </p:spPr>
        <p:txBody>
          <a:bodyPr/>
          <a:lstStyle/>
          <a:p>
            <a:pPr>
              <a:buNone/>
            </a:pPr>
            <a:r>
              <a:rPr lang="en-US" sz="2700" dirty="0" smtClean="0"/>
              <a:t>Chinese medicine does not seek to identify the disease , but its causes. She wondered disturbances responsible for disharmony of vital energy . In addition, the constitution of each person is important . The same symptom , experienced in two different people, not necessarily the same causes. That is why the therapist will try to determine the particular imbalance to each person.</a:t>
            </a:r>
            <a:br>
              <a:rPr lang="en-US" sz="2700" dirty="0" smtClean="0"/>
            </a:br>
            <a:r>
              <a:rPr lang="en-US" sz="2700" dirty="0" smtClean="0"/>
              <a:t>In Chinese medicine, the human body is a complex whole whose parts are interdependent and interconnected.</a:t>
            </a:r>
            <a:r>
              <a:rPr lang="en-US" sz="2800" dirty="0" smtClean="0"/>
              <a:t/>
            </a:r>
            <a:br>
              <a:rPr lang="en-US" sz="2800" dirty="0" smtClean="0"/>
            </a:br>
            <a:endParaRPr lang="fr-FR" sz="2800" dirty="0"/>
          </a:p>
        </p:txBody>
      </p:sp>
      <p:sp>
        <p:nvSpPr>
          <p:cNvPr id="3" name="Titre 2"/>
          <p:cNvSpPr>
            <a:spLocks noGrp="1"/>
          </p:cNvSpPr>
          <p:nvPr>
            <p:ph type="title"/>
          </p:nvPr>
        </p:nvSpPr>
        <p:spPr/>
        <p:txBody>
          <a:bodyPr/>
          <a:lstStyle/>
          <a:p>
            <a:r>
              <a:rPr lang="en-US" sz="2400" b="1" dirty="0" smtClean="0"/>
              <a:t>DIFFERENCES WITH OTHER FORMS OF ALTERNATIVE/ORIENTAL MEDICINE(Continued and end)</a:t>
            </a:r>
            <a:endParaRPr lang="fr-FR" sz="2400" b="1"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41</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3"/>
          <p:cNvSpPr>
            <a:spLocks noGrp="1"/>
          </p:cNvSpPr>
          <p:nvPr>
            <p:ph type="ctrTitle"/>
          </p:nvPr>
        </p:nvSpPr>
        <p:spPr>
          <a:xfrm>
            <a:off x="685800" y="1844824"/>
            <a:ext cx="7772400" cy="1036638"/>
          </a:xfrm>
        </p:spPr>
        <p:txBody>
          <a:bodyPr/>
          <a:lstStyle/>
          <a:p>
            <a:r>
              <a:rPr lang="fr-FR" sz="6000" dirty="0" smtClean="0"/>
              <a:t>Part </a:t>
            </a:r>
            <a:r>
              <a:rPr lang="fr-FR" sz="6000" dirty="0" err="1" smtClean="0"/>
              <a:t>Seventh</a:t>
            </a:r>
            <a:endParaRPr lang="fr-FR" sz="6000" dirty="0" smtClean="0"/>
          </a:p>
        </p:txBody>
      </p:sp>
      <p:sp>
        <p:nvSpPr>
          <p:cNvPr id="9219" name="Espace réservé du contenu 1"/>
          <p:cNvSpPr>
            <a:spLocks noGrp="1"/>
          </p:cNvSpPr>
          <p:nvPr>
            <p:ph type="subTitle" idx="1"/>
          </p:nvPr>
        </p:nvSpPr>
        <p:spPr>
          <a:xfrm>
            <a:off x="241300" y="2997200"/>
            <a:ext cx="8578850" cy="1295896"/>
          </a:xfrm>
        </p:spPr>
        <p:txBody>
          <a:bodyPr>
            <a:normAutofit/>
          </a:bodyPr>
          <a:lstStyle/>
          <a:p>
            <a:r>
              <a:rPr lang="fr-FR" sz="5400" b="1" dirty="0" smtClean="0">
                <a:solidFill>
                  <a:srgbClr val="FF0000"/>
                </a:solidFill>
              </a:rPr>
              <a:t>MYTHS OF HOMEOPATHY</a:t>
            </a:r>
          </a:p>
        </p:txBody>
      </p:sp>
      <p:pic>
        <p:nvPicPr>
          <p:cNvPr id="9220" name="Image 4"/>
          <p:cNvPicPr>
            <a:picLocks noChangeAspect="1"/>
          </p:cNvPicPr>
          <p:nvPr/>
        </p:nvPicPr>
        <p:blipFill>
          <a:blip r:embed="rId3" cstate="print"/>
          <a:srcRect/>
          <a:stretch>
            <a:fillRect/>
          </a:stretch>
        </p:blipFill>
        <p:spPr bwMode="auto">
          <a:xfrm>
            <a:off x="241300" y="5013325"/>
            <a:ext cx="1755775" cy="1722438"/>
          </a:xfrm>
          <a:prstGeom prst="rect">
            <a:avLst/>
          </a:prstGeom>
          <a:noFill/>
          <a:ln w="9525">
            <a:noFill/>
            <a:miter lim="800000"/>
            <a:headEnd/>
            <a:tailEnd/>
          </a:ln>
        </p:spPr>
      </p:pic>
      <p:pic>
        <p:nvPicPr>
          <p:cNvPr id="6" name="Image 5" descr="logo.png"/>
          <p:cNvPicPr>
            <a:picLocks noChangeAspect="1"/>
          </p:cNvPicPr>
          <p:nvPr/>
        </p:nvPicPr>
        <p:blipFill>
          <a:blip r:embed="rId4" cstate="print"/>
          <a:stretch>
            <a:fillRect/>
          </a:stretch>
        </p:blipFill>
        <p:spPr>
          <a:xfrm>
            <a:off x="6284511" y="5301208"/>
            <a:ext cx="2607970" cy="1263774"/>
          </a:xfrm>
          <a:prstGeom prst="rect">
            <a:avLst/>
          </a:prstGeom>
        </p:spPr>
      </p:pic>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1628800"/>
            <a:ext cx="8496944" cy="4608512"/>
          </a:xfrm>
        </p:spPr>
        <p:txBody>
          <a:bodyPr/>
          <a:lstStyle/>
          <a:p>
            <a:pPr>
              <a:buNone/>
            </a:pPr>
            <a:r>
              <a:rPr lang="en-US" b="1" dirty="0" smtClean="0">
                <a:solidFill>
                  <a:srgbClr val="FF0000"/>
                </a:solidFill>
              </a:rPr>
              <a:t>Homeopathy: myths explained</a:t>
            </a:r>
            <a:r>
              <a:rPr lang="en-US" dirty="0" smtClean="0"/>
              <a:t/>
            </a:r>
            <a:br>
              <a:rPr lang="en-US" dirty="0" smtClean="0"/>
            </a:br>
            <a:r>
              <a:rPr lang="en-US" dirty="0" smtClean="0"/>
              <a:t>The status of homeopathy in terms of alternative medicine gives this branch of medicine multiple speculations. Some are facts while others are nothing but hearsay.</a:t>
            </a:r>
          </a:p>
          <a:p>
            <a:pPr>
              <a:buNone/>
            </a:pPr>
            <a:r>
              <a:rPr lang="en-US" b="1" dirty="0" smtClean="0">
                <a:solidFill>
                  <a:srgbClr val="FF0000"/>
                </a:solidFill>
              </a:rPr>
              <a:t>Slow or fast action?</a:t>
            </a:r>
            <a:r>
              <a:rPr lang="en-US" dirty="0" smtClean="0"/>
              <a:t/>
            </a:r>
            <a:br>
              <a:rPr lang="en-US" dirty="0" smtClean="0"/>
            </a:br>
            <a:r>
              <a:rPr lang="en-US" dirty="0" smtClean="0"/>
              <a:t>In the medical community , it is certainly the speed of healing that determines the effectiveness of treatment. Some consider homeopathy as being faster than allopathic medicine while others say it is a slow-acting therapy . It takes more time to return to action the effect of analgesics, anti -inflammatory drugs and steroids. However, since it is chronic and complex disease, the course of treatment may seem slow and long.</a:t>
            </a:r>
            <a:endParaRPr lang="fr-FR" dirty="0"/>
          </a:p>
        </p:txBody>
      </p:sp>
      <p:sp>
        <p:nvSpPr>
          <p:cNvPr id="3" name="Titre 2"/>
          <p:cNvSpPr>
            <a:spLocks noGrp="1"/>
          </p:cNvSpPr>
          <p:nvPr>
            <p:ph type="title"/>
          </p:nvPr>
        </p:nvSpPr>
        <p:spPr>
          <a:xfrm>
            <a:off x="457200" y="338139"/>
            <a:ext cx="8229600" cy="1074638"/>
          </a:xfrm>
        </p:spPr>
        <p:txBody>
          <a:bodyPr/>
          <a:lstStyle/>
          <a:p>
            <a:r>
              <a:rPr lang="en-US" dirty="0" smtClean="0"/>
              <a:t>MYTHS AND TRUTH</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43</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1772816"/>
            <a:ext cx="8640960" cy="4353347"/>
          </a:xfrm>
        </p:spPr>
        <p:txBody>
          <a:bodyPr/>
          <a:lstStyle/>
          <a:p>
            <a:pPr>
              <a:buNone/>
            </a:pPr>
            <a:endParaRPr lang="en-US" dirty="0" smtClean="0"/>
          </a:p>
          <a:p>
            <a:pPr>
              <a:buNone/>
            </a:pPr>
            <a:r>
              <a:rPr lang="en-US" dirty="0" smtClean="0"/>
              <a:t>Psoriasis , for example, takes a long time to process , based on the treatment of diseases related thereto, homeopathy has been labeled as a form of slow-acting remedy . Prescribe the appropriate homeopathic remedy takes longer than conventional medicine - several factors must be considered before making a prognosis and to establish a treatment plan. Homeopathy is rapidly under conditions such as eczema , acute infections , allergies , fevers , diarrhea , asthma , arthritis , migraine . Although the comparison is between homeopathy and conventional medicine.</a:t>
            </a:r>
            <a:br>
              <a:rPr lang="en-US" dirty="0" smtClean="0"/>
            </a:br>
            <a:endParaRPr lang="fr-FR" dirty="0"/>
          </a:p>
        </p:txBody>
      </p:sp>
      <p:sp>
        <p:nvSpPr>
          <p:cNvPr id="3" name="Titre 2"/>
          <p:cNvSpPr>
            <a:spLocks noGrp="1"/>
          </p:cNvSpPr>
          <p:nvPr>
            <p:ph type="title"/>
          </p:nvPr>
        </p:nvSpPr>
        <p:spPr/>
        <p:txBody>
          <a:bodyPr/>
          <a:lstStyle/>
          <a:p>
            <a:r>
              <a:rPr lang="en-US" dirty="0" smtClean="0"/>
              <a:t>MYTHS AND TRUTH(Continued)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44</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1772816"/>
            <a:ext cx="8640960" cy="4464496"/>
          </a:xfrm>
        </p:spPr>
        <p:txBody>
          <a:bodyPr/>
          <a:lstStyle/>
          <a:p>
            <a:pPr>
              <a:buNone/>
            </a:pPr>
            <a:r>
              <a:rPr lang="en-US" b="1" dirty="0" smtClean="0">
                <a:solidFill>
                  <a:srgbClr val="FF0000"/>
                </a:solidFill>
              </a:rPr>
              <a:t>Homeopathy worse disease</a:t>
            </a:r>
            <a:r>
              <a:rPr lang="en-US" dirty="0" smtClean="0"/>
              <a:t/>
            </a:r>
            <a:br>
              <a:rPr lang="en-US" dirty="0" smtClean="0"/>
            </a:br>
            <a:r>
              <a:rPr lang="en-US" dirty="0" smtClean="0"/>
              <a:t>Since the clouds hovering over the operation of homeopathy fashion - darkness that is the direct result of a lack of information or at best a lack of willingness to acquire information - it is not surprising to find erroneous beliefs about the practice . One of these beliefs is that homeopathy initially increases the disease , making potential concern and ill prepared to begin treatment patients. It is not true to say that homeopathy led to an initial aggravation of complaints. Some people attest that they feel ill shortly after starting homeopathic remedies. </a:t>
            </a:r>
            <a:endParaRPr lang="fr-FR" dirty="0" smtClean="0"/>
          </a:p>
          <a:p>
            <a:pPr>
              <a:buNone/>
            </a:pPr>
            <a:endParaRPr lang="fr-FR" dirty="0"/>
          </a:p>
        </p:txBody>
      </p:sp>
      <p:sp>
        <p:nvSpPr>
          <p:cNvPr id="3" name="Titre 2"/>
          <p:cNvSpPr>
            <a:spLocks noGrp="1"/>
          </p:cNvSpPr>
          <p:nvPr>
            <p:ph type="title"/>
          </p:nvPr>
        </p:nvSpPr>
        <p:spPr/>
        <p:txBody>
          <a:bodyPr/>
          <a:lstStyle/>
          <a:p>
            <a:r>
              <a:rPr lang="en-US" dirty="0" smtClean="0"/>
              <a:t>MYTHS AND TRUTH(Continued)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45</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1844824"/>
            <a:ext cx="8640960" cy="4392488"/>
          </a:xfrm>
        </p:spPr>
        <p:txBody>
          <a:bodyPr/>
          <a:lstStyle/>
          <a:p>
            <a:pPr>
              <a:buNone/>
            </a:pPr>
            <a:r>
              <a:rPr lang="en-US" dirty="0" smtClean="0"/>
              <a:t>Homeopaths interpret this worsening ' as the instinctive reaction of the body opposite the stimulation symptoms , make an effort to recover. It is also common that the worsening </a:t>
            </a:r>
            <a:r>
              <a:rPr lang="en-US" dirty="0" err="1" smtClean="0"/>
              <a:t>qu'expériencent</a:t>
            </a:r>
            <a:r>
              <a:rPr lang="en-US" dirty="0" smtClean="0"/>
              <a:t> patients after taking the drugs coincides with the progression of the disease: deterioration result of the natural course of the disease in question before the homeopathic remedy had time to action.</a:t>
            </a:r>
            <a:br>
              <a:rPr lang="en-US" dirty="0" smtClean="0"/>
            </a:br>
            <a:r>
              <a:rPr lang="en-US" b="1" dirty="0" smtClean="0">
                <a:solidFill>
                  <a:srgbClr val="FF0000"/>
                </a:solidFill>
              </a:rPr>
              <a:t>permanent cure</a:t>
            </a:r>
            <a:r>
              <a:rPr lang="en-US" dirty="0" smtClean="0"/>
              <a:t/>
            </a:r>
            <a:br>
              <a:rPr lang="en-US" dirty="0" smtClean="0"/>
            </a:br>
            <a:r>
              <a:rPr lang="en-US" dirty="0" smtClean="0"/>
              <a:t>Homeopathy is seen as the ultimate solution as any other mode of treatment has failed . And hope, helped a little misplaced beliefs , advance the notion that homeopathic remedies can permanently cure the disease. Homeopathy gives lasting results for sure. </a:t>
            </a:r>
            <a:endParaRPr lang="fr-FR" dirty="0"/>
          </a:p>
        </p:txBody>
      </p:sp>
      <p:sp>
        <p:nvSpPr>
          <p:cNvPr id="3" name="Titre 2"/>
          <p:cNvSpPr>
            <a:spLocks noGrp="1"/>
          </p:cNvSpPr>
          <p:nvPr>
            <p:ph type="title"/>
          </p:nvPr>
        </p:nvSpPr>
        <p:spPr/>
        <p:txBody>
          <a:bodyPr/>
          <a:lstStyle/>
          <a:p>
            <a:r>
              <a:rPr lang="en-US" dirty="0" smtClean="0"/>
              <a:t>MYTHS AND TRUTH(Continued)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46</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1772816"/>
            <a:ext cx="8568952" cy="4353347"/>
          </a:xfrm>
        </p:spPr>
        <p:txBody>
          <a:bodyPr/>
          <a:lstStyle/>
          <a:p>
            <a:pPr>
              <a:buNone/>
            </a:pPr>
            <a:r>
              <a:rPr lang="en-US" dirty="0" smtClean="0"/>
              <a:t>Permanence is theoretical and can not be promised in difficult conditions.</a:t>
            </a:r>
            <a:br>
              <a:rPr lang="en-US" dirty="0" smtClean="0"/>
            </a:br>
            <a:r>
              <a:rPr lang="en-US" b="1" dirty="0" smtClean="0"/>
              <a:t>Acute illness and chronic disease</a:t>
            </a:r>
            <a:r>
              <a:rPr lang="en-US" dirty="0" smtClean="0"/>
              <a:t/>
            </a:r>
            <a:br>
              <a:rPr lang="en-US" dirty="0" smtClean="0"/>
            </a:br>
            <a:r>
              <a:rPr lang="en-US" dirty="0" smtClean="0"/>
              <a:t>Some seem to think that conventional treatment is most appropriate to administer acute diseases, while homeopathy is more effective for chronic diseases. Acute illnesses ( such as colds and teething problems ) are those that will eventually resolve independently of drug intervention . Chronic diseases ( such as cancer , AIDS and diabetes ) are more serious illnesses requiring medical supervision and formed over a long period of time.</a:t>
            </a:r>
            <a:br>
              <a:rPr lang="en-US" dirty="0" smtClean="0"/>
            </a:br>
            <a:r>
              <a:rPr lang="en-US" dirty="0" smtClean="0"/>
              <a:t/>
            </a:r>
            <a:br>
              <a:rPr lang="en-US" dirty="0" smtClean="0"/>
            </a:br>
            <a:r>
              <a:rPr lang="en-US" dirty="0" smtClean="0"/>
              <a:t> </a:t>
            </a:r>
            <a:br>
              <a:rPr lang="en-US" dirty="0" smtClean="0"/>
            </a:br>
            <a:endParaRPr lang="fr-FR" dirty="0"/>
          </a:p>
        </p:txBody>
      </p:sp>
      <p:sp>
        <p:nvSpPr>
          <p:cNvPr id="3" name="Titre 2"/>
          <p:cNvSpPr>
            <a:spLocks noGrp="1"/>
          </p:cNvSpPr>
          <p:nvPr>
            <p:ph type="title"/>
          </p:nvPr>
        </p:nvSpPr>
        <p:spPr/>
        <p:txBody>
          <a:bodyPr/>
          <a:lstStyle/>
          <a:p>
            <a:r>
              <a:rPr lang="en-US" dirty="0" smtClean="0"/>
              <a:t>MYTHS AND TRUTH(Continued)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47</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1844824"/>
            <a:ext cx="8640960" cy="4392488"/>
          </a:xfrm>
        </p:spPr>
        <p:txBody>
          <a:bodyPr/>
          <a:lstStyle/>
          <a:p>
            <a:pPr>
              <a:buNone/>
            </a:pPr>
            <a:r>
              <a:rPr lang="en-US" dirty="0" smtClean="0"/>
              <a:t>Homeopathy is also operative for the treatment of acute diseases as well as chronic diseases. Homeopathy appears clearly effective for a wide range of chronic diseases such as migraine , psoriasis , arthritis , asthma , allergies , ulcerative colitis , warts, and </a:t>
            </a:r>
            <a:r>
              <a:rPr lang="en-US" dirty="0" err="1" smtClean="0"/>
              <a:t>urticaria</a:t>
            </a:r>
            <a:r>
              <a:rPr lang="en-US" dirty="0" smtClean="0"/>
              <a:t> example. It heals as well cough , cold fever , </a:t>
            </a:r>
            <a:r>
              <a:rPr lang="en-US" dirty="0" err="1" smtClean="0"/>
              <a:t>otitis</a:t>
            </a:r>
            <a:r>
              <a:rPr lang="en-US" dirty="0" smtClean="0"/>
              <a:t> media , pneumonia , tonsillitis, sinusitis and hepatitis , etc. . As with any disease , if a chronic disease is treated using homeopathy , medical diagnosis and monitoring are still essential .</a:t>
            </a:r>
            <a:br>
              <a:rPr lang="en-US" dirty="0" smtClean="0"/>
            </a:br>
            <a:r>
              <a:rPr lang="en-US" dirty="0" smtClean="0"/>
              <a:t>The myth comes from the fact that those with acute diseases do not usually turn to homeopathy to heal , thus combining the effectiveness of homeopathy for chronic diseases.</a:t>
            </a:r>
            <a:br>
              <a:rPr lang="en-US" dirty="0" smtClean="0"/>
            </a:br>
            <a:endParaRPr lang="fr-FR" dirty="0"/>
          </a:p>
        </p:txBody>
      </p:sp>
      <p:sp>
        <p:nvSpPr>
          <p:cNvPr id="3" name="Titre 2"/>
          <p:cNvSpPr>
            <a:spLocks noGrp="1"/>
          </p:cNvSpPr>
          <p:nvPr>
            <p:ph type="title"/>
          </p:nvPr>
        </p:nvSpPr>
        <p:spPr/>
        <p:txBody>
          <a:bodyPr/>
          <a:lstStyle/>
          <a:p>
            <a:r>
              <a:rPr lang="en-US" dirty="0" smtClean="0"/>
              <a:t>MYTHS AND TRUTH(Continued)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48</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95536" y="1916832"/>
            <a:ext cx="8496944" cy="4209331"/>
          </a:xfrm>
        </p:spPr>
        <p:txBody>
          <a:bodyPr/>
          <a:lstStyle/>
          <a:p>
            <a:pPr>
              <a:buNone/>
            </a:pPr>
            <a:r>
              <a:rPr lang="en-US" b="1" dirty="0" smtClean="0">
                <a:solidFill>
                  <a:srgbClr val="FF0000"/>
                </a:solidFill>
              </a:rPr>
              <a:t>Homeopathy is dangerous</a:t>
            </a:r>
            <a:r>
              <a:rPr lang="en-US" dirty="0" smtClean="0"/>
              <a:t/>
            </a:r>
            <a:br>
              <a:rPr lang="en-US" dirty="0" smtClean="0"/>
            </a:br>
            <a:r>
              <a:rPr lang="en-US" dirty="0" smtClean="0"/>
              <a:t>The mother tincture or the original substance ( concentrated ) is the leading cause calling homeopathy ' dangerous ' . Homeopathy uses multiple herbs , mineral and animal substances such as mother tincture. These include substances such as carcinogenic genes ( to treat fibromyalgia , for example) , snake venom or </a:t>
            </a:r>
            <a:r>
              <a:rPr lang="en-US" dirty="0" err="1" smtClean="0"/>
              <a:t>Lach</a:t>
            </a:r>
            <a:r>
              <a:rPr lang="en-US" dirty="0" smtClean="0"/>
              <a:t> ( to treat ailments related to the nervous system ), milk or dog lake </a:t>
            </a:r>
            <a:r>
              <a:rPr lang="en-US" dirty="0" err="1" smtClean="0"/>
              <a:t>caninum</a:t>
            </a:r>
            <a:r>
              <a:rPr lang="en-US" dirty="0" smtClean="0"/>
              <a:t> (to treat sore throat , diphtheria, and rheumatism ) . This tincture can be classified into three specific categories: </a:t>
            </a:r>
            <a:r>
              <a:rPr lang="en-US" dirty="0" err="1" smtClean="0"/>
              <a:t>nosodes</a:t>
            </a:r>
            <a:r>
              <a:rPr lang="en-US" dirty="0" smtClean="0"/>
              <a:t> , the </a:t>
            </a:r>
            <a:r>
              <a:rPr lang="en-US" dirty="0" err="1" smtClean="0"/>
              <a:t>sarcodes</a:t>
            </a:r>
            <a:r>
              <a:rPr lang="en-US" dirty="0" smtClean="0"/>
              <a:t> and </a:t>
            </a:r>
            <a:r>
              <a:rPr lang="en-US" dirty="0" err="1" smtClean="0"/>
              <a:t>impondarablia</a:t>
            </a:r>
            <a:r>
              <a:rPr lang="en-US" dirty="0" smtClean="0"/>
              <a:t> . </a:t>
            </a:r>
            <a:endParaRPr lang="fr-FR" dirty="0"/>
          </a:p>
        </p:txBody>
      </p:sp>
      <p:sp>
        <p:nvSpPr>
          <p:cNvPr id="3" name="Titre 2"/>
          <p:cNvSpPr>
            <a:spLocks noGrp="1"/>
          </p:cNvSpPr>
          <p:nvPr>
            <p:ph type="title"/>
          </p:nvPr>
        </p:nvSpPr>
        <p:spPr/>
        <p:txBody>
          <a:bodyPr/>
          <a:lstStyle/>
          <a:p>
            <a:r>
              <a:rPr lang="en-US" dirty="0" smtClean="0"/>
              <a:t>MYTHS AND TRUTH(Continued)</a:t>
            </a:r>
            <a:endParaRPr lang="fr-FR"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49</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1628800"/>
            <a:ext cx="8496944" cy="4680520"/>
          </a:xfrm>
        </p:spPr>
        <p:txBody>
          <a:bodyPr/>
          <a:lstStyle/>
          <a:p>
            <a:pPr>
              <a:buNone/>
            </a:pPr>
            <a:r>
              <a:rPr lang="en-US" sz="2000" dirty="0" err="1" smtClean="0"/>
              <a:t>Nosodes</a:t>
            </a:r>
            <a:r>
              <a:rPr lang="en-US" sz="2000" dirty="0" smtClean="0"/>
              <a:t> are drugs prepared from sources of disease such as bacteria producing organisms , viruses , and particles of diseases such as pulmonary tuberculosis genes . The </a:t>
            </a:r>
            <a:r>
              <a:rPr lang="en-US" sz="2000" dirty="0" err="1" smtClean="0"/>
              <a:t>sarcodes</a:t>
            </a:r>
            <a:r>
              <a:rPr lang="en-US" sz="2000" dirty="0" smtClean="0"/>
              <a:t> are medicines prepared from healthy organs or body tissues such as the thyroid , pituitary and pancreas. The </a:t>
            </a:r>
            <a:r>
              <a:rPr lang="en-US" sz="2000" dirty="0" err="1" smtClean="0"/>
              <a:t>impondarablia</a:t>
            </a:r>
            <a:r>
              <a:rPr lang="en-US" sz="2000" dirty="0" smtClean="0"/>
              <a:t> includes drugs from energy sources such as X-rays, sunlight and electricity.</a:t>
            </a:r>
            <a:br>
              <a:rPr lang="en-US" sz="2000" dirty="0" smtClean="0"/>
            </a:br>
            <a:r>
              <a:rPr lang="en-US" sz="2000" dirty="0" smtClean="0"/>
              <a:t>These concentrated substances ( mother tinctures) are strictly toxic . They are only used as a raw material and are then highly diluted ( 100-1000 degree , depending on the stage of the disease) , being non- toxic but retaining their medicinal properties. The homeopathic remedy is therefore understood that the footprint of the mother tincture : these are the energies pharmacopoeia thereof are taken as healing agent. In addition , homeopathic remedies guarantee almost no side effects and risks of accidents are reduced almost to zero. So there is no danger to swallow a whatever its raw material homeopathic remedy .</a:t>
            </a:r>
            <a:endParaRPr lang="fr-FR" sz="2000" dirty="0" smtClean="0"/>
          </a:p>
          <a:p>
            <a:pPr>
              <a:buNone/>
            </a:pPr>
            <a:endParaRPr lang="fr-FR" dirty="0"/>
          </a:p>
        </p:txBody>
      </p:sp>
      <p:sp>
        <p:nvSpPr>
          <p:cNvPr id="3" name="Titre 2"/>
          <p:cNvSpPr>
            <a:spLocks noGrp="1"/>
          </p:cNvSpPr>
          <p:nvPr>
            <p:ph type="title"/>
          </p:nvPr>
        </p:nvSpPr>
        <p:spPr>
          <a:xfrm>
            <a:off x="467544" y="260648"/>
            <a:ext cx="8229600" cy="1252537"/>
          </a:xfrm>
        </p:spPr>
        <p:txBody>
          <a:bodyPr/>
          <a:lstStyle/>
          <a:p>
            <a:r>
              <a:rPr lang="en-US" sz="3600" dirty="0" smtClean="0"/>
              <a:t>MYTHS AND TRUTH</a:t>
            </a:r>
            <a:r>
              <a:rPr lang="en-US" sz="3200" dirty="0" smtClean="0"/>
              <a:t>(Continued and end)</a:t>
            </a:r>
            <a:endParaRPr lang="fr-FR" sz="3200"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50</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664295"/>
            <a:ext cx="8229600" cy="1252537"/>
          </a:xfrm>
        </p:spPr>
        <p:txBody>
          <a:bodyPr/>
          <a:lstStyle/>
          <a:p>
            <a:pPr lvl="0"/>
            <a:r>
              <a:rPr lang="en-US" sz="4000" b="1" dirty="0" smtClean="0"/>
              <a:t>Presentation of some products Vitale range of Office </a:t>
            </a:r>
            <a:r>
              <a:rPr lang="fr-FR" b="1" dirty="0" smtClean="0">
                <a:solidFill>
                  <a:srgbClr val="A50021"/>
                </a:solidFill>
              </a:rPr>
              <a:t/>
            </a:r>
            <a:br>
              <a:rPr lang="fr-FR" b="1" dirty="0" smtClean="0">
                <a:solidFill>
                  <a:srgbClr val="A50021"/>
                </a:solidFill>
              </a:rPr>
            </a:br>
            <a:endParaRPr lang="fr-FR" dirty="0"/>
          </a:p>
        </p:txBody>
      </p:sp>
      <p:graphicFrame>
        <p:nvGraphicFramePr>
          <p:cNvPr id="4" name="Diagramme 3"/>
          <p:cNvGraphicFramePr/>
          <p:nvPr>
            <p:extLst>
              <p:ext uri="{D42A27DB-BD31-4B8C-83A1-F6EECF244321}">
                <p14:modId xmlns:p14="http://schemas.microsoft.com/office/powerpoint/2010/main" val="4016604131"/>
              </p:ext>
            </p:extLst>
          </p:nvPr>
        </p:nvGraphicFramePr>
        <p:xfrm>
          <a:off x="395536" y="2564904"/>
          <a:ext cx="8352928" cy="4293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numéro de diapositive 4"/>
          <p:cNvSpPr>
            <a:spLocks noGrp="1"/>
          </p:cNvSpPr>
          <p:nvPr>
            <p:ph type="sldNum" sz="quarter" idx="12"/>
          </p:nvPr>
        </p:nvSpPr>
        <p:spPr/>
        <p:txBody>
          <a:bodyPr/>
          <a:lstStyle/>
          <a:p>
            <a:pPr>
              <a:defRPr/>
            </a:pPr>
            <a:fld id="{C652FE4A-3F5D-48A7-87E0-111C3C839C27}" type="slidenum">
              <a:rPr lang="es-ES" smtClean="0"/>
              <a:pPr>
                <a:defRPr/>
              </a:pPr>
              <a:t>51</a:t>
            </a:fld>
            <a:endParaRPr lang="es-ES" sz="1400"/>
          </a:p>
        </p:txBody>
      </p:sp>
    </p:spTree>
  </p:cSld>
  <p:clrMapOvr>
    <a:masterClrMapping/>
  </p:clrMapOvr>
  <p:transition spd="med">
    <p:cover dir="rd"/>
    <p:sndAc>
      <p:stSnd>
        <p:snd r:embed="rId2" name="laser.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half" idx="2"/>
          </p:nvPr>
        </p:nvSpPr>
        <p:spPr>
          <a:xfrm>
            <a:off x="107504" y="1772816"/>
            <a:ext cx="3816424" cy="3888432"/>
          </a:xfrm>
        </p:spPr>
        <p:txBody>
          <a:bodyPr>
            <a:normAutofit/>
          </a:bodyPr>
          <a:lstStyle/>
          <a:p>
            <a:endParaRPr lang="fr-FR" dirty="0" smtClean="0"/>
          </a:p>
          <a:p>
            <a:r>
              <a:rPr lang="en-US" dirty="0" smtClean="0"/>
              <a:t>Has powerful stimulating and toning properties that act against the disease by restoring the body's energy.</a:t>
            </a:r>
            <a:br>
              <a:rPr lang="en-US" dirty="0" smtClean="0"/>
            </a:br>
            <a:r>
              <a:rPr lang="en-US" dirty="0" smtClean="0"/>
              <a:t>By its energy replenishing fluids is a multidimensional latent cure.</a:t>
            </a:r>
            <a:br>
              <a:rPr lang="en-US" dirty="0" smtClean="0"/>
            </a:br>
            <a:r>
              <a:rPr lang="en-US" dirty="0" smtClean="0"/>
              <a:t>Through its active therapeutic poly: is a broad-spectrum medication.</a:t>
            </a:r>
            <a:br>
              <a:rPr lang="en-US" dirty="0" smtClean="0"/>
            </a:br>
            <a:r>
              <a:rPr lang="en-US" dirty="0" smtClean="0"/>
              <a:t>Its complexity is a positive immune boosting auto body</a:t>
            </a:r>
            <a:endParaRPr lang="fr-FR" dirty="0"/>
          </a:p>
        </p:txBody>
      </p:sp>
      <p:sp>
        <p:nvSpPr>
          <p:cNvPr id="3" name="Titre 2"/>
          <p:cNvSpPr>
            <a:spLocks noGrp="1"/>
          </p:cNvSpPr>
          <p:nvPr>
            <p:ph type="title"/>
          </p:nvPr>
        </p:nvSpPr>
        <p:spPr>
          <a:xfrm>
            <a:off x="323528" y="1412776"/>
            <a:ext cx="3352800" cy="504056"/>
          </a:xfrm>
        </p:spPr>
        <p:txBody>
          <a:bodyPr/>
          <a:lstStyle/>
          <a:p>
            <a:pPr lvl="0">
              <a:spcAft>
                <a:spcPts val="0"/>
              </a:spcAft>
            </a:pPr>
            <a:r>
              <a:rPr lang="fr-FR" dirty="0" smtClean="0"/>
              <a:t>Indications </a:t>
            </a:r>
            <a:r>
              <a:rPr lang="en-US" dirty="0" smtClean="0"/>
              <a:t>(continued) </a:t>
            </a:r>
            <a:endParaRPr lang="fr-FR" b="1" dirty="0">
              <a:solidFill>
                <a:srgbClr val="A50021"/>
              </a:solidFill>
            </a:endParaRPr>
          </a:p>
        </p:txBody>
      </p:sp>
      <p:pic>
        <p:nvPicPr>
          <p:cNvPr id="9" name="Espace réservé du contenu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777116" y="1681406"/>
            <a:ext cx="5403396" cy="5176594"/>
          </a:xfrm>
        </p:spPr>
      </p:pic>
      <p:sp>
        <p:nvSpPr>
          <p:cNvPr id="8" name="Titre 2"/>
          <p:cNvSpPr txBox="1">
            <a:spLocks/>
          </p:cNvSpPr>
          <p:nvPr/>
        </p:nvSpPr>
        <p:spPr bwMode="auto">
          <a:xfrm>
            <a:off x="611560" y="282356"/>
            <a:ext cx="7992888" cy="698372"/>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Autofit/>
          </a:bodyPr>
          <a:lstStyle>
            <a:lvl1pPr algn="l" rtl="0" fontAlgn="base">
              <a:spcBef>
                <a:spcPct val="0"/>
              </a:spcBef>
              <a:spcAft>
                <a:spcPct val="0"/>
              </a:spcAft>
              <a:defRPr sz="3200" kern="1200">
                <a:solidFill>
                  <a:schemeClr val="tx2"/>
                </a:solidFill>
                <a:latin typeface="+mj-lt"/>
                <a:ea typeface="+mj-ea"/>
                <a:cs typeface="+mj-cs"/>
              </a:defRPr>
            </a:lvl1pPr>
            <a:lvl2pPr algn="ctr" rtl="0" fontAlgn="base">
              <a:spcBef>
                <a:spcPct val="0"/>
              </a:spcBef>
              <a:spcAft>
                <a:spcPct val="0"/>
              </a:spcAft>
              <a:defRPr sz="4400">
                <a:solidFill>
                  <a:srgbClr val="FFFFFF"/>
                </a:solidFill>
                <a:latin typeface="Candara" pitchFamily="34" charset="0"/>
              </a:defRPr>
            </a:lvl2pPr>
            <a:lvl3pPr algn="ctr" rtl="0" fontAlgn="base">
              <a:spcBef>
                <a:spcPct val="0"/>
              </a:spcBef>
              <a:spcAft>
                <a:spcPct val="0"/>
              </a:spcAft>
              <a:defRPr sz="4400">
                <a:solidFill>
                  <a:srgbClr val="FFFFFF"/>
                </a:solidFill>
                <a:latin typeface="Candara" pitchFamily="34" charset="0"/>
              </a:defRPr>
            </a:lvl3pPr>
            <a:lvl4pPr algn="ctr" rtl="0" fontAlgn="base">
              <a:spcBef>
                <a:spcPct val="0"/>
              </a:spcBef>
              <a:spcAft>
                <a:spcPct val="0"/>
              </a:spcAft>
              <a:defRPr sz="4400">
                <a:solidFill>
                  <a:srgbClr val="FFFFFF"/>
                </a:solidFill>
                <a:latin typeface="Candara" pitchFamily="34" charset="0"/>
              </a:defRPr>
            </a:lvl4pPr>
            <a:lvl5pPr algn="ctr" rtl="0" fontAlgn="base">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Aft>
                <a:spcPts val="0"/>
              </a:spcAft>
            </a:pPr>
            <a:r>
              <a:rPr lang="fr-FR" sz="5400" b="1" dirty="0" smtClean="0">
                <a:solidFill>
                  <a:schemeClr val="bg1"/>
                </a:solidFill>
              </a:rPr>
              <a:t>Vitale </a:t>
            </a:r>
            <a:r>
              <a:rPr lang="fr-FR" sz="5400" b="1" dirty="0" err="1" smtClean="0">
                <a:solidFill>
                  <a:schemeClr val="bg1"/>
                </a:solidFill>
              </a:rPr>
              <a:t>Thousand</a:t>
            </a:r>
            <a:r>
              <a:rPr lang="fr-FR" sz="5400" b="1" dirty="0" smtClean="0">
                <a:solidFill>
                  <a:schemeClr val="bg1"/>
                </a:solidFill>
              </a:rPr>
              <a:t> </a:t>
            </a:r>
            <a:r>
              <a:rPr lang="fr-FR" sz="5400" b="1" dirty="0" err="1" smtClean="0">
                <a:solidFill>
                  <a:schemeClr val="bg1"/>
                </a:solidFill>
              </a:rPr>
              <a:t>Wonders</a:t>
            </a:r>
            <a:endParaRPr lang="fr-FR" sz="5400" b="1" dirty="0">
              <a:solidFill>
                <a:schemeClr val="bg1"/>
              </a:solidFill>
            </a:endParaRPr>
          </a:p>
        </p:txBody>
      </p:sp>
      <p:sp>
        <p:nvSpPr>
          <p:cNvPr id="7" name="Espace réservé du numéro de diapositive 6"/>
          <p:cNvSpPr>
            <a:spLocks noGrp="1"/>
          </p:cNvSpPr>
          <p:nvPr>
            <p:ph type="sldNum" sz="quarter" idx="12"/>
          </p:nvPr>
        </p:nvSpPr>
        <p:spPr/>
        <p:txBody>
          <a:bodyPr/>
          <a:lstStyle/>
          <a:p>
            <a:pPr>
              <a:defRPr/>
            </a:pPr>
            <a:fld id="{9C23BEE0-E6D4-476A-917D-D5B695ACEAE6}" type="slidenum">
              <a:rPr lang="es-ES" smtClean="0"/>
              <a:pPr>
                <a:defRPr/>
              </a:pPr>
              <a:t>52</a:t>
            </a:fld>
            <a:endParaRPr lang="es-ES" sz="1400"/>
          </a:p>
        </p:txBody>
      </p:sp>
    </p:spTree>
    <p:extLst>
      <p:ext uri="{BB962C8B-B14F-4D97-AF65-F5344CB8AC3E}">
        <p14:creationId xmlns:p14="http://schemas.microsoft.com/office/powerpoint/2010/main" val="3555037409"/>
      </p:ext>
    </p:extLst>
  </p:cSld>
  <p:clrMapOvr>
    <a:masterClrMapping/>
  </p:clrMapOvr>
  <p:transition spd="med">
    <p:cover dir="rd"/>
    <p:sndAc>
      <p:stSnd>
        <p:snd r:embed="rId2" name="laser.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half" idx="2"/>
          </p:nvPr>
        </p:nvSpPr>
        <p:spPr>
          <a:xfrm>
            <a:off x="107504" y="2348880"/>
            <a:ext cx="6048672" cy="4248472"/>
          </a:xfrm>
        </p:spPr>
        <p:txBody>
          <a:bodyPr>
            <a:normAutofit/>
          </a:bodyPr>
          <a:lstStyle/>
          <a:p>
            <a:endParaRPr lang="en-US" sz="2000" dirty="0" smtClean="0"/>
          </a:p>
          <a:p>
            <a:r>
              <a:rPr lang="en-US" sz="2000" dirty="0" smtClean="0"/>
              <a:t>It is a universal remedy, an active energy symbiosis, a synthetic broad spectrum synergistic</a:t>
            </a:r>
            <a:br>
              <a:rPr lang="en-US" sz="2000" dirty="0" smtClean="0"/>
            </a:br>
            <a:r>
              <a:rPr lang="en-US" sz="2000" dirty="0" smtClean="0"/>
              <a:t>which continuously explores the body, systematically identify causes and pathological factors and eliminate them.</a:t>
            </a:r>
            <a:br>
              <a:rPr lang="en-US" sz="2000" dirty="0" smtClean="0"/>
            </a:br>
            <a:r>
              <a:rPr lang="en-US" sz="2000" dirty="0" smtClean="0"/>
              <a:t>Its liquefying diversity, it scans the body by deploying its plural therapeutic, makes harmonious facilitates self healing, recycles alternatives forces reorganized the physical, recreates the alchemical harmony of body reshaping morphology, nourishes the mind, balance the energies and welfare grants.</a:t>
            </a:r>
          </a:p>
          <a:p>
            <a:endParaRPr lang="fr-FR" dirty="0"/>
          </a:p>
        </p:txBody>
      </p:sp>
      <p:sp>
        <p:nvSpPr>
          <p:cNvPr id="3" name="Titre 2"/>
          <p:cNvSpPr>
            <a:spLocks noGrp="1"/>
          </p:cNvSpPr>
          <p:nvPr>
            <p:ph type="title"/>
          </p:nvPr>
        </p:nvSpPr>
        <p:spPr>
          <a:xfrm>
            <a:off x="323528" y="1412776"/>
            <a:ext cx="5184576" cy="504056"/>
          </a:xfrm>
        </p:spPr>
        <p:txBody>
          <a:bodyPr/>
          <a:lstStyle/>
          <a:p>
            <a:pPr lvl="0">
              <a:spcAft>
                <a:spcPts val="0"/>
              </a:spcAft>
            </a:pPr>
            <a:r>
              <a:rPr lang="fr-FR" dirty="0" smtClean="0"/>
              <a:t>Indications </a:t>
            </a:r>
            <a:r>
              <a:rPr lang="en-US" dirty="0" smtClean="0"/>
              <a:t>(continued)</a:t>
            </a:r>
            <a:endParaRPr lang="fr-FR" b="1" dirty="0">
              <a:solidFill>
                <a:srgbClr val="A50021"/>
              </a:solidFill>
            </a:endParaRPr>
          </a:p>
        </p:txBody>
      </p:sp>
      <p:pic>
        <p:nvPicPr>
          <p:cNvPr id="9" name="Espace réservé du contenu 8"/>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300192" y="3356992"/>
            <a:ext cx="2880320" cy="2759421"/>
          </a:xfrm>
        </p:spPr>
      </p:pic>
      <p:sp>
        <p:nvSpPr>
          <p:cNvPr id="8" name="Titre 2"/>
          <p:cNvSpPr txBox="1">
            <a:spLocks/>
          </p:cNvSpPr>
          <p:nvPr/>
        </p:nvSpPr>
        <p:spPr bwMode="auto">
          <a:xfrm>
            <a:off x="683568" y="260648"/>
            <a:ext cx="7992888" cy="698372"/>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Autofit/>
          </a:bodyPr>
          <a:lstStyle>
            <a:lvl1pPr algn="l" rtl="0" fontAlgn="base">
              <a:spcBef>
                <a:spcPct val="0"/>
              </a:spcBef>
              <a:spcAft>
                <a:spcPct val="0"/>
              </a:spcAft>
              <a:defRPr sz="3200" kern="1200">
                <a:solidFill>
                  <a:schemeClr val="tx2"/>
                </a:solidFill>
                <a:latin typeface="+mj-lt"/>
                <a:ea typeface="+mj-ea"/>
                <a:cs typeface="+mj-cs"/>
              </a:defRPr>
            </a:lvl1pPr>
            <a:lvl2pPr algn="ctr" rtl="0" fontAlgn="base">
              <a:spcBef>
                <a:spcPct val="0"/>
              </a:spcBef>
              <a:spcAft>
                <a:spcPct val="0"/>
              </a:spcAft>
              <a:defRPr sz="4400">
                <a:solidFill>
                  <a:srgbClr val="FFFFFF"/>
                </a:solidFill>
                <a:latin typeface="Candara" pitchFamily="34" charset="0"/>
              </a:defRPr>
            </a:lvl2pPr>
            <a:lvl3pPr algn="ctr" rtl="0" fontAlgn="base">
              <a:spcBef>
                <a:spcPct val="0"/>
              </a:spcBef>
              <a:spcAft>
                <a:spcPct val="0"/>
              </a:spcAft>
              <a:defRPr sz="4400">
                <a:solidFill>
                  <a:srgbClr val="FFFFFF"/>
                </a:solidFill>
                <a:latin typeface="Candara" pitchFamily="34" charset="0"/>
              </a:defRPr>
            </a:lvl3pPr>
            <a:lvl4pPr algn="ctr" rtl="0" fontAlgn="base">
              <a:spcBef>
                <a:spcPct val="0"/>
              </a:spcBef>
              <a:spcAft>
                <a:spcPct val="0"/>
              </a:spcAft>
              <a:defRPr sz="4400">
                <a:solidFill>
                  <a:srgbClr val="FFFFFF"/>
                </a:solidFill>
                <a:latin typeface="Candara" pitchFamily="34" charset="0"/>
              </a:defRPr>
            </a:lvl4pPr>
            <a:lvl5pPr algn="ctr" rtl="0" fontAlgn="base">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Aft>
                <a:spcPts val="0"/>
              </a:spcAft>
            </a:pPr>
            <a:r>
              <a:rPr lang="fr-FR" sz="5400" b="1" dirty="0" smtClean="0">
                <a:solidFill>
                  <a:schemeClr val="bg1"/>
                </a:solidFill>
              </a:rPr>
              <a:t>Vitale </a:t>
            </a:r>
            <a:r>
              <a:rPr lang="fr-FR" sz="5400" b="1" dirty="0" err="1" smtClean="0">
                <a:solidFill>
                  <a:schemeClr val="bg1"/>
                </a:solidFill>
              </a:rPr>
              <a:t>Thousand</a:t>
            </a:r>
            <a:r>
              <a:rPr lang="fr-FR" sz="5400" b="1" dirty="0" smtClean="0">
                <a:solidFill>
                  <a:schemeClr val="bg1"/>
                </a:solidFill>
              </a:rPr>
              <a:t> </a:t>
            </a:r>
            <a:r>
              <a:rPr lang="fr-FR" sz="5400" b="1" dirty="0" err="1" smtClean="0">
                <a:solidFill>
                  <a:schemeClr val="bg1"/>
                </a:solidFill>
              </a:rPr>
              <a:t>Wonders</a:t>
            </a:r>
            <a:endParaRPr lang="fr-FR" sz="5400" b="1" dirty="0">
              <a:solidFill>
                <a:schemeClr val="bg1"/>
              </a:solidFill>
            </a:endParaRPr>
          </a:p>
        </p:txBody>
      </p:sp>
      <p:sp>
        <p:nvSpPr>
          <p:cNvPr id="7" name="Espace réservé du numéro de diapositive 6"/>
          <p:cNvSpPr>
            <a:spLocks noGrp="1"/>
          </p:cNvSpPr>
          <p:nvPr>
            <p:ph type="sldNum" sz="quarter" idx="12"/>
          </p:nvPr>
        </p:nvSpPr>
        <p:spPr/>
        <p:txBody>
          <a:bodyPr/>
          <a:lstStyle/>
          <a:p>
            <a:pPr>
              <a:defRPr/>
            </a:pPr>
            <a:fld id="{9C23BEE0-E6D4-476A-917D-D5B695ACEAE6}" type="slidenum">
              <a:rPr lang="es-ES" smtClean="0"/>
              <a:pPr>
                <a:defRPr/>
              </a:pPr>
              <a:t>53</a:t>
            </a:fld>
            <a:endParaRPr lang="es-ES" sz="1400"/>
          </a:p>
        </p:txBody>
      </p:sp>
    </p:spTree>
    <p:extLst>
      <p:ext uri="{BB962C8B-B14F-4D97-AF65-F5344CB8AC3E}">
        <p14:creationId xmlns:p14="http://schemas.microsoft.com/office/powerpoint/2010/main" val="3579966008"/>
      </p:ext>
    </p:extLst>
  </p:cSld>
  <p:clrMapOvr>
    <a:masterClrMapping/>
  </p:clrMapOvr>
  <p:transition spd="med">
    <p:cover dir="rd"/>
    <p:sndAc>
      <p:stSnd>
        <p:snd r:embed="rId2" name="laser.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half" idx="2"/>
          </p:nvPr>
        </p:nvSpPr>
        <p:spPr>
          <a:xfrm>
            <a:off x="179512" y="1451991"/>
            <a:ext cx="3352800" cy="536849"/>
          </a:xfrm>
        </p:spPr>
        <p:txBody>
          <a:bodyPr>
            <a:noAutofit/>
          </a:bodyPr>
          <a:lstStyle/>
          <a:p>
            <a:r>
              <a:rPr lang="fr-FR" sz="3200" b="1" dirty="0" smtClean="0">
                <a:solidFill>
                  <a:srgbClr val="C00000"/>
                </a:solidFill>
              </a:rPr>
              <a:t>Indication</a:t>
            </a:r>
            <a:endParaRPr lang="fr-FR" sz="3200" b="1" dirty="0">
              <a:solidFill>
                <a:srgbClr val="C00000"/>
              </a:solidFill>
            </a:endParaRPr>
          </a:p>
        </p:txBody>
      </p:sp>
      <p:pic>
        <p:nvPicPr>
          <p:cNvPr id="8" name="Espace réservé du contenu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626440" y="1628800"/>
            <a:ext cx="5411152" cy="5229200"/>
          </a:xfrm>
        </p:spPr>
      </p:pic>
      <p:sp>
        <p:nvSpPr>
          <p:cNvPr id="9" name="Titre 2"/>
          <p:cNvSpPr txBox="1">
            <a:spLocks noGrp="1"/>
          </p:cNvSpPr>
          <p:nvPr>
            <p:ph type="title"/>
          </p:nvPr>
        </p:nvSpPr>
        <p:spPr bwMode="auto">
          <a:xfrm>
            <a:off x="323528" y="116632"/>
            <a:ext cx="8496944" cy="79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Autofit/>
          </a:bodyPr>
          <a:lstStyle>
            <a:lvl1pPr algn="l" rtl="0" fontAlgn="base">
              <a:spcBef>
                <a:spcPct val="0"/>
              </a:spcBef>
              <a:spcAft>
                <a:spcPct val="0"/>
              </a:spcAft>
              <a:defRPr sz="3200" kern="1200">
                <a:solidFill>
                  <a:schemeClr val="tx2"/>
                </a:solidFill>
                <a:latin typeface="+mj-lt"/>
                <a:ea typeface="+mj-ea"/>
                <a:cs typeface="+mj-cs"/>
              </a:defRPr>
            </a:lvl1pPr>
            <a:lvl2pPr algn="ctr" rtl="0" fontAlgn="base">
              <a:spcBef>
                <a:spcPct val="0"/>
              </a:spcBef>
              <a:spcAft>
                <a:spcPct val="0"/>
              </a:spcAft>
              <a:defRPr sz="4400">
                <a:solidFill>
                  <a:srgbClr val="FFFFFF"/>
                </a:solidFill>
                <a:latin typeface="Candara" pitchFamily="34" charset="0"/>
              </a:defRPr>
            </a:lvl2pPr>
            <a:lvl3pPr algn="ctr" rtl="0" fontAlgn="base">
              <a:spcBef>
                <a:spcPct val="0"/>
              </a:spcBef>
              <a:spcAft>
                <a:spcPct val="0"/>
              </a:spcAft>
              <a:defRPr sz="4400">
                <a:solidFill>
                  <a:srgbClr val="FFFFFF"/>
                </a:solidFill>
                <a:latin typeface="Candara" pitchFamily="34" charset="0"/>
              </a:defRPr>
            </a:lvl3pPr>
            <a:lvl4pPr algn="ctr" rtl="0" fontAlgn="base">
              <a:spcBef>
                <a:spcPct val="0"/>
              </a:spcBef>
              <a:spcAft>
                <a:spcPct val="0"/>
              </a:spcAft>
              <a:defRPr sz="4400">
                <a:solidFill>
                  <a:srgbClr val="FFFFFF"/>
                </a:solidFill>
                <a:latin typeface="Candara" pitchFamily="34" charset="0"/>
              </a:defRPr>
            </a:lvl4pPr>
            <a:lvl5pPr algn="ctr" rtl="0" fontAlgn="base">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Aft>
                <a:spcPts val="0"/>
              </a:spcAft>
            </a:pPr>
            <a:r>
              <a:rPr lang="fr-FR" sz="4800" dirty="0" smtClean="0">
                <a:solidFill>
                  <a:schemeClr val="bg1"/>
                </a:solidFill>
              </a:rPr>
              <a:t>Vitale </a:t>
            </a:r>
            <a:r>
              <a:rPr lang="fr-FR" sz="4800" dirty="0" err="1" smtClean="0">
                <a:solidFill>
                  <a:schemeClr val="bg1"/>
                </a:solidFill>
              </a:rPr>
              <a:t>Immunoplexe</a:t>
            </a:r>
            <a:r>
              <a:rPr lang="fr-FR" sz="4800" dirty="0" smtClean="0">
                <a:solidFill>
                  <a:schemeClr val="bg1"/>
                </a:solidFill>
              </a:rPr>
              <a:t> Green Light</a:t>
            </a:r>
            <a:endParaRPr lang="fr-FR" sz="4800" b="1" dirty="0">
              <a:solidFill>
                <a:schemeClr val="bg1"/>
              </a:solidFill>
            </a:endParaRPr>
          </a:p>
        </p:txBody>
      </p:sp>
      <p:sp>
        <p:nvSpPr>
          <p:cNvPr id="11" name="Espace réservé du texte 6"/>
          <p:cNvSpPr txBox="1">
            <a:spLocks/>
          </p:cNvSpPr>
          <p:nvPr/>
        </p:nvSpPr>
        <p:spPr bwMode="auto">
          <a:xfrm>
            <a:off x="251520" y="1988840"/>
            <a:ext cx="3352800" cy="35283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l" rtl="0" fontAlgn="base">
              <a:spcBef>
                <a:spcPts val="0"/>
              </a:spcBef>
              <a:spcAft>
                <a:spcPts val="600"/>
              </a:spcAft>
              <a:buClr>
                <a:schemeClr val="accent1"/>
              </a:buClr>
              <a:buSzPct val="100000"/>
              <a:buFont typeface="Symbol" pitchFamily="18" charset="2"/>
              <a:buNone/>
              <a:defRPr sz="1800" kern="1200">
                <a:solidFill>
                  <a:schemeClr val="tx2"/>
                </a:solidFill>
                <a:latin typeface="+mn-lt"/>
                <a:ea typeface="+mn-ea"/>
                <a:cs typeface="+mn-cs"/>
              </a:defRPr>
            </a:lvl1pPr>
            <a:lvl2pPr marL="457200" indent="0" algn="l" rtl="0" fontAlgn="base">
              <a:spcBef>
                <a:spcPct val="20000"/>
              </a:spcBef>
              <a:spcAft>
                <a:spcPct val="0"/>
              </a:spcAft>
              <a:buClr>
                <a:schemeClr val="accent1"/>
              </a:buClr>
              <a:buSzPct val="100000"/>
              <a:buFont typeface="Symbol" pitchFamily="18" charset="2"/>
              <a:buNone/>
              <a:defRPr sz="1200" kern="1200">
                <a:solidFill>
                  <a:schemeClr val="tx2"/>
                </a:solidFill>
                <a:latin typeface="+mn-lt"/>
                <a:ea typeface="+mn-ea"/>
                <a:cs typeface="+mn-cs"/>
              </a:defRPr>
            </a:lvl2pPr>
            <a:lvl3pPr marL="914400" indent="0" algn="l" rtl="0" fontAlgn="base">
              <a:spcBef>
                <a:spcPct val="20000"/>
              </a:spcBef>
              <a:spcAft>
                <a:spcPct val="0"/>
              </a:spcAft>
              <a:buClr>
                <a:schemeClr val="accent1"/>
              </a:buClr>
              <a:buSzPct val="100000"/>
              <a:buFont typeface="Symbol" pitchFamily="18" charset="2"/>
              <a:buNone/>
              <a:defRPr sz="1000" kern="1200">
                <a:solidFill>
                  <a:schemeClr val="tx2"/>
                </a:solidFill>
                <a:latin typeface="+mn-lt"/>
                <a:ea typeface="+mn-ea"/>
                <a:cs typeface="+mn-cs"/>
              </a:defRPr>
            </a:lvl3pPr>
            <a:lvl4pPr marL="1371600" indent="0" algn="l" rtl="0" fontAlgn="base">
              <a:spcBef>
                <a:spcPct val="20000"/>
              </a:spcBef>
              <a:spcAft>
                <a:spcPct val="0"/>
              </a:spcAft>
              <a:buClr>
                <a:schemeClr val="accent1"/>
              </a:buClr>
              <a:buSzPct val="100000"/>
              <a:buFont typeface="Symbol" pitchFamily="18" charset="2"/>
              <a:buNone/>
              <a:defRPr sz="900" kern="1200">
                <a:solidFill>
                  <a:schemeClr val="tx2"/>
                </a:solidFill>
                <a:latin typeface="+mn-lt"/>
                <a:ea typeface="+mn-ea"/>
                <a:cs typeface="+mn-cs"/>
              </a:defRPr>
            </a:lvl4pPr>
            <a:lvl5pPr marL="1828800" indent="0" algn="l" rtl="0" fontAlgn="base">
              <a:spcBef>
                <a:spcPct val="20000"/>
              </a:spcBef>
              <a:spcAft>
                <a:spcPct val="0"/>
              </a:spcAft>
              <a:buClr>
                <a:schemeClr val="accent1"/>
              </a:buClr>
              <a:buSzPct val="100000"/>
              <a:buFont typeface="Symbol" pitchFamily="18" charset="2"/>
              <a:buNone/>
              <a:defRPr sz="900" kern="1200">
                <a:solidFill>
                  <a:schemeClr val="tx2"/>
                </a:solidFill>
                <a:latin typeface="+mn-lt"/>
                <a:ea typeface="+mn-ea"/>
                <a:cs typeface="+mn-cs"/>
              </a:defRPr>
            </a:lvl5pPr>
            <a:lvl6pPr marL="2286000" indent="0" algn="l" defTabSz="914400" rtl="0" eaLnBrk="1" latinLnBrk="0" hangingPunct="1">
              <a:spcBef>
                <a:spcPts val="384"/>
              </a:spcBef>
              <a:buClr>
                <a:schemeClr val="accent1"/>
              </a:buClr>
              <a:buFont typeface="Symbol" pitchFamily="18" charset="2"/>
              <a:buNone/>
              <a:defRPr sz="900" kern="1200">
                <a:solidFill>
                  <a:schemeClr val="tx2"/>
                </a:solidFill>
                <a:latin typeface="+mn-lt"/>
                <a:ea typeface="+mn-ea"/>
                <a:cs typeface="+mn-cs"/>
              </a:defRPr>
            </a:lvl6pPr>
            <a:lvl7pPr marL="2743200" indent="0" algn="l" defTabSz="914400" rtl="0" eaLnBrk="1" latinLnBrk="0" hangingPunct="1">
              <a:spcBef>
                <a:spcPts val="384"/>
              </a:spcBef>
              <a:buClr>
                <a:schemeClr val="accent1"/>
              </a:buClr>
              <a:buFont typeface="Symbol" pitchFamily="18" charset="2"/>
              <a:buNone/>
              <a:defRPr sz="900" kern="1200">
                <a:solidFill>
                  <a:schemeClr val="tx2"/>
                </a:solidFill>
                <a:latin typeface="+mn-lt"/>
                <a:ea typeface="+mn-ea"/>
                <a:cs typeface="+mn-cs"/>
              </a:defRPr>
            </a:lvl7pPr>
            <a:lvl8pPr marL="3200400" indent="0" algn="l" defTabSz="914400" rtl="0" eaLnBrk="1" latinLnBrk="0" hangingPunct="1">
              <a:spcBef>
                <a:spcPts val="384"/>
              </a:spcBef>
              <a:buClr>
                <a:schemeClr val="accent1"/>
              </a:buClr>
              <a:buFont typeface="Symbol" pitchFamily="18" charset="2"/>
              <a:buNone/>
              <a:defRPr sz="900" kern="1200">
                <a:solidFill>
                  <a:schemeClr val="tx2"/>
                </a:solidFill>
                <a:latin typeface="+mn-lt"/>
                <a:ea typeface="+mn-ea"/>
                <a:cs typeface="+mn-cs"/>
              </a:defRPr>
            </a:lvl8pPr>
            <a:lvl9pPr marL="3657600" indent="0" algn="l" defTabSz="914400" rtl="0" eaLnBrk="1" latinLnBrk="0" hangingPunct="1">
              <a:spcBef>
                <a:spcPts val="384"/>
              </a:spcBef>
              <a:buClr>
                <a:schemeClr val="accent1"/>
              </a:buClr>
              <a:buFont typeface="Symbol" pitchFamily="18" charset="2"/>
              <a:buNone/>
              <a:defRPr sz="900" kern="1200">
                <a:solidFill>
                  <a:schemeClr val="tx2"/>
                </a:solidFill>
                <a:latin typeface="+mn-lt"/>
                <a:ea typeface="+mn-ea"/>
                <a:cs typeface="+mn-cs"/>
              </a:defRPr>
            </a:lvl9pPr>
          </a:lstStyle>
          <a:p>
            <a:pPr lvl="0"/>
            <a:r>
              <a:rPr lang="en-US" sz="1600" dirty="0" smtClean="0"/>
              <a:t>has powerful stimulating and toning properties that act against the disease by restoring the body's energy.</a:t>
            </a:r>
            <a:br>
              <a:rPr lang="en-US" sz="1600" dirty="0" smtClean="0"/>
            </a:br>
            <a:r>
              <a:rPr lang="en-US" sz="1600" dirty="0" smtClean="0"/>
              <a:t>By its energy replenishing fluids is a multidimensional latent cure.</a:t>
            </a:r>
            <a:br>
              <a:rPr lang="en-US" sz="1600" dirty="0" smtClean="0"/>
            </a:br>
            <a:r>
              <a:rPr lang="en-US" sz="1600" dirty="0" smtClean="0"/>
              <a:t>Through its active therapeutic poly: is a broad-spectrum medication.</a:t>
            </a:r>
            <a:br>
              <a:rPr lang="en-US" sz="1600" dirty="0" smtClean="0"/>
            </a:br>
            <a:r>
              <a:rPr lang="en-US" sz="1600" dirty="0" smtClean="0"/>
              <a:t>Its complexity is a positive immune stimulant self from the body.</a:t>
            </a:r>
            <a:r>
              <a:rPr lang="fr-FR" sz="1600" dirty="0"/>
              <a:t> </a:t>
            </a:r>
          </a:p>
        </p:txBody>
      </p:sp>
      <p:sp>
        <p:nvSpPr>
          <p:cNvPr id="6" name="Espace réservé du numéro de diapositive 5"/>
          <p:cNvSpPr>
            <a:spLocks noGrp="1"/>
          </p:cNvSpPr>
          <p:nvPr>
            <p:ph type="sldNum" sz="quarter" idx="12"/>
          </p:nvPr>
        </p:nvSpPr>
        <p:spPr/>
        <p:txBody>
          <a:bodyPr/>
          <a:lstStyle/>
          <a:p>
            <a:pPr>
              <a:defRPr/>
            </a:pPr>
            <a:fld id="{9C23BEE0-E6D4-476A-917D-D5B695ACEAE6}" type="slidenum">
              <a:rPr lang="es-ES" smtClean="0"/>
              <a:pPr>
                <a:defRPr/>
              </a:pPr>
              <a:t>54</a:t>
            </a:fld>
            <a:endParaRPr lang="es-ES" sz="1400"/>
          </a:p>
        </p:txBody>
      </p:sp>
    </p:spTree>
    <p:extLst>
      <p:ext uri="{BB962C8B-B14F-4D97-AF65-F5344CB8AC3E}">
        <p14:creationId xmlns:p14="http://schemas.microsoft.com/office/powerpoint/2010/main" val="2784936429"/>
      </p:ext>
    </p:extLst>
  </p:cSld>
  <p:clrMapOvr>
    <a:masterClrMapping/>
  </p:clrMapOvr>
  <p:transition spd="med">
    <p:cover dir="rd"/>
    <p:sndAc>
      <p:stSnd>
        <p:snd r:embed="rId2" name="laser.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half" idx="2"/>
          </p:nvPr>
        </p:nvSpPr>
        <p:spPr>
          <a:xfrm>
            <a:off x="179512" y="1451991"/>
            <a:ext cx="3352800" cy="536849"/>
          </a:xfrm>
        </p:spPr>
        <p:txBody>
          <a:bodyPr>
            <a:noAutofit/>
          </a:bodyPr>
          <a:lstStyle/>
          <a:p>
            <a:r>
              <a:rPr lang="fr-FR" sz="3200" dirty="0" err="1" smtClean="0"/>
              <a:t>properties</a:t>
            </a:r>
            <a:endParaRPr lang="fr-FR" sz="3200" b="1" dirty="0">
              <a:solidFill>
                <a:srgbClr val="C00000"/>
              </a:solidFill>
            </a:endParaRPr>
          </a:p>
        </p:txBody>
      </p:sp>
      <p:pic>
        <p:nvPicPr>
          <p:cNvPr id="8" name="Espace réservé du contenu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162887" y="2996952"/>
            <a:ext cx="3874705" cy="3744416"/>
          </a:xfrm>
        </p:spPr>
      </p:pic>
      <p:sp>
        <p:nvSpPr>
          <p:cNvPr id="9" name="Titre 2"/>
          <p:cNvSpPr txBox="1">
            <a:spLocks noGrp="1"/>
          </p:cNvSpPr>
          <p:nvPr>
            <p:ph type="title"/>
          </p:nvPr>
        </p:nvSpPr>
        <p:spPr bwMode="auto">
          <a:xfrm>
            <a:off x="323528" y="44624"/>
            <a:ext cx="8496944" cy="7920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noAutofit/>
          </a:bodyPr>
          <a:lstStyle>
            <a:lvl1pPr algn="l" rtl="0" fontAlgn="base">
              <a:spcBef>
                <a:spcPct val="0"/>
              </a:spcBef>
              <a:spcAft>
                <a:spcPct val="0"/>
              </a:spcAft>
              <a:defRPr sz="3200" kern="1200">
                <a:solidFill>
                  <a:schemeClr val="tx2"/>
                </a:solidFill>
                <a:latin typeface="+mj-lt"/>
                <a:ea typeface="+mj-ea"/>
                <a:cs typeface="+mj-cs"/>
              </a:defRPr>
            </a:lvl1pPr>
            <a:lvl2pPr algn="ctr" rtl="0" fontAlgn="base">
              <a:spcBef>
                <a:spcPct val="0"/>
              </a:spcBef>
              <a:spcAft>
                <a:spcPct val="0"/>
              </a:spcAft>
              <a:defRPr sz="4400">
                <a:solidFill>
                  <a:srgbClr val="FFFFFF"/>
                </a:solidFill>
                <a:latin typeface="Candara" pitchFamily="34" charset="0"/>
              </a:defRPr>
            </a:lvl2pPr>
            <a:lvl3pPr algn="ctr" rtl="0" fontAlgn="base">
              <a:spcBef>
                <a:spcPct val="0"/>
              </a:spcBef>
              <a:spcAft>
                <a:spcPct val="0"/>
              </a:spcAft>
              <a:defRPr sz="4400">
                <a:solidFill>
                  <a:srgbClr val="FFFFFF"/>
                </a:solidFill>
                <a:latin typeface="Candara" pitchFamily="34" charset="0"/>
              </a:defRPr>
            </a:lvl3pPr>
            <a:lvl4pPr algn="ctr" rtl="0" fontAlgn="base">
              <a:spcBef>
                <a:spcPct val="0"/>
              </a:spcBef>
              <a:spcAft>
                <a:spcPct val="0"/>
              </a:spcAft>
              <a:defRPr sz="4400">
                <a:solidFill>
                  <a:srgbClr val="FFFFFF"/>
                </a:solidFill>
                <a:latin typeface="Candara" pitchFamily="34" charset="0"/>
              </a:defRPr>
            </a:lvl4pPr>
            <a:lvl5pPr algn="ctr" rtl="0" fontAlgn="base">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Aft>
                <a:spcPts val="0"/>
              </a:spcAft>
            </a:pPr>
            <a:r>
              <a:rPr lang="fr-FR" sz="4800" dirty="0" smtClean="0">
                <a:solidFill>
                  <a:schemeClr val="bg1"/>
                </a:solidFill>
              </a:rPr>
              <a:t>Vitale </a:t>
            </a:r>
            <a:r>
              <a:rPr lang="fr-FR" sz="4800" dirty="0" err="1" smtClean="0">
                <a:solidFill>
                  <a:schemeClr val="bg1"/>
                </a:solidFill>
              </a:rPr>
              <a:t>Immunoplexe</a:t>
            </a:r>
            <a:r>
              <a:rPr lang="fr-FR" sz="4800" dirty="0" smtClean="0">
                <a:solidFill>
                  <a:schemeClr val="bg1"/>
                </a:solidFill>
              </a:rPr>
              <a:t> Green Light</a:t>
            </a:r>
            <a:endParaRPr lang="fr-FR" sz="4800" b="1" dirty="0">
              <a:solidFill>
                <a:schemeClr val="bg1"/>
              </a:solidFill>
            </a:endParaRPr>
          </a:p>
        </p:txBody>
      </p:sp>
      <p:sp>
        <p:nvSpPr>
          <p:cNvPr id="11" name="Espace réservé du texte 6"/>
          <p:cNvSpPr txBox="1">
            <a:spLocks/>
          </p:cNvSpPr>
          <p:nvPr/>
        </p:nvSpPr>
        <p:spPr bwMode="auto">
          <a:xfrm>
            <a:off x="251520" y="1988840"/>
            <a:ext cx="5472608" cy="46085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0" indent="0" algn="l" rtl="0" fontAlgn="base">
              <a:spcBef>
                <a:spcPts val="0"/>
              </a:spcBef>
              <a:spcAft>
                <a:spcPts val="600"/>
              </a:spcAft>
              <a:buClr>
                <a:schemeClr val="accent1"/>
              </a:buClr>
              <a:buSzPct val="100000"/>
              <a:buFont typeface="Symbol" pitchFamily="18" charset="2"/>
              <a:buNone/>
              <a:defRPr sz="1800" kern="1200">
                <a:solidFill>
                  <a:schemeClr val="tx2"/>
                </a:solidFill>
                <a:latin typeface="+mn-lt"/>
                <a:ea typeface="+mn-ea"/>
                <a:cs typeface="+mn-cs"/>
              </a:defRPr>
            </a:lvl1pPr>
            <a:lvl2pPr marL="457200" indent="0" algn="l" rtl="0" fontAlgn="base">
              <a:spcBef>
                <a:spcPct val="20000"/>
              </a:spcBef>
              <a:spcAft>
                <a:spcPct val="0"/>
              </a:spcAft>
              <a:buClr>
                <a:schemeClr val="accent1"/>
              </a:buClr>
              <a:buSzPct val="100000"/>
              <a:buFont typeface="Symbol" pitchFamily="18" charset="2"/>
              <a:buNone/>
              <a:defRPr sz="1200" kern="1200">
                <a:solidFill>
                  <a:schemeClr val="tx2"/>
                </a:solidFill>
                <a:latin typeface="+mn-lt"/>
                <a:ea typeface="+mn-ea"/>
                <a:cs typeface="+mn-cs"/>
              </a:defRPr>
            </a:lvl2pPr>
            <a:lvl3pPr marL="914400" indent="0" algn="l" rtl="0" fontAlgn="base">
              <a:spcBef>
                <a:spcPct val="20000"/>
              </a:spcBef>
              <a:spcAft>
                <a:spcPct val="0"/>
              </a:spcAft>
              <a:buClr>
                <a:schemeClr val="accent1"/>
              </a:buClr>
              <a:buSzPct val="100000"/>
              <a:buFont typeface="Symbol" pitchFamily="18" charset="2"/>
              <a:buNone/>
              <a:defRPr sz="1000" kern="1200">
                <a:solidFill>
                  <a:schemeClr val="tx2"/>
                </a:solidFill>
                <a:latin typeface="+mn-lt"/>
                <a:ea typeface="+mn-ea"/>
                <a:cs typeface="+mn-cs"/>
              </a:defRPr>
            </a:lvl3pPr>
            <a:lvl4pPr marL="1371600" indent="0" algn="l" rtl="0" fontAlgn="base">
              <a:spcBef>
                <a:spcPct val="20000"/>
              </a:spcBef>
              <a:spcAft>
                <a:spcPct val="0"/>
              </a:spcAft>
              <a:buClr>
                <a:schemeClr val="accent1"/>
              </a:buClr>
              <a:buSzPct val="100000"/>
              <a:buFont typeface="Symbol" pitchFamily="18" charset="2"/>
              <a:buNone/>
              <a:defRPr sz="900" kern="1200">
                <a:solidFill>
                  <a:schemeClr val="tx2"/>
                </a:solidFill>
                <a:latin typeface="+mn-lt"/>
                <a:ea typeface="+mn-ea"/>
                <a:cs typeface="+mn-cs"/>
              </a:defRPr>
            </a:lvl4pPr>
            <a:lvl5pPr marL="1828800" indent="0" algn="l" rtl="0" fontAlgn="base">
              <a:spcBef>
                <a:spcPct val="20000"/>
              </a:spcBef>
              <a:spcAft>
                <a:spcPct val="0"/>
              </a:spcAft>
              <a:buClr>
                <a:schemeClr val="accent1"/>
              </a:buClr>
              <a:buSzPct val="100000"/>
              <a:buFont typeface="Symbol" pitchFamily="18" charset="2"/>
              <a:buNone/>
              <a:defRPr sz="900" kern="1200">
                <a:solidFill>
                  <a:schemeClr val="tx2"/>
                </a:solidFill>
                <a:latin typeface="+mn-lt"/>
                <a:ea typeface="+mn-ea"/>
                <a:cs typeface="+mn-cs"/>
              </a:defRPr>
            </a:lvl5pPr>
            <a:lvl6pPr marL="2286000" indent="0" algn="l" defTabSz="914400" rtl="0" eaLnBrk="1" latinLnBrk="0" hangingPunct="1">
              <a:spcBef>
                <a:spcPts val="384"/>
              </a:spcBef>
              <a:buClr>
                <a:schemeClr val="accent1"/>
              </a:buClr>
              <a:buFont typeface="Symbol" pitchFamily="18" charset="2"/>
              <a:buNone/>
              <a:defRPr sz="900" kern="1200">
                <a:solidFill>
                  <a:schemeClr val="tx2"/>
                </a:solidFill>
                <a:latin typeface="+mn-lt"/>
                <a:ea typeface="+mn-ea"/>
                <a:cs typeface="+mn-cs"/>
              </a:defRPr>
            </a:lvl6pPr>
            <a:lvl7pPr marL="2743200" indent="0" algn="l" defTabSz="914400" rtl="0" eaLnBrk="1" latinLnBrk="0" hangingPunct="1">
              <a:spcBef>
                <a:spcPts val="384"/>
              </a:spcBef>
              <a:buClr>
                <a:schemeClr val="accent1"/>
              </a:buClr>
              <a:buFont typeface="Symbol" pitchFamily="18" charset="2"/>
              <a:buNone/>
              <a:defRPr sz="900" kern="1200">
                <a:solidFill>
                  <a:schemeClr val="tx2"/>
                </a:solidFill>
                <a:latin typeface="+mn-lt"/>
                <a:ea typeface="+mn-ea"/>
                <a:cs typeface="+mn-cs"/>
              </a:defRPr>
            </a:lvl7pPr>
            <a:lvl8pPr marL="3200400" indent="0" algn="l" defTabSz="914400" rtl="0" eaLnBrk="1" latinLnBrk="0" hangingPunct="1">
              <a:spcBef>
                <a:spcPts val="384"/>
              </a:spcBef>
              <a:buClr>
                <a:schemeClr val="accent1"/>
              </a:buClr>
              <a:buFont typeface="Symbol" pitchFamily="18" charset="2"/>
              <a:buNone/>
              <a:defRPr sz="900" kern="1200">
                <a:solidFill>
                  <a:schemeClr val="tx2"/>
                </a:solidFill>
                <a:latin typeface="+mn-lt"/>
                <a:ea typeface="+mn-ea"/>
                <a:cs typeface="+mn-cs"/>
              </a:defRPr>
            </a:lvl8pPr>
            <a:lvl9pPr marL="3657600" indent="0" algn="l" defTabSz="914400" rtl="0" eaLnBrk="1" latinLnBrk="0" hangingPunct="1">
              <a:spcBef>
                <a:spcPts val="384"/>
              </a:spcBef>
              <a:buClr>
                <a:schemeClr val="accent1"/>
              </a:buClr>
              <a:buFont typeface="Symbol" pitchFamily="18" charset="2"/>
              <a:buNone/>
              <a:defRPr sz="900" kern="1200">
                <a:solidFill>
                  <a:schemeClr val="tx2"/>
                </a:solidFill>
                <a:latin typeface="+mn-lt"/>
                <a:ea typeface="+mn-ea"/>
                <a:cs typeface="+mn-cs"/>
              </a:defRPr>
            </a:lvl9pPr>
          </a:lstStyle>
          <a:p>
            <a:pPr lvl="0">
              <a:spcAft>
                <a:spcPts val="0"/>
              </a:spcAft>
            </a:pPr>
            <a:r>
              <a:rPr lang="fr-FR" dirty="0" smtClean="0">
                <a:solidFill>
                  <a:srgbClr val="615CCA"/>
                </a:solidFill>
              </a:rPr>
              <a:t>        </a:t>
            </a:r>
            <a:r>
              <a:rPr lang="fr-FR" dirty="0" err="1" smtClean="0">
                <a:solidFill>
                  <a:srgbClr val="615CCA"/>
                </a:solidFill>
              </a:rPr>
              <a:t>Fungal</a:t>
            </a:r>
            <a:r>
              <a:rPr lang="fr-FR" dirty="0" smtClean="0">
                <a:solidFill>
                  <a:srgbClr val="615CCA"/>
                </a:solidFill>
              </a:rPr>
              <a:t>: </a:t>
            </a:r>
          </a:p>
          <a:p>
            <a:pPr lvl="0">
              <a:spcAft>
                <a:spcPts val="0"/>
              </a:spcAft>
            </a:pPr>
            <a:r>
              <a:rPr lang="fr-FR" dirty="0" smtClean="0"/>
              <a:t>- </a:t>
            </a:r>
            <a:r>
              <a:rPr lang="fr-FR" dirty="0" err="1" smtClean="0"/>
              <a:t>Esophageal</a:t>
            </a:r>
            <a:r>
              <a:rPr lang="fr-FR" dirty="0" smtClean="0"/>
              <a:t> </a:t>
            </a:r>
            <a:r>
              <a:rPr lang="fr-FR" dirty="0" err="1" smtClean="0"/>
              <a:t>Candidiasis</a:t>
            </a:r>
            <a:r>
              <a:rPr lang="fr-FR" dirty="0" smtClean="0"/>
              <a:t/>
            </a:r>
            <a:br>
              <a:rPr lang="fr-FR" dirty="0" smtClean="0"/>
            </a:br>
            <a:r>
              <a:rPr lang="fr-FR" dirty="0" smtClean="0"/>
              <a:t>- </a:t>
            </a:r>
            <a:r>
              <a:rPr lang="fr-FR" dirty="0" err="1" smtClean="0"/>
              <a:t>Pulmonary</a:t>
            </a:r>
            <a:r>
              <a:rPr lang="fr-FR" dirty="0" smtClean="0"/>
              <a:t> </a:t>
            </a:r>
            <a:r>
              <a:rPr lang="fr-FR" dirty="0" err="1" smtClean="0"/>
              <a:t>Cryptococcosis</a:t>
            </a:r>
            <a:r>
              <a:rPr lang="fr-FR" dirty="0" smtClean="0"/>
              <a:t>, </a:t>
            </a:r>
            <a:r>
              <a:rPr lang="fr-FR" dirty="0" err="1" smtClean="0"/>
              <a:t>neuro</a:t>
            </a:r>
            <a:r>
              <a:rPr lang="fr-FR" dirty="0" smtClean="0"/>
              <a:t>-</a:t>
            </a:r>
            <a:r>
              <a:rPr lang="fr-FR" dirty="0" err="1" smtClean="0"/>
              <a:t>miningée</a:t>
            </a:r>
            <a:r>
              <a:rPr lang="fr-FR" dirty="0" smtClean="0"/>
              <a:t>, </a:t>
            </a:r>
            <a:r>
              <a:rPr lang="fr-FR" dirty="0" err="1" smtClean="0"/>
              <a:t>disseminated</a:t>
            </a:r>
            <a:r>
              <a:rPr lang="fr-FR" dirty="0" smtClean="0"/>
              <a:t/>
            </a:r>
            <a:br>
              <a:rPr lang="fr-FR" dirty="0" smtClean="0"/>
            </a:br>
            <a:r>
              <a:rPr lang="fr-FR" dirty="0" smtClean="0"/>
              <a:t>- </a:t>
            </a:r>
            <a:r>
              <a:rPr lang="fr-FR" dirty="0" err="1" smtClean="0"/>
              <a:t>Pulmonary</a:t>
            </a:r>
            <a:r>
              <a:rPr lang="fr-FR" dirty="0" smtClean="0"/>
              <a:t> </a:t>
            </a:r>
            <a:r>
              <a:rPr lang="fr-FR" dirty="0" err="1" smtClean="0"/>
              <a:t>aspergillosis</a:t>
            </a:r>
            <a:r>
              <a:rPr lang="fr-FR" dirty="0" smtClean="0"/>
              <a:t>, </a:t>
            </a:r>
            <a:r>
              <a:rPr lang="fr-FR" dirty="0" err="1" smtClean="0"/>
              <a:t>cerebral</a:t>
            </a:r>
            <a:r>
              <a:rPr lang="fr-FR" dirty="0" smtClean="0"/>
              <a:t>, </a:t>
            </a:r>
            <a:r>
              <a:rPr lang="fr-FR" dirty="0" err="1" smtClean="0"/>
              <a:t>disseminated</a:t>
            </a:r>
            <a:r>
              <a:rPr lang="fr-FR" dirty="0" smtClean="0"/>
              <a:t>.</a:t>
            </a:r>
            <a:br>
              <a:rPr lang="fr-FR" dirty="0" smtClean="0"/>
            </a:br>
            <a:r>
              <a:rPr lang="fr-FR" dirty="0" smtClean="0">
                <a:solidFill>
                  <a:srgbClr val="615CCA"/>
                </a:solidFill>
              </a:rPr>
              <a:t>        </a:t>
            </a:r>
            <a:r>
              <a:rPr lang="fr-FR" dirty="0" err="1" smtClean="0">
                <a:solidFill>
                  <a:srgbClr val="615CCA"/>
                </a:solidFill>
              </a:rPr>
              <a:t>Parasitic</a:t>
            </a:r>
            <a:r>
              <a:rPr lang="fr-FR" dirty="0" smtClean="0"/>
              <a:t>:</a:t>
            </a:r>
            <a:br>
              <a:rPr lang="fr-FR" dirty="0" smtClean="0"/>
            </a:br>
            <a:r>
              <a:rPr lang="fr-FR" dirty="0" smtClean="0"/>
              <a:t>- </a:t>
            </a:r>
            <a:r>
              <a:rPr lang="fr-FR" dirty="0" err="1" smtClean="0"/>
              <a:t>Crytosporidiose</a:t>
            </a:r>
            <a:r>
              <a:rPr lang="fr-FR" dirty="0" smtClean="0"/>
              <a:t> </a:t>
            </a:r>
            <a:r>
              <a:rPr lang="fr-FR" dirty="0" err="1" smtClean="0"/>
              <a:t>with</a:t>
            </a:r>
            <a:r>
              <a:rPr lang="fr-FR" dirty="0" smtClean="0"/>
              <a:t> </a:t>
            </a:r>
            <a:r>
              <a:rPr lang="fr-FR" dirty="0" err="1" smtClean="0"/>
              <a:t>diarrhea</a:t>
            </a:r>
            <a:r>
              <a:rPr lang="fr-FR" dirty="0" smtClean="0"/>
              <a:t/>
            </a:r>
            <a:br>
              <a:rPr lang="fr-FR" dirty="0" smtClean="0"/>
            </a:br>
            <a:r>
              <a:rPr lang="fr-FR" dirty="0" smtClean="0"/>
              <a:t>- </a:t>
            </a:r>
            <a:r>
              <a:rPr lang="fr-FR" dirty="0" err="1" smtClean="0"/>
              <a:t>Pulmonary</a:t>
            </a:r>
            <a:r>
              <a:rPr lang="fr-FR" dirty="0" smtClean="0"/>
              <a:t> </a:t>
            </a:r>
            <a:r>
              <a:rPr lang="fr-FR" dirty="0" err="1" smtClean="0"/>
              <a:t>Pneumonia</a:t>
            </a:r>
            <a:r>
              <a:rPr lang="fr-FR" dirty="0" smtClean="0"/>
              <a:t/>
            </a:r>
            <a:br>
              <a:rPr lang="fr-FR" dirty="0" smtClean="0"/>
            </a:br>
            <a:r>
              <a:rPr lang="fr-FR" dirty="0" smtClean="0"/>
              <a:t>- </a:t>
            </a:r>
            <a:r>
              <a:rPr lang="fr-FR" dirty="0" err="1" smtClean="0"/>
              <a:t>Pulmonary</a:t>
            </a:r>
            <a:r>
              <a:rPr lang="fr-FR" dirty="0" smtClean="0"/>
              <a:t> </a:t>
            </a:r>
            <a:r>
              <a:rPr lang="fr-FR" dirty="0" err="1" smtClean="0"/>
              <a:t>Strongyloidiasis</a:t>
            </a:r>
            <a:r>
              <a:rPr lang="fr-FR" dirty="0" smtClean="0"/>
              <a:t>, </a:t>
            </a:r>
            <a:r>
              <a:rPr lang="fr-FR" dirty="0" err="1" smtClean="0"/>
              <a:t>cerebral</a:t>
            </a:r>
            <a:r>
              <a:rPr lang="fr-FR" dirty="0" smtClean="0"/>
              <a:t>, </a:t>
            </a:r>
            <a:r>
              <a:rPr lang="fr-FR" dirty="0" err="1" smtClean="0"/>
              <a:t>disseminated</a:t>
            </a:r>
            <a:r>
              <a:rPr lang="fr-FR" dirty="0" smtClean="0"/>
              <a:t/>
            </a:r>
            <a:br>
              <a:rPr lang="fr-FR" dirty="0" smtClean="0"/>
            </a:br>
            <a:r>
              <a:rPr lang="fr-FR" dirty="0" smtClean="0"/>
              <a:t>- </a:t>
            </a:r>
            <a:r>
              <a:rPr lang="fr-FR" dirty="0" err="1" smtClean="0"/>
              <a:t>Pulmonary</a:t>
            </a:r>
            <a:r>
              <a:rPr lang="fr-FR" dirty="0" smtClean="0"/>
              <a:t> </a:t>
            </a:r>
            <a:r>
              <a:rPr lang="fr-FR" dirty="0" err="1" smtClean="0"/>
              <a:t>Toxoplasmosis</a:t>
            </a:r>
            <a:r>
              <a:rPr lang="fr-FR" dirty="0" smtClean="0"/>
              <a:t>, </a:t>
            </a:r>
            <a:r>
              <a:rPr lang="fr-FR" dirty="0" err="1" smtClean="0"/>
              <a:t>cerebral</a:t>
            </a:r>
            <a:r>
              <a:rPr lang="fr-FR" dirty="0" smtClean="0"/>
              <a:t/>
            </a:r>
            <a:br>
              <a:rPr lang="fr-FR" dirty="0" smtClean="0"/>
            </a:br>
            <a:r>
              <a:rPr lang="fr-FR" dirty="0" smtClean="0"/>
              <a:t>        </a:t>
            </a:r>
            <a:r>
              <a:rPr lang="fr-FR" dirty="0" smtClean="0">
                <a:solidFill>
                  <a:srgbClr val="615CCA"/>
                </a:solidFill>
              </a:rPr>
              <a:t>Viral:</a:t>
            </a:r>
            <a:r>
              <a:rPr lang="fr-FR" dirty="0" smtClean="0"/>
              <a:t/>
            </a:r>
            <a:br>
              <a:rPr lang="fr-FR" dirty="0" smtClean="0"/>
            </a:br>
            <a:r>
              <a:rPr lang="fr-FR" dirty="0" smtClean="0"/>
              <a:t>- </a:t>
            </a:r>
            <a:r>
              <a:rPr lang="fr-FR" dirty="0" err="1" smtClean="0"/>
              <a:t>Cytomegalovirus</a:t>
            </a:r>
            <a:r>
              <a:rPr lang="fr-FR" dirty="0" smtClean="0"/>
              <a:t> </a:t>
            </a:r>
            <a:r>
              <a:rPr lang="fr-FR" dirty="0" err="1" smtClean="0"/>
              <a:t>pulmonary</a:t>
            </a:r>
            <a:r>
              <a:rPr lang="fr-FR" dirty="0" smtClean="0"/>
              <a:t>, digestive, </a:t>
            </a:r>
            <a:r>
              <a:rPr lang="fr-FR" dirty="0" err="1" smtClean="0"/>
              <a:t>brain</a:t>
            </a:r>
            <a:r>
              <a:rPr lang="fr-FR" dirty="0" smtClean="0"/>
              <a:t/>
            </a:r>
            <a:br>
              <a:rPr lang="fr-FR" dirty="0" smtClean="0"/>
            </a:br>
            <a:r>
              <a:rPr lang="fr-FR" dirty="0" smtClean="0"/>
              <a:t>- Herpes Viral </a:t>
            </a:r>
            <a:r>
              <a:rPr lang="fr-FR" dirty="0" err="1" smtClean="0"/>
              <a:t>disease</a:t>
            </a:r>
            <a:r>
              <a:rPr lang="fr-FR" dirty="0" smtClean="0"/>
              <a:t> </a:t>
            </a:r>
            <a:r>
              <a:rPr lang="fr-FR" dirty="0" err="1" smtClean="0"/>
              <a:t>chronic</a:t>
            </a:r>
            <a:r>
              <a:rPr lang="fr-FR" dirty="0" smtClean="0"/>
              <a:t> </a:t>
            </a:r>
            <a:r>
              <a:rPr lang="fr-FR" dirty="0" err="1" smtClean="0"/>
              <a:t>mucocutaneous</a:t>
            </a:r>
            <a:r>
              <a:rPr lang="fr-FR" dirty="0" smtClean="0"/>
              <a:t>, </a:t>
            </a:r>
            <a:r>
              <a:rPr lang="fr-FR" dirty="0" err="1" smtClean="0"/>
              <a:t>disseminated</a:t>
            </a:r>
            <a:r>
              <a:rPr lang="fr-FR" dirty="0" smtClean="0"/>
              <a:t/>
            </a:r>
            <a:br>
              <a:rPr lang="fr-FR" dirty="0" smtClean="0"/>
            </a:br>
            <a:r>
              <a:rPr lang="fr-FR" dirty="0" smtClean="0"/>
              <a:t>- </a:t>
            </a:r>
            <a:r>
              <a:rPr lang="fr-FR" dirty="0" err="1" smtClean="0"/>
              <a:t>Leucoencéphalique</a:t>
            </a:r>
            <a:r>
              <a:rPr lang="fr-FR" dirty="0" smtClean="0"/>
              <a:t> progressive multifocal, </a:t>
            </a:r>
            <a:r>
              <a:rPr lang="fr-FR" dirty="0" err="1" smtClean="0"/>
              <a:t>disseminated</a:t>
            </a:r>
            <a:r>
              <a:rPr lang="fr-FR" dirty="0" smtClean="0"/>
              <a:t> </a:t>
            </a:r>
            <a:r>
              <a:rPr lang="fr-FR" dirty="0" err="1" smtClean="0"/>
              <a:t>mycobacteriosis</a:t>
            </a:r>
            <a:r>
              <a:rPr lang="fr-FR" dirty="0" smtClean="0"/>
              <a:t> </a:t>
            </a:r>
            <a:r>
              <a:rPr lang="fr-FR" dirty="0" err="1" smtClean="0"/>
              <a:t>Bacterial</a:t>
            </a:r>
            <a:r>
              <a:rPr lang="fr-FR" dirty="0" smtClean="0"/>
              <a:t>.</a:t>
            </a:r>
            <a:endParaRPr lang="fr-FR" dirty="0"/>
          </a:p>
        </p:txBody>
      </p:sp>
      <p:sp>
        <p:nvSpPr>
          <p:cNvPr id="6" name="Espace réservé du numéro de diapositive 5"/>
          <p:cNvSpPr>
            <a:spLocks noGrp="1"/>
          </p:cNvSpPr>
          <p:nvPr>
            <p:ph type="sldNum" sz="quarter" idx="12"/>
          </p:nvPr>
        </p:nvSpPr>
        <p:spPr/>
        <p:txBody>
          <a:bodyPr/>
          <a:lstStyle/>
          <a:p>
            <a:pPr>
              <a:defRPr/>
            </a:pPr>
            <a:fld id="{9C23BEE0-E6D4-476A-917D-D5B695ACEAE6}" type="slidenum">
              <a:rPr lang="es-ES" smtClean="0"/>
              <a:pPr>
                <a:defRPr/>
              </a:pPr>
              <a:t>55</a:t>
            </a:fld>
            <a:endParaRPr lang="es-ES" sz="1400"/>
          </a:p>
        </p:txBody>
      </p:sp>
    </p:spTree>
    <p:extLst>
      <p:ext uri="{BB962C8B-B14F-4D97-AF65-F5344CB8AC3E}">
        <p14:creationId xmlns:p14="http://schemas.microsoft.com/office/powerpoint/2010/main" val="3968624003"/>
      </p:ext>
    </p:extLst>
  </p:cSld>
  <p:clrMapOvr>
    <a:masterClrMapping/>
  </p:clrMapOvr>
  <p:transition spd="med">
    <p:cover dir="rd"/>
    <p:sndAc>
      <p:stSnd>
        <p:snd r:embed="rId2" name="laser.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07504" y="620688"/>
            <a:ext cx="8229600" cy="792088"/>
          </a:xfrm>
        </p:spPr>
        <p:txBody>
          <a:bodyPr/>
          <a:lstStyle/>
          <a:p>
            <a:pPr lvl="0"/>
            <a:r>
              <a:rPr lang="fr-FR" dirty="0" smtClean="0"/>
              <a:t>Vitale Para </a:t>
            </a:r>
            <a:r>
              <a:rPr lang="fr-FR" dirty="0" err="1" smtClean="0"/>
              <a:t>sympathic</a:t>
            </a:r>
            <a:r>
              <a:rPr lang="fr-FR" dirty="0" smtClean="0"/>
              <a:t> </a:t>
            </a:r>
            <a:r>
              <a:rPr lang="fr-FR" b="1" dirty="0">
                <a:solidFill>
                  <a:schemeClr val="tx1"/>
                </a:solidFill>
              </a:rPr>
              <a:t/>
            </a:r>
            <a:br>
              <a:rPr lang="fr-FR" b="1" dirty="0">
                <a:solidFill>
                  <a:schemeClr val="tx1"/>
                </a:solidFill>
              </a:rPr>
            </a:br>
            <a:endParaRPr lang="fr-FR" dirty="0"/>
          </a:p>
        </p:txBody>
      </p:sp>
      <p:sp>
        <p:nvSpPr>
          <p:cNvPr id="6" name="Espace réservé du contenu 5"/>
          <p:cNvSpPr>
            <a:spLocks noGrp="1"/>
          </p:cNvSpPr>
          <p:nvPr>
            <p:ph sz="quarter" idx="13"/>
          </p:nvPr>
        </p:nvSpPr>
        <p:spPr>
          <a:xfrm>
            <a:off x="179512" y="2708920"/>
            <a:ext cx="3384376" cy="3960440"/>
          </a:xfrm>
        </p:spPr>
        <p:txBody>
          <a:bodyPr/>
          <a:lstStyle/>
          <a:p>
            <a:r>
              <a:rPr lang="fr-FR" sz="2000" dirty="0" err="1" smtClean="0"/>
              <a:t>anorexia</a:t>
            </a:r>
            <a:r>
              <a:rPr lang="fr-FR" sz="2000" dirty="0" smtClean="0"/>
              <a:t> </a:t>
            </a:r>
            <a:r>
              <a:rPr lang="fr-FR" sz="2000" dirty="0" err="1" smtClean="0"/>
              <a:t>nervosa</a:t>
            </a:r>
            <a:endParaRPr lang="fr-FR" sz="2000" dirty="0" smtClean="0"/>
          </a:p>
          <a:p>
            <a:r>
              <a:rPr lang="fr-FR" sz="2000" dirty="0" err="1" smtClean="0"/>
              <a:t>Asthenia</a:t>
            </a:r>
            <a:endParaRPr lang="fr-FR" sz="2000" dirty="0" smtClean="0"/>
          </a:p>
          <a:p>
            <a:r>
              <a:rPr lang="fr-FR" sz="2000" dirty="0" smtClean="0"/>
              <a:t>infantile convulsion</a:t>
            </a:r>
          </a:p>
          <a:p>
            <a:r>
              <a:rPr lang="fr-FR" sz="2000" dirty="0" err="1" smtClean="0"/>
              <a:t>nervous</a:t>
            </a:r>
            <a:r>
              <a:rPr lang="fr-FR" sz="2000" dirty="0" smtClean="0"/>
              <a:t> breakdown</a:t>
            </a:r>
          </a:p>
          <a:p>
            <a:r>
              <a:rPr lang="fr-FR" sz="2000" dirty="0" err="1" smtClean="0"/>
              <a:t>Dementia</a:t>
            </a:r>
            <a:endParaRPr lang="fr-FR" sz="2000" dirty="0" smtClean="0"/>
          </a:p>
          <a:p>
            <a:r>
              <a:rPr lang="fr-FR" sz="2000" dirty="0" err="1" smtClean="0"/>
              <a:t>Insomnia</a:t>
            </a:r>
            <a:endParaRPr lang="fr-FR" sz="2000" dirty="0" smtClean="0"/>
          </a:p>
          <a:p>
            <a:r>
              <a:rPr lang="fr-FR" sz="2000" dirty="0" err="1" smtClean="0"/>
              <a:t>Epilepsy</a:t>
            </a:r>
            <a:r>
              <a:rPr lang="fr-FR" sz="2000" dirty="0" smtClean="0"/>
              <a:t> (</a:t>
            </a:r>
            <a:r>
              <a:rPr lang="fr-FR" sz="2000" dirty="0" err="1" smtClean="0"/>
              <a:t>sequelae</a:t>
            </a:r>
            <a:r>
              <a:rPr lang="fr-FR" sz="2000" dirty="0" smtClean="0"/>
              <a:t>)</a:t>
            </a:r>
          </a:p>
          <a:p>
            <a:r>
              <a:rPr lang="fr-FR" sz="2000" dirty="0" err="1" smtClean="0"/>
              <a:t>Neurasthenia</a:t>
            </a:r>
            <a:endParaRPr lang="fr-FR" sz="2000" dirty="0" smtClean="0"/>
          </a:p>
          <a:p>
            <a:r>
              <a:rPr lang="fr-FR" sz="2000" dirty="0" smtClean="0"/>
              <a:t>facial </a:t>
            </a:r>
            <a:r>
              <a:rPr lang="fr-FR" sz="2000" dirty="0" err="1" smtClean="0"/>
              <a:t>paralysis</a:t>
            </a:r>
            <a:r>
              <a:rPr lang="fr-FR" sz="2000" dirty="0" smtClean="0"/>
              <a:t/>
            </a:r>
            <a:br>
              <a:rPr lang="fr-FR" sz="2000" dirty="0" smtClean="0"/>
            </a:br>
            <a:r>
              <a:rPr lang="fr-FR" sz="2000" dirty="0" err="1" smtClean="0"/>
              <a:t>Brain</a:t>
            </a:r>
            <a:r>
              <a:rPr lang="fr-FR" sz="2000" dirty="0" smtClean="0"/>
              <a:t> Cancer</a:t>
            </a:r>
            <a:endParaRPr lang="fr-FR" sz="900" dirty="0"/>
          </a:p>
        </p:txBody>
      </p:sp>
      <p:pic>
        <p:nvPicPr>
          <p:cNvPr id="8" name="Espace réservé du contenu 7"/>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2987824" y="2504808"/>
            <a:ext cx="5943410" cy="4308568"/>
          </a:xfrm>
        </p:spPr>
      </p:pic>
      <p:sp>
        <p:nvSpPr>
          <p:cNvPr id="9" name="Espace réservé du contenu 5"/>
          <p:cNvSpPr txBox="1">
            <a:spLocks/>
          </p:cNvSpPr>
          <p:nvPr/>
        </p:nvSpPr>
        <p:spPr bwMode="auto">
          <a:xfrm>
            <a:off x="395536" y="2132856"/>
            <a:ext cx="3168352" cy="567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fontAlgn="base">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fontAlgn="base">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fontAlgn="base">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fontAlgn="base">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fr-FR" sz="2800" b="1" dirty="0">
                <a:solidFill>
                  <a:srgbClr val="A50021"/>
                </a:solidFill>
                <a:latin typeface="+mj-lt"/>
                <a:ea typeface="+mj-ea"/>
                <a:cs typeface="+mj-cs"/>
              </a:rPr>
              <a:t>INDICATIONS</a:t>
            </a:r>
          </a:p>
        </p:txBody>
      </p:sp>
      <p:sp>
        <p:nvSpPr>
          <p:cNvPr id="7" name="Espace réservé du numéro de diapositive 6"/>
          <p:cNvSpPr>
            <a:spLocks noGrp="1"/>
          </p:cNvSpPr>
          <p:nvPr>
            <p:ph type="sldNum" sz="quarter" idx="17"/>
          </p:nvPr>
        </p:nvSpPr>
        <p:spPr/>
        <p:txBody>
          <a:bodyPr/>
          <a:lstStyle/>
          <a:p>
            <a:pPr>
              <a:defRPr/>
            </a:pPr>
            <a:fld id="{1AF4EA1F-2D35-4ED7-AF4A-9BEABB9DDFD3}" type="slidenum">
              <a:rPr lang="es-ES" smtClean="0"/>
              <a:pPr>
                <a:defRPr/>
              </a:pPr>
              <a:t>56</a:t>
            </a:fld>
            <a:endParaRPr lang="es-ES" sz="1400"/>
          </a:p>
        </p:txBody>
      </p:sp>
    </p:spTree>
    <p:extLst>
      <p:ext uri="{BB962C8B-B14F-4D97-AF65-F5344CB8AC3E}">
        <p14:creationId xmlns:p14="http://schemas.microsoft.com/office/powerpoint/2010/main" val="530524226"/>
      </p:ext>
    </p:extLst>
  </p:cSld>
  <p:clrMapOvr>
    <a:masterClrMapping/>
  </p:clrMapOvr>
  <p:transition spd="med">
    <p:cover dir="rd"/>
    <p:sndAc>
      <p:stSnd>
        <p:snd r:embed="rId2" name="laser.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107504" y="692696"/>
            <a:ext cx="8229600" cy="792088"/>
          </a:xfrm>
        </p:spPr>
        <p:txBody>
          <a:bodyPr/>
          <a:lstStyle/>
          <a:p>
            <a:pPr lvl="0"/>
            <a:r>
              <a:rPr lang="fr-FR" sz="5400" dirty="0" smtClean="0"/>
              <a:t>Vitale Para </a:t>
            </a:r>
            <a:r>
              <a:rPr lang="fr-FR" sz="5400" dirty="0" err="1" smtClean="0"/>
              <a:t>sympathic</a:t>
            </a:r>
            <a:r>
              <a:rPr lang="fr-FR" sz="5400" dirty="0" smtClean="0"/>
              <a:t> </a:t>
            </a:r>
            <a:r>
              <a:rPr lang="fr-FR" sz="5400" b="1" dirty="0">
                <a:solidFill>
                  <a:schemeClr val="tx1"/>
                </a:solidFill>
              </a:rPr>
              <a:t/>
            </a:r>
            <a:br>
              <a:rPr lang="fr-FR" sz="5400" b="1" dirty="0">
                <a:solidFill>
                  <a:schemeClr val="tx1"/>
                </a:solidFill>
              </a:rPr>
            </a:br>
            <a:endParaRPr lang="fr-FR" sz="5400" dirty="0"/>
          </a:p>
        </p:txBody>
      </p:sp>
      <p:sp>
        <p:nvSpPr>
          <p:cNvPr id="6" name="Espace réservé du contenu 5"/>
          <p:cNvSpPr>
            <a:spLocks noGrp="1"/>
          </p:cNvSpPr>
          <p:nvPr>
            <p:ph sz="quarter" idx="13"/>
          </p:nvPr>
        </p:nvSpPr>
        <p:spPr>
          <a:xfrm>
            <a:off x="179512" y="2420888"/>
            <a:ext cx="3384376" cy="4320480"/>
          </a:xfrm>
        </p:spPr>
        <p:txBody>
          <a:bodyPr/>
          <a:lstStyle/>
          <a:p>
            <a:endParaRPr lang="fr-FR" sz="2000" dirty="0" smtClean="0"/>
          </a:p>
          <a:p>
            <a:r>
              <a:rPr lang="fr-FR" sz="2000" dirty="0" smtClean="0"/>
              <a:t>immune </a:t>
            </a:r>
            <a:r>
              <a:rPr lang="fr-FR" sz="2000" dirty="0" err="1" smtClean="0"/>
              <a:t>depression</a:t>
            </a:r>
            <a:endParaRPr lang="fr-FR" sz="2000" dirty="0" smtClean="0"/>
          </a:p>
          <a:p>
            <a:r>
              <a:rPr lang="fr-FR" sz="2000" dirty="0" smtClean="0"/>
              <a:t>Substance abuse (</a:t>
            </a:r>
            <a:r>
              <a:rPr lang="fr-FR" sz="2000" dirty="0" err="1" smtClean="0"/>
              <a:t>tobacco</a:t>
            </a:r>
            <a:r>
              <a:rPr lang="fr-FR" sz="2000" dirty="0" smtClean="0"/>
              <a:t>, </a:t>
            </a:r>
            <a:r>
              <a:rPr lang="fr-FR" sz="2000" dirty="0" err="1" smtClean="0"/>
              <a:t>alcohol</a:t>
            </a:r>
            <a:r>
              <a:rPr lang="fr-FR" sz="2000" dirty="0" smtClean="0"/>
              <a:t>, </a:t>
            </a:r>
            <a:r>
              <a:rPr lang="fr-FR" sz="2000" dirty="0" err="1" smtClean="0"/>
              <a:t>narcotics</a:t>
            </a:r>
            <a:r>
              <a:rPr lang="fr-FR" sz="2000" dirty="0" smtClean="0"/>
              <a:t> </a:t>
            </a:r>
            <a:r>
              <a:rPr lang="fr-FR" sz="2000" dirty="0" err="1" smtClean="0"/>
              <a:t>hallucinogens</a:t>
            </a:r>
            <a:r>
              <a:rPr lang="fr-FR" sz="2000" dirty="0" smtClean="0"/>
              <a:t>, morphine)</a:t>
            </a:r>
          </a:p>
          <a:p>
            <a:r>
              <a:rPr lang="fr-FR" sz="2000" dirty="0" smtClean="0"/>
              <a:t>nerve </a:t>
            </a:r>
            <a:r>
              <a:rPr lang="fr-FR" sz="2000" dirty="0" err="1" smtClean="0"/>
              <a:t>degeneration</a:t>
            </a:r>
            <a:endParaRPr lang="fr-FR" sz="2000" dirty="0" smtClean="0"/>
          </a:p>
          <a:p>
            <a:r>
              <a:rPr lang="fr-FR" sz="2000" dirty="0" err="1" smtClean="0"/>
              <a:t>Neurosis</a:t>
            </a:r>
            <a:endParaRPr lang="fr-FR" sz="2000" dirty="0" smtClean="0"/>
          </a:p>
          <a:p>
            <a:r>
              <a:rPr lang="fr-FR" sz="2000" dirty="0" smtClean="0"/>
              <a:t>nerve damage</a:t>
            </a:r>
            <a:br>
              <a:rPr lang="fr-FR" sz="2000" dirty="0" smtClean="0"/>
            </a:br>
            <a:r>
              <a:rPr lang="fr-FR" sz="2000" dirty="0" err="1" smtClean="0"/>
              <a:t>psychosis</a:t>
            </a:r>
            <a:r>
              <a:rPr lang="fr-FR" sz="2000" dirty="0" smtClean="0"/>
              <a:t/>
            </a:r>
            <a:br>
              <a:rPr lang="fr-FR" sz="2000" dirty="0" smtClean="0"/>
            </a:br>
            <a:r>
              <a:rPr lang="fr-FR" sz="2000" dirty="0" smtClean="0"/>
              <a:t>Parkinson</a:t>
            </a:r>
            <a:br>
              <a:rPr lang="fr-FR" sz="2000" dirty="0" smtClean="0"/>
            </a:br>
            <a:r>
              <a:rPr lang="fr-FR" sz="2000" dirty="0" smtClean="0"/>
              <a:t>Alzheimer</a:t>
            </a:r>
            <a:br>
              <a:rPr lang="fr-FR" sz="2000" dirty="0" smtClean="0"/>
            </a:br>
            <a:r>
              <a:rPr lang="fr-FR" sz="2000" dirty="0" smtClean="0"/>
              <a:t>mental </a:t>
            </a:r>
            <a:r>
              <a:rPr lang="fr-FR" sz="2000" dirty="0" err="1" smtClean="0"/>
              <a:t>disorder</a:t>
            </a:r>
            <a:endParaRPr lang="fr-FR" sz="2000" dirty="0" smtClean="0"/>
          </a:p>
          <a:p>
            <a:endParaRPr lang="fr-FR" sz="2000" b="1" i="1" dirty="0"/>
          </a:p>
          <a:p>
            <a:endParaRPr lang="fr-FR" sz="2000" b="1" i="1" dirty="0"/>
          </a:p>
          <a:p>
            <a:endParaRPr lang="fr-FR" sz="2000" dirty="0"/>
          </a:p>
        </p:txBody>
      </p:sp>
      <p:pic>
        <p:nvPicPr>
          <p:cNvPr id="8" name="Espace réservé du contenu 7"/>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6758530" y="4869160"/>
            <a:ext cx="2421982" cy="1944215"/>
          </a:xfrm>
        </p:spPr>
      </p:pic>
      <p:sp>
        <p:nvSpPr>
          <p:cNvPr id="9" name="Espace réservé du contenu 5"/>
          <p:cNvSpPr txBox="1">
            <a:spLocks/>
          </p:cNvSpPr>
          <p:nvPr/>
        </p:nvSpPr>
        <p:spPr bwMode="auto">
          <a:xfrm>
            <a:off x="827584" y="1700808"/>
            <a:ext cx="3600400" cy="567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fontAlgn="base">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fontAlgn="base">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fontAlgn="base">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fontAlgn="base">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fr-FR" b="1" dirty="0" smtClean="0">
                <a:solidFill>
                  <a:srgbClr val="A50021"/>
                </a:solidFill>
                <a:latin typeface="+mj-lt"/>
                <a:ea typeface="+mj-ea"/>
                <a:cs typeface="+mj-cs"/>
              </a:rPr>
              <a:t>INDICATIONS (</a:t>
            </a:r>
            <a:r>
              <a:rPr lang="fr-FR" b="1" dirty="0" err="1" smtClean="0">
                <a:solidFill>
                  <a:srgbClr val="A50021"/>
                </a:solidFill>
                <a:latin typeface="+mj-lt"/>
                <a:ea typeface="+mj-ea"/>
                <a:cs typeface="+mj-cs"/>
              </a:rPr>
              <a:t>continued</a:t>
            </a:r>
            <a:r>
              <a:rPr lang="fr-FR" b="1" dirty="0" smtClean="0">
                <a:solidFill>
                  <a:srgbClr val="A50021"/>
                </a:solidFill>
                <a:latin typeface="+mj-lt"/>
                <a:ea typeface="+mj-ea"/>
                <a:cs typeface="+mj-cs"/>
              </a:rPr>
              <a:t>)</a:t>
            </a:r>
            <a:endParaRPr lang="fr-FR" b="1" dirty="0">
              <a:solidFill>
                <a:srgbClr val="A50021"/>
              </a:solidFill>
              <a:latin typeface="+mj-lt"/>
              <a:ea typeface="+mj-ea"/>
              <a:cs typeface="+mj-cs"/>
            </a:endParaRPr>
          </a:p>
        </p:txBody>
      </p:sp>
      <p:sp>
        <p:nvSpPr>
          <p:cNvPr id="7" name="Espace réservé du contenu 5"/>
          <p:cNvSpPr txBox="1">
            <a:spLocks/>
          </p:cNvSpPr>
          <p:nvPr/>
        </p:nvSpPr>
        <p:spPr bwMode="auto">
          <a:xfrm>
            <a:off x="3347864" y="2636912"/>
            <a:ext cx="5184576" cy="26642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fontAlgn="base">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fontAlgn="base">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fontAlgn="base">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fontAlgn="base">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sz="2000" dirty="0" smtClean="0"/>
              <a:t>active brain cells effectively</a:t>
            </a:r>
          </a:p>
          <a:p>
            <a:r>
              <a:rPr lang="en-US" sz="2000" dirty="0" smtClean="0"/>
              <a:t>Increases the speed of transmission of brain nerve</a:t>
            </a:r>
          </a:p>
          <a:p>
            <a:r>
              <a:rPr lang="en-US" sz="2000" dirty="0" smtClean="0"/>
              <a:t>Strengthens the power of memory</a:t>
            </a:r>
            <a:br>
              <a:rPr lang="en-US" sz="2000" dirty="0" smtClean="0"/>
            </a:br>
            <a:r>
              <a:rPr lang="en-US" sz="2000" dirty="0" smtClean="0"/>
              <a:t>Heals, protects and develops the brain</a:t>
            </a:r>
            <a:br>
              <a:rPr lang="en-US" sz="2000" dirty="0" smtClean="0"/>
            </a:br>
            <a:r>
              <a:rPr lang="en-US" sz="2000" dirty="0" smtClean="0"/>
              <a:t>Stimulates the recovery of neurons</a:t>
            </a:r>
            <a:br>
              <a:rPr lang="en-US" sz="2000" dirty="0" smtClean="0"/>
            </a:br>
            <a:r>
              <a:rPr lang="en-US" sz="2000" dirty="0" smtClean="0"/>
              <a:t>  Recycle memory.</a:t>
            </a:r>
          </a:p>
          <a:p>
            <a:endParaRPr lang="fr-FR" sz="2000" b="1" i="1" dirty="0" smtClean="0"/>
          </a:p>
          <a:p>
            <a:endParaRPr lang="fr-FR" sz="2000" dirty="0"/>
          </a:p>
        </p:txBody>
      </p:sp>
      <p:sp>
        <p:nvSpPr>
          <p:cNvPr id="11" name="Espace réservé du contenu 5"/>
          <p:cNvSpPr txBox="1">
            <a:spLocks/>
          </p:cNvSpPr>
          <p:nvPr/>
        </p:nvSpPr>
        <p:spPr bwMode="auto">
          <a:xfrm>
            <a:off x="3563888" y="2204864"/>
            <a:ext cx="2088232" cy="4956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fontAlgn="base">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fontAlgn="base">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fontAlgn="base">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fontAlgn="base">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None/>
            </a:pPr>
            <a:r>
              <a:rPr lang="fr-FR" dirty="0" err="1" smtClean="0"/>
              <a:t>properties</a:t>
            </a:r>
            <a:endParaRPr lang="fr-FR" b="1" dirty="0">
              <a:solidFill>
                <a:srgbClr val="A50021"/>
              </a:solidFill>
              <a:latin typeface="+mj-lt"/>
              <a:ea typeface="+mj-ea"/>
              <a:cs typeface="+mj-cs"/>
            </a:endParaRPr>
          </a:p>
        </p:txBody>
      </p:sp>
      <p:sp>
        <p:nvSpPr>
          <p:cNvPr id="10" name="Espace réservé du numéro de diapositive 9"/>
          <p:cNvSpPr>
            <a:spLocks noGrp="1"/>
          </p:cNvSpPr>
          <p:nvPr>
            <p:ph type="sldNum" sz="quarter" idx="17"/>
          </p:nvPr>
        </p:nvSpPr>
        <p:spPr/>
        <p:txBody>
          <a:bodyPr/>
          <a:lstStyle/>
          <a:p>
            <a:pPr>
              <a:defRPr/>
            </a:pPr>
            <a:fld id="{1AF4EA1F-2D35-4ED7-AF4A-9BEABB9DDFD3}" type="slidenum">
              <a:rPr lang="es-ES" smtClean="0"/>
              <a:pPr>
                <a:defRPr/>
              </a:pPr>
              <a:t>57</a:t>
            </a:fld>
            <a:endParaRPr lang="es-ES" sz="1400"/>
          </a:p>
        </p:txBody>
      </p:sp>
    </p:spTree>
    <p:extLst>
      <p:ext uri="{BB962C8B-B14F-4D97-AF65-F5344CB8AC3E}">
        <p14:creationId xmlns:p14="http://schemas.microsoft.com/office/powerpoint/2010/main" val="1229553056"/>
      </p:ext>
    </p:extLst>
  </p:cSld>
  <p:clrMapOvr>
    <a:masterClrMapping/>
  </p:clrMapOvr>
  <p:transition spd="med">
    <p:cover dir="rd"/>
    <p:sndAc>
      <p:stSnd>
        <p:snd r:embed="rId2" name="laser.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323528" y="2420888"/>
            <a:ext cx="8568952" cy="3705275"/>
          </a:xfrm>
        </p:spPr>
        <p:txBody>
          <a:bodyPr/>
          <a:lstStyle/>
          <a:p>
            <a:pPr marL="0" indent="0" algn="just">
              <a:buNone/>
            </a:pPr>
            <a:r>
              <a:rPr lang="en-US" sz="3600" dirty="0" smtClean="0"/>
              <a:t>Now you know how to pass a homeopathic treatment, in which case it may be useful to you. Do not hesitate to switch your visits to a doctor in a traditional homeopath. So you can make your own opinion on the effectiveness ...</a:t>
            </a:r>
            <a:endParaRPr lang="fr-FR" dirty="0"/>
          </a:p>
        </p:txBody>
      </p:sp>
      <p:sp>
        <p:nvSpPr>
          <p:cNvPr id="3" name="Titre 2"/>
          <p:cNvSpPr>
            <a:spLocks noGrp="1"/>
          </p:cNvSpPr>
          <p:nvPr>
            <p:ph type="title"/>
          </p:nvPr>
        </p:nvSpPr>
        <p:spPr/>
        <p:txBody>
          <a:bodyPr/>
          <a:lstStyle/>
          <a:p>
            <a:r>
              <a:rPr lang="fr-FR" sz="5400" dirty="0" smtClean="0"/>
              <a:t>conclusion</a:t>
            </a:r>
            <a:endParaRPr lang="fr-FR" sz="5400" dirty="0"/>
          </a:p>
        </p:txBody>
      </p:sp>
      <p:sp>
        <p:nvSpPr>
          <p:cNvPr id="4" name="Espace réservé du numéro de diapositive 3"/>
          <p:cNvSpPr>
            <a:spLocks noGrp="1"/>
          </p:cNvSpPr>
          <p:nvPr>
            <p:ph type="sldNum" sz="quarter" idx="12"/>
          </p:nvPr>
        </p:nvSpPr>
        <p:spPr/>
        <p:txBody>
          <a:bodyPr/>
          <a:lstStyle/>
          <a:p>
            <a:pPr>
              <a:defRPr/>
            </a:pPr>
            <a:fld id="{C652FE4A-3F5D-48A7-87E0-111C3C839C27}" type="slidenum">
              <a:rPr lang="es-ES" smtClean="0"/>
              <a:pPr>
                <a:defRPr/>
              </a:pPr>
              <a:t>58</a:t>
            </a:fld>
            <a:endParaRPr lang="es-ES" sz="1400"/>
          </a:p>
        </p:txBody>
      </p:sp>
    </p:spTree>
    <p:extLst>
      <p:ext uri="{BB962C8B-B14F-4D97-AF65-F5344CB8AC3E}">
        <p14:creationId xmlns:p14="http://schemas.microsoft.com/office/powerpoint/2010/main" val="3279458611"/>
      </p:ext>
    </p:extLst>
  </p:cSld>
  <p:clrMapOvr>
    <a:masterClrMapping/>
  </p:clrMapOvr>
  <p:transition spd="med">
    <p:cover dir="rd"/>
    <p:sndAc>
      <p:stSnd>
        <p:snd r:embed="rId2" name="laser.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827584" y="1556792"/>
            <a:ext cx="7408862" cy="4176464"/>
          </a:xfrm>
        </p:spPr>
        <p:txBody>
          <a:bodyPr/>
          <a:lstStyle/>
          <a:p>
            <a:pPr marL="0" indent="0" algn="ctr">
              <a:buNone/>
            </a:pPr>
            <a:r>
              <a:rPr lang="fr-FR" sz="30000" dirty="0" smtClean="0"/>
              <a:t>?</a:t>
            </a:r>
            <a:endParaRPr lang="fr-FR" sz="30000" dirty="0"/>
          </a:p>
        </p:txBody>
      </p:sp>
      <p:sp>
        <p:nvSpPr>
          <p:cNvPr id="3" name="Titre 2"/>
          <p:cNvSpPr>
            <a:spLocks noGrp="1"/>
          </p:cNvSpPr>
          <p:nvPr>
            <p:ph type="title"/>
          </p:nvPr>
        </p:nvSpPr>
        <p:spPr/>
        <p:txBody>
          <a:bodyPr/>
          <a:lstStyle/>
          <a:p>
            <a:r>
              <a:rPr lang="fr-FR" sz="5400" dirty="0"/>
              <a:t>Q</a:t>
            </a:r>
            <a:r>
              <a:rPr lang="fr-FR" sz="5400" dirty="0" smtClean="0"/>
              <a:t>uestions &amp; </a:t>
            </a:r>
            <a:r>
              <a:rPr lang="fr-FR" sz="5400" smtClean="0"/>
              <a:t>Anwsers</a:t>
            </a:r>
            <a:endParaRPr lang="fr-FR" sz="5400" dirty="0"/>
          </a:p>
        </p:txBody>
      </p:sp>
    </p:spTree>
    <p:extLst>
      <p:ext uri="{BB962C8B-B14F-4D97-AF65-F5344CB8AC3E}">
        <p14:creationId xmlns:p14="http://schemas.microsoft.com/office/powerpoint/2010/main" val="650717842"/>
      </p:ext>
    </p:extLst>
  </p:cSld>
  <p:clrMapOvr>
    <a:masterClrMapping/>
  </p:clrMapOvr>
  <p:transition spd="med">
    <p:cover dir="rd"/>
    <p:sndAc>
      <p:stSnd>
        <p:snd r:embed="rId2" name="laser.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agues">
  <a:themeElements>
    <a:clrScheme name="Vagues">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Vagues">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agues">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1554</TotalTime>
  <Words>2155</Words>
  <Application>Microsoft Office PowerPoint</Application>
  <PresentationFormat>Affichage à l'écran (4:3)</PresentationFormat>
  <Paragraphs>212</Paragraphs>
  <Slides>59</Slides>
  <Notes>0</Notes>
  <HiddenSlides>0</HiddenSlides>
  <MMClips>0</MMClips>
  <ScaleCrop>false</ScaleCrop>
  <HeadingPairs>
    <vt:vector size="4" baseType="variant">
      <vt:variant>
        <vt:lpstr>Thème</vt:lpstr>
      </vt:variant>
      <vt:variant>
        <vt:i4>1</vt:i4>
      </vt:variant>
      <vt:variant>
        <vt:lpstr>Titres des diapositives</vt:lpstr>
      </vt:variant>
      <vt:variant>
        <vt:i4>59</vt:i4>
      </vt:variant>
    </vt:vector>
  </HeadingPairs>
  <TitlesOfParts>
    <vt:vector size="60" baseType="lpstr">
      <vt:lpstr>Vagues</vt:lpstr>
      <vt:lpstr> </vt:lpstr>
      <vt:lpstr>part One</vt:lpstr>
      <vt:lpstr>CONCEPTS AND BENEFITS</vt:lpstr>
      <vt:lpstr>CONCEPTS  (Continued)</vt:lpstr>
      <vt:lpstr>CONCEPTS  (Continued)</vt:lpstr>
      <vt:lpstr>CONCEPTS  (Continued)</vt:lpstr>
      <vt:lpstr>CONCEPTS  (Continued)</vt:lpstr>
      <vt:lpstr>CONCEPTS  (Continued)</vt:lpstr>
      <vt:lpstr>CONCEPTS  (End)</vt:lpstr>
      <vt:lpstr>BENEFITS</vt:lpstr>
      <vt:lpstr>part Two</vt:lpstr>
      <vt:lpstr>HOMEOPATHIC PERSPECTIVE ON AUTOIMMUNE DISORDERS</vt:lpstr>
      <vt:lpstr>HOMEOPATHIC PERSPECTIVE ON INFECTIOUS DISEASES </vt:lpstr>
      <vt:lpstr>part Three</vt:lpstr>
      <vt:lpstr>HOMEOPATHIC MEDICINE PREPARATION</vt:lpstr>
      <vt:lpstr>The principle of similarity    </vt:lpstr>
      <vt:lpstr>  The principle of division:  </vt:lpstr>
      <vt:lpstr>The principle of individualization    </vt:lpstr>
      <vt:lpstr>MODE OF ACTION AND ADVANTAGES</vt:lpstr>
      <vt:lpstr>How homeopath heal  ? </vt:lpstr>
      <vt:lpstr>How homeopath heal  ? (continued and end )  </vt:lpstr>
      <vt:lpstr>ADVANTAGES</vt:lpstr>
      <vt:lpstr>ADVANTAGES (Continued and end)</vt:lpstr>
      <vt:lpstr>part fourth</vt:lpstr>
      <vt:lpstr>ROLE OF HOMEOPATHY IN ALLERGY</vt:lpstr>
      <vt:lpstr>ROLE OF HOMEOPATHY IN CANCER  </vt:lpstr>
      <vt:lpstr>ROLE OF HOMEOPATHY IN NERVOUS SYSTEM DISORDERS</vt:lpstr>
      <vt:lpstr>ROLE OF HOMEOPATHY IN HIV </vt:lpstr>
      <vt:lpstr>part fifth</vt:lpstr>
      <vt:lpstr>The teaching of clinical homeopathy (Continued)</vt:lpstr>
      <vt:lpstr>The teaching of clinical homeopathy (Continued)</vt:lpstr>
      <vt:lpstr>The teaching of clinical homeopathy (Continued)</vt:lpstr>
      <vt:lpstr>The teaching of clinical homeopathy(Continued and end)</vt:lpstr>
      <vt:lpstr>part Sixth</vt:lpstr>
      <vt:lpstr>SIMILARITIES</vt:lpstr>
      <vt:lpstr>SIMILARITIES (Continued)</vt:lpstr>
      <vt:lpstr>SIMILARITIES (Continued and end)</vt:lpstr>
      <vt:lpstr>DIFFERENCES WITH OTHER FORMS OF ALTERNATIVE/ORIENTAL MEDICINE </vt:lpstr>
      <vt:lpstr>DIFFERENCES WITH OTHER FORMS OF ALTERNATIVE/ORIENTAL MEDICINE(Continued)</vt:lpstr>
      <vt:lpstr>DIFFERENCES WITH OTHER FORMS OF ALTERNATIVE/ORIENTAL MEDICINE(Continued)</vt:lpstr>
      <vt:lpstr>DIFFERENCES WITH OTHER FORMS OF ALTERNATIVE/ORIENTAL MEDICINE(Continued and end)</vt:lpstr>
      <vt:lpstr>Part Seventh</vt:lpstr>
      <vt:lpstr>MYTHS AND TRUTH</vt:lpstr>
      <vt:lpstr>MYTHS AND TRUTH(Continued)</vt:lpstr>
      <vt:lpstr>MYTHS AND TRUTH(Continued)</vt:lpstr>
      <vt:lpstr>MYTHS AND TRUTH(Continued)</vt:lpstr>
      <vt:lpstr>MYTHS AND TRUTH(Continued)</vt:lpstr>
      <vt:lpstr>MYTHS AND TRUTH(Continued)</vt:lpstr>
      <vt:lpstr>MYTHS AND TRUTH(Continued)</vt:lpstr>
      <vt:lpstr>MYTHS AND TRUTH(Continued and end)</vt:lpstr>
      <vt:lpstr>Presentation of some products Vitale range of Office  </vt:lpstr>
      <vt:lpstr>Indications (continued) </vt:lpstr>
      <vt:lpstr>Indications (continued)</vt:lpstr>
      <vt:lpstr>Vitale Immunoplexe Green Light</vt:lpstr>
      <vt:lpstr>Vitale Immunoplexe Green Light</vt:lpstr>
      <vt:lpstr>Vitale Para sympathic  </vt:lpstr>
      <vt:lpstr>Vitale Para sympathic  </vt:lpstr>
      <vt:lpstr>conclusion</vt:lpstr>
      <vt:lpstr>Questions &amp; Anwsers</vt:lpstr>
    </vt:vector>
  </TitlesOfParts>
  <Company>S. C. 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SECRETARIA DE C. T.</dc:creator>
  <cp:lastModifiedBy>infonet</cp:lastModifiedBy>
  <cp:revision>124</cp:revision>
  <cp:lastPrinted>1601-01-01T00:00:00Z</cp:lastPrinted>
  <dcterms:created xsi:type="dcterms:W3CDTF">2003-02-27T00:08:49Z</dcterms:created>
  <dcterms:modified xsi:type="dcterms:W3CDTF">2017-03-15T10:31:03Z</dcterms:modified>
</cp:coreProperties>
</file>