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926125" cy="32764413"/>
  <p:notesSz cx="9144000" cy="6858000"/>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99FF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5163" autoAdjust="0"/>
    <p:restoredTop sz="99768" autoAdjust="0"/>
  </p:normalViewPr>
  <p:slideViewPr>
    <p:cSldViewPr>
      <p:cViewPr varScale="1">
        <p:scale>
          <a:sx n="21" d="100"/>
          <a:sy n="21" d="100"/>
        </p:scale>
        <p:origin x="-946" y="-154"/>
      </p:cViewPr>
      <p:guideLst>
        <p:guide orient="horz" pos="9435"/>
        <p:guide pos="18954"/>
      </p:guideLst>
    </p:cSldViewPr>
  </p:slideViewPr>
  <p:outlineViewPr>
    <p:cViewPr>
      <p:scale>
        <a:sx n="33" d="100"/>
        <a:sy n="33" d="100"/>
      </p:scale>
      <p:origin x="0" y="0"/>
    </p:cViewPr>
  </p:outlineViewPr>
  <p:notesTextViewPr>
    <p:cViewPr>
      <p:scale>
        <a:sx n="100" d="100"/>
        <a:sy n="100" d="100"/>
      </p:scale>
      <p:origin x="0" y="0"/>
    </p:cViewPr>
  </p:notesTextViewPr>
  <p:gridSpacing cx="36868100" cy="368681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22019" y="8553783"/>
            <a:ext cx="44449521" cy="5901212"/>
          </a:xfrm>
        </p:spPr>
        <p:txBody>
          <a:bodyPr/>
          <a:lstStyle/>
          <a:p>
            <a:r>
              <a:rPr lang="ru-RU"/>
              <a:t>Образец заголовка</a:t>
            </a:r>
          </a:p>
        </p:txBody>
      </p:sp>
      <p:sp>
        <p:nvSpPr>
          <p:cNvPr id="3" name="Подзаголовок 2"/>
          <p:cNvSpPr>
            <a:spLocks noGrp="1"/>
          </p:cNvSpPr>
          <p:nvPr>
            <p:ph type="subTitle" idx="1"/>
          </p:nvPr>
        </p:nvSpPr>
        <p:spPr>
          <a:xfrm>
            <a:off x="7844034" y="15602218"/>
            <a:ext cx="36605488" cy="703629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25F340C-DBCF-4F5B-9B03-FFD333C717A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6ADD258E-F193-4975-8F39-B3F89846DFD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31839" y="17692710"/>
            <a:ext cx="44449521" cy="5469031"/>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4131839" y="11670100"/>
            <a:ext cx="44449521" cy="6022611"/>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EFC71D7-B55D-4F65-8699-784143CBC3B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2616986" y="6424443"/>
            <a:ext cx="23419119" cy="1817102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26257451" y="6424443"/>
            <a:ext cx="23419120" cy="1817102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F18338B1-714A-4786-B5E3-D942388DFAE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14679" y="1102304"/>
            <a:ext cx="47064199" cy="4588887"/>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2614678" y="6163436"/>
            <a:ext cx="23105543" cy="256880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2614678" y="8732241"/>
            <a:ext cx="23105543" cy="158632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26564112" y="6163436"/>
            <a:ext cx="23114765" cy="256880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26564112" y="8732241"/>
            <a:ext cx="23114765" cy="158632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66499A7B-C255-44B3-8813-09C385E2BF9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D8623B33-99DE-44BD-82E2-D85091E421A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05691C9D-78AA-4BA5-B094-79FCCB20225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14680" y="1096235"/>
            <a:ext cx="17205225" cy="4665368"/>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20444751" y="1096236"/>
            <a:ext cx="29234125" cy="234992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2614680" y="5761604"/>
            <a:ext cx="17205225" cy="18833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4816C86-FF38-439D-8BC4-68E4B26C3F4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48892" y="19273327"/>
            <a:ext cx="31376132" cy="2275020"/>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0248892" y="2460762"/>
            <a:ext cx="31376132" cy="1651999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0248892" y="21548348"/>
            <a:ext cx="31376132" cy="323164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B3D512F-C4B2-49D7-B52C-AA2FC6E0793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A5FD09B6-29A6-46E1-99D5-87072757E83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37912830" y="1102305"/>
            <a:ext cx="11763744" cy="23493161"/>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2616984" y="1102305"/>
            <a:ext cx="35074495" cy="2349316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6BC5287-4523-4761-A1CD-97367BBFF22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7347" y="1312325"/>
            <a:ext cx="39531436" cy="5460533"/>
          </a:xfrm>
          <a:prstGeom prst="rect">
            <a:avLst/>
          </a:prstGeom>
          <a:noFill/>
          <a:ln w="9525">
            <a:noFill/>
            <a:miter lim="800000"/>
            <a:headEnd/>
            <a:tailEnd/>
          </a:ln>
        </p:spPr>
        <p:txBody>
          <a:bodyPr vert="horz" wrap="square" lIns="378470" tIns="189235" rIns="378470" bIns="189235" numCol="1" anchor="ctr" anchorCtr="0" compatLnSpc="1">
            <a:prstTxWarp prst="textNoShape">
              <a:avLst/>
            </a:prstTxWarp>
          </a:bodyPr>
          <a:lstStyle/>
          <a:p>
            <a:pPr lvl="0"/>
            <a:r>
              <a:rPr lang="en-US" smtClean="0"/>
              <a:t>Образец заголовка</a:t>
            </a:r>
          </a:p>
        </p:txBody>
      </p:sp>
      <p:sp>
        <p:nvSpPr>
          <p:cNvPr id="1027" name="Rectangle 3"/>
          <p:cNvSpPr>
            <a:spLocks noGrp="1" noChangeArrowheads="1"/>
          </p:cNvSpPr>
          <p:nvPr>
            <p:ph type="body" idx="1"/>
          </p:nvPr>
        </p:nvSpPr>
        <p:spPr bwMode="auto">
          <a:xfrm>
            <a:off x="2197347" y="7644504"/>
            <a:ext cx="39531436" cy="21623614"/>
          </a:xfrm>
          <a:prstGeom prst="rect">
            <a:avLst/>
          </a:prstGeom>
          <a:noFill/>
          <a:ln w="9525">
            <a:noFill/>
            <a:miter lim="800000"/>
            <a:headEnd/>
            <a:tailEnd/>
          </a:ln>
        </p:spPr>
        <p:txBody>
          <a:bodyPr vert="horz" wrap="square" lIns="378470" tIns="189235" rIns="378470" bIns="189235" numCol="1" anchor="t" anchorCtr="0" compatLnSpc="1">
            <a:prstTxWarp prst="textNoShape">
              <a:avLst/>
            </a:prstTxWarp>
          </a:bodyPr>
          <a:lstStyle/>
          <a:p>
            <a:pPr lvl="0"/>
            <a:r>
              <a:rPr lang="en-US" smtClean="0"/>
              <a:t>Образец текста</a:t>
            </a:r>
          </a:p>
          <a:p>
            <a:pPr lvl="1"/>
            <a:r>
              <a:rPr lang="en-US" smtClean="0"/>
              <a:t>Второй уровень</a:t>
            </a:r>
          </a:p>
          <a:p>
            <a:pPr lvl="2"/>
            <a:r>
              <a:rPr lang="en-US" smtClean="0"/>
              <a:t>Третий уровень</a:t>
            </a:r>
          </a:p>
          <a:p>
            <a:pPr lvl="3"/>
            <a:r>
              <a:rPr lang="en-US" smtClean="0"/>
              <a:t>Четвертый уровень</a:t>
            </a:r>
          </a:p>
          <a:p>
            <a:pPr lvl="4"/>
            <a:r>
              <a:rPr lang="en-US" smtClean="0"/>
              <a:t>Пятый уровень</a:t>
            </a:r>
          </a:p>
        </p:txBody>
      </p:sp>
      <p:sp>
        <p:nvSpPr>
          <p:cNvPr id="1028" name="Rectangle 4"/>
          <p:cNvSpPr>
            <a:spLocks noGrp="1" noChangeArrowheads="1"/>
          </p:cNvSpPr>
          <p:nvPr>
            <p:ph type="dt" sz="half" idx="2"/>
          </p:nvPr>
        </p:nvSpPr>
        <p:spPr bwMode="auto">
          <a:xfrm>
            <a:off x="2197345" y="29837480"/>
            <a:ext cx="10248890" cy="2275020"/>
          </a:xfrm>
          <a:prstGeom prst="rect">
            <a:avLst/>
          </a:prstGeom>
          <a:noFill/>
          <a:ln w="9525">
            <a:noFill/>
            <a:miter lim="800000"/>
            <a:headEnd/>
            <a:tailEnd/>
          </a:ln>
          <a:effectLst/>
        </p:spPr>
        <p:txBody>
          <a:bodyPr vert="horz" wrap="square" lIns="378470" tIns="189235" rIns="378470" bIns="189235" numCol="1" anchor="t" anchorCtr="0" compatLnSpc="1">
            <a:prstTxWarp prst="textNoShape">
              <a:avLst/>
            </a:prstTxWarp>
          </a:bodyPr>
          <a:lstStyle>
            <a:lvl1pPr>
              <a:defRPr sz="5800"/>
            </a:lvl1pPr>
          </a:lstStyle>
          <a:p>
            <a:pPr>
              <a:defRPr/>
            </a:pPr>
            <a:endParaRPr lang="ru-RU"/>
          </a:p>
        </p:txBody>
      </p:sp>
      <p:sp>
        <p:nvSpPr>
          <p:cNvPr id="1029" name="Rectangle 5"/>
          <p:cNvSpPr>
            <a:spLocks noGrp="1" noChangeArrowheads="1"/>
          </p:cNvSpPr>
          <p:nvPr>
            <p:ph type="ftr" sz="quarter" idx="3"/>
          </p:nvPr>
        </p:nvSpPr>
        <p:spPr bwMode="auto">
          <a:xfrm>
            <a:off x="15007884" y="29837480"/>
            <a:ext cx="13910361" cy="2275020"/>
          </a:xfrm>
          <a:prstGeom prst="rect">
            <a:avLst/>
          </a:prstGeom>
          <a:noFill/>
          <a:ln w="9525">
            <a:noFill/>
            <a:miter lim="800000"/>
            <a:headEnd/>
            <a:tailEnd/>
          </a:ln>
          <a:effectLst/>
        </p:spPr>
        <p:txBody>
          <a:bodyPr vert="horz" wrap="square" lIns="378470" tIns="189235" rIns="378470" bIns="189235" numCol="1" anchor="t" anchorCtr="0" compatLnSpc="1">
            <a:prstTxWarp prst="textNoShape">
              <a:avLst/>
            </a:prstTxWarp>
          </a:bodyPr>
          <a:lstStyle>
            <a:lvl1pPr algn="ctr">
              <a:defRPr sz="5800"/>
            </a:lvl1pPr>
          </a:lstStyle>
          <a:p>
            <a:pPr>
              <a:defRPr/>
            </a:pPr>
            <a:endParaRPr lang="ru-RU"/>
          </a:p>
        </p:txBody>
      </p:sp>
      <p:sp>
        <p:nvSpPr>
          <p:cNvPr id="1030" name="Rectangle 6"/>
          <p:cNvSpPr>
            <a:spLocks noGrp="1" noChangeArrowheads="1"/>
          </p:cNvSpPr>
          <p:nvPr>
            <p:ph type="sldNum" sz="quarter" idx="4"/>
          </p:nvPr>
        </p:nvSpPr>
        <p:spPr bwMode="auto">
          <a:xfrm>
            <a:off x="31479891" y="29837480"/>
            <a:ext cx="10248890" cy="2275020"/>
          </a:xfrm>
          <a:prstGeom prst="rect">
            <a:avLst/>
          </a:prstGeom>
          <a:noFill/>
          <a:ln w="9525">
            <a:noFill/>
            <a:miter lim="800000"/>
            <a:headEnd/>
            <a:tailEnd/>
          </a:ln>
          <a:effectLst/>
        </p:spPr>
        <p:txBody>
          <a:bodyPr vert="horz" wrap="square" lIns="378470" tIns="189235" rIns="378470" bIns="189235" numCol="1" anchor="t" anchorCtr="0" compatLnSpc="1">
            <a:prstTxWarp prst="textNoShape">
              <a:avLst/>
            </a:prstTxWarp>
          </a:bodyPr>
          <a:lstStyle>
            <a:lvl1pPr algn="r">
              <a:defRPr sz="5800"/>
            </a:lvl1pPr>
          </a:lstStyle>
          <a:p>
            <a:pPr>
              <a:defRPr/>
            </a:pPr>
            <a:fld id="{44DC5FE1-1123-4933-AFFC-B4838E8FDC4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3786188" rtl="0" eaLnBrk="0" fontAlgn="base" hangingPunct="0">
        <a:spcBef>
          <a:spcPct val="0"/>
        </a:spcBef>
        <a:spcAft>
          <a:spcPct val="0"/>
        </a:spcAft>
        <a:defRPr sz="18200">
          <a:solidFill>
            <a:schemeClr val="tx2"/>
          </a:solidFill>
          <a:latin typeface="+mj-lt"/>
          <a:ea typeface="+mj-ea"/>
          <a:cs typeface="+mj-cs"/>
        </a:defRPr>
      </a:lvl1pPr>
      <a:lvl2pPr algn="ctr" defTabSz="3786188" rtl="0" eaLnBrk="0" fontAlgn="base" hangingPunct="0">
        <a:spcBef>
          <a:spcPct val="0"/>
        </a:spcBef>
        <a:spcAft>
          <a:spcPct val="0"/>
        </a:spcAft>
        <a:defRPr sz="18200">
          <a:solidFill>
            <a:schemeClr val="tx2"/>
          </a:solidFill>
          <a:latin typeface="Arial" charset="0"/>
        </a:defRPr>
      </a:lvl2pPr>
      <a:lvl3pPr algn="ctr" defTabSz="3786188" rtl="0" eaLnBrk="0" fontAlgn="base" hangingPunct="0">
        <a:spcBef>
          <a:spcPct val="0"/>
        </a:spcBef>
        <a:spcAft>
          <a:spcPct val="0"/>
        </a:spcAft>
        <a:defRPr sz="18200">
          <a:solidFill>
            <a:schemeClr val="tx2"/>
          </a:solidFill>
          <a:latin typeface="Arial" charset="0"/>
        </a:defRPr>
      </a:lvl3pPr>
      <a:lvl4pPr algn="ctr" defTabSz="3786188" rtl="0" eaLnBrk="0" fontAlgn="base" hangingPunct="0">
        <a:spcBef>
          <a:spcPct val="0"/>
        </a:spcBef>
        <a:spcAft>
          <a:spcPct val="0"/>
        </a:spcAft>
        <a:defRPr sz="18200">
          <a:solidFill>
            <a:schemeClr val="tx2"/>
          </a:solidFill>
          <a:latin typeface="Arial" charset="0"/>
        </a:defRPr>
      </a:lvl4pPr>
      <a:lvl5pPr algn="ctr" defTabSz="3786188" rtl="0" eaLnBrk="0" fontAlgn="base" hangingPunct="0">
        <a:spcBef>
          <a:spcPct val="0"/>
        </a:spcBef>
        <a:spcAft>
          <a:spcPct val="0"/>
        </a:spcAft>
        <a:defRPr sz="18200">
          <a:solidFill>
            <a:schemeClr val="tx2"/>
          </a:solidFill>
          <a:latin typeface="Arial" charset="0"/>
        </a:defRPr>
      </a:lvl5pPr>
      <a:lvl6pPr marL="457200" algn="ctr" defTabSz="3786188" rtl="0" fontAlgn="base">
        <a:spcBef>
          <a:spcPct val="0"/>
        </a:spcBef>
        <a:spcAft>
          <a:spcPct val="0"/>
        </a:spcAft>
        <a:defRPr sz="18200">
          <a:solidFill>
            <a:schemeClr val="tx2"/>
          </a:solidFill>
          <a:latin typeface="Arial" charset="0"/>
        </a:defRPr>
      </a:lvl6pPr>
      <a:lvl7pPr marL="914400" algn="ctr" defTabSz="3786188" rtl="0" fontAlgn="base">
        <a:spcBef>
          <a:spcPct val="0"/>
        </a:spcBef>
        <a:spcAft>
          <a:spcPct val="0"/>
        </a:spcAft>
        <a:defRPr sz="18200">
          <a:solidFill>
            <a:schemeClr val="tx2"/>
          </a:solidFill>
          <a:latin typeface="Arial" charset="0"/>
        </a:defRPr>
      </a:lvl7pPr>
      <a:lvl8pPr marL="1371600" algn="ctr" defTabSz="3786188" rtl="0" fontAlgn="base">
        <a:spcBef>
          <a:spcPct val="0"/>
        </a:spcBef>
        <a:spcAft>
          <a:spcPct val="0"/>
        </a:spcAft>
        <a:defRPr sz="18200">
          <a:solidFill>
            <a:schemeClr val="tx2"/>
          </a:solidFill>
          <a:latin typeface="Arial" charset="0"/>
        </a:defRPr>
      </a:lvl8pPr>
      <a:lvl9pPr marL="1828800" algn="ctr" defTabSz="3786188" rtl="0" fontAlgn="base">
        <a:spcBef>
          <a:spcPct val="0"/>
        </a:spcBef>
        <a:spcAft>
          <a:spcPct val="0"/>
        </a:spcAft>
        <a:defRPr sz="18200">
          <a:solidFill>
            <a:schemeClr val="tx2"/>
          </a:solidFill>
          <a:latin typeface="Arial" charset="0"/>
        </a:defRPr>
      </a:lvl9pPr>
    </p:titleStyle>
    <p:bodyStyle>
      <a:lvl1pPr marL="1419225" indent="-1419225" algn="l" defTabSz="3786188" rtl="0" eaLnBrk="0" fontAlgn="base" hangingPunct="0">
        <a:spcBef>
          <a:spcPct val="20000"/>
        </a:spcBef>
        <a:spcAft>
          <a:spcPct val="0"/>
        </a:spcAft>
        <a:buChar char="•"/>
        <a:defRPr sz="13200">
          <a:solidFill>
            <a:schemeClr val="tx1"/>
          </a:solidFill>
          <a:latin typeface="+mn-lt"/>
          <a:ea typeface="+mn-ea"/>
          <a:cs typeface="+mn-cs"/>
        </a:defRPr>
      </a:lvl1pPr>
      <a:lvl2pPr marL="3074988" indent="-1182688" algn="l" defTabSz="3786188" rtl="0" eaLnBrk="0" fontAlgn="base" hangingPunct="0">
        <a:spcBef>
          <a:spcPct val="20000"/>
        </a:spcBef>
        <a:spcAft>
          <a:spcPct val="0"/>
        </a:spcAft>
        <a:buChar char="–"/>
        <a:defRPr sz="11600">
          <a:solidFill>
            <a:schemeClr val="tx1"/>
          </a:solidFill>
          <a:latin typeface="+mn-lt"/>
        </a:defRPr>
      </a:lvl2pPr>
      <a:lvl3pPr marL="4732338" indent="-946150" algn="l" defTabSz="3786188" rtl="0" eaLnBrk="0" fontAlgn="base" hangingPunct="0">
        <a:spcBef>
          <a:spcPct val="20000"/>
        </a:spcBef>
        <a:spcAft>
          <a:spcPct val="0"/>
        </a:spcAft>
        <a:buChar char="•"/>
        <a:defRPr sz="9900">
          <a:solidFill>
            <a:schemeClr val="tx1"/>
          </a:solidFill>
          <a:latin typeface="+mn-lt"/>
        </a:defRPr>
      </a:lvl3pPr>
      <a:lvl4pPr marL="6624638" indent="-946150" algn="l" defTabSz="3786188" rtl="0" eaLnBrk="0" fontAlgn="base" hangingPunct="0">
        <a:spcBef>
          <a:spcPct val="20000"/>
        </a:spcBef>
        <a:spcAft>
          <a:spcPct val="0"/>
        </a:spcAft>
        <a:buChar char="–"/>
        <a:defRPr sz="8300">
          <a:solidFill>
            <a:schemeClr val="tx1"/>
          </a:solidFill>
          <a:latin typeface="+mn-lt"/>
        </a:defRPr>
      </a:lvl4pPr>
      <a:lvl5pPr marL="8516938" indent="-946150" algn="l" defTabSz="3786188" rtl="0" eaLnBrk="0" fontAlgn="base" hangingPunct="0">
        <a:spcBef>
          <a:spcPct val="20000"/>
        </a:spcBef>
        <a:spcAft>
          <a:spcPct val="0"/>
        </a:spcAft>
        <a:buChar char="»"/>
        <a:defRPr sz="8300">
          <a:solidFill>
            <a:schemeClr val="tx1"/>
          </a:solidFill>
          <a:latin typeface="+mn-lt"/>
        </a:defRPr>
      </a:lvl5pPr>
      <a:lvl6pPr marL="8974138" indent="-946150" algn="l" defTabSz="3786188" rtl="0" fontAlgn="base">
        <a:spcBef>
          <a:spcPct val="20000"/>
        </a:spcBef>
        <a:spcAft>
          <a:spcPct val="0"/>
        </a:spcAft>
        <a:buChar char="»"/>
        <a:defRPr sz="8300">
          <a:solidFill>
            <a:schemeClr val="tx1"/>
          </a:solidFill>
          <a:latin typeface="+mn-lt"/>
        </a:defRPr>
      </a:lvl6pPr>
      <a:lvl7pPr marL="9431338" indent="-946150" algn="l" defTabSz="3786188" rtl="0" fontAlgn="base">
        <a:spcBef>
          <a:spcPct val="20000"/>
        </a:spcBef>
        <a:spcAft>
          <a:spcPct val="0"/>
        </a:spcAft>
        <a:buChar char="»"/>
        <a:defRPr sz="8300">
          <a:solidFill>
            <a:schemeClr val="tx1"/>
          </a:solidFill>
          <a:latin typeface="+mn-lt"/>
        </a:defRPr>
      </a:lvl7pPr>
      <a:lvl8pPr marL="9888538" indent="-946150" algn="l" defTabSz="3786188" rtl="0" fontAlgn="base">
        <a:spcBef>
          <a:spcPct val="20000"/>
        </a:spcBef>
        <a:spcAft>
          <a:spcPct val="0"/>
        </a:spcAft>
        <a:buChar char="»"/>
        <a:defRPr sz="8300">
          <a:solidFill>
            <a:schemeClr val="tx1"/>
          </a:solidFill>
          <a:latin typeface="+mn-lt"/>
        </a:defRPr>
      </a:lvl8pPr>
      <a:lvl9pPr marL="10345738" indent="-946150" algn="l" defTabSz="3786188" rtl="0" fontAlgn="base">
        <a:spcBef>
          <a:spcPct val="20000"/>
        </a:spcBef>
        <a:spcAft>
          <a:spcPct val="0"/>
        </a:spcAft>
        <a:buChar char="»"/>
        <a:defRPr sz="83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elibrary.ru/title_about.asp?id=9448" TargetMode="External"/><Relationship Id="rId7" Type="http://schemas.openxmlformats.org/officeDocument/2006/relationships/image" Target="../media/image2.png"/><Relationship Id="rId2" Type="http://schemas.openxmlformats.org/officeDocument/2006/relationships/hyperlink" Target="http://elibrary.ru/item.asp?id=27145056" TargetMode="Externa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hyperlink" Target="http://elibrary.ru/item.asp?id=27156437" TargetMode="External"/><Relationship Id="rId4" Type="http://schemas.openxmlformats.org/officeDocument/2006/relationships/hyperlink" Target="https://link.springer.com/journal/11455" TargetMode="Externa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solidFill>
          <a:srgbClr val="CCFFCC"/>
        </a:solidFill>
        <a:effectLst/>
      </p:bgPr>
    </p:bg>
    <p:spTree>
      <p:nvGrpSpPr>
        <p:cNvPr id="1" name=""/>
        <p:cNvGrpSpPr/>
        <p:nvPr/>
      </p:nvGrpSpPr>
      <p:grpSpPr>
        <a:xfrm>
          <a:off x="0" y="0"/>
          <a:ext cx="0" cy="0"/>
          <a:chOff x="0" y="0"/>
          <a:chExt cx="0" cy="0"/>
        </a:xfrm>
      </p:grpSpPr>
      <p:grpSp>
        <p:nvGrpSpPr>
          <p:cNvPr id="2201" name="Group 8"/>
          <p:cNvGrpSpPr>
            <a:grpSpLocks/>
          </p:cNvGrpSpPr>
          <p:nvPr/>
        </p:nvGrpSpPr>
        <p:grpSpPr bwMode="auto">
          <a:xfrm>
            <a:off x="890006" y="412758"/>
            <a:ext cx="42143420" cy="4931836"/>
            <a:chOff x="336" y="2040"/>
            <a:chExt cx="18427" cy="3566"/>
          </a:xfrm>
        </p:grpSpPr>
        <p:sp>
          <p:nvSpPr>
            <p:cNvPr id="2227" name="AutoShape 7"/>
            <p:cNvSpPr>
              <a:spLocks noChangeArrowheads="1"/>
            </p:cNvSpPr>
            <p:nvPr/>
          </p:nvSpPr>
          <p:spPr bwMode="auto">
            <a:xfrm>
              <a:off x="336" y="2040"/>
              <a:ext cx="18360" cy="3454"/>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en-GB" sz="7200" dirty="0" smtClean="0">
                  <a:latin typeface="Tahoma" pitchFamily="34" charset="0"/>
                </a:rPr>
                <a:t>M</a:t>
              </a:r>
              <a:endParaRPr lang="en-GB" sz="7200" dirty="0">
                <a:latin typeface="Tahoma" pitchFamily="34" charset="0"/>
              </a:endParaRPr>
            </a:p>
          </p:txBody>
        </p:sp>
        <p:sp>
          <p:nvSpPr>
            <p:cNvPr id="2228" name="Rectangle 6"/>
            <p:cNvSpPr>
              <a:spLocks noChangeArrowheads="1"/>
            </p:cNvSpPr>
            <p:nvPr/>
          </p:nvSpPr>
          <p:spPr bwMode="auto">
            <a:xfrm>
              <a:off x="857" y="3322"/>
              <a:ext cx="17319" cy="430"/>
            </a:xfrm>
            <a:prstGeom prst="rect">
              <a:avLst/>
            </a:prstGeom>
            <a:noFill/>
            <a:ln w="9525">
              <a:noFill/>
              <a:miter lim="800000"/>
              <a:headEnd/>
              <a:tailEnd/>
            </a:ln>
          </p:spPr>
          <p:txBody>
            <a:bodyPr anchor="ctr">
              <a:spAutoFit/>
            </a:bodyPr>
            <a:lstStyle/>
            <a:p>
              <a:pPr indent="342900" algn="ctr"/>
              <a:endParaRPr lang="ru-RU" sz="3200" b="1"/>
            </a:p>
          </p:txBody>
        </p:sp>
        <p:sp>
          <p:nvSpPr>
            <p:cNvPr id="35" name="AutoShape 7"/>
            <p:cNvSpPr>
              <a:spLocks noChangeArrowheads="1"/>
            </p:cNvSpPr>
            <p:nvPr/>
          </p:nvSpPr>
          <p:spPr bwMode="auto">
            <a:xfrm>
              <a:off x="336" y="2040"/>
              <a:ext cx="18427" cy="3566"/>
            </a:xfrm>
            <a:prstGeom prst="roundRect">
              <a:avLst>
                <a:gd name="adj" fmla="val 16667"/>
              </a:avLst>
            </a:prstGeom>
            <a:solidFill>
              <a:schemeClr val="accent1"/>
            </a:solidFill>
            <a:ln w="9525">
              <a:solidFill>
                <a:schemeClr val="tx1"/>
              </a:solidFill>
              <a:round/>
              <a:headEnd/>
              <a:tailEnd/>
            </a:ln>
          </p:spPr>
          <p:txBody>
            <a:bodyPr wrap="none" anchor="ctr"/>
            <a:lstStyle/>
            <a:p>
              <a:pPr algn="ctr"/>
              <a:r>
                <a:rPr lang="en-GB" sz="7200" dirty="0" smtClean="0">
                  <a:latin typeface="Tahoma" pitchFamily="34" charset="0"/>
                </a:rPr>
                <a:t>The effect of grain boundaries </a:t>
              </a:r>
              <a:r>
                <a:rPr lang="en-GB" sz="7200" dirty="0" smtClean="0">
                  <a:latin typeface="Tahoma" pitchFamily="34" charset="0"/>
                </a:rPr>
                <a:t>on </a:t>
              </a:r>
              <a:r>
                <a:rPr lang="en-GB" sz="7200" dirty="0" smtClean="0">
                  <a:latin typeface="Tahoma" pitchFamily="34" charset="0"/>
                </a:rPr>
                <a:t>elastic and thermo-physical</a:t>
              </a:r>
            </a:p>
            <a:p>
              <a:pPr algn="ctr"/>
              <a:r>
                <a:rPr lang="en-GB" sz="7200" dirty="0" smtClean="0">
                  <a:latin typeface="Tahoma" pitchFamily="34" charset="0"/>
                </a:rPr>
                <a:t> properties of metal-ceramics composites</a:t>
              </a:r>
            </a:p>
            <a:p>
              <a:pPr algn="ctr"/>
              <a:r>
                <a:rPr lang="en-GB" sz="6000" u="sng" dirty="0" smtClean="0">
                  <a:latin typeface="Tahoma" pitchFamily="34" charset="0"/>
                </a:rPr>
                <a:t>Andrew </a:t>
              </a:r>
              <a:r>
                <a:rPr lang="en-GB" sz="6000" u="sng" dirty="0" err="1" smtClean="0">
                  <a:latin typeface="Tahoma" pitchFamily="34" charset="0"/>
                </a:rPr>
                <a:t>Abramovich</a:t>
              </a:r>
              <a:endParaRPr lang="en-GB" sz="6000" u="sng" dirty="0" smtClean="0">
                <a:latin typeface="Tahoma" pitchFamily="34" charset="0"/>
              </a:endParaRPr>
            </a:p>
            <a:p>
              <a:pPr algn="ctr"/>
              <a:r>
                <a:rPr lang="en-GB" sz="4400" dirty="0" smtClean="0">
                  <a:latin typeface="Tahoma" pitchFamily="34" charset="0"/>
                </a:rPr>
                <a:t>St. Petersburg State University, Russian Federation</a:t>
              </a:r>
            </a:p>
            <a:p>
              <a:pPr algn="ctr"/>
              <a:r>
                <a:rPr lang="en-GB" sz="4000" dirty="0" smtClean="0">
                  <a:latin typeface="Tahoma" pitchFamily="34" charset="0"/>
                </a:rPr>
                <a:t>andrew@ns2740.spb.edu</a:t>
              </a:r>
              <a:endParaRPr lang="en-GB" sz="4000" dirty="0">
                <a:latin typeface="Tahoma" pitchFamily="34" charset="0"/>
              </a:endParaRPr>
            </a:p>
          </p:txBody>
        </p:sp>
      </p:grpSp>
      <p:sp>
        <p:nvSpPr>
          <p:cNvPr id="2204" name="Rectangle 11"/>
          <p:cNvSpPr>
            <a:spLocks noChangeArrowheads="1"/>
          </p:cNvSpPr>
          <p:nvPr/>
        </p:nvSpPr>
        <p:spPr bwMode="auto">
          <a:xfrm>
            <a:off x="30207978" y="5580125"/>
            <a:ext cx="12672216" cy="4893647"/>
          </a:xfrm>
          <a:prstGeom prst="rect">
            <a:avLst/>
          </a:prstGeom>
          <a:noFill/>
          <a:ln w="9525">
            <a:noFill/>
            <a:miter lim="800000"/>
            <a:headEnd/>
            <a:tailEnd/>
          </a:ln>
        </p:spPr>
        <p:txBody>
          <a:bodyPr wrap="square" anchor="ctr">
            <a:spAutoFit/>
          </a:bodyPr>
          <a:lstStyle/>
          <a:p>
            <a:pPr algn="ctr"/>
            <a:r>
              <a:rPr lang="en-US" altLang="zh-CN" b="1" dirty="0" smtClean="0">
                <a:ea typeface="宋体" pitchFamily="2" charset="-122"/>
              </a:rPr>
              <a:t>CONCLUSIONS</a:t>
            </a:r>
            <a:endParaRPr lang="en-US" altLang="zh-CN" b="1" dirty="0">
              <a:ea typeface="宋体" pitchFamily="2" charset="-122"/>
            </a:endParaRPr>
          </a:p>
          <a:p>
            <a:endParaRPr lang="en-US" altLang="zh-CN" dirty="0" smtClean="0">
              <a:ea typeface="宋体" pitchFamily="2" charset="-122"/>
            </a:endParaRPr>
          </a:p>
          <a:p>
            <a:pPr algn="just"/>
            <a:r>
              <a:rPr lang="en-GB" dirty="0"/>
              <a:t>In the oxide </a:t>
            </a:r>
            <a:r>
              <a:rPr lang="en-GB" dirty="0" err="1"/>
              <a:t>cermets</a:t>
            </a:r>
            <a:r>
              <a:rPr lang="en-GB" dirty="0"/>
              <a:t> the concentration dependences of elastic moduli and the thermal conductivity coefficient have been obtained and discussed; relation between of elastic moduli and the thermal conductivity for metal concentrations 2-11 vol.% was established; the optimal value of metal concentration for investigated composites “corundum-stainless steel” were determined.  </a:t>
            </a:r>
            <a:endParaRPr lang="en-US" altLang="zh-CN" dirty="0">
              <a:ea typeface="宋体" pitchFamily="2" charset="-122"/>
            </a:endParaRPr>
          </a:p>
          <a:p>
            <a:pPr algn="just"/>
            <a:endParaRPr lang="en-US" b="1" dirty="0">
              <a:ea typeface="宋体" pitchFamily="2" charset="-122"/>
            </a:endParaRPr>
          </a:p>
          <a:p>
            <a:pPr lvl="0" algn="ctr"/>
            <a:r>
              <a:rPr lang="en-US" b="1" dirty="0" smtClean="0"/>
              <a:t>ACKNOWLEDGEMENTS</a:t>
            </a:r>
            <a:endParaRPr lang="en-US" b="1" dirty="0"/>
          </a:p>
          <a:p>
            <a:pPr algn="just"/>
            <a:endParaRPr lang="en-US" b="1" dirty="0" smtClean="0">
              <a:ea typeface="宋体" pitchFamily="2" charset="-122"/>
            </a:endParaRPr>
          </a:p>
          <a:p>
            <a:pPr algn="just"/>
            <a:r>
              <a:rPr lang="en-US" dirty="0"/>
              <a:t>Part of scientific research was performed at the Center for Innovative Technologies of Composite Nanomaterials of Research park of St. Petersburg State University. </a:t>
            </a:r>
            <a:endParaRPr lang="ru-RU" dirty="0"/>
          </a:p>
          <a:p>
            <a:pPr algn="just"/>
            <a:endParaRPr lang="en-US" b="1" dirty="0">
              <a:ea typeface="宋体" pitchFamily="2" charset="-122"/>
            </a:endParaRPr>
          </a:p>
        </p:txBody>
      </p:sp>
      <p:sp>
        <p:nvSpPr>
          <p:cNvPr id="2207" name="Rectangle 50"/>
          <p:cNvSpPr>
            <a:spLocks noChangeArrowheads="1"/>
          </p:cNvSpPr>
          <p:nvPr/>
        </p:nvSpPr>
        <p:spPr bwMode="auto">
          <a:xfrm>
            <a:off x="22180954" y="19459108"/>
            <a:ext cx="5095624" cy="430887"/>
          </a:xfrm>
          <a:prstGeom prst="rect">
            <a:avLst/>
          </a:prstGeom>
          <a:noFill/>
          <a:ln w="9525">
            <a:noFill/>
            <a:miter lim="800000"/>
            <a:headEnd/>
            <a:tailEnd/>
          </a:ln>
        </p:spPr>
        <p:txBody>
          <a:bodyPr anchor="ctr">
            <a:spAutoFit/>
          </a:bodyPr>
          <a:lstStyle/>
          <a:p>
            <a:pPr algn="just"/>
            <a:endParaRPr lang="ru-RU" sz="2200" i="1">
              <a:latin typeface="Times New Roman" pitchFamily="18" charset="0"/>
            </a:endParaRPr>
          </a:p>
        </p:txBody>
      </p:sp>
      <p:sp>
        <p:nvSpPr>
          <p:cNvPr id="2208" name="Rectangle 52"/>
          <p:cNvSpPr>
            <a:spLocks noChangeArrowheads="1"/>
          </p:cNvSpPr>
          <p:nvPr/>
        </p:nvSpPr>
        <p:spPr bwMode="auto">
          <a:xfrm>
            <a:off x="1043239" y="16208567"/>
            <a:ext cx="11450771" cy="12280285"/>
          </a:xfrm>
          <a:prstGeom prst="rect">
            <a:avLst/>
          </a:prstGeom>
          <a:noFill/>
          <a:ln w="9525">
            <a:noFill/>
            <a:miter lim="800000"/>
            <a:headEnd/>
            <a:tailEnd/>
          </a:ln>
        </p:spPr>
        <p:txBody>
          <a:bodyPr wrap="square" anchor="ctr">
            <a:spAutoFit/>
          </a:bodyPr>
          <a:lstStyle/>
          <a:p>
            <a:pPr lvl="0" algn="ctr"/>
            <a:r>
              <a:rPr lang="en-US" b="1" dirty="0" smtClean="0"/>
              <a:t>MATERIALS &amp; METHODS</a:t>
            </a:r>
          </a:p>
          <a:p>
            <a:pPr lvl="0" algn="ctr"/>
            <a:endParaRPr lang="en-US" dirty="0" smtClean="0"/>
          </a:p>
          <a:p>
            <a:r>
              <a:rPr lang="en-GB" dirty="0"/>
              <a:t> We investigated cermet samples based on α-Al</a:t>
            </a:r>
            <a:r>
              <a:rPr lang="en-GB" baseline="-25000" dirty="0"/>
              <a:t>2</a:t>
            </a:r>
            <a:r>
              <a:rPr lang="en-GB" dirty="0"/>
              <a:t>O</a:t>
            </a:r>
            <a:r>
              <a:rPr lang="en-GB" baseline="-25000" dirty="0"/>
              <a:t>3</a:t>
            </a:r>
            <a:r>
              <a:rPr lang="en-GB" dirty="0"/>
              <a:t> in combination with commercial quality stainless steel (18 wt.% Cr, 9 wt.% Ni, 1 wt.% </a:t>
            </a:r>
            <a:r>
              <a:rPr lang="en-GB" dirty="0" err="1" smtClean="0"/>
              <a:t>Ti</a:t>
            </a:r>
            <a:r>
              <a:rPr lang="en-GB" dirty="0" smtClean="0"/>
              <a:t>  </a:t>
            </a:r>
            <a:r>
              <a:rPr lang="en-GB" dirty="0"/>
              <a:t>and 72 wt.% Fe). To fabricate a cermet, an initial fine grained mixture was prepared by milling α-Al</a:t>
            </a:r>
            <a:r>
              <a:rPr lang="en-GB" baseline="-25000" dirty="0"/>
              <a:t>2</a:t>
            </a:r>
            <a:r>
              <a:rPr lang="en-GB" dirty="0"/>
              <a:t>O</a:t>
            </a:r>
            <a:r>
              <a:rPr lang="en-GB" baseline="-25000" dirty="0"/>
              <a:t>3</a:t>
            </a:r>
            <a:r>
              <a:rPr lang="en-GB" dirty="0"/>
              <a:t> powder (</a:t>
            </a:r>
            <a:r>
              <a:rPr lang="en-US" dirty="0"/>
              <a:t>2-5</a:t>
            </a:r>
            <a:r>
              <a:rPr lang="en-GB" dirty="0"/>
              <a:t> </a:t>
            </a:r>
            <a:r>
              <a:rPr lang="en-GB" dirty="0" err="1"/>
              <a:t>μm</a:t>
            </a:r>
            <a:r>
              <a:rPr lang="en-GB" dirty="0"/>
              <a:t>) in a ball mill in the presence of balls of 1–2 cm in diameter made from stainless steel. The milling was terminated when the steel content in the α-Al</a:t>
            </a:r>
            <a:r>
              <a:rPr lang="en-GB" baseline="-25000" dirty="0"/>
              <a:t>2</a:t>
            </a:r>
            <a:r>
              <a:rPr lang="en-GB" dirty="0"/>
              <a:t>O</a:t>
            </a:r>
            <a:r>
              <a:rPr lang="en-GB" baseline="-25000" dirty="0"/>
              <a:t>3</a:t>
            </a:r>
            <a:r>
              <a:rPr lang="en-GB" dirty="0"/>
              <a:t> powder became equal to 2.2, 4.0, 5.5, 11.0 and 21.0 vol.%. Then, the mixture obtained was doped with a plasticiser and subjected to dry compaction under a pressure of 100 MPa, followed by sintering in a high vacuum at either 1500 or 1600 °C. Finally, the samples were cooled in a furnace at an average rate of 100 </a:t>
            </a:r>
            <a:r>
              <a:rPr lang="en-GB" baseline="30000" dirty="0" err="1"/>
              <a:t>o</a:t>
            </a:r>
            <a:r>
              <a:rPr lang="en-GB" dirty="0" err="1"/>
              <a:t>C</a:t>
            </a:r>
            <a:r>
              <a:rPr lang="en-GB" dirty="0"/>
              <a:t>/h and no further treatment was made. The prepared </a:t>
            </a:r>
            <a:r>
              <a:rPr lang="en-GB" dirty="0" err="1"/>
              <a:t>cermets</a:t>
            </a:r>
            <a:r>
              <a:rPr lang="en-GB" dirty="0"/>
              <a:t> ranged in volume porosity from 3 to 7% and had steel contents from 2.2 to 21.0 vol.%.</a:t>
            </a:r>
            <a:r>
              <a:rPr lang="en-GB" b="1" dirty="0"/>
              <a:t> </a:t>
            </a:r>
            <a:r>
              <a:rPr lang="en-GB" dirty="0"/>
              <a:t>The cermet samples (two series for two temperatures of sintering) were then cut into smaller parts of the required dimensions (10 mm in diameter and 8–15 mm in length), which were further ground and polished, depending on the measuring method. </a:t>
            </a:r>
            <a:r>
              <a:rPr lang="en-GB" dirty="0" err="1" smtClean="0"/>
              <a:t>To</a:t>
            </a:r>
            <a:r>
              <a:rPr lang="en-GB" dirty="0" err="1"/>
              <a:t>investigate</a:t>
            </a:r>
            <a:r>
              <a:rPr lang="en-GB" dirty="0"/>
              <a:t> the elastic properties of the </a:t>
            </a:r>
            <a:r>
              <a:rPr lang="en-GB" dirty="0" err="1"/>
              <a:t>cermets</a:t>
            </a:r>
            <a:r>
              <a:rPr lang="en-GB" dirty="0"/>
              <a:t>, we measured their density using the hydrostatic method and the velocity of longitudinal and transverse ultrasound waves with a frequency of 2 </a:t>
            </a:r>
            <a:r>
              <a:rPr lang="en-GB" dirty="0" err="1"/>
              <a:t>MHz.</a:t>
            </a:r>
            <a:r>
              <a:rPr lang="en-GB" dirty="0"/>
              <a:t> The measurement of mechanical stability requires special preparation of many samples to provide reliable results, whereas for the measurement of dynamic elastic moduli, only one sample is required. Using the pulsed phase-interferometer method [4] made it possible to determine the velocity of the ultrasound waves within an accuracy of 0.1–0.2% and 5% for the elastic moduli. Using the data obtained, we calculated Young’s modulus, E, and the shear modulus, G, from the well-known formulas of the elasticity theory for an isotropic medium [4]. The thermal conductivity coefficient, λ, was measured using an adiabatic calorimeter, </a:t>
            </a:r>
            <a:r>
              <a:rPr lang="ru-RU" dirty="0"/>
              <a:t>И</a:t>
            </a:r>
            <a:r>
              <a:rPr lang="en-GB" dirty="0"/>
              <a:t>T-λ-400 (</a:t>
            </a:r>
            <a:r>
              <a:rPr lang="en-US" dirty="0"/>
              <a:t>Russia</a:t>
            </a:r>
            <a:r>
              <a:rPr lang="en-GB" dirty="0"/>
              <a:t>). The measuring of λ was carried out by a method of comparison with the standard sample. The measurement accuracy of λ was 2–3% for all samples. Examination of the surface structures (cleaved facet) of the cermet samples was made with a JSM-840 scanning electron microscope (JEOL Ltd.). </a:t>
            </a:r>
            <a:endParaRPr lang="ru-RU" dirty="0"/>
          </a:p>
          <a:p>
            <a:pPr lvl="0"/>
            <a:r>
              <a:rPr lang="en-GB" dirty="0" smtClean="0"/>
              <a:t>   </a:t>
            </a:r>
            <a:endParaRPr lang="en-US" dirty="0"/>
          </a:p>
          <a:p>
            <a:pPr lvl="0"/>
            <a:endParaRPr lang="en-US" dirty="0"/>
          </a:p>
        </p:txBody>
      </p:sp>
      <p:sp>
        <p:nvSpPr>
          <p:cNvPr id="2215" name="Rectangle 115"/>
          <p:cNvSpPr>
            <a:spLocks noChangeArrowheads="1"/>
          </p:cNvSpPr>
          <p:nvPr/>
        </p:nvSpPr>
        <p:spPr bwMode="auto">
          <a:xfrm>
            <a:off x="1" y="-153887"/>
            <a:ext cx="184731" cy="307777"/>
          </a:xfrm>
          <a:prstGeom prst="rect">
            <a:avLst/>
          </a:prstGeom>
          <a:noFill/>
          <a:ln w="9525">
            <a:noFill/>
            <a:miter lim="800000"/>
            <a:headEnd/>
            <a:tailEnd/>
          </a:ln>
        </p:spPr>
        <p:txBody>
          <a:bodyPr wrap="none" anchor="ctr">
            <a:spAutoFit/>
          </a:bodyPr>
          <a:lstStyle/>
          <a:p>
            <a:endParaRPr lang="ru-RU" sz="1400"/>
          </a:p>
        </p:txBody>
      </p:sp>
      <p:sp>
        <p:nvSpPr>
          <p:cNvPr id="2216" name="Rectangle 117"/>
          <p:cNvSpPr>
            <a:spLocks noChangeArrowheads="1"/>
          </p:cNvSpPr>
          <p:nvPr/>
        </p:nvSpPr>
        <p:spPr bwMode="auto">
          <a:xfrm>
            <a:off x="1" y="-153887"/>
            <a:ext cx="184731" cy="307777"/>
          </a:xfrm>
          <a:prstGeom prst="rect">
            <a:avLst/>
          </a:prstGeom>
          <a:noFill/>
          <a:ln w="9525">
            <a:noFill/>
            <a:miter lim="800000"/>
            <a:headEnd/>
            <a:tailEnd/>
          </a:ln>
        </p:spPr>
        <p:txBody>
          <a:bodyPr wrap="none" anchor="ctr">
            <a:spAutoFit/>
          </a:bodyPr>
          <a:lstStyle/>
          <a:p>
            <a:endParaRPr lang="ru-RU" sz="1400"/>
          </a:p>
        </p:txBody>
      </p:sp>
      <p:sp>
        <p:nvSpPr>
          <p:cNvPr id="2220" name="Rectangle 144"/>
          <p:cNvSpPr>
            <a:spLocks noChangeArrowheads="1"/>
          </p:cNvSpPr>
          <p:nvPr/>
        </p:nvSpPr>
        <p:spPr bwMode="auto">
          <a:xfrm>
            <a:off x="890006" y="12945150"/>
            <a:ext cx="11604004" cy="2677656"/>
          </a:xfrm>
          <a:prstGeom prst="rect">
            <a:avLst/>
          </a:prstGeom>
          <a:noFill/>
          <a:ln w="9525">
            <a:noFill/>
            <a:miter lim="800000"/>
            <a:headEnd/>
            <a:tailEnd/>
          </a:ln>
        </p:spPr>
        <p:txBody>
          <a:bodyPr wrap="square" anchor="ctr">
            <a:spAutoFit/>
          </a:bodyPr>
          <a:lstStyle/>
          <a:p>
            <a:pPr algn="ctr"/>
            <a:r>
              <a:rPr lang="en-US" b="1" dirty="0" smtClean="0"/>
              <a:t>AIME</a:t>
            </a:r>
          </a:p>
          <a:p>
            <a:r>
              <a:rPr lang="en-US" dirty="0"/>
              <a:t>The purpose of this work was searching of the </a:t>
            </a:r>
            <a:r>
              <a:rPr lang="en-GB" dirty="0"/>
              <a:t>formation of grain boundaries in metal-ceramics composites at various metal concentrations and sintering temperatures; influence these boundaries on elastic moduli and </a:t>
            </a:r>
            <a:r>
              <a:rPr lang="en-GB" dirty="0" err="1"/>
              <a:t>thermo</a:t>
            </a:r>
            <a:r>
              <a:rPr lang="en-GB" dirty="0"/>
              <a:t> conductivity  to find the coupling of these properties, to estimate the optimal value of the metal concentration for achieve high quality of ready composites “corundum-stainless steel”. </a:t>
            </a:r>
            <a:endParaRPr lang="en-GB" dirty="0" smtClean="0"/>
          </a:p>
        </p:txBody>
      </p:sp>
      <p:sp>
        <p:nvSpPr>
          <p:cNvPr id="2221" name="Rectangle 146"/>
          <p:cNvSpPr>
            <a:spLocks noChangeArrowheads="1"/>
          </p:cNvSpPr>
          <p:nvPr/>
        </p:nvSpPr>
        <p:spPr bwMode="auto">
          <a:xfrm>
            <a:off x="1" y="-230830"/>
            <a:ext cx="184731" cy="461665"/>
          </a:xfrm>
          <a:prstGeom prst="rect">
            <a:avLst/>
          </a:prstGeom>
          <a:noFill/>
          <a:ln w="9525">
            <a:noFill/>
            <a:miter lim="800000"/>
            <a:headEnd/>
            <a:tailEnd/>
          </a:ln>
        </p:spPr>
        <p:txBody>
          <a:bodyPr wrap="none" anchor="ctr">
            <a:spAutoFit/>
          </a:bodyPr>
          <a:lstStyle/>
          <a:p>
            <a:endParaRPr lang="ru-RU"/>
          </a:p>
        </p:txBody>
      </p:sp>
      <p:sp>
        <p:nvSpPr>
          <p:cNvPr id="2222" name="Rectangle 148"/>
          <p:cNvSpPr>
            <a:spLocks noChangeArrowheads="1"/>
          </p:cNvSpPr>
          <p:nvPr/>
        </p:nvSpPr>
        <p:spPr bwMode="auto">
          <a:xfrm>
            <a:off x="1" y="-230830"/>
            <a:ext cx="184731" cy="461665"/>
          </a:xfrm>
          <a:prstGeom prst="rect">
            <a:avLst/>
          </a:prstGeom>
          <a:noFill/>
          <a:ln w="9525">
            <a:noFill/>
            <a:miter lim="800000"/>
            <a:headEnd/>
            <a:tailEnd/>
          </a:ln>
        </p:spPr>
        <p:txBody>
          <a:bodyPr wrap="none" anchor="ctr">
            <a:spAutoFit/>
          </a:bodyPr>
          <a:lstStyle/>
          <a:p>
            <a:endParaRPr lang="ru-RU"/>
          </a:p>
        </p:txBody>
      </p:sp>
      <p:sp>
        <p:nvSpPr>
          <p:cNvPr id="2223" name="Rectangle 150"/>
          <p:cNvSpPr>
            <a:spLocks noChangeArrowheads="1"/>
          </p:cNvSpPr>
          <p:nvPr/>
        </p:nvSpPr>
        <p:spPr bwMode="auto">
          <a:xfrm>
            <a:off x="1" y="-230830"/>
            <a:ext cx="184731" cy="461665"/>
          </a:xfrm>
          <a:prstGeom prst="rect">
            <a:avLst/>
          </a:prstGeom>
          <a:noFill/>
          <a:ln w="9525">
            <a:noFill/>
            <a:miter lim="800000"/>
            <a:headEnd/>
            <a:tailEnd/>
          </a:ln>
        </p:spPr>
        <p:txBody>
          <a:bodyPr wrap="none" anchor="ctr">
            <a:spAutoFit/>
          </a:bodyPr>
          <a:lstStyle/>
          <a:p>
            <a:endParaRPr lang="ru-RU"/>
          </a:p>
        </p:txBody>
      </p:sp>
      <p:sp>
        <p:nvSpPr>
          <p:cNvPr id="2224" name="Rectangle 152"/>
          <p:cNvSpPr>
            <a:spLocks noChangeArrowheads="1"/>
          </p:cNvSpPr>
          <p:nvPr/>
        </p:nvSpPr>
        <p:spPr bwMode="auto">
          <a:xfrm>
            <a:off x="1" y="-230830"/>
            <a:ext cx="184731" cy="461665"/>
          </a:xfrm>
          <a:prstGeom prst="rect">
            <a:avLst/>
          </a:prstGeom>
          <a:noFill/>
          <a:ln w="9525">
            <a:noFill/>
            <a:miter lim="800000"/>
            <a:headEnd/>
            <a:tailEnd/>
          </a:ln>
        </p:spPr>
        <p:txBody>
          <a:bodyPr wrap="none" anchor="ctr">
            <a:spAutoFit/>
          </a:bodyPr>
          <a:lstStyle/>
          <a:p>
            <a:endParaRPr lang="ru-RU"/>
          </a:p>
        </p:txBody>
      </p:sp>
      <p:sp>
        <p:nvSpPr>
          <p:cNvPr id="2230" name="Rectangle 182"/>
          <p:cNvSpPr>
            <a:spLocks noChangeArrowheads="1"/>
          </p:cNvSpPr>
          <p:nvPr/>
        </p:nvSpPr>
        <p:spPr bwMode="auto">
          <a:xfrm>
            <a:off x="2" y="-230830"/>
            <a:ext cx="184731" cy="461665"/>
          </a:xfrm>
          <a:prstGeom prst="rect">
            <a:avLst/>
          </a:prstGeom>
          <a:noFill/>
          <a:ln w="9525">
            <a:noFill/>
            <a:miter lim="800000"/>
            <a:headEnd/>
            <a:tailEnd/>
          </a:ln>
          <a:effectLst/>
        </p:spPr>
        <p:txBody>
          <a:bodyPr wrap="none" anchor="ctr">
            <a:spAutoFit/>
          </a:bodyPr>
          <a:lstStyle/>
          <a:p>
            <a:endParaRPr lang="ru-RU"/>
          </a:p>
        </p:txBody>
      </p:sp>
      <p:sp>
        <p:nvSpPr>
          <p:cNvPr id="2232" name="Rectangle 184"/>
          <p:cNvSpPr>
            <a:spLocks noChangeArrowheads="1"/>
          </p:cNvSpPr>
          <p:nvPr/>
        </p:nvSpPr>
        <p:spPr bwMode="auto">
          <a:xfrm>
            <a:off x="2" y="-230830"/>
            <a:ext cx="184731" cy="461665"/>
          </a:xfrm>
          <a:prstGeom prst="rect">
            <a:avLst/>
          </a:prstGeom>
          <a:noFill/>
          <a:ln w="9525">
            <a:noFill/>
            <a:miter lim="800000"/>
            <a:headEnd/>
            <a:tailEnd/>
          </a:ln>
          <a:effectLst/>
        </p:spPr>
        <p:txBody>
          <a:bodyPr wrap="none" anchor="ctr">
            <a:spAutoFit/>
          </a:bodyPr>
          <a:lstStyle/>
          <a:p>
            <a:endParaRPr lang="ru-RU"/>
          </a:p>
        </p:txBody>
      </p:sp>
      <p:sp>
        <p:nvSpPr>
          <p:cNvPr id="2234" name="Rectangle 186"/>
          <p:cNvSpPr>
            <a:spLocks noChangeArrowheads="1"/>
          </p:cNvSpPr>
          <p:nvPr/>
        </p:nvSpPr>
        <p:spPr bwMode="auto">
          <a:xfrm>
            <a:off x="2" y="-230830"/>
            <a:ext cx="184731" cy="461665"/>
          </a:xfrm>
          <a:prstGeom prst="rect">
            <a:avLst/>
          </a:prstGeom>
          <a:noFill/>
          <a:ln w="9525">
            <a:noFill/>
            <a:miter lim="800000"/>
            <a:headEnd/>
            <a:tailEnd/>
          </a:ln>
          <a:effectLst/>
        </p:spPr>
        <p:txBody>
          <a:bodyPr wrap="none" anchor="ctr">
            <a:spAutoFit/>
          </a:bodyPr>
          <a:lstStyle/>
          <a:p>
            <a:endParaRPr lang="ru-RU"/>
          </a:p>
        </p:txBody>
      </p:sp>
      <p:sp>
        <p:nvSpPr>
          <p:cNvPr id="41" name="TextBox 40"/>
          <p:cNvSpPr txBox="1"/>
          <p:nvPr/>
        </p:nvSpPr>
        <p:spPr>
          <a:xfrm>
            <a:off x="648694" y="6013054"/>
            <a:ext cx="12097344" cy="6370975"/>
          </a:xfrm>
          <a:prstGeom prst="rect">
            <a:avLst/>
          </a:prstGeom>
          <a:noFill/>
        </p:spPr>
        <p:txBody>
          <a:bodyPr wrap="square" rtlCol="0">
            <a:spAutoFit/>
          </a:bodyPr>
          <a:lstStyle/>
          <a:p>
            <a:pPr algn="ctr"/>
            <a:r>
              <a:rPr lang="en-GB" b="1" dirty="0" smtClean="0"/>
              <a:t>INTRODUCTION</a:t>
            </a:r>
          </a:p>
          <a:p>
            <a:r>
              <a:rPr lang="en-GB" dirty="0" err="1"/>
              <a:t>C</a:t>
            </a:r>
            <a:r>
              <a:rPr lang="en-GB" dirty="0" err="1" smtClean="0"/>
              <a:t>ermets</a:t>
            </a:r>
            <a:r>
              <a:rPr lang="en-GB" dirty="0" smtClean="0"/>
              <a:t> </a:t>
            </a:r>
            <a:r>
              <a:rPr lang="en-GB" dirty="0"/>
              <a:t>(metal-ceramic composites) are modern construction materials used in different branches of industry. Their toughness and heat resistance are determined by their elastic and </a:t>
            </a:r>
            <a:r>
              <a:rPr lang="en-GB" dirty="0" err="1"/>
              <a:t>thermo</a:t>
            </a:r>
            <a:r>
              <a:rPr lang="en-US" dirty="0"/>
              <a:t>-</a:t>
            </a:r>
            <a:r>
              <a:rPr lang="en-GB" dirty="0"/>
              <a:t>physical properties. In addition, these properties are significantly dependent on the grain boundaries in the material. These boundaries are formed in the sintering process. In this work, </a:t>
            </a:r>
            <a:r>
              <a:rPr lang="en-GB" dirty="0" err="1"/>
              <a:t>cermets</a:t>
            </a:r>
            <a:r>
              <a:rPr lang="en-GB" dirty="0"/>
              <a:t> based on corundum and stainless steel (sintered in a high vacuum at temperatures of 1500–1600 °C) are investigated. The volume of steel in the samples varies between 2 and 20 vol.%. The elastic moduli were measured by the ultrasonic method at room temperature, measurement of the thermal conductivity coefficient </a:t>
            </a:r>
            <a:r>
              <a:rPr lang="en-GB" dirty="0" smtClean="0"/>
              <a:t>was </a:t>
            </a:r>
            <a:r>
              <a:rPr lang="en-GB" dirty="0"/>
              <a:t>carried out at temperatures of 100 and 200 °C, by a method of continued heating in an adiabatic calorimeter. We found two extremes for the dependence of the elastic moduli (E and G) on the stainless steel concentrations, the nature of which is unknown. The moduli values changed in the ranges of E = 110–310 and G = 60–130 </a:t>
            </a:r>
            <a:r>
              <a:rPr lang="en-GB" dirty="0" err="1"/>
              <a:t>GPa</a:t>
            </a:r>
            <a:r>
              <a:rPr lang="en-GB" dirty="0"/>
              <a:t> (for different temperatures of sintering). Similar dependence is observed for the thermal conductivity coefficient with values varying by 10 to 40 relative units. A discussion of the results based on the structure cermet model as multiphase micro heterogeneous media with isotropic physical properties is also presented. </a:t>
            </a:r>
            <a:endParaRPr lang="ru-RU" dirty="0"/>
          </a:p>
        </p:txBody>
      </p:sp>
      <p:sp>
        <p:nvSpPr>
          <p:cNvPr id="42" name="TextBox 41"/>
          <p:cNvSpPr txBox="1"/>
          <p:nvPr/>
        </p:nvSpPr>
        <p:spPr>
          <a:xfrm>
            <a:off x="1195638" y="9390792"/>
            <a:ext cx="10891130" cy="461665"/>
          </a:xfrm>
          <a:prstGeom prst="rect">
            <a:avLst/>
          </a:prstGeom>
          <a:noFill/>
        </p:spPr>
        <p:txBody>
          <a:bodyPr wrap="square" rtlCol="0">
            <a:spAutoFit/>
          </a:bodyPr>
          <a:lstStyle/>
          <a:p>
            <a:endParaRPr lang="ru-RU" dirty="0"/>
          </a:p>
        </p:txBody>
      </p:sp>
      <p:sp>
        <p:nvSpPr>
          <p:cNvPr id="17" name="Прямоугольник 16"/>
          <p:cNvSpPr/>
          <p:nvPr/>
        </p:nvSpPr>
        <p:spPr>
          <a:xfrm>
            <a:off x="13430114" y="6013055"/>
            <a:ext cx="15229692" cy="21144250"/>
          </a:xfrm>
          <a:prstGeom prst="rect">
            <a:avLst/>
          </a:prstGeom>
        </p:spPr>
        <p:txBody>
          <a:bodyPr wrap="square">
            <a:spAutoFit/>
          </a:bodyPr>
          <a:lstStyle/>
          <a:p>
            <a:pPr lvl="0" algn="ctr"/>
            <a:r>
              <a:rPr lang="en-US" b="1" dirty="0" smtClean="0"/>
              <a:t>RESULTS &amp; DISCUSSION</a:t>
            </a:r>
          </a:p>
          <a:p>
            <a:r>
              <a:rPr lang="en-GB" dirty="0"/>
              <a:t> In Fig. </a:t>
            </a:r>
            <a:r>
              <a:rPr lang="en-GB" b="1" dirty="0"/>
              <a:t>(1)</a:t>
            </a:r>
            <a:r>
              <a:rPr lang="en-GB" dirty="0"/>
              <a:t>, a typical microstructure of the studied </a:t>
            </a:r>
            <a:r>
              <a:rPr lang="en-GB" dirty="0" err="1"/>
              <a:t>cermets</a:t>
            </a:r>
            <a:r>
              <a:rPr lang="en-GB" dirty="0"/>
              <a:t>, obtained by scanning electron microscopy (SEM), is presented. It can be seen there are three phases in the samples, corundum grains, metal drops and pores. The metal drops have sizes of 2–3 </a:t>
            </a:r>
            <a:r>
              <a:rPr lang="en-GB" dirty="0" err="1"/>
              <a:t>μm</a:t>
            </a:r>
            <a:r>
              <a:rPr lang="en-GB" dirty="0"/>
              <a:t> and are disposed usually on the joints of the corundum grains, smaller drops are disposed on the grain faces. It should be noted that inter </a:t>
            </a:r>
            <a:r>
              <a:rPr lang="en-GB" dirty="0" smtClean="0"/>
              <a:t>phase </a:t>
            </a:r>
            <a:r>
              <a:rPr lang="en-GB" dirty="0"/>
              <a:t>grain boundaries are not observed and the size of the corundum grains did not change after sintering. </a:t>
            </a:r>
            <a:endParaRPr lang="ru-RU" dirty="0"/>
          </a:p>
          <a:p>
            <a:r>
              <a:rPr lang="en-GB" dirty="0"/>
              <a:t>Fig. </a:t>
            </a:r>
            <a:r>
              <a:rPr lang="en-GB" b="1" dirty="0"/>
              <a:t>(2)</a:t>
            </a:r>
            <a:r>
              <a:rPr lang="en-GB" dirty="0"/>
              <a:t> shows the concentration dependences of the elastic moduli, E and G, for two series of samples (five pieces in each) sintered at 1500 and 1600 °C, respectively. We researched samples with concentrations of 2.2 to 21.0 vol.%</a:t>
            </a:r>
            <a:r>
              <a:rPr lang="en-US" dirty="0"/>
              <a:t>.</a:t>
            </a:r>
            <a:r>
              <a:rPr lang="en-GB" dirty="0"/>
              <a:t> As can be seen from Fig. </a:t>
            </a:r>
            <a:r>
              <a:rPr lang="en-GB" b="1" dirty="0"/>
              <a:t>(2)</a:t>
            </a:r>
            <a:r>
              <a:rPr lang="en-GB" dirty="0"/>
              <a:t>, these curves show complicated behaviour for both series of samples, as moduli E and G decrease and increase with concentration changes with maxima generally at 11.0 vol.%. Minima are observed for curves 1, 1’ and 2’ at concentrations of 2.2 to 5.5 vol.%. </a:t>
            </a:r>
            <a:endParaRPr lang="ru-RU" dirty="0"/>
          </a:p>
          <a:p>
            <a:r>
              <a:rPr lang="en-US" dirty="0"/>
              <a:t>   Fig. </a:t>
            </a:r>
            <a:r>
              <a:rPr lang="en-US" b="1" dirty="0"/>
              <a:t>(3)</a:t>
            </a:r>
            <a:r>
              <a:rPr lang="en-US" dirty="0"/>
              <a:t> shows concentration dependences of </a:t>
            </a:r>
            <a:r>
              <a:rPr lang="en-US" dirty="0" smtClean="0"/>
              <a:t>thermo-conductivity </a:t>
            </a:r>
            <a:r>
              <a:rPr lang="en-US" dirty="0"/>
              <a:t>coefficient λ in arbitrary units for the same </a:t>
            </a:r>
            <a:r>
              <a:rPr lang="en-US" dirty="0" smtClean="0"/>
              <a:t>samples.</a:t>
            </a:r>
            <a:r>
              <a:rPr lang="en-GB" dirty="0" smtClean="0"/>
              <a:t> </a:t>
            </a:r>
          </a:p>
          <a:p>
            <a:pPr lvl="0"/>
            <a:r>
              <a:rPr lang="en-GB" dirty="0"/>
              <a:t>In a previous study [1], similar concentration dependences of the strength of metal-ceramic composites have been presented. Two maxima at ~15 and ~85 vol.% were reported. The authors suggested that the qualitative explanation of this effect was based on the influence of a new inter grain phase, which appeared in the sintering process. This phase, as a result of the thermal chemical reaction, possessed new elastic properties. In the estimation authors [5] the volume share of new phase can average tens </a:t>
            </a:r>
            <a:r>
              <a:rPr lang="en-GB" dirty="0" smtClean="0"/>
              <a:t>percent's. </a:t>
            </a:r>
            <a:r>
              <a:rPr lang="en-GB" dirty="0"/>
              <a:t>The authors of Ref. [1, 2] consider formation of this phase as an important factor for the production of composites with optimal properties. Therefore  at present the engineering </a:t>
            </a:r>
            <a:r>
              <a:rPr lang="en-US" dirty="0"/>
              <a:t>and studying of this phase become actual </a:t>
            </a:r>
            <a:r>
              <a:rPr lang="en-GB" dirty="0"/>
              <a:t>[6]. If no component interactions exist, the composite will be an unusable “mechanical mixture”. However, this mixture can be used as a simple model for estimating composite properties. In Ref. [7], this model allowed the authors to determine the elastic moduli of the inter grain phase for Cu powder with no porosity and ceramic </a:t>
            </a:r>
            <a:r>
              <a:rPr lang="en-GB" dirty="0" err="1"/>
              <a:t>MgO</a:t>
            </a:r>
            <a:r>
              <a:rPr lang="en-GB" dirty="0"/>
              <a:t> sintered in a vacuum. It should be noted that the SEM and XRES methods rarely determine the presence of inter grain phases (for example, it is absent in Fig. </a:t>
            </a:r>
            <a:r>
              <a:rPr lang="en-GB" b="1" dirty="0"/>
              <a:t>(1)</a:t>
            </a:r>
            <a:r>
              <a:rPr lang="en-GB" dirty="0"/>
              <a:t>. In the studied </a:t>
            </a:r>
            <a:r>
              <a:rPr lang="en-GB" dirty="0" err="1"/>
              <a:t>cermets</a:t>
            </a:r>
            <a:r>
              <a:rPr lang="en-GB" dirty="0"/>
              <a:t>, the above phase can exist as a kind of spinel [2], one of them we founded in boundary medium and identified as FeAl</a:t>
            </a:r>
            <a:r>
              <a:rPr lang="en-GB" baseline="-25000" dirty="0"/>
              <a:t>2</a:t>
            </a:r>
            <a:r>
              <a:rPr lang="en-GB" dirty="0"/>
              <a:t>O</a:t>
            </a:r>
            <a:r>
              <a:rPr lang="en-GB" baseline="-25000" dirty="0"/>
              <a:t>4</a:t>
            </a:r>
            <a:r>
              <a:rPr lang="en-GB" dirty="0"/>
              <a:t> [8]. Therefore, it is of interest to compare the results for the elastic and thermo-physical properties, while observing the formation of the inter grain phase. This issue is the primary aim of this </a:t>
            </a:r>
            <a:r>
              <a:rPr lang="en-GB" dirty="0" smtClean="0"/>
              <a:t>work</a:t>
            </a:r>
            <a:r>
              <a:rPr lang="en-GB" dirty="0"/>
              <a:t>.</a:t>
            </a:r>
            <a:endParaRPr lang="en-US" dirty="0"/>
          </a:p>
          <a:p>
            <a:r>
              <a:rPr lang="en-GB" dirty="0"/>
              <a:t>Fig. </a:t>
            </a:r>
            <a:r>
              <a:rPr lang="en-GB" b="1" dirty="0"/>
              <a:t>(3)</a:t>
            </a:r>
            <a:r>
              <a:rPr lang="en-GB" dirty="0"/>
              <a:t> shows the concentration dependences of λ in arbitrary units for the same samples. We can see that the λ values for both series of samples decrease at 2.2–5.5 vol.% and increase for the second series at 5.5–21 vol.%, for the first series λ decreases in this range. Thus, the minimum elastic moduli (Fig. </a:t>
            </a:r>
            <a:r>
              <a:rPr lang="en-GB" b="1" dirty="0"/>
              <a:t>(2)</a:t>
            </a:r>
            <a:r>
              <a:rPr lang="en-GB" dirty="0"/>
              <a:t>) correspond with the minimum thermal conductivity coefficients (Fig. </a:t>
            </a:r>
            <a:r>
              <a:rPr lang="en-GB" b="1" dirty="0"/>
              <a:t>(3)</a:t>
            </a:r>
            <a:r>
              <a:rPr lang="en-GB" dirty="0"/>
              <a:t>). This effect is valid for both series samples sintered at various temperatures and in our view may be connected with the formation of the inter grain phase described in Refs. [1,2,6-9]. Indeed, at small metal concentrations (~1–2 vol.%),</a:t>
            </a:r>
            <a:r>
              <a:rPr lang="en-GB" b="1" dirty="0"/>
              <a:t> </a:t>
            </a:r>
            <a:r>
              <a:rPr lang="en-GB" dirty="0"/>
              <a:t>the boundaries of the inter grain phase cannot form, the layer is crumbly and therefore the composite has low elastic moduli and thermal conductivity coefficients (Figs.</a:t>
            </a:r>
            <a:r>
              <a:rPr lang="en-GB" b="1" dirty="0"/>
              <a:t>(2)</a:t>
            </a:r>
            <a:r>
              <a:rPr lang="en-GB" dirty="0"/>
              <a:t> and </a:t>
            </a:r>
            <a:r>
              <a:rPr lang="en-GB" b="1" dirty="0"/>
              <a:t>(3)</a:t>
            </a:r>
            <a:r>
              <a:rPr lang="en-GB" dirty="0"/>
              <a:t>). At concentrations of ~5.5 vol.%, the formation of the boundaries is complete, the inter grain layer possesses a perfect structure and as a result, the composite gains strong properties. If the metal concentration increases to 11 vol.%, the elastic moduli decrease because </a:t>
            </a:r>
            <a:r>
              <a:rPr lang="en-GB" dirty="0" err="1"/>
              <a:t>E</a:t>
            </a:r>
            <a:r>
              <a:rPr lang="en-GB" baseline="-25000" dirty="0" err="1"/>
              <a:t>ceramics</a:t>
            </a:r>
            <a:r>
              <a:rPr lang="en-GB" dirty="0"/>
              <a:t> </a:t>
            </a:r>
            <a:r>
              <a:rPr lang="en-GB" b="1" dirty="0"/>
              <a:t>&gt;</a:t>
            </a:r>
            <a:r>
              <a:rPr lang="en-GB" dirty="0"/>
              <a:t> </a:t>
            </a:r>
            <a:r>
              <a:rPr lang="en-GB" dirty="0" err="1"/>
              <a:t>E</a:t>
            </a:r>
            <a:r>
              <a:rPr lang="en-GB" baseline="-25000" dirty="0" err="1"/>
              <a:t>steel</a:t>
            </a:r>
            <a:r>
              <a:rPr lang="en-GB" dirty="0"/>
              <a:t>, therefore, the thermal conductivity coefficient increases because </a:t>
            </a:r>
            <a:r>
              <a:rPr lang="en-GB" dirty="0" err="1"/>
              <a:t>λ</a:t>
            </a:r>
            <a:r>
              <a:rPr lang="en-GB" baseline="-25000" dirty="0" err="1"/>
              <a:t>steel</a:t>
            </a:r>
            <a:r>
              <a:rPr lang="en-GB" baseline="-25000" dirty="0"/>
              <a:t> </a:t>
            </a:r>
            <a:r>
              <a:rPr lang="en-GB" b="1" dirty="0"/>
              <a:t>&gt; </a:t>
            </a:r>
            <a:r>
              <a:rPr lang="en-GB" dirty="0" err="1"/>
              <a:t>λ</a:t>
            </a:r>
            <a:r>
              <a:rPr lang="en-GB" baseline="-25000" dirty="0" err="1"/>
              <a:t>ceramics</a:t>
            </a:r>
            <a:r>
              <a:rPr lang="en-GB" dirty="0"/>
              <a:t>. Further increasing the concentration to 21 vol.% leads to a noticeable decrease in E and G for all samples and λ in one of the samples (Fig. </a:t>
            </a:r>
            <a:r>
              <a:rPr lang="en-GB" b="1" dirty="0"/>
              <a:t>(3)</a:t>
            </a:r>
            <a:r>
              <a:rPr lang="en-GB" dirty="0"/>
              <a:t>). The increase in porosity of </a:t>
            </a:r>
            <a:r>
              <a:rPr lang="en-GB" dirty="0" err="1"/>
              <a:t>cermets</a:t>
            </a:r>
            <a:r>
              <a:rPr lang="en-GB" dirty="0"/>
              <a:t> from 3 to 7% may be the reason for the above effect. In our opinion, the gain in thermal conductivity coefficient for the second series will continue for further increases in the volume of steel because </a:t>
            </a:r>
            <a:r>
              <a:rPr lang="en-GB" dirty="0" err="1"/>
              <a:t>λ</a:t>
            </a:r>
            <a:r>
              <a:rPr lang="en-GB" baseline="-25000" dirty="0" err="1"/>
              <a:t>steel</a:t>
            </a:r>
            <a:r>
              <a:rPr lang="en-GB" baseline="-25000" dirty="0"/>
              <a:t> </a:t>
            </a:r>
            <a:r>
              <a:rPr lang="en-GB" b="1" dirty="0"/>
              <a:t>&gt; </a:t>
            </a:r>
            <a:r>
              <a:rPr lang="en-GB" dirty="0" err="1"/>
              <a:t>λ</a:t>
            </a:r>
            <a:r>
              <a:rPr lang="en-GB" baseline="-25000" dirty="0" err="1"/>
              <a:t>ceramics</a:t>
            </a:r>
            <a:r>
              <a:rPr lang="en-GB" dirty="0"/>
              <a:t>. At steel concentrations of 20–30 vol.%, the composite structure approximates to the “mechanical mixture” model [2]. </a:t>
            </a:r>
            <a:r>
              <a:rPr lang="en-US" dirty="0"/>
              <a:t>In addition the influence of other  mechanism for heat transfer in high dispersion  medium is possible [10].</a:t>
            </a:r>
            <a:endParaRPr lang="ru-RU" dirty="0"/>
          </a:p>
          <a:p>
            <a:r>
              <a:rPr lang="en-US" dirty="0"/>
              <a:t>   </a:t>
            </a:r>
            <a:r>
              <a:rPr lang="en-GB" dirty="0"/>
              <a:t>The reason for the above considered model of inter grain phase formation may be phonon theory heat transmission in crystals. This theory has been used to explain experimental results of “heat pulses” in sintered composites [7,8].</a:t>
            </a:r>
            <a:r>
              <a:rPr lang="en-GB" b="1" dirty="0"/>
              <a:t> </a:t>
            </a:r>
            <a:r>
              <a:rPr lang="en-GB" dirty="0"/>
              <a:t>This method studies the time dependence of propagation of no equilibrium phonons (~10</a:t>
            </a:r>
            <a:r>
              <a:rPr lang="en-GB" baseline="30000" dirty="0"/>
              <a:t>12</a:t>
            </a:r>
            <a:r>
              <a:rPr lang="en-GB" dirty="0"/>
              <a:t> Hz) at liquid-helium temperatures in ceramics. In a previous work [8], the “heat pulse” method was first used for </a:t>
            </a:r>
            <a:r>
              <a:rPr lang="en-GB" dirty="0" err="1"/>
              <a:t>cermets</a:t>
            </a:r>
            <a:r>
              <a:rPr lang="en-GB" dirty="0"/>
              <a:t>. It has been found that the appearance of the inter grain phase leads to a decrease in the phonon diffusion coefficient (~10</a:t>
            </a:r>
            <a:r>
              <a:rPr lang="en-GB" baseline="30000" dirty="0"/>
              <a:t>3 </a:t>
            </a:r>
            <a:r>
              <a:rPr lang="en-GB" dirty="0"/>
              <a:t>times), as compared with the value for the basic corundum ceramic, and a decrease in composite thermal conductivity at several metal concentrations. In addition, in Refs.[7,8], the phonon diffusion coefficient in </a:t>
            </a:r>
            <a:r>
              <a:rPr lang="en-GB" dirty="0" err="1"/>
              <a:t>nano</a:t>
            </a:r>
            <a:r>
              <a:rPr lang="en-GB" dirty="0"/>
              <a:t>-disperse corundum-iron composites was investigated at low temperatures. It was shown that a noticeable electron-phonon effect is observed if the size of metal particles is compared with the phonon wavelength, therefore “phonon capture” takes place. This effect decreases the thermal conductivity of the composite</a:t>
            </a:r>
            <a:r>
              <a:rPr lang="en-GB" dirty="0" smtClean="0"/>
              <a:t>.</a:t>
            </a:r>
            <a:endParaRPr lang="ru-RU" dirty="0"/>
          </a:p>
        </p:txBody>
      </p:sp>
      <p:sp>
        <p:nvSpPr>
          <p:cNvPr id="24" name="TextBox 23"/>
          <p:cNvSpPr txBox="1"/>
          <p:nvPr/>
        </p:nvSpPr>
        <p:spPr>
          <a:xfrm>
            <a:off x="30207978" y="11053614"/>
            <a:ext cx="10585176" cy="11541621"/>
          </a:xfrm>
          <a:prstGeom prst="rect">
            <a:avLst/>
          </a:prstGeom>
          <a:noFill/>
        </p:spPr>
        <p:txBody>
          <a:bodyPr wrap="square" rtlCol="0">
            <a:spAutoFit/>
          </a:bodyPr>
          <a:lstStyle/>
          <a:p>
            <a:pPr algn="ctr"/>
            <a:r>
              <a:rPr lang="en-US" b="1" dirty="0" smtClean="0"/>
              <a:t>REFERENCES</a:t>
            </a:r>
          </a:p>
          <a:p>
            <a:pPr algn="ctr"/>
            <a:endParaRPr lang="en-US" b="1" dirty="0" smtClean="0"/>
          </a:p>
          <a:p>
            <a:r>
              <a:rPr lang="en-US" dirty="0"/>
              <a:t>[1]     W.D. </a:t>
            </a:r>
            <a:r>
              <a:rPr lang="en-US" dirty="0" err="1"/>
              <a:t>Kingery</a:t>
            </a:r>
            <a:r>
              <a:rPr lang="en-US" dirty="0"/>
              <a:t>, H.K. Bowen and D.R. </a:t>
            </a:r>
            <a:r>
              <a:rPr lang="en-US" dirty="0" err="1"/>
              <a:t>Uhlmann</a:t>
            </a:r>
            <a:r>
              <a:rPr lang="en-US" dirty="0"/>
              <a:t>, “Introduction to Ceramics”, Wiley </a:t>
            </a:r>
            <a:r>
              <a:rPr lang="en-US" dirty="0" err="1"/>
              <a:t>Interscience</a:t>
            </a:r>
            <a:r>
              <a:rPr lang="en-US" dirty="0"/>
              <a:t>, New York , 1976.</a:t>
            </a:r>
            <a:endParaRPr lang="ru-RU" dirty="0"/>
          </a:p>
          <a:p>
            <a:r>
              <a:rPr lang="en-US" dirty="0"/>
              <a:t>[2]     P. S. </a:t>
            </a:r>
            <a:r>
              <a:rPr lang="en-US" dirty="0" err="1"/>
              <a:t>Kisly</a:t>
            </a:r>
            <a:r>
              <a:rPr lang="ru-RU" dirty="0"/>
              <a:t>і</a:t>
            </a:r>
            <a:r>
              <a:rPr lang="en-US" dirty="0"/>
              <a:t>, M. S. </a:t>
            </a:r>
            <a:r>
              <a:rPr lang="en-US" dirty="0" err="1"/>
              <a:t>Bodnaruk</a:t>
            </a:r>
            <a:r>
              <a:rPr lang="en-US" dirty="0"/>
              <a:t>, M. S. </a:t>
            </a:r>
            <a:r>
              <a:rPr lang="en-US" dirty="0" err="1"/>
              <a:t>Borovikova</a:t>
            </a:r>
            <a:r>
              <a:rPr lang="en-US" dirty="0"/>
              <a:t>,”</a:t>
            </a:r>
            <a:r>
              <a:rPr lang="en-US" dirty="0" err="1"/>
              <a:t>Cermets</a:t>
            </a:r>
            <a:r>
              <a:rPr lang="en-US" dirty="0"/>
              <a:t>”, </a:t>
            </a:r>
            <a:r>
              <a:rPr lang="en-US" dirty="0" err="1"/>
              <a:t>Naukova</a:t>
            </a:r>
            <a:r>
              <a:rPr lang="en-US" dirty="0"/>
              <a:t> </a:t>
            </a:r>
            <a:r>
              <a:rPr lang="en-US" dirty="0" err="1"/>
              <a:t>dumka</a:t>
            </a:r>
            <a:r>
              <a:rPr lang="en-US" dirty="0"/>
              <a:t>, Kiev, Ukraine, 1985 (in Russian). </a:t>
            </a:r>
            <a:endParaRPr lang="ru-RU" dirty="0"/>
          </a:p>
          <a:p>
            <a:r>
              <a:rPr lang="en-US" dirty="0"/>
              <a:t>[3]     P.G. </a:t>
            </a:r>
            <a:r>
              <a:rPr lang="en-US" dirty="0" err="1"/>
              <a:t>Klemens</a:t>
            </a:r>
            <a:r>
              <a:rPr lang="en-US" dirty="0"/>
              <a:t>, in “Thermal Conductivity”, Vol.1, edited by R.P. Tyne, Academic Press, London, UK, 1969.</a:t>
            </a:r>
            <a:endParaRPr lang="ru-RU" dirty="0"/>
          </a:p>
          <a:p>
            <a:r>
              <a:rPr lang="en-US" dirty="0"/>
              <a:t>[4]     R. </a:t>
            </a:r>
            <a:r>
              <a:rPr lang="en-US" dirty="0" err="1"/>
              <a:t>Truell</a:t>
            </a:r>
            <a:r>
              <a:rPr lang="en-US" dirty="0"/>
              <a:t>, C. </a:t>
            </a:r>
            <a:r>
              <a:rPr lang="en-US" dirty="0" err="1"/>
              <a:t>Elbaum</a:t>
            </a:r>
            <a:r>
              <a:rPr lang="en-US" dirty="0"/>
              <a:t>, and B. B. Chick, “Ultrasonic Methods in Solid State Physics”, Academic Press, New York, 1972. </a:t>
            </a:r>
            <a:endParaRPr lang="ru-RU" dirty="0"/>
          </a:p>
          <a:p>
            <a:r>
              <a:rPr lang="en-US" dirty="0"/>
              <a:t>[5]     A.I. </a:t>
            </a:r>
            <a:r>
              <a:rPr lang="en-US" dirty="0" err="1"/>
              <a:t>Gusev</a:t>
            </a:r>
            <a:r>
              <a:rPr lang="en-US" dirty="0"/>
              <a:t>, A.I. Rempel, </a:t>
            </a:r>
            <a:r>
              <a:rPr lang="en-US" dirty="0" err="1"/>
              <a:t>Nanocrystalline</a:t>
            </a:r>
            <a:r>
              <a:rPr lang="en-US" dirty="0"/>
              <a:t> materials, </a:t>
            </a:r>
            <a:r>
              <a:rPr lang="en-US" dirty="0" err="1"/>
              <a:t>Physmathlit</a:t>
            </a:r>
            <a:r>
              <a:rPr lang="en-US" dirty="0"/>
              <a:t>, Moscow, Russia, 2001 (in Russian).</a:t>
            </a:r>
            <a:endParaRPr lang="ru-RU" dirty="0"/>
          </a:p>
          <a:p>
            <a:r>
              <a:rPr lang="en-US" dirty="0"/>
              <a:t>[6]     A.M. </a:t>
            </a:r>
            <a:r>
              <a:rPr lang="en-US" dirty="0" err="1"/>
              <a:t>Glezer</a:t>
            </a:r>
            <a:r>
              <a:rPr lang="en-US" dirty="0"/>
              <a:t>, V.L. </a:t>
            </a:r>
            <a:r>
              <a:rPr lang="en-US" dirty="0" err="1"/>
              <a:t>Stolyarov</a:t>
            </a:r>
            <a:r>
              <a:rPr lang="en-US" dirty="0"/>
              <a:t>, A.A. </a:t>
            </a:r>
            <a:r>
              <a:rPr lang="en-US" dirty="0" err="1"/>
              <a:t>Tomchuk</a:t>
            </a:r>
            <a:r>
              <a:rPr lang="en-US" dirty="0"/>
              <a:t>, N.A. </a:t>
            </a:r>
            <a:r>
              <a:rPr lang="en-US" dirty="0" err="1"/>
              <a:t>Shurygina</a:t>
            </a:r>
            <a:r>
              <a:rPr lang="en-US" dirty="0"/>
              <a:t>,” </a:t>
            </a:r>
            <a:r>
              <a:rPr lang="en-US" u="sng" dirty="0">
                <a:hlinkClick r:id="rId2"/>
              </a:rPr>
              <a:t>Grain boundary engineering  and </a:t>
            </a:r>
            <a:r>
              <a:rPr lang="en-US" u="sng" dirty="0" err="1">
                <a:hlinkClick r:id="rId2"/>
              </a:rPr>
              <a:t>superstrength</a:t>
            </a:r>
            <a:r>
              <a:rPr lang="en-US" u="sng" dirty="0">
                <a:hlinkClick r:id="rId2"/>
              </a:rPr>
              <a:t>  of nanocrystals</a:t>
            </a:r>
            <a:r>
              <a:rPr lang="en-US" dirty="0"/>
              <a:t>”, </a:t>
            </a:r>
            <a:r>
              <a:rPr lang="en-US" i="1" u="sng" dirty="0">
                <a:hlinkClick r:id="rId3"/>
              </a:rPr>
              <a:t>Tech. Phys. Lett.</a:t>
            </a:r>
            <a:r>
              <a:rPr lang="en-US" i="1" dirty="0"/>
              <a:t> </a:t>
            </a:r>
            <a:r>
              <a:rPr lang="en-US" dirty="0"/>
              <a:t>Vol.42 (1), pp. 51-54, 2016. </a:t>
            </a:r>
            <a:endParaRPr lang="ru-RU" dirty="0"/>
          </a:p>
          <a:p>
            <a:r>
              <a:rPr lang="en-US" dirty="0"/>
              <a:t>[7]     A.G. </a:t>
            </a:r>
            <a:r>
              <a:rPr lang="en-US" dirty="0" err="1"/>
              <a:t>Slepnev</a:t>
            </a:r>
            <a:r>
              <a:rPr lang="en-US" dirty="0"/>
              <a:t>, “</a:t>
            </a:r>
            <a:r>
              <a:rPr lang="ru-RU" dirty="0" err="1"/>
              <a:t>Evaluating</a:t>
            </a:r>
            <a:r>
              <a:rPr lang="ru-RU" dirty="0"/>
              <a:t> </a:t>
            </a:r>
            <a:r>
              <a:rPr lang="ru-RU" dirty="0" err="1"/>
              <a:t>the</a:t>
            </a:r>
            <a:r>
              <a:rPr lang="ru-RU" dirty="0"/>
              <a:t> </a:t>
            </a:r>
            <a:r>
              <a:rPr lang="ru-RU" dirty="0" err="1"/>
              <a:t>mechanical</a:t>
            </a:r>
            <a:r>
              <a:rPr lang="ru-RU" dirty="0"/>
              <a:t> </a:t>
            </a:r>
            <a:r>
              <a:rPr lang="ru-RU" dirty="0" err="1"/>
              <a:t>properties</a:t>
            </a:r>
            <a:r>
              <a:rPr lang="ru-RU" dirty="0"/>
              <a:t> </a:t>
            </a:r>
            <a:r>
              <a:rPr lang="ru-RU" dirty="0" err="1"/>
              <a:t>of</a:t>
            </a:r>
            <a:r>
              <a:rPr lang="ru-RU" dirty="0"/>
              <a:t> </a:t>
            </a:r>
            <a:r>
              <a:rPr lang="ru-RU" dirty="0" err="1"/>
              <a:t>grain-boundary</a:t>
            </a:r>
            <a:r>
              <a:rPr lang="ru-RU" dirty="0"/>
              <a:t> </a:t>
            </a:r>
            <a:r>
              <a:rPr lang="ru-RU" dirty="0" err="1"/>
              <a:t>phases</a:t>
            </a:r>
            <a:r>
              <a:rPr lang="ru-RU" dirty="0"/>
              <a:t> </a:t>
            </a:r>
            <a:r>
              <a:rPr lang="ru-RU" dirty="0" err="1"/>
              <a:t>in</a:t>
            </a:r>
            <a:r>
              <a:rPr lang="ru-RU" dirty="0"/>
              <a:t> </a:t>
            </a:r>
            <a:r>
              <a:rPr lang="ru-RU" dirty="0" err="1"/>
              <a:t>nano</a:t>
            </a:r>
            <a:r>
              <a:rPr lang="ru-RU" dirty="0"/>
              <a:t>- </a:t>
            </a:r>
            <a:r>
              <a:rPr lang="ru-RU" dirty="0" err="1"/>
              <a:t>and</a:t>
            </a:r>
            <a:r>
              <a:rPr lang="ru-RU" dirty="0"/>
              <a:t> </a:t>
            </a:r>
            <a:r>
              <a:rPr lang="ru-RU" dirty="0" err="1"/>
              <a:t>submicrocrystalline</a:t>
            </a:r>
            <a:r>
              <a:rPr lang="ru-RU" dirty="0"/>
              <a:t> </a:t>
            </a:r>
            <a:r>
              <a:rPr lang="ru-RU" dirty="0" err="1"/>
              <a:t>materials</a:t>
            </a:r>
            <a:r>
              <a:rPr lang="ru-RU" dirty="0"/>
              <a:t> </a:t>
            </a:r>
            <a:r>
              <a:rPr lang="ru-RU" dirty="0" err="1"/>
              <a:t>using</a:t>
            </a:r>
            <a:r>
              <a:rPr lang="ru-RU" dirty="0"/>
              <a:t> a </a:t>
            </a:r>
            <a:r>
              <a:rPr lang="ru-RU" dirty="0" err="1"/>
              <a:t>model</a:t>
            </a:r>
            <a:r>
              <a:rPr lang="ru-RU" dirty="0"/>
              <a:t> </a:t>
            </a:r>
            <a:r>
              <a:rPr lang="ru-RU" dirty="0" err="1"/>
              <a:t>of</a:t>
            </a:r>
            <a:r>
              <a:rPr lang="ru-RU" dirty="0"/>
              <a:t> </a:t>
            </a:r>
            <a:r>
              <a:rPr lang="ru-RU" dirty="0" err="1"/>
              <a:t>an</a:t>
            </a:r>
            <a:r>
              <a:rPr lang="ru-RU" dirty="0"/>
              <a:t> </a:t>
            </a:r>
            <a:r>
              <a:rPr lang="ru-RU" dirty="0" err="1"/>
              <a:t>elastic</a:t>
            </a:r>
            <a:r>
              <a:rPr lang="ru-RU" dirty="0"/>
              <a:t> </a:t>
            </a:r>
            <a:r>
              <a:rPr lang="ru-RU" dirty="0" err="1"/>
              <a:t>multilayer</a:t>
            </a:r>
            <a:r>
              <a:rPr lang="ru-RU" dirty="0"/>
              <a:t> </a:t>
            </a:r>
            <a:r>
              <a:rPr lang="ru-RU" dirty="0" err="1"/>
              <a:t>periodic</a:t>
            </a:r>
            <a:r>
              <a:rPr lang="ru-RU" dirty="0"/>
              <a:t> </a:t>
            </a:r>
            <a:r>
              <a:rPr lang="ru-RU" dirty="0" err="1"/>
              <a:t>medium</a:t>
            </a:r>
            <a:r>
              <a:rPr lang="en-GB" dirty="0"/>
              <a:t>”,</a:t>
            </a:r>
            <a:r>
              <a:rPr lang="en-GB" i="1" dirty="0"/>
              <a:t> </a:t>
            </a:r>
            <a:r>
              <a:rPr lang="en-US" i="1" u="sng" dirty="0">
                <a:hlinkClick r:id="rId4" tooltip="Technical Physics Letters"/>
              </a:rPr>
              <a:t>Tech. Phys. Lett.</a:t>
            </a:r>
            <a:r>
              <a:rPr lang="en-US" dirty="0"/>
              <a:t>, Vol. 33 (11), pp. 936-938, 2007. </a:t>
            </a:r>
            <a:endParaRPr lang="ru-RU" dirty="0"/>
          </a:p>
          <a:p>
            <a:r>
              <a:rPr lang="ru-RU" dirty="0"/>
              <a:t> </a:t>
            </a:r>
            <a:r>
              <a:rPr lang="en-US" dirty="0"/>
              <a:t>[8]     </a:t>
            </a:r>
            <a:r>
              <a:rPr lang="ru-RU" dirty="0"/>
              <a:t>О</a:t>
            </a:r>
            <a:r>
              <a:rPr lang="en-US" dirty="0"/>
              <a:t>.V. </a:t>
            </a:r>
            <a:r>
              <a:rPr lang="en-US" dirty="0" err="1"/>
              <a:t>Karban</a:t>
            </a:r>
            <a:r>
              <a:rPr lang="en-US" dirty="0"/>
              <a:t>, A.A. </a:t>
            </a:r>
            <a:r>
              <a:rPr lang="en-US" dirty="0" err="1"/>
              <a:t>Abramovich</a:t>
            </a:r>
            <a:r>
              <a:rPr lang="en-US" dirty="0"/>
              <a:t>, E.N. Khazanov, A.V. </a:t>
            </a:r>
            <a:r>
              <a:rPr lang="en-US" dirty="0" err="1"/>
              <a:t>Taranov</a:t>
            </a:r>
            <a:r>
              <a:rPr lang="en-US" dirty="0"/>
              <a:t>, G.N. </a:t>
            </a:r>
            <a:r>
              <a:rPr lang="en-US" dirty="0" err="1" smtClean="0"/>
              <a:t>Konygin</a:t>
            </a:r>
            <a:r>
              <a:rPr lang="en-US" dirty="0" smtClean="0"/>
              <a:t> </a:t>
            </a:r>
            <a:r>
              <a:rPr lang="en-US" dirty="0"/>
              <a:t>and E.I. </a:t>
            </a:r>
            <a:r>
              <a:rPr lang="en-US" dirty="0" err="1"/>
              <a:t>Salamatov</a:t>
            </a:r>
            <a:r>
              <a:rPr lang="en-US" dirty="0"/>
              <a:t>, “Investigation of structure and kinetics of the thermal phonons </a:t>
            </a:r>
            <a:r>
              <a:rPr lang="en-US" dirty="0" err="1"/>
              <a:t>cermets</a:t>
            </a:r>
            <a:r>
              <a:rPr lang="en-US" dirty="0"/>
              <a:t> based alumina with iron supplementation synthesized by different methods”, </a:t>
            </a:r>
            <a:r>
              <a:rPr lang="en-US" i="1" dirty="0"/>
              <a:t>The Chemical Physics and </a:t>
            </a:r>
            <a:r>
              <a:rPr lang="en-US" i="1" dirty="0" err="1"/>
              <a:t>Mesoscopy</a:t>
            </a:r>
            <a:r>
              <a:rPr lang="en-US" i="1" dirty="0"/>
              <a:t>.</a:t>
            </a:r>
            <a:r>
              <a:rPr lang="en-US" dirty="0"/>
              <a:t> Vol.15 (3), pp. 758-763, 2013 (in Russian).</a:t>
            </a:r>
            <a:endParaRPr lang="ru-RU" dirty="0"/>
          </a:p>
          <a:p>
            <a:r>
              <a:rPr lang="en-US" dirty="0"/>
              <a:t>[9]     S.N. Ivanov,  E.N. Khazanov,  A.V. </a:t>
            </a:r>
            <a:r>
              <a:rPr lang="en-US" dirty="0" err="1"/>
              <a:t>Taranov</a:t>
            </a:r>
            <a:r>
              <a:rPr lang="en-US" dirty="0"/>
              <a:t>,  I. S. </a:t>
            </a:r>
            <a:r>
              <a:rPr lang="en-US" dirty="0" err="1"/>
              <a:t>Mikhailova</a:t>
            </a:r>
            <a:r>
              <a:rPr lang="en-US" dirty="0"/>
              <a:t>, V.M. </a:t>
            </a:r>
            <a:r>
              <a:rPr lang="en-US" dirty="0" err="1"/>
              <a:t>Gropyanov</a:t>
            </a:r>
            <a:r>
              <a:rPr lang="en-US" dirty="0"/>
              <a:t> and A.A. </a:t>
            </a:r>
            <a:r>
              <a:rPr lang="en-US" dirty="0" err="1"/>
              <a:t>Abramovich</a:t>
            </a:r>
            <a:r>
              <a:rPr lang="en-US" dirty="0"/>
              <a:t>, “Grain Boundaries and Elastic Properties of Aluminum-Oxide and Stainless-Steel-Based </a:t>
            </a:r>
            <a:r>
              <a:rPr lang="en-US" dirty="0" err="1"/>
              <a:t>Cermets</a:t>
            </a:r>
            <a:r>
              <a:rPr lang="en-US" dirty="0"/>
              <a:t>”, </a:t>
            </a:r>
            <a:r>
              <a:rPr lang="en-US" i="1" dirty="0"/>
              <a:t>J. Physics of the Solid State.</a:t>
            </a:r>
            <a:r>
              <a:rPr lang="en-US" dirty="0"/>
              <a:t> Vol.43 (4), pp. 665-669, 2001.</a:t>
            </a:r>
            <a:endParaRPr lang="ru-RU" dirty="0"/>
          </a:p>
          <a:p>
            <a:r>
              <a:rPr lang="en-US" dirty="0"/>
              <a:t> [10]     F.M. </a:t>
            </a:r>
            <a:r>
              <a:rPr lang="en-US" dirty="0" err="1"/>
              <a:t>Shakhov</a:t>
            </a:r>
            <a:r>
              <a:rPr lang="en-US" dirty="0"/>
              <a:t>, A.P. </a:t>
            </a:r>
            <a:r>
              <a:rPr lang="en-US" dirty="0" err="1"/>
              <a:t>Meilakhs</a:t>
            </a:r>
            <a:r>
              <a:rPr lang="en-US" dirty="0"/>
              <a:t>, E.D. Eidelman, “</a:t>
            </a:r>
            <a:r>
              <a:rPr lang="en-US" u="sng" dirty="0">
                <a:hlinkClick r:id="rId5"/>
              </a:rPr>
              <a:t>Changes in the mechanism of heat transfer in passing from </a:t>
            </a:r>
            <a:r>
              <a:rPr lang="en-US" u="sng" dirty="0" err="1">
                <a:hlinkClick r:id="rId5"/>
              </a:rPr>
              <a:t>microparticles</a:t>
            </a:r>
            <a:r>
              <a:rPr lang="en-US" u="sng" dirty="0">
                <a:hlinkClick r:id="rId5"/>
              </a:rPr>
              <a:t> to nanoparticles</a:t>
            </a:r>
            <a:r>
              <a:rPr lang="en-US" dirty="0"/>
              <a:t>”, </a:t>
            </a:r>
            <a:r>
              <a:rPr lang="en-US" i="1" u="sng" dirty="0">
                <a:hlinkClick r:id="rId3"/>
              </a:rPr>
              <a:t>Tech. Phys. Lett.</a:t>
            </a:r>
            <a:r>
              <a:rPr lang="en-US" i="1" dirty="0"/>
              <a:t> </a:t>
            </a:r>
            <a:r>
              <a:rPr lang="en-US" dirty="0"/>
              <a:t>Vol</a:t>
            </a:r>
            <a:r>
              <a:rPr lang="ru-RU" dirty="0"/>
              <a:t>.42 (3), </a:t>
            </a:r>
            <a:r>
              <a:rPr lang="en-US" dirty="0"/>
              <a:t>pp</a:t>
            </a:r>
            <a:r>
              <a:rPr lang="ru-RU" dirty="0"/>
              <a:t>. 252-25</a:t>
            </a:r>
            <a:r>
              <a:rPr lang="en-US" dirty="0"/>
              <a:t>5</a:t>
            </a:r>
            <a:r>
              <a:rPr lang="ru-RU" dirty="0"/>
              <a:t>, </a:t>
            </a:r>
            <a:r>
              <a:rPr lang="ru-RU" dirty="0" smtClean="0"/>
              <a:t>2016.</a:t>
            </a:r>
          </a:p>
        </p:txBody>
      </p:sp>
      <p:pic>
        <p:nvPicPr>
          <p:cNvPr id="2271" name="Рисунок 1" descr="cermet"/>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7692067" y="27435434"/>
            <a:ext cx="4860540" cy="35759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72" name="Рисунок 2" descr="Graph3"/>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29271874" y="23202117"/>
            <a:ext cx="6575562" cy="38417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73" name="Рисунок 3" descr="Graph1"/>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6369464" y="23202117"/>
            <a:ext cx="5321466" cy="3955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extBox 1"/>
          <p:cNvSpPr txBox="1"/>
          <p:nvPr/>
        </p:nvSpPr>
        <p:spPr>
          <a:xfrm>
            <a:off x="15842382" y="31287862"/>
            <a:ext cx="8604956" cy="830997"/>
          </a:xfrm>
          <a:prstGeom prst="rect">
            <a:avLst/>
          </a:prstGeom>
          <a:noFill/>
        </p:spPr>
        <p:txBody>
          <a:bodyPr wrap="square" rtlCol="0">
            <a:spAutoFit/>
          </a:bodyPr>
          <a:lstStyle/>
          <a:p>
            <a:r>
              <a:rPr lang="en-US" b="1" dirty="0"/>
              <a:t>Fig. (1). </a:t>
            </a:r>
            <a:r>
              <a:rPr lang="en-US" dirty="0"/>
              <a:t> SEM microstructure of the </a:t>
            </a:r>
            <a:r>
              <a:rPr lang="en-US" dirty="0" err="1"/>
              <a:t>cermets</a:t>
            </a:r>
            <a:r>
              <a:rPr lang="en-US" dirty="0"/>
              <a:t> samples sintered in a vacuum at 1500</a:t>
            </a:r>
            <a:r>
              <a:rPr lang="en-US" baseline="30000" dirty="0"/>
              <a:t>o</a:t>
            </a:r>
            <a:r>
              <a:rPr lang="en-US" dirty="0"/>
              <a:t>C. </a:t>
            </a:r>
            <a:endParaRPr lang="ru-RU" dirty="0">
              <a:effectLst/>
            </a:endParaRPr>
          </a:p>
        </p:txBody>
      </p:sp>
      <p:sp>
        <p:nvSpPr>
          <p:cNvPr id="3" name="TextBox 2"/>
          <p:cNvSpPr txBox="1"/>
          <p:nvPr/>
        </p:nvSpPr>
        <p:spPr>
          <a:xfrm flipH="1">
            <a:off x="29775929" y="27687462"/>
            <a:ext cx="5724633" cy="1938992"/>
          </a:xfrm>
          <a:prstGeom prst="rect">
            <a:avLst/>
          </a:prstGeom>
          <a:noFill/>
        </p:spPr>
        <p:txBody>
          <a:bodyPr wrap="square" rtlCol="0">
            <a:spAutoFit/>
          </a:bodyPr>
          <a:lstStyle/>
          <a:p>
            <a:r>
              <a:rPr lang="en-US" b="1" dirty="0"/>
              <a:t>Fig. (2).</a:t>
            </a:r>
            <a:r>
              <a:rPr lang="en-US" dirty="0"/>
              <a:t> </a:t>
            </a:r>
            <a:r>
              <a:rPr lang="en-GB" dirty="0"/>
              <a:t>Concentration dependences of elastic moduli, E and G, for </a:t>
            </a:r>
            <a:r>
              <a:rPr lang="en-GB" dirty="0" err="1"/>
              <a:t>cermets</a:t>
            </a:r>
            <a:r>
              <a:rPr lang="en-GB" dirty="0"/>
              <a:t>, sintered at various  temperatures: 1500 °C – curves 1 and, 1’ and; 1600 °C – curves 2 and, 2’.  </a:t>
            </a:r>
            <a:endParaRPr lang="ru-RU" dirty="0">
              <a:effectLst/>
            </a:endParaRPr>
          </a:p>
        </p:txBody>
      </p:sp>
      <p:sp>
        <p:nvSpPr>
          <p:cNvPr id="4" name="TextBox 3"/>
          <p:cNvSpPr txBox="1"/>
          <p:nvPr/>
        </p:nvSpPr>
        <p:spPr>
          <a:xfrm>
            <a:off x="36544086" y="27687462"/>
            <a:ext cx="5146844" cy="3046988"/>
          </a:xfrm>
          <a:prstGeom prst="rect">
            <a:avLst/>
          </a:prstGeom>
          <a:noFill/>
        </p:spPr>
        <p:txBody>
          <a:bodyPr wrap="square" rtlCol="0">
            <a:spAutoFit/>
          </a:bodyPr>
          <a:lstStyle/>
          <a:p>
            <a:r>
              <a:rPr lang="en-US" b="1" dirty="0"/>
              <a:t>Fig. (3). </a:t>
            </a:r>
            <a:r>
              <a:rPr lang="en-GB" dirty="0"/>
              <a:t>Concentration dependences of the thermal conductivity coefficient (arbitrary units) in </a:t>
            </a:r>
            <a:r>
              <a:rPr lang="en-GB" dirty="0" err="1"/>
              <a:t>cermets</a:t>
            </a:r>
            <a:r>
              <a:rPr lang="en-GB" dirty="0"/>
              <a:t> sintered at temperatures of 1500 (1) and 1600</a:t>
            </a:r>
            <a:r>
              <a:rPr lang="en-GB" baseline="30000" dirty="0"/>
              <a:t> </a:t>
            </a:r>
            <a:r>
              <a:rPr lang="en-GB" dirty="0"/>
              <a:t>°C (2), λ = 1 corresponds to the standard sample value.  </a:t>
            </a:r>
            <a:endParaRPr lang="ru-RU" dirty="0"/>
          </a:p>
          <a:p>
            <a:r>
              <a:rPr lang="en-US" dirty="0"/>
              <a:t> </a:t>
            </a:r>
            <a:endParaRPr lang="ru-RU" dirty="0">
              <a:effectLst/>
            </a:endParaRPr>
          </a:p>
        </p:txBody>
      </p:sp>
      <p:sp>
        <p:nvSpPr>
          <p:cNvPr id="6" name="TextBox 5"/>
          <p:cNvSpPr txBox="1"/>
          <p:nvPr/>
        </p:nvSpPr>
        <p:spPr>
          <a:xfrm>
            <a:off x="34960506" y="1764582"/>
            <a:ext cx="7919688" cy="2554545"/>
          </a:xfrm>
          <a:prstGeom prst="rect">
            <a:avLst/>
          </a:prstGeom>
          <a:noFill/>
        </p:spPr>
        <p:txBody>
          <a:bodyPr wrap="square" rtlCol="0">
            <a:spAutoFit/>
          </a:bodyPr>
          <a:lstStyle/>
          <a:p>
            <a:r>
              <a:rPr lang="en-US" sz="3200" b="1" dirty="0"/>
              <a:t>3</a:t>
            </a:r>
            <a:r>
              <a:rPr lang="en-US" sz="3200" b="1" baseline="30000" dirty="0"/>
              <a:t>rd</a:t>
            </a:r>
            <a:r>
              <a:rPr lang="en-US" sz="3200" b="1" dirty="0"/>
              <a:t> International Conference and Expo   on Ceramics and Composite Materials</a:t>
            </a:r>
          </a:p>
          <a:p>
            <a:pPr algn="just"/>
            <a:r>
              <a:rPr lang="en-US" sz="3200" b="1" dirty="0"/>
              <a:t>June 26-27, 2017 Madrid, Spain</a:t>
            </a:r>
          </a:p>
          <a:p>
            <a:pPr algn="ctr"/>
            <a:r>
              <a:rPr lang="en-US" sz="3200" b="1" dirty="0"/>
              <a:t>Theme: Sustainable Composite Solutions to Global Challenges</a:t>
            </a:r>
          </a:p>
        </p:txBody>
      </p:sp>
      <p:pic>
        <p:nvPicPr>
          <p:cNvPr id="1026" name="Picture 2" descr="Картинки по запросу герб санкт-петербургского государственного университета"/>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1996738" y="412758"/>
            <a:ext cx="4060397" cy="4776937"/>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786188"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786188"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lnDef>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1770</TotalTime>
  <Words>2337</Words>
  <Application>Microsoft Office PowerPoint</Application>
  <PresentationFormat>Произвольный</PresentationFormat>
  <Paragraphs>47</Paragraphs>
  <Slides>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vt:i4>
      </vt:variant>
    </vt:vector>
  </HeadingPairs>
  <TitlesOfParts>
    <vt:vector size="2" baseType="lpstr">
      <vt:lpstr>Оформление по умолчанию</vt:lpstr>
      <vt:lpstr>Слайд 1</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Alexei</dc:creator>
  <cp:lastModifiedBy>*</cp:lastModifiedBy>
  <cp:revision>121</cp:revision>
  <dcterms:created xsi:type="dcterms:W3CDTF">2010-09-11T11:55:41Z</dcterms:created>
  <dcterms:modified xsi:type="dcterms:W3CDTF">2017-06-10T07:39:46Z</dcterms:modified>
</cp:coreProperties>
</file>