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Lst>
  <p:sldSz cx="27432000" cy="16459200"/>
  <p:notesSz cx="6858000" cy="9144000"/>
  <p:defaultTextStyle>
    <a:lvl1pPr>
      <a:defRPr>
        <a:latin typeface="+mj-lt"/>
        <a:ea typeface="+mj-ea"/>
        <a:cs typeface="+mj-cs"/>
        <a:sym typeface="Helvetica"/>
      </a:defRPr>
    </a:lvl1pPr>
    <a:lvl2pPr>
      <a:defRPr>
        <a:latin typeface="+mj-lt"/>
        <a:ea typeface="+mj-ea"/>
        <a:cs typeface="+mj-cs"/>
        <a:sym typeface="Helvetica"/>
      </a:defRPr>
    </a:lvl2pPr>
    <a:lvl3pPr>
      <a:defRPr>
        <a:latin typeface="+mj-lt"/>
        <a:ea typeface="+mj-ea"/>
        <a:cs typeface="+mj-cs"/>
        <a:sym typeface="Helvetica"/>
      </a:defRPr>
    </a:lvl3pPr>
    <a:lvl4pPr>
      <a:defRPr>
        <a:latin typeface="+mj-lt"/>
        <a:ea typeface="+mj-ea"/>
        <a:cs typeface="+mj-cs"/>
        <a:sym typeface="Helvetica"/>
      </a:defRPr>
    </a:lvl4pPr>
    <a:lvl5pPr>
      <a:defRPr>
        <a:latin typeface="+mj-lt"/>
        <a:ea typeface="+mj-ea"/>
        <a:cs typeface="+mj-cs"/>
        <a:sym typeface="Helvetica"/>
      </a:defRPr>
    </a:lvl5pPr>
    <a:lvl6pPr>
      <a:defRPr>
        <a:latin typeface="+mj-lt"/>
        <a:ea typeface="+mj-ea"/>
        <a:cs typeface="+mj-cs"/>
        <a:sym typeface="Helvetica"/>
      </a:defRPr>
    </a:lvl6pPr>
    <a:lvl7pPr>
      <a:defRPr>
        <a:latin typeface="+mj-lt"/>
        <a:ea typeface="+mj-ea"/>
        <a:cs typeface="+mj-cs"/>
        <a:sym typeface="Helvetica"/>
      </a:defRPr>
    </a:lvl7pPr>
    <a:lvl8pPr>
      <a:defRPr>
        <a:latin typeface="+mj-lt"/>
        <a:ea typeface="+mj-ea"/>
        <a:cs typeface="+mj-cs"/>
        <a:sym typeface="Helvetica"/>
      </a:defRPr>
    </a:lvl8pPr>
    <a:lvl9pPr>
      <a:defRPr>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ECEC"/>
          </a:solidFill>
        </a:fill>
      </a:tcStyle>
    </a:wholeTbl>
    <a:band2H>
      <a:tcTxStyle b="def" i="def"/>
      <a:tcStyle>
        <a:tcBdr/>
        <a:fill>
          <a:solidFill>
            <a:srgbClr val="E7F6F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3CCCC"/>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3CCCC"/>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3CCCC"/>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2E2EB"/>
          </a:solidFill>
        </a:fill>
      </a:tcStyle>
    </a:wholeTbl>
    <a:band2H>
      <a:tcTxStyle b="def" i="def"/>
      <a:tcStyle>
        <a:tcBdr/>
        <a:fill>
          <a:solidFill>
            <a:srgbClr val="F1F1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AAAC9"/>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AAAC9"/>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AAAC9"/>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E4CA"/>
          </a:solidFill>
        </a:fill>
      </a:tcStyle>
    </a:wholeTbl>
    <a:band2H>
      <a:tcTxStyle b="def" i="def"/>
      <a:tcStyle>
        <a:tcBdr/>
        <a:fill>
          <a:solidFill>
            <a:srgbClr val="E6F2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B300"/>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B300"/>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B300"/>
          </a:solidFill>
        </a:fill>
      </a:tcStyle>
    </a:firstRow>
  </a:tblStyle>
  <a:tblStyle styleId="{CF821DB8-F4EB-4A41-A1BA-3FCAFE7338EE}"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3CCCC"/>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33CCCC"/>
          </a:solidFill>
        </a:fill>
      </a:tcStyle>
    </a:firstRow>
  </a:tblStyle>
  <a:tblStyle styleId="{33BA23B1-9221-436E-865A-0063620EA4FD}"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8"/>
          <p:cNvSpPr/>
          <p:nvPr>
            <p:ph type="sldImg"/>
          </p:nvPr>
        </p:nvSpPr>
        <p:spPr>
          <a:xfrm>
            <a:off x="1143000" y="685800"/>
            <a:ext cx="4572000" cy="3429000"/>
          </a:xfrm>
          <a:prstGeom prst="rect">
            <a:avLst/>
          </a:prstGeom>
        </p:spPr>
        <p:txBody>
          <a:bodyPr/>
          <a:lstStyle/>
          <a:p>
            <a:pPr lvl="0"/>
          </a:p>
        </p:txBody>
      </p:sp>
      <p:sp>
        <p:nvSpPr>
          <p:cNvPr id="9" name="Shape 9"/>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4" name="Shape 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6" name="Shape 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sldNum" sz="quarter" idx="2"/>
          </p:nvPr>
        </p:nvSpPr>
        <p:spPr>
          <a:xfrm>
            <a:off x="19659600" y="15351061"/>
            <a:ext cx="6400800" cy="781115"/>
          </a:xfrm>
          <a:prstGeom prst="rect">
            <a:avLst/>
          </a:prstGeom>
          <a:ln w="12700">
            <a:miter lim="400000"/>
          </a:ln>
        </p:spPr>
        <p:txBody>
          <a:bodyPr lIns="125401" tIns="125401" rIns="125401" bIns="125401" anchor="b">
            <a:spAutoFit/>
          </a:bodyPr>
          <a:lstStyle>
            <a:lvl1pPr algn="r">
              <a:defRPr sz="3800">
                <a:solidFill>
                  <a:srgbClr val="FFFFFF"/>
                </a:solidFill>
                <a:effectLst>
                  <a:outerShdw sx="100000" sy="100000" kx="0" ky="0" algn="b" rotWithShape="0" blurRad="12700" dist="25400" dir="2700000">
                    <a:srgbClr val="000000"/>
                  </a:outerShdw>
                </a:effectLst>
                <a:latin typeface="Arial"/>
                <a:ea typeface="Arial"/>
                <a:cs typeface="Arial"/>
                <a:sym typeface="Aria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Lst>
  <p:transition spd="med" advClick="1"/>
  <p:txStyles>
    <p:titleStyle>
      <a:lvl1pPr defTabSz="2508250">
        <a:defRPr sz="12100">
          <a:solidFill>
            <a:srgbClr val="FFFFFF"/>
          </a:solidFill>
          <a:latin typeface="Tahoma"/>
          <a:ea typeface="Tahoma"/>
          <a:cs typeface="Tahoma"/>
          <a:sym typeface="Tahoma"/>
        </a:defRPr>
      </a:lvl1pPr>
      <a:lvl2pPr defTabSz="2508250">
        <a:defRPr sz="12100">
          <a:solidFill>
            <a:srgbClr val="FFFFFF"/>
          </a:solidFill>
          <a:latin typeface="Tahoma"/>
          <a:ea typeface="Tahoma"/>
          <a:cs typeface="Tahoma"/>
          <a:sym typeface="Tahoma"/>
        </a:defRPr>
      </a:lvl2pPr>
      <a:lvl3pPr defTabSz="2508250">
        <a:defRPr sz="12100">
          <a:solidFill>
            <a:srgbClr val="FFFFFF"/>
          </a:solidFill>
          <a:latin typeface="Tahoma"/>
          <a:ea typeface="Tahoma"/>
          <a:cs typeface="Tahoma"/>
          <a:sym typeface="Tahoma"/>
        </a:defRPr>
      </a:lvl3pPr>
      <a:lvl4pPr defTabSz="2508250">
        <a:defRPr sz="12100">
          <a:solidFill>
            <a:srgbClr val="FFFFFF"/>
          </a:solidFill>
          <a:latin typeface="Tahoma"/>
          <a:ea typeface="Tahoma"/>
          <a:cs typeface="Tahoma"/>
          <a:sym typeface="Tahoma"/>
        </a:defRPr>
      </a:lvl4pPr>
      <a:lvl5pPr defTabSz="2508250">
        <a:defRPr sz="12100">
          <a:solidFill>
            <a:srgbClr val="FFFFFF"/>
          </a:solidFill>
          <a:latin typeface="Tahoma"/>
          <a:ea typeface="Tahoma"/>
          <a:cs typeface="Tahoma"/>
          <a:sym typeface="Tahoma"/>
        </a:defRPr>
      </a:lvl5pPr>
      <a:lvl6pPr defTabSz="2508250">
        <a:defRPr sz="12100">
          <a:solidFill>
            <a:srgbClr val="FFFFFF"/>
          </a:solidFill>
          <a:latin typeface="Tahoma"/>
          <a:ea typeface="Tahoma"/>
          <a:cs typeface="Tahoma"/>
          <a:sym typeface="Tahoma"/>
        </a:defRPr>
      </a:lvl6pPr>
      <a:lvl7pPr defTabSz="2508250">
        <a:defRPr sz="12100">
          <a:solidFill>
            <a:srgbClr val="FFFFFF"/>
          </a:solidFill>
          <a:latin typeface="Tahoma"/>
          <a:ea typeface="Tahoma"/>
          <a:cs typeface="Tahoma"/>
          <a:sym typeface="Tahoma"/>
        </a:defRPr>
      </a:lvl7pPr>
      <a:lvl8pPr defTabSz="2508250">
        <a:defRPr sz="12100">
          <a:solidFill>
            <a:srgbClr val="FFFFFF"/>
          </a:solidFill>
          <a:latin typeface="Tahoma"/>
          <a:ea typeface="Tahoma"/>
          <a:cs typeface="Tahoma"/>
          <a:sym typeface="Tahoma"/>
        </a:defRPr>
      </a:lvl8pPr>
      <a:lvl9pPr defTabSz="2508250">
        <a:defRPr sz="12100">
          <a:solidFill>
            <a:srgbClr val="FFFFFF"/>
          </a:solidFill>
          <a:latin typeface="Tahoma"/>
          <a:ea typeface="Tahoma"/>
          <a:cs typeface="Tahoma"/>
          <a:sym typeface="Tahoma"/>
        </a:defRPr>
      </a:lvl9pPr>
    </p:titleStyle>
    <p:bodyStyle>
      <a:lvl1pPr marL="939800" indent="-939800" defTabSz="2508250">
        <a:spcBef>
          <a:spcPts val="2100"/>
        </a:spcBef>
        <a:buClr>
          <a:srgbClr val="FFCC00"/>
        </a:buClr>
        <a:buSzPct val="120000"/>
        <a:buFont typeface="Tahoma"/>
        <a:buChar char="❖"/>
        <a:defRPr sz="8800">
          <a:solidFill>
            <a:srgbClr val="FFFFFF"/>
          </a:solidFill>
          <a:latin typeface="Tahoma"/>
          <a:ea typeface="Tahoma"/>
          <a:cs typeface="Tahoma"/>
          <a:sym typeface="Tahoma"/>
        </a:defRPr>
      </a:lvl1pPr>
      <a:lvl2pPr marL="2150379" indent="-896257" defTabSz="2508250">
        <a:spcBef>
          <a:spcPts val="2100"/>
        </a:spcBef>
        <a:buClr>
          <a:srgbClr val="FFCC00"/>
        </a:buClr>
        <a:buSzPct val="100000"/>
        <a:buFont typeface="Tahoma"/>
        <a:buChar char="–"/>
        <a:defRPr sz="8800">
          <a:solidFill>
            <a:srgbClr val="FFFFFF"/>
          </a:solidFill>
          <a:latin typeface="Tahoma"/>
          <a:ea typeface="Tahoma"/>
          <a:cs typeface="Tahoma"/>
          <a:sym typeface="Tahoma"/>
        </a:defRPr>
      </a:lvl2pPr>
      <a:lvl3pPr marL="3344333" indent="-836083" defTabSz="2508250">
        <a:spcBef>
          <a:spcPts val="2100"/>
        </a:spcBef>
        <a:buClr>
          <a:srgbClr val="FFCC00"/>
        </a:buClr>
        <a:buSzPct val="120000"/>
        <a:buFont typeface="Tahoma"/>
        <a:buChar char="•"/>
        <a:defRPr sz="8800">
          <a:solidFill>
            <a:srgbClr val="FFFFFF"/>
          </a:solidFill>
          <a:latin typeface="Tahoma"/>
          <a:ea typeface="Tahoma"/>
          <a:cs typeface="Tahoma"/>
          <a:sym typeface="Tahoma"/>
        </a:defRPr>
      </a:lvl3pPr>
      <a:lvl4pPr marL="4765675" indent="-1003300" defTabSz="2508250">
        <a:spcBef>
          <a:spcPts val="2100"/>
        </a:spcBef>
        <a:buClr>
          <a:srgbClr val="FFCC00"/>
        </a:buClr>
        <a:buSzPct val="100000"/>
        <a:buFont typeface="Tahoma"/>
        <a:buChar char="–"/>
        <a:defRPr sz="8800">
          <a:solidFill>
            <a:srgbClr val="FFFFFF"/>
          </a:solidFill>
          <a:latin typeface="Tahoma"/>
          <a:ea typeface="Tahoma"/>
          <a:cs typeface="Tahoma"/>
          <a:sym typeface="Tahoma"/>
        </a:defRPr>
      </a:lvl4pPr>
      <a:lvl5pPr marL="8082139" indent="-3065639" defTabSz="2508250">
        <a:spcBef>
          <a:spcPts val="2100"/>
        </a:spcBef>
        <a:buClr>
          <a:srgbClr val="FFCC00"/>
        </a:buClr>
        <a:buSzPct val="80000"/>
        <a:buFont typeface="Tahoma"/>
        <a:buChar char="❖"/>
        <a:defRPr sz="8800">
          <a:solidFill>
            <a:srgbClr val="FFFFFF"/>
          </a:solidFill>
          <a:latin typeface="Tahoma"/>
          <a:ea typeface="Tahoma"/>
          <a:cs typeface="Tahoma"/>
          <a:sym typeface="Tahoma"/>
        </a:defRPr>
      </a:lvl5pPr>
      <a:lvl6pPr marL="8539339" indent="-3065639" defTabSz="2508250">
        <a:spcBef>
          <a:spcPts val="2100"/>
        </a:spcBef>
        <a:buClr>
          <a:srgbClr val="FFCC00"/>
        </a:buClr>
        <a:buSzPct val="80000"/>
        <a:buFont typeface="Tahoma"/>
        <a:buChar char="•"/>
        <a:defRPr sz="8800">
          <a:solidFill>
            <a:srgbClr val="FFFFFF"/>
          </a:solidFill>
          <a:latin typeface="Tahoma"/>
          <a:ea typeface="Tahoma"/>
          <a:cs typeface="Tahoma"/>
          <a:sym typeface="Tahoma"/>
        </a:defRPr>
      </a:lvl6pPr>
      <a:lvl7pPr marL="8996539" indent="-3065639" defTabSz="2508250">
        <a:spcBef>
          <a:spcPts val="2100"/>
        </a:spcBef>
        <a:buClr>
          <a:srgbClr val="FFCC00"/>
        </a:buClr>
        <a:buSzPct val="80000"/>
        <a:buFont typeface="Tahoma"/>
        <a:buChar char="•"/>
        <a:defRPr sz="8800">
          <a:solidFill>
            <a:srgbClr val="FFFFFF"/>
          </a:solidFill>
          <a:latin typeface="Tahoma"/>
          <a:ea typeface="Tahoma"/>
          <a:cs typeface="Tahoma"/>
          <a:sym typeface="Tahoma"/>
        </a:defRPr>
      </a:lvl7pPr>
      <a:lvl8pPr marL="9453739" indent="-3065639" defTabSz="2508250">
        <a:spcBef>
          <a:spcPts val="2100"/>
        </a:spcBef>
        <a:buClr>
          <a:srgbClr val="FFCC00"/>
        </a:buClr>
        <a:buSzPct val="80000"/>
        <a:buFont typeface="Tahoma"/>
        <a:buChar char="•"/>
        <a:defRPr sz="8800">
          <a:solidFill>
            <a:srgbClr val="FFFFFF"/>
          </a:solidFill>
          <a:latin typeface="Tahoma"/>
          <a:ea typeface="Tahoma"/>
          <a:cs typeface="Tahoma"/>
          <a:sym typeface="Tahoma"/>
        </a:defRPr>
      </a:lvl8pPr>
      <a:lvl9pPr marL="9910939" indent="-3065639" defTabSz="2508250">
        <a:spcBef>
          <a:spcPts val="2100"/>
        </a:spcBef>
        <a:buClr>
          <a:srgbClr val="FFCC00"/>
        </a:buClr>
        <a:buSzPct val="80000"/>
        <a:buFont typeface="Tahoma"/>
        <a:buChar char="•"/>
        <a:defRPr sz="8800">
          <a:solidFill>
            <a:srgbClr val="FFFFFF"/>
          </a:solidFill>
          <a:latin typeface="Tahoma"/>
          <a:ea typeface="Tahoma"/>
          <a:cs typeface="Tahoma"/>
          <a:sym typeface="Tahoma"/>
        </a:defRPr>
      </a:lvl9pPr>
    </p:bodyStyle>
    <p:otherStyle>
      <a:lvl1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1pPr>
      <a:lvl2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2pPr>
      <a:lvl3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3pPr>
      <a:lvl4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4pPr>
      <a:lvl5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5pPr>
      <a:lvl6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6pPr>
      <a:lvl7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7pPr>
      <a:lvl8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8pPr>
      <a:lvl9pPr algn="r">
        <a:defRPr sz="3800">
          <a:solidFill>
            <a:schemeClr val="tx1"/>
          </a:solidFill>
          <a:effectLst>
            <a:outerShdw sx="100000" sy="100000" kx="0" ky="0" algn="b" rotWithShape="0" blurRad="12700" dist="25400" dir="2700000">
              <a:srgbClr val="000000"/>
            </a:outerShdw>
          </a:effectLst>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dx.doi.org/10.1001/jama.2009.2029" TargetMode="External"/><Relationship Id="rId3" Type="http://schemas.openxmlformats.org/officeDocument/2006/relationships/image" Target="../media/image1.png"/><Relationship Id="rId4" Type="http://schemas.openxmlformats.org/officeDocument/2006/relationships/image" Target="../media/image1.gif"/><Relationship Id="rId5" Type="http://schemas.openxmlformats.org/officeDocument/2006/relationships/image" Target="../media/image2.png"/><Relationship Id="rId6"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ECDEBB"/>
            </a:gs>
            <a:gs pos="100000">
              <a:srgbClr val="FFFFFF"/>
            </a:gs>
          </a:gsLst>
          <a:lin ang="16200000" scaled="0"/>
        </a:gradFill>
      </p:bgPr>
    </p:bg>
    <p:spTree>
      <p:nvGrpSpPr>
        <p:cNvPr id="1" name=""/>
        <p:cNvGrpSpPr/>
        <p:nvPr/>
      </p:nvGrpSpPr>
      <p:grpSpPr>
        <a:xfrm>
          <a:off x="0" y="0"/>
          <a:ext cx="0" cy="0"/>
          <a:chOff x="0" y="0"/>
          <a:chExt cx="0" cy="0"/>
        </a:xfrm>
      </p:grpSpPr>
      <p:sp>
        <p:nvSpPr>
          <p:cNvPr id="11" name="Shape 11"/>
          <p:cNvSpPr/>
          <p:nvPr/>
        </p:nvSpPr>
        <p:spPr>
          <a:xfrm>
            <a:off x="0" y="-2"/>
            <a:ext cx="27432000" cy="2220917"/>
          </a:xfrm>
          <a:prstGeom prst="rect">
            <a:avLst/>
          </a:prstGeom>
          <a:solidFill>
            <a:srgbClr val="3D7EDB"/>
          </a:solidFill>
          <a:ln w="12700">
            <a:miter lim="400000"/>
          </a:ln>
        </p:spPr>
        <p:txBody>
          <a:bodyPr lIns="0" tIns="0" rIns="0" bIns="0" anchor="ctr"/>
          <a:lstStyle/>
          <a:p>
            <a:pPr lvl="0" algn="ctr" defTabSz="4702175">
              <a:defRPr b="1" sz="5100">
                <a:solidFill>
                  <a:srgbClr val="000099"/>
                </a:solidFill>
                <a:latin typeface="Arial"/>
                <a:ea typeface="Arial"/>
                <a:cs typeface="Arial"/>
                <a:sym typeface="Arial"/>
              </a:defRPr>
            </a:pPr>
          </a:p>
        </p:txBody>
      </p:sp>
      <p:grpSp>
        <p:nvGrpSpPr>
          <p:cNvPr id="14" name="Group 14"/>
          <p:cNvGrpSpPr/>
          <p:nvPr/>
        </p:nvGrpSpPr>
        <p:grpSpPr>
          <a:xfrm>
            <a:off x="6096680" y="7322167"/>
            <a:ext cx="15238644" cy="746038"/>
            <a:chOff x="0" y="0"/>
            <a:chExt cx="15238643" cy="746037"/>
          </a:xfrm>
        </p:grpSpPr>
        <p:sp>
          <p:nvSpPr>
            <p:cNvPr id="12" name="Shape 12"/>
            <p:cNvSpPr/>
            <p:nvPr/>
          </p:nvSpPr>
          <p:spPr>
            <a:xfrm>
              <a:off x="-1" y="0"/>
              <a:ext cx="15238644" cy="746038"/>
            </a:xfrm>
            <a:prstGeom prst="rect">
              <a:avLst/>
            </a:prstGeom>
            <a:solidFill>
              <a:srgbClr val="3D7EDB"/>
            </a:solidFill>
            <a:ln w="9525" cap="flat">
              <a:solidFill>
                <a:srgbClr val="FFFFFF"/>
              </a:solidFill>
              <a:prstDash val="solid"/>
              <a:round/>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13" name="Shape 13"/>
            <p:cNvSpPr/>
            <p:nvPr/>
          </p:nvSpPr>
          <p:spPr>
            <a:xfrm>
              <a:off x="6727912" y="103444"/>
              <a:ext cx="1782819" cy="5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Results</a:t>
              </a:r>
            </a:p>
          </p:txBody>
        </p:sp>
      </p:grpSp>
      <p:sp>
        <p:nvSpPr>
          <p:cNvPr id="15" name="Shape 15"/>
          <p:cNvSpPr/>
          <p:nvPr/>
        </p:nvSpPr>
        <p:spPr>
          <a:xfrm>
            <a:off x="6096680" y="9763918"/>
            <a:ext cx="4343407" cy="5547097"/>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spAutoFit/>
          </a:bodyPr>
          <a:lstStyle/>
          <a:p>
            <a:pPr lvl="0" marL="288864" indent="-288864" defTabSz="4702175">
              <a:spcBef>
                <a:spcPts val="900"/>
              </a:spcBef>
              <a:buClr>
                <a:srgbClr val="FF0000"/>
              </a:buClr>
              <a:buSzPct val="100000"/>
              <a:buFont typeface="Arial"/>
              <a:buChar char="•"/>
            </a:pPr>
            <a:r>
              <a:rPr>
                <a:latin typeface="Arial"/>
                <a:ea typeface="Arial"/>
                <a:cs typeface="Arial"/>
                <a:sym typeface="Arial"/>
              </a:rPr>
              <a:t>In the 5 studies focused on PAF, patients experienced a greater decrease in PAF symptoms and significantly more returned to NSR after RFA as compared to patients on AADs.</a:t>
            </a:r>
            <a:endParaRPr>
              <a:latin typeface="Arial"/>
              <a:ea typeface="Arial"/>
              <a:cs typeface="Arial"/>
              <a:sym typeface="Arial"/>
            </a:endParaRPr>
          </a:p>
          <a:p>
            <a:pPr lvl="0" marL="573087" indent="-288925" defTabSz="4702175">
              <a:spcBef>
                <a:spcPts val="900"/>
              </a:spcBef>
              <a:buClr>
                <a:srgbClr val="FF0000"/>
              </a:buClr>
              <a:buSzPct val="100000"/>
              <a:buFont typeface="Arial"/>
              <a:buChar char="•"/>
            </a:pPr>
            <a:r>
              <a:rPr>
                <a:latin typeface="Arial"/>
                <a:ea typeface="Arial"/>
                <a:cs typeface="Arial"/>
                <a:sym typeface="Arial"/>
              </a:rPr>
              <a:t>Patients had a mean of 1.6 to 1.8 RFA procedures to complete treatment, as measured in 2 studies.</a:t>
            </a:r>
            <a:endParaRPr>
              <a:latin typeface="Arial"/>
              <a:ea typeface="Arial"/>
              <a:cs typeface="Arial"/>
              <a:sym typeface="Arial"/>
            </a:endParaRPr>
          </a:p>
          <a:p>
            <a:pPr lvl="0" marL="288864" indent="-288864" defTabSz="4702175">
              <a:spcBef>
                <a:spcPts val="900"/>
              </a:spcBef>
              <a:buClr>
                <a:srgbClr val="FF0000"/>
              </a:buClr>
              <a:buSzPct val="100000"/>
              <a:buFont typeface="Arial"/>
              <a:buChar char="•"/>
            </a:pPr>
            <a:r>
              <a:rPr>
                <a:latin typeface="Arial"/>
                <a:ea typeface="Arial"/>
                <a:cs typeface="Arial"/>
                <a:sym typeface="Arial"/>
              </a:rPr>
              <a:t>In the 2 studies over PeAF, RFA lead to increased ejection fraction in heart failure and improved quality of life.</a:t>
            </a:r>
            <a:endParaRPr>
              <a:latin typeface="Arial"/>
              <a:ea typeface="Arial"/>
              <a:cs typeface="Arial"/>
              <a:sym typeface="Arial"/>
            </a:endParaRPr>
          </a:p>
          <a:p>
            <a:pPr lvl="0" marL="288864" indent="-288864" defTabSz="4702175">
              <a:spcBef>
                <a:spcPts val="900"/>
              </a:spcBef>
              <a:buClr>
                <a:srgbClr val="FF0000"/>
              </a:buClr>
              <a:buSzPct val="100000"/>
              <a:buFont typeface="Arial"/>
              <a:buChar char="•"/>
            </a:pPr>
            <a:r>
              <a:rPr>
                <a:latin typeface="Arial"/>
                <a:ea typeface="Arial"/>
                <a:cs typeface="Arial"/>
                <a:sym typeface="Arial"/>
              </a:rPr>
              <a:t>Adverse events (AEs) of RFA include cardiac tamponade, stroke, and groin hematomas and they occur slightly more often than recorded AEs in AAD use (such as intracranial hemorrhage or sudden cardiac death). </a:t>
            </a:r>
          </a:p>
        </p:txBody>
      </p:sp>
      <p:grpSp>
        <p:nvGrpSpPr>
          <p:cNvPr id="18" name="Group 18"/>
          <p:cNvGrpSpPr/>
          <p:nvPr/>
        </p:nvGrpSpPr>
        <p:grpSpPr>
          <a:xfrm>
            <a:off x="21947183" y="2476500"/>
            <a:ext cx="4799022" cy="603250"/>
            <a:chOff x="-1" y="0"/>
            <a:chExt cx="4799021" cy="603250"/>
          </a:xfrm>
        </p:grpSpPr>
        <p:sp>
          <p:nvSpPr>
            <p:cNvPr id="16" name="Shape 16"/>
            <p:cNvSpPr/>
            <p:nvPr/>
          </p:nvSpPr>
          <p:spPr>
            <a:xfrm>
              <a:off x="-2" y="0"/>
              <a:ext cx="4799022" cy="603250"/>
            </a:xfrm>
            <a:prstGeom prst="rect">
              <a:avLst/>
            </a:prstGeom>
            <a:solidFill>
              <a:srgbClr val="3D7EDB"/>
            </a:solidFill>
            <a:ln w="9525" cap="flat">
              <a:solidFill>
                <a:srgbClr val="FFFFFF"/>
              </a:solidFill>
              <a:prstDash val="solid"/>
              <a:round/>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17" name="Shape 17"/>
            <p:cNvSpPr/>
            <p:nvPr/>
          </p:nvSpPr>
          <p:spPr>
            <a:xfrm>
              <a:off x="1352968" y="32052"/>
              <a:ext cx="2093081" cy="5391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Conclusion</a:t>
              </a:r>
            </a:p>
          </p:txBody>
        </p:sp>
      </p:grpSp>
      <p:sp>
        <p:nvSpPr>
          <p:cNvPr id="19" name="Shape 19"/>
          <p:cNvSpPr/>
          <p:nvPr/>
        </p:nvSpPr>
        <p:spPr>
          <a:xfrm>
            <a:off x="21947187" y="3276600"/>
            <a:ext cx="4799017" cy="3832596"/>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spAutoFit/>
          </a:bodyPr>
          <a:lstStyle/>
          <a:p>
            <a:pPr lvl="0" marL="271872" indent="-271872" defTabSz="4702175">
              <a:spcBef>
                <a:spcPts val="900"/>
              </a:spcBef>
              <a:buClr>
                <a:srgbClr val="FF0000"/>
              </a:buClr>
              <a:buSzPct val="100000"/>
              <a:buFont typeface="Arial"/>
              <a:buChar char="•"/>
            </a:pPr>
            <a:r>
              <a:rPr>
                <a:latin typeface="Arial"/>
                <a:ea typeface="Arial"/>
                <a:cs typeface="Arial"/>
                <a:sym typeface="Arial"/>
              </a:rPr>
              <a:t>Analysis supports superiority of catheter ablation compared to AAD therapy in maintaining NSR in patients with PAF.</a:t>
            </a:r>
            <a:endParaRPr>
              <a:latin typeface="Arial"/>
              <a:ea typeface="Arial"/>
              <a:cs typeface="Arial"/>
              <a:sym typeface="Arial"/>
            </a:endParaRPr>
          </a:p>
          <a:p>
            <a:pPr lvl="0" marL="271872" indent="-271872" defTabSz="4702175">
              <a:spcBef>
                <a:spcPts val="900"/>
              </a:spcBef>
              <a:buClr>
                <a:srgbClr val="FF0000"/>
              </a:buClr>
              <a:buSzPct val="100000"/>
              <a:buFont typeface="Arial"/>
              <a:buChar char="•"/>
            </a:pPr>
            <a:r>
              <a:rPr>
                <a:latin typeface="Arial"/>
                <a:ea typeface="Arial"/>
                <a:cs typeface="Arial"/>
                <a:sym typeface="Arial"/>
              </a:rPr>
              <a:t>Catheter ablation provides patients with a lower rate of recurrent PAF, and a decreased risk of PAF complications such as stroke, sudden cardiac death, and heart failure.</a:t>
            </a:r>
            <a:endParaRPr>
              <a:latin typeface="Arial"/>
              <a:ea typeface="Arial"/>
              <a:cs typeface="Arial"/>
              <a:sym typeface="Arial"/>
            </a:endParaRPr>
          </a:p>
          <a:p>
            <a:pPr lvl="0" marL="271872" indent="-271872" defTabSz="4702175">
              <a:spcBef>
                <a:spcPts val="900"/>
              </a:spcBef>
              <a:buClr>
                <a:srgbClr val="FF0000"/>
              </a:buClr>
              <a:buSzPct val="100000"/>
              <a:buFont typeface="Arial"/>
              <a:buChar char="•"/>
            </a:pPr>
            <a:r>
              <a:rPr>
                <a:latin typeface="Arial"/>
                <a:ea typeface="Arial"/>
                <a:cs typeface="Arial"/>
                <a:sym typeface="Arial"/>
              </a:rPr>
              <a:t>While catheter ablation is not the current gold standard for PAF due to patient qualifications or conditions, it represents an important advancement in maintaining normal sinus rhythm.</a:t>
            </a:r>
          </a:p>
        </p:txBody>
      </p:sp>
      <p:grpSp>
        <p:nvGrpSpPr>
          <p:cNvPr id="22" name="Group 22"/>
          <p:cNvGrpSpPr/>
          <p:nvPr/>
        </p:nvGrpSpPr>
        <p:grpSpPr>
          <a:xfrm>
            <a:off x="21947183" y="10210118"/>
            <a:ext cx="4799022" cy="603258"/>
            <a:chOff x="-1" y="0"/>
            <a:chExt cx="4799021" cy="603257"/>
          </a:xfrm>
        </p:grpSpPr>
        <p:sp>
          <p:nvSpPr>
            <p:cNvPr id="20" name="Shape 20"/>
            <p:cNvSpPr/>
            <p:nvPr/>
          </p:nvSpPr>
          <p:spPr>
            <a:xfrm>
              <a:off x="-2" y="-1"/>
              <a:ext cx="4799022" cy="603258"/>
            </a:xfrm>
            <a:prstGeom prst="rect">
              <a:avLst/>
            </a:prstGeom>
            <a:solidFill>
              <a:srgbClr val="3D7EDB"/>
            </a:solidFill>
            <a:ln w="12700" cap="flat">
              <a:noFill/>
              <a:miter lim="400000"/>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21" name="Shape 21"/>
            <p:cNvSpPr/>
            <p:nvPr/>
          </p:nvSpPr>
          <p:spPr>
            <a:xfrm>
              <a:off x="1362257" y="32056"/>
              <a:ext cx="2074502" cy="5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References</a:t>
              </a:r>
            </a:p>
          </p:txBody>
        </p:sp>
      </p:grpSp>
      <p:sp>
        <p:nvSpPr>
          <p:cNvPr id="23" name="Shape 23"/>
          <p:cNvSpPr/>
          <p:nvPr/>
        </p:nvSpPr>
        <p:spPr>
          <a:xfrm>
            <a:off x="21947187" y="10997826"/>
            <a:ext cx="4799017" cy="5307880"/>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spAutoFit/>
          </a:bodyPr>
          <a:lstStyle/>
          <a:p>
            <a:pPr lvl="0" defTabSz="457200"/>
            <a:r>
              <a:rPr sz="1000">
                <a:uFill>
                  <a:solidFill/>
                </a:uFill>
                <a:latin typeface="Times New Roman"/>
                <a:ea typeface="Times New Roman"/>
                <a:cs typeface="Times New Roman"/>
                <a:sym typeface="Times New Roman"/>
              </a:rPr>
              <a:t>Aronsson, M., Walfridsson, H., Janzon, M., Walfridsson, U., Nielsen, J., &amp; Hansen, P. et al. (2014). The cost-effectiveness of radiofrequency catheter ablation as first-line treatment for paroxysmal atrial fibrillation: results from a MANTRA-PAF substudy. </a:t>
            </a:r>
            <a:r>
              <a:rPr i="1" sz="1000">
                <a:uFill>
                  <a:solidFill/>
                </a:uFill>
                <a:latin typeface="Times New Roman"/>
                <a:ea typeface="Times New Roman"/>
                <a:cs typeface="Times New Roman"/>
                <a:sym typeface="Times New Roman"/>
              </a:rPr>
              <a:t>Europace</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17</a:t>
            </a:r>
            <a:r>
              <a:rPr sz="1000">
                <a:uFill>
                  <a:solidFill/>
                </a:uFill>
                <a:latin typeface="Times New Roman"/>
                <a:ea typeface="Times New Roman"/>
                <a:cs typeface="Times New Roman"/>
                <a:sym typeface="Times New Roman"/>
              </a:rPr>
              <a:t>(1), 48-55. http://dx.doi.org/10.1093/europace/euu188</a:t>
            </a:r>
            <a:endParaRPr sz="1000">
              <a:uFill>
                <a:solidFill/>
              </a:uFill>
              <a:latin typeface="Times New Roman"/>
              <a:ea typeface="Times New Roman"/>
              <a:cs typeface="Times New Roman"/>
              <a:sym typeface="Times New Roman"/>
            </a:endParaRPr>
          </a:p>
          <a:p>
            <a:pPr lvl="0" defTabSz="457200"/>
            <a:endParaRPr sz="1000">
              <a:uFill>
                <a:solidFill/>
              </a:uFill>
              <a:latin typeface="Times New Roman"/>
              <a:ea typeface="Times New Roman"/>
              <a:cs typeface="Times New Roman"/>
              <a:sym typeface="Times New Roman"/>
            </a:endParaRPr>
          </a:p>
          <a:p>
            <a:pPr lvl="0" defTabSz="457200"/>
            <a:r>
              <a:rPr sz="1000">
                <a:uFill>
                  <a:solidFill/>
                </a:uFill>
                <a:latin typeface="Times New Roman"/>
                <a:ea typeface="Times New Roman"/>
                <a:cs typeface="Times New Roman"/>
                <a:sym typeface="Times New Roman"/>
              </a:rPr>
              <a:t>Cosedis Nielsen, J., Johannessen, A., Raatikainen, P., Hindricks, G., Walfridsson, H., &amp; Kongstad, O. et al. (2012). Radiofrequency Ablation as Initial Therapy in Paroxysmal Atrial Fibrillation. </a:t>
            </a:r>
            <a:r>
              <a:rPr i="1" sz="1000">
                <a:uFill>
                  <a:solidFill/>
                </a:uFill>
                <a:latin typeface="Times New Roman"/>
                <a:ea typeface="Times New Roman"/>
                <a:cs typeface="Times New Roman"/>
                <a:sym typeface="Times New Roman"/>
              </a:rPr>
              <a:t>New England Journal Of Medicine</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367</a:t>
            </a:r>
            <a:r>
              <a:rPr sz="1000">
                <a:uFill>
                  <a:solidFill/>
                </a:uFill>
                <a:latin typeface="Times New Roman"/>
                <a:ea typeface="Times New Roman"/>
                <a:cs typeface="Times New Roman"/>
                <a:sym typeface="Times New Roman"/>
              </a:rPr>
              <a:t>(17), 1587-1595. </a:t>
            </a:r>
            <a:r>
              <a:rPr sz="1000">
                <a:uFill>
                  <a:solidFill/>
                </a:uFill>
                <a:latin typeface="Cambria"/>
                <a:ea typeface="Cambria"/>
                <a:cs typeface="Cambria"/>
                <a:sym typeface="Cambria"/>
              </a:rPr>
              <a:t>http://dx.doi.org/10.1056/nejmoa1113566</a:t>
            </a:r>
            <a:r>
              <a:rPr sz="1000">
                <a:uFill>
                  <a:solidFill/>
                </a:uFill>
                <a:latin typeface="Times New Roman"/>
                <a:ea typeface="Times New Roman"/>
                <a:cs typeface="Times New Roman"/>
                <a:sym typeface="Times New Roman"/>
              </a:rPr>
              <a:t> </a:t>
            </a:r>
            <a:endParaRPr sz="1000">
              <a:uFill>
                <a:solidFill/>
              </a:uFill>
              <a:latin typeface="Times New Roman"/>
              <a:ea typeface="Times New Roman"/>
              <a:cs typeface="Times New Roman"/>
              <a:sym typeface="Times New Roman"/>
            </a:endParaRPr>
          </a:p>
          <a:p>
            <a:pPr lvl="0" defTabSz="457200"/>
            <a:endParaRPr sz="1000">
              <a:uFill>
                <a:solidFill/>
              </a:uFill>
              <a:latin typeface="Times New Roman"/>
              <a:ea typeface="Times New Roman"/>
              <a:cs typeface="Times New Roman"/>
              <a:sym typeface="Times New Roman"/>
            </a:endParaRPr>
          </a:p>
          <a:p>
            <a:pPr lvl="0" defTabSz="457200"/>
            <a:r>
              <a:rPr sz="1000">
                <a:uFill>
                  <a:solidFill/>
                </a:uFill>
                <a:latin typeface="Times New Roman"/>
                <a:ea typeface="Times New Roman"/>
                <a:cs typeface="Times New Roman"/>
                <a:sym typeface="Times New Roman"/>
              </a:rPr>
              <a:t>Dorn, L., Kranzburg, A., Saumell, A., Gregory, T., &amp; Reich, S. (2015). Radiofrequency catheter ablation for atrial fibrillation. </a:t>
            </a:r>
            <a:r>
              <a:rPr i="1" sz="1000">
                <a:uFill>
                  <a:solidFill/>
                </a:uFill>
                <a:latin typeface="Times New Roman"/>
                <a:ea typeface="Times New Roman"/>
                <a:cs typeface="Times New Roman"/>
                <a:sym typeface="Times New Roman"/>
              </a:rPr>
              <a:t>Journal Of The American Academy Of Physician Assistants</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28</a:t>
            </a:r>
            <a:r>
              <a:rPr sz="1000">
                <a:uFill>
                  <a:solidFill/>
                </a:uFill>
                <a:latin typeface="Times New Roman"/>
                <a:ea typeface="Times New Roman"/>
                <a:cs typeface="Times New Roman"/>
                <a:sym typeface="Times New Roman"/>
              </a:rPr>
              <a:t>(5), 40-45. </a:t>
            </a:r>
            <a:r>
              <a:rPr sz="1000">
                <a:uFill>
                  <a:solidFill/>
                </a:uFill>
                <a:latin typeface="Cambria"/>
                <a:ea typeface="Cambria"/>
                <a:cs typeface="Cambria"/>
                <a:sym typeface="Cambria"/>
              </a:rPr>
              <a:t>http://dx.doi.org/10.1097/01.jaa.0000464275.36493.2d</a:t>
            </a:r>
            <a:r>
              <a:rPr sz="1000">
                <a:uFill>
                  <a:solidFill/>
                </a:uFill>
                <a:latin typeface="Times New Roman"/>
                <a:ea typeface="Times New Roman"/>
                <a:cs typeface="Times New Roman"/>
                <a:sym typeface="Times New Roman"/>
              </a:rPr>
              <a:t> </a:t>
            </a:r>
            <a:endParaRPr sz="1000">
              <a:uFill>
                <a:solidFill/>
              </a:uFill>
              <a:latin typeface="Times New Roman"/>
              <a:ea typeface="Times New Roman"/>
              <a:cs typeface="Times New Roman"/>
              <a:sym typeface="Times New Roman"/>
            </a:endParaRPr>
          </a:p>
          <a:p>
            <a:pPr lvl="0" defTabSz="457200"/>
            <a:endParaRPr sz="1000">
              <a:uFill>
                <a:solidFill/>
              </a:uFill>
              <a:latin typeface="Times New Roman"/>
              <a:ea typeface="Times New Roman"/>
              <a:cs typeface="Times New Roman"/>
              <a:sym typeface="Times New Roman"/>
            </a:endParaRPr>
          </a:p>
          <a:p>
            <a:pPr lvl="0" defTabSz="457200"/>
            <a:r>
              <a:rPr sz="1000">
                <a:uFill>
                  <a:solidFill/>
                </a:uFill>
                <a:latin typeface="Times New Roman"/>
                <a:ea typeface="Times New Roman"/>
                <a:cs typeface="Times New Roman"/>
                <a:sym typeface="Times New Roman"/>
              </a:rPr>
              <a:t>Jais, P., Cauchemez, B., Macle, L., Daoud, E., Khairy, P., &amp; Subbiah, R. et al. (2008). Catheter Ablation Versus Antiarrhythmic Drugs for Atrial Fibrillation: The A4 Study. </a:t>
            </a:r>
            <a:r>
              <a:rPr i="1" sz="1000">
                <a:uFill>
                  <a:solidFill/>
                </a:uFill>
                <a:latin typeface="Times New Roman"/>
                <a:ea typeface="Times New Roman"/>
                <a:cs typeface="Times New Roman"/>
                <a:sym typeface="Times New Roman"/>
              </a:rPr>
              <a:t>Circulation</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118</a:t>
            </a:r>
            <a:r>
              <a:rPr sz="1000">
                <a:uFill>
                  <a:solidFill/>
                </a:uFill>
                <a:latin typeface="Times New Roman"/>
                <a:ea typeface="Times New Roman"/>
                <a:cs typeface="Times New Roman"/>
                <a:sym typeface="Times New Roman"/>
              </a:rPr>
              <a:t>(24), 2498-2505. </a:t>
            </a:r>
            <a:r>
              <a:rPr sz="1000">
                <a:uFill>
                  <a:solidFill/>
                </a:uFill>
                <a:latin typeface="Cambria"/>
                <a:ea typeface="Cambria"/>
                <a:cs typeface="Cambria"/>
                <a:sym typeface="Cambria"/>
              </a:rPr>
              <a:t>http://dx.doi.org/10.1161/circulationaha.108.772582</a:t>
            </a:r>
            <a:r>
              <a:rPr sz="1000">
                <a:uFill>
                  <a:solidFill/>
                </a:uFill>
                <a:latin typeface="Times New Roman"/>
                <a:ea typeface="Times New Roman"/>
                <a:cs typeface="Times New Roman"/>
                <a:sym typeface="Times New Roman"/>
              </a:rPr>
              <a:t> </a:t>
            </a:r>
            <a:endParaRPr sz="1000">
              <a:uFill>
                <a:solidFill/>
              </a:uFill>
              <a:latin typeface="Times New Roman"/>
              <a:ea typeface="Times New Roman"/>
              <a:cs typeface="Times New Roman"/>
              <a:sym typeface="Times New Roman"/>
            </a:endParaRPr>
          </a:p>
          <a:p>
            <a:pPr lvl="0" defTabSz="457200"/>
            <a:endParaRPr sz="1000">
              <a:uFill>
                <a:solidFill/>
              </a:uFill>
              <a:latin typeface="Times New Roman"/>
              <a:ea typeface="Times New Roman"/>
              <a:cs typeface="Times New Roman"/>
              <a:sym typeface="Times New Roman"/>
            </a:endParaRPr>
          </a:p>
          <a:p>
            <a:pPr lvl="0" defTabSz="457200"/>
            <a:r>
              <a:rPr sz="1000">
                <a:uFill>
                  <a:solidFill/>
                </a:uFill>
                <a:latin typeface="Times New Roman"/>
                <a:ea typeface="Times New Roman"/>
                <a:cs typeface="Times New Roman"/>
                <a:sym typeface="Times New Roman"/>
              </a:rPr>
              <a:t>Morillo, C., Verma, A., Connolly, S., Kuck, K., Nair, G., &amp; Champagne, J. et al. (2014). Radiofrequency Ablation vs Antiarrhythmic Drugs as First-Line Treatment of Paroxysmal Atrial Fibrillation (RAAFT-2). </a:t>
            </a:r>
            <a:r>
              <a:rPr i="1" sz="1000">
                <a:uFill>
                  <a:solidFill/>
                </a:uFill>
                <a:latin typeface="Times New Roman"/>
                <a:ea typeface="Times New Roman"/>
                <a:cs typeface="Times New Roman"/>
                <a:sym typeface="Times New Roman"/>
              </a:rPr>
              <a:t>JAMA</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311</a:t>
            </a:r>
            <a:r>
              <a:rPr sz="1000">
                <a:uFill>
                  <a:solidFill/>
                </a:uFill>
                <a:latin typeface="Times New Roman"/>
                <a:ea typeface="Times New Roman"/>
                <a:cs typeface="Times New Roman"/>
                <a:sym typeface="Times New Roman"/>
              </a:rPr>
              <a:t>(7), 692. </a:t>
            </a:r>
            <a:r>
              <a:rPr sz="1000">
                <a:uFill>
                  <a:solidFill/>
                </a:uFill>
                <a:latin typeface="Cambria"/>
                <a:ea typeface="Cambria"/>
                <a:cs typeface="Cambria"/>
                <a:sym typeface="Cambria"/>
              </a:rPr>
              <a:t>http://dx.doi.org/10.1001/jama.2014.467</a:t>
            </a:r>
            <a:endParaRPr sz="1000">
              <a:uFill>
                <a:solidFill/>
              </a:uFill>
              <a:latin typeface="Times New Roman"/>
              <a:ea typeface="Times New Roman"/>
              <a:cs typeface="Times New Roman"/>
              <a:sym typeface="Times New Roman"/>
            </a:endParaRPr>
          </a:p>
          <a:p>
            <a:pPr lvl="0" defTabSz="457200"/>
            <a:endParaRPr sz="1000">
              <a:uFill>
                <a:solidFill/>
              </a:uFill>
              <a:latin typeface="Times New Roman"/>
              <a:ea typeface="Times New Roman"/>
              <a:cs typeface="Times New Roman"/>
              <a:sym typeface="Times New Roman"/>
            </a:endParaRPr>
          </a:p>
          <a:p>
            <a:pPr lvl="0" defTabSz="457200"/>
            <a:r>
              <a:rPr sz="1000">
                <a:uFill>
                  <a:solidFill/>
                </a:uFill>
                <a:latin typeface="Times New Roman"/>
                <a:ea typeface="Times New Roman"/>
                <a:cs typeface="Times New Roman"/>
                <a:sym typeface="Times New Roman"/>
              </a:rPr>
              <a:t>Pappone, C., Radinovic, A., Manguso, F., Vicedomini, G., Ciconte, G., &amp; Sacchi, S. et al. (2008). Atrial fibrillation progression and management: A 5-year prospective follow-up study. </a:t>
            </a:r>
            <a:r>
              <a:rPr i="1" sz="1000">
                <a:uFill>
                  <a:solidFill/>
                </a:uFill>
                <a:latin typeface="Times New Roman"/>
                <a:ea typeface="Times New Roman"/>
                <a:cs typeface="Times New Roman"/>
                <a:sym typeface="Times New Roman"/>
              </a:rPr>
              <a:t>Heart Rhythm</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5</a:t>
            </a:r>
            <a:r>
              <a:rPr sz="1000">
                <a:uFill>
                  <a:solidFill/>
                </a:uFill>
                <a:latin typeface="Times New Roman"/>
                <a:ea typeface="Times New Roman"/>
                <a:cs typeface="Times New Roman"/>
                <a:sym typeface="Times New Roman"/>
              </a:rPr>
              <a:t>(11), 1501-1507. </a:t>
            </a:r>
            <a:r>
              <a:rPr sz="1000">
                <a:uFill>
                  <a:solidFill/>
                </a:uFill>
                <a:latin typeface="Cambria"/>
                <a:ea typeface="Cambria"/>
                <a:cs typeface="Cambria"/>
                <a:sym typeface="Cambria"/>
              </a:rPr>
              <a:t>http://dx.doi.org/10.1016/j.hrthm.2008.08.011</a:t>
            </a:r>
            <a:endParaRPr sz="1000">
              <a:uFill>
                <a:solidFill/>
              </a:uFill>
              <a:latin typeface="Times New Roman"/>
              <a:ea typeface="Times New Roman"/>
              <a:cs typeface="Times New Roman"/>
              <a:sym typeface="Times New Roman"/>
            </a:endParaRPr>
          </a:p>
          <a:p>
            <a:pPr lvl="0" defTabSz="457200"/>
            <a:endParaRPr b="1" baseline="6857" sz="1000">
              <a:uFill>
                <a:solidFill/>
              </a:uFill>
              <a:latin typeface="Cambria"/>
              <a:ea typeface="Cambria"/>
              <a:cs typeface="Cambria"/>
              <a:sym typeface="Cambria"/>
            </a:endParaRPr>
          </a:p>
          <a:p>
            <a:pPr lvl="0" defTabSz="457200"/>
            <a:r>
              <a:rPr sz="1000">
                <a:uFill>
                  <a:solidFill/>
                </a:uFill>
                <a:latin typeface="Times New Roman"/>
                <a:ea typeface="Times New Roman"/>
                <a:cs typeface="Times New Roman"/>
                <a:sym typeface="Times New Roman"/>
              </a:rPr>
              <a:t>Raatikainen, M., Hakalahti, A., Uusimaa, P., Nielsen, J., Johannessen, A., &amp; Hindricks, G. et al. (2015). Radiofrequency catheter ablation maintains its efficacy better than antiarrhythmic medication in patients with paroxysmal atrial fibrillation: On-treatment analysis of the randomized controlled MANTRA-PAF trial. </a:t>
            </a:r>
            <a:r>
              <a:rPr i="1" sz="1000">
                <a:uFill>
                  <a:solidFill/>
                </a:uFill>
                <a:latin typeface="Times New Roman"/>
                <a:ea typeface="Times New Roman"/>
                <a:cs typeface="Times New Roman"/>
                <a:sym typeface="Times New Roman"/>
              </a:rPr>
              <a:t>International Journal Of Cardiology</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198</a:t>
            </a:r>
            <a:r>
              <a:rPr sz="1000">
                <a:uFill>
                  <a:solidFill/>
                </a:uFill>
                <a:latin typeface="Times New Roman"/>
                <a:ea typeface="Times New Roman"/>
                <a:cs typeface="Times New Roman"/>
                <a:sym typeface="Times New Roman"/>
              </a:rPr>
              <a:t>, 108-114. </a:t>
            </a:r>
            <a:r>
              <a:rPr sz="1000">
                <a:uFill>
                  <a:solidFill/>
                </a:uFill>
                <a:latin typeface="Cambria"/>
                <a:ea typeface="Cambria"/>
                <a:cs typeface="Cambria"/>
                <a:sym typeface="Cambria"/>
              </a:rPr>
              <a:t>http://dx.doi.org/10.1016/j.ijcard.2015.06.160</a:t>
            </a:r>
            <a:endParaRPr sz="1000">
              <a:uFill>
                <a:solidFill/>
              </a:uFill>
              <a:latin typeface="Times New Roman"/>
              <a:ea typeface="Times New Roman"/>
              <a:cs typeface="Times New Roman"/>
              <a:sym typeface="Times New Roman"/>
            </a:endParaRPr>
          </a:p>
          <a:p>
            <a:pPr lvl="0" defTabSz="457200"/>
            <a:endParaRPr sz="1000">
              <a:uFill>
                <a:solidFill/>
              </a:uFill>
              <a:latin typeface="Times New Roman"/>
              <a:ea typeface="Times New Roman"/>
              <a:cs typeface="Times New Roman"/>
              <a:sym typeface="Times New Roman"/>
            </a:endParaRPr>
          </a:p>
          <a:p>
            <a:pPr lvl="0" defTabSz="457200"/>
            <a:r>
              <a:rPr sz="1000">
                <a:uFill>
                  <a:solidFill/>
                </a:uFill>
                <a:latin typeface="Times New Roman"/>
                <a:ea typeface="Times New Roman"/>
                <a:cs typeface="Times New Roman"/>
                <a:sym typeface="Times New Roman"/>
              </a:rPr>
              <a:t>Wilber, D., Pappone, C., Neuzil, P., De Paola, A., Marchlinski, F., &amp; Natale, A. et al. (2010). Comparison of Antiarrhythmic Drug Therapy and Radiofrequency Catheter Ablation in Patients With Paroxysmal Atrial Fibrillation. </a:t>
            </a:r>
            <a:r>
              <a:rPr i="1" sz="1000">
                <a:uFill>
                  <a:solidFill/>
                </a:uFill>
                <a:latin typeface="Times New Roman"/>
                <a:ea typeface="Times New Roman"/>
                <a:cs typeface="Times New Roman"/>
                <a:sym typeface="Times New Roman"/>
              </a:rPr>
              <a:t>JAMA</a:t>
            </a:r>
            <a:r>
              <a:rPr sz="1000">
                <a:uFill>
                  <a:solidFill/>
                </a:uFill>
                <a:latin typeface="Times New Roman"/>
                <a:ea typeface="Times New Roman"/>
                <a:cs typeface="Times New Roman"/>
                <a:sym typeface="Times New Roman"/>
              </a:rPr>
              <a:t>, </a:t>
            </a:r>
            <a:r>
              <a:rPr i="1" sz="1000">
                <a:uFill>
                  <a:solidFill/>
                </a:uFill>
                <a:latin typeface="Times New Roman"/>
                <a:ea typeface="Times New Roman"/>
                <a:cs typeface="Times New Roman"/>
                <a:sym typeface="Times New Roman"/>
              </a:rPr>
              <a:t>303</a:t>
            </a:r>
            <a:r>
              <a:rPr sz="1000">
                <a:uFill>
                  <a:solidFill/>
                </a:uFill>
                <a:latin typeface="Times New Roman"/>
                <a:ea typeface="Times New Roman"/>
                <a:cs typeface="Times New Roman"/>
                <a:sym typeface="Times New Roman"/>
              </a:rPr>
              <a:t>(4), 333. </a:t>
            </a:r>
            <a:r>
              <a:rPr sz="1000">
                <a:latin typeface="Cambria"/>
                <a:ea typeface="Cambria"/>
                <a:cs typeface="Cambria"/>
                <a:sym typeface="Cambria"/>
                <a:hlinkClick r:id="rId2" invalidUrl="" action="" tgtFrame="" tooltip="" history="1" highlightClick="0" endSnd="0"/>
              </a:rPr>
              <a:t>http://dx.doi.org/10.1001/jama.2009.2029</a:t>
            </a:r>
          </a:p>
        </p:txBody>
      </p:sp>
      <p:grpSp>
        <p:nvGrpSpPr>
          <p:cNvPr id="26" name="Group 26"/>
          <p:cNvGrpSpPr/>
          <p:nvPr/>
        </p:nvGrpSpPr>
        <p:grpSpPr>
          <a:xfrm>
            <a:off x="2100361" y="20645196"/>
            <a:ext cx="12322184" cy="603258"/>
            <a:chOff x="0" y="0"/>
            <a:chExt cx="12322182" cy="603257"/>
          </a:xfrm>
        </p:grpSpPr>
        <p:sp>
          <p:nvSpPr>
            <p:cNvPr id="24" name="Shape 24"/>
            <p:cNvSpPr/>
            <p:nvPr/>
          </p:nvSpPr>
          <p:spPr>
            <a:xfrm>
              <a:off x="-1" y="-1"/>
              <a:ext cx="12322184" cy="603258"/>
            </a:xfrm>
            <a:prstGeom prst="rect">
              <a:avLst/>
            </a:prstGeom>
            <a:solidFill>
              <a:srgbClr val="3D7EDB"/>
            </a:solidFill>
            <a:ln w="12700" cap="flat">
              <a:noFill/>
              <a:miter lim="400000"/>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25" name="Shape 25"/>
            <p:cNvSpPr/>
            <p:nvPr/>
          </p:nvSpPr>
          <p:spPr>
            <a:xfrm>
              <a:off x="4669960" y="32056"/>
              <a:ext cx="2982255" cy="5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Atrial Fibrillation</a:t>
              </a:r>
            </a:p>
          </p:txBody>
        </p:sp>
      </p:grpSp>
      <p:grpSp>
        <p:nvGrpSpPr>
          <p:cNvPr id="29" name="Group 29"/>
          <p:cNvGrpSpPr/>
          <p:nvPr/>
        </p:nvGrpSpPr>
        <p:grpSpPr>
          <a:xfrm>
            <a:off x="685793" y="2476500"/>
            <a:ext cx="4799022" cy="603250"/>
            <a:chOff x="-1" y="0"/>
            <a:chExt cx="4799021" cy="603250"/>
          </a:xfrm>
        </p:grpSpPr>
        <p:sp>
          <p:nvSpPr>
            <p:cNvPr id="27" name="Shape 27"/>
            <p:cNvSpPr/>
            <p:nvPr/>
          </p:nvSpPr>
          <p:spPr>
            <a:xfrm>
              <a:off x="-2" y="0"/>
              <a:ext cx="4799022" cy="603250"/>
            </a:xfrm>
            <a:prstGeom prst="rect">
              <a:avLst/>
            </a:prstGeom>
            <a:solidFill>
              <a:srgbClr val="3D7EDB"/>
            </a:solidFill>
            <a:ln w="9525" cap="flat">
              <a:solidFill>
                <a:srgbClr val="FFFFFF"/>
              </a:solidFill>
              <a:prstDash val="solid"/>
              <a:round/>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28" name="Shape 28"/>
            <p:cNvSpPr/>
            <p:nvPr/>
          </p:nvSpPr>
          <p:spPr>
            <a:xfrm>
              <a:off x="1283688" y="32052"/>
              <a:ext cx="2231640" cy="5391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Background</a:t>
              </a:r>
            </a:p>
          </p:txBody>
        </p:sp>
      </p:grpSp>
      <p:sp>
        <p:nvSpPr>
          <p:cNvPr id="30" name="Shape 30"/>
          <p:cNvSpPr/>
          <p:nvPr/>
        </p:nvSpPr>
        <p:spPr>
          <a:xfrm>
            <a:off x="685800" y="3202601"/>
            <a:ext cx="4799013" cy="6575797"/>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spAutoFit/>
          </a:bodyPr>
          <a:lstStyle/>
          <a:p>
            <a:pPr lvl="0" marL="288864" indent="-288864" defTabSz="4702175">
              <a:spcBef>
                <a:spcPts val="900"/>
              </a:spcBef>
              <a:buClr>
                <a:srgbClr val="FF5050"/>
              </a:buClr>
              <a:buSzPct val="100000"/>
              <a:buFont typeface="Arial"/>
              <a:buChar char="•"/>
            </a:pPr>
            <a:r>
              <a:rPr>
                <a:latin typeface="Arial"/>
                <a:ea typeface="Arial"/>
                <a:cs typeface="Arial"/>
                <a:sym typeface="Arial"/>
              </a:rPr>
              <a:t>Atrial fibrillation (AF) is a rapid, irregular rhythm causing desynchronization between the atria and ventricles.</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Paroxysmal atrial fibrillation (PAF) resolves spontaneously or with treatment within 7 days of onset. Persistent atrial fibrillation (PeAF) lasts more than 7 days. </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PAF is associated with significant morbidity and mortality, including heart failure, sudden cardiac death, and stroke.</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Research indicates longer duration of PAF is a risk factor for conversion to PeAF, greater cardiac structural damage, and increased treatment complexity.</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Recent evidence suggests antiarrhythmic drugs (AAD) and catheter ablation are used interchangeably, however ablation can provide lasting results by eliminating the causative mechanism.</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The current study seeks to confirm the advantages of ablation as first-line treatment in restoring sinus rhythm in PAF. </a:t>
            </a:r>
          </a:p>
        </p:txBody>
      </p:sp>
      <p:grpSp>
        <p:nvGrpSpPr>
          <p:cNvPr id="33" name="Group 33"/>
          <p:cNvGrpSpPr/>
          <p:nvPr/>
        </p:nvGrpSpPr>
        <p:grpSpPr>
          <a:xfrm>
            <a:off x="685793" y="12373550"/>
            <a:ext cx="4799022" cy="603258"/>
            <a:chOff x="-1" y="0"/>
            <a:chExt cx="4799021" cy="603257"/>
          </a:xfrm>
        </p:grpSpPr>
        <p:sp>
          <p:nvSpPr>
            <p:cNvPr id="31" name="Shape 31"/>
            <p:cNvSpPr/>
            <p:nvPr/>
          </p:nvSpPr>
          <p:spPr>
            <a:xfrm>
              <a:off x="-2" y="-1"/>
              <a:ext cx="4799022" cy="603258"/>
            </a:xfrm>
            <a:prstGeom prst="rect">
              <a:avLst/>
            </a:prstGeom>
            <a:solidFill>
              <a:srgbClr val="3D7EDB"/>
            </a:solidFill>
            <a:ln w="12700" cap="flat">
              <a:noFill/>
              <a:miter lim="400000"/>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32" name="Shape 32"/>
            <p:cNvSpPr/>
            <p:nvPr/>
          </p:nvSpPr>
          <p:spPr>
            <a:xfrm>
              <a:off x="582385" y="32056"/>
              <a:ext cx="3634245" cy="5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Design and Methods</a:t>
              </a:r>
            </a:p>
          </p:txBody>
        </p:sp>
      </p:grpSp>
      <p:sp>
        <p:nvSpPr>
          <p:cNvPr id="34" name="Shape 34"/>
          <p:cNvSpPr/>
          <p:nvPr/>
        </p:nvSpPr>
        <p:spPr>
          <a:xfrm>
            <a:off x="648084" y="13139571"/>
            <a:ext cx="4964889" cy="3032497"/>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spAutoFit/>
          </a:bodyPr>
          <a:lstStyle/>
          <a:p>
            <a:pPr lvl="0" marL="288864" indent="-288864" defTabSz="4702175">
              <a:spcBef>
                <a:spcPts val="900"/>
              </a:spcBef>
              <a:buClr>
                <a:srgbClr val="FF5050"/>
              </a:buClr>
              <a:buSzPct val="100000"/>
              <a:buFont typeface="Arial"/>
              <a:buChar char="•"/>
            </a:pPr>
            <a:r>
              <a:rPr>
                <a:latin typeface="Arial"/>
                <a:ea typeface="Arial"/>
                <a:cs typeface="Arial"/>
                <a:sym typeface="Arial"/>
              </a:rPr>
              <a:t>A review of existing literature on the efficacy and complications of AAD and catheter ablation was performed to identify the potential advantages of catheter ablation as first-line treatment of PAF. </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Final conclusions were based on articles that encompassed randomized controlled trials (RCTs).</a:t>
            </a:r>
            <a:endParaRPr>
              <a:latin typeface="Arial"/>
              <a:ea typeface="Arial"/>
              <a:cs typeface="Arial"/>
              <a:sym typeface="Arial"/>
            </a:endParaRPr>
          </a:p>
          <a:p>
            <a:pPr lvl="0" marL="288864" indent="-288864" defTabSz="4702175">
              <a:spcBef>
                <a:spcPts val="900"/>
              </a:spcBef>
              <a:buClr>
                <a:srgbClr val="FF5050"/>
              </a:buClr>
              <a:buSzPct val="100000"/>
              <a:buFont typeface="Arial"/>
              <a:buChar char="•"/>
            </a:pPr>
            <a:r>
              <a:rPr>
                <a:latin typeface="Arial"/>
                <a:ea typeface="Arial"/>
                <a:cs typeface="Arial"/>
                <a:sym typeface="Arial"/>
              </a:rPr>
              <a:t>A total of 7 RCTs (1,190 patients), all with sample sizes under 300, were included.</a:t>
            </a:r>
          </a:p>
        </p:txBody>
      </p:sp>
      <p:sp>
        <p:nvSpPr>
          <p:cNvPr id="35" name="Shape 35"/>
          <p:cNvSpPr/>
          <p:nvPr/>
        </p:nvSpPr>
        <p:spPr>
          <a:xfrm>
            <a:off x="4756494" y="36679"/>
            <a:ext cx="19303959" cy="1145834"/>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nchor="ctr">
            <a:spAutoFit/>
          </a:bodyPr>
          <a:lstStyle>
            <a:lvl1pPr algn="ctr" defTabSz="4702175">
              <a:tabLst>
                <a:tab pos="17322800" algn="l"/>
                <a:tab pos="24739600" algn="l"/>
              </a:tabLst>
              <a:defRPr b="1" sz="3500">
                <a:solidFill>
                  <a:srgbClr val="FFFFFF"/>
                </a:solidFill>
                <a:latin typeface="Arial"/>
                <a:ea typeface="Arial"/>
                <a:cs typeface="Arial"/>
                <a:sym typeface="Arial"/>
              </a:defRPr>
            </a:lvl1pPr>
          </a:lstStyle>
          <a:p>
            <a:pPr lvl="0">
              <a:defRPr b="0" sz="1800">
                <a:solidFill>
                  <a:srgbClr val="000000"/>
                </a:solidFill>
              </a:defRPr>
            </a:pPr>
            <a:r>
              <a:rPr b="1" sz="3500">
                <a:solidFill>
                  <a:srgbClr val="FFFFFF"/>
                </a:solidFill>
              </a:rPr>
              <a:t>Comparison of Treatment Efficacy and Complications of Paroxysmal Atrial Fibrillation: Catheter Ablation versus Antiarrhythmic Pharmacotherapy</a:t>
            </a:r>
          </a:p>
        </p:txBody>
      </p:sp>
      <p:sp>
        <p:nvSpPr>
          <p:cNvPr id="36" name="Shape 36"/>
          <p:cNvSpPr/>
          <p:nvPr/>
        </p:nvSpPr>
        <p:spPr>
          <a:xfrm>
            <a:off x="4758" y="1037283"/>
            <a:ext cx="27424064" cy="1125834"/>
          </a:xfrm>
          <a:prstGeom prst="rect">
            <a:avLst/>
          </a:prstGeom>
          <a:ln w="12700">
            <a:miter lim="400000"/>
          </a:ln>
          <a:extLst>
            <a:ext uri="{C572A759-6A51-4108-AA02-DFA0A04FC94B}">
              <ma14:wrappingTextBoxFlag xmlns:ma14="http://schemas.microsoft.com/office/mac/drawingml/2011/main" val="1"/>
            </a:ext>
          </a:extLst>
        </p:spPr>
        <p:txBody>
          <a:bodyPr lIns="72187" tIns="72187" rIns="72187" bIns="72187" anchor="ctr">
            <a:spAutoFit/>
          </a:bodyPr>
          <a:lstStyle/>
          <a:p>
            <a:pPr lvl="0" algn="ctr" defTabSz="4702175"/>
            <a:r>
              <a:rPr b="1" sz="2200">
                <a:solidFill>
                  <a:srgbClr val="FFFFFF"/>
                </a:solidFill>
                <a:latin typeface="Arial"/>
                <a:ea typeface="Arial"/>
                <a:cs typeface="Arial"/>
                <a:sym typeface="Arial"/>
              </a:rPr>
              <a:t>Sarah Heins, Courtney Lundin, Sarah Maass, Madison Murphy, Brooke Taylor, Sarah Violetta </a:t>
            </a:r>
            <a:endParaRPr b="1" sz="2200">
              <a:solidFill>
                <a:srgbClr val="FFFFFF"/>
              </a:solidFill>
              <a:latin typeface="Arial"/>
              <a:ea typeface="Arial"/>
              <a:cs typeface="Arial"/>
              <a:sym typeface="Arial"/>
            </a:endParaRPr>
          </a:p>
          <a:p>
            <a:pPr lvl="0" algn="ctr" defTabSz="4702175"/>
            <a:r>
              <a:rPr b="1" sz="2200">
                <a:solidFill>
                  <a:srgbClr val="FFFFFF"/>
                </a:solidFill>
                <a:latin typeface="Arial"/>
                <a:ea typeface="Arial"/>
                <a:cs typeface="Arial"/>
                <a:sym typeface="Arial"/>
              </a:rPr>
              <a:t>School of Health Professions, Physician Assistant Studies (August 2016)</a:t>
            </a:r>
            <a:endParaRPr b="1" sz="2200">
              <a:solidFill>
                <a:srgbClr val="FFFFFF"/>
              </a:solidFill>
              <a:latin typeface="Arial"/>
              <a:ea typeface="Arial"/>
              <a:cs typeface="Arial"/>
              <a:sym typeface="Arial"/>
            </a:endParaRPr>
          </a:p>
          <a:p>
            <a:pPr lvl="0" algn="ctr" defTabSz="4702175"/>
            <a:r>
              <a:rPr b="1" sz="2200">
                <a:solidFill>
                  <a:srgbClr val="FFFFFF"/>
                </a:solidFill>
                <a:latin typeface="Arial"/>
                <a:ea typeface="Arial"/>
                <a:cs typeface="Arial"/>
                <a:sym typeface="Arial"/>
              </a:rPr>
              <a:t> The University of Texas Medical Branch, Galveston, Texas</a:t>
            </a:r>
          </a:p>
        </p:txBody>
      </p:sp>
      <p:pic>
        <p:nvPicPr>
          <p:cNvPr id="37" name="image2.png" descr="UTMB_Health_red-white.eps"/>
          <p:cNvPicPr/>
          <p:nvPr/>
        </p:nvPicPr>
        <p:blipFill>
          <a:blip r:embed="rId3">
            <a:extLst/>
          </a:blip>
          <a:stretch>
            <a:fillRect/>
          </a:stretch>
        </p:blipFill>
        <p:spPr>
          <a:xfrm>
            <a:off x="141282" y="665544"/>
            <a:ext cx="4343406" cy="1317629"/>
          </a:xfrm>
          <a:prstGeom prst="rect">
            <a:avLst/>
          </a:prstGeom>
          <a:ln w="12700">
            <a:miter lim="400000"/>
          </a:ln>
        </p:spPr>
      </p:pic>
      <p:pic>
        <p:nvPicPr>
          <p:cNvPr id="38" name="image3.gif"/>
          <p:cNvPicPr/>
          <p:nvPr/>
        </p:nvPicPr>
        <p:blipFill>
          <a:blip r:embed="rId4">
            <a:extLst/>
          </a:blip>
          <a:stretch>
            <a:fillRect/>
          </a:stretch>
        </p:blipFill>
        <p:spPr>
          <a:xfrm>
            <a:off x="6645888" y="19408376"/>
            <a:ext cx="6336639" cy="2084203"/>
          </a:xfrm>
          <a:prstGeom prst="rect">
            <a:avLst/>
          </a:prstGeom>
          <a:ln w="12700">
            <a:miter lim="400000"/>
          </a:ln>
        </p:spPr>
      </p:pic>
      <p:grpSp>
        <p:nvGrpSpPr>
          <p:cNvPr id="41" name="Group 41"/>
          <p:cNvGrpSpPr/>
          <p:nvPr/>
        </p:nvGrpSpPr>
        <p:grpSpPr>
          <a:xfrm>
            <a:off x="685794" y="9957199"/>
            <a:ext cx="4799022" cy="603258"/>
            <a:chOff x="-1" y="0"/>
            <a:chExt cx="4799021" cy="603257"/>
          </a:xfrm>
        </p:grpSpPr>
        <p:sp>
          <p:nvSpPr>
            <p:cNvPr id="39" name="Shape 39"/>
            <p:cNvSpPr/>
            <p:nvPr/>
          </p:nvSpPr>
          <p:spPr>
            <a:xfrm>
              <a:off x="-2" y="-1"/>
              <a:ext cx="4799022" cy="603258"/>
            </a:xfrm>
            <a:prstGeom prst="rect">
              <a:avLst/>
            </a:prstGeom>
            <a:solidFill>
              <a:srgbClr val="3D7EDB"/>
            </a:solidFill>
            <a:ln w="12700" cap="flat">
              <a:noFill/>
              <a:miter lim="400000"/>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40" name="Shape 40"/>
            <p:cNvSpPr/>
            <p:nvPr/>
          </p:nvSpPr>
          <p:spPr>
            <a:xfrm>
              <a:off x="700454" y="32056"/>
              <a:ext cx="3398105" cy="5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Research Question</a:t>
              </a:r>
            </a:p>
          </p:txBody>
        </p:sp>
      </p:grpSp>
      <p:sp>
        <p:nvSpPr>
          <p:cNvPr id="42" name="Shape 42"/>
          <p:cNvSpPr/>
          <p:nvPr/>
        </p:nvSpPr>
        <p:spPr>
          <a:xfrm>
            <a:off x="731018" y="10891625"/>
            <a:ext cx="4708573" cy="11507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pPr lvl="0"/>
            <a:r>
              <a:t>In patients with PAF, is catheter ablation procedure more effective in maintaining normal sinus rhythm (NSR) compared to AAD therapy?</a:t>
            </a:r>
          </a:p>
        </p:txBody>
      </p:sp>
      <p:pic>
        <p:nvPicPr>
          <p:cNvPr id="43" name="image4.png"/>
          <p:cNvPicPr/>
          <p:nvPr/>
        </p:nvPicPr>
        <p:blipFill>
          <a:blip r:embed="rId5">
            <a:extLst/>
          </a:blip>
          <a:stretch>
            <a:fillRect/>
          </a:stretch>
        </p:blipFill>
        <p:spPr>
          <a:xfrm>
            <a:off x="10435210" y="2305353"/>
            <a:ext cx="6825979" cy="4392370"/>
          </a:xfrm>
          <a:prstGeom prst="rect">
            <a:avLst/>
          </a:prstGeom>
          <a:ln w="12700">
            <a:miter lim="400000"/>
          </a:ln>
        </p:spPr>
      </p:pic>
      <p:sp>
        <p:nvSpPr>
          <p:cNvPr id="44" name="Shape 44"/>
          <p:cNvSpPr/>
          <p:nvPr/>
        </p:nvSpPr>
        <p:spPr>
          <a:xfrm>
            <a:off x="6380110" y="6782158"/>
            <a:ext cx="14936179" cy="3708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lgn="ctr"/>
            <a:r>
              <a:rPr sz="1500">
                <a:latin typeface="Tahoma"/>
                <a:ea typeface="Tahoma"/>
                <a:cs typeface="Tahoma"/>
                <a:sym typeface="Tahoma"/>
              </a:rPr>
              <a:t>Using flexible wires, RFA uses energy to destroy localized areas of malfunctioning</a:t>
            </a:r>
            <a:r>
              <a:rPr>
                <a:latin typeface="Tahoma"/>
                <a:ea typeface="Tahoma"/>
                <a:cs typeface="Tahoma"/>
                <a:sym typeface="Tahoma"/>
              </a:rPr>
              <a:t> </a:t>
            </a:r>
            <a:r>
              <a:rPr sz="1500">
                <a:latin typeface="Tahoma"/>
                <a:ea typeface="Tahoma"/>
                <a:cs typeface="Tahoma"/>
                <a:sym typeface="Tahoma"/>
              </a:rPr>
              <a:t>tissue from which arrhythmias, like atrial fibrillation originate. </a:t>
            </a:r>
          </a:p>
        </p:txBody>
      </p:sp>
      <p:grpSp>
        <p:nvGrpSpPr>
          <p:cNvPr id="47" name="Group 47"/>
          <p:cNvGrpSpPr/>
          <p:nvPr/>
        </p:nvGrpSpPr>
        <p:grpSpPr>
          <a:xfrm>
            <a:off x="21947187" y="7291465"/>
            <a:ext cx="4799022" cy="603258"/>
            <a:chOff x="0" y="0"/>
            <a:chExt cx="4799021" cy="603257"/>
          </a:xfrm>
        </p:grpSpPr>
        <p:sp>
          <p:nvSpPr>
            <p:cNvPr id="45" name="Shape 45"/>
            <p:cNvSpPr/>
            <p:nvPr/>
          </p:nvSpPr>
          <p:spPr>
            <a:xfrm>
              <a:off x="-1" y="-1"/>
              <a:ext cx="4799022" cy="603258"/>
            </a:xfrm>
            <a:prstGeom prst="rect">
              <a:avLst/>
            </a:prstGeom>
            <a:solidFill>
              <a:srgbClr val="3D7EDB"/>
            </a:solidFill>
            <a:ln w="12700" cap="flat">
              <a:noFill/>
              <a:miter lim="400000"/>
            </a:ln>
            <a:effectLst/>
          </p:spPr>
          <p:txBody>
            <a:bodyPr wrap="square" lIns="0" tIns="0" rIns="0" bIns="0" numCol="1" anchor="ctr">
              <a:noAutofit/>
            </a:bodyPr>
            <a:lstStyle/>
            <a:p>
              <a:pPr lvl="0" algn="ctr" defTabSz="4702175">
                <a:defRPr b="1" sz="2800">
                  <a:solidFill>
                    <a:srgbClr val="FFFFFF"/>
                  </a:solidFill>
                  <a:latin typeface="Arial"/>
                  <a:ea typeface="Arial"/>
                  <a:cs typeface="Arial"/>
                  <a:sym typeface="Arial"/>
                </a:defRPr>
              </a:pPr>
            </a:p>
          </p:txBody>
        </p:sp>
        <p:sp>
          <p:nvSpPr>
            <p:cNvPr id="46" name="Shape 46"/>
            <p:cNvSpPr/>
            <p:nvPr/>
          </p:nvSpPr>
          <p:spPr>
            <a:xfrm>
              <a:off x="917842" y="32056"/>
              <a:ext cx="2963328" cy="5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2187" tIns="72187" rIns="72187" bIns="72187" numCol="1" anchor="ctr">
              <a:spAutoFit/>
            </a:bodyPr>
            <a:lstStyle>
              <a:lvl1pPr algn="ctr" defTabSz="4702175">
                <a:defRPr b="1" sz="2800">
                  <a:solidFill>
                    <a:srgbClr val="FFFFFF"/>
                  </a:solidFill>
                  <a:latin typeface="Arial"/>
                  <a:ea typeface="Arial"/>
                  <a:cs typeface="Arial"/>
                  <a:sym typeface="Arial"/>
                </a:defRPr>
              </a:lvl1pPr>
            </a:lstStyle>
            <a:p>
              <a:pPr lvl="0">
                <a:defRPr b="0" sz="1800">
                  <a:solidFill>
                    <a:srgbClr val="000000"/>
                  </a:solidFill>
                </a:defRPr>
              </a:pPr>
              <a:r>
                <a:rPr b="1" sz="2800">
                  <a:solidFill>
                    <a:srgbClr val="FFFFFF"/>
                  </a:solidFill>
                </a:rPr>
                <a:t>Future Research</a:t>
              </a:r>
            </a:p>
          </p:txBody>
        </p:sp>
      </p:grpSp>
      <p:sp>
        <p:nvSpPr>
          <p:cNvPr id="48" name="Shape 48"/>
          <p:cNvSpPr/>
          <p:nvPr/>
        </p:nvSpPr>
        <p:spPr>
          <a:xfrm>
            <a:off x="21978807" y="8076991"/>
            <a:ext cx="4735774" cy="195085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marL="256767" indent="-256767" defTabSz="4702175">
              <a:spcBef>
                <a:spcPts val="900"/>
              </a:spcBef>
              <a:buClr>
                <a:srgbClr val="FF0000"/>
              </a:buClr>
              <a:buSzPct val="100000"/>
              <a:buFont typeface="Arial"/>
              <a:buChar char="•"/>
              <a:defRPr>
                <a:latin typeface="Arial"/>
                <a:ea typeface="Arial"/>
                <a:cs typeface="Arial"/>
                <a:sym typeface="Arial"/>
              </a:defRPr>
            </a:lvl1pPr>
          </a:lstStyle>
          <a:p>
            <a:pPr lvl="0"/>
            <a:r>
              <a:t>Additional randomized controlled trials and retrospective studies including treatment naïve patients are needed to examine the long-term efficacy of catheter ablation, as up to 50% of patients experience a PAF recurrence two years after the initial ablation. </a:t>
            </a:r>
          </a:p>
        </p:txBody>
      </p:sp>
      <p:pic>
        <p:nvPicPr>
          <p:cNvPr id="49" name="image5.png"/>
          <p:cNvPicPr/>
          <p:nvPr/>
        </p:nvPicPr>
        <p:blipFill>
          <a:blip r:embed="rId6">
            <a:extLst/>
          </a:blip>
          <a:stretch>
            <a:fillRect/>
          </a:stretch>
        </p:blipFill>
        <p:spPr>
          <a:xfrm>
            <a:off x="10496415" y="8692643"/>
            <a:ext cx="10713316" cy="6940764"/>
          </a:xfrm>
          <a:prstGeom prst="rect">
            <a:avLst/>
          </a:prstGeom>
          <a:ln w="12700">
            <a:miter lim="400000"/>
          </a:ln>
        </p:spPr>
      </p:pic>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33CCCC"/>
      </a:accent1>
      <a:accent2>
        <a:srgbClr val="00C600"/>
      </a:accent2>
      <a:accent3>
        <a:srgbClr val="AAAAC9"/>
      </a:accent3>
      <a:accent4>
        <a:srgbClr val="DADADA"/>
      </a:accent4>
      <a:accent5>
        <a:srgbClr val="ADE0E0"/>
      </a:accent5>
      <a:accent6>
        <a:srgbClr val="00B300"/>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33CCCC"/>
          </a:solidFill>
          <a:prstDash val="solid"/>
          <a:bevel/>
        </a:ln>
        <a:effectLst/>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3CCCC"/>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33CCCC"/>
      </a:accent1>
      <a:accent2>
        <a:srgbClr val="00C600"/>
      </a:accent2>
      <a:accent3>
        <a:srgbClr val="AAAAC9"/>
      </a:accent3>
      <a:accent4>
        <a:srgbClr val="DADADA"/>
      </a:accent4>
      <a:accent5>
        <a:srgbClr val="ADE0E0"/>
      </a:accent5>
      <a:accent6>
        <a:srgbClr val="00B300"/>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33CCCC"/>
          </a:solidFill>
          <a:prstDash val="solid"/>
          <a:bevel/>
        </a:ln>
        <a:effectLst/>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33CCCC"/>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