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handoutMasterIdLst>
    <p:handoutMasterId r:id="rId4"/>
  </p:handoutMasterIdLst>
  <p:sldIdLst>
    <p:sldId id="300" r:id="rId2"/>
  </p:sldIdLst>
  <p:sldSz cx="51206400" cy="38404800"/>
  <p:notesSz cx="6858000" cy="9144000"/>
  <p:defaultTextStyle>
    <a:defPPr>
      <a:defRPr lang="en-US"/>
    </a:defPPr>
    <a:lvl1pPr marL="0" algn="l" defTabSz="2560320" rtl="0" eaLnBrk="1" latinLnBrk="0" hangingPunct="1">
      <a:defRPr sz="10080" kern="1200">
        <a:solidFill>
          <a:schemeClr val="tx1"/>
        </a:solidFill>
        <a:latin typeface="+mn-lt"/>
        <a:ea typeface="+mn-ea"/>
        <a:cs typeface="+mn-cs"/>
      </a:defRPr>
    </a:lvl1pPr>
    <a:lvl2pPr marL="2560320" algn="l" defTabSz="2560320" rtl="0" eaLnBrk="1" latinLnBrk="0" hangingPunct="1">
      <a:defRPr sz="10080" kern="1200">
        <a:solidFill>
          <a:schemeClr val="tx1"/>
        </a:solidFill>
        <a:latin typeface="+mn-lt"/>
        <a:ea typeface="+mn-ea"/>
        <a:cs typeface="+mn-cs"/>
      </a:defRPr>
    </a:lvl2pPr>
    <a:lvl3pPr marL="5120640" algn="l" defTabSz="2560320" rtl="0" eaLnBrk="1" latinLnBrk="0" hangingPunct="1">
      <a:defRPr sz="10080" kern="1200">
        <a:solidFill>
          <a:schemeClr val="tx1"/>
        </a:solidFill>
        <a:latin typeface="+mn-lt"/>
        <a:ea typeface="+mn-ea"/>
        <a:cs typeface="+mn-cs"/>
      </a:defRPr>
    </a:lvl3pPr>
    <a:lvl4pPr marL="7680960" algn="l" defTabSz="2560320" rtl="0" eaLnBrk="1" latinLnBrk="0" hangingPunct="1">
      <a:defRPr sz="10080" kern="1200">
        <a:solidFill>
          <a:schemeClr val="tx1"/>
        </a:solidFill>
        <a:latin typeface="+mn-lt"/>
        <a:ea typeface="+mn-ea"/>
        <a:cs typeface="+mn-cs"/>
      </a:defRPr>
    </a:lvl4pPr>
    <a:lvl5pPr marL="10241280" algn="l" defTabSz="2560320" rtl="0" eaLnBrk="1" latinLnBrk="0" hangingPunct="1">
      <a:defRPr sz="10080" kern="1200">
        <a:solidFill>
          <a:schemeClr val="tx1"/>
        </a:solidFill>
        <a:latin typeface="+mn-lt"/>
        <a:ea typeface="+mn-ea"/>
        <a:cs typeface="+mn-cs"/>
      </a:defRPr>
    </a:lvl5pPr>
    <a:lvl6pPr marL="12801600" algn="l" defTabSz="2560320" rtl="0" eaLnBrk="1" latinLnBrk="0" hangingPunct="1">
      <a:defRPr sz="10080" kern="1200">
        <a:solidFill>
          <a:schemeClr val="tx1"/>
        </a:solidFill>
        <a:latin typeface="+mn-lt"/>
        <a:ea typeface="+mn-ea"/>
        <a:cs typeface="+mn-cs"/>
      </a:defRPr>
    </a:lvl6pPr>
    <a:lvl7pPr marL="15361920" algn="l" defTabSz="2560320" rtl="0" eaLnBrk="1" latinLnBrk="0" hangingPunct="1">
      <a:defRPr sz="10080" kern="1200">
        <a:solidFill>
          <a:schemeClr val="tx1"/>
        </a:solidFill>
        <a:latin typeface="+mn-lt"/>
        <a:ea typeface="+mn-ea"/>
        <a:cs typeface="+mn-cs"/>
      </a:defRPr>
    </a:lvl7pPr>
    <a:lvl8pPr marL="17922240" algn="l" defTabSz="2560320" rtl="0" eaLnBrk="1" latinLnBrk="0" hangingPunct="1">
      <a:defRPr sz="10080" kern="1200">
        <a:solidFill>
          <a:schemeClr val="tx1"/>
        </a:solidFill>
        <a:latin typeface="+mn-lt"/>
        <a:ea typeface="+mn-ea"/>
        <a:cs typeface="+mn-cs"/>
      </a:defRPr>
    </a:lvl8pPr>
    <a:lvl9pPr marL="20482560" algn="l" defTabSz="2560320" rtl="0" eaLnBrk="1" latinLnBrk="0" hangingPunct="1">
      <a:defRPr sz="10080" kern="1200">
        <a:solidFill>
          <a:schemeClr val="tx1"/>
        </a:solidFill>
        <a:latin typeface="+mn-lt"/>
        <a:ea typeface="+mn-ea"/>
        <a:cs typeface="+mn-cs"/>
      </a:defRPr>
    </a:lvl9pPr>
  </p:defaultTextStyle>
  <p:extLst>
    <p:ext uri="{521415D9-36F7-43E2-AB2F-B90AF26B5E84}">
      <p14:sectionLst xmlns:p14="http://schemas.microsoft.com/office/powerpoint/2010/main">
        <p14:section name="Poster" id="{08054218-6013-DD46-9B27-A01CF4A9C16F}">
          <p14:sldIdLst>
            <p14:sldId id="300"/>
          </p14:sldIdLst>
        </p14:section>
      </p14:sectionLst>
    </p:ext>
    <p:ext uri="{EFAFB233-063F-42B5-8137-9DF3F51BA10A}">
      <p15:sldGuideLst xmlns:p15="http://schemas.microsoft.com/office/powerpoint/2012/main">
        <p15:guide id="1" orient="horz" pos="14196" userDrawn="1">
          <p15:clr>
            <a:srgbClr val="A4A3A4"/>
          </p15:clr>
        </p15:guide>
        <p15:guide id="2" orient="horz" pos="5141" userDrawn="1">
          <p15:clr>
            <a:srgbClr val="A4A3A4"/>
          </p15:clr>
        </p15:guide>
        <p15:guide id="3" orient="horz" pos="11166" userDrawn="1">
          <p15:clr>
            <a:srgbClr val="A4A3A4"/>
          </p15:clr>
        </p15:guide>
        <p15:guide id="4" orient="horz" pos="6793" userDrawn="1">
          <p15:clr>
            <a:srgbClr val="A4A3A4"/>
          </p15:clr>
        </p15:guide>
        <p15:guide id="5" orient="horz" pos="20698" userDrawn="1">
          <p15:clr>
            <a:srgbClr val="A4A3A4"/>
          </p15:clr>
        </p15:guide>
        <p15:guide id="6" pos="1574" userDrawn="1">
          <p15:clr>
            <a:srgbClr val="A4A3A4"/>
          </p15:clr>
        </p15:guide>
        <p15:guide id="7" pos="23358" userDrawn="1">
          <p15:clr>
            <a:srgbClr val="A4A3A4"/>
          </p15:clr>
        </p15:guide>
        <p15:guide id="8" pos="21627" userDrawn="1">
          <p15:clr>
            <a:srgbClr val="A4A3A4"/>
          </p15:clr>
        </p15:guide>
        <p15:guide id="9" pos="30638" userDrawn="1">
          <p15:clr>
            <a:srgbClr val="A4A3A4"/>
          </p15:clr>
        </p15:guide>
        <p15:guide id="10" orient="horz" pos="4928" userDrawn="1">
          <p15:clr>
            <a:srgbClr val="A4A3A4"/>
          </p15:clr>
        </p15:guide>
        <p15:guide id="11" orient="horz" pos="8260" userDrawn="1">
          <p15:clr>
            <a:srgbClr val="A4A3A4"/>
          </p15:clr>
        </p15:guide>
        <p15:guide id="12" orient="horz" pos="6737" userDrawn="1">
          <p15:clr>
            <a:srgbClr val="A4A3A4"/>
          </p15:clr>
        </p15:guide>
        <p15:guide id="13" orient="horz" pos="6070" userDrawn="1">
          <p15:clr>
            <a:srgbClr val="A4A3A4"/>
          </p15:clr>
        </p15:guide>
        <p15:guide id="14" pos="154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B8AF"/>
    <a:srgbClr val="4E4540"/>
    <a:srgbClr val="001641"/>
    <a:srgbClr val="E35929"/>
    <a:srgbClr val="DA421F"/>
    <a:srgbClr val="7FA9A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6274" autoAdjust="0"/>
  </p:normalViewPr>
  <p:slideViewPr>
    <p:cSldViewPr snapToGrid="0" snapToObjects="1" showGuides="1">
      <p:cViewPr>
        <p:scale>
          <a:sx n="14" d="100"/>
          <a:sy n="14" d="100"/>
        </p:scale>
        <p:origin x="1230" y="12"/>
      </p:cViewPr>
      <p:guideLst>
        <p:guide orient="horz" pos="14196"/>
        <p:guide orient="horz" pos="5141"/>
        <p:guide orient="horz" pos="11166"/>
        <p:guide orient="horz" pos="6793"/>
        <p:guide orient="horz" pos="20698"/>
        <p:guide pos="1574"/>
        <p:guide pos="23358"/>
        <p:guide pos="21627"/>
        <p:guide pos="30638"/>
        <p:guide orient="horz" pos="4928"/>
        <p:guide orient="horz" pos="8260"/>
        <p:guide orient="horz" pos="6737"/>
        <p:guide orient="horz" pos="6070"/>
        <p:guide pos="1546"/>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85" d="100"/>
          <a:sy n="85" d="100"/>
        </p:scale>
        <p:origin x="394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288E4F3-6937-7D45-838C-9995765C1D21}" type="datetimeFigureOut">
              <a:rPr lang="en-US" smtClean="0"/>
              <a:t>1/28/2020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95B1686-BAB0-ED4A-A077-C76992771A1D}" type="slidenum">
              <a:rPr lang="en-US" smtClean="0"/>
              <a:t>‹#›</a:t>
            </a:fld>
            <a:endParaRPr lang="en-US"/>
          </a:p>
        </p:txBody>
      </p:sp>
    </p:spTree>
    <p:extLst>
      <p:ext uri="{BB962C8B-B14F-4D97-AF65-F5344CB8AC3E}">
        <p14:creationId xmlns:p14="http://schemas.microsoft.com/office/powerpoint/2010/main" val="39059559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A0A324-C8DD-744D-8611-9B71FA364963}" type="datetimeFigureOut">
              <a:rPr lang="en-US" smtClean="0"/>
              <a:t>1/28/2020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CB1914-3FBC-714B-AD8B-AC84A9CD8EB4}" type="slidenum">
              <a:rPr lang="en-US" smtClean="0"/>
              <a:t>‹#›</a:t>
            </a:fld>
            <a:endParaRPr lang="en-US"/>
          </a:p>
        </p:txBody>
      </p:sp>
    </p:spTree>
    <p:extLst>
      <p:ext uri="{BB962C8B-B14F-4D97-AF65-F5344CB8AC3E}">
        <p14:creationId xmlns:p14="http://schemas.microsoft.com/office/powerpoint/2010/main" val="2957623790"/>
      </p:ext>
    </p:extLst>
  </p:cSld>
  <p:clrMap bg1="lt1" tx1="dk1" bg2="lt2" tx2="dk2" accent1="accent1" accent2="accent2" accent3="accent3" accent4="accent4" accent5="accent5" accent6="accent6" hlink="hlink" folHlink="folHlink"/>
  <p:hf hdr="0" ftr="0" dt="0"/>
  <p:notesStyle>
    <a:lvl1pPr marL="0" algn="l" defTabSz="2560320" rtl="0" eaLnBrk="1" latinLnBrk="0" hangingPunct="1">
      <a:defRPr sz="6720" kern="1200">
        <a:solidFill>
          <a:schemeClr val="tx1"/>
        </a:solidFill>
        <a:latin typeface="+mn-lt"/>
        <a:ea typeface="+mn-ea"/>
        <a:cs typeface="+mn-cs"/>
      </a:defRPr>
    </a:lvl1pPr>
    <a:lvl2pPr marL="2560320" algn="l" defTabSz="2560320" rtl="0" eaLnBrk="1" latinLnBrk="0" hangingPunct="1">
      <a:defRPr sz="6720" kern="1200">
        <a:solidFill>
          <a:schemeClr val="tx1"/>
        </a:solidFill>
        <a:latin typeface="+mn-lt"/>
        <a:ea typeface="+mn-ea"/>
        <a:cs typeface="+mn-cs"/>
      </a:defRPr>
    </a:lvl2pPr>
    <a:lvl3pPr marL="5120640" algn="l" defTabSz="2560320" rtl="0" eaLnBrk="1" latinLnBrk="0" hangingPunct="1">
      <a:defRPr sz="6720" kern="1200">
        <a:solidFill>
          <a:schemeClr val="tx1"/>
        </a:solidFill>
        <a:latin typeface="+mn-lt"/>
        <a:ea typeface="+mn-ea"/>
        <a:cs typeface="+mn-cs"/>
      </a:defRPr>
    </a:lvl3pPr>
    <a:lvl4pPr marL="7680960" algn="l" defTabSz="2560320" rtl="0" eaLnBrk="1" latinLnBrk="0" hangingPunct="1">
      <a:defRPr sz="6720" kern="1200">
        <a:solidFill>
          <a:schemeClr val="tx1"/>
        </a:solidFill>
        <a:latin typeface="+mn-lt"/>
        <a:ea typeface="+mn-ea"/>
        <a:cs typeface="+mn-cs"/>
      </a:defRPr>
    </a:lvl4pPr>
    <a:lvl5pPr marL="10241280" algn="l" defTabSz="2560320" rtl="0" eaLnBrk="1" latinLnBrk="0" hangingPunct="1">
      <a:defRPr sz="6720" kern="1200">
        <a:solidFill>
          <a:schemeClr val="tx1"/>
        </a:solidFill>
        <a:latin typeface="+mn-lt"/>
        <a:ea typeface="+mn-ea"/>
        <a:cs typeface="+mn-cs"/>
      </a:defRPr>
    </a:lvl5pPr>
    <a:lvl6pPr marL="12801600" algn="l" defTabSz="2560320" rtl="0" eaLnBrk="1" latinLnBrk="0" hangingPunct="1">
      <a:defRPr sz="6720" kern="1200">
        <a:solidFill>
          <a:schemeClr val="tx1"/>
        </a:solidFill>
        <a:latin typeface="+mn-lt"/>
        <a:ea typeface="+mn-ea"/>
        <a:cs typeface="+mn-cs"/>
      </a:defRPr>
    </a:lvl6pPr>
    <a:lvl7pPr marL="15361920" algn="l" defTabSz="2560320" rtl="0" eaLnBrk="1" latinLnBrk="0" hangingPunct="1">
      <a:defRPr sz="6720" kern="1200">
        <a:solidFill>
          <a:schemeClr val="tx1"/>
        </a:solidFill>
        <a:latin typeface="+mn-lt"/>
        <a:ea typeface="+mn-ea"/>
        <a:cs typeface="+mn-cs"/>
      </a:defRPr>
    </a:lvl7pPr>
    <a:lvl8pPr marL="17922240" algn="l" defTabSz="2560320" rtl="0" eaLnBrk="1" latinLnBrk="0" hangingPunct="1">
      <a:defRPr sz="6720" kern="1200">
        <a:solidFill>
          <a:schemeClr val="tx1"/>
        </a:solidFill>
        <a:latin typeface="+mn-lt"/>
        <a:ea typeface="+mn-ea"/>
        <a:cs typeface="+mn-cs"/>
      </a:defRPr>
    </a:lvl8pPr>
    <a:lvl9pPr marL="20482560" algn="l" defTabSz="2560320" rtl="0" eaLnBrk="1" latinLnBrk="0" hangingPunct="1">
      <a:defRPr sz="672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CB1914-3FBC-714B-AD8B-AC84A9CD8EB4}" type="slidenum">
              <a:rPr lang="en-US" smtClean="0"/>
              <a:t>1</a:t>
            </a:fld>
            <a:endParaRPr lang="en-US"/>
          </a:p>
        </p:txBody>
      </p:sp>
    </p:spTree>
    <p:extLst>
      <p:ext uri="{BB962C8B-B14F-4D97-AF65-F5344CB8AC3E}">
        <p14:creationId xmlns:p14="http://schemas.microsoft.com/office/powerpoint/2010/main" val="2695893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_1">
    <p:spTree>
      <p:nvGrpSpPr>
        <p:cNvPr id="1" name=""/>
        <p:cNvGrpSpPr/>
        <p:nvPr/>
      </p:nvGrpSpPr>
      <p:grpSpPr>
        <a:xfrm>
          <a:off x="0" y="0"/>
          <a:ext cx="0" cy="0"/>
          <a:chOff x="0" y="0"/>
          <a:chExt cx="0" cy="0"/>
        </a:xfrm>
      </p:grpSpPr>
      <p:sp>
        <p:nvSpPr>
          <p:cNvPr id="9" name="Text Placeholder 5"/>
          <p:cNvSpPr>
            <a:spLocks noGrp="1"/>
          </p:cNvSpPr>
          <p:nvPr>
            <p:ph type="body" sz="quarter" idx="10"/>
          </p:nvPr>
        </p:nvSpPr>
        <p:spPr>
          <a:xfrm>
            <a:off x="2498096" y="36134384"/>
            <a:ext cx="26332180" cy="1113319"/>
          </a:xfrm>
          <a:prstGeom prst="rect">
            <a:avLst/>
          </a:prstGeom>
        </p:spPr>
        <p:txBody>
          <a:bodyPr>
            <a:normAutofit/>
          </a:bodyPr>
          <a:lstStyle>
            <a:lvl1pPr marL="0" indent="0">
              <a:buNone/>
              <a:defRPr sz="3920">
                <a:solidFill>
                  <a:srgbClr val="FFFFFF"/>
                </a:solidFill>
              </a:defRPr>
            </a:lvl1pPr>
          </a:lstStyle>
          <a:p>
            <a:pPr lvl="0"/>
            <a:endParaRPr lang="en-US" dirty="0"/>
          </a:p>
        </p:txBody>
      </p:sp>
    </p:spTree>
    <p:extLst>
      <p:ext uri="{BB962C8B-B14F-4D97-AF65-F5344CB8AC3E}">
        <p14:creationId xmlns:p14="http://schemas.microsoft.com/office/powerpoint/2010/main" val="38585468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_1">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2512586" y="4379495"/>
            <a:ext cx="46550054" cy="3198254"/>
          </a:xfrm>
          <a:prstGeom prst="rect">
            <a:avLst/>
          </a:prstGeom>
        </p:spPr>
        <p:txBody>
          <a:bodyPr>
            <a:noAutofit/>
          </a:bodyPr>
          <a:lstStyle>
            <a:lvl1pPr>
              <a:defRPr sz="9600" b="1">
                <a:solidFill>
                  <a:srgbClr val="001641"/>
                </a:solidFill>
                <a:latin typeface="Georgia"/>
                <a:cs typeface="Georgia"/>
              </a:defRPr>
            </a:lvl1pPr>
          </a:lstStyle>
          <a:p>
            <a:r>
              <a:rPr lang="en-US" dirty="0" smtClean="0"/>
              <a:t>Click to edit Master title style</a:t>
            </a:r>
            <a:br>
              <a:rPr lang="en-US" dirty="0" smtClean="0"/>
            </a:br>
            <a:r>
              <a:rPr lang="en-US" dirty="0" err="1" smtClean="0"/>
              <a:t>ckckckckckc</a:t>
            </a:r>
            <a:endParaRPr lang="en-US" dirty="0"/>
          </a:p>
        </p:txBody>
      </p:sp>
      <p:sp>
        <p:nvSpPr>
          <p:cNvPr id="16" name="Content Placeholder 3"/>
          <p:cNvSpPr>
            <a:spLocks noGrp="1"/>
          </p:cNvSpPr>
          <p:nvPr>
            <p:ph sz="half" idx="10" hasCustomPrompt="1"/>
          </p:nvPr>
        </p:nvSpPr>
        <p:spPr>
          <a:xfrm>
            <a:off x="2498098" y="8075109"/>
            <a:ext cx="46564541" cy="2080998"/>
          </a:xfrm>
          <a:prstGeom prst="rect">
            <a:avLst/>
          </a:prstGeom>
        </p:spPr>
        <p:txBody>
          <a:bodyPr>
            <a:noAutofit/>
          </a:bodyPr>
          <a:lstStyle>
            <a:lvl1pPr marL="0" indent="0" algn="l">
              <a:buNone/>
              <a:defRPr sz="6000" b="1">
                <a:solidFill>
                  <a:schemeClr val="tx1"/>
                </a:solidFill>
              </a:defRPr>
            </a:lvl1pPr>
            <a:lvl2pPr marL="2560320" indent="0">
              <a:buNone/>
              <a:defRPr sz="5600"/>
            </a:lvl2pPr>
            <a:lvl3pPr marL="5120640" indent="0">
              <a:buNone/>
              <a:defRPr sz="5600"/>
            </a:lvl3pPr>
            <a:lvl4pPr marL="7680960" indent="0">
              <a:buNone/>
              <a:defRPr sz="5600"/>
            </a:lvl4pPr>
            <a:lvl5pPr marL="10241280" indent="0">
              <a:buNone/>
              <a:defRPr sz="5600"/>
            </a:lvl5pPr>
            <a:lvl6pPr>
              <a:defRPr sz="10080"/>
            </a:lvl6pPr>
            <a:lvl7pPr>
              <a:defRPr sz="10080"/>
            </a:lvl7pPr>
            <a:lvl8pPr>
              <a:defRPr sz="10080"/>
            </a:lvl8pPr>
            <a:lvl9pPr>
              <a:defRPr sz="10080"/>
            </a:lvl9pPr>
          </a:lstStyle>
          <a:p>
            <a:pPr lvl="0"/>
            <a:r>
              <a:rPr lang="en-US" dirty="0" smtClean="0"/>
              <a:t>Author name(s), degree/certification(s) | HCA</a:t>
            </a:r>
          </a:p>
          <a:p>
            <a:pPr lvl="0"/>
            <a:r>
              <a:rPr lang="en-US" dirty="0" err="1" smtClean="0"/>
              <a:t>dkdkdkkkkdkdkdkddkd</a:t>
            </a:r>
            <a:endParaRPr lang="en-US" dirty="0" smtClean="0"/>
          </a:p>
          <a:p>
            <a:pPr lvl="0"/>
            <a:endParaRPr lang="en-US" dirty="0" smtClean="0"/>
          </a:p>
        </p:txBody>
      </p:sp>
      <p:sp>
        <p:nvSpPr>
          <p:cNvPr id="20" name="Content Placeholder 2"/>
          <p:cNvSpPr>
            <a:spLocks noGrp="1"/>
          </p:cNvSpPr>
          <p:nvPr>
            <p:ph sz="half" idx="11"/>
          </p:nvPr>
        </p:nvSpPr>
        <p:spPr>
          <a:xfrm>
            <a:off x="18427249" y="12650216"/>
            <a:ext cx="14801841" cy="21278837"/>
          </a:xfrm>
          <a:prstGeom prst="rect">
            <a:avLst/>
          </a:prstGeom>
        </p:spPr>
        <p:txBody>
          <a:bodyPr>
            <a:noAutofit/>
          </a:bodyPr>
          <a:lstStyle>
            <a:lvl1pPr>
              <a:spcBef>
                <a:spcPts val="3360"/>
              </a:spcBef>
              <a:defRPr sz="3200">
                <a:solidFill>
                  <a:schemeClr val="tx1"/>
                </a:solidFill>
              </a:defRPr>
            </a:lvl1pPr>
            <a:lvl2pPr>
              <a:spcBef>
                <a:spcPts val="3360"/>
              </a:spcBef>
              <a:defRPr sz="3200">
                <a:solidFill>
                  <a:schemeClr val="tx1"/>
                </a:solidFill>
              </a:defRPr>
            </a:lvl2pPr>
            <a:lvl3pPr>
              <a:spcBef>
                <a:spcPts val="3360"/>
              </a:spcBef>
              <a:defRPr sz="3200">
                <a:solidFill>
                  <a:schemeClr val="tx1"/>
                </a:solidFill>
              </a:defRPr>
            </a:lvl3pPr>
            <a:lvl4pPr>
              <a:spcBef>
                <a:spcPts val="3360"/>
              </a:spcBef>
              <a:defRPr sz="3200">
                <a:solidFill>
                  <a:schemeClr val="tx1"/>
                </a:solidFill>
              </a:defRPr>
            </a:lvl4pPr>
            <a:lvl5pPr>
              <a:defRPr sz="7840">
                <a:solidFill>
                  <a:schemeClr val="tx1"/>
                </a:solidFill>
              </a:defRPr>
            </a:lvl5pPr>
            <a:lvl6pPr>
              <a:defRPr sz="10080"/>
            </a:lvl6pPr>
            <a:lvl7pPr>
              <a:defRPr sz="10080"/>
            </a:lvl7pPr>
            <a:lvl8pPr>
              <a:defRPr sz="10080"/>
            </a:lvl8pPr>
            <a:lvl9pPr>
              <a:defRPr sz="10080"/>
            </a:lvl9pPr>
          </a:lstStyle>
          <a:p>
            <a:pPr lvl="0"/>
            <a:r>
              <a:rPr lang="en-US" dirty="0" smtClean="0"/>
              <a:t>Click to edit Master text styles</a:t>
            </a:r>
          </a:p>
          <a:p>
            <a:pPr lvl="1"/>
            <a:r>
              <a:rPr lang="en-US" dirty="0" smtClean="0"/>
              <a:t>Second </a:t>
            </a:r>
            <a:r>
              <a:rPr lang="en-US" dirty="0" err="1" smtClean="0"/>
              <a:t>lvel</a:t>
            </a:r>
            <a:endParaRPr lang="en-US" dirty="0" smtClean="0"/>
          </a:p>
          <a:p>
            <a:pPr lvl="2"/>
            <a:r>
              <a:rPr lang="en-US" dirty="0" smtClean="0"/>
              <a:t>Third level</a:t>
            </a:r>
          </a:p>
          <a:p>
            <a:pPr lvl="3"/>
            <a:r>
              <a:rPr lang="en-US" dirty="0" smtClean="0"/>
              <a:t>Fourth level</a:t>
            </a:r>
          </a:p>
        </p:txBody>
      </p:sp>
      <p:sp>
        <p:nvSpPr>
          <p:cNvPr id="7" name="Text Placeholder 5"/>
          <p:cNvSpPr>
            <a:spLocks noGrp="1"/>
          </p:cNvSpPr>
          <p:nvPr>
            <p:ph type="body" sz="quarter" idx="12"/>
          </p:nvPr>
        </p:nvSpPr>
        <p:spPr>
          <a:xfrm>
            <a:off x="2629867" y="36134384"/>
            <a:ext cx="26332180" cy="1113319"/>
          </a:xfrm>
          <a:prstGeom prst="rect">
            <a:avLst/>
          </a:prstGeom>
        </p:spPr>
        <p:txBody>
          <a:bodyPr>
            <a:normAutofit/>
          </a:bodyPr>
          <a:lstStyle>
            <a:lvl1pPr marL="0" indent="0">
              <a:buNone/>
              <a:defRPr sz="3920">
                <a:solidFill>
                  <a:srgbClr val="FFFFFF"/>
                </a:solidFill>
              </a:defRPr>
            </a:lvl1pPr>
          </a:lstStyle>
          <a:p>
            <a:pPr lvl="0"/>
            <a:endParaRPr lang="en-US" dirty="0"/>
          </a:p>
        </p:txBody>
      </p:sp>
      <p:sp>
        <p:nvSpPr>
          <p:cNvPr id="8" name="Content Placeholder 2"/>
          <p:cNvSpPr>
            <a:spLocks noGrp="1"/>
          </p:cNvSpPr>
          <p:nvPr>
            <p:ph sz="half" idx="13"/>
          </p:nvPr>
        </p:nvSpPr>
        <p:spPr>
          <a:xfrm>
            <a:off x="2498098" y="12650216"/>
            <a:ext cx="14801841" cy="8090212"/>
          </a:xfrm>
          <a:prstGeom prst="rect">
            <a:avLst/>
          </a:prstGeom>
        </p:spPr>
        <p:txBody>
          <a:bodyPr>
            <a:noAutofit/>
          </a:bodyPr>
          <a:lstStyle>
            <a:lvl1pPr>
              <a:spcBef>
                <a:spcPts val="3360"/>
              </a:spcBef>
              <a:defRPr sz="3200">
                <a:solidFill>
                  <a:schemeClr val="tx1"/>
                </a:solidFill>
              </a:defRPr>
            </a:lvl1pPr>
            <a:lvl2pPr>
              <a:spcBef>
                <a:spcPts val="3360"/>
              </a:spcBef>
              <a:defRPr sz="3200">
                <a:solidFill>
                  <a:schemeClr val="tx1"/>
                </a:solidFill>
              </a:defRPr>
            </a:lvl2pPr>
            <a:lvl3pPr>
              <a:spcBef>
                <a:spcPts val="3360"/>
              </a:spcBef>
              <a:defRPr sz="3200">
                <a:solidFill>
                  <a:schemeClr val="tx1"/>
                </a:solidFill>
              </a:defRPr>
            </a:lvl3pPr>
            <a:lvl4pPr>
              <a:spcBef>
                <a:spcPts val="3360"/>
              </a:spcBef>
              <a:defRPr sz="3200">
                <a:solidFill>
                  <a:schemeClr val="tx1"/>
                </a:solidFill>
              </a:defRPr>
            </a:lvl4pPr>
            <a:lvl5pPr>
              <a:defRPr sz="7840">
                <a:solidFill>
                  <a:schemeClr val="tx1"/>
                </a:solidFill>
              </a:defRPr>
            </a:lvl5pPr>
            <a:lvl6pPr>
              <a:defRPr sz="10080"/>
            </a:lvl6pPr>
            <a:lvl7pPr>
              <a:defRPr sz="10080"/>
            </a:lvl7pPr>
            <a:lvl8pPr>
              <a:defRPr sz="10080"/>
            </a:lvl8pPr>
            <a:lvl9pPr>
              <a:defRPr sz="1008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0" name="Content Placeholder 2"/>
          <p:cNvSpPr>
            <a:spLocks noGrp="1"/>
          </p:cNvSpPr>
          <p:nvPr>
            <p:ph sz="half" idx="14"/>
          </p:nvPr>
        </p:nvSpPr>
        <p:spPr>
          <a:xfrm>
            <a:off x="34260798" y="12650215"/>
            <a:ext cx="14801841" cy="7129701"/>
          </a:xfrm>
          <a:prstGeom prst="rect">
            <a:avLst/>
          </a:prstGeom>
        </p:spPr>
        <p:txBody>
          <a:bodyPr>
            <a:noAutofit/>
          </a:bodyPr>
          <a:lstStyle>
            <a:lvl1pPr>
              <a:spcBef>
                <a:spcPts val="3360"/>
              </a:spcBef>
              <a:defRPr sz="3200">
                <a:solidFill>
                  <a:schemeClr val="tx1"/>
                </a:solidFill>
              </a:defRPr>
            </a:lvl1pPr>
            <a:lvl2pPr>
              <a:spcBef>
                <a:spcPts val="3360"/>
              </a:spcBef>
              <a:defRPr sz="3200">
                <a:solidFill>
                  <a:schemeClr val="tx1"/>
                </a:solidFill>
              </a:defRPr>
            </a:lvl2pPr>
            <a:lvl3pPr>
              <a:spcBef>
                <a:spcPts val="3360"/>
              </a:spcBef>
              <a:defRPr sz="3200">
                <a:solidFill>
                  <a:schemeClr val="tx1"/>
                </a:solidFill>
              </a:defRPr>
            </a:lvl3pPr>
            <a:lvl4pPr>
              <a:spcBef>
                <a:spcPts val="3360"/>
              </a:spcBef>
              <a:defRPr sz="3200">
                <a:solidFill>
                  <a:schemeClr val="tx1"/>
                </a:solidFill>
              </a:defRPr>
            </a:lvl4pPr>
            <a:lvl5pPr>
              <a:defRPr sz="7840">
                <a:solidFill>
                  <a:schemeClr val="tx1"/>
                </a:solidFill>
              </a:defRPr>
            </a:lvl5pPr>
            <a:lvl6pPr>
              <a:defRPr sz="10080"/>
            </a:lvl6pPr>
            <a:lvl7pPr>
              <a:defRPr sz="10080"/>
            </a:lvl7pPr>
            <a:lvl8pPr>
              <a:defRPr sz="10080"/>
            </a:lvl8pPr>
            <a:lvl9pPr>
              <a:defRPr sz="10080"/>
            </a:lvl9pPr>
          </a:lstStyle>
          <a:p>
            <a:pPr lvl="0"/>
            <a:r>
              <a:rPr lang="en-US" dirty="0" smtClean="0"/>
              <a:t>Click to edit Master text styles</a:t>
            </a:r>
          </a:p>
          <a:p>
            <a:pPr lvl="1"/>
            <a:r>
              <a:rPr lang="en-US" dirty="0" smtClean="0"/>
              <a:t>Second </a:t>
            </a:r>
            <a:r>
              <a:rPr lang="en-US" dirty="0" err="1" smtClean="0"/>
              <a:t>lvel</a:t>
            </a:r>
            <a:endParaRPr lang="en-US" dirty="0" smtClean="0"/>
          </a:p>
          <a:p>
            <a:pPr lvl="2"/>
            <a:r>
              <a:rPr lang="en-US" dirty="0" smtClean="0"/>
              <a:t>Third level</a:t>
            </a:r>
          </a:p>
          <a:p>
            <a:pPr lvl="3"/>
            <a:r>
              <a:rPr lang="en-US" dirty="0" smtClean="0"/>
              <a:t>Fourth level</a:t>
            </a:r>
          </a:p>
        </p:txBody>
      </p:sp>
      <p:sp>
        <p:nvSpPr>
          <p:cNvPr id="4" name="TextBox 3"/>
          <p:cNvSpPr txBox="1"/>
          <p:nvPr userDrawn="1"/>
        </p:nvSpPr>
        <p:spPr>
          <a:xfrm>
            <a:off x="2498097" y="10895329"/>
            <a:ext cx="14897444" cy="1015664"/>
          </a:xfrm>
          <a:prstGeom prst="rect">
            <a:avLst/>
          </a:prstGeom>
          <a:solidFill>
            <a:schemeClr val="tx2"/>
          </a:solidFill>
        </p:spPr>
        <p:txBody>
          <a:bodyPr wrap="square" rtlCol="0" anchor="ctr">
            <a:spAutoFit/>
          </a:bodyPr>
          <a:lstStyle/>
          <a:p>
            <a:pPr algn="ctr"/>
            <a:r>
              <a:rPr lang="en-US" sz="6000" b="1" dirty="0" smtClean="0">
                <a:solidFill>
                  <a:schemeClr val="bg1"/>
                </a:solidFill>
              </a:rPr>
              <a:t>Introduction</a:t>
            </a:r>
            <a:endParaRPr lang="en-US" sz="6000" b="1" dirty="0">
              <a:solidFill>
                <a:schemeClr val="bg1"/>
              </a:solidFill>
            </a:endParaRPr>
          </a:p>
        </p:txBody>
      </p:sp>
      <p:sp>
        <p:nvSpPr>
          <p:cNvPr id="12" name="Content Placeholder 2"/>
          <p:cNvSpPr>
            <a:spLocks noGrp="1"/>
          </p:cNvSpPr>
          <p:nvPr>
            <p:ph sz="half" idx="15"/>
          </p:nvPr>
        </p:nvSpPr>
        <p:spPr>
          <a:xfrm>
            <a:off x="2498098" y="23234537"/>
            <a:ext cx="14801841" cy="10694516"/>
          </a:xfrm>
          <a:prstGeom prst="rect">
            <a:avLst/>
          </a:prstGeom>
        </p:spPr>
        <p:txBody>
          <a:bodyPr>
            <a:noAutofit/>
          </a:bodyPr>
          <a:lstStyle>
            <a:lvl1pPr>
              <a:spcBef>
                <a:spcPts val="3360"/>
              </a:spcBef>
              <a:defRPr sz="3200">
                <a:solidFill>
                  <a:schemeClr val="tx1"/>
                </a:solidFill>
              </a:defRPr>
            </a:lvl1pPr>
            <a:lvl2pPr>
              <a:spcBef>
                <a:spcPts val="3360"/>
              </a:spcBef>
              <a:defRPr sz="3200">
                <a:solidFill>
                  <a:schemeClr val="tx1"/>
                </a:solidFill>
              </a:defRPr>
            </a:lvl2pPr>
            <a:lvl3pPr>
              <a:spcBef>
                <a:spcPts val="3360"/>
              </a:spcBef>
              <a:defRPr sz="3200">
                <a:solidFill>
                  <a:schemeClr val="tx1"/>
                </a:solidFill>
              </a:defRPr>
            </a:lvl3pPr>
            <a:lvl4pPr>
              <a:spcBef>
                <a:spcPts val="3360"/>
              </a:spcBef>
              <a:defRPr sz="3200">
                <a:solidFill>
                  <a:schemeClr val="tx1"/>
                </a:solidFill>
              </a:defRPr>
            </a:lvl4pPr>
            <a:lvl5pPr>
              <a:defRPr sz="7840">
                <a:solidFill>
                  <a:schemeClr val="tx1"/>
                </a:solidFill>
              </a:defRPr>
            </a:lvl5pPr>
            <a:lvl6pPr>
              <a:defRPr sz="10080"/>
            </a:lvl6pPr>
            <a:lvl7pPr>
              <a:defRPr sz="10080"/>
            </a:lvl7pPr>
            <a:lvl8pPr>
              <a:defRPr sz="10080"/>
            </a:lvl8pPr>
            <a:lvl9pPr>
              <a:defRPr sz="1008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3" name="TextBox 12"/>
          <p:cNvSpPr txBox="1"/>
          <p:nvPr userDrawn="1"/>
        </p:nvSpPr>
        <p:spPr>
          <a:xfrm>
            <a:off x="2498098" y="21479651"/>
            <a:ext cx="14897443" cy="1015663"/>
          </a:xfrm>
          <a:prstGeom prst="rect">
            <a:avLst/>
          </a:prstGeom>
          <a:solidFill>
            <a:schemeClr val="tx2"/>
          </a:solidFill>
        </p:spPr>
        <p:txBody>
          <a:bodyPr wrap="square" rtlCol="0" anchor="ctr">
            <a:spAutoFit/>
          </a:bodyPr>
          <a:lstStyle/>
          <a:p>
            <a:pPr algn="ctr"/>
            <a:r>
              <a:rPr lang="en-US" sz="6000" b="1" dirty="0" smtClean="0">
                <a:solidFill>
                  <a:schemeClr val="bg1"/>
                </a:solidFill>
              </a:rPr>
              <a:t>Background</a:t>
            </a:r>
            <a:endParaRPr lang="en-US" sz="6000" b="1" dirty="0">
              <a:solidFill>
                <a:schemeClr val="bg1"/>
              </a:solidFill>
            </a:endParaRPr>
          </a:p>
        </p:txBody>
      </p:sp>
      <p:sp>
        <p:nvSpPr>
          <p:cNvPr id="14" name="TextBox 13"/>
          <p:cNvSpPr txBox="1"/>
          <p:nvPr userDrawn="1"/>
        </p:nvSpPr>
        <p:spPr>
          <a:xfrm>
            <a:off x="18331646" y="10895329"/>
            <a:ext cx="14897444" cy="1015664"/>
          </a:xfrm>
          <a:prstGeom prst="rect">
            <a:avLst/>
          </a:prstGeom>
          <a:solidFill>
            <a:schemeClr val="tx2"/>
          </a:solidFill>
        </p:spPr>
        <p:txBody>
          <a:bodyPr wrap="square" rtlCol="0" anchor="ctr">
            <a:spAutoFit/>
          </a:bodyPr>
          <a:lstStyle/>
          <a:p>
            <a:pPr algn="ctr"/>
            <a:r>
              <a:rPr lang="en-US" sz="6000" b="1" dirty="0" smtClean="0">
                <a:solidFill>
                  <a:schemeClr val="bg1"/>
                </a:solidFill>
              </a:rPr>
              <a:t>Methods</a:t>
            </a:r>
            <a:endParaRPr lang="en-US" sz="6000" b="1" dirty="0">
              <a:solidFill>
                <a:schemeClr val="bg1"/>
              </a:solidFill>
            </a:endParaRPr>
          </a:p>
        </p:txBody>
      </p:sp>
      <p:sp>
        <p:nvSpPr>
          <p:cNvPr id="15" name="TextBox 14"/>
          <p:cNvSpPr txBox="1"/>
          <p:nvPr userDrawn="1"/>
        </p:nvSpPr>
        <p:spPr>
          <a:xfrm>
            <a:off x="34165195" y="10895329"/>
            <a:ext cx="14897444" cy="1015664"/>
          </a:xfrm>
          <a:prstGeom prst="rect">
            <a:avLst/>
          </a:prstGeom>
          <a:solidFill>
            <a:schemeClr val="tx2"/>
          </a:solidFill>
        </p:spPr>
        <p:txBody>
          <a:bodyPr wrap="square" rtlCol="0" anchor="ctr">
            <a:spAutoFit/>
          </a:bodyPr>
          <a:lstStyle/>
          <a:p>
            <a:pPr algn="ctr"/>
            <a:r>
              <a:rPr lang="en-US" sz="6000" b="1" dirty="0" smtClean="0">
                <a:solidFill>
                  <a:schemeClr val="bg1"/>
                </a:solidFill>
              </a:rPr>
              <a:t>Results</a:t>
            </a:r>
            <a:endParaRPr lang="en-US" sz="6000" b="1" dirty="0">
              <a:solidFill>
                <a:schemeClr val="bg1"/>
              </a:solidFill>
            </a:endParaRPr>
          </a:p>
        </p:txBody>
      </p:sp>
      <p:sp>
        <p:nvSpPr>
          <p:cNvPr id="17" name="Content Placeholder 2"/>
          <p:cNvSpPr>
            <a:spLocks noGrp="1"/>
          </p:cNvSpPr>
          <p:nvPr>
            <p:ph sz="half" idx="16"/>
          </p:nvPr>
        </p:nvSpPr>
        <p:spPr>
          <a:xfrm>
            <a:off x="34260798" y="22495314"/>
            <a:ext cx="14801841" cy="7129701"/>
          </a:xfrm>
          <a:prstGeom prst="rect">
            <a:avLst/>
          </a:prstGeom>
        </p:spPr>
        <p:txBody>
          <a:bodyPr>
            <a:noAutofit/>
          </a:bodyPr>
          <a:lstStyle>
            <a:lvl1pPr>
              <a:spcBef>
                <a:spcPts val="3360"/>
              </a:spcBef>
              <a:defRPr sz="3200">
                <a:solidFill>
                  <a:schemeClr val="tx1"/>
                </a:solidFill>
              </a:defRPr>
            </a:lvl1pPr>
            <a:lvl2pPr>
              <a:spcBef>
                <a:spcPts val="3360"/>
              </a:spcBef>
              <a:defRPr sz="3200">
                <a:solidFill>
                  <a:schemeClr val="tx1"/>
                </a:solidFill>
              </a:defRPr>
            </a:lvl2pPr>
            <a:lvl3pPr>
              <a:spcBef>
                <a:spcPts val="3360"/>
              </a:spcBef>
              <a:defRPr sz="3200">
                <a:solidFill>
                  <a:schemeClr val="tx1"/>
                </a:solidFill>
              </a:defRPr>
            </a:lvl3pPr>
            <a:lvl4pPr>
              <a:spcBef>
                <a:spcPts val="3360"/>
              </a:spcBef>
              <a:defRPr sz="3200">
                <a:solidFill>
                  <a:schemeClr val="tx1"/>
                </a:solidFill>
              </a:defRPr>
            </a:lvl4pPr>
            <a:lvl5pPr>
              <a:defRPr sz="7840">
                <a:solidFill>
                  <a:schemeClr val="tx1"/>
                </a:solidFill>
              </a:defRPr>
            </a:lvl5pPr>
            <a:lvl6pPr>
              <a:defRPr sz="10080"/>
            </a:lvl6pPr>
            <a:lvl7pPr>
              <a:defRPr sz="10080"/>
            </a:lvl7pPr>
            <a:lvl8pPr>
              <a:defRPr sz="10080"/>
            </a:lvl8pPr>
            <a:lvl9pPr>
              <a:defRPr sz="10080"/>
            </a:lvl9pPr>
          </a:lstStyle>
          <a:p>
            <a:pPr lvl="0"/>
            <a:r>
              <a:rPr lang="en-US" dirty="0" smtClean="0"/>
              <a:t>Click to edit Master text styles</a:t>
            </a:r>
          </a:p>
          <a:p>
            <a:pPr lvl="1"/>
            <a:r>
              <a:rPr lang="en-US" dirty="0" smtClean="0"/>
              <a:t>Second </a:t>
            </a:r>
            <a:r>
              <a:rPr lang="en-US" dirty="0" err="1" smtClean="0"/>
              <a:t>lvel</a:t>
            </a:r>
            <a:endParaRPr lang="en-US" dirty="0" smtClean="0"/>
          </a:p>
          <a:p>
            <a:pPr lvl="2"/>
            <a:r>
              <a:rPr lang="en-US" dirty="0" smtClean="0"/>
              <a:t>Third level</a:t>
            </a:r>
          </a:p>
          <a:p>
            <a:pPr lvl="3"/>
            <a:r>
              <a:rPr lang="en-US" dirty="0" smtClean="0"/>
              <a:t>Fourth level</a:t>
            </a:r>
          </a:p>
        </p:txBody>
      </p:sp>
      <p:sp>
        <p:nvSpPr>
          <p:cNvPr id="21" name="TextBox 20"/>
          <p:cNvSpPr txBox="1"/>
          <p:nvPr userDrawn="1"/>
        </p:nvSpPr>
        <p:spPr>
          <a:xfrm>
            <a:off x="34165195" y="20740428"/>
            <a:ext cx="14897444" cy="1015664"/>
          </a:xfrm>
          <a:prstGeom prst="rect">
            <a:avLst/>
          </a:prstGeom>
          <a:solidFill>
            <a:schemeClr val="tx2"/>
          </a:solidFill>
        </p:spPr>
        <p:txBody>
          <a:bodyPr wrap="square" rtlCol="0" anchor="ctr">
            <a:spAutoFit/>
          </a:bodyPr>
          <a:lstStyle/>
          <a:p>
            <a:pPr algn="ctr"/>
            <a:r>
              <a:rPr lang="en-US" sz="6000" b="1" dirty="0" smtClean="0">
                <a:solidFill>
                  <a:schemeClr val="bg1"/>
                </a:solidFill>
              </a:rPr>
              <a:t>Conclusion</a:t>
            </a:r>
            <a:endParaRPr lang="en-US" sz="6000" b="1" dirty="0">
              <a:solidFill>
                <a:schemeClr val="bg1"/>
              </a:solidFill>
            </a:endParaRPr>
          </a:p>
        </p:txBody>
      </p:sp>
      <p:sp>
        <p:nvSpPr>
          <p:cNvPr id="22" name="Content Placeholder 2"/>
          <p:cNvSpPr>
            <a:spLocks noGrp="1"/>
          </p:cNvSpPr>
          <p:nvPr>
            <p:ph sz="half" idx="17"/>
          </p:nvPr>
        </p:nvSpPr>
        <p:spPr>
          <a:xfrm>
            <a:off x="34260799" y="32261936"/>
            <a:ext cx="14801841" cy="1667118"/>
          </a:xfrm>
          <a:prstGeom prst="rect">
            <a:avLst/>
          </a:prstGeom>
        </p:spPr>
        <p:txBody>
          <a:bodyPr>
            <a:noAutofit/>
          </a:bodyPr>
          <a:lstStyle>
            <a:lvl1pPr>
              <a:spcBef>
                <a:spcPts val="3360"/>
              </a:spcBef>
              <a:defRPr sz="3200">
                <a:solidFill>
                  <a:schemeClr val="tx1"/>
                </a:solidFill>
              </a:defRPr>
            </a:lvl1pPr>
            <a:lvl2pPr>
              <a:spcBef>
                <a:spcPts val="3360"/>
              </a:spcBef>
              <a:defRPr sz="3200">
                <a:solidFill>
                  <a:schemeClr val="tx1"/>
                </a:solidFill>
              </a:defRPr>
            </a:lvl2pPr>
            <a:lvl3pPr>
              <a:spcBef>
                <a:spcPts val="3360"/>
              </a:spcBef>
              <a:defRPr sz="3200">
                <a:solidFill>
                  <a:schemeClr val="tx1"/>
                </a:solidFill>
              </a:defRPr>
            </a:lvl3pPr>
            <a:lvl4pPr>
              <a:spcBef>
                <a:spcPts val="3360"/>
              </a:spcBef>
              <a:defRPr sz="3200">
                <a:solidFill>
                  <a:schemeClr val="tx1"/>
                </a:solidFill>
              </a:defRPr>
            </a:lvl4pPr>
            <a:lvl5pPr>
              <a:defRPr sz="7840">
                <a:solidFill>
                  <a:schemeClr val="tx1"/>
                </a:solidFill>
              </a:defRPr>
            </a:lvl5pPr>
            <a:lvl6pPr>
              <a:defRPr sz="10080"/>
            </a:lvl6pPr>
            <a:lvl7pPr>
              <a:defRPr sz="10080"/>
            </a:lvl7pPr>
            <a:lvl8pPr>
              <a:defRPr sz="10080"/>
            </a:lvl8pPr>
            <a:lvl9pPr>
              <a:defRPr sz="10080"/>
            </a:lvl9pPr>
          </a:lstStyle>
          <a:p>
            <a:pPr lvl="0"/>
            <a:r>
              <a:rPr lang="en-US" dirty="0" smtClean="0"/>
              <a:t>Click to edit Master text styles</a:t>
            </a:r>
          </a:p>
          <a:p>
            <a:pPr lvl="1"/>
            <a:r>
              <a:rPr lang="en-US" dirty="0" smtClean="0"/>
              <a:t>Second </a:t>
            </a:r>
            <a:r>
              <a:rPr lang="en-US" dirty="0" err="1" smtClean="0"/>
              <a:t>lvel</a:t>
            </a:r>
            <a:endParaRPr lang="en-US" dirty="0" smtClean="0"/>
          </a:p>
          <a:p>
            <a:pPr lvl="2"/>
            <a:r>
              <a:rPr lang="en-US" dirty="0" smtClean="0"/>
              <a:t>Third level</a:t>
            </a:r>
          </a:p>
          <a:p>
            <a:pPr lvl="3"/>
            <a:r>
              <a:rPr lang="en-US" dirty="0" smtClean="0"/>
              <a:t>Fourth level</a:t>
            </a:r>
          </a:p>
        </p:txBody>
      </p:sp>
      <p:sp>
        <p:nvSpPr>
          <p:cNvPr id="23" name="TextBox 22"/>
          <p:cNvSpPr txBox="1"/>
          <p:nvPr userDrawn="1"/>
        </p:nvSpPr>
        <p:spPr>
          <a:xfrm>
            <a:off x="34165196" y="30507049"/>
            <a:ext cx="14897444" cy="1015664"/>
          </a:xfrm>
          <a:prstGeom prst="rect">
            <a:avLst/>
          </a:prstGeom>
          <a:solidFill>
            <a:schemeClr val="tx2"/>
          </a:solidFill>
        </p:spPr>
        <p:txBody>
          <a:bodyPr wrap="square" rtlCol="0" anchor="ctr">
            <a:spAutoFit/>
          </a:bodyPr>
          <a:lstStyle/>
          <a:p>
            <a:pPr algn="ctr"/>
            <a:r>
              <a:rPr lang="en-US" sz="6000" b="1" dirty="0" smtClean="0">
                <a:solidFill>
                  <a:schemeClr val="bg1"/>
                </a:solidFill>
              </a:rPr>
              <a:t>References</a:t>
            </a:r>
            <a:endParaRPr lang="en-US" sz="6000" b="1" dirty="0">
              <a:solidFill>
                <a:schemeClr val="bg1"/>
              </a:solidFill>
            </a:endParaRPr>
          </a:p>
        </p:txBody>
      </p:sp>
    </p:spTree>
    <p:extLst>
      <p:ext uri="{BB962C8B-B14F-4D97-AF65-F5344CB8AC3E}">
        <p14:creationId xmlns:p14="http://schemas.microsoft.com/office/powerpoint/2010/main" val="425190443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descr="HCA Logo_White_FINAL-01.png"/>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3219075" y="35272776"/>
            <a:ext cx="6060958" cy="2829534"/>
          </a:xfrm>
          <a:prstGeom prst="rect">
            <a:avLst/>
          </a:prstGeom>
        </p:spPr>
      </p:pic>
      <p:sp>
        <p:nvSpPr>
          <p:cNvPr id="14" name="Text Placeholder 2"/>
          <p:cNvSpPr txBox="1">
            <a:spLocks/>
          </p:cNvSpPr>
          <p:nvPr userDrawn="1"/>
        </p:nvSpPr>
        <p:spPr>
          <a:xfrm>
            <a:off x="2453640" y="36134384"/>
            <a:ext cx="5042621" cy="1113319"/>
          </a:xfrm>
          <a:prstGeom prst="rect">
            <a:avLst/>
          </a:prstGeom>
        </p:spPr>
        <p:txBody>
          <a:bodyPr vert="horz" lIns="512064" tIns="256032" rIns="512064" bIns="256032" rtlCol="0">
            <a:normAutofit lnSpcReduction="10000"/>
          </a:bodyPr>
          <a:lstStyle>
            <a:lvl1pPr marL="342900" indent="-342900" algn="l" defTabSz="457200" rtl="0" eaLnBrk="1" latinLnBrk="0" hangingPunct="1">
              <a:lnSpc>
                <a:spcPct val="110000"/>
              </a:lnSpc>
              <a:spcBef>
                <a:spcPct val="20000"/>
              </a:spcBef>
              <a:buClr>
                <a:schemeClr val="accent3"/>
              </a:buClr>
              <a:buFont typeface="Arial"/>
              <a:buChar char="•"/>
              <a:defRPr sz="1400" kern="1600">
                <a:solidFill>
                  <a:schemeClr val="tx1"/>
                </a:solidFill>
                <a:latin typeface="+mn-lt"/>
                <a:ea typeface="+mn-ea"/>
                <a:cs typeface="+mn-cs"/>
              </a:defRPr>
            </a:lvl1pPr>
            <a:lvl2pPr marL="742950" indent="-285750" algn="l" defTabSz="457200" rtl="0" eaLnBrk="1" latinLnBrk="0" hangingPunct="1">
              <a:lnSpc>
                <a:spcPct val="110000"/>
              </a:lnSpc>
              <a:spcBef>
                <a:spcPct val="20000"/>
              </a:spcBef>
              <a:buClr>
                <a:schemeClr val="accent3"/>
              </a:buClr>
              <a:buFont typeface="Arial"/>
              <a:buChar char="–"/>
              <a:defRPr sz="1400" kern="1600">
                <a:solidFill>
                  <a:schemeClr val="tx1"/>
                </a:solidFill>
                <a:latin typeface="+mn-lt"/>
                <a:ea typeface="+mn-ea"/>
                <a:cs typeface="+mn-cs"/>
              </a:defRPr>
            </a:lvl2pPr>
            <a:lvl3pPr marL="1143000" indent="-228600" algn="l" defTabSz="457200" rtl="0" eaLnBrk="1" latinLnBrk="0" hangingPunct="1">
              <a:lnSpc>
                <a:spcPct val="110000"/>
              </a:lnSpc>
              <a:spcBef>
                <a:spcPct val="20000"/>
              </a:spcBef>
              <a:buClr>
                <a:schemeClr val="accent3"/>
              </a:buClr>
              <a:buFont typeface="Arial"/>
              <a:buChar char="•"/>
              <a:defRPr sz="1200" kern="1600">
                <a:solidFill>
                  <a:schemeClr val="tx1"/>
                </a:solidFill>
                <a:latin typeface="+mn-lt"/>
                <a:ea typeface="+mn-ea"/>
                <a:cs typeface="+mn-cs"/>
              </a:defRPr>
            </a:lvl3pPr>
            <a:lvl4pPr marL="1600200" indent="-228600" algn="l" defTabSz="457200" rtl="0" eaLnBrk="1" latinLnBrk="0" hangingPunct="1">
              <a:lnSpc>
                <a:spcPct val="110000"/>
              </a:lnSpc>
              <a:spcBef>
                <a:spcPct val="20000"/>
              </a:spcBef>
              <a:buClr>
                <a:schemeClr val="accent3"/>
              </a:buClr>
              <a:buFont typeface="Arial"/>
              <a:buChar char="–"/>
              <a:defRPr sz="1000" kern="16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800" kern="16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3920" dirty="0" smtClean="0">
              <a:solidFill>
                <a:srgbClr val="FFFFFF"/>
              </a:solidFill>
            </a:endParaRPr>
          </a:p>
        </p:txBody>
      </p:sp>
      <p:sp>
        <p:nvSpPr>
          <p:cNvPr id="4" name="Rectangle 3"/>
          <p:cNvSpPr/>
          <p:nvPr userDrawn="1"/>
        </p:nvSpPr>
        <p:spPr>
          <a:xfrm>
            <a:off x="0" y="34908446"/>
            <a:ext cx="51206400" cy="35581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271200" y="35816997"/>
            <a:ext cx="12507667" cy="1749482"/>
          </a:xfrm>
          <a:prstGeom prst="rect">
            <a:avLst/>
          </a:prstGeom>
          <a:noFill/>
          <a:ln>
            <a:noFill/>
          </a:ln>
        </p:spPr>
      </p:pic>
    </p:spTree>
    <p:extLst>
      <p:ext uri="{BB962C8B-B14F-4D97-AF65-F5344CB8AC3E}">
        <p14:creationId xmlns:p14="http://schemas.microsoft.com/office/powerpoint/2010/main" val="457448246"/>
      </p:ext>
    </p:extLst>
  </p:cSld>
  <p:clrMap bg1="lt1" tx1="dk1" bg2="lt2" tx2="dk2" accent1="accent1" accent2="accent2" accent3="accent3" accent4="accent4" accent5="accent5" accent6="accent6" hlink="hlink" folHlink="folHlink"/>
  <p:sldLayoutIdLst>
    <p:sldLayoutId id="2147483679" r:id="rId1"/>
    <p:sldLayoutId id="2147483682" r:id="rId2"/>
  </p:sldLayoutIdLst>
  <p:timing>
    <p:tnLst>
      <p:par>
        <p:cTn id="1" dur="indefinite" restart="never" nodeType="tmRoot"/>
      </p:par>
    </p:tnLst>
  </p:timing>
  <p:hf sldNum="0" hdr="0" ftr="0" dt="0"/>
  <p:txStyles>
    <p:titleStyle>
      <a:lvl1pPr algn="l" defTabSz="2560320" rtl="0" eaLnBrk="1" latinLnBrk="0" hangingPunct="1">
        <a:lnSpc>
          <a:spcPct val="110000"/>
        </a:lnSpc>
        <a:spcBef>
          <a:spcPct val="0"/>
        </a:spcBef>
        <a:buNone/>
        <a:defRPr sz="14560" b="1" i="0" kern="1200">
          <a:solidFill>
            <a:srgbClr val="001641"/>
          </a:solidFill>
          <a:latin typeface="Georgia"/>
          <a:ea typeface="+mj-ea"/>
          <a:cs typeface="Georgia"/>
        </a:defRPr>
      </a:lvl1pPr>
    </p:titleStyle>
    <p:bodyStyle>
      <a:lvl1pPr marL="1920240" indent="-1920240" algn="l" defTabSz="2560320" rtl="0" eaLnBrk="1" latinLnBrk="0" hangingPunct="1">
        <a:lnSpc>
          <a:spcPct val="110000"/>
        </a:lnSpc>
        <a:spcBef>
          <a:spcPct val="20000"/>
        </a:spcBef>
        <a:buClr>
          <a:schemeClr val="accent3"/>
        </a:buClr>
        <a:buFont typeface="Arial"/>
        <a:buChar char="•"/>
        <a:defRPr sz="3200" kern="1600">
          <a:solidFill>
            <a:schemeClr val="tx1"/>
          </a:solidFill>
          <a:latin typeface="+mn-lt"/>
          <a:ea typeface="+mn-ea"/>
          <a:cs typeface="+mn-cs"/>
        </a:defRPr>
      </a:lvl1pPr>
      <a:lvl2pPr marL="4160520" indent="-1600200" algn="l" defTabSz="2560320" rtl="0" eaLnBrk="1" latinLnBrk="0" hangingPunct="1">
        <a:lnSpc>
          <a:spcPct val="110000"/>
        </a:lnSpc>
        <a:spcBef>
          <a:spcPct val="20000"/>
        </a:spcBef>
        <a:buClr>
          <a:schemeClr val="accent3"/>
        </a:buClr>
        <a:buFont typeface="Arial"/>
        <a:buChar char="–"/>
        <a:defRPr sz="3200" kern="1600">
          <a:solidFill>
            <a:schemeClr val="tx1"/>
          </a:solidFill>
          <a:latin typeface="+mn-lt"/>
          <a:ea typeface="+mn-ea"/>
          <a:cs typeface="+mn-cs"/>
        </a:defRPr>
      </a:lvl2pPr>
      <a:lvl3pPr marL="6400800" indent="-1280160" algn="l" defTabSz="2560320" rtl="0" eaLnBrk="1" latinLnBrk="0" hangingPunct="1">
        <a:lnSpc>
          <a:spcPct val="110000"/>
        </a:lnSpc>
        <a:spcBef>
          <a:spcPct val="20000"/>
        </a:spcBef>
        <a:buClr>
          <a:schemeClr val="accent3"/>
        </a:buClr>
        <a:buFont typeface="Arial"/>
        <a:buChar char="•"/>
        <a:defRPr sz="3200" kern="1600">
          <a:solidFill>
            <a:schemeClr val="tx1"/>
          </a:solidFill>
          <a:latin typeface="+mn-lt"/>
          <a:ea typeface="+mn-ea"/>
          <a:cs typeface="+mn-cs"/>
        </a:defRPr>
      </a:lvl3pPr>
      <a:lvl4pPr marL="8961120" indent="-1280160" algn="l" defTabSz="2560320" rtl="0" eaLnBrk="1" latinLnBrk="0" hangingPunct="1">
        <a:lnSpc>
          <a:spcPct val="110000"/>
        </a:lnSpc>
        <a:spcBef>
          <a:spcPct val="20000"/>
        </a:spcBef>
        <a:buClr>
          <a:schemeClr val="accent3"/>
        </a:buClr>
        <a:buFont typeface="Arial"/>
        <a:buChar char="–"/>
        <a:defRPr sz="3200" kern="1600">
          <a:solidFill>
            <a:schemeClr val="tx1"/>
          </a:solidFill>
          <a:latin typeface="+mn-lt"/>
          <a:ea typeface="+mn-ea"/>
          <a:cs typeface="+mn-cs"/>
        </a:defRPr>
      </a:lvl4pPr>
      <a:lvl5pPr marL="11521440" indent="-1280160" algn="l" defTabSz="2560320" rtl="0" eaLnBrk="1" latinLnBrk="0" hangingPunct="1">
        <a:spcBef>
          <a:spcPct val="20000"/>
        </a:spcBef>
        <a:buFont typeface="Arial"/>
        <a:buChar char="»"/>
        <a:defRPr sz="4480" kern="1600">
          <a:solidFill>
            <a:schemeClr val="tx1"/>
          </a:solidFill>
          <a:latin typeface="+mn-lt"/>
          <a:ea typeface="+mn-ea"/>
          <a:cs typeface="+mn-cs"/>
        </a:defRPr>
      </a:lvl5pPr>
      <a:lvl6pPr marL="14081760" indent="-1280160" algn="l" defTabSz="2560320" rtl="0" eaLnBrk="1" latinLnBrk="0" hangingPunct="1">
        <a:spcBef>
          <a:spcPct val="20000"/>
        </a:spcBef>
        <a:buFont typeface="Arial"/>
        <a:buChar char="•"/>
        <a:defRPr sz="11200" kern="1200">
          <a:solidFill>
            <a:schemeClr val="tx1"/>
          </a:solidFill>
          <a:latin typeface="+mn-lt"/>
          <a:ea typeface="+mn-ea"/>
          <a:cs typeface="+mn-cs"/>
        </a:defRPr>
      </a:lvl6pPr>
      <a:lvl7pPr marL="16642080" indent="-1280160" algn="l" defTabSz="2560320" rtl="0" eaLnBrk="1" latinLnBrk="0" hangingPunct="1">
        <a:spcBef>
          <a:spcPct val="20000"/>
        </a:spcBef>
        <a:buFont typeface="Arial"/>
        <a:buChar char="•"/>
        <a:defRPr sz="11200" kern="1200">
          <a:solidFill>
            <a:schemeClr val="tx1"/>
          </a:solidFill>
          <a:latin typeface="+mn-lt"/>
          <a:ea typeface="+mn-ea"/>
          <a:cs typeface="+mn-cs"/>
        </a:defRPr>
      </a:lvl7pPr>
      <a:lvl8pPr marL="19202400" indent="-1280160" algn="l" defTabSz="2560320" rtl="0" eaLnBrk="1" latinLnBrk="0" hangingPunct="1">
        <a:spcBef>
          <a:spcPct val="20000"/>
        </a:spcBef>
        <a:buFont typeface="Arial"/>
        <a:buChar char="•"/>
        <a:defRPr sz="11200" kern="1200">
          <a:solidFill>
            <a:schemeClr val="tx1"/>
          </a:solidFill>
          <a:latin typeface="+mn-lt"/>
          <a:ea typeface="+mn-ea"/>
          <a:cs typeface="+mn-cs"/>
        </a:defRPr>
      </a:lvl8pPr>
      <a:lvl9pPr marL="21762720" indent="-1280160" algn="l" defTabSz="2560320" rtl="0" eaLnBrk="1" latinLnBrk="0" hangingPunct="1">
        <a:spcBef>
          <a:spcPct val="20000"/>
        </a:spcBef>
        <a:buFont typeface="Arial"/>
        <a:buChar char="•"/>
        <a:defRPr sz="11200" kern="1200">
          <a:solidFill>
            <a:schemeClr val="tx1"/>
          </a:solidFill>
          <a:latin typeface="+mn-lt"/>
          <a:ea typeface="+mn-ea"/>
          <a:cs typeface="+mn-cs"/>
        </a:defRPr>
      </a:lvl9pPr>
    </p:bodyStyle>
    <p:otherStyle>
      <a:defPPr>
        <a:defRPr lang="en-US"/>
      </a:defPPr>
      <a:lvl1pPr marL="0" algn="l" defTabSz="2560320" rtl="0" eaLnBrk="1" latinLnBrk="0" hangingPunct="1">
        <a:defRPr sz="10080" kern="1200">
          <a:solidFill>
            <a:schemeClr val="tx1"/>
          </a:solidFill>
          <a:latin typeface="+mn-lt"/>
          <a:ea typeface="+mn-ea"/>
          <a:cs typeface="+mn-cs"/>
        </a:defRPr>
      </a:lvl1pPr>
      <a:lvl2pPr marL="2560320" algn="l" defTabSz="2560320" rtl="0" eaLnBrk="1" latinLnBrk="0" hangingPunct="1">
        <a:defRPr sz="10080" kern="1200">
          <a:solidFill>
            <a:schemeClr val="tx1"/>
          </a:solidFill>
          <a:latin typeface="+mn-lt"/>
          <a:ea typeface="+mn-ea"/>
          <a:cs typeface="+mn-cs"/>
        </a:defRPr>
      </a:lvl2pPr>
      <a:lvl3pPr marL="5120640" algn="l" defTabSz="2560320" rtl="0" eaLnBrk="1" latinLnBrk="0" hangingPunct="1">
        <a:defRPr sz="10080" kern="1200">
          <a:solidFill>
            <a:schemeClr val="tx1"/>
          </a:solidFill>
          <a:latin typeface="+mn-lt"/>
          <a:ea typeface="+mn-ea"/>
          <a:cs typeface="+mn-cs"/>
        </a:defRPr>
      </a:lvl3pPr>
      <a:lvl4pPr marL="7680960" algn="l" defTabSz="2560320" rtl="0" eaLnBrk="1" latinLnBrk="0" hangingPunct="1">
        <a:defRPr sz="10080" kern="1200">
          <a:solidFill>
            <a:schemeClr val="tx1"/>
          </a:solidFill>
          <a:latin typeface="+mn-lt"/>
          <a:ea typeface="+mn-ea"/>
          <a:cs typeface="+mn-cs"/>
        </a:defRPr>
      </a:lvl4pPr>
      <a:lvl5pPr marL="10241280" algn="l" defTabSz="2560320" rtl="0" eaLnBrk="1" latinLnBrk="0" hangingPunct="1">
        <a:defRPr sz="10080" kern="1200">
          <a:solidFill>
            <a:schemeClr val="tx1"/>
          </a:solidFill>
          <a:latin typeface="+mn-lt"/>
          <a:ea typeface="+mn-ea"/>
          <a:cs typeface="+mn-cs"/>
        </a:defRPr>
      </a:lvl5pPr>
      <a:lvl6pPr marL="12801600" algn="l" defTabSz="2560320" rtl="0" eaLnBrk="1" latinLnBrk="0" hangingPunct="1">
        <a:defRPr sz="10080" kern="1200">
          <a:solidFill>
            <a:schemeClr val="tx1"/>
          </a:solidFill>
          <a:latin typeface="+mn-lt"/>
          <a:ea typeface="+mn-ea"/>
          <a:cs typeface="+mn-cs"/>
        </a:defRPr>
      </a:lvl6pPr>
      <a:lvl7pPr marL="15361920" algn="l" defTabSz="2560320" rtl="0" eaLnBrk="1" latinLnBrk="0" hangingPunct="1">
        <a:defRPr sz="10080" kern="1200">
          <a:solidFill>
            <a:schemeClr val="tx1"/>
          </a:solidFill>
          <a:latin typeface="+mn-lt"/>
          <a:ea typeface="+mn-ea"/>
          <a:cs typeface="+mn-cs"/>
        </a:defRPr>
      </a:lvl7pPr>
      <a:lvl8pPr marL="17922240" algn="l" defTabSz="2560320" rtl="0" eaLnBrk="1" latinLnBrk="0" hangingPunct="1">
        <a:defRPr sz="10080" kern="1200">
          <a:solidFill>
            <a:schemeClr val="tx1"/>
          </a:solidFill>
          <a:latin typeface="+mn-lt"/>
          <a:ea typeface="+mn-ea"/>
          <a:cs typeface="+mn-cs"/>
        </a:defRPr>
      </a:lvl8pPr>
      <a:lvl9pPr marL="20482560" algn="l" defTabSz="2560320" rtl="0" eaLnBrk="1" latinLnBrk="0" hangingPunct="1">
        <a:defRPr sz="100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uptodate.com/contents/chylopericardium-and-cholesterol-pericarditis" TargetMode="External"/><Relationship Id="rId3" Type="http://schemas.openxmlformats.org/officeDocument/2006/relationships/image" Target="../media/image3.png"/><Relationship Id="rId7" Type="http://schemas.openxmlformats.org/officeDocument/2006/relationships/hyperlink" Target="https://cardiothoracicsurgery.biomedcentral.com/articles/10.1186/1749-8090-8-28"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ncbi.nlm.nih.gov/pmc/articles/PMC4465719/" TargetMode="External"/><Relationship Id="rId5" Type="http://schemas.openxmlformats.org/officeDocument/2006/relationships/hyperlink" Target="https://www.ncbi.nlm.nih.gov/pmc/articles/PMC1524687/pdf/20060600s00034p249.pdf" TargetMode="External"/><Relationship Id="rId10"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idx="4294967295"/>
          </p:nvPr>
        </p:nvSpPr>
        <p:spPr>
          <a:xfrm>
            <a:off x="6801123" y="1194787"/>
            <a:ext cx="37851643" cy="4516027"/>
          </a:xfrm>
          <a:prstGeom prst="rect">
            <a:avLst/>
          </a:prstGeom>
        </p:spPr>
        <p:txBody>
          <a:bodyPr anchor="b"/>
          <a:lstStyle/>
          <a:p>
            <a:pPr algn="ctr"/>
            <a:r>
              <a:rPr lang="en-US" sz="13500" dirty="0" smtClean="0"/>
              <a:t>Idiopathic </a:t>
            </a:r>
            <a:r>
              <a:rPr lang="en-US" sz="13500" dirty="0" err="1" smtClean="0"/>
              <a:t>Chylopericardium</a:t>
            </a:r>
            <a:r>
              <a:rPr lang="en-US" sz="13500" dirty="0" smtClean="0"/>
              <a:t>; a rare entity</a:t>
            </a:r>
            <a:endParaRPr lang="en-US" sz="13500" dirty="0"/>
          </a:p>
        </p:txBody>
      </p:sp>
      <p:sp>
        <p:nvSpPr>
          <p:cNvPr id="12" name="Content Placeholder 3"/>
          <p:cNvSpPr>
            <a:spLocks noGrp="1"/>
          </p:cNvSpPr>
          <p:nvPr>
            <p:ph sz="half" idx="4294967295"/>
          </p:nvPr>
        </p:nvSpPr>
        <p:spPr>
          <a:xfrm>
            <a:off x="2128165" y="16036327"/>
            <a:ext cx="14801841" cy="12421191"/>
          </a:xfrm>
          <a:prstGeom prst="rect">
            <a:avLst/>
          </a:prstGeom>
        </p:spPr>
        <p:txBody>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A 50 year old healthy female with no known past medical history started experiencing exertional and non </a:t>
            </a:r>
            <a:r>
              <a:rPr lang="en-US" dirty="0" err="1">
                <a:latin typeface="Calibri" panose="020F0502020204030204" pitchFamily="34" charset="0"/>
                <a:ea typeface="Calibri" panose="020F0502020204030204" pitchFamily="34" charset="0"/>
                <a:cs typeface="Times New Roman" panose="02020603050405020304" pitchFamily="18" charset="0"/>
              </a:rPr>
              <a:t>extertional</a:t>
            </a:r>
            <a:r>
              <a:rPr lang="en-US" dirty="0">
                <a:latin typeface="Calibri" panose="020F0502020204030204" pitchFamily="34" charset="0"/>
                <a:ea typeface="Calibri" panose="020F0502020204030204" pitchFamily="34" charset="0"/>
                <a:cs typeface="Times New Roman" panose="02020603050405020304" pitchFamily="18" charset="0"/>
              </a:rPr>
              <a:t> dyspnea for 3 weeks. She was referred to a Cardiologist who diagnosed her with pericardial effusion seen on TTE and she was subsequently started on Colchicine and Prednisone. Thereafter, she went to New York for a few days and her dyspnea progressively worsened with minimal activity.  </a:t>
            </a:r>
            <a:r>
              <a:rPr lang="en-US" dirty="0" smtClean="0">
                <a:latin typeface="Calibri" panose="020F0502020204030204" pitchFamily="34" charset="0"/>
                <a:ea typeface="Calibri" panose="020F0502020204030204" pitchFamily="34" charset="0"/>
                <a:cs typeface="Times New Roman" panose="02020603050405020304" pitchFamily="18" charset="0"/>
              </a:rPr>
              <a:t>She</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did experience a ground level fall, however it was not severe. Subsequently, when she came back, she was hospitalized because a TTE revealed a larger pericardial effusion with some right ventricular diastolic collapse. She underwent </a:t>
            </a:r>
            <a:r>
              <a:rPr lang="en-US" dirty="0" err="1">
                <a:latin typeface="Calibri" panose="020F0502020204030204" pitchFamily="34" charset="0"/>
                <a:ea typeface="Calibri" panose="020F0502020204030204" pitchFamily="34" charset="0"/>
                <a:cs typeface="Times New Roman" panose="02020603050405020304" pitchFamily="18" charset="0"/>
              </a:rPr>
              <a:t>pericardiocentesis</a:t>
            </a:r>
            <a:r>
              <a:rPr lang="en-US" dirty="0">
                <a:latin typeface="Calibri" panose="020F0502020204030204" pitchFamily="34" charset="0"/>
                <a:ea typeface="Calibri" panose="020F0502020204030204" pitchFamily="34" charset="0"/>
                <a:cs typeface="Times New Roman" panose="02020603050405020304" pitchFamily="18" charset="0"/>
              </a:rPr>
              <a:t> in which 450 ml of milky fluid was removed and</a:t>
            </a:r>
            <a:r>
              <a:rPr lang="en-US" sz="4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the </a:t>
            </a:r>
            <a:r>
              <a:rPr lang="en-US" dirty="0" err="1">
                <a:latin typeface="Calibri" panose="020F0502020204030204" pitchFamily="34" charset="0"/>
                <a:ea typeface="Calibri" panose="020F0502020204030204" pitchFamily="34" charset="0"/>
                <a:cs typeface="Times New Roman" panose="02020603050405020304" pitchFamily="18" charset="0"/>
              </a:rPr>
              <a:t>chylous</a:t>
            </a:r>
            <a:r>
              <a:rPr lang="en-US" dirty="0">
                <a:latin typeface="Calibri" panose="020F0502020204030204" pitchFamily="34" charset="0"/>
                <a:ea typeface="Calibri" panose="020F0502020204030204" pitchFamily="34" charset="0"/>
                <a:cs typeface="Times New Roman" panose="02020603050405020304" pitchFamily="18" charset="0"/>
              </a:rPr>
              <a:t> nature of the fluid was confirmed by fluid analysis that revealed triglyceride level of 2288 and a cholesterol/triglyceride ratio of 0.04. Thereupon, she was transferred to our facility for a pericardial window. Clinical examination showed elevated jugular venous pressure. Electrocardiography showed low-voltage QRS complexes. CXR revealed enlarged cardiac </a:t>
            </a:r>
            <a:r>
              <a:rPr lang="en-US" dirty="0" smtClean="0">
                <a:latin typeface="Calibri" panose="020F0502020204030204" pitchFamily="34" charset="0"/>
                <a:ea typeface="Calibri" panose="020F0502020204030204" pitchFamily="34" charset="0"/>
                <a:cs typeface="Times New Roman" panose="02020603050405020304" pitchFamily="18" charset="0"/>
              </a:rPr>
              <a:t>silhouette. </a:t>
            </a:r>
            <a:r>
              <a:rPr lang="en-US" dirty="0">
                <a:latin typeface="Calibri" panose="020F0502020204030204" pitchFamily="34" charset="0"/>
                <a:ea typeface="Calibri" panose="020F0502020204030204" pitchFamily="34" charset="0"/>
                <a:cs typeface="Times New Roman" panose="02020603050405020304" pitchFamily="18" charset="0"/>
              </a:rPr>
              <a:t>She underwent </a:t>
            </a:r>
            <a:r>
              <a:rPr lang="en-US" dirty="0" err="1">
                <a:latin typeface="Calibri" panose="020F0502020204030204" pitchFamily="34" charset="0"/>
                <a:ea typeface="Calibri" panose="020F0502020204030204" pitchFamily="34" charset="0"/>
                <a:cs typeface="Times New Roman" panose="02020603050405020304" pitchFamily="18" charset="0"/>
              </a:rPr>
              <a:t>subxiphoid</a:t>
            </a:r>
            <a:r>
              <a:rPr lang="en-US" dirty="0">
                <a:latin typeface="Calibri" panose="020F0502020204030204" pitchFamily="34" charset="0"/>
                <a:ea typeface="Calibri" panose="020F0502020204030204" pitchFamily="34" charset="0"/>
                <a:cs typeface="Times New Roman" panose="02020603050405020304" pitchFamily="18" charset="0"/>
              </a:rPr>
              <a:t> pericardial window in which large amounts of mucus secretion was seen and drained. The early postoperative course was uneventful and the patient was kept nil-per-mouth with TPN as nutrition and pharmacological therapy with somatostatin analogues </a:t>
            </a:r>
            <a:r>
              <a:rPr lang="en-US" dirty="0" smtClean="0">
                <a:latin typeface="Calibri" panose="020F0502020204030204" pitchFamily="34" charset="0"/>
                <a:ea typeface="Calibri" panose="020F0502020204030204" pitchFamily="34" charset="0"/>
                <a:cs typeface="Times New Roman" panose="02020603050405020304" pitchFamily="18" charset="0"/>
              </a:rPr>
              <a:t>(Octreotide) </a:t>
            </a:r>
            <a:r>
              <a:rPr lang="en-US" dirty="0">
                <a:latin typeface="Calibri" panose="020F0502020204030204" pitchFamily="34" charset="0"/>
                <a:ea typeface="Calibri" panose="020F0502020204030204" pitchFamily="34" charset="0"/>
                <a:cs typeface="Times New Roman" panose="02020603050405020304" pitchFamily="18" charset="0"/>
              </a:rPr>
              <a:t>was started.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The </a:t>
            </a:r>
            <a:r>
              <a:rPr lang="en-US" dirty="0">
                <a:latin typeface="Calibri" panose="020F0502020204030204" pitchFamily="34" charset="0"/>
                <a:ea typeface="Calibri" panose="020F0502020204030204" pitchFamily="34" charset="0"/>
                <a:cs typeface="Times New Roman" panose="02020603050405020304" pitchFamily="18" charset="0"/>
              </a:rPr>
              <a:t>patient underwent extensive evaluation to find the cause of </a:t>
            </a:r>
            <a:r>
              <a:rPr lang="en-US" dirty="0" err="1" smtClean="0">
                <a:latin typeface="Calibri" panose="020F0502020204030204" pitchFamily="34" charset="0"/>
                <a:ea typeface="Calibri" panose="020F0502020204030204" pitchFamily="34" charset="0"/>
                <a:cs typeface="Times New Roman" panose="02020603050405020304" pitchFamily="18" charset="0"/>
              </a:rPr>
              <a:t>chylopericardium</a:t>
            </a:r>
            <a:r>
              <a:rPr lang="en-US" dirty="0">
                <a:latin typeface="Calibri" panose="020F0502020204030204" pitchFamily="34" charset="0"/>
                <a:ea typeface="Calibri" panose="020F0502020204030204" pitchFamily="34" charset="0"/>
                <a:cs typeface="Times New Roman" panose="02020603050405020304" pitchFamily="18" charset="0"/>
              </a:rPr>
              <a:t>. Routine laboratory tests demonstrated normal blood counts, electrolytes, liver function, serum urea, serum creatinine, serum calcium, and lactate dehydrogenase. Total leukocyte remained normal throughout the hospital stay. Cultures excluded bacterial or Tuberculosis as being one of the causes. Cytology revealed</a:t>
            </a:r>
            <a:r>
              <a:rPr lang="en-US" sz="2400" dirty="0">
                <a:solidFill>
                  <a:srgbClr val="4A5155"/>
                </a:solidFill>
                <a:latin typeface="Arial" panose="020B060402020202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lymphocyte-dominant cell count with no malignant cells. An average of 150 ml – 200 ml of fluid was drained daily for around 8 days. T</a:t>
            </a:r>
            <a:r>
              <a:rPr lang="en-US" dirty="0" smtClean="0">
                <a:latin typeface="Calibri" panose="020F0502020204030204" pitchFamily="34" charset="0"/>
                <a:ea typeface="Calibri" panose="020F0502020204030204" pitchFamily="34" charset="0"/>
                <a:cs typeface="Times New Roman" panose="02020603050405020304" pitchFamily="18" charset="0"/>
              </a:rPr>
              <a:t>he </a:t>
            </a:r>
            <a:r>
              <a:rPr lang="en-US" dirty="0">
                <a:latin typeface="Calibri" panose="020F0502020204030204" pitchFamily="34" charset="0"/>
                <a:ea typeface="Calibri" panose="020F0502020204030204" pitchFamily="34" charset="0"/>
                <a:cs typeface="Times New Roman" panose="02020603050405020304" pitchFamily="18" charset="0"/>
              </a:rPr>
              <a:t>second post op week, her diet was advanced to a vegetarian diet.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Bilateral </a:t>
            </a:r>
            <a:r>
              <a:rPr lang="en-US" dirty="0">
                <a:latin typeface="Calibri" panose="020F0502020204030204" pitchFamily="34" charset="0"/>
                <a:ea typeface="Calibri" panose="020F0502020204030204" pitchFamily="34" charset="0"/>
                <a:cs typeface="Times New Roman" panose="02020603050405020304" pitchFamily="18" charset="0"/>
              </a:rPr>
              <a:t>inguinal lymphangiography was performed in which a 25 gauge needle was inserted into the hilum of both right and left inguinal lymph nodes and </a:t>
            </a:r>
            <a:r>
              <a:rPr lang="en-US" dirty="0" err="1">
                <a:latin typeface="Calibri" panose="020F0502020204030204" pitchFamily="34" charset="0"/>
                <a:ea typeface="Calibri" panose="020F0502020204030204" pitchFamily="34" charset="0"/>
                <a:cs typeface="Times New Roman" panose="02020603050405020304" pitchFamily="18" charset="0"/>
              </a:rPr>
              <a:t>Ethiodol</a:t>
            </a:r>
            <a:r>
              <a:rPr lang="en-US" dirty="0">
                <a:latin typeface="Calibri" panose="020F0502020204030204" pitchFamily="34" charset="0"/>
                <a:ea typeface="Calibri" panose="020F0502020204030204" pitchFamily="34" charset="0"/>
                <a:cs typeface="Times New Roman" panose="02020603050405020304" pitchFamily="18" charset="0"/>
              </a:rPr>
              <a:t> was injected into the lymph node via slow continuous infusion at 2 mmHg. A communication was seen between the thoracic duct and pericardial space, however ligation was not </a:t>
            </a:r>
            <a:r>
              <a:rPr lang="en-US" dirty="0" smtClean="0">
                <a:latin typeface="Calibri" panose="020F0502020204030204" pitchFamily="34" charset="0"/>
                <a:ea typeface="Calibri" panose="020F0502020204030204" pitchFamily="34" charset="0"/>
                <a:cs typeface="Times New Roman" panose="02020603050405020304" pitchFamily="18" charset="0"/>
              </a:rPr>
              <a:t>performed. </a:t>
            </a:r>
            <a:r>
              <a:rPr lang="en-US" dirty="0">
                <a:latin typeface="Calibri" panose="020F0502020204030204" pitchFamily="34" charset="0"/>
                <a:ea typeface="Calibri" panose="020F0502020204030204" pitchFamily="34" charset="0"/>
                <a:cs typeface="Times New Roman" panose="02020603050405020304" pitchFamily="18" charset="0"/>
              </a:rPr>
              <a:t>Instead, the decision was made to proceed with placement of </a:t>
            </a:r>
            <a:r>
              <a:rPr lang="en-US" dirty="0" err="1">
                <a:latin typeface="Calibri" panose="020F0502020204030204" pitchFamily="34" charset="0"/>
                <a:ea typeface="Calibri" panose="020F0502020204030204" pitchFamily="34" charset="0"/>
                <a:cs typeface="Times New Roman" panose="02020603050405020304" pitchFamily="18" charset="0"/>
              </a:rPr>
              <a:t>PleurX</a:t>
            </a:r>
            <a:r>
              <a:rPr lang="en-US" dirty="0">
                <a:latin typeface="Calibri" panose="020F0502020204030204" pitchFamily="34" charset="0"/>
                <a:ea typeface="Calibri" panose="020F0502020204030204" pitchFamily="34" charset="0"/>
                <a:cs typeface="Times New Roman" panose="02020603050405020304" pitchFamily="18" charset="0"/>
              </a:rPr>
              <a:t> catheter and to follow up in 2 weeks outpatient. </a:t>
            </a:r>
            <a:r>
              <a:rPr lang="en-US" dirty="0" smtClean="0">
                <a:latin typeface="Calibri" panose="020F0502020204030204" pitchFamily="34" charset="0"/>
                <a:ea typeface="Calibri" panose="020F0502020204030204" pitchFamily="34" charset="0"/>
                <a:cs typeface="Times New Roman" panose="02020603050405020304" pitchFamily="18" charset="0"/>
              </a:rPr>
              <a:t>She was discharged and the </a:t>
            </a:r>
            <a:r>
              <a:rPr lang="en-US" dirty="0">
                <a:latin typeface="Calibri" panose="020F0502020204030204" pitchFamily="34" charset="0"/>
                <a:ea typeface="Calibri" panose="020F0502020204030204" pitchFamily="34" charset="0"/>
                <a:cs typeface="Times New Roman" panose="02020603050405020304" pitchFamily="18" charset="0"/>
              </a:rPr>
              <a:t>drain was removed 2 weeks </a:t>
            </a:r>
            <a:r>
              <a:rPr lang="en-US" dirty="0" smtClean="0">
                <a:latin typeface="Calibri" panose="020F0502020204030204" pitchFamily="34" charset="0"/>
                <a:ea typeface="Calibri" panose="020F0502020204030204" pitchFamily="34" charset="0"/>
                <a:cs typeface="Times New Roman" panose="02020603050405020304" pitchFamily="18" charset="0"/>
              </a:rPr>
              <a:t>later. It has only been a month since discharge.</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16" name="TextBox 15"/>
          <p:cNvSpPr txBox="1"/>
          <p:nvPr/>
        </p:nvSpPr>
        <p:spPr>
          <a:xfrm>
            <a:off x="12578756" y="5905358"/>
            <a:ext cx="37851643" cy="1015663"/>
          </a:xfrm>
          <a:prstGeom prst="rect">
            <a:avLst/>
          </a:prstGeom>
          <a:noFill/>
        </p:spPr>
        <p:txBody>
          <a:bodyPr wrap="square" rtlCol="0">
            <a:spAutoFit/>
          </a:bodyPr>
          <a:lstStyle/>
          <a:p>
            <a:r>
              <a:rPr lang="en-US" sz="6000" b="1" dirty="0" smtClean="0"/>
              <a:t>Seema Jaga, M.D., Joseph </a:t>
            </a:r>
            <a:r>
              <a:rPr lang="en-US" sz="6000" b="1" dirty="0" err="1" smtClean="0"/>
              <a:t>Namey</a:t>
            </a:r>
            <a:r>
              <a:rPr lang="en-US" sz="6000" b="1" dirty="0" smtClean="0"/>
              <a:t>, D.O., </a:t>
            </a:r>
            <a:r>
              <a:rPr lang="en-US" sz="6000" b="1" dirty="0" err="1" smtClean="0"/>
              <a:t>Christiano</a:t>
            </a:r>
            <a:r>
              <a:rPr lang="en-US" sz="6000" b="1" dirty="0" smtClean="0"/>
              <a:t> </a:t>
            </a:r>
            <a:r>
              <a:rPr lang="en-US" sz="6000" b="1" dirty="0" err="1" smtClean="0"/>
              <a:t>Caldeira</a:t>
            </a:r>
            <a:r>
              <a:rPr lang="en-US" sz="6000" b="1" dirty="0" smtClean="0"/>
              <a:t>, D.O. </a:t>
            </a:r>
            <a:endParaRPr lang="en-US" sz="6000" b="1" dirty="0"/>
          </a:p>
        </p:txBody>
      </p:sp>
      <p:sp>
        <p:nvSpPr>
          <p:cNvPr id="5" name="Text Placeholder 4"/>
          <p:cNvSpPr>
            <a:spLocks noGrp="1"/>
          </p:cNvSpPr>
          <p:nvPr>
            <p:ph type="body" sz="quarter" idx="10"/>
          </p:nvPr>
        </p:nvSpPr>
        <p:spPr>
          <a:xfrm>
            <a:off x="1960739" y="35997978"/>
            <a:ext cx="30081846" cy="1630336"/>
          </a:xfrm>
        </p:spPr>
        <p:txBody>
          <a:bodyPr>
            <a:normAutofit/>
          </a:bodyPr>
          <a:lstStyle/>
          <a:p>
            <a:r>
              <a:rPr lang="en-US" i="1" dirty="0"/>
              <a:t>This research was supported (in whole or in part) by HCA and/or an HCA affiliated entity.  The views expressed in this publication represent those of the author(s) do not necessarily represent the official views of HCA or any of its affiliated entities.</a:t>
            </a:r>
            <a:endParaRPr lang="en-US" dirty="0"/>
          </a:p>
          <a:p>
            <a:endParaRPr lang="en-US" dirty="0"/>
          </a:p>
        </p:txBody>
      </p:sp>
      <p:sp>
        <p:nvSpPr>
          <p:cNvPr id="25" name="Content Placeholder 3"/>
          <p:cNvSpPr>
            <a:spLocks noGrp="1"/>
          </p:cNvSpPr>
          <p:nvPr>
            <p:ph sz="half" idx="4294967295"/>
          </p:nvPr>
        </p:nvSpPr>
        <p:spPr>
          <a:xfrm>
            <a:off x="2128156" y="10183526"/>
            <a:ext cx="14801850" cy="8089900"/>
          </a:xfrm>
          <a:prstGeom prst="rect">
            <a:avLst/>
          </a:prstGeom>
        </p:spPr>
        <p:txBody>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Idiopathic </a:t>
            </a:r>
            <a:r>
              <a:rPr lang="en-US" dirty="0" err="1">
                <a:latin typeface="Calibri" panose="020F0502020204030204" pitchFamily="34" charset="0"/>
                <a:ea typeface="Calibri" panose="020F0502020204030204" pitchFamily="34" charset="0"/>
                <a:cs typeface="Times New Roman" panose="02020603050405020304" pitchFamily="18" charset="0"/>
              </a:rPr>
              <a:t>c</a:t>
            </a:r>
            <a:r>
              <a:rPr lang="en-US" dirty="0" err="1" smtClean="0">
                <a:latin typeface="Calibri" panose="020F0502020204030204" pitchFamily="34" charset="0"/>
                <a:ea typeface="Calibri" panose="020F0502020204030204" pitchFamily="34" charset="0"/>
                <a:cs typeface="Times New Roman" panose="02020603050405020304" pitchFamily="18" charset="0"/>
              </a:rPr>
              <a:t>hylopericardium</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is a rare entity in which the </a:t>
            </a:r>
            <a:r>
              <a:rPr lang="en-US" dirty="0" err="1">
                <a:latin typeface="Calibri" panose="020F0502020204030204" pitchFamily="34" charset="0"/>
                <a:ea typeface="Calibri" panose="020F0502020204030204" pitchFamily="34" charset="0"/>
                <a:cs typeface="Times New Roman" panose="02020603050405020304" pitchFamily="18" charset="0"/>
              </a:rPr>
              <a:t>acculumation</a:t>
            </a:r>
            <a:r>
              <a:rPr lang="en-US" dirty="0">
                <a:latin typeface="Calibri" panose="020F0502020204030204" pitchFamily="34" charset="0"/>
                <a:ea typeface="Calibri" panose="020F0502020204030204" pitchFamily="34" charset="0"/>
                <a:cs typeface="Times New Roman" panose="02020603050405020304" pitchFamily="18" charset="0"/>
              </a:rPr>
              <a:t> of </a:t>
            </a:r>
            <a:r>
              <a:rPr lang="en-US" dirty="0" err="1">
                <a:latin typeface="Calibri" panose="020F0502020204030204" pitchFamily="34" charset="0"/>
                <a:ea typeface="Calibri" panose="020F0502020204030204" pitchFamily="34" charset="0"/>
                <a:cs typeface="Times New Roman" panose="02020603050405020304" pitchFamily="18" charset="0"/>
              </a:rPr>
              <a:t>chylous</a:t>
            </a:r>
            <a:r>
              <a:rPr lang="en-US" dirty="0">
                <a:latin typeface="Calibri" panose="020F0502020204030204" pitchFamily="34" charset="0"/>
                <a:ea typeface="Calibri" panose="020F0502020204030204" pitchFamily="34" charset="0"/>
                <a:cs typeface="Times New Roman" panose="02020603050405020304" pitchFamily="18" charset="0"/>
              </a:rPr>
              <a:t> fluid surrounds the pericardial space. Herein, we present a case of a 50 year old </a:t>
            </a:r>
            <a:r>
              <a:rPr lang="en-US" dirty="0" smtClean="0">
                <a:latin typeface="Calibri" panose="020F0502020204030204" pitchFamily="34" charset="0"/>
                <a:ea typeface="Calibri" panose="020F0502020204030204" pitchFamily="34" charset="0"/>
                <a:cs typeface="Times New Roman" panose="02020603050405020304" pitchFamily="18" charset="0"/>
              </a:rPr>
              <a:t>healthy </a:t>
            </a:r>
            <a:r>
              <a:rPr lang="en-US" dirty="0">
                <a:latin typeface="Calibri" panose="020F0502020204030204" pitchFamily="34" charset="0"/>
                <a:ea typeface="Calibri" panose="020F0502020204030204" pitchFamily="34" charset="0"/>
                <a:cs typeface="Times New Roman" panose="02020603050405020304" pitchFamily="18" charset="0"/>
              </a:rPr>
              <a:t>female patient with no known past medical history that was diagnosed with </a:t>
            </a:r>
            <a:r>
              <a:rPr lang="en-US" dirty="0" smtClean="0">
                <a:latin typeface="Calibri" panose="020F0502020204030204" pitchFamily="34" charset="0"/>
                <a:ea typeface="Calibri" panose="020F0502020204030204" pitchFamily="34" charset="0"/>
                <a:cs typeface="Times New Roman" panose="02020603050405020304" pitchFamily="18" charset="0"/>
              </a:rPr>
              <a:t>idiopathic </a:t>
            </a:r>
            <a:r>
              <a:rPr lang="en-US" dirty="0" err="1">
                <a:latin typeface="Calibri" panose="020F0502020204030204" pitchFamily="34" charset="0"/>
                <a:ea typeface="Calibri" panose="020F0502020204030204" pitchFamily="34" charset="0"/>
                <a:cs typeface="Times New Roman" panose="02020603050405020304" pitchFamily="18" charset="0"/>
              </a:rPr>
              <a:t>c</a:t>
            </a:r>
            <a:r>
              <a:rPr lang="en-US" dirty="0" err="1" smtClean="0">
                <a:latin typeface="Calibri" panose="020F0502020204030204" pitchFamily="34" charset="0"/>
                <a:ea typeface="Calibri" panose="020F0502020204030204" pitchFamily="34" charset="0"/>
                <a:cs typeface="Times New Roman" panose="02020603050405020304" pitchFamily="18" charset="0"/>
              </a:rPr>
              <a:t>hylopericardium</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and was </a:t>
            </a:r>
            <a:r>
              <a:rPr lang="en-US" dirty="0" smtClean="0">
                <a:latin typeface="Calibri" panose="020F0502020204030204" pitchFamily="34" charset="0"/>
                <a:ea typeface="Calibri" panose="020F0502020204030204" pitchFamily="34" charset="0"/>
                <a:cs typeface="Times New Roman" panose="02020603050405020304" pitchFamily="18" charset="0"/>
              </a:rPr>
              <a:t>successfully treated </a:t>
            </a:r>
            <a:r>
              <a:rPr lang="en-US" dirty="0">
                <a:latin typeface="Calibri" panose="020F0502020204030204" pitchFamily="34" charset="0"/>
                <a:ea typeface="Calibri" panose="020F0502020204030204" pitchFamily="34" charset="0"/>
                <a:cs typeface="Times New Roman" panose="02020603050405020304" pitchFamily="18" charset="0"/>
              </a:rPr>
              <a:t>using a </a:t>
            </a:r>
            <a:r>
              <a:rPr lang="en-US" dirty="0" err="1">
                <a:latin typeface="Calibri" panose="020F0502020204030204" pitchFamily="34" charset="0"/>
                <a:ea typeface="Calibri" panose="020F0502020204030204" pitchFamily="34" charset="0"/>
                <a:cs typeface="Times New Roman" panose="02020603050405020304" pitchFamily="18" charset="0"/>
              </a:rPr>
              <a:t>pleurX</a:t>
            </a:r>
            <a:r>
              <a:rPr lang="en-US" dirty="0">
                <a:latin typeface="Calibri" panose="020F0502020204030204" pitchFamily="34" charset="0"/>
                <a:ea typeface="Calibri" panose="020F0502020204030204" pitchFamily="34" charset="0"/>
                <a:cs typeface="Times New Roman" panose="02020603050405020304" pitchFamily="18" charset="0"/>
              </a:rPr>
              <a:t> catheter drainage for </a:t>
            </a:r>
            <a:r>
              <a:rPr lang="en-US" dirty="0" smtClean="0">
                <a:latin typeface="Calibri" panose="020F0502020204030204" pitchFamily="34" charset="0"/>
                <a:ea typeface="Calibri" panose="020F0502020204030204" pitchFamily="34" charset="0"/>
                <a:cs typeface="Times New Roman" panose="02020603050405020304" pitchFamily="18" charset="0"/>
              </a:rPr>
              <a:t>two and a half</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weeks and a low fat diet.</a:t>
            </a:r>
          </a:p>
          <a:p>
            <a:endParaRPr lang="en-US" dirty="0"/>
          </a:p>
        </p:txBody>
      </p:sp>
      <p:sp>
        <p:nvSpPr>
          <p:cNvPr id="29" name="Content Placeholder 6"/>
          <p:cNvSpPr>
            <a:spLocks noGrp="1"/>
          </p:cNvSpPr>
          <p:nvPr>
            <p:ph sz="half" idx="4294967295"/>
          </p:nvPr>
        </p:nvSpPr>
        <p:spPr>
          <a:xfrm>
            <a:off x="34408994" y="9767780"/>
            <a:ext cx="14801850" cy="8089900"/>
          </a:xfrm>
          <a:prstGeom prst="rect">
            <a:avLst/>
          </a:prstGeom>
        </p:spPr>
        <p:txBody>
          <a:bodyPr/>
          <a:lstStyle/>
          <a:p>
            <a:pPr marL="0" marR="0">
              <a:lnSpc>
                <a:spcPct val="107000"/>
              </a:lnSpc>
              <a:spcBef>
                <a:spcPts val="0"/>
              </a:spcBef>
              <a:spcAft>
                <a:spcPts val="800"/>
              </a:spcAft>
            </a:pPr>
            <a:r>
              <a:rPr lang="en-US" dirty="0" err="1">
                <a:latin typeface="Calibri" panose="020F0502020204030204" pitchFamily="34" charset="0"/>
                <a:ea typeface="Calibri" panose="020F0502020204030204" pitchFamily="34" charset="0"/>
                <a:cs typeface="Times New Roman" panose="02020603050405020304" pitchFamily="18" charset="0"/>
              </a:rPr>
              <a:t>Chylopericardium</a:t>
            </a:r>
            <a:r>
              <a:rPr lang="en-US" dirty="0">
                <a:latin typeface="Calibri" panose="020F0502020204030204" pitchFamily="34" charset="0"/>
                <a:ea typeface="Calibri" panose="020F0502020204030204" pitchFamily="34" charset="0"/>
                <a:cs typeface="Times New Roman" panose="02020603050405020304" pitchFamily="18" charset="0"/>
              </a:rPr>
              <a:t> is a rare disorder in which </a:t>
            </a:r>
            <a:r>
              <a:rPr lang="en-US" dirty="0" err="1">
                <a:latin typeface="Calibri" panose="020F0502020204030204" pitchFamily="34" charset="0"/>
                <a:ea typeface="Calibri" panose="020F0502020204030204" pitchFamily="34" charset="0"/>
                <a:cs typeface="Times New Roman" panose="02020603050405020304" pitchFamily="18" charset="0"/>
              </a:rPr>
              <a:t>chylous</a:t>
            </a:r>
            <a:r>
              <a:rPr lang="en-US" dirty="0">
                <a:latin typeface="Calibri" panose="020F0502020204030204" pitchFamily="34" charset="0"/>
                <a:ea typeface="Calibri" panose="020F0502020204030204" pitchFamily="34" charset="0"/>
                <a:cs typeface="Times New Roman" panose="02020603050405020304" pitchFamily="18" charset="0"/>
              </a:rPr>
              <a:t> fluid accumulates in the pericardial activity. It may be primary (idiopathic) or secondary due to injury to the thoracic duct by trauma (blunt or penetrating), thoracic or cardiac surgery, or congenital </a:t>
            </a:r>
            <a:r>
              <a:rPr lang="en-US" dirty="0" err="1">
                <a:latin typeface="Calibri" panose="020F0502020204030204" pitchFamily="34" charset="0"/>
                <a:ea typeface="Calibri" panose="020F0502020204030204" pitchFamily="34" charset="0"/>
                <a:cs typeface="Times New Roman" panose="02020603050405020304" pitchFamily="18" charset="0"/>
              </a:rPr>
              <a:t>lymphangiomatosis</a:t>
            </a:r>
            <a:r>
              <a:rPr lang="en-US" dirty="0">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Idiopathic </a:t>
            </a:r>
            <a:r>
              <a:rPr lang="en-US" dirty="0" err="1">
                <a:latin typeface="Calibri" panose="020F0502020204030204" pitchFamily="34" charset="0"/>
                <a:ea typeface="Calibri" panose="020F0502020204030204" pitchFamily="34" charset="0"/>
                <a:cs typeface="Times New Roman" panose="02020603050405020304" pitchFamily="18" charset="0"/>
              </a:rPr>
              <a:t>chylopericardium</a:t>
            </a:r>
            <a:r>
              <a:rPr lang="en-US" dirty="0">
                <a:latin typeface="Calibri" panose="020F0502020204030204" pitchFamily="34" charset="0"/>
                <a:ea typeface="Calibri" panose="020F0502020204030204" pitchFamily="34" charset="0"/>
                <a:cs typeface="Times New Roman" panose="02020603050405020304" pitchFamily="18" charset="0"/>
              </a:rPr>
              <a:t> was first reported in 1954 by Groves and </a:t>
            </a:r>
            <a:r>
              <a:rPr lang="en-US" dirty="0" err="1">
                <a:latin typeface="Calibri" panose="020F0502020204030204" pitchFamily="34" charset="0"/>
                <a:ea typeface="Calibri" panose="020F0502020204030204" pitchFamily="34" charset="0"/>
                <a:cs typeface="Times New Roman" panose="02020603050405020304" pitchFamily="18" charset="0"/>
              </a:rPr>
              <a:t>Effler</a:t>
            </a:r>
            <a:r>
              <a:rPr lang="en-US" dirty="0">
                <a:latin typeface="Calibri" panose="020F0502020204030204" pitchFamily="34" charset="0"/>
                <a:ea typeface="Calibri" panose="020F0502020204030204" pitchFamily="34" charset="0"/>
                <a:cs typeface="Times New Roman" panose="02020603050405020304" pitchFamily="18" charset="0"/>
              </a:rPr>
              <a:t>. This is such a rare condition that a computerized Medline search from 1960-2003 identified fewer than 35 cases of primary idiopathic </a:t>
            </a:r>
            <a:r>
              <a:rPr lang="en-US" dirty="0" err="1">
                <a:latin typeface="Calibri" panose="020F0502020204030204" pitchFamily="34" charset="0"/>
                <a:ea typeface="Calibri" panose="020F0502020204030204" pitchFamily="34" charset="0"/>
                <a:cs typeface="Times New Roman" panose="02020603050405020304" pitchFamily="18" charset="0"/>
              </a:rPr>
              <a:t>chylopericardium</a:t>
            </a:r>
            <a:r>
              <a:rPr lang="en-US" dirty="0">
                <a:latin typeface="Calibri" panose="020F0502020204030204" pitchFamily="34" charset="0"/>
                <a:ea typeface="Calibri" panose="020F0502020204030204" pitchFamily="34" charset="0"/>
                <a:cs typeface="Times New Roman" panose="02020603050405020304" pitchFamily="18" charset="0"/>
              </a:rPr>
              <a:t>. Its etiology is </a:t>
            </a:r>
            <a:r>
              <a:rPr lang="en-US" dirty="0" err="1" smtClean="0">
                <a:latin typeface="Calibri" panose="020F0502020204030204" pitchFamily="34" charset="0"/>
                <a:ea typeface="Calibri" panose="020F0502020204030204" pitchFamily="34" charset="0"/>
                <a:cs typeface="Times New Roman" panose="02020603050405020304" pitchFamily="18" charset="0"/>
              </a:rPr>
              <a:t>indeteriminate</a:t>
            </a:r>
            <a:r>
              <a:rPr lang="en-US" dirty="0" smtClean="0">
                <a:latin typeface="Calibri" panose="020F0502020204030204" pitchFamily="34" charset="0"/>
                <a:ea typeface="Calibri" panose="020F0502020204030204" pitchFamily="34" charset="0"/>
                <a:cs typeface="Times New Roman" panose="02020603050405020304" pitchFamily="18" charset="0"/>
              </a:rPr>
              <a:t>. Diagnosis </a:t>
            </a:r>
            <a:r>
              <a:rPr lang="en-US" dirty="0">
                <a:latin typeface="Calibri" panose="020F0502020204030204" pitchFamily="34" charset="0"/>
                <a:ea typeface="Calibri" panose="020F0502020204030204" pitchFamily="34" charset="0"/>
                <a:cs typeface="Times New Roman" panose="02020603050405020304" pitchFamily="18" charset="0"/>
              </a:rPr>
              <a:t>is confirmed following pericardial fluid </a:t>
            </a:r>
            <a:r>
              <a:rPr lang="en-US" dirty="0" smtClean="0">
                <a:latin typeface="Calibri" panose="020F0502020204030204" pitchFamily="34" charset="0"/>
                <a:ea typeface="Calibri" panose="020F0502020204030204" pitchFamily="34" charset="0"/>
                <a:cs typeface="Times New Roman" panose="02020603050405020304" pitchFamily="18" charset="0"/>
              </a:rPr>
              <a:t>analysis which will show </a:t>
            </a:r>
            <a:r>
              <a:rPr lang="en-US" dirty="0">
                <a:latin typeface="Calibri" panose="020F0502020204030204" pitchFamily="34" charset="0"/>
                <a:ea typeface="Calibri" panose="020F0502020204030204" pitchFamily="34" charset="0"/>
                <a:cs typeface="Times New Roman" panose="02020603050405020304" pitchFamily="18" charset="0"/>
              </a:rPr>
              <a:t>high triglyceride level, negative cultures and cytology, cholesterol/triglyceride ratio of less than 1, lymphocyte predominance on </a:t>
            </a:r>
            <a:r>
              <a:rPr lang="en-US" dirty="0" err="1">
                <a:latin typeface="Calibri" panose="020F0502020204030204" pitchFamily="34" charset="0"/>
                <a:ea typeface="Calibri" panose="020F0502020204030204" pitchFamily="34" charset="0"/>
                <a:cs typeface="Times New Roman" panose="02020603050405020304" pitchFamily="18" charset="0"/>
              </a:rPr>
              <a:t>cytologic</a:t>
            </a:r>
            <a:r>
              <a:rPr lang="en-US" dirty="0">
                <a:latin typeface="Calibri" panose="020F0502020204030204" pitchFamily="34" charset="0"/>
                <a:ea typeface="Calibri" panose="020F0502020204030204" pitchFamily="34" charset="0"/>
                <a:cs typeface="Times New Roman" panose="02020603050405020304" pitchFamily="18" charset="0"/>
              </a:rPr>
              <a:t> examination, and fat globules seen on Sudan 111 staining</a:t>
            </a:r>
            <a:r>
              <a:rPr lang="en-US" dirty="0" smtClean="0">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The first attempt to better define the connection between the thoracic duct and the pericardium was done by </a:t>
            </a:r>
            <a:r>
              <a:rPr lang="en-US" dirty="0" err="1">
                <a:latin typeface="Calibri" panose="020F0502020204030204" pitchFamily="34" charset="0"/>
                <a:ea typeface="Calibri" panose="020F0502020204030204" pitchFamily="34" charset="0"/>
                <a:cs typeface="Times New Roman" panose="02020603050405020304" pitchFamily="18" charset="0"/>
              </a:rPr>
              <a:t>Akamatsu</a:t>
            </a:r>
            <a:r>
              <a:rPr lang="en-US" dirty="0">
                <a:latin typeface="Calibri" panose="020F0502020204030204" pitchFamily="34" charset="0"/>
                <a:ea typeface="Calibri" panose="020F0502020204030204" pitchFamily="34" charset="0"/>
                <a:cs typeface="Times New Roman" panose="02020603050405020304" pitchFamily="18" charset="0"/>
              </a:rPr>
              <a:t> and colleagues </a:t>
            </a:r>
            <a:r>
              <a:rPr lang="en-US" dirty="0" smtClean="0">
                <a:latin typeface="Calibri" panose="020F0502020204030204" pitchFamily="34" charset="0"/>
                <a:ea typeface="Calibri" panose="020F0502020204030204" pitchFamily="34" charset="0"/>
                <a:cs typeface="Times New Roman" panose="02020603050405020304" pitchFamily="18" charset="0"/>
              </a:rPr>
              <a:t>using </a:t>
            </a:r>
            <a:r>
              <a:rPr lang="en-US" dirty="0">
                <a:latin typeface="Calibri" panose="020F0502020204030204" pitchFamily="34" charset="0"/>
                <a:ea typeface="Calibri" panose="020F0502020204030204" pitchFamily="34" charset="0"/>
                <a:cs typeface="Times New Roman" panose="02020603050405020304" pitchFamily="18" charset="0"/>
              </a:rPr>
              <a:t>a combination of lymphangiography and </a:t>
            </a:r>
            <a:r>
              <a:rPr lang="en-US" dirty="0" smtClean="0">
                <a:latin typeface="Calibri" panose="020F0502020204030204" pitchFamily="34" charset="0"/>
                <a:ea typeface="Calibri" panose="020F0502020204030204" pitchFamily="34" charset="0"/>
                <a:cs typeface="Times New Roman" panose="02020603050405020304" pitchFamily="18" charset="0"/>
              </a:rPr>
              <a:t>CT</a:t>
            </a:r>
            <a:r>
              <a:rPr lang="en-US" dirty="0" smtClean="0">
                <a:latin typeface="Calibri" panose="020F0502020204030204" pitchFamily="34" charset="0"/>
                <a:ea typeface="Calibri" panose="020F0502020204030204" pitchFamily="34" charset="0"/>
                <a:cs typeface="Times New Roman" panose="02020603050405020304" pitchFamily="18" charset="0"/>
              </a:rPr>
              <a:t>, which is the method we used for our patient</a:t>
            </a:r>
            <a:r>
              <a:rPr lang="en-US" smtClean="0">
                <a:latin typeface="Calibri" panose="020F0502020204030204" pitchFamily="34" charset="0"/>
                <a:ea typeface="Calibri" panose="020F0502020204030204" pitchFamily="34" charset="0"/>
                <a:cs typeface="Times New Roman" panose="02020603050405020304" pitchFamily="18" charset="0"/>
              </a:rPr>
              <a:t>.</a:t>
            </a:r>
            <a:r>
              <a:rPr lang="en-US" smtClean="0">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mtClean="0">
                <a:latin typeface="Calibri" panose="020F0502020204030204" pitchFamily="34" charset="0"/>
                <a:ea typeface="Calibri" panose="020F0502020204030204" pitchFamily="34" charset="0"/>
                <a:cs typeface="Times New Roman" panose="02020603050405020304" pitchFamily="18" charset="0"/>
              </a:rPr>
              <a:t>When </a:t>
            </a:r>
            <a:r>
              <a:rPr lang="en-US" dirty="0">
                <a:latin typeface="Calibri" panose="020F0502020204030204" pitchFamily="34" charset="0"/>
                <a:ea typeface="Calibri" panose="020F0502020204030204" pitchFamily="34" charset="0"/>
                <a:cs typeface="Times New Roman" panose="02020603050405020304" pitchFamily="18" charset="0"/>
              </a:rPr>
              <a:t>the diagnosis of </a:t>
            </a:r>
            <a:r>
              <a:rPr lang="en-US" dirty="0" err="1">
                <a:latin typeface="Calibri" panose="020F0502020204030204" pitchFamily="34" charset="0"/>
                <a:ea typeface="Calibri" panose="020F0502020204030204" pitchFamily="34" charset="0"/>
                <a:cs typeface="Times New Roman" panose="02020603050405020304" pitchFamily="18" charset="0"/>
              </a:rPr>
              <a:t>chylopericardium</a:t>
            </a:r>
            <a:r>
              <a:rPr lang="en-US" dirty="0">
                <a:latin typeface="Calibri" panose="020F0502020204030204" pitchFamily="34" charset="0"/>
                <a:ea typeface="Calibri" panose="020F0502020204030204" pitchFamily="34" charset="0"/>
                <a:cs typeface="Times New Roman" panose="02020603050405020304" pitchFamily="18" charset="0"/>
              </a:rPr>
              <a:t> has been established, further investigation should take place to rule out secondary causes such as malignancy, Tuberculosis, and trauma. In our case, the patient did experience a ground level fall, however it was not severe.</a:t>
            </a:r>
          </a:p>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There are two ways to proceed with treatment, either non surgical or surgical. Non surgical methods include </a:t>
            </a:r>
            <a:r>
              <a:rPr lang="en-US" dirty="0" err="1">
                <a:latin typeface="Calibri" panose="020F0502020204030204" pitchFamily="34" charset="0"/>
                <a:ea typeface="Calibri" panose="020F0502020204030204" pitchFamily="34" charset="0"/>
                <a:cs typeface="Times New Roman" panose="02020603050405020304" pitchFamily="18" charset="0"/>
              </a:rPr>
              <a:t>pericardiocentesis</a:t>
            </a:r>
            <a:r>
              <a:rPr lang="en-US" dirty="0">
                <a:latin typeface="Calibri" panose="020F0502020204030204" pitchFamily="34" charset="0"/>
                <a:ea typeface="Calibri" panose="020F0502020204030204" pitchFamily="34" charset="0"/>
                <a:cs typeface="Times New Roman" panose="02020603050405020304" pitchFamily="18" charset="0"/>
              </a:rPr>
              <a:t> and dietary support with low fat diet and surgical methods include thoracic duct ligation and </a:t>
            </a:r>
            <a:r>
              <a:rPr lang="en-US" dirty="0" err="1" smtClean="0">
                <a:latin typeface="Calibri" panose="020F0502020204030204" pitchFamily="34" charset="0"/>
                <a:ea typeface="Calibri" panose="020F0502020204030204" pitchFamily="34" charset="0"/>
                <a:cs typeface="Times New Roman" panose="02020603050405020304" pitchFamily="18" charset="0"/>
              </a:rPr>
              <a:t>pericardectomy</a:t>
            </a:r>
            <a:r>
              <a:rPr lang="en-US" dirty="0" smtClean="0">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To conclude, the success of treating </a:t>
            </a:r>
            <a:r>
              <a:rPr lang="en-US" dirty="0" err="1" smtClean="0">
                <a:latin typeface="Calibri" panose="020F0502020204030204" pitchFamily="34" charset="0"/>
                <a:ea typeface="Calibri" panose="020F0502020204030204" pitchFamily="34" charset="0"/>
                <a:cs typeface="Times New Roman" panose="02020603050405020304" pitchFamily="18" charset="0"/>
              </a:rPr>
              <a:t>chylopericardium</a:t>
            </a:r>
            <a:r>
              <a:rPr lang="en-US" dirty="0" smtClean="0">
                <a:latin typeface="Calibri" panose="020F0502020204030204" pitchFamily="34" charset="0"/>
                <a:ea typeface="Calibri" panose="020F0502020204030204" pitchFamily="34" charset="0"/>
                <a:cs typeface="Times New Roman" panose="02020603050405020304" pitchFamily="18" charset="0"/>
              </a:rPr>
              <a:t> should initially consist of conservative treatment before advancing to surgical treatment.</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2" name="Content Placeholder 1"/>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19867914" y="586075"/>
            <a:ext cx="11636664" cy="2608217"/>
          </a:xfrm>
          <a:prstGeom prst="rect">
            <a:avLst/>
          </a:prstGeom>
        </p:spPr>
      </p:pic>
      <p:pic>
        <p:nvPicPr>
          <p:cNvPr id="3" name="Content Placeholder 2"/>
          <p:cNvPicPr>
            <a:picLocks noGrp="1" noChangeAspect="1"/>
          </p:cNvPicPr>
          <p:nvPr>
            <p:ph sz="half" idx="4294967295"/>
          </p:nvPr>
        </p:nvPicPr>
        <p:blipFill>
          <a:blip r:embed="rId4">
            <a:extLst>
              <a:ext uri="{28A0092B-C50C-407E-A947-70E740481C1C}">
                <a14:useLocalDpi xmlns:a14="http://schemas.microsoft.com/office/drawing/2010/main" val="0"/>
              </a:ext>
            </a:extLst>
          </a:blip>
          <a:stretch>
            <a:fillRect/>
          </a:stretch>
        </p:blipFill>
        <p:spPr>
          <a:xfrm>
            <a:off x="25103051" y="18600164"/>
            <a:ext cx="8024815" cy="5229654"/>
          </a:xfrm>
          <a:prstGeom prst="rect">
            <a:avLst/>
          </a:prstGeom>
        </p:spPr>
      </p:pic>
      <p:sp>
        <p:nvSpPr>
          <p:cNvPr id="32" name="TextBox 31"/>
          <p:cNvSpPr txBox="1"/>
          <p:nvPr/>
        </p:nvSpPr>
        <p:spPr>
          <a:xfrm>
            <a:off x="2207786" y="8786514"/>
            <a:ext cx="14883239" cy="1015663"/>
          </a:xfrm>
          <a:prstGeom prst="rect">
            <a:avLst/>
          </a:prstGeom>
          <a:solidFill>
            <a:srgbClr val="C2B8AF"/>
          </a:solidFill>
        </p:spPr>
        <p:txBody>
          <a:bodyPr wrap="square" rtlCol="0">
            <a:spAutoFit/>
          </a:bodyPr>
          <a:lstStyle/>
          <a:p>
            <a:pPr algn="ctr"/>
            <a:r>
              <a:rPr lang="en-US" sz="6000" b="1" dirty="0" smtClean="0">
                <a:solidFill>
                  <a:schemeClr val="tx2">
                    <a:lumMod val="90000"/>
                    <a:lumOff val="10000"/>
                  </a:schemeClr>
                </a:solidFill>
              </a:rPr>
              <a:t>Introduction</a:t>
            </a:r>
            <a:endParaRPr lang="en-US" sz="6000" b="1" dirty="0">
              <a:solidFill>
                <a:schemeClr val="tx2">
                  <a:lumMod val="90000"/>
                  <a:lumOff val="10000"/>
                </a:schemeClr>
              </a:solidFill>
            </a:endParaRPr>
          </a:p>
        </p:txBody>
      </p:sp>
      <p:sp>
        <p:nvSpPr>
          <p:cNvPr id="33" name="TextBox 32"/>
          <p:cNvSpPr txBox="1"/>
          <p:nvPr/>
        </p:nvSpPr>
        <p:spPr>
          <a:xfrm>
            <a:off x="18244627" y="8752117"/>
            <a:ext cx="14883239" cy="1015663"/>
          </a:xfrm>
          <a:prstGeom prst="rect">
            <a:avLst/>
          </a:prstGeom>
          <a:solidFill>
            <a:srgbClr val="C2B8AF"/>
          </a:solidFill>
        </p:spPr>
        <p:txBody>
          <a:bodyPr wrap="square" rtlCol="0">
            <a:spAutoFit/>
          </a:bodyPr>
          <a:lstStyle/>
          <a:p>
            <a:pPr algn="ctr"/>
            <a:r>
              <a:rPr lang="en-US" sz="6000" b="1" dirty="0" smtClean="0">
                <a:solidFill>
                  <a:schemeClr val="tx2">
                    <a:lumMod val="90000"/>
                    <a:lumOff val="10000"/>
                  </a:schemeClr>
                </a:solidFill>
              </a:rPr>
              <a:t>Imaging</a:t>
            </a:r>
            <a:endParaRPr lang="en-US" sz="6000" b="1" dirty="0">
              <a:solidFill>
                <a:schemeClr val="tx2">
                  <a:lumMod val="90000"/>
                  <a:lumOff val="10000"/>
                </a:schemeClr>
              </a:solidFill>
            </a:endParaRPr>
          </a:p>
        </p:txBody>
      </p:sp>
      <p:sp>
        <p:nvSpPr>
          <p:cNvPr id="34" name="TextBox 33"/>
          <p:cNvSpPr txBox="1"/>
          <p:nvPr/>
        </p:nvSpPr>
        <p:spPr>
          <a:xfrm>
            <a:off x="34417579" y="8768324"/>
            <a:ext cx="14883239" cy="1015663"/>
          </a:xfrm>
          <a:prstGeom prst="rect">
            <a:avLst/>
          </a:prstGeom>
          <a:solidFill>
            <a:srgbClr val="C2B8AF"/>
          </a:solidFill>
        </p:spPr>
        <p:txBody>
          <a:bodyPr wrap="square" rtlCol="0">
            <a:spAutoFit/>
          </a:bodyPr>
          <a:lstStyle/>
          <a:p>
            <a:pPr algn="ctr"/>
            <a:r>
              <a:rPr lang="en-US" sz="6000" b="1" dirty="0" smtClean="0">
                <a:solidFill>
                  <a:schemeClr val="tx2">
                    <a:lumMod val="90000"/>
                    <a:lumOff val="10000"/>
                  </a:schemeClr>
                </a:solidFill>
              </a:rPr>
              <a:t>Discussion</a:t>
            </a:r>
            <a:endParaRPr lang="en-US" sz="6000" b="1" dirty="0">
              <a:solidFill>
                <a:schemeClr val="tx2">
                  <a:lumMod val="90000"/>
                  <a:lumOff val="10000"/>
                </a:schemeClr>
              </a:solidFill>
            </a:endParaRPr>
          </a:p>
        </p:txBody>
      </p:sp>
      <p:sp>
        <p:nvSpPr>
          <p:cNvPr id="35" name="TextBox 34"/>
          <p:cNvSpPr txBox="1"/>
          <p:nvPr/>
        </p:nvSpPr>
        <p:spPr>
          <a:xfrm>
            <a:off x="2046767" y="14157023"/>
            <a:ext cx="14883239" cy="1015663"/>
          </a:xfrm>
          <a:prstGeom prst="rect">
            <a:avLst/>
          </a:prstGeom>
          <a:solidFill>
            <a:srgbClr val="C2B8AF"/>
          </a:solidFill>
        </p:spPr>
        <p:txBody>
          <a:bodyPr wrap="square" rtlCol="0">
            <a:spAutoFit/>
          </a:bodyPr>
          <a:lstStyle/>
          <a:p>
            <a:pPr algn="ctr"/>
            <a:r>
              <a:rPr lang="en-US" sz="6000" b="1" dirty="0" smtClean="0">
                <a:solidFill>
                  <a:schemeClr val="tx2">
                    <a:lumMod val="90000"/>
                    <a:lumOff val="10000"/>
                  </a:schemeClr>
                </a:solidFill>
              </a:rPr>
              <a:t>Case report</a:t>
            </a:r>
            <a:endParaRPr lang="en-US" sz="6000" b="1" dirty="0">
              <a:solidFill>
                <a:schemeClr val="tx2">
                  <a:lumMod val="90000"/>
                  <a:lumOff val="10000"/>
                </a:schemeClr>
              </a:solidFill>
            </a:endParaRPr>
          </a:p>
        </p:txBody>
      </p:sp>
      <p:sp>
        <p:nvSpPr>
          <p:cNvPr id="36" name="TextBox 35"/>
          <p:cNvSpPr txBox="1"/>
          <p:nvPr/>
        </p:nvSpPr>
        <p:spPr>
          <a:xfrm>
            <a:off x="34417578" y="22421448"/>
            <a:ext cx="14883239" cy="1015663"/>
          </a:xfrm>
          <a:prstGeom prst="rect">
            <a:avLst/>
          </a:prstGeom>
          <a:solidFill>
            <a:srgbClr val="C2B8AF"/>
          </a:solidFill>
        </p:spPr>
        <p:txBody>
          <a:bodyPr wrap="square" rtlCol="0">
            <a:spAutoFit/>
          </a:bodyPr>
          <a:lstStyle/>
          <a:p>
            <a:pPr algn="ctr"/>
            <a:r>
              <a:rPr lang="en-US" sz="6000" b="1" dirty="0" smtClean="0">
                <a:solidFill>
                  <a:schemeClr val="tx2">
                    <a:lumMod val="90000"/>
                    <a:lumOff val="10000"/>
                  </a:schemeClr>
                </a:solidFill>
              </a:rPr>
              <a:t>References</a:t>
            </a:r>
            <a:endParaRPr lang="en-US" sz="6000" b="1" dirty="0">
              <a:solidFill>
                <a:schemeClr val="tx2">
                  <a:lumMod val="90000"/>
                  <a:lumOff val="10000"/>
                </a:schemeClr>
              </a:solidFill>
            </a:endParaRPr>
          </a:p>
        </p:txBody>
      </p:sp>
      <p:sp>
        <p:nvSpPr>
          <p:cNvPr id="4" name="TextBox 3"/>
          <p:cNvSpPr txBox="1"/>
          <p:nvPr/>
        </p:nvSpPr>
        <p:spPr>
          <a:xfrm>
            <a:off x="34417578" y="23829818"/>
            <a:ext cx="14801850" cy="6740307"/>
          </a:xfrm>
          <a:prstGeom prst="rect">
            <a:avLst/>
          </a:prstGeom>
          <a:noFill/>
        </p:spPr>
        <p:txBody>
          <a:bodyPr wrap="square" rtlCol="0">
            <a:spAutoFit/>
          </a:bodyPr>
          <a:lstStyle/>
          <a:p>
            <a:r>
              <a:rPr lang="en-US" sz="3600" dirty="0">
                <a:hlinkClick r:id="rId5"/>
              </a:rPr>
              <a:t>https://</a:t>
            </a:r>
            <a:r>
              <a:rPr lang="en-US" sz="3600" dirty="0" smtClean="0">
                <a:hlinkClick r:id="rId5"/>
              </a:rPr>
              <a:t>www.ncbi.nlm.nih.gov/pmc/articles/PMC1524687/pdf/20060600s00034p249.pdf</a:t>
            </a:r>
            <a:endParaRPr lang="en-US" sz="3600" dirty="0" smtClean="0"/>
          </a:p>
          <a:p>
            <a:endParaRPr lang="en-US" sz="3600" dirty="0"/>
          </a:p>
          <a:p>
            <a:r>
              <a:rPr lang="en-US" sz="3600" dirty="0">
                <a:hlinkClick r:id="rId6"/>
              </a:rPr>
              <a:t>https://www.ncbi.nlm.nih.gov/pmc/articles/PMC4465719</a:t>
            </a:r>
            <a:r>
              <a:rPr lang="en-US" sz="3600" dirty="0" smtClean="0">
                <a:hlinkClick r:id="rId6"/>
              </a:rPr>
              <a:t>/</a:t>
            </a:r>
            <a:endParaRPr lang="en-US" sz="3600" dirty="0" smtClean="0"/>
          </a:p>
          <a:p>
            <a:endParaRPr lang="en-US" sz="3600" dirty="0"/>
          </a:p>
          <a:p>
            <a:r>
              <a:rPr lang="en-US" sz="3600" dirty="0">
                <a:hlinkClick r:id="rId7"/>
              </a:rPr>
              <a:t>https://</a:t>
            </a:r>
            <a:r>
              <a:rPr lang="en-US" sz="3600" dirty="0" smtClean="0">
                <a:hlinkClick r:id="rId7"/>
              </a:rPr>
              <a:t>cardiothoracicsurgery.biomedcentral.com/articles/10.1186/1749-8090-8-28</a:t>
            </a:r>
            <a:endParaRPr lang="en-US" sz="3600" dirty="0" smtClean="0"/>
          </a:p>
          <a:p>
            <a:endParaRPr lang="en-US" sz="3600" dirty="0"/>
          </a:p>
          <a:p>
            <a:r>
              <a:rPr lang="en-US" sz="3600" dirty="0">
                <a:hlinkClick r:id="rId8"/>
              </a:rPr>
              <a:t>https://</a:t>
            </a:r>
            <a:r>
              <a:rPr lang="en-US" sz="3600" dirty="0" smtClean="0">
                <a:hlinkClick r:id="rId8"/>
              </a:rPr>
              <a:t>www.uptodate.com/contents/chylopericardium-and-cholesterol-pericarditis</a:t>
            </a:r>
            <a:endParaRPr lang="en-US" sz="3600" dirty="0" smtClean="0"/>
          </a:p>
          <a:p>
            <a:endParaRPr lang="en-US" sz="3600" dirty="0"/>
          </a:p>
          <a:p>
            <a:endParaRPr lang="en-US" sz="3600" dirty="0"/>
          </a:p>
        </p:txBody>
      </p:sp>
      <p:pic>
        <p:nvPicPr>
          <p:cNvPr id="6" name="Picture 5"/>
          <p:cNvPicPr>
            <a:picLocks noChangeAspect="1"/>
          </p:cNvPicPr>
          <p:nvPr/>
        </p:nvPicPr>
        <p:blipFill>
          <a:blip r:embed="rId9"/>
          <a:stretch>
            <a:fillRect/>
          </a:stretch>
        </p:blipFill>
        <p:spPr>
          <a:xfrm>
            <a:off x="18479936" y="24863438"/>
            <a:ext cx="7942814" cy="5104582"/>
          </a:xfrm>
          <a:prstGeom prst="rect">
            <a:avLst/>
          </a:prstGeom>
        </p:spPr>
      </p:pic>
      <p:pic>
        <p:nvPicPr>
          <p:cNvPr id="7" name="Picture 6"/>
          <p:cNvPicPr>
            <a:picLocks noChangeAspect="1"/>
          </p:cNvPicPr>
          <p:nvPr/>
        </p:nvPicPr>
        <p:blipFill>
          <a:blip r:embed="rId10"/>
          <a:stretch>
            <a:fillRect/>
          </a:stretch>
        </p:blipFill>
        <p:spPr>
          <a:xfrm>
            <a:off x="19228894" y="10054940"/>
            <a:ext cx="6444898" cy="7379654"/>
          </a:xfrm>
          <a:prstGeom prst="rect">
            <a:avLst/>
          </a:prstGeom>
        </p:spPr>
      </p:pic>
      <p:sp>
        <p:nvSpPr>
          <p:cNvPr id="9" name="TextBox 8"/>
          <p:cNvSpPr txBox="1"/>
          <p:nvPr/>
        </p:nvSpPr>
        <p:spPr>
          <a:xfrm>
            <a:off x="19228894" y="19624431"/>
            <a:ext cx="5284060" cy="2308324"/>
          </a:xfrm>
          <a:prstGeom prst="rect">
            <a:avLst/>
          </a:prstGeom>
          <a:noFill/>
        </p:spPr>
        <p:txBody>
          <a:bodyPr wrap="square" rtlCol="0">
            <a:spAutoFit/>
          </a:bodyPr>
          <a:lstStyle/>
          <a:p>
            <a:pPr lvl="0" algn="ctr"/>
            <a:r>
              <a:rPr lang="en-US" sz="4800" dirty="0" smtClean="0">
                <a:solidFill>
                  <a:srgbClr val="4E4540"/>
                </a:solidFill>
              </a:rPr>
              <a:t>Contrast around the heart during lymphangiography</a:t>
            </a:r>
            <a:endParaRPr lang="en-US" sz="4800" dirty="0">
              <a:solidFill>
                <a:srgbClr val="4E4540"/>
              </a:solidFill>
            </a:endParaRPr>
          </a:p>
        </p:txBody>
      </p:sp>
      <p:sp>
        <p:nvSpPr>
          <p:cNvPr id="13" name="TextBox 12"/>
          <p:cNvSpPr txBox="1"/>
          <p:nvPr/>
        </p:nvSpPr>
        <p:spPr>
          <a:xfrm>
            <a:off x="27009969" y="25568031"/>
            <a:ext cx="6117897" cy="2308324"/>
          </a:xfrm>
          <a:prstGeom prst="rect">
            <a:avLst/>
          </a:prstGeom>
          <a:noFill/>
        </p:spPr>
        <p:txBody>
          <a:bodyPr wrap="square" rtlCol="0">
            <a:spAutoFit/>
          </a:bodyPr>
          <a:lstStyle/>
          <a:p>
            <a:pPr lvl="0" algn="ctr"/>
            <a:r>
              <a:rPr lang="en-US" sz="4800" dirty="0">
                <a:solidFill>
                  <a:srgbClr val="4E4540"/>
                </a:solidFill>
              </a:rPr>
              <a:t>Contrast around the heart during lymphangiography</a:t>
            </a:r>
            <a:endParaRPr lang="en-US" sz="4800" dirty="0">
              <a:solidFill>
                <a:srgbClr val="4E4540"/>
              </a:solidFill>
            </a:endParaRPr>
          </a:p>
        </p:txBody>
      </p:sp>
      <p:sp>
        <p:nvSpPr>
          <p:cNvPr id="14" name="TextBox 13"/>
          <p:cNvSpPr txBox="1"/>
          <p:nvPr/>
        </p:nvSpPr>
        <p:spPr>
          <a:xfrm>
            <a:off x="26422750" y="11711354"/>
            <a:ext cx="6390142" cy="2308324"/>
          </a:xfrm>
          <a:prstGeom prst="rect">
            <a:avLst/>
          </a:prstGeom>
          <a:noFill/>
        </p:spPr>
        <p:txBody>
          <a:bodyPr wrap="square" rtlCol="0">
            <a:spAutoFit/>
          </a:bodyPr>
          <a:lstStyle/>
          <a:p>
            <a:pPr lvl="0" algn="ctr"/>
            <a:r>
              <a:rPr lang="en-US" sz="4800">
                <a:solidFill>
                  <a:srgbClr val="4E4540"/>
                </a:solidFill>
              </a:rPr>
              <a:t>Contrast around the heart during lymphangiography</a:t>
            </a:r>
            <a:endParaRPr lang="en-US" sz="4800" dirty="0">
              <a:solidFill>
                <a:srgbClr val="4E4540"/>
              </a:solidFill>
            </a:endParaRPr>
          </a:p>
        </p:txBody>
      </p:sp>
    </p:spTree>
    <p:extLst>
      <p:ext uri="{BB962C8B-B14F-4D97-AF65-F5344CB8AC3E}">
        <p14:creationId xmlns:p14="http://schemas.microsoft.com/office/powerpoint/2010/main" val="24838371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5">
      <a:dk1>
        <a:srgbClr val="4E4540"/>
      </a:dk1>
      <a:lt1>
        <a:sysClr val="window" lastClr="FFFFFF"/>
      </a:lt1>
      <a:dk2>
        <a:srgbClr val="001641"/>
      </a:dk2>
      <a:lt2>
        <a:srgbClr val="7FA9AE"/>
      </a:lt2>
      <a:accent1>
        <a:srgbClr val="C2B8AF"/>
      </a:accent1>
      <a:accent2>
        <a:srgbClr val="005689"/>
      </a:accent2>
      <a:accent3>
        <a:srgbClr val="E35929"/>
      </a:accent3>
      <a:accent4>
        <a:srgbClr val="8064A2"/>
      </a:accent4>
      <a:accent5>
        <a:srgbClr val="4BACC6"/>
      </a:accent5>
      <a:accent6>
        <a:srgbClr val="F79646"/>
      </a:accent6>
      <a:hlink>
        <a:srgbClr val="FF8000"/>
      </a:hlink>
      <a:folHlink>
        <a:srgbClr val="FF8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13026</TotalTime>
  <Words>840</Words>
  <Application>Microsoft Office PowerPoint</Application>
  <PresentationFormat>Custom</PresentationFormat>
  <Paragraphs>29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Georgia</vt:lpstr>
      <vt:lpstr>Times New Roman</vt:lpstr>
      <vt:lpstr>Office Theme</vt:lpstr>
      <vt:lpstr>Idiopathic Chylopericardium; a rare entity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Ashley Ray</dc:creator>
  <cp:lastModifiedBy>Jaga Seema</cp:lastModifiedBy>
  <cp:revision>184</cp:revision>
  <cp:lastPrinted>2016-06-28T18:12:04Z</cp:lastPrinted>
  <dcterms:created xsi:type="dcterms:W3CDTF">2016-06-01T17:53:42Z</dcterms:created>
  <dcterms:modified xsi:type="dcterms:W3CDTF">2020-01-29T03:15:37Z</dcterms:modified>
</cp:coreProperties>
</file>