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Roboto"/>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oboto-bold.fntdata"/><Relationship Id="rId12" Type="http://schemas.openxmlformats.org/officeDocument/2006/relationships/slide" Target="slides/slide7.xml"/><Relationship Id="rId56" Type="http://schemas.openxmlformats.org/officeDocument/2006/relationships/font" Target="fonts/Roboto-regular.fntdata"/><Relationship Id="rId15" Type="http://schemas.openxmlformats.org/officeDocument/2006/relationships/slide" Target="slides/slide10.xml"/><Relationship Id="rId59" Type="http://schemas.openxmlformats.org/officeDocument/2006/relationships/font" Target="fonts/Roboto-boldItalic.fntdata"/><Relationship Id="rId14" Type="http://schemas.openxmlformats.org/officeDocument/2006/relationships/slide" Target="slides/slide9.xml"/><Relationship Id="rId58" Type="http://schemas.openxmlformats.org/officeDocument/2006/relationships/font" Target="fonts/Robo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c6f73a04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c6f73a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c6f73a04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c6f73a04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2400"/>
              <a:t>65 years old, married for 35 years to my wife and have two children who are grown now.</a:t>
            </a:r>
            <a:endParaRPr sz="2400"/>
          </a:p>
          <a:p>
            <a:pPr indent="0" lvl="0" marL="0" rtl="0" algn="l">
              <a:lnSpc>
                <a:spcPct val="90000"/>
              </a:lnSpc>
              <a:spcBef>
                <a:spcPts val="1400"/>
              </a:spcBef>
              <a:spcAft>
                <a:spcPts val="0"/>
              </a:spcAft>
              <a:buNone/>
            </a:pPr>
            <a:r>
              <a:rPr lang="en" sz="2400"/>
              <a:t>Some of my hobbies are reading, writing, singing, fishing, hiking, composing music, and learning new languages.</a:t>
            </a:r>
            <a:endParaRPr sz="2400"/>
          </a:p>
          <a:p>
            <a:pPr indent="0" lvl="0" marL="0" rtl="0" algn="l">
              <a:lnSpc>
                <a:spcPct val="90000"/>
              </a:lnSpc>
              <a:spcBef>
                <a:spcPts val="1400"/>
              </a:spcBef>
              <a:spcAft>
                <a:spcPts val="0"/>
              </a:spcAft>
              <a:buNone/>
            </a:pPr>
            <a:r>
              <a:rPr lang="en" sz="2400"/>
              <a:t>I have a background as a Paramedic, Registered Nurse, and College Instructor.</a:t>
            </a:r>
            <a:endParaRPr sz="2400"/>
          </a:p>
          <a:p>
            <a:pPr indent="0" lvl="0" marL="0" rtl="0" algn="l">
              <a:lnSpc>
                <a:spcPct val="90000"/>
              </a:lnSpc>
              <a:spcBef>
                <a:spcPts val="1400"/>
              </a:spcBef>
              <a:spcAft>
                <a:spcPts val="0"/>
              </a:spcAft>
              <a:buNone/>
            </a:pPr>
            <a:r>
              <a:rPr lang="en" sz="2400"/>
              <a:t>I am a survivor of cancer, heart failure, and have had a heart transplant.</a:t>
            </a:r>
            <a:endParaRPr sz="2400"/>
          </a:p>
          <a:p>
            <a:pPr indent="0" lvl="0" marL="0" rtl="0" algn="l">
              <a:spcBef>
                <a:spcPts val="14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c6f73a04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c6f73a04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It all started when I noticed I was becoming short of breath with fatigue. The first year late 2009, I began experiencing episodes of chest pain, shortness of breath, tachycardia, and hypertension. By the spring of 2010, I had taken two or three trips to the ER, with one of those by ambulance. Then April 1 of 2010, I walked into ER with bradycardia of 36 beats per minute. Time for a pacemaker.</a:t>
            </a:r>
            <a:endParaRPr/>
          </a:p>
          <a:p>
            <a:pPr indent="0" lvl="0" marL="0" rtl="0" algn="l">
              <a:lnSpc>
                <a:spcPct val="115000"/>
              </a:lnSpc>
              <a:spcBef>
                <a:spcPts val="0"/>
              </a:spcBef>
              <a:spcAft>
                <a:spcPts val="0"/>
              </a:spcAft>
              <a:buNone/>
            </a:pPr>
            <a:r>
              <a:rPr lang="en"/>
              <a:t>What’s your medical history that could have led up to or contributed to this event?</a:t>
            </a:r>
            <a:endParaRPr/>
          </a:p>
          <a:p>
            <a:pPr indent="0" lvl="0" marL="0" rtl="0" algn="l">
              <a:lnSpc>
                <a:spcPct val="115000"/>
              </a:lnSpc>
              <a:spcBef>
                <a:spcPts val="0"/>
              </a:spcBef>
              <a:spcAft>
                <a:spcPts val="0"/>
              </a:spcAft>
              <a:buNone/>
            </a:pPr>
            <a:r>
              <a:rPr lang="en"/>
              <a:t>Prior to this event I had been relative healthy except for cancer for which I had had surgery correct back in April of 2003.</a:t>
            </a:r>
            <a:endParaRPr/>
          </a:p>
          <a:p>
            <a:pPr indent="0" lvl="0" marL="0" rtl="0" algn="l">
              <a:lnSpc>
                <a:spcPct val="115000"/>
              </a:lnSpc>
              <a:spcBef>
                <a:spcPts val="0"/>
              </a:spcBef>
              <a:spcAft>
                <a:spcPts val="0"/>
              </a:spcAft>
              <a:buNone/>
            </a:pPr>
            <a:r>
              <a:rPr lang="en"/>
              <a:t>Did you think you were healthy up to this point?</a:t>
            </a:r>
            <a:endParaRPr/>
          </a:p>
          <a:p>
            <a:pPr indent="0" lvl="0" marL="0" rtl="0" algn="l">
              <a:lnSpc>
                <a:spcPct val="115000"/>
              </a:lnSpc>
              <a:spcBef>
                <a:spcPts val="0"/>
              </a:spcBef>
              <a:spcAft>
                <a:spcPts val="0"/>
              </a:spcAft>
              <a:buNone/>
            </a:pPr>
            <a:r>
              <a:rPr lang="en"/>
              <a:t>HOWEVER, there was a time around 2006 while in California that I experienced chest pain, with hypertension, slight shortness of breath, and bizarre cardiac rhythms. I attributed this to guarana from GNC.</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c6f73a04f_0_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c6f73a04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What was causing this bradycardia? The cause at that time was unknown.</a:t>
            </a:r>
            <a:endParaRPr/>
          </a:p>
          <a:p>
            <a:pPr indent="0" lvl="0" marL="0" rtl="0" algn="l">
              <a:lnSpc>
                <a:spcPct val="115000"/>
              </a:lnSpc>
              <a:spcBef>
                <a:spcPts val="0"/>
              </a:spcBef>
              <a:spcAft>
                <a:spcPts val="0"/>
              </a:spcAft>
              <a:buNone/>
            </a:pPr>
            <a:r>
              <a:rPr lang="en"/>
              <a:t>Diagnosis:</a:t>
            </a:r>
            <a:endParaRPr/>
          </a:p>
          <a:p>
            <a:pPr indent="0" lvl="0" marL="0" rtl="0" algn="l">
              <a:lnSpc>
                <a:spcPct val="115000"/>
              </a:lnSpc>
              <a:spcBef>
                <a:spcPts val="0"/>
              </a:spcBef>
              <a:spcAft>
                <a:spcPts val="0"/>
              </a:spcAft>
              <a:buNone/>
            </a:pPr>
            <a:r>
              <a:rPr lang="en"/>
              <a:t> – it is important to discuss what this is; as a coder we cannot code this condition after the pacemaker has been implanted – it appears you received a pacemaker in 2010</a:t>
            </a:r>
            <a:endParaRPr/>
          </a:p>
          <a:p>
            <a:pPr indent="0" lvl="0" marL="0" rtl="0" algn="l">
              <a:spcBef>
                <a:spcPts val="0"/>
              </a:spcBef>
              <a:spcAft>
                <a:spcPts val="0"/>
              </a:spcAft>
              <a:buNone/>
            </a:pPr>
            <a:r>
              <a:rPr lang="en"/>
              <a:t>Bradycardia R00.1 (ICD-10-CM) – codes that start with an “R” are considered signs and symptom codes – do not code signs and symptoms when a diagnosis has been established (i.e. SSS)</a:t>
            </a:r>
            <a:r>
              <a:rPr lang="en"/>
              <a:t>Sick Sinus Syndrome I49.5 (ICD-10-CM)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c6f73a04f_0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c6f73a04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c6f73a04f_0_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6f73a04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49b5195b9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449b5195b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Phoned an ambulance for palpitations and very fast heart rate above 180’s. Arrived at ER in Ventricular Tachycardia. Point out difference in pulseless vs with a pulse. And potential to quickly deteriorate into Ventricular fibrillation. April 2012 underwent surgery to have AICD implanted.</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49b5195b9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449b5195b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449b5195b9_0_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449b5195b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Next or 3rd cardiovascular event was a brain attack!</a:t>
            </a:r>
            <a:endParaRPr/>
          </a:p>
          <a:p>
            <a:pPr indent="0" lvl="0" marL="0" rtl="0" algn="l">
              <a:lnSpc>
                <a:spcPct val="115000"/>
              </a:lnSpc>
              <a:spcBef>
                <a:spcPts val="0"/>
              </a:spcBef>
              <a:spcAft>
                <a:spcPts val="0"/>
              </a:spcAft>
              <a:buNone/>
            </a:pPr>
            <a:r>
              <a:rPr lang="en"/>
              <a:t>Sudden onset left leg numbness and weakness while at a gas station – admitted to Trinity Mother Frances Hospital</a:t>
            </a:r>
            <a:endParaRPr/>
          </a:p>
          <a:p>
            <a:pPr indent="0" lvl="0" marL="0" rtl="0" algn="l">
              <a:lnSpc>
                <a:spcPct val="115000"/>
              </a:lnSpc>
              <a:spcBef>
                <a:spcPts val="0"/>
              </a:spcBef>
              <a:spcAft>
                <a:spcPts val="0"/>
              </a:spcAft>
              <a:buNone/>
            </a:pPr>
            <a:r>
              <a:rPr lang="en"/>
              <a:t>Diagnosis: Ischemic Cerebellar Stroke (while on aspirin therapy) – I63.9 – elaborate on if this was due to aspirin or not</a:t>
            </a:r>
            <a:endParaRPr/>
          </a:p>
          <a:p>
            <a:pPr indent="0" lvl="0" marL="0" rtl="0" algn="l">
              <a:lnSpc>
                <a:spcPct val="115000"/>
              </a:lnSpc>
              <a:spcBef>
                <a:spcPts val="0"/>
              </a:spcBef>
              <a:spcAft>
                <a:spcPts val="0"/>
              </a:spcAft>
              <a:buNone/>
            </a:pPr>
            <a:r>
              <a:rPr lang="en"/>
              <a:t>Can you summarize in bullets what you plan on talking about in detail? Was this due to the Ventricular Tachycardia Storms you were experiencing?</a:t>
            </a:r>
            <a:endParaRPr/>
          </a:p>
          <a:p>
            <a:pPr indent="0" lvl="0" marL="0" rtl="0" algn="l">
              <a:lnSpc>
                <a:spcPct val="115000"/>
              </a:lnSpc>
              <a:spcBef>
                <a:spcPts val="0"/>
              </a:spcBef>
              <a:spcAft>
                <a:spcPts val="0"/>
              </a:spcAft>
              <a:buNone/>
            </a:pPr>
            <a:r>
              <a:rPr lang="en"/>
              <a:t>No, it was due to a hole in the atrium through which a clot passed. PATENT FORAMEN OVAL (PFO)</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449b5195b9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49b5195b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Received my first defibrillation while on the job visiting a home health patient on December 20, 2012.</a:t>
            </a:r>
            <a:endParaRPr/>
          </a:p>
          <a:p>
            <a:pPr indent="0" lvl="0" marL="0" rtl="0" algn="l">
              <a:spcBef>
                <a:spcPts val="0"/>
              </a:spcBef>
              <a:spcAft>
                <a:spcPts val="0"/>
              </a:spcAft>
              <a:buNone/>
            </a:pPr>
            <a:r>
              <a:rPr lang="en"/>
              <a:t>Received another shock about weeks later and then began experiencing more frequent shocks as the weeks wore on.</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lang="en"/>
              <a:t>January 16, 2013, had first endocardial ablation procedure performed. Unsuccessful result. Recommended an epicardia. ablation performed at that time in only 22 centers in the United States with UT Southwestern being one of them.</a:t>
            </a:r>
            <a:endParaRPr/>
          </a:p>
          <a:p>
            <a:pPr indent="0" lvl="0" marL="0" rtl="0" algn="l">
              <a:lnSpc>
                <a:spcPct val="115000"/>
              </a:lnSpc>
              <a:spcBef>
                <a:spcPts val="0"/>
              </a:spcBef>
              <a:spcAft>
                <a:spcPts val="0"/>
              </a:spcAft>
              <a:buNone/>
            </a:pPr>
            <a:r>
              <a:rPr lang="en"/>
              <a:t>After the ablation, had two or three more ER visits for defibrillation events and then;</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449b5195b9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449b5195b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449b5195b9_0_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449b5195b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449b5195b9_0_6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449b5195b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449b5195b9_0_8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449b5195b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449b5195b9_0_9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449b5195b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449b5195b9_0_10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449b5195b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449b5195b9_0_1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449b5195b9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449b5195b9_0_1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49b5195b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449b5195b9_0_1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449b5195b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449b5195b9_0_13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449b5195b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49b5195b9_0_15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49b5195b9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49b5195b9_0_15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49b5195b9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449b5195b9_0_17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449b5195b9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Cardiac Sarcoidosis D86.89</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44a6632b10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44a6632b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449b5195b9_0_1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449b5195b9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c6f73a04f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c6f73a04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c6f73a04f_0_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c6f73a04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THE MOST IMPORTANT TAKEAWAY THAT EVERYONE HAS TO REMEMBER</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c6f73a04f_0_4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c6f73a04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449b5195b9_0_7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449b5195b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455b56fdb1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455b56fd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g455b56fdb1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455b56fdb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455b56fdb1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55b56fdb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455b56fdb1_0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455b56fdb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455b56fdb1_0_2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455b56fdb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455b56fdb1_0_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455b56fdb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455b56fdb1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455b56fdb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3" name="Shape 323"/>
        <p:cNvGrpSpPr/>
        <p:nvPr/>
      </p:nvGrpSpPr>
      <p:grpSpPr>
        <a:xfrm>
          <a:off x="0" y="0"/>
          <a:ext cx="0" cy="0"/>
          <a:chOff x="0" y="0"/>
          <a:chExt cx="0" cy="0"/>
        </a:xfrm>
      </p:grpSpPr>
      <p:sp>
        <p:nvSpPr>
          <p:cNvPr id="324" name="Google Shape;324;g455b56fdb1_0_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455b56fdb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455b56fdb1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455b56fdb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55b56fdb1_0_5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455b56fdb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455b56fdb1_0_6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455b56fdb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455b56fdb1_0_6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455b56fdb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455b56fdb1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455b56fdb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455b56fdb1_0_7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455b56fdb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455b56fdb1_0_8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455b56fdb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g455b56fdb1_0_9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455b56fdb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Google Shape;387;g455b56fdb1_0_9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455b56fdb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3" name="Shape 393"/>
        <p:cNvGrpSpPr/>
        <p:nvPr/>
      </p:nvGrpSpPr>
      <p:grpSpPr>
        <a:xfrm>
          <a:off x="0" y="0"/>
          <a:ext cx="0" cy="0"/>
          <a:chOff x="0" y="0"/>
          <a:chExt cx="0" cy="0"/>
        </a:xfrm>
      </p:grpSpPr>
      <p:sp>
        <p:nvSpPr>
          <p:cNvPr id="394" name="Google Shape;394;g455b56fdb1_0_10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455b56fdb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spcBef>
                <a:spcPts val="0"/>
              </a:spcBef>
              <a:spcAft>
                <a:spcPts val="0"/>
              </a:spcAft>
              <a:buNone/>
            </a:pPr>
            <a:r>
              <a:rPr lang="en"/>
              <a:t>Bradycardia R00.1 (ICD-10-CM) – codes that start with an “R” are considered signs and symptom codes – do not code signs and symptoms when a diagnosis has been established (i.e. SSS)Sick Sinus Syndrome I49.5 (ICD-10-CM)</a:t>
            </a:r>
            <a:endParaRPr/>
          </a:p>
          <a:p>
            <a:pPr indent="0" lvl="0" marL="0" rtl="0" algn="l">
              <a:lnSpc>
                <a:spcPct val="115000"/>
              </a:lnSpc>
              <a:spcBef>
                <a:spcPts val="0"/>
              </a:spcBef>
              <a:spcAft>
                <a:spcPts val="0"/>
              </a:spcAft>
              <a:buNone/>
            </a:pPr>
            <a:r>
              <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455b56fdb1_1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455b56fdb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spcBef>
                <a:spcPts val="0"/>
              </a:spcBef>
              <a:spcAft>
                <a:spcPts val="0"/>
              </a:spcAft>
              <a:buNone/>
            </a:pPr>
            <a:r>
              <a:rPr lang="en"/>
              <a:t>Bradycardia R00.1 (ICD-10-CM) – codes that start with an “R” are considered signs and symptom codes – do not code signs and symptoms when a diagnosis has been established (i.e. SSS)Sick Sinus Syndrome I49.5 (ICD-10-CM)</a:t>
            </a:r>
            <a:endParaRPr/>
          </a:p>
          <a:p>
            <a:pPr indent="0" lvl="0" marL="0" rtl="0" algn="l">
              <a:lnSpc>
                <a:spcPct val="115000"/>
              </a:lnSpc>
              <a:spcBef>
                <a:spcPts val="0"/>
              </a:spcBef>
              <a:spcAft>
                <a:spcPts val="0"/>
              </a:spcAft>
              <a:buNone/>
            </a:pPr>
            <a:r>
              <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455b56fdb1_1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455b56fdb1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spcBef>
                <a:spcPts val="0"/>
              </a:spcBef>
              <a:spcAft>
                <a:spcPts val="0"/>
              </a:spcAft>
              <a:buNone/>
            </a:pPr>
            <a:r>
              <a:rPr lang="en"/>
              <a:t>Bradycardia R00.1 (ICD-10-CM) – codes that start with an “R” are considered signs and symptom codes – do not code signs and symptoms when a diagnosis has been established (i.e. SSS)Sick Sinus Syndrome I49.5 (ICD-10-CM)</a:t>
            </a:r>
            <a:endParaRPr/>
          </a:p>
          <a:p>
            <a:pPr indent="0" lvl="0" marL="0" rtl="0" algn="l">
              <a:lnSpc>
                <a:spcPct val="115000"/>
              </a:lnSpc>
              <a:spcBef>
                <a:spcPts val="0"/>
              </a:spcBef>
              <a:spcAft>
                <a:spcPts val="0"/>
              </a:spcAft>
              <a:buNone/>
            </a:pPr>
            <a:r>
              <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g455b56fdb1_1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455b56fdb1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Diagnosis:</a:t>
            </a:r>
            <a:endParaRPr b="1" sz="1800"/>
          </a:p>
          <a:p>
            <a:pPr indent="0" lvl="0" marL="0" rtl="0" algn="l">
              <a:spcBef>
                <a:spcPts val="0"/>
              </a:spcBef>
              <a:spcAft>
                <a:spcPts val="0"/>
              </a:spcAft>
              <a:buNone/>
            </a:pPr>
            <a:r>
              <a:rPr lang="en"/>
              <a:t>Bradycardia R00.1 (ICD-10-CM) – codes that start with an “R” are considered signs and symptom codes – do not code signs and symptoms when a diagnosis has been established (i.e. SSS)Sick Sinus Syndrome I49.5 (ICD-10-CM)</a:t>
            </a:r>
            <a:endParaRPr/>
          </a:p>
          <a:p>
            <a:pPr indent="0" lvl="0" marL="0" rtl="0" algn="l">
              <a:lnSpc>
                <a:spcPct val="115000"/>
              </a:lnSpc>
              <a:spcBef>
                <a:spcPts val="0"/>
              </a:spcBef>
              <a:spcAft>
                <a:spcPts val="0"/>
              </a:spcAft>
              <a:buNone/>
            </a:pPr>
            <a:r>
              <a:t/>
            </a:r>
            <a:endParaRPr b="1" sz="1800"/>
          </a:p>
          <a:p>
            <a:pPr indent="0" lvl="0" marL="0" rtl="0" algn="l">
              <a:lnSpc>
                <a:spcPct val="115000"/>
              </a:lnSpc>
              <a:spcBef>
                <a:spcPts val="0"/>
              </a:spcBef>
              <a:spcAft>
                <a:spcPts val="0"/>
              </a:spcAft>
              <a:buNone/>
            </a:pPr>
            <a:r>
              <a:rPr lang="en" sz="1800"/>
              <a:t>Ventricular Tachycardia I47.2</a:t>
            </a:r>
            <a:endParaRPr sz="1800"/>
          </a:p>
          <a:p>
            <a:pPr indent="0" lvl="0" marL="0" rtl="0" algn="l">
              <a:lnSpc>
                <a:spcPct val="115000"/>
              </a:lnSpc>
              <a:spcBef>
                <a:spcPts val="0"/>
              </a:spcBef>
              <a:spcAft>
                <a:spcPts val="0"/>
              </a:spcAft>
              <a:buNone/>
            </a:pPr>
            <a:r>
              <a:rPr lang="en" sz="1800"/>
              <a:t>Ventricular Fibrillation I49.01</a:t>
            </a:r>
            <a:endParaRPr sz="1800"/>
          </a:p>
          <a:p>
            <a:pPr indent="0" lvl="0" marL="0" rtl="0" algn="l">
              <a:lnSpc>
                <a:spcPct val="115000"/>
              </a:lnSpc>
              <a:spcBef>
                <a:spcPts val="0"/>
              </a:spcBef>
              <a:spcAft>
                <a:spcPts val="0"/>
              </a:spcAft>
              <a:buNone/>
            </a:pPr>
            <a:r>
              <a:rPr lang="en" sz="1800"/>
              <a:t>Cardiomyopathy I49.2</a:t>
            </a:r>
            <a:endParaRPr sz="1800"/>
          </a:p>
          <a:p>
            <a:pPr indent="0" lvl="0" marL="0" rtl="0" algn="l">
              <a:lnSpc>
                <a:spcPct val="115000"/>
              </a:lnSpc>
              <a:spcBef>
                <a:spcPts val="0"/>
              </a:spcBef>
              <a:spcAft>
                <a:spcPts val="0"/>
              </a:spcAft>
              <a:buNone/>
            </a:pPr>
            <a:r>
              <a:rPr lang="en" sz="1800"/>
              <a:t>Chronic Systolic Heart Failure I50.32</a:t>
            </a:r>
            <a:endParaRPr sz="1800"/>
          </a:p>
          <a:p>
            <a:pPr indent="0" lvl="0" marL="0" rtl="0" algn="l">
              <a:lnSpc>
                <a:spcPct val="115000"/>
              </a:lnSpc>
              <a:spcBef>
                <a:spcPts val="0"/>
              </a:spcBef>
              <a:spcAft>
                <a:spcPts val="0"/>
              </a:spcAft>
              <a:buNone/>
            </a:pPr>
            <a:r>
              <a:rPr lang="en" sz="1800"/>
              <a:t>Complete AV Block I44.2</a:t>
            </a:r>
            <a:endParaRPr sz="1800"/>
          </a:p>
          <a:p>
            <a:pPr indent="0" lvl="0" marL="0" rtl="0" algn="l">
              <a:lnSpc>
                <a:spcPct val="115000"/>
              </a:lnSpc>
              <a:spcBef>
                <a:spcPts val="0"/>
              </a:spcBef>
              <a:spcAft>
                <a:spcPts val="0"/>
              </a:spcAft>
              <a:buNone/>
            </a:pPr>
            <a:r>
              <a:rPr lang="en" sz="1800"/>
              <a:t>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terial">
    <p:bg>
      <p:bgPr>
        <a:solidFill>
          <a:srgbClr val="CC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4.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s://news.heart.org/after-heart-stopped-valentines-day-texas-man-needed-new-hear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MY CARDIAC SARCOIDOSIS EXPERIENCE</a:t>
            </a:r>
            <a:endParaRPr/>
          </a:p>
        </p:txBody>
      </p:sp>
      <p:sp>
        <p:nvSpPr>
          <p:cNvPr id="68" name="Google Shape;68;p13"/>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From Heart Failure to Heart Transplant</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4"/>
          <p:cNvSpPr txBox="1"/>
          <p:nvPr>
            <p:ph type="title"/>
          </p:nvPr>
        </p:nvSpPr>
        <p:spPr>
          <a:xfrm>
            <a:off x="460950" y="279650"/>
            <a:ext cx="8222100" cy="4654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 name="Google Shape;74;p14"/>
          <p:cNvPicPr preferRelativeResize="0"/>
          <p:nvPr/>
        </p:nvPicPr>
        <p:blipFill>
          <a:blip r:embed="rId3">
            <a:alphaModFix/>
          </a:blip>
          <a:stretch>
            <a:fillRect/>
          </a:stretch>
        </p:blipFill>
        <p:spPr>
          <a:xfrm>
            <a:off x="460950" y="0"/>
            <a:ext cx="8222101"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MY HEART TROUBLES ALL BEGAN</a:t>
            </a:r>
            <a:endParaRPr/>
          </a:p>
        </p:txBody>
      </p:sp>
      <p:sp>
        <p:nvSpPr>
          <p:cNvPr id="80" name="Google Shape;80;p15"/>
          <p:cNvSpPr txBox="1"/>
          <p:nvPr>
            <p:ph idx="1" type="body"/>
          </p:nvPr>
        </p:nvSpPr>
        <p:spPr>
          <a:xfrm>
            <a:off x="471900" y="1919075"/>
            <a:ext cx="8222100" cy="294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1" name="Google Shape;81;p15"/>
          <p:cNvPicPr preferRelativeResize="0"/>
          <p:nvPr/>
        </p:nvPicPr>
        <p:blipFill>
          <a:blip r:embed="rId3">
            <a:alphaModFix/>
          </a:blip>
          <a:stretch>
            <a:fillRect/>
          </a:stretch>
        </p:blipFill>
        <p:spPr>
          <a:xfrm>
            <a:off x="0" y="1687875"/>
            <a:ext cx="5029200" cy="3455625"/>
          </a:xfrm>
          <a:prstGeom prst="rect">
            <a:avLst/>
          </a:prstGeom>
          <a:noFill/>
          <a:ln>
            <a:noFill/>
          </a:ln>
        </p:spPr>
      </p:pic>
      <p:pic>
        <p:nvPicPr>
          <p:cNvPr id="82" name="Google Shape;82;p15"/>
          <p:cNvPicPr preferRelativeResize="0"/>
          <p:nvPr/>
        </p:nvPicPr>
        <p:blipFill>
          <a:blip r:embed="rId4">
            <a:alphaModFix/>
          </a:blip>
          <a:stretch>
            <a:fillRect/>
          </a:stretch>
        </p:blipFill>
        <p:spPr>
          <a:xfrm>
            <a:off x="5029200" y="1919075"/>
            <a:ext cx="4114800" cy="2163375"/>
          </a:xfrm>
          <a:prstGeom prst="rect">
            <a:avLst/>
          </a:prstGeom>
          <a:noFill/>
          <a:ln>
            <a:noFill/>
          </a:ln>
        </p:spPr>
      </p:pic>
      <p:sp>
        <p:nvSpPr>
          <p:cNvPr id="83" name="Google Shape;83;p15"/>
          <p:cNvSpPr txBox="1"/>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6"/>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FIRST CARDIOVASCULAR EVENT - APR 2010</a:t>
            </a:r>
            <a:endParaRPr/>
          </a:p>
        </p:txBody>
      </p:sp>
      <p:pic>
        <p:nvPicPr>
          <p:cNvPr id="89" name="Google Shape;89;p16"/>
          <p:cNvPicPr preferRelativeResize="0"/>
          <p:nvPr/>
        </p:nvPicPr>
        <p:blipFill>
          <a:blip r:embed="rId3">
            <a:alphaModFix/>
          </a:blip>
          <a:stretch>
            <a:fillRect/>
          </a:stretch>
        </p:blipFill>
        <p:spPr>
          <a:xfrm>
            <a:off x="0" y="1676400"/>
            <a:ext cx="9144000" cy="1952625"/>
          </a:xfrm>
          <a:prstGeom prst="rect">
            <a:avLst/>
          </a:prstGeom>
          <a:noFill/>
          <a:ln>
            <a:noFill/>
          </a:ln>
        </p:spPr>
      </p:pic>
      <p:sp>
        <p:nvSpPr>
          <p:cNvPr id="90" name="Google Shape;90;p16"/>
          <p:cNvSpPr txBox="1"/>
          <p:nvPr/>
        </p:nvSpPr>
        <p:spPr>
          <a:xfrm>
            <a:off x="0" y="3657600"/>
            <a:ext cx="9144000" cy="14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SYMPTOMATIC BRADYCARDIA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7"/>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PACEMAKER IMPLANTED</a:t>
            </a:r>
            <a:endParaRPr/>
          </a:p>
        </p:txBody>
      </p:sp>
      <p:sp>
        <p:nvSpPr>
          <p:cNvPr id="96" name="Google Shape;96;p17"/>
          <p:cNvSpPr txBox="1"/>
          <p:nvPr>
            <p:ph idx="1" type="body"/>
          </p:nvPr>
        </p:nvSpPr>
        <p:spPr>
          <a:xfrm>
            <a:off x="226075" y="1465800"/>
            <a:ext cx="2808000" cy="3639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7" name="Google Shape;97;p17"/>
          <p:cNvPicPr preferRelativeResize="0"/>
          <p:nvPr/>
        </p:nvPicPr>
        <p:blipFill>
          <a:blip r:embed="rId3">
            <a:alphaModFix/>
          </a:blip>
          <a:stretch>
            <a:fillRect/>
          </a:stretch>
        </p:blipFill>
        <p:spPr>
          <a:xfrm>
            <a:off x="3276600" y="0"/>
            <a:ext cx="5867400" cy="5181600"/>
          </a:xfrm>
          <a:prstGeom prst="rect">
            <a:avLst/>
          </a:prstGeom>
          <a:noFill/>
          <a:ln>
            <a:noFill/>
          </a:ln>
        </p:spPr>
      </p:pic>
      <p:pic>
        <p:nvPicPr>
          <p:cNvPr id="98" name="Google Shape;98;p17"/>
          <p:cNvPicPr preferRelativeResize="0"/>
          <p:nvPr/>
        </p:nvPicPr>
        <p:blipFill>
          <a:blip r:embed="rId4">
            <a:alphaModFix/>
          </a:blip>
          <a:stretch>
            <a:fillRect/>
          </a:stretch>
        </p:blipFill>
        <p:spPr>
          <a:xfrm>
            <a:off x="228600" y="1371600"/>
            <a:ext cx="2819400" cy="327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pic>
        <p:nvPicPr>
          <p:cNvPr id="103" name="Google Shape;103;p18"/>
          <p:cNvPicPr preferRelativeResize="0"/>
          <p:nvPr/>
        </p:nvPicPr>
        <p:blipFill>
          <a:blip r:embed="rId3">
            <a:alphaModFix/>
          </a:blip>
          <a:stretch>
            <a:fillRect/>
          </a:stretch>
        </p:blipFill>
        <p:spPr>
          <a:xfrm>
            <a:off x="685800" y="0"/>
            <a:ext cx="7772400" cy="5105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SECOND</a:t>
            </a:r>
            <a:r>
              <a:rPr lang="en"/>
              <a:t> CARDIOVASCULAR EVENT - APR 2012</a:t>
            </a:r>
            <a:endParaRPr/>
          </a:p>
        </p:txBody>
      </p:sp>
      <p:sp>
        <p:nvSpPr>
          <p:cNvPr id="109" name="Google Shape;109;p19"/>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SYMPTOMATIC MONOMORPHIC VENTRICULAR TACHYCARDIA</a:t>
            </a:r>
            <a:endParaRPr/>
          </a:p>
        </p:txBody>
      </p:sp>
      <p:pic>
        <p:nvPicPr>
          <p:cNvPr id="110" name="Google Shape;110;p19"/>
          <p:cNvPicPr preferRelativeResize="0"/>
          <p:nvPr/>
        </p:nvPicPr>
        <p:blipFill>
          <a:blip r:embed="rId3">
            <a:alphaModFix/>
          </a:blip>
          <a:stretch>
            <a:fillRect/>
          </a:stretch>
        </p:blipFill>
        <p:spPr>
          <a:xfrm>
            <a:off x="0" y="1524000"/>
            <a:ext cx="9143998" cy="23621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DEFIBRILLATOR</a:t>
            </a:r>
            <a:r>
              <a:rPr lang="en"/>
              <a:t> IMPLANTED</a:t>
            </a:r>
            <a:endParaRPr/>
          </a:p>
        </p:txBody>
      </p:sp>
      <p:sp>
        <p:nvSpPr>
          <p:cNvPr id="116" name="Google Shape;116;p20"/>
          <p:cNvSpPr txBox="1"/>
          <p:nvPr>
            <p:ph idx="1" type="body"/>
          </p:nvPr>
        </p:nvSpPr>
        <p:spPr>
          <a:xfrm>
            <a:off x="228600" y="1447800"/>
            <a:ext cx="2808000" cy="3792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SORIN AICD</a:t>
            </a:r>
            <a:endParaRPr/>
          </a:p>
        </p:txBody>
      </p:sp>
      <p:pic>
        <p:nvPicPr>
          <p:cNvPr id="117" name="Google Shape;117;p20"/>
          <p:cNvPicPr preferRelativeResize="0"/>
          <p:nvPr/>
        </p:nvPicPr>
        <p:blipFill>
          <a:blip r:embed="rId3">
            <a:alphaModFix/>
          </a:blip>
          <a:stretch>
            <a:fillRect/>
          </a:stretch>
        </p:blipFill>
        <p:spPr>
          <a:xfrm>
            <a:off x="3276600" y="0"/>
            <a:ext cx="5867400" cy="5181600"/>
          </a:xfrm>
          <a:prstGeom prst="rect">
            <a:avLst/>
          </a:prstGeom>
          <a:noFill/>
          <a:ln>
            <a:noFill/>
          </a:ln>
        </p:spPr>
      </p:pic>
      <p:pic>
        <p:nvPicPr>
          <p:cNvPr id="118" name="Google Shape;118;p20"/>
          <p:cNvPicPr preferRelativeResize="0"/>
          <p:nvPr/>
        </p:nvPicPr>
        <p:blipFill>
          <a:blip r:embed="rId4">
            <a:alphaModFix/>
          </a:blip>
          <a:stretch>
            <a:fillRect/>
          </a:stretch>
        </p:blipFill>
        <p:spPr>
          <a:xfrm>
            <a:off x="0" y="1905000"/>
            <a:ext cx="3276600" cy="3276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0" y="0"/>
            <a:ext cx="9144000" cy="1066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THIRD</a:t>
            </a:r>
            <a:r>
              <a:rPr lang="en"/>
              <a:t> CARDIOVASCULAR EVENT - SEPT 2012</a:t>
            </a:r>
            <a:endParaRPr/>
          </a:p>
        </p:txBody>
      </p:sp>
      <p:sp>
        <p:nvSpPr>
          <p:cNvPr id="124" name="Google Shape;124;p21"/>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BRAIN ATTACK</a:t>
            </a:r>
            <a:endParaRPr/>
          </a:p>
        </p:txBody>
      </p:sp>
      <p:pic>
        <p:nvPicPr>
          <p:cNvPr id="125" name="Google Shape;125;p21"/>
          <p:cNvPicPr preferRelativeResize="0"/>
          <p:nvPr/>
        </p:nvPicPr>
        <p:blipFill>
          <a:blip r:embed="rId3">
            <a:alphaModFix/>
          </a:blip>
          <a:stretch>
            <a:fillRect/>
          </a:stretch>
        </p:blipFill>
        <p:spPr>
          <a:xfrm>
            <a:off x="1219200" y="1676400"/>
            <a:ext cx="6629400" cy="2371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2"/>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FOURTH</a:t>
            </a:r>
            <a:r>
              <a:rPr lang="en"/>
              <a:t> CARDIOVASCULAR EVENT - DEC 2012</a:t>
            </a:r>
            <a:endParaRPr/>
          </a:p>
        </p:txBody>
      </p:sp>
      <p:sp>
        <p:nvSpPr>
          <p:cNvPr id="131" name="Google Shape;131;p22"/>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VENTRICULAR TACHYCARDIA INTERRUPTED BY AICD SHOCK DELIVERED</a:t>
            </a:r>
            <a:endParaRPr/>
          </a:p>
        </p:txBody>
      </p:sp>
      <p:pic>
        <p:nvPicPr>
          <p:cNvPr id="132" name="Google Shape;132;p22"/>
          <p:cNvPicPr preferRelativeResize="0"/>
          <p:nvPr/>
        </p:nvPicPr>
        <p:blipFill>
          <a:blip r:embed="rId3">
            <a:alphaModFix/>
          </a:blip>
          <a:stretch>
            <a:fillRect/>
          </a:stretch>
        </p:blipFill>
        <p:spPr>
          <a:xfrm>
            <a:off x="0" y="1676400"/>
            <a:ext cx="9144000" cy="2133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3"/>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a:t>
            </a:r>
            <a:r>
              <a:rPr lang="en"/>
              <a:t> - JAN 2013</a:t>
            </a:r>
            <a:endParaRPr/>
          </a:p>
        </p:txBody>
      </p:sp>
      <p:sp>
        <p:nvSpPr>
          <p:cNvPr id="138" name="Google Shape;138;p23"/>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3"/>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TRANSFER TO UT SOUTHWESTERN</a:t>
            </a:r>
            <a:r>
              <a:rPr lang="en"/>
              <a:t> - FEB 2013</a:t>
            </a:r>
            <a:endParaRPr/>
          </a:p>
        </p:txBody>
      </p:sp>
      <p:sp>
        <p:nvSpPr>
          <p:cNvPr id="145" name="Google Shape;145;p24"/>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4"/>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24"/>
          <p:cNvPicPr preferRelativeResize="0"/>
          <p:nvPr/>
        </p:nvPicPr>
        <p:blipFill>
          <a:blip r:embed="rId3">
            <a:alphaModFix/>
          </a:blip>
          <a:stretch>
            <a:fillRect/>
          </a:stretch>
        </p:blipFill>
        <p:spPr>
          <a:xfrm>
            <a:off x="0" y="1676400"/>
            <a:ext cx="9144000" cy="3505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DYING DAYS IN CVICU</a:t>
            </a:r>
            <a:r>
              <a:rPr lang="en"/>
              <a:t> - FEB 2013</a:t>
            </a:r>
            <a:endParaRPr/>
          </a:p>
        </p:txBody>
      </p:sp>
      <p:sp>
        <p:nvSpPr>
          <p:cNvPr id="153" name="Google Shape;153;p25"/>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5"/>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25"/>
          <p:cNvPicPr preferRelativeResize="0"/>
          <p:nvPr/>
        </p:nvPicPr>
        <p:blipFill rotWithShape="1">
          <a:blip r:embed="rId3">
            <a:alphaModFix/>
          </a:blip>
          <a:srcRect b="740" l="0" r="-15101" t="-740"/>
          <a:stretch/>
        </p:blipFill>
        <p:spPr>
          <a:xfrm>
            <a:off x="3276600" y="-38100"/>
            <a:ext cx="6753225" cy="5143500"/>
          </a:xfrm>
          <a:prstGeom prst="rect">
            <a:avLst/>
          </a:prstGeom>
          <a:noFill/>
          <a:ln>
            <a:noFill/>
          </a:ln>
        </p:spPr>
      </p:pic>
      <p:sp>
        <p:nvSpPr>
          <p:cNvPr id="156" name="Google Shape;156;p25"/>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WEEKS OF CRITICAL CARE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6"/>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6"/>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63" name="Google Shape;163;p26"/>
          <p:cNvPicPr preferRelativeResize="0"/>
          <p:nvPr/>
        </p:nvPicPr>
        <p:blipFill>
          <a:blip r:embed="rId3">
            <a:alphaModFix/>
          </a:blip>
          <a:stretch>
            <a:fillRect/>
          </a:stretch>
        </p:blipFill>
        <p:spPr>
          <a:xfrm>
            <a:off x="0" y="-152400"/>
            <a:ext cx="9144000" cy="541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7"/>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7"/>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70" name="Google Shape;170;p27"/>
          <p:cNvPicPr preferRelativeResize="0"/>
          <p:nvPr/>
        </p:nvPicPr>
        <p:blipFill>
          <a:blip r:embed="rId3">
            <a:alphaModFix/>
          </a:blip>
          <a:stretch>
            <a:fillRect/>
          </a:stretch>
        </p:blipFill>
        <p:spPr>
          <a:xfrm>
            <a:off x="0" y="0"/>
            <a:ext cx="9144000" cy="5257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28"/>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8"/>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28"/>
          <p:cNvPicPr preferRelativeResize="0"/>
          <p:nvPr/>
        </p:nvPicPr>
        <p:blipFill>
          <a:blip r:embed="rId3">
            <a:alphaModFix/>
          </a:blip>
          <a:stretch>
            <a:fillRect/>
          </a:stretch>
        </p:blipFill>
        <p:spPr>
          <a:xfrm>
            <a:off x="0" y="-152400"/>
            <a:ext cx="9067800" cy="5410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29"/>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9"/>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84" name="Google Shape;184;p29"/>
          <p:cNvPicPr preferRelativeResize="0"/>
          <p:nvPr/>
        </p:nvPicPr>
        <p:blipFill>
          <a:blip r:embed="rId3">
            <a:alphaModFix/>
          </a:blip>
          <a:stretch>
            <a:fillRect/>
          </a:stretch>
        </p:blipFill>
        <p:spPr>
          <a:xfrm>
            <a:off x="0" y="-152400"/>
            <a:ext cx="9144000" cy="5410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0"/>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0"/>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1" name="Google Shape;191;p30"/>
          <p:cNvPicPr preferRelativeResize="0"/>
          <p:nvPr/>
        </p:nvPicPr>
        <p:blipFill>
          <a:blip r:embed="rId3">
            <a:alphaModFix/>
          </a:blip>
          <a:stretch>
            <a:fillRect/>
          </a:stretch>
        </p:blipFill>
        <p:spPr>
          <a:xfrm>
            <a:off x="0" y="-152400"/>
            <a:ext cx="9144000" cy="5410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1"/>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1"/>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8" name="Google Shape;198;p31"/>
          <p:cNvPicPr preferRelativeResize="0"/>
          <p:nvPr/>
        </p:nvPicPr>
        <p:blipFill>
          <a:blip r:embed="rId3">
            <a:alphaModFix/>
          </a:blip>
          <a:stretch>
            <a:fillRect/>
          </a:stretch>
        </p:blipFill>
        <p:spPr>
          <a:xfrm>
            <a:off x="28575" y="0"/>
            <a:ext cx="3324225" cy="5105400"/>
          </a:xfrm>
          <a:prstGeom prst="rect">
            <a:avLst/>
          </a:prstGeom>
          <a:noFill/>
          <a:ln>
            <a:noFill/>
          </a:ln>
        </p:spPr>
      </p:pic>
      <p:pic>
        <p:nvPicPr>
          <p:cNvPr id="199" name="Google Shape;199;p31"/>
          <p:cNvPicPr preferRelativeResize="0"/>
          <p:nvPr/>
        </p:nvPicPr>
        <p:blipFill>
          <a:blip r:embed="rId4">
            <a:alphaModFix/>
          </a:blip>
          <a:stretch>
            <a:fillRect/>
          </a:stretch>
        </p:blipFill>
        <p:spPr>
          <a:xfrm>
            <a:off x="5763523" y="0"/>
            <a:ext cx="3380477" cy="5143501"/>
          </a:xfrm>
          <a:prstGeom prst="rect">
            <a:avLst/>
          </a:prstGeom>
          <a:noFill/>
          <a:ln>
            <a:noFill/>
          </a:ln>
        </p:spPr>
      </p:pic>
      <p:sp>
        <p:nvSpPr>
          <p:cNvPr id="200" name="Google Shape;200;p31"/>
          <p:cNvSpPr txBox="1"/>
          <p:nvPr/>
        </p:nvSpPr>
        <p:spPr>
          <a:xfrm>
            <a:off x="3352800" y="0"/>
            <a:ext cx="2438400" cy="51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BIVADS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LVADS </a:t>
            </a:r>
            <a:endParaRPr/>
          </a:p>
        </p:txBody>
      </p:sp>
      <p:cxnSp>
        <p:nvCxnSpPr>
          <p:cNvPr id="201" name="Google Shape;201;p31"/>
          <p:cNvCxnSpPr/>
          <p:nvPr/>
        </p:nvCxnSpPr>
        <p:spPr>
          <a:xfrm rot="10800000">
            <a:off x="3505200" y="1447800"/>
            <a:ext cx="533400" cy="0"/>
          </a:xfrm>
          <a:prstGeom prst="straightConnector1">
            <a:avLst/>
          </a:prstGeom>
          <a:noFill/>
          <a:ln cap="flat" cmpd="sng" w="9525">
            <a:solidFill>
              <a:schemeClr val="dk2"/>
            </a:solidFill>
            <a:prstDash val="solid"/>
            <a:round/>
            <a:headEnd len="med" w="med" type="none"/>
            <a:tailEnd len="med" w="med" type="triangle"/>
          </a:ln>
        </p:spPr>
      </p:cxnSp>
      <p:cxnSp>
        <p:nvCxnSpPr>
          <p:cNvPr id="202" name="Google Shape;202;p31"/>
          <p:cNvCxnSpPr/>
          <p:nvPr/>
        </p:nvCxnSpPr>
        <p:spPr>
          <a:xfrm>
            <a:off x="4800600" y="2895600"/>
            <a:ext cx="8382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2"/>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2"/>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9" name="Google Shape;209;p32"/>
          <p:cNvPicPr preferRelativeResize="0"/>
          <p:nvPr/>
        </p:nvPicPr>
        <p:blipFill>
          <a:blip r:embed="rId3">
            <a:alphaModFix/>
          </a:blip>
          <a:stretch>
            <a:fillRect/>
          </a:stretch>
        </p:blipFill>
        <p:spPr>
          <a:xfrm>
            <a:off x="1143000" y="-76200"/>
            <a:ext cx="6858000" cy="5333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3"/>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3"/>
          <p:cNvSpPr txBox="1"/>
          <p:nvPr/>
        </p:nvSpPr>
        <p:spPr>
          <a:xfrm>
            <a:off x="0" y="1752600"/>
            <a:ext cx="9144000" cy="34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16" name="Google Shape;216;p33"/>
          <p:cNvPicPr preferRelativeResize="0"/>
          <p:nvPr/>
        </p:nvPicPr>
        <p:blipFill>
          <a:blip r:embed="rId3">
            <a:alphaModFix/>
          </a:blip>
          <a:stretch>
            <a:fillRect/>
          </a:stretch>
        </p:blipFill>
        <p:spPr>
          <a:xfrm>
            <a:off x="3276600" y="0"/>
            <a:ext cx="5867400" cy="5181600"/>
          </a:xfrm>
          <a:prstGeom prst="rect">
            <a:avLst/>
          </a:prstGeom>
          <a:noFill/>
          <a:ln>
            <a:noFill/>
          </a:ln>
        </p:spPr>
      </p:pic>
      <p:sp>
        <p:nvSpPr>
          <p:cNvPr id="217" name="Google Shape;217;p33"/>
          <p:cNvSpPr txBox="1"/>
          <p:nvPr>
            <p:ph type="title"/>
          </p:nvPr>
        </p:nvSpPr>
        <p:spPr>
          <a:xfrm>
            <a:off x="76200" y="357800"/>
            <a:ext cx="32004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HEART TRANSPLANTATION</a:t>
            </a:r>
            <a:endParaRPr/>
          </a:p>
        </p:txBody>
      </p:sp>
      <p:sp>
        <p:nvSpPr>
          <p:cNvPr id="218" name="Google Shape;218;p33"/>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June 24, 2013</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34"/>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4"/>
          <p:cNvSpPr txBox="1"/>
          <p:nvPr/>
        </p:nvSpPr>
        <p:spPr>
          <a:xfrm>
            <a:off x="3276600" y="0"/>
            <a:ext cx="6400800" cy="51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25" name="Google Shape;225;p34"/>
          <p:cNvPicPr preferRelativeResize="0"/>
          <p:nvPr/>
        </p:nvPicPr>
        <p:blipFill>
          <a:blip r:embed="rId3">
            <a:alphaModFix/>
          </a:blip>
          <a:stretch>
            <a:fillRect/>
          </a:stretch>
        </p:blipFill>
        <p:spPr>
          <a:xfrm>
            <a:off x="1981200" y="685800"/>
            <a:ext cx="5410200" cy="4267200"/>
          </a:xfrm>
          <a:prstGeom prst="rect">
            <a:avLst/>
          </a:prstGeom>
          <a:noFill/>
          <a:ln>
            <a:noFill/>
          </a:ln>
        </p:spPr>
      </p:pic>
      <p:sp>
        <p:nvSpPr>
          <p:cNvPr id="226" name="Google Shape;226;p34"/>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CARDIAC SARCOIDOSIS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35"/>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5"/>
          <p:cNvSpPr txBox="1"/>
          <p:nvPr/>
        </p:nvSpPr>
        <p:spPr>
          <a:xfrm>
            <a:off x="3276600" y="0"/>
            <a:ext cx="6400800" cy="51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5"/>
          <p:cNvSpPr txBox="1"/>
          <p:nvPr/>
        </p:nvSpPr>
        <p:spPr>
          <a:xfrm>
            <a:off x="0" y="685800"/>
            <a:ext cx="9144000" cy="449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t>Final Diagnosis:</a:t>
            </a:r>
            <a:endParaRPr b="1" sz="1800"/>
          </a:p>
          <a:p>
            <a:pPr indent="0" lvl="0" marL="0" rtl="0" algn="l">
              <a:lnSpc>
                <a:spcPct val="115000"/>
              </a:lnSpc>
              <a:spcBef>
                <a:spcPts val="0"/>
              </a:spcBef>
              <a:spcAft>
                <a:spcPts val="0"/>
              </a:spcAft>
              <a:buNone/>
            </a:pPr>
            <a:r>
              <a:rPr lang="en" sz="1800"/>
              <a:t>Cardiac Sarcoidosis</a:t>
            </a:r>
            <a:endParaRPr sz="1800"/>
          </a:p>
          <a:p>
            <a:pPr indent="0" lvl="0" marL="0" rtl="0" algn="l">
              <a:lnSpc>
                <a:spcPct val="115000"/>
              </a:lnSpc>
              <a:spcBef>
                <a:spcPts val="0"/>
              </a:spcBef>
              <a:spcAft>
                <a:spcPts val="0"/>
              </a:spcAft>
              <a:buNone/>
            </a:pPr>
            <a:r>
              <a:rPr lang="en" sz="1800"/>
              <a:t>Cardiac sarcoidosis is a rare disease in which clusters of white blood cells, called granulomas, form in the tissue of the heart.</a:t>
            </a:r>
            <a:endParaRPr sz="1800"/>
          </a:p>
          <a:p>
            <a:pPr indent="0" lvl="0" marL="0" rtl="0" algn="l">
              <a:lnSpc>
                <a:spcPct val="115000"/>
              </a:lnSpc>
              <a:spcBef>
                <a:spcPts val="0"/>
              </a:spcBef>
              <a:spcAft>
                <a:spcPts val="0"/>
              </a:spcAft>
              <a:buNone/>
            </a:pPr>
            <a:r>
              <a:rPr lang="en" sz="1800"/>
              <a:t>Symptoms include:</a:t>
            </a:r>
            <a:endParaRPr sz="1800"/>
          </a:p>
          <a:p>
            <a:pPr indent="0" lvl="0" marL="0" rtl="0" algn="l">
              <a:lnSpc>
                <a:spcPct val="115000"/>
              </a:lnSpc>
              <a:spcBef>
                <a:spcPts val="0"/>
              </a:spcBef>
              <a:spcAft>
                <a:spcPts val="0"/>
              </a:spcAft>
              <a:buNone/>
            </a:pPr>
            <a:r>
              <a:rPr lang="en" sz="1800"/>
              <a:t>•Chest pain</a:t>
            </a:r>
            <a:endParaRPr sz="1800"/>
          </a:p>
          <a:p>
            <a:pPr indent="0" lvl="0" marL="0" rtl="0" algn="l">
              <a:lnSpc>
                <a:spcPct val="115000"/>
              </a:lnSpc>
              <a:spcBef>
                <a:spcPts val="0"/>
              </a:spcBef>
              <a:spcAft>
                <a:spcPts val="0"/>
              </a:spcAft>
              <a:buNone/>
            </a:pPr>
            <a:r>
              <a:rPr lang="en" sz="1800"/>
              <a:t>•Shortness of breath (dyspnea)</a:t>
            </a:r>
            <a:endParaRPr sz="1800"/>
          </a:p>
          <a:p>
            <a:pPr indent="0" lvl="0" marL="0" rtl="0" algn="l">
              <a:lnSpc>
                <a:spcPct val="115000"/>
              </a:lnSpc>
              <a:spcBef>
                <a:spcPts val="0"/>
              </a:spcBef>
              <a:spcAft>
                <a:spcPts val="0"/>
              </a:spcAft>
              <a:buNone/>
            </a:pPr>
            <a:r>
              <a:rPr lang="en" sz="1800"/>
              <a:t>•Fainting (syncope)</a:t>
            </a:r>
            <a:endParaRPr sz="1800"/>
          </a:p>
          <a:p>
            <a:pPr indent="0" lvl="0" marL="0" rtl="0" algn="l">
              <a:lnSpc>
                <a:spcPct val="115000"/>
              </a:lnSpc>
              <a:spcBef>
                <a:spcPts val="0"/>
              </a:spcBef>
              <a:spcAft>
                <a:spcPts val="0"/>
              </a:spcAft>
              <a:buNone/>
            </a:pPr>
            <a:r>
              <a:rPr lang="en" sz="1800"/>
              <a:t>•Fatigue</a:t>
            </a:r>
            <a:endParaRPr sz="1800"/>
          </a:p>
          <a:p>
            <a:pPr indent="0" lvl="0" marL="0" rtl="0" algn="l">
              <a:lnSpc>
                <a:spcPct val="115000"/>
              </a:lnSpc>
              <a:spcBef>
                <a:spcPts val="0"/>
              </a:spcBef>
              <a:spcAft>
                <a:spcPts val="0"/>
              </a:spcAft>
              <a:buNone/>
            </a:pPr>
            <a:r>
              <a:rPr lang="en" sz="1800"/>
              <a:t>•Irregular heartbeats (arrhythmias)</a:t>
            </a:r>
            <a:endParaRPr sz="1800"/>
          </a:p>
          <a:p>
            <a:pPr indent="0" lvl="0" marL="0" rtl="0" algn="l">
              <a:lnSpc>
                <a:spcPct val="115000"/>
              </a:lnSpc>
              <a:spcBef>
                <a:spcPts val="0"/>
              </a:spcBef>
              <a:spcAft>
                <a:spcPts val="0"/>
              </a:spcAft>
              <a:buNone/>
            </a:pPr>
            <a:r>
              <a:rPr lang="en" sz="1800"/>
              <a:t>•Rapid or fluttering heart beat (palpitations)</a:t>
            </a:r>
            <a:endParaRPr sz="1800"/>
          </a:p>
          <a:p>
            <a:pPr indent="0" lvl="0" marL="0" rtl="0" algn="l">
              <a:lnSpc>
                <a:spcPct val="115000"/>
              </a:lnSpc>
              <a:spcBef>
                <a:spcPts val="0"/>
              </a:spcBef>
              <a:spcAft>
                <a:spcPts val="0"/>
              </a:spcAft>
              <a:buNone/>
            </a:pPr>
            <a:r>
              <a:rPr lang="en" sz="1800"/>
              <a:t>•Swelling caused by excess fluid (edema)</a:t>
            </a:r>
            <a:endParaRPr sz="1800"/>
          </a:p>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6"/>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6"/>
          <p:cNvSpPr txBox="1"/>
          <p:nvPr/>
        </p:nvSpPr>
        <p:spPr>
          <a:xfrm>
            <a:off x="3276600" y="0"/>
            <a:ext cx="6400800" cy="51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POST HEART TRANSPLANT (IMMUNO-SUPPRESSION THERAPY)</a:t>
            </a:r>
            <a:endParaRPr/>
          </a:p>
        </p:txBody>
      </p:sp>
      <p:sp>
        <p:nvSpPr>
          <p:cNvPr id="242" name="Google Shape;242;p36"/>
          <p:cNvSpPr txBox="1"/>
          <p:nvPr/>
        </p:nvSpPr>
        <p:spPr>
          <a:xfrm>
            <a:off x="0" y="685800"/>
            <a:ext cx="9144000" cy="449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Wear mask for 90 days at all times in public.</a:t>
            </a:r>
            <a:endParaRPr b="1" sz="1800"/>
          </a:p>
          <a:p>
            <a:pPr indent="0" lvl="0" marL="0" rtl="0" algn="l">
              <a:spcBef>
                <a:spcPts val="0"/>
              </a:spcBef>
              <a:spcAft>
                <a:spcPts val="0"/>
              </a:spcAft>
              <a:buNone/>
            </a:pPr>
            <a:r>
              <a:rPr b="1" lang="en" sz="1800"/>
              <a:t>After 90 days, wear in elevators, ER, crowded places, and wear two masks on an airplane</a:t>
            </a:r>
            <a:endParaRPr b="1" sz="1800"/>
          </a:p>
          <a:p>
            <a:pPr indent="0" lvl="0" marL="0" rtl="0" algn="l">
              <a:spcBef>
                <a:spcPts val="0"/>
              </a:spcBef>
              <a:spcAft>
                <a:spcPts val="0"/>
              </a:spcAft>
              <a:buNone/>
            </a:pPr>
            <a:r>
              <a:rPr b="1" lang="en" sz="1800"/>
              <a:t>Avoid, turtles, cat litter, soil or gardening, aviaries or birds and their droppings, lakes and rivers.</a:t>
            </a:r>
            <a:endParaRPr b="1" sz="1800"/>
          </a:p>
          <a:p>
            <a:pPr indent="0" lvl="0" marL="0" rtl="0" algn="l">
              <a:spcBef>
                <a:spcPts val="0"/>
              </a:spcBef>
              <a:spcAft>
                <a:spcPts val="0"/>
              </a:spcAft>
              <a:buNone/>
            </a:pPr>
            <a:r>
              <a:rPr b="1" lang="en" sz="1800"/>
              <a:t>At 30 times the risk for skin cancer and 50 times the normal person’s risk for TB</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First year is ROUGH!</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Appointments for </a:t>
            </a:r>
            <a:r>
              <a:rPr b="1" lang="en" sz="1800"/>
              <a:t>follow up</a:t>
            </a:r>
            <a:r>
              <a:rPr b="1" lang="en" sz="1800"/>
              <a:t> will become less and less as well as medication adjustments.</a:t>
            </a:r>
            <a:endParaRPr b="1" sz="1800"/>
          </a:p>
          <a:p>
            <a:pPr indent="0" lvl="0" marL="0" rtl="0" algn="l">
              <a:spcBef>
                <a:spcPts val="0"/>
              </a:spcBef>
              <a:spcAft>
                <a:spcPts val="0"/>
              </a:spcAft>
              <a:buNone/>
            </a:pPr>
            <a:r>
              <a:rPr b="1" lang="en" sz="1800"/>
              <a:t>Routine labs, procedures such as colonoscopies, cardiac echos, etc etc</a:t>
            </a:r>
            <a:endParaRPr b="1" sz="1800"/>
          </a:p>
          <a:p>
            <a:pPr indent="0" lvl="0" marL="0" rtl="0" algn="l">
              <a:spcBef>
                <a:spcPts val="0"/>
              </a:spcBef>
              <a:spcAft>
                <a:spcPts val="0"/>
              </a:spcAft>
              <a:buNone/>
            </a:pPr>
            <a:r>
              <a:rPr b="1" lang="en" sz="1800"/>
              <a:t>The </a:t>
            </a:r>
            <a:r>
              <a:rPr b="1" lang="en" sz="1800"/>
              <a:t>anti rejection</a:t>
            </a:r>
            <a:r>
              <a:rPr b="1" lang="en" sz="1800"/>
              <a:t> drugs are toxic and feed and cause cancers.</a:t>
            </a:r>
            <a:endParaRPr b="1" sz="1800"/>
          </a:p>
          <a:p>
            <a:pPr indent="0" lvl="0" marL="0" rtl="0" algn="l">
              <a:spcBef>
                <a:spcPts val="0"/>
              </a:spcBef>
              <a:spcAft>
                <a:spcPts val="0"/>
              </a:spcAft>
              <a:buNone/>
            </a:pPr>
            <a:r>
              <a:rPr b="1" lang="en" sz="1800"/>
              <a:t>Constant surveillance and consistent followups very important for the post heart transplant patients. Most die from kidney failure and skin cancer.</a:t>
            </a:r>
            <a:endParaRPr b="1" sz="1800"/>
          </a:p>
          <a:p>
            <a:pPr indent="0" lvl="0" marL="0" rtl="0" algn="l">
              <a:spcBef>
                <a:spcPts val="0"/>
              </a:spcBef>
              <a:spcAft>
                <a:spcPts val="0"/>
              </a:spcAft>
              <a:buNone/>
            </a:pPr>
            <a:r>
              <a:t/>
            </a:r>
            <a:endParaRPr b="1"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Google Shape;247;p37"/>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7"/>
          <p:cNvSpPr txBox="1"/>
          <p:nvPr/>
        </p:nvSpPr>
        <p:spPr>
          <a:xfrm>
            <a:off x="3276600" y="0"/>
            <a:ext cx="6400800" cy="51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49" name="Google Shape;249;p37"/>
          <p:cNvPicPr preferRelativeResize="0"/>
          <p:nvPr/>
        </p:nvPicPr>
        <p:blipFill>
          <a:blip r:embed="rId3">
            <a:alphaModFix/>
          </a:blip>
          <a:stretch>
            <a:fillRect/>
          </a:stretch>
        </p:blipFill>
        <p:spPr>
          <a:xfrm>
            <a:off x="1219200" y="0"/>
            <a:ext cx="6629400" cy="5181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pic>
        <p:nvPicPr>
          <p:cNvPr id="254" name="Google Shape;254;p38"/>
          <p:cNvPicPr preferRelativeResize="0"/>
          <p:nvPr/>
        </p:nvPicPr>
        <p:blipFill>
          <a:blip r:embed="rId3">
            <a:alphaModFix/>
          </a:blip>
          <a:stretch>
            <a:fillRect/>
          </a:stretch>
        </p:blipFill>
        <p:spPr>
          <a:xfrm>
            <a:off x="838200" y="0"/>
            <a:ext cx="7543801" cy="51816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39"/>
          <p:cNvSpPr txBox="1"/>
          <p:nvPr>
            <p:ph type="title"/>
          </p:nvPr>
        </p:nvSpPr>
        <p:spPr>
          <a:xfrm>
            <a:off x="490250" y="488250"/>
            <a:ext cx="81966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800"/>
              <a:t>Consider donation of organs if you have not done so and decide if life is something you want to give back to someone. </a:t>
            </a:r>
            <a:endParaRPr sz="4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40"/>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Thanks!</a:t>
            </a:r>
            <a:endParaRPr sz="3000"/>
          </a:p>
        </p:txBody>
      </p:sp>
      <p:sp>
        <p:nvSpPr>
          <p:cNvPr id="265" name="Google Shape;265;p40"/>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Contact information;</a:t>
            </a:r>
            <a:endParaRPr sz="1400"/>
          </a:p>
          <a:p>
            <a:pPr indent="0" lvl="0" marL="0" rtl="0" algn="l">
              <a:spcBef>
                <a:spcPts val="1600"/>
              </a:spcBef>
              <a:spcAft>
                <a:spcPts val="0"/>
              </a:spcAft>
              <a:buNone/>
            </a:pPr>
            <a:r>
              <a:rPr lang="en" sz="1400"/>
              <a:t>Davy Hobson </a:t>
            </a:r>
            <a:endParaRPr sz="1400"/>
          </a:p>
          <a:p>
            <a:pPr indent="0" lvl="0" marL="0" rtl="0" algn="l">
              <a:spcBef>
                <a:spcPts val="1600"/>
              </a:spcBef>
              <a:spcAft>
                <a:spcPts val="0"/>
              </a:spcAft>
              <a:buNone/>
            </a:pPr>
            <a:r>
              <a:rPr lang="en" sz="1400"/>
              <a:t>Cell: 903 787 1171</a:t>
            </a:r>
            <a:endParaRPr sz="1400"/>
          </a:p>
          <a:p>
            <a:pPr indent="0" lvl="0" marL="0" rtl="0" algn="l">
              <a:spcBef>
                <a:spcPts val="1600"/>
              </a:spcBef>
              <a:spcAft>
                <a:spcPts val="0"/>
              </a:spcAft>
              <a:buNone/>
            </a:pPr>
            <a:r>
              <a:rPr lang="en" sz="1400"/>
              <a:t>davyhobson@gmail.com</a:t>
            </a:r>
            <a:endParaRPr sz="1400"/>
          </a:p>
          <a:p>
            <a:pPr indent="0" lvl="0" marL="0" rtl="0" algn="l">
              <a:spcBef>
                <a:spcPts val="1600"/>
              </a:spcBef>
              <a:spcAft>
                <a:spcPts val="0"/>
              </a:spcAft>
              <a:buNone/>
            </a:pPr>
            <a:r>
              <a:t/>
            </a:r>
            <a:endParaRPr sz="1400"/>
          </a:p>
          <a:p>
            <a:pPr indent="0" lvl="0" marL="0" rtl="0" algn="l">
              <a:spcBef>
                <a:spcPts val="0"/>
              </a:spcBef>
              <a:spcAft>
                <a:spcPts val="0"/>
              </a:spcAft>
              <a:buNone/>
            </a:pPr>
            <a:r>
              <a:rPr lang="en" sz="1400"/>
              <a:t>www.shirapromotions.com</a:t>
            </a:r>
            <a:endParaRPr sz="1400"/>
          </a:p>
          <a:p>
            <a:pPr indent="0" lvl="0" marL="0" rtl="0" algn="l">
              <a:spcBef>
                <a:spcPts val="0"/>
              </a:spcBef>
              <a:spcAft>
                <a:spcPts val="0"/>
              </a:spcAft>
              <a:buNone/>
            </a:pPr>
            <a:r>
              <a:rPr lang="en" sz="1400"/>
              <a:t> </a:t>
            </a:r>
            <a:endParaRPr sz="1400"/>
          </a:p>
        </p:txBody>
      </p:sp>
      <p:pic>
        <p:nvPicPr>
          <p:cNvPr id="266" name="Google Shape;266;p40"/>
          <p:cNvPicPr preferRelativeResize="0"/>
          <p:nvPr/>
        </p:nvPicPr>
        <p:blipFill>
          <a:blip r:embed="rId3">
            <a:alphaModFix/>
          </a:blip>
          <a:stretch>
            <a:fillRect/>
          </a:stretch>
        </p:blipFill>
        <p:spPr>
          <a:xfrm>
            <a:off x="4267200" y="0"/>
            <a:ext cx="3886203" cy="51053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41"/>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WEBSITES &amp; INFO </a:t>
            </a:r>
            <a:endParaRPr/>
          </a:p>
        </p:txBody>
      </p:sp>
      <p:sp>
        <p:nvSpPr>
          <p:cNvPr id="272" name="Google Shape;272;p41"/>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1"/>
          <p:cNvSpPr txBox="1"/>
          <p:nvPr/>
        </p:nvSpPr>
        <p:spPr>
          <a:xfrm>
            <a:off x="0" y="1676400"/>
            <a:ext cx="9144000" cy="48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https://news.heart.org/after-heart-stopped-valentines-day-texas-man-needed-new-heart/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https://www.google.com/search?q=davy%20hobson%20heart</a:t>
            </a:r>
            <a:br>
              <a:rPr lang="en"/>
            </a:br>
            <a:endParaRPr/>
          </a:p>
          <a:p>
            <a:pPr indent="0" lvl="0" marL="0" rtl="0" algn="l">
              <a:spcBef>
                <a:spcPts val="0"/>
              </a:spcBef>
              <a:spcAft>
                <a:spcPts val="0"/>
              </a:spcAft>
              <a:buNone/>
            </a:pPr>
            <a:r>
              <a:rPr lang="en"/>
              <a:t>http://davy-davyhobson.blogspot.com/2016/05/davy-d-hobson-bio.html?m=1</a:t>
            </a:r>
            <a:br>
              <a:rPr lang="en"/>
            </a:br>
            <a:endParaRPr/>
          </a:p>
          <a:p>
            <a:pPr indent="0" lvl="0" marL="0" rtl="0" algn="l">
              <a:spcBef>
                <a:spcPts val="0"/>
              </a:spcBef>
              <a:spcAft>
                <a:spcPts val="0"/>
              </a:spcAft>
              <a:buNone/>
            </a:pPr>
            <a:r>
              <a:rPr lang="en"/>
              <a:t>http://www.easttexasmatters.com/news/local-news/valentines-day-holds-special-place-in-tyler-mans-new-heart/974159008</a:t>
            </a:r>
            <a:br>
              <a:rPr lang="en"/>
            </a:br>
            <a:r>
              <a:rPr lang="en"/>
              <a:t>http://www.cbs19.tv/news/local/more-than-just-a-day-of-love-/518993816</a:t>
            </a:r>
            <a:br>
              <a:rPr lang="en"/>
            </a:br>
            <a:r>
              <a:rPr lang="en"/>
              <a:t>http://www.kltv.com/story/37508672/couple-celebrates-a-new-heart-for-valentines-day</a:t>
            </a:r>
            <a:br>
              <a:rPr lang="en"/>
            </a:br>
            <a:endParaRPr/>
          </a:p>
          <a:p>
            <a:pPr indent="0" lvl="0" marL="0" rtl="0" algn="l">
              <a:spcBef>
                <a:spcPts val="0"/>
              </a:spcBef>
              <a:spcAft>
                <a:spcPts val="0"/>
              </a:spcAft>
              <a:buNone/>
            </a:pPr>
            <a:r>
              <a:rPr lang="en"/>
              <a:t>https://vimeo.com/78946357</a:t>
            </a:r>
            <a:br>
              <a:rPr lang="en"/>
            </a:br>
            <a:endParaRPr/>
          </a:p>
          <a:p>
            <a:pPr indent="0" lvl="0" marL="0" rtl="0" algn="l">
              <a:spcBef>
                <a:spcPts val="0"/>
              </a:spcBef>
              <a:spcAft>
                <a:spcPts val="0"/>
              </a:spcAft>
              <a:buNone/>
            </a:pPr>
            <a:r>
              <a:rPr lang="en"/>
              <a:t>http://journals.co-action.net/index.php/mcs/article/view/22638/html</a:t>
            </a:r>
            <a:br>
              <a:rPr lang="en"/>
            </a:br>
            <a:r>
              <a:rPr lang="en"/>
              <a:t>http://www.ketknbc.com/news/etx-man-awaits-heart-transplant-community-helps-pa</a:t>
            </a:r>
            <a:br>
              <a:rPr lang="en"/>
            </a:b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42"/>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279" name="Google Shape;279;p42"/>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2"/>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Google Shape;285;p43"/>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286" name="Google Shape;286;p43"/>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3"/>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44"/>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293" name="Google Shape;293;p44"/>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4"/>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45"/>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00" name="Google Shape;300;p45"/>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5"/>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46"/>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07" name="Google Shape;307;p46"/>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6"/>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47"/>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14" name="Google Shape;314;p47"/>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7"/>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48"/>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21" name="Google Shape;321;p48"/>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8"/>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Google Shape;327;p49"/>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28" name="Google Shape;328;p49"/>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9"/>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50"/>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35" name="Google Shape;335;p50"/>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0"/>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51"/>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42" name="Google Shape;342;p51"/>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1"/>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52"/>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49" name="Google Shape;349;p52"/>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2"/>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53"/>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56" name="Google Shape;356;p53"/>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3"/>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Google Shape;362;p54"/>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63" name="Google Shape;363;p54"/>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4"/>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55"/>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70" name="Google Shape;370;p55"/>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5"/>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Google Shape;376;p56"/>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77" name="Google Shape;377;p56"/>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6"/>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57"/>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84" name="Google Shape;384;p57"/>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7"/>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a:t>
            </a:r>
            <a:endParaRPr sz="1800"/>
          </a:p>
          <a:p>
            <a:pPr indent="0" lvl="0" marL="0" rtl="0" algn="l">
              <a:spcBef>
                <a:spcPts val="0"/>
              </a:spcBef>
              <a:spcAft>
                <a:spcPts val="0"/>
              </a:spcAft>
              <a:buNone/>
            </a:pPr>
            <a:r>
              <a:rPr lang="en" sz="1800"/>
              <a:t>Hypoxic Respiratory Failure J96.91</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 name="Shape 389"/>
        <p:cNvGrpSpPr/>
        <p:nvPr/>
      </p:nvGrpSpPr>
      <p:grpSpPr>
        <a:xfrm>
          <a:off x="0" y="0"/>
          <a:ext cx="0" cy="0"/>
          <a:chOff x="0" y="0"/>
          <a:chExt cx="0" cy="0"/>
        </a:xfrm>
      </p:grpSpPr>
      <p:sp>
        <p:nvSpPr>
          <p:cNvPr id="390" name="Google Shape;390;p58"/>
          <p:cNvSpPr txBox="1"/>
          <p:nvPr>
            <p:ph type="title"/>
          </p:nvPr>
        </p:nvSpPr>
        <p:spPr>
          <a:xfrm>
            <a:off x="0" y="304800"/>
            <a:ext cx="91440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ENDOCARDIAL ABLATION - JAN 2013</a:t>
            </a:r>
            <a:endParaRPr/>
          </a:p>
        </p:txBody>
      </p:sp>
      <p:sp>
        <p:nvSpPr>
          <p:cNvPr id="391" name="Google Shape;391;p58"/>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8"/>
          <p:cNvSpPr txBox="1"/>
          <p:nvPr/>
        </p:nvSpPr>
        <p:spPr>
          <a:xfrm>
            <a:off x="0" y="1676400"/>
            <a:ext cx="9144000" cy="335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 Hypoxic Respiratory Failure J96.9, Bradycardia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6" name="Shape 396"/>
        <p:cNvGrpSpPr/>
        <p:nvPr/>
      </p:nvGrpSpPr>
      <p:grpSpPr>
        <a:xfrm>
          <a:off x="0" y="0"/>
          <a:ext cx="0" cy="0"/>
          <a:chOff x="0" y="0"/>
          <a:chExt cx="0" cy="0"/>
        </a:xfrm>
      </p:grpSpPr>
      <p:sp>
        <p:nvSpPr>
          <p:cNvPr id="397" name="Google Shape;397;p5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ENDOCARDIAL ABLATION - JAN 2013</a:t>
            </a:r>
            <a:endParaRPr sz="3600"/>
          </a:p>
        </p:txBody>
      </p:sp>
      <p:sp>
        <p:nvSpPr>
          <p:cNvPr id="398" name="Google Shape;398;p59"/>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9"/>
          <p:cNvSpPr txBox="1"/>
          <p:nvPr/>
        </p:nvSpPr>
        <p:spPr>
          <a:xfrm>
            <a:off x="0" y="665725"/>
            <a:ext cx="9144000" cy="447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 Hypoxic Respiratory Failure J96.9, Bradycardia R00.1 (Codes that start with an “R” are considered signs and symptom codes. Do not code signs and symptoms when a diagnosis has been established. (ie SSS) I49.5 </a:t>
            </a:r>
            <a:endParaRPr sz="1800"/>
          </a:p>
          <a:p>
            <a:pPr indent="0" lvl="0" marL="0" rtl="0" algn="l">
              <a:lnSpc>
                <a:spcPct val="115000"/>
              </a:lnSpc>
              <a:spcBef>
                <a:spcPts val="0"/>
              </a:spcBef>
              <a:spcAft>
                <a:spcPts val="0"/>
              </a:spcAft>
              <a:buNone/>
            </a:pPr>
            <a:r>
              <a:t/>
            </a:r>
            <a:endParaRPr sz="18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60"/>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ENDOCARDIAL ABLATION - JAN 2013</a:t>
            </a:r>
            <a:endParaRPr sz="3600"/>
          </a:p>
        </p:txBody>
      </p:sp>
      <p:sp>
        <p:nvSpPr>
          <p:cNvPr id="405" name="Google Shape;405;p60"/>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60"/>
          <p:cNvSpPr txBox="1"/>
          <p:nvPr/>
        </p:nvSpPr>
        <p:spPr>
          <a:xfrm>
            <a:off x="0" y="665725"/>
            <a:ext cx="9144000" cy="447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 Hypoxic Respiratory Failure J96.9, Bradycardia R00.1 (Codes that start with an “R” are considered signs and symptom codes. Do not code signs and symptoms when a diagnosis has been established. (ie SSS) I49.5 </a:t>
            </a:r>
            <a:endParaRPr sz="1800"/>
          </a:p>
          <a:p>
            <a:pPr indent="0" lvl="0" marL="0" rtl="0" algn="l">
              <a:lnSpc>
                <a:spcPct val="115000"/>
              </a:lnSpc>
              <a:spcBef>
                <a:spcPts val="0"/>
              </a:spcBef>
              <a:spcAft>
                <a:spcPts val="0"/>
              </a:spcAft>
              <a:buNone/>
            </a:pPr>
            <a:r>
              <a:rPr lang="en" sz="1800"/>
              <a:t>Cardiac Sarcoidosis</a:t>
            </a:r>
            <a:endParaRPr sz="18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p61"/>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ENDOCARDIAL ABLATION - JAN 2013</a:t>
            </a:r>
            <a:endParaRPr sz="3600"/>
          </a:p>
        </p:txBody>
      </p:sp>
      <p:sp>
        <p:nvSpPr>
          <p:cNvPr id="412" name="Google Shape;412;p61"/>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1"/>
          <p:cNvSpPr txBox="1"/>
          <p:nvPr/>
        </p:nvSpPr>
        <p:spPr>
          <a:xfrm>
            <a:off x="0" y="665725"/>
            <a:ext cx="9144000" cy="447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 Hypoxic Respiratory Failure J96.9, Bradycardia R00.1 (Codes that start with an “R” are considered signs and symptom codes. Do not code signs and symptoms when a diagnosis has been established. (ie SSS) I49.5 </a:t>
            </a:r>
            <a:endParaRPr sz="1800"/>
          </a:p>
          <a:p>
            <a:pPr indent="0" lvl="0" marL="0" rtl="0" algn="l">
              <a:lnSpc>
                <a:spcPct val="115000"/>
              </a:lnSpc>
              <a:spcBef>
                <a:spcPts val="0"/>
              </a:spcBef>
              <a:spcAft>
                <a:spcPts val="0"/>
              </a:spcAft>
              <a:buNone/>
            </a:pPr>
            <a:r>
              <a:rPr lang="en" sz="1800"/>
              <a:t>Cardiac Sarcoidosis D86.9</a:t>
            </a:r>
            <a:endParaRPr sz="18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Google Shape;418;p6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600"/>
              <a:t>ENDOCARDIAL ABLATION - JAN 2013</a:t>
            </a:r>
            <a:endParaRPr sz="3600"/>
          </a:p>
        </p:txBody>
      </p:sp>
      <p:sp>
        <p:nvSpPr>
          <p:cNvPr id="419" name="Google Shape;419;p62"/>
          <p:cNvSpPr txBox="1"/>
          <p:nvPr/>
        </p:nvSpPr>
        <p:spPr>
          <a:xfrm>
            <a:off x="0" y="3962400"/>
            <a:ext cx="91440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2"/>
          <p:cNvSpPr txBox="1"/>
          <p:nvPr/>
        </p:nvSpPr>
        <p:spPr>
          <a:xfrm>
            <a:off x="0" y="665725"/>
            <a:ext cx="9144000" cy="447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•Ventricular tachycardia ablation with electrophysiology study, 3D mapping, LV pace and record</a:t>
            </a:r>
            <a:endParaRPr sz="1800"/>
          </a:p>
          <a:p>
            <a:pPr indent="0" lvl="0" marL="0" rtl="0" algn="l">
              <a:lnSpc>
                <a:spcPct val="115000"/>
              </a:lnSpc>
              <a:spcBef>
                <a:spcPts val="0"/>
              </a:spcBef>
              <a:spcAft>
                <a:spcPts val="0"/>
              </a:spcAft>
              <a:buNone/>
            </a:pPr>
            <a:r>
              <a:rPr lang="en" sz="1800"/>
              <a:t>•Intracardiac echo, programmed stimulation and IV drug infusion, periprocedural ICD programming, and pericardiocentesis</a:t>
            </a:r>
            <a:endParaRPr sz="1800"/>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sz="1800"/>
              <a:t>Diagnosis:</a:t>
            </a:r>
            <a:endParaRPr b="1" sz="1800"/>
          </a:p>
          <a:p>
            <a:pPr indent="0" lvl="0" marL="0" rtl="0" algn="l">
              <a:lnSpc>
                <a:spcPct val="115000"/>
              </a:lnSpc>
              <a:spcBef>
                <a:spcPts val="0"/>
              </a:spcBef>
              <a:spcAft>
                <a:spcPts val="0"/>
              </a:spcAft>
              <a:buNone/>
            </a:pPr>
            <a:r>
              <a:rPr lang="en" sz="1800"/>
              <a:t>Ventricular Tachycardia I47.2, Ventricular Fibrillation I49.01, Cardiomyopathy I49.2</a:t>
            </a:r>
            <a:endParaRPr sz="1800"/>
          </a:p>
          <a:p>
            <a:pPr indent="0" lvl="0" marL="0" rtl="0" algn="l">
              <a:lnSpc>
                <a:spcPct val="115000"/>
              </a:lnSpc>
              <a:spcBef>
                <a:spcPts val="0"/>
              </a:spcBef>
              <a:spcAft>
                <a:spcPts val="0"/>
              </a:spcAft>
              <a:buNone/>
            </a:pPr>
            <a:r>
              <a:rPr lang="en" sz="1800"/>
              <a:t>Chronic Systolic Heart Failure I50.32, Complete AV Block I44.2, s/p CRT-ICD Z95.810</a:t>
            </a:r>
            <a:endParaRPr sz="1800"/>
          </a:p>
          <a:p>
            <a:pPr indent="0" lvl="0" marL="0" rtl="0" algn="l">
              <a:lnSpc>
                <a:spcPct val="115000"/>
              </a:lnSpc>
              <a:spcBef>
                <a:spcPts val="0"/>
              </a:spcBef>
              <a:spcAft>
                <a:spcPts val="0"/>
              </a:spcAft>
              <a:buNone/>
            </a:pPr>
            <a:r>
              <a:rPr lang="en" sz="1800"/>
              <a:t>Cardiogenic Shock R57.0, Hypoxic Respiratory Failure J96.9, Bradycardia R00.1 (Codes that start with an “R” are considered signs and symptom codes. Do not code signs and symptoms when a diagnosis has been established. (ie SSS) I49.5)</a:t>
            </a:r>
            <a:endParaRPr sz="1800"/>
          </a:p>
          <a:p>
            <a:pPr indent="0" lvl="0" marL="0" rtl="0" algn="l">
              <a:lnSpc>
                <a:spcPct val="115000"/>
              </a:lnSpc>
              <a:spcBef>
                <a:spcPts val="0"/>
              </a:spcBef>
              <a:spcAft>
                <a:spcPts val="0"/>
              </a:spcAft>
              <a:buNone/>
            </a:pPr>
            <a:r>
              <a:rPr lang="en" sz="1800"/>
              <a:t>Cardiac Sarcoidosis D86.9  (</a:t>
            </a:r>
            <a:r>
              <a:rPr lang="en" sz="1200">
                <a:solidFill>
                  <a:srgbClr val="222222"/>
                </a:solidFill>
                <a:highlight>
                  <a:srgbClr val="FFFFFF"/>
                </a:highlight>
                <a:latin typeface="Roboto"/>
                <a:ea typeface="Roboto"/>
                <a:cs typeface="Roboto"/>
                <a:sym typeface="Roboto"/>
              </a:rPr>
              <a:t>For sarcoidosis in ICD-10-CM, </a:t>
            </a:r>
            <a:r>
              <a:rPr b="1" lang="en" sz="1200">
                <a:solidFill>
                  <a:srgbClr val="222222"/>
                </a:solidFill>
                <a:highlight>
                  <a:srgbClr val="FFFFFF"/>
                </a:highlight>
                <a:latin typeface="Roboto"/>
                <a:ea typeface="Roboto"/>
                <a:cs typeface="Roboto"/>
                <a:sym typeface="Roboto"/>
              </a:rPr>
              <a:t>D86.0</a:t>
            </a:r>
            <a:r>
              <a:rPr lang="en" sz="1200">
                <a:solidFill>
                  <a:srgbClr val="222222"/>
                </a:solidFill>
                <a:highlight>
                  <a:srgbClr val="FFFFFF"/>
                </a:highlight>
                <a:latin typeface="Roboto"/>
                <a:ea typeface="Roboto"/>
                <a:cs typeface="Roboto"/>
                <a:sym typeface="Roboto"/>
              </a:rPr>
              <a:t> is the code for sarcoidosis of the lung and</a:t>
            </a:r>
            <a:r>
              <a:rPr b="1" lang="en" sz="1200">
                <a:solidFill>
                  <a:srgbClr val="222222"/>
                </a:solidFill>
                <a:highlight>
                  <a:srgbClr val="FFFFFF"/>
                </a:highlight>
                <a:latin typeface="Roboto"/>
                <a:ea typeface="Roboto"/>
                <a:cs typeface="Roboto"/>
                <a:sym typeface="Roboto"/>
              </a:rPr>
              <a:t>D86.2</a:t>
            </a:r>
            <a:r>
              <a:rPr lang="en" sz="1200">
                <a:solidFill>
                  <a:srgbClr val="222222"/>
                </a:solidFill>
                <a:highlight>
                  <a:srgbClr val="FFFFFF"/>
                </a:highlight>
                <a:latin typeface="Roboto"/>
                <a:ea typeface="Roboto"/>
                <a:cs typeface="Roboto"/>
                <a:sym typeface="Roboto"/>
              </a:rPr>
              <a:t> is the code for sarcoidosis of the lung and lymph nodes (Table Two). </a:t>
            </a:r>
            <a:r>
              <a:rPr b="1" lang="en" sz="1200">
                <a:solidFill>
                  <a:srgbClr val="222222"/>
                </a:solidFill>
                <a:highlight>
                  <a:srgbClr val="FFFFFF"/>
                </a:highlight>
                <a:latin typeface="Roboto"/>
                <a:ea typeface="Roboto"/>
                <a:cs typeface="Roboto"/>
                <a:sym typeface="Roboto"/>
              </a:rPr>
              <a:t>D86.1</a:t>
            </a:r>
            <a:r>
              <a:rPr lang="en" sz="1200">
                <a:solidFill>
                  <a:srgbClr val="222222"/>
                </a:solidFill>
                <a:highlight>
                  <a:srgbClr val="FFFFFF"/>
                </a:highlight>
                <a:latin typeface="Roboto"/>
                <a:ea typeface="Roboto"/>
                <a:cs typeface="Roboto"/>
                <a:sym typeface="Roboto"/>
              </a:rPr>
              <a:t>should be used for sarcoidosis of the lymph nodes seen in stage I sarcoidosis.)</a:t>
            </a:r>
            <a:endParaRPr sz="1800"/>
          </a:p>
          <a:p>
            <a:pPr indent="0" lvl="0" marL="0" rtl="0" algn="l">
              <a:lnSpc>
                <a:spcPct val="115000"/>
              </a:lnSpc>
              <a:spcBef>
                <a:spcPts val="0"/>
              </a:spcBef>
              <a:spcAft>
                <a:spcPts val="0"/>
              </a:spcAft>
              <a:buNone/>
            </a:pPr>
            <a: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