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2125D15C-9ED3-493E-AF9E-204AE16E89F6}">
          <p14:sldIdLst>
            <p14:sldId id="25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947C"/>
    <a:srgbClr val="E0DE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5" d="100"/>
          <a:sy n="115" d="100"/>
        </p:scale>
        <p:origin x="37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2F0123A-2F7F-42AC-B00E-2ABBABA1EAF9}" type="datetimeFigureOut">
              <a:rPr lang="ru-RU" smtClean="0"/>
              <a:t>19.04.2018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1610317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F0123A-2F7F-42AC-B00E-2ABBABA1EAF9}" type="datetimeFigureOut">
              <a:rPr lang="ru-RU" smtClean="0"/>
              <a:t>19.04.2018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110935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2F0123A-2F7F-42AC-B00E-2ABBABA1EAF9}" type="datetimeFigureOut">
              <a:rPr lang="ru-RU" smtClean="0"/>
              <a:t>19.04.2018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1049074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2F0123A-2F7F-42AC-B00E-2ABBABA1EAF9}" type="datetimeFigureOut">
              <a:rPr lang="ru-RU" smtClean="0"/>
              <a:t>19.04.2018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294340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2F0123A-2F7F-42AC-B00E-2ABBABA1EAF9}" type="datetimeFigureOut">
              <a:rPr lang="ru-RU" smtClean="0"/>
              <a:t>19.04.2018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1257165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2F0123A-2F7F-42AC-B00E-2ABBABA1EAF9}" type="datetimeFigureOut">
              <a:rPr lang="ru-RU" smtClean="0"/>
              <a:t>19.04.2018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1616861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2F0123A-2F7F-42AC-B00E-2ABBABA1EAF9}" type="datetimeFigureOut">
              <a:rPr lang="ru-RU" smtClean="0"/>
              <a:t>19.04.2018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3867709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2F0123A-2F7F-42AC-B00E-2ABBABA1EAF9}" type="datetimeFigureOut">
              <a:rPr lang="ru-RU" smtClean="0"/>
              <a:t>19.04.2018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2332092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72F0123A-2F7F-42AC-B00E-2ABBABA1EAF9}" type="datetimeFigureOut">
              <a:rPr lang="ru-RU" smtClean="0"/>
              <a:t>19.04.2018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385741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F0123A-2F7F-42AC-B00E-2ABBABA1EAF9}" type="datetimeFigureOut">
              <a:rPr lang="ru-RU" smtClean="0"/>
              <a:t>19.04.2018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1833726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2F0123A-2F7F-42AC-B00E-2ABBABA1EAF9}" type="datetimeFigureOut">
              <a:rPr lang="ru-RU" smtClean="0"/>
              <a:t>19.04.2018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9379EE5-B041-474A-8CF1-7633DC681002}" type="slidenum">
              <a:rPr lang="ru-RU" smtClean="0"/>
              <a:t>‹#›</a:t>
            </a:fld>
            <a:endParaRPr lang="ru-RU"/>
          </a:p>
        </p:txBody>
      </p:sp>
    </p:spTree>
    <p:extLst>
      <p:ext uri="{BB962C8B-B14F-4D97-AF65-F5344CB8AC3E}">
        <p14:creationId xmlns:p14="http://schemas.microsoft.com/office/powerpoint/2010/main" val="1445545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F0123A-2F7F-42AC-B00E-2ABBABA1EAF9}" type="datetimeFigureOut">
              <a:rPr lang="ru-RU" smtClean="0"/>
              <a:t>19.04.2018</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379EE5-B041-474A-8CF1-7633DC681002}" type="slidenum">
              <a:rPr lang="ru-RU" smtClean="0"/>
              <a:t>‹#›</a:t>
            </a:fld>
            <a:endParaRPr lang="ru-RU"/>
          </a:p>
        </p:txBody>
      </p:sp>
    </p:spTree>
    <p:extLst>
      <p:ext uri="{BB962C8B-B14F-4D97-AF65-F5344CB8AC3E}">
        <p14:creationId xmlns:p14="http://schemas.microsoft.com/office/powerpoint/2010/main" val="2266767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www.eos.info/systems_solutions/plastic/systems_equipment" TargetMode="External"/><Relationship Id="rId4" Type="http://schemas.openxmlformats.org/officeDocument/2006/relationships/hyperlink" Target="https://www.eos.info/material-p" TargetMode="Externa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1473" y="87141"/>
            <a:ext cx="5747637" cy="383019"/>
          </a:xfrm>
        </p:spPr>
        <p:txBody>
          <a:bodyPr>
            <a:noAutofit/>
          </a:bodyPr>
          <a:lstStyle/>
          <a:p>
            <a:r>
              <a:rPr lang="en-US" sz="2800" dirty="0">
                <a:latin typeface="Times New Roman" panose="02020603050405020304" pitchFamily="18" charset="0"/>
                <a:cs typeface="Times New Roman" panose="02020603050405020304" pitchFamily="18" charset="0"/>
              </a:rPr>
              <a:t>Design of the SLS-machine for PEEK</a:t>
            </a:r>
            <a:endParaRPr lang="ru-RU" sz="2800" dirty="0"/>
          </a:p>
        </p:txBody>
      </p:sp>
      <p:sp>
        <p:nvSpPr>
          <p:cNvPr id="3" name="Объект 2"/>
          <p:cNvSpPr>
            <a:spLocks noGrp="1"/>
          </p:cNvSpPr>
          <p:nvPr>
            <p:ph idx="1"/>
          </p:nvPr>
        </p:nvSpPr>
        <p:spPr>
          <a:xfrm>
            <a:off x="4201950" y="3052763"/>
            <a:ext cx="1818599" cy="3681563"/>
          </a:xfrm>
          <a:solidFill>
            <a:schemeClr val="accent5">
              <a:lumMod val="20000"/>
              <a:lumOff val="80000"/>
            </a:schemeClr>
          </a:solidFill>
          <a:ln w="19050">
            <a:solidFill>
              <a:schemeClr val="tx1"/>
            </a:solidFill>
          </a:ln>
        </p:spPr>
        <p:txBody>
          <a:bodyPr>
            <a:normAutofit fontScale="40000" lnSpcReduction="20000"/>
          </a:bodyPr>
          <a:lstStyle/>
          <a:p>
            <a:pPr algn="just">
              <a:lnSpc>
                <a:spcPts val="800"/>
              </a:lnSpc>
              <a:spcBef>
                <a:spcPts val="600"/>
              </a:spcBef>
              <a:spcAft>
                <a:spcPts val="0"/>
              </a:spcAft>
              <a:buFont typeface="Wingdings" panose="05000000000000000000" pitchFamily="2" charset="2"/>
              <a:buChar char="Ø"/>
            </a:pP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possibility of using the SLS technology for various types of the PEEK-based powders;</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800"/>
              </a:lnSpc>
              <a:spcBef>
                <a:spcPts val="600"/>
              </a:spcBef>
              <a:spcAft>
                <a:spcPts val="0"/>
              </a:spcAft>
              <a:buFont typeface="Wingdings" panose="05000000000000000000" pitchFamily="2" charset="2"/>
              <a:buChar char="Ø"/>
            </a:pP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workspace of 500 × 500 × 300 </a:t>
            </a: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mm</a:t>
            </a:r>
            <a:r>
              <a:rPr lang="en-US" sz="2000" baseline="30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3</a:t>
            </a: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800"/>
              </a:lnSpc>
              <a:spcBef>
                <a:spcPts val="600"/>
              </a:spcBef>
              <a:spcAft>
                <a:spcPts val="0"/>
              </a:spcAft>
              <a:buFont typeface="Wingdings" panose="05000000000000000000" pitchFamily="2" charset="2"/>
              <a:buChar char="Ø"/>
            </a:pP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preheating </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of the applied powder layer to 385 °</a:t>
            </a:r>
            <a:r>
              <a:rPr lang="ru-RU"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С</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with an accuracy ±2 °C (over the entire area of 500 × 500 mm</a:t>
            </a:r>
            <a:r>
              <a:rPr lang="en-US" sz="2000" baseline="30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800"/>
              </a:lnSpc>
              <a:spcBef>
                <a:spcPts val="600"/>
              </a:spcBef>
              <a:spcAft>
                <a:spcPts val="0"/>
              </a:spcAft>
              <a:buFont typeface="Wingdings" panose="05000000000000000000" pitchFamily="2" charset="2"/>
              <a:buChar char="Ø"/>
            </a:pP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nitrogen </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protective atmosphere </a:t>
            </a: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nitrogen purity: up to 99.8%); </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800"/>
              </a:lnSpc>
              <a:spcBef>
                <a:spcPts val="600"/>
              </a:spcBef>
              <a:spcAft>
                <a:spcPts val="0"/>
              </a:spcAft>
              <a:buFont typeface="Wingdings" panose="05000000000000000000" pitchFamily="2" charset="2"/>
              <a:buChar char="Ø"/>
            </a:pP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accuracy of the applied powder layer ±10 </a:t>
            </a:r>
            <a:r>
              <a:rPr lang="ru-RU"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μ</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 </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800"/>
              </a:lnSpc>
              <a:spcBef>
                <a:spcPts val="600"/>
              </a:spcBef>
              <a:spcAft>
                <a:spcPts val="0"/>
              </a:spcAft>
              <a:buFont typeface="Wingdings" panose="05000000000000000000" pitchFamily="2" charset="2"/>
              <a:buChar char="Ø"/>
            </a:pP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capability to maintain controllable slow cooling of the entire volume of the manufactured part together with the </a:t>
            </a:r>
            <a:r>
              <a:rPr lang="en-US" sz="20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unsintered</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powder from 385 °C to 20 °C; </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800"/>
              </a:lnSpc>
              <a:spcBef>
                <a:spcPts val="600"/>
              </a:spcBef>
              <a:spcAft>
                <a:spcPts val="0"/>
              </a:spcAft>
              <a:buFont typeface="Wingdings" panose="05000000000000000000" pitchFamily="2" charset="2"/>
              <a:buChar char="Ø"/>
            </a:pP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capability of automated control of the powder </a:t>
            </a:r>
            <a:r>
              <a:rPr lang="en-US" sz="2000" dirty="0" err="1">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recoater</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 alignment; </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800"/>
              </a:lnSpc>
              <a:spcBef>
                <a:spcPts val="600"/>
              </a:spcBef>
              <a:spcAft>
                <a:spcPts val="0"/>
              </a:spcAft>
              <a:buFont typeface="Wingdings" panose="05000000000000000000" pitchFamily="2" charset="2"/>
              <a:buChar char="Ø"/>
            </a:pP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the </a:t>
            </a:r>
            <a:r>
              <a:rPr lang="en-US" sz="2000" dirty="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possibility of changing the intensity distribution into the spot of laser radiation from “gauss” to “reverse gauss” or “top hat”, which in the opinion of some researchers, can improve the quality of the components produced by the SLS </a:t>
            </a:r>
            <a:r>
              <a:rPr lang="en-US" sz="2000" dirty="0" smtClean="0">
                <a:solidFill>
                  <a:srgbClr val="222222"/>
                </a:solidFill>
                <a:latin typeface="Times New Roman" panose="02020603050405020304" pitchFamily="18" charset="0"/>
                <a:ea typeface="Times New Roman" panose="02020603050405020304" pitchFamily="18" charset="0"/>
                <a:cs typeface="Times New Roman" panose="02020603050405020304" pitchFamily="18" charset="0"/>
              </a:rPr>
              <a:t>method.</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ru-RU" dirty="0"/>
          </a:p>
        </p:txBody>
      </p:sp>
      <p:sp>
        <p:nvSpPr>
          <p:cNvPr id="4" name="TextBox 3"/>
          <p:cNvSpPr txBox="1"/>
          <p:nvPr/>
        </p:nvSpPr>
        <p:spPr>
          <a:xfrm>
            <a:off x="3948692" y="403511"/>
            <a:ext cx="3782291" cy="276999"/>
          </a:xfrm>
          <a:prstGeom prst="rect">
            <a:avLst/>
          </a:prstGeom>
          <a:noFill/>
        </p:spPr>
        <p:txBody>
          <a:bodyPr wrap="square" rtlCol="0">
            <a:spAutoFit/>
          </a:bodyPr>
          <a:lstStyle/>
          <a:p>
            <a:r>
              <a:rPr lang="en-US" sz="1200" b="1" dirty="0" err="1" smtClean="0">
                <a:latin typeface="Times New Roman" panose="02020603050405020304" pitchFamily="18" charset="0"/>
                <a:cs typeface="Times New Roman" panose="02020603050405020304" pitchFamily="18" charset="0"/>
              </a:rPr>
              <a:t>Nazarov</a:t>
            </a:r>
            <a:r>
              <a:rPr lang="en-US" sz="1200" b="1" dirty="0" smtClean="0">
                <a:latin typeface="Times New Roman" panose="02020603050405020304" pitchFamily="18" charset="0"/>
                <a:cs typeface="Times New Roman" panose="02020603050405020304" pitchFamily="18" charset="0"/>
              </a:rPr>
              <a:t> A., </a:t>
            </a:r>
            <a:r>
              <a:rPr lang="en-US" sz="1200" b="1" dirty="0" err="1" smtClean="0">
                <a:latin typeface="Times New Roman" panose="02020603050405020304" pitchFamily="18" charset="0"/>
                <a:cs typeface="Times New Roman" panose="02020603050405020304" pitchFamily="18" charset="0"/>
              </a:rPr>
              <a:t>Skornyakov</a:t>
            </a:r>
            <a:r>
              <a:rPr lang="en-US" sz="1200" b="1" dirty="0">
                <a:latin typeface="Times New Roman" panose="02020603050405020304" pitchFamily="18" charset="0"/>
                <a:cs typeface="Times New Roman" panose="02020603050405020304" pitchFamily="18" charset="0"/>
              </a:rPr>
              <a:t> </a:t>
            </a:r>
            <a:r>
              <a:rPr lang="en-US" sz="1200" b="1" dirty="0" smtClean="0">
                <a:latin typeface="Times New Roman" panose="02020603050405020304" pitchFamily="18" charset="0"/>
                <a:cs typeface="Times New Roman" panose="02020603050405020304" pitchFamily="18" charset="0"/>
              </a:rPr>
              <a:t>I.</a:t>
            </a:r>
            <a:endParaRPr lang="ru-RU" sz="12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3781624" y="623281"/>
            <a:ext cx="3399906" cy="276999"/>
          </a:xfrm>
          <a:prstGeom prst="rect">
            <a:avLst/>
          </a:prstGeom>
          <a:noFill/>
        </p:spPr>
        <p:txBody>
          <a:bodyPr wrap="square" rtlCol="0">
            <a:spAutoFit/>
          </a:bodyPr>
          <a:lstStyle/>
          <a:p>
            <a:r>
              <a:rPr lang="en-US" sz="1200" b="1" i="1" dirty="0" smtClean="0">
                <a:latin typeface="Times New Roman" panose="02020603050405020304" pitchFamily="18" charset="0"/>
                <a:cs typeface="Times New Roman" panose="02020603050405020304" pitchFamily="18" charset="0"/>
              </a:rPr>
              <a:t>MSTU “STANKIN”, Moscow</a:t>
            </a:r>
            <a:endParaRPr lang="ru-RU" sz="1200" b="1" i="1" dirty="0">
              <a:latin typeface="Times New Roman" panose="02020603050405020304" pitchFamily="18" charset="0"/>
              <a:cs typeface="Times New Roman" panose="02020603050405020304" pitchFamily="18" charset="0"/>
            </a:endParaRPr>
          </a:p>
        </p:txBody>
      </p:sp>
      <p:sp>
        <p:nvSpPr>
          <p:cNvPr id="8" name="Объект 2"/>
          <p:cNvSpPr txBox="1">
            <a:spLocks/>
          </p:cNvSpPr>
          <p:nvPr/>
        </p:nvSpPr>
        <p:spPr>
          <a:xfrm>
            <a:off x="281474" y="5033790"/>
            <a:ext cx="1729035" cy="1700537"/>
          </a:xfrm>
          <a:prstGeom prst="rect">
            <a:avLst/>
          </a:prstGeom>
          <a:solidFill>
            <a:schemeClr val="accent5">
              <a:lumMod val="20000"/>
              <a:lumOff val="80000"/>
            </a:schemeClr>
          </a:solidFill>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1-4</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lower </a:t>
            </a:r>
            <a:r>
              <a:rPr lang="en-US" sz="800" dirty="0">
                <a:latin typeface="Times New Roman" panose="02020603050405020304" pitchFamily="18" charset="0"/>
                <a:ea typeface="Tw Cen MT" panose="020B0602020104020603" pitchFamily="34" charset="0"/>
                <a:cs typeface="Times New Roman" panose="02020603050405020304" pitchFamily="18" charset="0"/>
              </a:rPr>
              <a:t>transition table </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parts; </a:t>
            </a: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5</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building </a:t>
            </a:r>
            <a:r>
              <a:rPr lang="en-US" sz="800" dirty="0">
                <a:latin typeface="Times New Roman" panose="02020603050405020304" pitchFamily="18" charset="0"/>
                <a:ea typeface="Tw Cen MT" panose="020B0602020104020603" pitchFamily="34" charset="0"/>
                <a:cs typeface="Times New Roman" panose="02020603050405020304" pitchFamily="18" charset="0"/>
              </a:rPr>
              <a:t>platform; </a:t>
            </a:r>
            <a:endParaRPr lang="en-US" sz="800" dirty="0" smtClean="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6</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building </a:t>
            </a:r>
            <a:r>
              <a:rPr lang="en-US" sz="800" dirty="0">
                <a:latin typeface="Times New Roman" panose="02020603050405020304" pitchFamily="18" charset="0"/>
                <a:ea typeface="Tw Cen MT" panose="020B0602020104020603" pitchFamily="34" charset="0"/>
                <a:cs typeface="Times New Roman" panose="02020603050405020304" pitchFamily="18" charset="0"/>
              </a:rPr>
              <a:t>platform heating system; </a:t>
            </a:r>
            <a:endParaRPr lang="en-US" sz="800" dirty="0" smtClean="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7-10</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recoating system;</a:t>
            </a: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11-14</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laser-optical </a:t>
            </a:r>
            <a:r>
              <a:rPr lang="en-US" sz="800" dirty="0">
                <a:latin typeface="Times New Roman" panose="02020603050405020304" pitchFamily="18" charset="0"/>
                <a:ea typeface="Tw Cen MT" panose="020B0602020104020603" pitchFamily="34" charset="0"/>
                <a:cs typeface="Times New Roman" panose="02020603050405020304" pitchFamily="18" charset="0"/>
              </a:rPr>
              <a:t>unit; </a:t>
            </a:r>
            <a:endParaRPr lang="en-US" sz="800" dirty="0" smtClean="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15</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powder </a:t>
            </a:r>
            <a:r>
              <a:rPr lang="en-US" sz="800" dirty="0">
                <a:latin typeface="Times New Roman" panose="02020603050405020304" pitchFamily="18" charset="0"/>
                <a:ea typeface="Tw Cen MT" panose="020B0602020104020603" pitchFamily="34" charset="0"/>
                <a:cs typeface="Times New Roman" panose="02020603050405020304" pitchFamily="18" charset="0"/>
              </a:rPr>
              <a:t>depositing main plate; </a:t>
            </a:r>
            <a:endParaRPr lang="en-US" sz="800" dirty="0" smtClean="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16</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main </a:t>
            </a:r>
            <a:r>
              <a:rPr lang="en-US" sz="800" dirty="0">
                <a:latin typeface="Times New Roman" panose="02020603050405020304" pitchFamily="18" charset="0"/>
                <a:ea typeface="Tw Cen MT" panose="020B0602020104020603" pitchFamily="34" charset="0"/>
                <a:cs typeface="Times New Roman" panose="02020603050405020304" pitchFamily="18" charset="0"/>
              </a:rPr>
              <a:t>plate frame; </a:t>
            </a:r>
            <a:endParaRPr lang="en-US" sz="800" dirty="0" smtClean="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17</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main </a:t>
            </a:r>
            <a:r>
              <a:rPr lang="en-US" sz="800" dirty="0">
                <a:latin typeface="Times New Roman" panose="02020603050405020304" pitchFamily="18" charset="0"/>
                <a:ea typeface="Tw Cen MT" panose="020B0602020104020603" pitchFamily="34" charset="0"/>
                <a:cs typeface="Times New Roman" panose="02020603050405020304" pitchFamily="18" charset="0"/>
              </a:rPr>
              <a:t>frame of the SLS machine; </a:t>
            </a:r>
            <a:endParaRPr lang="en-US" sz="800" dirty="0" smtClean="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18</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airtight </a:t>
            </a:r>
            <a:r>
              <a:rPr lang="en-US" sz="800" dirty="0">
                <a:latin typeface="Times New Roman" panose="02020603050405020304" pitchFamily="18" charset="0"/>
                <a:ea typeface="Tw Cen MT" panose="020B0602020104020603" pitchFamily="34" charset="0"/>
                <a:cs typeface="Times New Roman" panose="02020603050405020304" pitchFamily="18" charset="0"/>
              </a:rPr>
              <a:t>inner chamber; </a:t>
            </a:r>
            <a:endParaRPr lang="en-US" sz="800" dirty="0" smtClean="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19</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top </a:t>
            </a:r>
            <a:r>
              <a:rPr lang="en-US" sz="800" dirty="0">
                <a:latin typeface="Times New Roman" panose="02020603050405020304" pitchFamily="18" charset="0"/>
                <a:ea typeface="Tw Cen MT" panose="020B0602020104020603" pitchFamily="34" charset="0"/>
                <a:cs typeface="Times New Roman" panose="02020603050405020304" pitchFamily="18" charset="0"/>
              </a:rPr>
              <a:t>heaters; </a:t>
            </a:r>
            <a:endParaRPr lang="en-US" sz="800" dirty="0" smtClean="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endParaRPr lang="ru-RU" sz="800" dirty="0">
              <a:latin typeface="Times New Roman" panose="02020603050405020304" pitchFamily="18" charset="0"/>
              <a:ea typeface="Tw Cen MT" panose="020B0602020104020603" pitchFamily="34" charset="0"/>
              <a:cs typeface="Times New Roman" panose="02020603050405020304" pitchFamily="18" charset="0"/>
            </a:endParaRPr>
          </a:p>
        </p:txBody>
      </p:sp>
      <p:pic>
        <p:nvPicPr>
          <p:cNvPr id="12" name="Рисунок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250" y="2893289"/>
            <a:ext cx="3742817" cy="2133485"/>
          </a:xfrm>
          <a:prstGeom prst="rect">
            <a:avLst/>
          </a:prstGeom>
        </p:spPr>
      </p:pic>
      <p:pic>
        <p:nvPicPr>
          <p:cNvPr id="13" name="Рисунок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5482" y="945065"/>
            <a:ext cx="1672159" cy="1642422"/>
          </a:xfrm>
          <a:prstGeom prst="rect">
            <a:avLst/>
          </a:prstGeom>
        </p:spPr>
      </p:pic>
      <p:sp>
        <p:nvSpPr>
          <p:cNvPr id="14" name="Прямоугольник 13"/>
          <p:cNvSpPr/>
          <p:nvPr/>
        </p:nvSpPr>
        <p:spPr>
          <a:xfrm>
            <a:off x="291147" y="1250489"/>
            <a:ext cx="3740921" cy="861774"/>
          </a:xfrm>
          <a:prstGeom prst="rect">
            <a:avLst/>
          </a:prstGeom>
          <a:solidFill>
            <a:schemeClr val="accent5">
              <a:lumMod val="20000"/>
              <a:lumOff val="80000"/>
            </a:schemeClr>
          </a:solidFill>
          <a:ln w="19050">
            <a:solidFill>
              <a:schemeClr val="tx1"/>
            </a:solidFill>
          </a:ln>
        </p:spPr>
        <p:txBody>
          <a:bodyPr wrap="square">
            <a:spAutoFit/>
          </a:bodyPr>
          <a:lstStyle/>
          <a:p>
            <a:pPr algn="just">
              <a:lnSpc>
                <a:spcPts val="1000"/>
              </a:lnSpc>
            </a:pPr>
            <a:r>
              <a:rPr lang="en-US" sz="800" dirty="0">
                <a:latin typeface="Times New Roman" panose="02020603050405020304" pitchFamily="18" charset="0"/>
                <a:ea typeface="Tw Cen MT" panose="020B0602020104020603" pitchFamily="34" charset="0"/>
                <a:cs typeface="Times New Roman" panose="02020603050405020304" pitchFamily="18" charset="0"/>
              </a:rPr>
              <a:t>T</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he </a:t>
            </a:r>
            <a:r>
              <a:rPr lang="en-US" sz="800" dirty="0">
                <a:latin typeface="Times New Roman" panose="02020603050405020304" pitchFamily="18" charset="0"/>
                <a:ea typeface="Tw Cen MT" panose="020B0602020104020603" pitchFamily="34" charset="0"/>
                <a:cs typeface="Times New Roman" panose="02020603050405020304" pitchFamily="18" charset="0"/>
              </a:rPr>
              <a:t>parts manufactured by the selective laser sintering (SLS) technology from some types of powders based on </a:t>
            </a:r>
            <a:r>
              <a:rPr lang="en-US" sz="800" dirty="0" err="1">
                <a:latin typeface="Times New Roman" panose="02020603050405020304" pitchFamily="18" charset="0"/>
                <a:ea typeface="Tw Cen MT" panose="020B0602020104020603" pitchFamily="34" charset="0"/>
                <a:cs typeface="Times New Roman" panose="02020603050405020304" pitchFamily="18" charset="0"/>
              </a:rPr>
              <a:t>polyetheretherketone</a:t>
            </a:r>
            <a:r>
              <a:rPr lang="en-US" sz="800" dirty="0">
                <a:latin typeface="Times New Roman" panose="02020603050405020304" pitchFamily="18" charset="0"/>
                <a:ea typeface="Tw Cen MT" panose="020B0602020104020603" pitchFamily="34" charset="0"/>
                <a:cs typeface="Times New Roman" panose="02020603050405020304" pitchFamily="18" charset="0"/>
              </a:rPr>
              <a:t> (PEEK) </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are of great </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interest. </a:t>
            </a:r>
            <a:r>
              <a:rPr lang="en-US" sz="800" dirty="0">
                <a:latin typeface="Times New Roman" panose="02020603050405020304" pitchFamily="18" charset="0"/>
                <a:ea typeface="Tw Cen MT" panose="020B0602020104020603" pitchFamily="34" charset="0"/>
                <a:cs typeface="Times New Roman" panose="02020603050405020304" pitchFamily="18" charset="0"/>
              </a:rPr>
              <a:t>They have high strength </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values, high </a:t>
            </a:r>
            <a:r>
              <a:rPr lang="en-US" sz="800" dirty="0">
                <a:latin typeface="Times New Roman" panose="02020603050405020304" pitchFamily="18" charset="0"/>
                <a:ea typeface="Tw Cen MT" panose="020B0602020104020603" pitchFamily="34" charset="0"/>
                <a:cs typeface="Times New Roman" panose="02020603050405020304" pitchFamily="18" charset="0"/>
              </a:rPr>
              <a:t>heat </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resistance, </a:t>
            </a:r>
            <a:r>
              <a:rPr lang="en-US" sz="800" dirty="0">
                <a:latin typeface="Times New Roman" panose="02020603050405020304" pitchFamily="18" charset="0"/>
                <a:ea typeface="Tw Cen MT" panose="020B0602020104020603" pitchFamily="34" charset="0"/>
                <a:cs typeface="Times New Roman" panose="02020603050405020304" pitchFamily="18" charset="0"/>
              </a:rPr>
              <a:t>as well as excellent biocompatibility and </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dielectric </a:t>
            </a:r>
            <a:r>
              <a:rPr lang="en-US" sz="800" dirty="0">
                <a:latin typeface="Times New Roman" panose="02020603050405020304" pitchFamily="18" charset="0"/>
                <a:ea typeface="Tw Cen MT" panose="020B0602020104020603" pitchFamily="34" charset="0"/>
                <a:cs typeface="Times New Roman" panose="02020603050405020304" pitchFamily="18" charset="0"/>
              </a:rPr>
              <a:t>properties. A set of these properties in combination with the capabilities of the SLS method allows creating unique parts. These parts are increasingly used in the aerospace industry, medicine, and motorsport. </a:t>
            </a:r>
            <a:endParaRPr lang="ru-RU" sz="800" dirty="0">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289250" y="2574882"/>
            <a:ext cx="3742817" cy="297517"/>
          </a:xfrm>
          <a:prstGeom prst="rect">
            <a:avLst/>
          </a:prstGeom>
          <a:solidFill>
            <a:schemeClr val="accent5">
              <a:lumMod val="20000"/>
              <a:lumOff val="80000"/>
            </a:schemeClr>
          </a:solidFill>
          <a:ln w="19050">
            <a:solidFill>
              <a:schemeClr val="tx1"/>
            </a:solidFill>
          </a:ln>
        </p:spPr>
        <p:txBody>
          <a:bodyPr wrap="square">
            <a:spAutoFit/>
          </a:bodyPr>
          <a:lstStyle/>
          <a:p>
            <a:pPr algn="just">
              <a:lnSpc>
                <a:spcPts val="800"/>
              </a:lnSpc>
            </a:pPr>
            <a:r>
              <a:rPr lang="en-US" sz="800" dirty="0">
                <a:latin typeface="Times New Roman" panose="02020603050405020304" pitchFamily="18" charset="0"/>
                <a:ea typeface="Tw Cen MT" panose="020B0602020104020603" pitchFamily="34" charset="0"/>
                <a:cs typeface="Times New Roman" panose="02020603050405020304" pitchFamily="18" charset="0"/>
              </a:rPr>
              <a:t>We present the original design of the </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SLS </a:t>
            </a:r>
            <a:r>
              <a:rPr lang="en-US" sz="800" dirty="0">
                <a:latin typeface="Times New Roman" panose="02020603050405020304" pitchFamily="18" charset="0"/>
                <a:ea typeface="Tw Cen MT" panose="020B0602020104020603" pitchFamily="34" charset="0"/>
                <a:cs typeface="Times New Roman" panose="02020603050405020304" pitchFamily="18" charset="0"/>
              </a:rPr>
              <a:t>machine </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for PEEK, which includes </a:t>
            </a:r>
            <a:r>
              <a:rPr lang="en-US" sz="800" dirty="0">
                <a:latin typeface="Times New Roman" panose="02020603050405020304" pitchFamily="18" charset="0"/>
                <a:ea typeface="Tw Cen MT" panose="020B0602020104020603" pitchFamily="34" charset="0"/>
                <a:cs typeface="Times New Roman" panose="02020603050405020304" pitchFamily="18" charset="0"/>
              </a:rPr>
              <a:t>the following main units, systems and parts:</a:t>
            </a:r>
            <a:endParaRPr lang="ru-RU" sz="800" dirty="0"/>
          </a:p>
        </p:txBody>
      </p:sp>
      <p:sp>
        <p:nvSpPr>
          <p:cNvPr id="16" name="Прямоугольник 15"/>
          <p:cNvSpPr/>
          <p:nvPr/>
        </p:nvSpPr>
        <p:spPr>
          <a:xfrm>
            <a:off x="289252" y="934348"/>
            <a:ext cx="3742816" cy="276999"/>
          </a:xfrm>
          <a:prstGeom prst="rect">
            <a:avLst/>
          </a:prstGeom>
          <a:solidFill>
            <a:srgbClr val="E0947C"/>
          </a:solidFill>
          <a:ln w="19050">
            <a:solidFill>
              <a:schemeClr val="tx1"/>
            </a:solidFill>
          </a:ln>
        </p:spPr>
        <p:txBody>
          <a:bodyPr wrap="square">
            <a:spAutoFit/>
          </a:bodyPr>
          <a:lstStyle/>
          <a:p>
            <a:pPr algn="ctr"/>
            <a:r>
              <a:rPr lang="en-US" sz="1200" b="1" dirty="0" smtClean="0">
                <a:latin typeface="Times New Roman" panose="02020603050405020304" pitchFamily="18" charset="0"/>
                <a:ea typeface="Tw Cen MT" panose="020B0602020104020603" pitchFamily="34" charset="0"/>
                <a:cs typeface="Times New Roman" panose="02020603050405020304" pitchFamily="18" charset="0"/>
              </a:rPr>
              <a:t>BACKGROUND</a:t>
            </a:r>
            <a:endParaRPr lang="ru-RU" sz="1200" b="1" dirty="0"/>
          </a:p>
        </p:txBody>
      </p:sp>
      <p:sp>
        <p:nvSpPr>
          <p:cNvPr id="17" name="Прямоугольник 16"/>
          <p:cNvSpPr/>
          <p:nvPr/>
        </p:nvSpPr>
        <p:spPr>
          <a:xfrm>
            <a:off x="4201950" y="2733899"/>
            <a:ext cx="1818599" cy="276999"/>
          </a:xfrm>
          <a:prstGeom prst="rect">
            <a:avLst/>
          </a:prstGeom>
          <a:solidFill>
            <a:srgbClr val="E0947C"/>
          </a:solidFill>
          <a:ln w="19050">
            <a:solidFill>
              <a:schemeClr val="tx1"/>
            </a:solidFill>
          </a:ln>
        </p:spPr>
        <p:txBody>
          <a:bodyPr wrap="square">
            <a:spAutoFit/>
          </a:bodyPr>
          <a:lstStyle/>
          <a:p>
            <a:pPr algn="ctr"/>
            <a:r>
              <a:rPr lang="en-US" sz="1200" b="1" dirty="0" smtClean="0">
                <a:latin typeface="Times New Roman" panose="02020603050405020304" pitchFamily="18" charset="0"/>
                <a:ea typeface="Tw Cen MT" panose="020B0602020104020603" pitchFamily="34" charset="0"/>
                <a:cs typeface="Times New Roman" panose="02020603050405020304" pitchFamily="18" charset="0"/>
              </a:rPr>
              <a:t>CHARACTERISTICS</a:t>
            </a:r>
            <a:endParaRPr lang="ru-RU" sz="1200" b="1" dirty="0"/>
          </a:p>
        </p:txBody>
      </p:sp>
      <p:sp>
        <p:nvSpPr>
          <p:cNvPr id="18" name="Прямоугольник 17"/>
          <p:cNvSpPr/>
          <p:nvPr/>
        </p:nvSpPr>
        <p:spPr>
          <a:xfrm>
            <a:off x="289250" y="2248256"/>
            <a:ext cx="3735040" cy="277000"/>
          </a:xfrm>
          <a:prstGeom prst="rect">
            <a:avLst/>
          </a:prstGeom>
          <a:solidFill>
            <a:srgbClr val="E0947C"/>
          </a:solidFill>
          <a:ln w="19050">
            <a:solidFill>
              <a:schemeClr val="tx1"/>
            </a:solidFill>
          </a:ln>
        </p:spPr>
        <p:txBody>
          <a:bodyPr wrap="square">
            <a:spAutoFit/>
          </a:bodyPr>
          <a:lstStyle/>
          <a:p>
            <a:pPr algn="ctr"/>
            <a:r>
              <a:rPr lang="en-US" sz="1200" b="1" dirty="0" smtClean="0">
                <a:latin typeface="Times New Roman" panose="02020603050405020304" pitchFamily="18" charset="0"/>
                <a:ea typeface="Tw Cen MT" panose="020B0602020104020603" pitchFamily="34" charset="0"/>
                <a:cs typeface="Times New Roman" panose="02020603050405020304" pitchFamily="18" charset="0"/>
              </a:rPr>
              <a:t>RESULT</a:t>
            </a:r>
            <a:endParaRPr lang="ru-RU" sz="1200" b="1" dirty="0"/>
          </a:p>
        </p:txBody>
      </p:sp>
      <p:sp>
        <p:nvSpPr>
          <p:cNvPr id="19" name="Прямоугольник 18"/>
          <p:cNvSpPr/>
          <p:nvPr/>
        </p:nvSpPr>
        <p:spPr>
          <a:xfrm>
            <a:off x="6190432" y="4974773"/>
            <a:ext cx="5841116" cy="276999"/>
          </a:xfrm>
          <a:prstGeom prst="rect">
            <a:avLst/>
          </a:prstGeom>
          <a:solidFill>
            <a:srgbClr val="E0947C"/>
          </a:solidFill>
          <a:ln w="19050">
            <a:solidFill>
              <a:schemeClr val="tx1"/>
            </a:solidFill>
          </a:ln>
        </p:spPr>
        <p:txBody>
          <a:bodyPr wrap="square">
            <a:spAutoFit/>
          </a:bodyPr>
          <a:lstStyle/>
          <a:p>
            <a:pPr algn="ctr"/>
            <a:r>
              <a:rPr lang="en-US" sz="1200" b="1" dirty="0" smtClean="0">
                <a:latin typeface="Times New Roman" panose="02020603050405020304" pitchFamily="18" charset="0"/>
                <a:ea typeface="Tw Cen MT" panose="020B0602020104020603" pitchFamily="34" charset="0"/>
                <a:cs typeface="Times New Roman" panose="02020603050405020304" pitchFamily="18" charset="0"/>
              </a:rPr>
              <a:t>REFERENCES</a:t>
            </a:r>
            <a:endParaRPr lang="ru-RU" sz="1200" b="1" dirty="0"/>
          </a:p>
        </p:txBody>
      </p:sp>
      <p:sp>
        <p:nvSpPr>
          <p:cNvPr id="20" name="Прямоугольник 19"/>
          <p:cNvSpPr/>
          <p:nvPr/>
        </p:nvSpPr>
        <p:spPr>
          <a:xfrm>
            <a:off x="6198209" y="5308295"/>
            <a:ext cx="5841116" cy="1426031"/>
          </a:xfrm>
          <a:prstGeom prst="rect">
            <a:avLst/>
          </a:prstGeom>
          <a:solidFill>
            <a:schemeClr val="accent5">
              <a:lumMod val="20000"/>
              <a:lumOff val="80000"/>
            </a:schemeClr>
          </a:solidFill>
          <a:ln w="19050">
            <a:solidFill>
              <a:schemeClr val="tx1"/>
            </a:solidFill>
          </a:ln>
        </p:spPr>
        <p:txBody>
          <a:bodyPr wrap="square">
            <a:spAutoFit/>
          </a:bodyPr>
          <a:lstStyle/>
          <a:p>
            <a:pPr marR="91440" algn="just">
              <a:lnSpc>
                <a:spcPts val="800"/>
              </a:lnSpc>
              <a:spcBef>
                <a:spcPts val="425"/>
              </a:spcBef>
              <a:spcAft>
                <a:spcPts val="0"/>
              </a:spcAft>
            </a:pPr>
            <a:r>
              <a:rPr lang="en-US" sz="800" dirty="0" smtClean="0">
                <a:solidFill>
                  <a:srgbClr val="000000"/>
                </a:solidFill>
                <a:latin typeface="Times New Roman" panose="02020603050405020304" pitchFamily="18" charset="0"/>
                <a:ea typeface="Tw Cen MT" panose="020B0602020104020603" pitchFamily="34" charset="0"/>
              </a:rPr>
              <a:t>1. EOS </a:t>
            </a:r>
            <a:r>
              <a:rPr lang="en-US" sz="800" dirty="0">
                <a:solidFill>
                  <a:srgbClr val="000000"/>
                </a:solidFill>
                <a:latin typeface="Times New Roman" panose="02020603050405020304" pitchFamily="18" charset="0"/>
                <a:ea typeface="Tw Cen MT" panose="020B0602020104020603" pitchFamily="34" charset="0"/>
              </a:rPr>
              <a:t>Plastic Materials for Additive Manufacturing. [online] Retrieved January 10, 2018, </a:t>
            </a:r>
            <a:r>
              <a:rPr lang="en-US" sz="800" dirty="0" smtClean="0">
                <a:solidFill>
                  <a:srgbClr val="000000"/>
                </a:solidFill>
                <a:latin typeface="Times New Roman" panose="02020603050405020304" pitchFamily="18" charset="0"/>
                <a:ea typeface="Tw Cen MT" panose="020B0602020104020603" pitchFamily="34" charset="0"/>
              </a:rPr>
              <a:t> from </a:t>
            </a:r>
            <a:r>
              <a:rPr lang="en-US" sz="800" u="sng" dirty="0">
                <a:solidFill>
                  <a:srgbClr val="000000"/>
                </a:solidFill>
                <a:latin typeface="Times New Roman" panose="02020603050405020304" pitchFamily="18" charset="0"/>
                <a:ea typeface="Tw Cen MT" panose="020B0602020104020603" pitchFamily="34" charset="0"/>
                <a:hlinkClick r:id="rId4"/>
              </a:rPr>
              <a:t>https://www.eos.info/material-p</a:t>
            </a:r>
            <a:endParaRPr lang="ru-RU" sz="800" dirty="0">
              <a:latin typeface="Times New Roman" panose="02020603050405020304" pitchFamily="18" charset="0"/>
              <a:ea typeface="Times New Roman" panose="02020603050405020304" pitchFamily="18" charset="0"/>
            </a:endParaRPr>
          </a:p>
          <a:p>
            <a:pPr marR="91440" algn="just">
              <a:lnSpc>
                <a:spcPts val="800"/>
              </a:lnSpc>
              <a:spcBef>
                <a:spcPts val="425"/>
              </a:spcBef>
              <a:spcAft>
                <a:spcPts val="0"/>
              </a:spcAft>
            </a:pPr>
            <a:r>
              <a:rPr lang="ru-RU" sz="800" dirty="0">
                <a:solidFill>
                  <a:srgbClr val="000000"/>
                </a:solidFill>
                <a:latin typeface="Times New Roman" panose="02020603050405020304" pitchFamily="18" charset="0"/>
                <a:ea typeface="Tw Cen MT" panose="020B0602020104020603" pitchFamily="34" charset="0"/>
              </a:rPr>
              <a:t>2. </a:t>
            </a:r>
            <a:r>
              <a:rPr lang="en-US" sz="800" dirty="0">
                <a:solidFill>
                  <a:srgbClr val="000000"/>
                </a:solidFill>
                <a:latin typeface="Times New Roman" panose="02020603050405020304" pitchFamily="18" charset="0"/>
                <a:ea typeface="Tw Cen MT" panose="020B0602020104020603" pitchFamily="34" charset="0"/>
              </a:rPr>
              <a:t>VICTREX™ PEEK Polymers. [online] Retrieved January 10, 2018, </a:t>
            </a:r>
          </a:p>
          <a:p>
            <a:pPr marR="91440" algn="just">
              <a:lnSpc>
                <a:spcPts val="800"/>
              </a:lnSpc>
              <a:spcBef>
                <a:spcPts val="425"/>
              </a:spcBef>
              <a:spcAft>
                <a:spcPts val="0"/>
              </a:spcAft>
            </a:pPr>
            <a:r>
              <a:rPr lang="en-US" sz="800" dirty="0" smtClean="0">
                <a:solidFill>
                  <a:srgbClr val="000000"/>
                </a:solidFill>
                <a:latin typeface="Times New Roman" panose="02020603050405020304" pitchFamily="18" charset="0"/>
                <a:ea typeface="Tw Cen MT" panose="020B0602020104020603" pitchFamily="34" charset="0"/>
              </a:rPr>
              <a:t>    from </a:t>
            </a:r>
            <a:r>
              <a:rPr lang="en-US" sz="800" dirty="0">
                <a:solidFill>
                  <a:srgbClr val="000000"/>
                </a:solidFill>
                <a:latin typeface="Times New Roman" panose="02020603050405020304" pitchFamily="18" charset="0"/>
                <a:ea typeface="Tw Cen MT" panose="020B0602020104020603" pitchFamily="34" charset="0"/>
              </a:rPr>
              <a:t>https://www.victrex.com/~/media/datasheets/victrex_tds_450g.ashx </a:t>
            </a:r>
            <a:endParaRPr lang="ru-RU" sz="800" dirty="0">
              <a:latin typeface="Times New Roman" panose="02020603050405020304" pitchFamily="18" charset="0"/>
              <a:ea typeface="Times New Roman" panose="02020603050405020304" pitchFamily="18" charset="0"/>
            </a:endParaRPr>
          </a:p>
          <a:p>
            <a:pPr marR="91440" algn="just">
              <a:lnSpc>
                <a:spcPts val="800"/>
              </a:lnSpc>
              <a:spcBef>
                <a:spcPts val="425"/>
              </a:spcBef>
              <a:spcAft>
                <a:spcPts val="0"/>
              </a:spcAft>
            </a:pPr>
            <a:r>
              <a:rPr lang="ru-RU" sz="800" dirty="0">
                <a:solidFill>
                  <a:srgbClr val="000000"/>
                </a:solidFill>
                <a:latin typeface="Times New Roman" panose="02020603050405020304" pitchFamily="18" charset="0"/>
                <a:ea typeface="Tw Cen MT" panose="020B0602020104020603" pitchFamily="34" charset="0"/>
              </a:rPr>
              <a:t>3. </a:t>
            </a:r>
            <a:r>
              <a:rPr lang="en-US" sz="800" dirty="0">
                <a:solidFill>
                  <a:srgbClr val="000000"/>
                </a:solidFill>
                <a:latin typeface="Times New Roman" panose="02020603050405020304" pitchFamily="18" charset="0"/>
                <a:ea typeface="Tw Cen MT" panose="020B0602020104020603" pitchFamily="34" charset="0"/>
              </a:rPr>
              <a:t>PEEK (</a:t>
            </a:r>
            <a:r>
              <a:rPr lang="en-US" sz="800" dirty="0" err="1">
                <a:solidFill>
                  <a:srgbClr val="000000"/>
                </a:solidFill>
                <a:latin typeface="Times New Roman" panose="02020603050405020304" pitchFamily="18" charset="0"/>
                <a:ea typeface="Tw Cen MT" panose="020B0602020104020603" pitchFamily="34" charset="0"/>
              </a:rPr>
              <a:t>Polyarylethe-Retherketone</a:t>
            </a:r>
            <a:r>
              <a:rPr lang="en-US" sz="800" dirty="0">
                <a:solidFill>
                  <a:srgbClr val="000000"/>
                </a:solidFill>
                <a:latin typeface="Times New Roman" panose="02020603050405020304" pitchFamily="18" charset="0"/>
                <a:ea typeface="Tw Cen MT" panose="020B0602020104020603" pitchFamily="34" charset="0"/>
              </a:rPr>
              <a:t>). BPF. [online] Retrieved January 10, 2018, </a:t>
            </a:r>
            <a:endParaRPr lang="en-US" sz="800" dirty="0" smtClean="0">
              <a:solidFill>
                <a:srgbClr val="000000"/>
              </a:solidFill>
              <a:latin typeface="Times New Roman" panose="02020603050405020304" pitchFamily="18" charset="0"/>
              <a:ea typeface="Tw Cen MT" panose="020B0602020104020603" pitchFamily="34" charset="0"/>
            </a:endParaRPr>
          </a:p>
          <a:p>
            <a:pPr marR="91440" algn="just">
              <a:lnSpc>
                <a:spcPts val="800"/>
              </a:lnSpc>
              <a:spcBef>
                <a:spcPts val="425"/>
              </a:spcBef>
              <a:spcAft>
                <a:spcPts val="0"/>
              </a:spcAft>
            </a:pPr>
            <a:r>
              <a:rPr lang="en-US" sz="800" dirty="0" smtClean="0">
                <a:solidFill>
                  <a:srgbClr val="000000"/>
                </a:solidFill>
                <a:latin typeface="Times New Roman" panose="02020603050405020304" pitchFamily="18" charset="0"/>
                <a:ea typeface="Tw Cen MT" panose="020B0602020104020603" pitchFamily="34" charset="0"/>
              </a:rPr>
              <a:t>    from </a:t>
            </a:r>
            <a:r>
              <a:rPr lang="en-US" sz="800" dirty="0">
                <a:solidFill>
                  <a:srgbClr val="000000"/>
                </a:solidFill>
                <a:latin typeface="Times New Roman" panose="02020603050405020304" pitchFamily="18" charset="0"/>
                <a:ea typeface="Tw Cen MT" panose="020B0602020104020603" pitchFamily="34" charset="0"/>
              </a:rPr>
              <a:t>http://www.bpf.co.uk/plastipedia/polymers/peek.aspx </a:t>
            </a:r>
            <a:endParaRPr lang="ru-RU" sz="800" dirty="0">
              <a:latin typeface="Times New Roman" panose="02020603050405020304" pitchFamily="18" charset="0"/>
              <a:ea typeface="Times New Roman" panose="02020603050405020304" pitchFamily="18" charset="0"/>
            </a:endParaRPr>
          </a:p>
          <a:p>
            <a:pPr marR="91440" algn="just">
              <a:lnSpc>
                <a:spcPts val="800"/>
              </a:lnSpc>
              <a:spcBef>
                <a:spcPts val="425"/>
              </a:spcBef>
              <a:spcAft>
                <a:spcPts val="0"/>
              </a:spcAft>
            </a:pPr>
            <a:r>
              <a:rPr lang="ru-RU" sz="800" dirty="0">
                <a:solidFill>
                  <a:srgbClr val="000000"/>
                </a:solidFill>
                <a:latin typeface="Times New Roman" panose="02020603050405020304" pitchFamily="18" charset="0"/>
                <a:ea typeface="Tw Cen MT" panose="020B0602020104020603" pitchFamily="34" charset="0"/>
              </a:rPr>
              <a:t>4. </a:t>
            </a:r>
            <a:r>
              <a:rPr lang="en-US" sz="800" dirty="0">
                <a:solidFill>
                  <a:srgbClr val="000000"/>
                </a:solidFill>
                <a:latin typeface="Times New Roman" panose="02020603050405020304" pitchFamily="18" charset="0"/>
                <a:ea typeface="Tw Cen MT" panose="020B0602020104020603" pitchFamily="34" charset="0"/>
              </a:rPr>
              <a:t>EOS Systems and Equipment for Plastic Additive Manufacturing. [online] Retrieved January 10, 2018, </a:t>
            </a:r>
            <a:endParaRPr lang="en-US" sz="800" dirty="0" smtClean="0">
              <a:solidFill>
                <a:srgbClr val="000000"/>
              </a:solidFill>
              <a:latin typeface="Times New Roman" panose="02020603050405020304" pitchFamily="18" charset="0"/>
              <a:ea typeface="Tw Cen MT" panose="020B0602020104020603" pitchFamily="34" charset="0"/>
            </a:endParaRPr>
          </a:p>
          <a:p>
            <a:pPr marR="91440" algn="just">
              <a:lnSpc>
                <a:spcPts val="800"/>
              </a:lnSpc>
              <a:spcBef>
                <a:spcPts val="425"/>
              </a:spcBef>
              <a:spcAft>
                <a:spcPts val="0"/>
              </a:spcAft>
            </a:pPr>
            <a:r>
              <a:rPr lang="en-US" sz="800" dirty="0">
                <a:solidFill>
                  <a:srgbClr val="000000"/>
                </a:solidFill>
                <a:latin typeface="Times New Roman" panose="02020603050405020304" pitchFamily="18" charset="0"/>
                <a:ea typeface="Tw Cen MT" panose="020B0602020104020603" pitchFamily="34" charset="0"/>
              </a:rPr>
              <a:t> </a:t>
            </a:r>
            <a:r>
              <a:rPr lang="en-US" sz="800" dirty="0" smtClean="0">
                <a:solidFill>
                  <a:srgbClr val="000000"/>
                </a:solidFill>
                <a:latin typeface="Times New Roman" panose="02020603050405020304" pitchFamily="18" charset="0"/>
                <a:ea typeface="Tw Cen MT" panose="020B0602020104020603" pitchFamily="34" charset="0"/>
              </a:rPr>
              <a:t>   from </a:t>
            </a:r>
            <a:r>
              <a:rPr lang="en-US" sz="800" u="sng" dirty="0">
                <a:solidFill>
                  <a:srgbClr val="000000"/>
                </a:solidFill>
                <a:latin typeface="Times New Roman" panose="02020603050405020304" pitchFamily="18" charset="0"/>
                <a:ea typeface="Tw Cen MT" panose="020B0602020104020603" pitchFamily="34" charset="0"/>
                <a:hlinkClick r:id="rId5"/>
              </a:rPr>
              <a:t>https://www.eos.info/systems_solutions/plastic/systems_equipment</a:t>
            </a:r>
            <a:endParaRPr lang="ru-RU" sz="800" dirty="0">
              <a:latin typeface="Times New Roman" panose="02020603050405020304" pitchFamily="18" charset="0"/>
              <a:ea typeface="Times New Roman" panose="02020603050405020304" pitchFamily="18" charset="0"/>
            </a:endParaRPr>
          </a:p>
          <a:p>
            <a:pPr marR="91440" algn="just">
              <a:lnSpc>
                <a:spcPts val="800"/>
              </a:lnSpc>
              <a:spcBef>
                <a:spcPts val="425"/>
              </a:spcBef>
              <a:spcAft>
                <a:spcPts val="0"/>
              </a:spcAft>
            </a:pPr>
            <a:r>
              <a:rPr lang="ru-RU" sz="800" dirty="0">
                <a:solidFill>
                  <a:srgbClr val="000000"/>
                </a:solidFill>
                <a:latin typeface="Times New Roman" panose="02020603050405020304" pitchFamily="18" charset="0"/>
                <a:ea typeface="Tw Cen MT" panose="020B0602020104020603" pitchFamily="34" charset="0"/>
              </a:rPr>
              <a:t>5. </a:t>
            </a:r>
            <a:r>
              <a:rPr lang="en-US" sz="800" dirty="0" err="1">
                <a:solidFill>
                  <a:srgbClr val="000000"/>
                </a:solidFill>
                <a:latin typeface="Times New Roman" panose="02020603050405020304" pitchFamily="18" charset="0"/>
                <a:ea typeface="Tw Cen MT" panose="020B0602020104020603" pitchFamily="34" charset="0"/>
              </a:rPr>
              <a:t>Nazarov</a:t>
            </a:r>
            <a:r>
              <a:rPr lang="en-US" sz="800" dirty="0">
                <a:solidFill>
                  <a:srgbClr val="000000"/>
                </a:solidFill>
                <a:latin typeface="Times New Roman" panose="02020603050405020304" pitchFamily="18" charset="0"/>
                <a:ea typeface="Tw Cen MT" panose="020B0602020104020603" pitchFamily="34" charset="0"/>
              </a:rPr>
              <a:t> A, </a:t>
            </a:r>
            <a:r>
              <a:rPr lang="en-US" sz="800" dirty="0" err="1">
                <a:solidFill>
                  <a:srgbClr val="000000"/>
                </a:solidFill>
                <a:latin typeface="Times New Roman" panose="02020603050405020304" pitchFamily="18" charset="0"/>
                <a:ea typeface="Tw Cen MT" panose="020B0602020104020603" pitchFamily="34" charset="0"/>
              </a:rPr>
              <a:t>Skornyakov</a:t>
            </a:r>
            <a:r>
              <a:rPr lang="en-US" sz="800" dirty="0">
                <a:solidFill>
                  <a:srgbClr val="000000"/>
                </a:solidFill>
                <a:latin typeface="Times New Roman" panose="02020603050405020304" pitchFamily="18" charset="0"/>
                <a:ea typeface="Tw Cen MT" panose="020B0602020104020603" pitchFamily="34" charset="0"/>
              </a:rPr>
              <a:t> I, </a:t>
            </a:r>
            <a:r>
              <a:rPr lang="en-US" sz="800" dirty="0" err="1">
                <a:solidFill>
                  <a:srgbClr val="000000"/>
                </a:solidFill>
                <a:latin typeface="Times New Roman" panose="02020603050405020304" pitchFamily="18" charset="0"/>
                <a:ea typeface="Tw Cen MT" panose="020B0602020104020603" pitchFamily="34" charset="0"/>
              </a:rPr>
              <a:t>Shishkovsky</a:t>
            </a:r>
            <a:r>
              <a:rPr lang="en-US" sz="800" dirty="0">
                <a:solidFill>
                  <a:srgbClr val="000000"/>
                </a:solidFill>
                <a:latin typeface="Times New Roman" panose="02020603050405020304" pitchFamily="18" charset="0"/>
                <a:ea typeface="Tw Cen MT" panose="020B0602020104020603" pitchFamily="34" charset="0"/>
              </a:rPr>
              <a:t> I (2018) The Setup Design for Selective Laser Sintering </a:t>
            </a:r>
            <a:r>
              <a:rPr lang="en-US" sz="800" dirty="0" smtClean="0">
                <a:solidFill>
                  <a:srgbClr val="000000"/>
                </a:solidFill>
                <a:latin typeface="Times New Roman" panose="02020603050405020304" pitchFamily="18" charset="0"/>
                <a:ea typeface="Tw Cen MT" panose="020B0602020104020603" pitchFamily="34" charset="0"/>
              </a:rPr>
              <a:t>of </a:t>
            </a:r>
            <a:r>
              <a:rPr lang="en-US" sz="800" dirty="0">
                <a:solidFill>
                  <a:srgbClr val="000000"/>
                </a:solidFill>
                <a:latin typeface="Times New Roman" panose="02020603050405020304" pitchFamily="18" charset="0"/>
                <a:ea typeface="Tw Cen MT" panose="020B0602020104020603" pitchFamily="34" charset="0"/>
              </a:rPr>
              <a:t>High-Temperature Polymer </a:t>
            </a:r>
            <a:endParaRPr lang="en-US" sz="800" dirty="0" smtClean="0">
              <a:solidFill>
                <a:srgbClr val="000000"/>
              </a:solidFill>
              <a:latin typeface="Times New Roman" panose="02020603050405020304" pitchFamily="18" charset="0"/>
              <a:ea typeface="Tw Cen MT" panose="020B0602020104020603" pitchFamily="34" charset="0"/>
            </a:endParaRPr>
          </a:p>
          <a:p>
            <a:pPr marR="91440" algn="just">
              <a:lnSpc>
                <a:spcPts val="800"/>
              </a:lnSpc>
              <a:spcBef>
                <a:spcPts val="425"/>
              </a:spcBef>
              <a:spcAft>
                <a:spcPts val="0"/>
              </a:spcAft>
            </a:pPr>
            <a:r>
              <a:rPr lang="en-US" sz="800" dirty="0">
                <a:solidFill>
                  <a:srgbClr val="000000"/>
                </a:solidFill>
                <a:latin typeface="Times New Roman" panose="02020603050405020304" pitchFamily="18" charset="0"/>
                <a:ea typeface="Tw Cen MT" panose="020B0602020104020603" pitchFamily="34" charset="0"/>
              </a:rPr>
              <a:t> </a:t>
            </a:r>
            <a:r>
              <a:rPr lang="en-US" sz="800" dirty="0" smtClean="0">
                <a:solidFill>
                  <a:srgbClr val="000000"/>
                </a:solidFill>
                <a:latin typeface="Times New Roman" panose="02020603050405020304" pitchFamily="18" charset="0"/>
                <a:ea typeface="Tw Cen MT" panose="020B0602020104020603" pitchFamily="34" charset="0"/>
              </a:rPr>
              <a:t>   Materials </a:t>
            </a:r>
            <a:r>
              <a:rPr lang="en-US" sz="800" dirty="0">
                <a:solidFill>
                  <a:srgbClr val="000000"/>
                </a:solidFill>
                <a:latin typeface="Times New Roman" panose="02020603050405020304" pitchFamily="18" charset="0"/>
                <a:ea typeface="Tw Cen MT" panose="020B0602020104020603" pitchFamily="34" charset="0"/>
              </a:rPr>
              <a:t>with the Alignment Control System of Layer Deposition. </a:t>
            </a:r>
            <a:r>
              <a:rPr lang="en-US" sz="800" dirty="0" smtClean="0">
                <a:solidFill>
                  <a:srgbClr val="000000"/>
                </a:solidFill>
                <a:latin typeface="Times New Roman" panose="02020603050405020304" pitchFamily="18" charset="0"/>
                <a:ea typeface="Tw Cen MT" panose="020B0602020104020603" pitchFamily="34" charset="0"/>
              </a:rPr>
              <a:t>Machines </a:t>
            </a:r>
            <a:r>
              <a:rPr lang="en-US" sz="800" dirty="0">
                <a:solidFill>
                  <a:srgbClr val="000000"/>
                </a:solidFill>
                <a:latin typeface="Times New Roman" panose="02020603050405020304" pitchFamily="18" charset="0"/>
                <a:ea typeface="Tw Cen MT" panose="020B0602020104020603" pitchFamily="34" charset="0"/>
              </a:rPr>
              <a:t>2018, 6, 11; doi:10.3390/machines6010011</a:t>
            </a:r>
            <a:endParaRPr lang="ru-RU" sz="800" dirty="0">
              <a:latin typeface="Times New Roman" panose="02020603050405020304" pitchFamily="18" charset="0"/>
              <a:ea typeface="Times New Roman" panose="02020603050405020304" pitchFamily="18" charset="0"/>
            </a:endParaRPr>
          </a:p>
        </p:txBody>
      </p:sp>
      <p:pic>
        <p:nvPicPr>
          <p:cNvPr id="21" name="Рисунок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64908" y="469842"/>
            <a:ext cx="2138459" cy="2831258"/>
          </a:xfrm>
          <a:prstGeom prst="rect">
            <a:avLst/>
          </a:prstGeom>
        </p:spPr>
      </p:pic>
      <p:pic>
        <p:nvPicPr>
          <p:cNvPr id="23" name="Рисунок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319583" y="673214"/>
            <a:ext cx="1711963" cy="2571568"/>
          </a:xfrm>
          <a:prstGeom prst="rect">
            <a:avLst/>
          </a:prstGeom>
        </p:spPr>
      </p:pic>
      <p:sp>
        <p:nvSpPr>
          <p:cNvPr id="24" name="Объект 2"/>
          <p:cNvSpPr txBox="1">
            <a:spLocks/>
          </p:cNvSpPr>
          <p:nvPr/>
        </p:nvSpPr>
        <p:spPr>
          <a:xfrm>
            <a:off x="1895305" y="5033789"/>
            <a:ext cx="2128985" cy="1700537"/>
          </a:xfrm>
          <a:prstGeom prst="rect">
            <a:avLst/>
          </a:prstGeom>
          <a:solidFill>
            <a:schemeClr val="accent5">
              <a:lumMod val="20000"/>
              <a:lumOff val="80000"/>
            </a:schemeClr>
          </a:solidFill>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800"/>
              </a:lnSpc>
              <a:spcBef>
                <a:spcPts val="450"/>
              </a:spcBef>
              <a:spcAft>
                <a:spcPts val="0"/>
              </a:spcAft>
              <a:buNone/>
            </a:pPr>
            <a:r>
              <a:rPr lang="en-US" sz="800" b="1" dirty="0" smtClean="0">
                <a:latin typeface="Times New Roman" panose="02020603050405020304" pitchFamily="18" charset="0"/>
                <a:ea typeface="Tw Cen MT" panose="020B0602020104020603" pitchFamily="34" charset="0"/>
                <a:cs typeface="Times New Roman" panose="02020603050405020304" pitchFamily="18" charset="0"/>
              </a:rPr>
              <a:t>20</a:t>
            </a:r>
            <a:r>
              <a:rPr lang="en-US" sz="800" dirty="0" smtClean="0">
                <a:latin typeface="Times New Roman" panose="02020603050405020304" pitchFamily="18" charset="0"/>
                <a:ea typeface="Tw Cen MT" panose="020B0602020104020603" pitchFamily="34" charset="0"/>
                <a:cs typeface="Times New Roman" panose="02020603050405020304" pitchFamily="18" charset="0"/>
              </a:rPr>
              <a:t> </a:t>
            </a:r>
            <a:r>
              <a:rPr lang="en-US" sz="800" dirty="0">
                <a:latin typeface="Times New Roman" panose="02020603050405020304" pitchFamily="18" charset="0"/>
                <a:ea typeface="Tw Cen MT" panose="020B0602020104020603" pitchFamily="34" charset="0"/>
                <a:cs typeface="Times New Roman" panose="02020603050405020304" pitchFamily="18" charset="0"/>
              </a:rPr>
              <a:t>pyrometer; </a:t>
            </a:r>
          </a:p>
          <a:p>
            <a:pPr marL="0" indent="0" algn="just">
              <a:lnSpc>
                <a:spcPts val="800"/>
              </a:lnSpc>
              <a:spcBef>
                <a:spcPts val="450"/>
              </a:spcBef>
              <a:spcAft>
                <a:spcPts val="0"/>
              </a:spcAft>
              <a:buNone/>
            </a:pPr>
            <a:r>
              <a:rPr lang="en-US" sz="800" b="1" dirty="0">
                <a:latin typeface="Times New Roman" panose="02020603050405020304" pitchFamily="18" charset="0"/>
                <a:ea typeface="Tw Cen MT" panose="020B0602020104020603" pitchFamily="34" charset="0"/>
                <a:cs typeface="Times New Roman" panose="02020603050405020304" pitchFamily="18" charset="0"/>
              </a:rPr>
              <a:t>21</a:t>
            </a:r>
            <a:r>
              <a:rPr lang="en-US" sz="800" dirty="0">
                <a:latin typeface="Times New Roman" panose="02020603050405020304" pitchFamily="18" charset="0"/>
                <a:ea typeface="Tw Cen MT" panose="020B0602020104020603" pitchFamily="34" charset="0"/>
                <a:cs typeface="Times New Roman" panose="02020603050405020304" pitchFamily="18" charset="0"/>
              </a:rPr>
              <a:t> illumination lamp; </a:t>
            </a:r>
          </a:p>
          <a:p>
            <a:pPr marL="0" indent="0" algn="just">
              <a:lnSpc>
                <a:spcPts val="800"/>
              </a:lnSpc>
              <a:spcBef>
                <a:spcPts val="450"/>
              </a:spcBef>
              <a:spcAft>
                <a:spcPts val="0"/>
              </a:spcAft>
              <a:buNone/>
            </a:pPr>
            <a:r>
              <a:rPr lang="en-US" sz="800" b="1" dirty="0">
                <a:latin typeface="Times New Roman" panose="02020603050405020304" pitchFamily="18" charset="0"/>
                <a:ea typeface="Tw Cen MT" panose="020B0602020104020603" pitchFamily="34" charset="0"/>
                <a:cs typeface="Times New Roman" panose="02020603050405020304" pitchFamily="18" charset="0"/>
              </a:rPr>
              <a:t>22</a:t>
            </a:r>
            <a:r>
              <a:rPr lang="en-US" sz="800" dirty="0">
                <a:latin typeface="Times New Roman" panose="02020603050405020304" pitchFamily="18" charset="0"/>
                <a:ea typeface="Tw Cen MT" panose="020B0602020104020603" pitchFamily="34" charset="0"/>
                <a:cs typeface="Times New Roman" panose="02020603050405020304" pitchFamily="18" charset="0"/>
              </a:rPr>
              <a:t> protective external chamber; </a:t>
            </a:r>
          </a:p>
          <a:p>
            <a:pPr marL="0" indent="0" algn="just">
              <a:lnSpc>
                <a:spcPts val="800"/>
              </a:lnSpc>
              <a:spcBef>
                <a:spcPts val="450"/>
              </a:spcBef>
              <a:spcAft>
                <a:spcPts val="0"/>
              </a:spcAft>
              <a:buNone/>
            </a:pPr>
            <a:r>
              <a:rPr lang="en-US" sz="800" b="1" dirty="0">
                <a:latin typeface="Times New Roman" panose="02020603050405020304" pitchFamily="18" charset="0"/>
                <a:ea typeface="Tw Cen MT" panose="020B0602020104020603" pitchFamily="34" charset="0"/>
                <a:cs typeface="Times New Roman" panose="02020603050405020304" pitchFamily="18" charset="0"/>
              </a:rPr>
              <a:t>23</a:t>
            </a:r>
            <a:r>
              <a:rPr lang="en-US" sz="800" dirty="0">
                <a:latin typeface="Times New Roman" panose="02020603050405020304" pitchFamily="18" charset="0"/>
                <a:ea typeface="Tw Cen MT" panose="020B0602020104020603" pitchFamily="34" charset="0"/>
                <a:cs typeface="Times New Roman" panose="02020603050405020304" pitchFamily="18" charset="0"/>
              </a:rPr>
              <a:t> external chamber frame; </a:t>
            </a:r>
          </a:p>
          <a:p>
            <a:pPr marL="0" indent="0" algn="just">
              <a:lnSpc>
                <a:spcPts val="800"/>
              </a:lnSpc>
              <a:spcBef>
                <a:spcPts val="450"/>
              </a:spcBef>
              <a:spcAft>
                <a:spcPts val="0"/>
              </a:spcAft>
              <a:buNone/>
            </a:pPr>
            <a:r>
              <a:rPr lang="en-US" sz="800" b="1" dirty="0">
                <a:latin typeface="Times New Roman" panose="02020603050405020304" pitchFamily="18" charset="0"/>
                <a:ea typeface="Tw Cen MT" panose="020B0602020104020603" pitchFamily="34" charset="0"/>
                <a:cs typeface="Times New Roman" panose="02020603050405020304" pitchFamily="18" charset="0"/>
              </a:rPr>
              <a:t>24-26</a:t>
            </a:r>
            <a:r>
              <a:rPr lang="en-US" sz="800" dirty="0">
                <a:latin typeface="Times New Roman" panose="02020603050405020304" pitchFamily="18" charset="0"/>
                <a:ea typeface="Tw Cen MT" panose="020B0602020104020603" pitchFamily="34" charset="0"/>
                <a:cs typeface="Times New Roman" panose="02020603050405020304" pitchFamily="18" charset="0"/>
              </a:rPr>
              <a:t> changeable frame with heating system; </a:t>
            </a:r>
          </a:p>
          <a:p>
            <a:pPr marL="0" indent="0" algn="just">
              <a:lnSpc>
                <a:spcPts val="800"/>
              </a:lnSpc>
              <a:spcBef>
                <a:spcPts val="450"/>
              </a:spcBef>
              <a:spcAft>
                <a:spcPts val="0"/>
              </a:spcAft>
              <a:buNone/>
            </a:pPr>
            <a:r>
              <a:rPr lang="en-US" sz="800" b="1" dirty="0">
                <a:latin typeface="Times New Roman" panose="02020603050405020304" pitchFamily="18" charset="0"/>
                <a:ea typeface="Tw Cen MT" panose="020B0602020104020603" pitchFamily="34" charset="0"/>
                <a:cs typeface="Times New Roman" panose="02020603050405020304" pitchFamily="18" charset="0"/>
              </a:rPr>
              <a:t>27</a:t>
            </a:r>
            <a:r>
              <a:rPr lang="en-US" sz="800" dirty="0">
                <a:latin typeface="Times New Roman" panose="02020603050405020304" pitchFamily="18" charset="0"/>
                <a:ea typeface="Tw Cen MT" panose="020B0602020104020603" pitchFamily="34" charset="0"/>
                <a:cs typeface="Times New Roman" panose="02020603050405020304" pitchFamily="18" charset="0"/>
              </a:rPr>
              <a:t> double-protective door; </a:t>
            </a:r>
          </a:p>
          <a:p>
            <a:pPr marL="0" indent="0" algn="just">
              <a:lnSpc>
                <a:spcPts val="800"/>
              </a:lnSpc>
              <a:spcBef>
                <a:spcPts val="450"/>
              </a:spcBef>
              <a:spcAft>
                <a:spcPts val="0"/>
              </a:spcAft>
              <a:buNone/>
            </a:pPr>
            <a:r>
              <a:rPr lang="en-US" sz="800" b="1" dirty="0">
                <a:latin typeface="Times New Roman" panose="02020603050405020304" pitchFamily="18" charset="0"/>
                <a:ea typeface="Tw Cen MT" panose="020B0602020104020603" pitchFamily="34" charset="0"/>
                <a:cs typeface="Times New Roman" panose="02020603050405020304" pitchFamily="18" charset="0"/>
              </a:rPr>
              <a:t>28-35</a:t>
            </a:r>
            <a:r>
              <a:rPr lang="en-US" sz="800" dirty="0">
                <a:latin typeface="Times New Roman" panose="02020603050405020304" pitchFamily="18" charset="0"/>
                <a:ea typeface="Tw Cen MT" panose="020B0602020104020603" pitchFamily="34" charset="0"/>
                <a:cs typeface="Times New Roman" panose="02020603050405020304" pitchFamily="18" charset="0"/>
              </a:rPr>
              <a:t> powder delivery and collection hoppers; </a:t>
            </a:r>
          </a:p>
          <a:p>
            <a:pPr marL="0" indent="0" algn="just">
              <a:lnSpc>
                <a:spcPts val="800"/>
              </a:lnSpc>
              <a:spcBef>
                <a:spcPts val="450"/>
              </a:spcBef>
              <a:spcAft>
                <a:spcPts val="0"/>
              </a:spcAft>
              <a:buNone/>
            </a:pPr>
            <a:r>
              <a:rPr lang="en-US" sz="800" b="1" dirty="0">
                <a:latin typeface="Times New Roman" panose="02020603050405020304" pitchFamily="18" charset="0"/>
                <a:ea typeface="Tw Cen MT" panose="020B0602020104020603" pitchFamily="34" charset="0"/>
                <a:cs typeface="Times New Roman" panose="02020603050405020304" pitchFamily="18" charset="0"/>
              </a:rPr>
              <a:t>36</a:t>
            </a:r>
            <a:r>
              <a:rPr lang="en-US" sz="800" dirty="0">
                <a:latin typeface="Times New Roman" panose="02020603050405020304" pitchFamily="18" charset="0"/>
                <a:ea typeface="Tw Cen MT" panose="020B0602020104020603" pitchFamily="34" charset="0"/>
                <a:cs typeface="Times New Roman" panose="02020603050405020304" pitchFamily="18" charset="0"/>
              </a:rPr>
              <a:t> air-gas system; </a:t>
            </a:r>
          </a:p>
          <a:p>
            <a:pPr marL="0" indent="0" algn="just">
              <a:lnSpc>
                <a:spcPts val="800"/>
              </a:lnSpc>
              <a:spcBef>
                <a:spcPts val="450"/>
              </a:spcBef>
              <a:spcAft>
                <a:spcPts val="0"/>
              </a:spcAft>
              <a:buNone/>
            </a:pPr>
            <a:r>
              <a:rPr lang="en-US" sz="800" b="1" dirty="0">
                <a:latin typeface="Times New Roman" panose="02020603050405020304" pitchFamily="18" charset="0"/>
                <a:ea typeface="Tw Cen MT" panose="020B0602020104020603" pitchFamily="34" charset="0"/>
                <a:cs typeface="Times New Roman" panose="02020603050405020304" pitchFamily="18" charset="0"/>
              </a:rPr>
              <a:t>37</a:t>
            </a:r>
            <a:r>
              <a:rPr lang="en-US" sz="800" dirty="0">
                <a:latin typeface="Times New Roman" panose="02020603050405020304" pitchFamily="18" charset="0"/>
                <a:ea typeface="Tw Cen MT" panose="020B0602020104020603" pitchFamily="34" charset="0"/>
                <a:cs typeface="Times New Roman" panose="02020603050405020304" pitchFamily="18" charset="0"/>
              </a:rPr>
              <a:t> electric control device; </a:t>
            </a:r>
          </a:p>
          <a:p>
            <a:pPr marL="0" indent="0" algn="just">
              <a:lnSpc>
                <a:spcPts val="800"/>
              </a:lnSpc>
              <a:spcBef>
                <a:spcPts val="450"/>
              </a:spcBef>
              <a:spcAft>
                <a:spcPts val="0"/>
              </a:spcAft>
              <a:buNone/>
            </a:pPr>
            <a:r>
              <a:rPr lang="en-US" sz="800" b="1" dirty="0">
                <a:latin typeface="Times New Roman" panose="02020603050405020304" pitchFamily="18" charset="0"/>
                <a:ea typeface="Calibri" panose="020F0502020204030204" pitchFamily="34" charset="0"/>
                <a:cs typeface="Times New Roman" panose="02020603050405020304" pitchFamily="18" charset="0"/>
              </a:rPr>
              <a:t>38</a:t>
            </a:r>
            <a:r>
              <a:rPr lang="en-US" sz="800" dirty="0">
                <a:latin typeface="Times New Roman" panose="02020603050405020304" pitchFamily="18" charset="0"/>
                <a:ea typeface="Calibri" panose="020F0502020204030204" pitchFamily="34" charset="0"/>
                <a:cs typeface="Times New Roman" panose="02020603050405020304" pitchFamily="18" charset="0"/>
              </a:rPr>
              <a:t> thermocouple.</a:t>
            </a:r>
            <a:endParaRPr lang="ru-RU" sz="800" dirty="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endParaRPr lang="ru-RU" sz="800" dirty="0">
              <a:latin typeface="Times New Roman" panose="02020603050405020304" pitchFamily="18" charset="0"/>
              <a:ea typeface="Tw Cen MT" panose="020B0602020104020603" pitchFamily="34" charset="0"/>
              <a:cs typeface="Times New Roman" panose="02020603050405020304" pitchFamily="18" charset="0"/>
            </a:endParaRPr>
          </a:p>
        </p:txBody>
      </p:sp>
      <p:sp>
        <p:nvSpPr>
          <p:cNvPr id="25" name="Прямоугольник 24"/>
          <p:cNvSpPr/>
          <p:nvPr/>
        </p:nvSpPr>
        <p:spPr>
          <a:xfrm>
            <a:off x="6137881" y="129331"/>
            <a:ext cx="4014634" cy="276999"/>
          </a:xfrm>
          <a:prstGeom prst="rect">
            <a:avLst/>
          </a:prstGeom>
          <a:solidFill>
            <a:srgbClr val="E0947C"/>
          </a:solidFill>
          <a:ln w="19050">
            <a:solidFill>
              <a:schemeClr val="tx1"/>
            </a:solidFill>
          </a:ln>
        </p:spPr>
        <p:txBody>
          <a:bodyPr wrap="square">
            <a:spAutoFit/>
          </a:bodyPr>
          <a:lstStyle/>
          <a:p>
            <a:pPr algn="ctr"/>
            <a:r>
              <a:rPr lang="en-US" sz="1200" b="1" dirty="0" smtClean="0">
                <a:latin typeface="Times New Roman" panose="02020603050405020304" pitchFamily="18" charset="0"/>
                <a:ea typeface="Tw Cen MT" panose="020B0602020104020603" pitchFamily="34" charset="0"/>
                <a:cs typeface="Times New Roman" panose="02020603050405020304" pitchFamily="18" charset="0"/>
              </a:rPr>
              <a:t>COOLING CIRCUITS</a:t>
            </a:r>
            <a:endParaRPr lang="ru-RU" sz="1200" b="1" dirty="0"/>
          </a:p>
        </p:txBody>
      </p:sp>
      <p:sp>
        <p:nvSpPr>
          <p:cNvPr id="26" name="Объект 2"/>
          <p:cNvSpPr txBox="1">
            <a:spLocks/>
          </p:cNvSpPr>
          <p:nvPr/>
        </p:nvSpPr>
        <p:spPr>
          <a:xfrm>
            <a:off x="8239164" y="457899"/>
            <a:ext cx="1913351" cy="2786883"/>
          </a:xfrm>
          <a:prstGeom prst="rect">
            <a:avLst/>
          </a:prstGeom>
          <a:solidFill>
            <a:schemeClr val="accent5">
              <a:lumMod val="20000"/>
              <a:lumOff val="80000"/>
            </a:schemeClr>
          </a:solidFill>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1</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air</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protective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ZnSe-glass</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2</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nitrogen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protective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ZnSe-glass</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3</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nitrogen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recoater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drive</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4</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water</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main</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plate;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5</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water</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flange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ring</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laser-optical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unit</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on</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which</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protective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ZnSe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glass</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is</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mounted</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6</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water</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cooled</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rod</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for</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moving</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lower</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transition</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table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7</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water</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plate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clamping</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device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changeable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frame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8</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nitrogen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optical</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part</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pyrometer</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9</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water</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pyrometer</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case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ru-RU"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10</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air</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cooling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electrical</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connectors</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of</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the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lower</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transition</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table</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and</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building</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ru-RU" sz="800" dirty="0" err="1"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platform</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a:t>
            </a:r>
            <a:r>
              <a:rPr lang="ru-RU"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endPar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endParaRPr>
          </a:p>
          <a:p>
            <a:pPr marL="0" indent="0">
              <a:lnSpc>
                <a:spcPts val="800"/>
              </a:lnSpc>
              <a:spcBef>
                <a:spcPts val="450"/>
              </a:spcBef>
              <a:spcAft>
                <a:spcPts val="0"/>
              </a:spcAft>
              <a:buNone/>
            </a:pPr>
            <a:r>
              <a:rPr lang="en-US" sz="800" b="1"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11-22</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 </a:t>
            </a:r>
            <a:r>
              <a:rPr lang="en-US"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t</a:t>
            </a:r>
            <a:r>
              <a:rPr lang="en-US" sz="800" dirty="0" smtClean="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emperature control points</a:t>
            </a:r>
            <a:r>
              <a:rPr lang="ru-RU" sz="800" dirty="0">
                <a:solidFill>
                  <a:srgbClr val="222222"/>
                </a:solidFill>
                <a:latin typeface="Times New Roman" panose="02020603050405020304" pitchFamily="18" charset="0"/>
                <a:ea typeface="Tw Cen MT" panose="020B0602020104020603" pitchFamily="34" charset="0"/>
                <a:cs typeface="Times New Roman" panose="02020603050405020304" pitchFamily="18" charset="0"/>
              </a:rPr>
              <a:t>.</a:t>
            </a:r>
            <a:endParaRPr lang="ru-RU" sz="800" dirty="0">
              <a:latin typeface="Times New Roman" panose="02020603050405020304" pitchFamily="18" charset="0"/>
              <a:ea typeface="Tw Cen MT" panose="020B0602020104020603" pitchFamily="34" charset="0"/>
              <a:cs typeface="Times New Roman" panose="02020603050405020304" pitchFamily="18" charset="0"/>
            </a:endParaRPr>
          </a:p>
          <a:p>
            <a:pPr marL="0" indent="0" algn="just">
              <a:lnSpc>
                <a:spcPts val="800"/>
              </a:lnSpc>
              <a:spcBef>
                <a:spcPts val="450"/>
              </a:spcBef>
              <a:spcAft>
                <a:spcPts val="0"/>
              </a:spcAft>
              <a:buNone/>
            </a:pPr>
            <a:endParaRPr lang="ru-RU" sz="800" dirty="0">
              <a:latin typeface="Times New Roman" panose="02020603050405020304" pitchFamily="18" charset="0"/>
              <a:ea typeface="Tw Cen MT" panose="020B0602020104020603" pitchFamily="34" charset="0"/>
              <a:cs typeface="Times New Roman" panose="02020603050405020304" pitchFamily="18" charset="0"/>
            </a:endParaRPr>
          </a:p>
        </p:txBody>
      </p:sp>
      <p:sp>
        <p:nvSpPr>
          <p:cNvPr id="27" name="Прямоугольник 26"/>
          <p:cNvSpPr/>
          <p:nvPr/>
        </p:nvSpPr>
        <p:spPr>
          <a:xfrm>
            <a:off x="10319583" y="129331"/>
            <a:ext cx="1711964" cy="461665"/>
          </a:xfrm>
          <a:prstGeom prst="rect">
            <a:avLst/>
          </a:prstGeom>
          <a:solidFill>
            <a:srgbClr val="E0947C"/>
          </a:solidFill>
          <a:ln w="19050">
            <a:solidFill>
              <a:schemeClr val="tx1"/>
            </a:solidFill>
          </a:ln>
        </p:spPr>
        <p:txBody>
          <a:bodyPr wrap="square">
            <a:spAutoFit/>
          </a:bodyPr>
          <a:lstStyle/>
          <a:p>
            <a:pPr algn="ctr"/>
            <a:r>
              <a:rPr lang="en-US" sz="1200" b="1" dirty="0" smtClean="0">
                <a:latin typeface="Times New Roman" panose="02020603050405020304" pitchFamily="18" charset="0"/>
                <a:ea typeface="Tw Cen MT" panose="020B0602020104020603" pitchFamily="34" charset="0"/>
                <a:cs typeface="Times New Roman" panose="02020603050405020304" pitchFamily="18" charset="0"/>
              </a:rPr>
              <a:t>CREATED INSTALLATION</a:t>
            </a:r>
            <a:endParaRPr lang="ru-RU" sz="1200" b="1" dirty="0"/>
          </a:p>
        </p:txBody>
      </p:sp>
      <p:sp>
        <p:nvSpPr>
          <p:cNvPr id="28" name="Объект 2"/>
          <p:cNvSpPr txBox="1">
            <a:spLocks/>
          </p:cNvSpPr>
          <p:nvPr/>
        </p:nvSpPr>
        <p:spPr>
          <a:xfrm>
            <a:off x="6190432" y="3740642"/>
            <a:ext cx="3589294" cy="1093431"/>
          </a:xfrm>
          <a:prstGeom prst="rect">
            <a:avLst/>
          </a:prstGeom>
          <a:solidFill>
            <a:schemeClr val="accent5">
              <a:lumMod val="20000"/>
              <a:lumOff val="80000"/>
            </a:schemeClr>
          </a:solidFill>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ts val="1300"/>
              </a:lnSpc>
              <a:spcBef>
                <a:spcPts val="15"/>
              </a:spcBef>
              <a:spcAft>
                <a:spcPts val="0"/>
              </a:spcAft>
              <a:buNone/>
            </a:pPr>
            <a:r>
              <a:rPr lang="en-US"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S</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hows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time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course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of</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temperature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changes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at</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mentioned</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points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Temperature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dependence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testifies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to</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operation</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reliability</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of</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all</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protective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cooling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circuits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during</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SLS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process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of</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designed</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unit</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a:t>
            </a:r>
            <a:r>
              <a:rPr lang="en-US"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P</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yrometric</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control</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showed</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that</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in</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points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11–19,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heating</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temperature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does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not</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exceed</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ambient</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temperature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by</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more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than</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5 °C.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At</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points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20–22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during</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unit</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operation</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temperature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ranges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from</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40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to</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50 °C,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which</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does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not</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exceed</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the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permissible</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r>
              <a:rPr lang="ru-RU" sz="800" dirty="0" err="1">
                <a:solidFill>
                  <a:srgbClr val="222222"/>
                </a:solidFill>
                <a:latin typeface="Times New Roman" panose="02020603050405020304" pitchFamily="18" charset="0"/>
                <a:ea typeface="Tw Cen MT" panose="020B0602020104020603" pitchFamily="34" charset="0"/>
                <a:cs typeface="Tw Cen MT" panose="020B0602020104020603" pitchFamily="34" charset="0"/>
              </a:rPr>
              <a:t>values</a:t>
            </a:r>
            <a:r>
              <a:rPr lang="ru-RU" sz="800" dirty="0">
                <a:solidFill>
                  <a:srgbClr val="222222"/>
                </a:solidFill>
                <a:latin typeface="Times New Roman" panose="02020603050405020304" pitchFamily="18" charset="0"/>
                <a:ea typeface="Tw Cen MT" panose="020B0602020104020603" pitchFamily="34" charset="0"/>
                <a:cs typeface="Tw Cen MT" panose="020B0602020104020603" pitchFamily="34" charset="0"/>
              </a:rPr>
              <a:t>. </a:t>
            </a:r>
            <a:endParaRPr lang="ru-RU" sz="800" dirty="0">
              <a:latin typeface="Times New Roman" panose="02020603050405020304" pitchFamily="18" charset="0"/>
              <a:ea typeface="Tw Cen MT" panose="020B0602020104020603" pitchFamily="34" charset="0"/>
              <a:cs typeface="Times New Roman" panose="02020603050405020304" pitchFamily="18" charset="0"/>
            </a:endParaRPr>
          </a:p>
        </p:txBody>
      </p:sp>
      <p:pic>
        <p:nvPicPr>
          <p:cNvPr id="29" name="Рисунок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97360" y="3400105"/>
            <a:ext cx="2134186" cy="1448593"/>
          </a:xfrm>
          <a:prstGeom prst="rect">
            <a:avLst/>
          </a:prstGeom>
        </p:spPr>
      </p:pic>
      <p:sp>
        <p:nvSpPr>
          <p:cNvPr id="30" name="Прямоугольник 29"/>
          <p:cNvSpPr/>
          <p:nvPr/>
        </p:nvSpPr>
        <p:spPr>
          <a:xfrm>
            <a:off x="6198209" y="3407120"/>
            <a:ext cx="3581517" cy="276999"/>
          </a:xfrm>
          <a:prstGeom prst="rect">
            <a:avLst/>
          </a:prstGeom>
          <a:solidFill>
            <a:srgbClr val="E0947C"/>
          </a:solidFill>
          <a:ln w="19050">
            <a:solidFill>
              <a:schemeClr val="tx1"/>
            </a:solidFill>
          </a:ln>
        </p:spPr>
        <p:txBody>
          <a:bodyPr wrap="square">
            <a:spAutoFit/>
          </a:bodyPr>
          <a:lstStyle/>
          <a:p>
            <a:pPr algn="ctr"/>
            <a:r>
              <a:rPr lang="en-US" sz="1200" b="1" dirty="0" smtClean="0">
                <a:latin typeface="Times New Roman" panose="02020603050405020304" pitchFamily="18" charset="0"/>
                <a:cs typeface="Times New Roman" panose="02020603050405020304" pitchFamily="18" charset="0"/>
              </a:rPr>
              <a:t>TEMPERATURE CURVES</a:t>
            </a:r>
            <a:endParaRPr lang="ru-RU" sz="1200" b="1" dirty="0"/>
          </a:p>
        </p:txBody>
      </p:sp>
      <p:sp>
        <p:nvSpPr>
          <p:cNvPr id="31" name="TextBox 30"/>
          <p:cNvSpPr txBox="1"/>
          <p:nvPr/>
        </p:nvSpPr>
        <p:spPr>
          <a:xfrm>
            <a:off x="495415" y="637778"/>
            <a:ext cx="3648142" cy="276999"/>
          </a:xfrm>
          <a:prstGeom prst="rect">
            <a:avLst/>
          </a:prstGeom>
          <a:noFill/>
        </p:spPr>
        <p:txBody>
          <a:bodyPr wrap="square" rtlCol="0">
            <a:spAutoFit/>
          </a:bodyPr>
          <a:lstStyle/>
          <a:p>
            <a:r>
              <a:rPr lang="en-US" sz="1200" b="1" i="1" dirty="0" smtClean="0">
                <a:latin typeface="Times New Roman" panose="02020603050405020304" pitchFamily="18" charset="0"/>
                <a:cs typeface="Times New Roman" panose="02020603050405020304" pitchFamily="18" charset="0"/>
              </a:rPr>
              <a:t>nazarovstankin@mail.ru</a:t>
            </a:r>
            <a:endParaRPr lang="ru-RU" sz="1200" b="1" i="1" dirty="0">
              <a:latin typeface="Times New Roman" panose="02020603050405020304" pitchFamily="18" charset="0"/>
              <a:cs typeface="Times New Roman" panose="02020603050405020304" pitchFamily="18" charset="0"/>
            </a:endParaRPr>
          </a:p>
        </p:txBody>
      </p:sp>
      <p:pic>
        <p:nvPicPr>
          <p:cNvPr id="32" name="Рисунок 3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9250" y="651141"/>
            <a:ext cx="267143" cy="267143"/>
          </a:xfrm>
          <a:prstGeom prst="rect">
            <a:avLst/>
          </a:prstGeom>
        </p:spPr>
      </p:pic>
    </p:spTree>
    <p:extLst>
      <p:ext uri="{BB962C8B-B14F-4D97-AF65-F5344CB8AC3E}">
        <p14:creationId xmlns:p14="http://schemas.microsoft.com/office/powerpoint/2010/main" val="288606452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622</Words>
  <Application>Microsoft Office PowerPoint</Application>
  <PresentationFormat>Широкоэкранный</PresentationFormat>
  <Paragraphs>62</Paragraphs>
  <Slides>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vt:i4>
      </vt:variant>
    </vt:vector>
  </HeadingPairs>
  <TitlesOfParts>
    <vt:vector size="8" baseType="lpstr">
      <vt:lpstr>Arial</vt:lpstr>
      <vt:lpstr>Calibri</vt:lpstr>
      <vt:lpstr>Calibri Light</vt:lpstr>
      <vt:lpstr>Times New Roman</vt:lpstr>
      <vt:lpstr>Tw Cen MT</vt:lpstr>
      <vt:lpstr>Wingdings</vt:lpstr>
      <vt:lpstr>Тема Office</vt:lpstr>
      <vt:lpstr>Design of the SLS-machine for PEEK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of the SLS-machine for PEEK Добавить здесь еще все как в примере</dc:title>
  <dc:creator>Denis Beliy</dc:creator>
  <cp:lastModifiedBy>Sasha</cp:lastModifiedBy>
  <cp:revision>34</cp:revision>
  <dcterms:created xsi:type="dcterms:W3CDTF">2018-04-17T14:17:12Z</dcterms:created>
  <dcterms:modified xsi:type="dcterms:W3CDTF">2018-04-19T09:01:33Z</dcterms:modified>
</cp:coreProperties>
</file>