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2918400" cy="164592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12A"/>
    <a:srgbClr val="B86B04"/>
    <a:srgbClr val="5A3402"/>
    <a:srgbClr val="351F01"/>
    <a:srgbClr val="FFFCF7"/>
    <a:srgbClr val="FEE3BE"/>
    <a:srgbClr val="FDD299"/>
    <a:srgbClr val="FCC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416" autoAdjust="0"/>
    <p:restoredTop sz="94660"/>
  </p:normalViewPr>
  <p:slideViewPr>
    <p:cSldViewPr snapToGrid="0">
      <p:cViewPr>
        <p:scale>
          <a:sx n="30" d="100"/>
          <a:sy n="30" d="100"/>
        </p:scale>
        <p:origin x="-780" y="-78"/>
      </p:cViewPr>
      <p:guideLst>
        <p:guide orient="horz" pos="5184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FEE3BE"/>
            </a:gs>
            <a:gs pos="83000">
              <a:srgbClr val="FDD299"/>
            </a:gs>
            <a:gs pos="100000">
              <a:srgbClr val="B86B0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0" y="-26969"/>
            <a:ext cx="32918400" cy="30828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6058" y="588001"/>
            <a:ext cx="5486400" cy="15470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" y="555476"/>
            <a:ext cx="3749040" cy="1612120"/>
          </a:xfrm>
          <a:prstGeom prst="rect">
            <a:avLst/>
          </a:prstGeom>
          <a:noFill/>
        </p:spPr>
      </p:pic>
      <p:sp>
        <p:nvSpPr>
          <p:cNvPr id="13" name="Rounded Rectangle 12"/>
          <p:cNvSpPr/>
          <p:nvPr userDrawn="1"/>
        </p:nvSpPr>
        <p:spPr>
          <a:xfrm>
            <a:off x="731520" y="3866606"/>
            <a:ext cx="7315200" cy="11704320"/>
          </a:xfrm>
          <a:prstGeom prst="roundRect">
            <a:avLst>
              <a:gd name="adj" fmla="val 6141"/>
            </a:avLst>
          </a:prstGeom>
          <a:solidFill>
            <a:srgbClr val="FFFCF7"/>
          </a:solidFill>
          <a:ln w="38100"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>
            <a:off x="8863896" y="3840479"/>
            <a:ext cx="7315200" cy="11704320"/>
          </a:xfrm>
          <a:prstGeom prst="roundRect">
            <a:avLst>
              <a:gd name="adj" fmla="val 6141"/>
            </a:avLst>
          </a:prstGeom>
          <a:solidFill>
            <a:srgbClr val="FFFCF7"/>
          </a:solidFill>
          <a:ln w="38100"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>
            <a:off x="17017978" y="3866605"/>
            <a:ext cx="7315200" cy="11704320"/>
          </a:xfrm>
          <a:prstGeom prst="roundRect">
            <a:avLst>
              <a:gd name="adj" fmla="val 6141"/>
            </a:avLst>
          </a:prstGeom>
          <a:solidFill>
            <a:srgbClr val="FFFCF7"/>
          </a:solidFill>
          <a:ln w="38100"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 userDrawn="1"/>
        </p:nvSpPr>
        <p:spPr>
          <a:xfrm>
            <a:off x="25150354" y="3866605"/>
            <a:ext cx="7315200" cy="11704320"/>
          </a:xfrm>
          <a:prstGeom prst="roundRect">
            <a:avLst>
              <a:gd name="adj" fmla="val 6141"/>
            </a:avLst>
          </a:prstGeom>
          <a:solidFill>
            <a:srgbClr val="FFFCF7"/>
          </a:solidFill>
          <a:ln w="38100"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270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876301"/>
            <a:ext cx="28392120" cy="3181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4381500"/>
            <a:ext cx="28392120" cy="10443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15255241"/>
            <a:ext cx="740664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F6762-5726-421E-AC66-48D21BAC4755}" type="datetimeFigureOut">
              <a:rPr lang="en-US" smtClean="0"/>
              <a:t>9/25/2016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15255241"/>
            <a:ext cx="1110996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15255241"/>
            <a:ext cx="740664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99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iming>
    <p:tnLst>
      <p:par>
        <p:cTn id="1" dur="indefinite" restart="never" nodeType="tmRoot"/>
      </p:par>
    </p:tnLst>
  </p:timing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"/><Relationship Id="rId3" Type="http://schemas.openxmlformats.org/officeDocument/2006/relationships/image" Target="../media/image4.jpeg"/><Relationship Id="rId7" Type="http://schemas.openxmlformats.org/officeDocument/2006/relationships/image" Target="../media/image8.tif"/><Relationship Id="rId12" Type="http://schemas.openxmlformats.org/officeDocument/2006/relationships/image" Target="../media/image12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tif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20191" y="478595"/>
            <a:ext cx="21335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None/>
            </a:pPr>
            <a:r>
              <a:rPr lang="en-US" altLang="en-US" sz="4800" b="1" dirty="0" smtClean="0">
                <a:solidFill>
                  <a:srgbClr val="FAA12A"/>
                </a:solidFill>
              </a:rPr>
              <a:t>Building Realistic Models of the Airway Tree </a:t>
            </a:r>
            <a:r>
              <a:rPr lang="en-US" altLang="en-US" sz="4800" b="1" dirty="0">
                <a:solidFill>
                  <a:srgbClr val="FAA12A"/>
                </a:solidFill>
              </a:rPr>
              <a:t>Using Computed Tomography </a:t>
            </a:r>
            <a:endParaRPr lang="en-US" altLang="en-US" sz="4800" dirty="0">
              <a:solidFill>
                <a:srgbClr val="FAA12A"/>
              </a:solidFill>
            </a:endParaRPr>
          </a:p>
          <a:p>
            <a:pPr algn="ctr">
              <a:buFontTx/>
              <a:buNone/>
            </a:pPr>
            <a:r>
              <a:rPr lang="en-US" altLang="en-US" sz="3200" dirty="0" smtClean="0">
                <a:solidFill>
                  <a:srgbClr val="FAA1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Mansy JH, </a:t>
            </a:r>
            <a:r>
              <a:rPr lang="en-US" altLang="en-US" sz="3200" dirty="0" err="1" smtClean="0">
                <a:solidFill>
                  <a:srgbClr val="FAA1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Najarro</a:t>
            </a:r>
            <a:r>
              <a:rPr lang="en-US" altLang="en-US" sz="3200" dirty="0" smtClean="0">
                <a:solidFill>
                  <a:srgbClr val="FAA1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P,  </a:t>
            </a:r>
            <a:r>
              <a:rPr lang="en-US" altLang="en-US" sz="3200" dirty="0" err="1" smtClean="0">
                <a:solidFill>
                  <a:srgbClr val="FAA1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McMurry</a:t>
            </a:r>
            <a:r>
              <a:rPr lang="en-US" altLang="en-US" sz="3200" dirty="0" smtClean="0">
                <a:solidFill>
                  <a:srgbClr val="FAA1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en-US" altLang="en-US" sz="3200" smtClean="0">
                <a:solidFill>
                  <a:srgbClr val="FAA1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Meguid</a:t>
            </a:r>
            <a:r>
              <a:rPr lang="en-US" altLang="en-US" sz="3200" dirty="0" smtClean="0">
                <a:solidFill>
                  <a:srgbClr val="FAA1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I, Azad, </a:t>
            </a:r>
            <a:r>
              <a:rPr lang="en-US" altLang="en-US" sz="3200" dirty="0">
                <a:solidFill>
                  <a:srgbClr val="FAA1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3200" dirty="0" smtClean="0">
                <a:solidFill>
                  <a:srgbClr val="FAA1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  <a:p>
            <a:pPr algn="ctr">
              <a:buFontTx/>
              <a:buNone/>
            </a:pPr>
            <a:r>
              <a:rPr lang="en-US" altLang="en-US" sz="2800" dirty="0" smtClean="0">
                <a:solidFill>
                  <a:srgbClr val="FAA12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University </a:t>
            </a:r>
            <a:r>
              <a:rPr lang="en-US" altLang="en-US" sz="2800" dirty="0">
                <a:solidFill>
                  <a:srgbClr val="FAA12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of Central Florida, Orlando, </a:t>
            </a:r>
            <a:r>
              <a:rPr lang="en-US" altLang="en-US" sz="2800" dirty="0" smtClean="0">
                <a:solidFill>
                  <a:srgbClr val="FAA12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FL</a:t>
            </a:r>
            <a:endParaRPr lang="en-US" altLang="en-US" sz="2800" dirty="0">
              <a:solidFill>
                <a:srgbClr val="FAA12A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84"/>
          <p:cNvSpPr txBox="1">
            <a:spLocks noChangeArrowheads="1"/>
          </p:cNvSpPr>
          <p:nvPr/>
        </p:nvSpPr>
        <p:spPr bwMode="auto">
          <a:xfrm>
            <a:off x="751114" y="3897087"/>
            <a:ext cx="7260771" cy="396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8590" tIns="74295" rIns="148590" bIns="74295">
            <a:spAutoFit/>
          </a:bodyPr>
          <a:lstStyle>
            <a:lvl1pPr defTabSz="1143000">
              <a:spcBef>
                <a:spcPct val="20000"/>
              </a:spcBef>
              <a:buChar char="•"/>
              <a:defRPr sz="10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143000">
              <a:spcBef>
                <a:spcPct val="20000"/>
              </a:spcBef>
              <a:buChar char="–"/>
              <a:defRPr sz="91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143000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143000">
              <a:spcBef>
                <a:spcPct val="20000"/>
              </a:spcBef>
              <a:buChar char="–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143000">
              <a:spcBef>
                <a:spcPct val="20000"/>
              </a:spcBef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en-US" altLang="en-US" sz="16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n-US" sz="16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Extract the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geometry of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airway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tree to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help build accurate computer models of the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airways.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n-US" altLang="en-US" sz="16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en-US" alt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Scan the airways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of a human and a pig using CT.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Use segmentation software to extract the geometry.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diameter, length and bifurcation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angles. Convert the geometry to a computer aided design file then construct the physical model  by 3D printing. 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n-US" altLang="en-US" sz="16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en-US" alt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geometric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details of the pig airways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noticeably different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between humans and pigs. Building a realistic hollow airway model was possible.  Empirical rules describing the pig airway geometry were developed. 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4"/>
          <p:cNvSpPr txBox="1">
            <a:spLocks noChangeArrowheads="1"/>
          </p:cNvSpPr>
          <p:nvPr/>
        </p:nvSpPr>
        <p:spPr bwMode="auto">
          <a:xfrm>
            <a:off x="710767" y="8009377"/>
            <a:ext cx="7358742" cy="2116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8590" tIns="74295" rIns="148590" bIns="74295">
            <a:spAutoFit/>
          </a:bodyPr>
          <a:lstStyle>
            <a:lvl1pPr defTabSz="1143000">
              <a:spcBef>
                <a:spcPct val="20000"/>
              </a:spcBef>
              <a:buChar char="•"/>
              <a:defRPr sz="10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143000">
              <a:spcBef>
                <a:spcPct val="20000"/>
              </a:spcBef>
              <a:buChar char="–"/>
              <a:defRPr sz="91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143000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143000">
              <a:spcBef>
                <a:spcPct val="20000"/>
              </a:spcBef>
              <a:buChar char="–"/>
              <a:defRPr sz="6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143000">
              <a:spcBef>
                <a:spcPct val="20000"/>
              </a:spcBef>
              <a:buChar char="»"/>
              <a:defRPr sz="6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200000"/>
              </a:lnSpc>
              <a:spcBef>
                <a:spcPct val="0"/>
              </a:spcBef>
              <a:buFontTx/>
              <a:buNone/>
              <a:defRPr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4000"/>
              </a:lnSpc>
              <a:spcBef>
                <a:spcPct val="0"/>
              </a:spcBef>
              <a:buFontTx/>
              <a:buNone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Numerical modeling of sound propagation in the airways requires accurate knowledge of the airway geometry [Ping 14, Azad 16].  These models are often validated using animal and human experiments. Many studies documented the geometric details of the human airways, but details on the geometry of pig airways are scarce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8"/>
          <p:cNvGrpSpPr>
            <a:grpSpLocks/>
          </p:cNvGrpSpPr>
          <p:nvPr/>
        </p:nvGrpSpPr>
        <p:grpSpPr bwMode="auto">
          <a:xfrm>
            <a:off x="8980338" y="4648184"/>
            <a:ext cx="7228115" cy="3577482"/>
            <a:chOff x="12993687" y="7025498"/>
            <a:chExt cx="10628139" cy="8300224"/>
          </a:xfrm>
        </p:grpSpPr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12993687" y="13436598"/>
              <a:ext cx="10628139" cy="1889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91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7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Fig 1: An example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of extracting pig airways geometry from CT 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using segmentation software (a) Placement of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virtual “bubbles” 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inside the Pig airways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b)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Bubbles growing within 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the airways using the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“volume filling” algorithm to form the airway geometry.</a:t>
              </a:r>
              <a:endParaRPr lang="en-US" alt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Vrinda" pitchFamily="34" charset="0"/>
                </a:rPr>
                <a:t> </a:t>
              </a:r>
              <a:endPara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Vrinda" pitchFamily="34" charset="0"/>
              </a:endParaRPr>
            </a:p>
            <a:p>
              <a:pPr eaLnBrk="1" hangingPunct="1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Vrinda" pitchFamily="34" charset="0"/>
                </a:rPr>
                <a:t> </a:t>
              </a:r>
              <a:endPara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Vrinda" pitchFamily="34" charset="0"/>
              </a:endParaRPr>
            </a:p>
          </p:txBody>
        </p:sp>
        <p:grpSp>
          <p:nvGrpSpPr>
            <p:cNvPr id="13" name="Group 3"/>
            <p:cNvGrpSpPr>
              <a:grpSpLocks/>
            </p:cNvGrpSpPr>
            <p:nvPr/>
          </p:nvGrpSpPr>
          <p:grpSpPr bwMode="auto">
            <a:xfrm>
              <a:off x="13009193" y="7025498"/>
              <a:ext cx="10384038" cy="6505076"/>
              <a:chOff x="13108824" y="7044548"/>
              <a:chExt cx="10384038" cy="6505076"/>
            </a:xfrm>
          </p:grpSpPr>
          <p:grpSp>
            <p:nvGrpSpPr>
              <p:cNvPr id="14" name="Group 2"/>
              <p:cNvGrpSpPr>
                <a:grpSpLocks/>
              </p:cNvGrpSpPr>
              <p:nvPr/>
            </p:nvGrpSpPr>
            <p:grpSpPr bwMode="auto">
              <a:xfrm>
                <a:off x="13108824" y="7044548"/>
                <a:ext cx="10384038" cy="5825315"/>
                <a:chOff x="13108824" y="7409673"/>
                <a:chExt cx="10384038" cy="5825315"/>
              </a:xfrm>
            </p:grpSpPr>
            <p:pic>
              <p:nvPicPr>
                <p:cNvPr id="17" name="Picture 55" descr="snapshot0001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08824" y="7409673"/>
                  <a:ext cx="4827588" cy="58221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Picture 56" descr="C:\Users\Project\Desktop\ITK snap.jp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644638" y="7409673"/>
                  <a:ext cx="4848224" cy="5825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5" name="Text Box 2"/>
              <p:cNvSpPr txBox="1">
                <a:spLocks noChangeArrowheads="1"/>
              </p:cNvSpPr>
              <p:nvPr/>
            </p:nvSpPr>
            <p:spPr bwMode="auto">
              <a:xfrm>
                <a:off x="15428912" y="12877800"/>
                <a:ext cx="877888" cy="577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10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91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7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Vrinda" pitchFamily="34" charset="0"/>
                  </a:rPr>
                  <a:t>(a)</a:t>
                </a:r>
                <a:endParaRPr lang="en-US" altLang="en-US" sz="1600" dirty="0">
                  <a:latin typeface="Calibri" panose="020F0502020204030204" pitchFamily="34" charset="0"/>
                  <a:ea typeface="Calibri" panose="020F0502020204030204" pitchFamily="34" charset="0"/>
                  <a:cs typeface="Vrinda" pitchFamily="34" charset="0"/>
                </a:endParaRPr>
              </a:p>
            </p:txBody>
          </p:sp>
          <p:sp>
            <p:nvSpPr>
              <p:cNvPr id="16" name="Text Box 2"/>
              <p:cNvSpPr txBox="1">
                <a:spLocks noChangeArrowheads="1"/>
              </p:cNvSpPr>
              <p:nvPr/>
            </p:nvSpPr>
            <p:spPr bwMode="auto">
              <a:xfrm>
                <a:off x="20674659" y="12866689"/>
                <a:ext cx="788181" cy="6829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10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91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7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Vrinda" pitchFamily="34" charset="0"/>
                  </a:rPr>
                  <a:t>(b)</a:t>
                </a:r>
                <a:endParaRPr lang="en-US" altLang="en-US" sz="1600" dirty="0">
                  <a:latin typeface="Calibri" panose="020F0502020204030204" pitchFamily="34" charset="0"/>
                  <a:ea typeface="Calibri" panose="020F0502020204030204" pitchFamily="34" charset="0"/>
                  <a:cs typeface="Vrinda" pitchFamily="34" charset="0"/>
                </a:endParaRPr>
              </a:p>
            </p:txBody>
          </p:sp>
        </p:grpSp>
      </p:grpSp>
      <p:grpSp>
        <p:nvGrpSpPr>
          <p:cNvPr id="20" name="Group 7"/>
          <p:cNvGrpSpPr>
            <a:grpSpLocks/>
          </p:cNvGrpSpPr>
          <p:nvPr/>
        </p:nvGrpSpPr>
        <p:grpSpPr bwMode="auto">
          <a:xfrm>
            <a:off x="8958355" y="9787590"/>
            <a:ext cx="7149224" cy="5530704"/>
            <a:chOff x="13077084" y="16551346"/>
            <a:chExt cx="10921050" cy="9290873"/>
          </a:xfrm>
        </p:grpSpPr>
        <p:grpSp>
          <p:nvGrpSpPr>
            <p:cNvPr id="21" name="Group 31"/>
            <p:cNvGrpSpPr>
              <a:grpSpLocks/>
            </p:cNvGrpSpPr>
            <p:nvPr/>
          </p:nvGrpSpPr>
          <p:grpSpPr bwMode="auto">
            <a:xfrm>
              <a:off x="13077084" y="16551347"/>
              <a:ext cx="10921050" cy="9290872"/>
              <a:chOff x="126521" y="344093"/>
              <a:chExt cx="5928970" cy="5044016"/>
            </a:xfrm>
          </p:grpSpPr>
          <p:grpSp>
            <p:nvGrpSpPr>
              <p:cNvPr id="25" name="Group 32"/>
              <p:cNvGrpSpPr>
                <a:grpSpLocks/>
              </p:cNvGrpSpPr>
              <p:nvPr/>
            </p:nvGrpSpPr>
            <p:grpSpPr bwMode="auto">
              <a:xfrm>
                <a:off x="943647" y="344093"/>
                <a:ext cx="3863191" cy="3100050"/>
                <a:chOff x="781722" y="344093"/>
                <a:chExt cx="3863191" cy="3100050"/>
              </a:xfrm>
            </p:grpSpPr>
            <p:grpSp>
              <p:nvGrpSpPr>
                <p:cNvPr id="27" name="Group 34"/>
                <p:cNvGrpSpPr>
                  <a:grpSpLocks/>
                </p:cNvGrpSpPr>
                <p:nvPr/>
              </p:nvGrpSpPr>
              <p:grpSpPr bwMode="auto">
                <a:xfrm>
                  <a:off x="781722" y="344093"/>
                  <a:ext cx="2027090" cy="3096025"/>
                  <a:chOff x="781722" y="344093"/>
                  <a:chExt cx="2027090" cy="3096025"/>
                </a:xfrm>
              </p:grpSpPr>
              <p:pic>
                <p:nvPicPr>
                  <p:cNvPr id="32" name="Picture 39"/>
                  <p:cNvPicPr>
                    <a:picLocks noChangeAspect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1576" t="15692" r="34317"/>
                  <a:stretch/>
                </p:blipFill>
                <p:spPr bwMode="auto">
                  <a:xfrm>
                    <a:off x="781722" y="344093"/>
                    <a:ext cx="2027090" cy="28025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30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71575" y="3125793"/>
                    <a:ext cx="476250" cy="3143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har char="•"/>
                      <a:defRPr sz="10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91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7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65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65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65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65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65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65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15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FontTx/>
                      <a:buNone/>
                    </a:pPr>
                    <a:r>
                      <a:rPr lang="en-US" altLang="en-US" sz="1600" dirty="0">
                        <a:latin typeface="Arial" panose="020B0604020202020204" pitchFamily="34" charset="0"/>
                        <a:ea typeface="Calibri" panose="020F0502020204030204" pitchFamily="34" charset="0"/>
                        <a:cs typeface="Vrinda" pitchFamily="34" charset="0"/>
                      </a:rPr>
                      <a:t>(a)</a:t>
                    </a:r>
                    <a:endParaRPr lang="en-US" altLang="en-US" sz="1600" dirty="0">
                      <a:latin typeface="Calibri" panose="020F0502020204030204" pitchFamily="34" charset="0"/>
                      <a:ea typeface="Calibri" panose="020F0502020204030204" pitchFamily="34" charset="0"/>
                      <a:cs typeface="Vrinda" pitchFamily="34" charset="0"/>
                    </a:endParaRPr>
                  </a:p>
                </p:txBody>
              </p:sp>
            </p:grpSp>
            <p:sp>
              <p:nvSpPr>
                <p:cNvPr id="28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4105247" y="3142575"/>
                  <a:ext cx="539666" cy="3015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10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91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7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65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65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65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65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65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65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15000"/>
                    </a:lnSpc>
                    <a:spcBef>
                      <a:spcPct val="0"/>
                    </a:spcBef>
                    <a:spcAft>
                      <a:spcPts val="1000"/>
                    </a:spcAft>
                    <a:buFontTx/>
                    <a:buNone/>
                  </a:pPr>
                  <a:r>
                    <a:rPr lang="en-US" altLang="en-US" sz="1600" dirty="0">
                      <a:latin typeface="Arial" panose="020B0604020202020204" pitchFamily="34" charset="0"/>
                      <a:ea typeface="Calibri" panose="020F0502020204030204" pitchFamily="34" charset="0"/>
                      <a:cs typeface="Vrinda" pitchFamily="34" charset="0"/>
                    </a:rPr>
                    <a:t>(b)</a:t>
                  </a:r>
                  <a:endParaRPr lang="en-US" alt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Vrinda" pitchFamily="34" charset="0"/>
                  </a:endParaRPr>
                </a:p>
              </p:txBody>
            </p:sp>
          </p:grpSp>
          <p:sp>
            <p:nvSpPr>
              <p:cNvPr id="26" name="Text Box 2"/>
              <p:cNvSpPr txBox="1">
                <a:spLocks noChangeArrowheads="1"/>
              </p:cNvSpPr>
              <p:nvPr/>
            </p:nvSpPr>
            <p:spPr bwMode="auto">
              <a:xfrm>
                <a:off x="126521" y="3432636"/>
                <a:ext cx="5928970" cy="1955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10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91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7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just">
                  <a:lnSpc>
                    <a:spcPct val="115000"/>
                  </a:lnSpc>
                  <a:spcBef>
                    <a:spcPct val="0"/>
                  </a:spcBef>
                  <a:buNone/>
                </a:pP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Fig 2: An example of 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 “solid” </a:t>
                </a: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pig airways that were extracted from CT images using 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automatic segmentation</a:t>
                </a: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(a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Anterior view. (b) </a:t>
                </a: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Side view. Bifurcations down 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to about the </a:t>
                </a: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</a:t>
                </a:r>
                <a:r>
                  <a:rPr lang="en-US" altLang="en-US" sz="1600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</a:t>
                </a: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airway generation </a:t>
                </a: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can be seen. There is an early airway branching that feeds the top right lung lobe, which was consistently seen in the 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study pigs </a:t>
                </a: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but not 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normally seen </a:t>
                </a: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 humans.  In addition, the two main bronchi tended to have monopodial morphology 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where airways tended to remain in </a:t>
                </a: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 same general direction after several 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bifurcations.</a:t>
                </a:r>
                <a:endPara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eaLnBrk="1" hangingPunct="1">
                  <a:lnSpc>
                    <a:spcPct val="115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Vrinda" pitchFamily="34" charset="0"/>
                  </a:rPr>
                  <a:t> </a:t>
                </a:r>
                <a:endParaRPr lang="en-US" altLang="en-US" sz="1600" dirty="0">
                  <a:latin typeface="Calibri" panose="020F0502020204030204" pitchFamily="34" charset="0"/>
                  <a:ea typeface="Calibri" panose="020F0502020204030204" pitchFamily="34" charset="0"/>
                  <a:cs typeface="Vrinda" pitchFamily="34" charset="0"/>
                </a:endParaRPr>
              </a:p>
              <a:p>
                <a:pPr eaLnBrk="1" hangingPunct="1"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en-US" altLang="en-US" sz="1200" dirty="0">
                    <a:latin typeface="Arial" panose="020B0604020202020204" pitchFamily="34" charset="0"/>
                    <a:ea typeface="Calibri" panose="020F0502020204030204" pitchFamily="34" charset="0"/>
                    <a:cs typeface="Vrinda" pitchFamily="34" charset="0"/>
                  </a:rPr>
                  <a:t> </a:t>
                </a:r>
                <a:endParaRPr lang="en-US" altLang="en-US" sz="1100" dirty="0">
                  <a:latin typeface="Calibri" panose="020F0502020204030204" pitchFamily="34" charset="0"/>
                  <a:ea typeface="Calibri" panose="020F0502020204030204" pitchFamily="34" charset="0"/>
                  <a:cs typeface="Vrinda" pitchFamily="34" charset="0"/>
                </a:endParaRPr>
              </a:p>
            </p:txBody>
          </p:sp>
        </p:grpSp>
        <p:pic>
          <p:nvPicPr>
            <p:cNvPr id="23" name="Picture 5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8" t="8267" r="38338"/>
            <a:stretch/>
          </p:blipFill>
          <p:spPr bwMode="auto">
            <a:xfrm>
              <a:off x="19996296" y="16551346"/>
              <a:ext cx="1981232" cy="5211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751114" y="11062868"/>
            <a:ext cx="71427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IACUC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approval</a:t>
            </a:r>
          </a:p>
          <a:p>
            <a:pPr marL="285750" indent="-285750" algn="just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Acquire CT (computed tomography) scans of the pig and human chest.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ITK-SNAP software to extract 3D airway geometry. This is done automatically by the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software.</a:t>
            </a:r>
          </a:p>
          <a:p>
            <a:pPr marL="285750" indent="-285750" algn="just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Extrude the resulting surface  to create a wall thickness.</a:t>
            </a:r>
          </a:p>
          <a:p>
            <a:pPr marL="285750" indent="-285750" algn="just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Convert data to printable format and use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3D printing to create a physical model of the airways</a:t>
            </a:r>
          </a:p>
          <a:p>
            <a:pPr marL="285750" indent="-285750" algn="just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Assign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airway “generations” based on diameter starting with zero generation at the trachea</a:t>
            </a:r>
          </a:p>
          <a:p>
            <a:pPr marL="285750" indent="-285750" algn="just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Determine general empirical rules that describe the geometry of pig airways as function of generation.</a:t>
            </a:r>
          </a:p>
          <a:p>
            <a:pPr marL="285750" indent="-285750" algn="just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Create a computer model of the pig airways using the general rules.</a:t>
            </a:r>
          </a:p>
          <a:p>
            <a:pPr marL="285750" indent="-285750" algn="just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Box 61"/>
          <p:cNvSpPr txBox="1">
            <a:spLocks noChangeArrowheads="1"/>
          </p:cNvSpPr>
          <p:nvPr/>
        </p:nvSpPr>
        <p:spPr bwMode="auto">
          <a:xfrm>
            <a:off x="25114728" y="10423939"/>
            <a:ext cx="7370095" cy="125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8590" tIns="74295" rIns="148590" bIns="74295">
            <a:spAutoFit/>
          </a:bodyPr>
          <a:lstStyle>
            <a:lvl1pPr defTabSz="1143000">
              <a:spcBef>
                <a:spcPct val="20000"/>
              </a:spcBef>
              <a:buChar char="•"/>
              <a:defRPr sz="10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143000">
              <a:spcBef>
                <a:spcPct val="20000"/>
              </a:spcBef>
              <a:buChar char="–"/>
              <a:defRPr sz="91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143000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143000">
              <a:spcBef>
                <a:spcPct val="20000"/>
              </a:spcBef>
              <a:buChar char="–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143000">
              <a:spcBef>
                <a:spcPct val="20000"/>
              </a:spcBef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85750" indent="-285750" algn="just">
              <a:spcBef>
                <a:spcPct val="50000"/>
              </a:spcBef>
            </a:pP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geometric details of the airways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can be efficiently extracted and 3D printed.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ct val="50000"/>
              </a:spcBef>
            </a:pP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Empirical rules can be developed and used to generate models of the pig airways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Box 64"/>
          <p:cNvSpPr txBox="1">
            <a:spLocks noChangeArrowheads="1"/>
          </p:cNvSpPr>
          <p:nvPr/>
        </p:nvSpPr>
        <p:spPr bwMode="auto">
          <a:xfrm>
            <a:off x="25174422" y="12470532"/>
            <a:ext cx="7250708" cy="217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8590" tIns="74295" rIns="148590" bIns="74295">
            <a:spAutoFit/>
          </a:bodyPr>
          <a:lstStyle>
            <a:lvl1pPr marL="571500" indent="-571500" defTabSz="1143000">
              <a:spcBef>
                <a:spcPct val="20000"/>
              </a:spcBef>
              <a:buChar char="•"/>
              <a:defRPr sz="10400">
                <a:solidFill>
                  <a:schemeClr val="tx1"/>
                </a:solidFill>
                <a:latin typeface="Times New Roman" pitchFamily="18" charset="0"/>
              </a:defRPr>
            </a:lvl1pPr>
            <a:lvl2pPr marL="1143000" indent="-571500" defTabSz="1143000">
              <a:spcBef>
                <a:spcPct val="20000"/>
              </a:spcBef>
              <a:buChar char="–"/>
              <a:defRPr sz="9100">
                <a:solidFill>
                  <a:schemeClr val="tx1"/>
                </a:solidFill>
                <a:latin typeface="Times New Roman" pitchFamily="18" charset="0"/>
              </a:defRPr>
            </a:lvl2pPr>
            <a:lvl3pPr marL="1714500" indent="-571500" defTabSz="1143000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Times New Roman" pitchFamily="18" charset="0"/>
              </a:defRPr>
            </a:lvl3pPr>
            <a:lvl4pPr marL="2286000" indent="-571500" defTabSz="1143000">
              <a:spcBef>
                <a:spcPct val="20000"/>
              </a:spcBef>
              <a:buChar char="–"/>
              <a:defRPr sz="6500">
                <a:solidFill>
                  <a:schemeClr val="tx1"/>
                </a:solidFill>
                <a:latin typeface="Times New Roman" pitchFamily="18" charset="0"/>
              </a:defRPr>
            </a:lvl4pPr>
            <a:lvl5pPr marL="2857500" indent="-571500" defTabSz="1143000">
              <a:spcBef>
                <a:spcPct val="20000"/>
              </a:spcBef>
              <a:buChar char="»"/>
              <a:defRPr sz="6500">
                <a:solidFill>
                  <a:schemeClr val="tx1"/>
                </a:solidFill>
                <a:latin typeface="Times New Roman" pitchFamily="18" charset="0"/>
              </a:defRPr>
            </a:lvl5pPr>
            <a:lvl6pPr marL="3314700" indent="-5715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itchFamily="18" charset="0"/>
              </a:defRPr>
            </a:lvl6pPr>
            <a:lvl7pPr marL="3771900" indent="-5715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itchFamily="18" charset="0"/>
              </a:defRPr>
            </a:lvl7pPr>
            <a:lvl8pPr marL="4229100" indent="-5715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itchFamily="18" charset="0"/>
              </a:defRPr>
            </a:lvl8pPr>
            <a:lvl9pPr marL="4686300" indent="-5715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 algn="just">
              <a:spcBef>
                <a:spcPts val="1800"/>
              </a:spcBef>
              <a:buFont typeface="+mj-lt"/>
              <a:buAutoNum type="arabicPeriod"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Peng Y, Dai Z, Mansy HA, Sandler RH, Royston TR, Sound transmission in the chest under surface excitation-An experimental and computational study with diagnostic applications, Medical &amp; Biological Engineering &amp; Computing, 52:695–706; 2014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Azad MK, Mansy HM, Generation of pig airways using rules developed from the measurements of physical airways, Journal of Bioengineering &amp; Biomedical Science, 2016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Azad MK, Mansy HM, Geometric features of pig airways using computed tomography, Physiological Reports,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66414" y="3950091"/>
            <a:ext cx="7027816" cy="610961"/>
          </a:xfrm>
          <a:prstGeom prst="roundRect">
            <a:avLst>
              <a:gd name="adj" fmla="val 37353"/>
            </a:avLst>
          </a:prstGeom>
          <a:solidFill>
            <a:srgbClr val="B86B04"/>
          </a:solidFill>
          <a:ln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Abstract</a:t>
            </a:r>
            <a:endParaRPr lang="en-US" sz="2400" b="1" dirty="0"/>
          </a:p>
        </p:txBody>
      </p:sp>
      <p:sp>
        <p:nvSpPr>
          <p:cNvPr id="51" name="Rounded Rectangle 50"/>
          <p:cNvSpPr/>
          <p:nvPr/>
        </p:nvSpPr>
        <p:spPr>
          <a:xfrm>
            <a:off x="876230" y="7763852"/>
            <a:ext cx="7027816" cy="610961"/>
          </a:xfrm>
          <a:prstGeom prst="roundRect">
            <a:avLst>
              <a:gd name="adj" fmla="val 37353"/>
            </a:avLst>
          </a:prstGeom>
          <a:solidFill>
            <a:srgbClr val="B86B04"/>
          </a:solidFill>
          <a:ln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Introduction</a:t>
            </a:r>
            <a:endParaRPr lang="en-US" sz="2400" b="1" dirty="0"/>
          </a:p>
        </p:txBody>
      </p:sp>
      <p:sp>
        <p:nvSpPr>
          <p:cNvPr id="52" name="Rounded Rectangle 51"/>
          <p:cNvSpPr/>
          <p:nvPr/>
        </p:nvSpPr>
        <p:spPr>
          <a:xfrm>
            <a:off x="866414" y="10368156"/>
            <a:ext cx="7027816" cy="610961"/>
          </a:xfrm>
          <a:prstGeom prst="roundRect">
            <a:avLst>
              <a:gd name="adj" fmla="val 37353"/>
            </a:avLst>
          </a:prstGeom>
          <a:solidFill>
            <a:srgbClr val="B86B04"/>
          </a:solidFill>
          <a:ln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Methods</a:t>
            </a:r>
            <a:endParaRPr lang="en-US" sz="2400" b="1" dirty="0"/>
          </a:p>
        </p:txBody>
      </p:sp>
      <p:sp>
        <p:nvSpPr>
          <p:cNvPr id="53" name="Rounded Rectangle 52"/>
          <p:cNvSpPr/>
          <p:nvPr/>
        </p:nvSpPr>
        <p:spPr>
          <a:xfrm>
            <a:off x="8997039" y="3947971"/>
            <a:ext cx="7027816" cy="610961"/>
          </a:xfrm>
          <a:prstGeom prst="roundRect">
            <a:avLst>
              <a:gd name="adj" fmla="val 37353"/>
            </a:avLst>
          </a:prstGeom>
          <a:solidFill>
            <a:srgbClr val="B86B04"/>
          </a:solidFill>
          <a:ln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CT scan slices during segmentation</a:t>
            </a:r>
            <a:endParaRPr lang="en-US" sz="2400" b="1" dirty="0"/>
          </a:p>
        </p:txBody>
      </p:sp>
      <p:sp>
        <p:nvSpPr>
          <p:cNvPr id="54" name="Rounded Rectangle 53"/>
          <p:cNvSpPr/>
          <p:nvPr/>
        </p:nvSpPr>
        <p:spPr>
          <a:xfrm>
            <a:off x="8997039" y="8715726"/>
            <a:ext cx="7027816" cy="610961"/>
          </a:xfrm>
          <a:prstGeom prst="roundRect">
            <a:avLst>
              <a:gd name="adj" fmla="val 37353"/>
            </a:avLst>
          </a:prstGeom>
          <a:solidFill>
            <a:srgbClr val="B86B04"/>
          </a:solidFill>
          <a:ln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Pig airway solid geometry extracted  from CT</a:t>
            </a:r>
            <a:endParaRPr lang="en-US" sz="2400" b="1" dirty="0"/>
          </a:p>
        </p:txBody>
      </p:sp>
      <p:sp>
        <p:nvSpPr>
          <p:cNvPr id="55" name="Rounded Rectangle 54"/>
          <p:cNvSpPr/>
          <p:nvPr/>
        </p:nvSpPr>
        <p:spPr>
          <a:xfrm>
            <a:off x="17141162" y="3950090"/>
            <a:ext cx="7027816" cy="610961"/>
          </a:xfrm>
          <a:prstGeom prst="roundRect">
            <a:avLst>
              <a:gd name="adj" fmla="val 37353"/>
            </a:avLst>
          </a:prstGeom>
          <a:solidFill>
            <a:srgbClr val="B86B04"/>
          </a:solidFill>
          <a:ln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Hollow CAD model and 3D printed human airways</a:t>
            </a:r>
            <a:endParaRPr lang="en-US" sz="2400" b="1" dirty="0"/>
          </a:p>
        </p:txBody>
      </p:sp>
      <p:sp>
        <p:nvSpPr>
          <p:cNvPr id="56" name="Rounded Rectangle 55"/>
          <p:cNvSpPr/>
          <p:nvPr/>
        </p:nvSpPr>
        <p:spPr>
          <a:xfrm>
            <a:off x="17120206" y="9406306"/>
            <a:ext cx="7027816" cy="610961"/>
          </a:xfrm>
          <a:prstGeom prst="roundRect">
            <a:avLst>
              <a:gd name="adj" fmla="val 37353"/>
            </a:avLst>
          </a:prstGeom>
          <a:solidFill>
            <a:srgbClr val="B86B04"/>
          </a:solidFill>
          <a:ln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Hollow 3D printed pig airway model</a:t>
            </a:r>
            <a:endParaRPr lang="en-US" sz="2400" b="1" dirty="0"/>
          </a:p>
        </p:txBody>
      </p:sp>
      <p:sp>
        <p:nvSpPr>
          <p:cNvPr id="57" name="Rounded Rectangle 56"/>
          <p:cNvSpPr/>
          <p:nvPr/>
        </p:nvSpPr>
        <p:spPr>
          <a:xfrm>
            <a:off x="25285868" y="3963297"/>
            <a:ext cx="7027816" cy="1008753"/>
          </a:xfrm>
          <a:prstGeom prst="roundRect">
            <a:avLst>
              <a:gd name="adj" fmla="val 37353"/>
            </a:avLst>
          </a:prstGeom>
          <a:solidFill>
            <a:srgbClr val="B86B04"/>
          </a:solidFill>
          <a:ln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5" algn="ctr"/>
            <a:r>
              <a:rPr lang="en-US" sz="2400" b="1" dirty="0" smtClean="0"/>
              <a:t>Pig airway computer model created using  empirical rules </a:t>
            </a:r>
            <a:endParaRPr lang="en-US" sz="2400" b="1" dirty="0"/>
          </a:p>
        </p:txBody>
      </p:sp>
      <p:sp>
        <p:nvSpPr>
          <p:cNvPr id="61" name="Rounded Rectangle 60"/>
          <p:cNvSpPr/>
          <p:nvPr/>
        </p:nvSpPr>
        <p:spPr>
          <a:xfrm>
            <a:off x="25285868" y="14640680"/>
            <a:ext cx="7027816" cy="610961"/>
          </a:xfrm>
          <a:prstGeom prst="roundRect">
            <a:avLst>
              <a:gd name="adj" fmla="val 37353"/>
            </a:avLst>
          </a:prstGeom>
          <a:solidFill>
            <a:srgbClr val="B86B04"/>
          </a:solidFill>
          <a:ln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Acknowledgement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25502127" y="15267903"/>
            <a:ext cx="44839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This work was supported by NIH grant R01 EB012142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25285868" y="11794924"/>
            <a:ext cx="7027816" cy="610961"/>
          </a:xfrm>
          <a:prstGeom prst="roundRect">
            <a:avLst>
              <a:gd name="adj" fmla="val 37353"/>
            </a:avLst>
          </a:prstGeom>
          <a:solidFill>
            <a:srgbClr val="B86B04"/>
          </a:solidFill>
          <a:ln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References</a:t>
            </a:r>
            <a:endParaRPr lang="en-US" sz="2400" b="1" dirty="0"/>
          </a:p>
        </p:txBody>
      </p:sp>
      <p:sp>
        <p:nvSpPr>
          <p:cNvPr id="63" name="Rounded Rectangle 62"/>
          <p:cNvSpPr/>
          <p:nvPr/>
        </p:nvSpPr>
        <p:spPr>
          <a:xfrm>
            <a:off x="25260662" y="9796759"/>
            <a:ext cx="7027816" cy="610961"/>
          </a:xfrm>
          <a:prstGeom prst="roundRect">
            <a:avLst>
              <a:gd name="adj" fmla="val 37353"/>
            </a:avLst>
          </a:prstGeom>
          <a:solidFill>
            <a:srgbClr val="B86B04"/>
          </a:solidFill>
          <a:ln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Conclusions</a:t>
            </a:r>
            <a:endParaRPr lang="en-US" sz="2400" b="1" dirty="0"/>
          </a:p>
        </p:txBody>
      </p:sp>
      <p:grpSp>
        <p:nvGrpSpPr>
          <p:cNvPr id="43" name="Group 42"/>
          <p:cNvGrpSpPr/>
          <p:nvPr/>
        </p:nvGrpSpPr>
        <p:grpSpPr>
          <a:xfrm>
            <a:off x="17517776" y="10194657"/>
            <a:ext cx="6434045" cy="5073246"/>
            <a:chOff x="17517776" y="10194657"/>
            <a:chExt cx="6434045" cy="5073246"/>
          </a:xfrm>
        </p:grpSpPr>
        <p:sp>
          <p:nvSpPr>
            <p:cNvPr id="72" name="Text Box 2"/>
            <p:cNvSpPr txBox="1">
              <a:spLocks noChangeArrowheads="1"/>
            </p:cNvSpPr>
            <p:nvPr/>
          </p:nvSpPr>
          <p:spPr bwMode="auto">
            <a:xfrm>
              <a:off x="17517776" y="14315048"/>
              <a:ext cx="6434045" cy="95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91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7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>
                <a:lnSpc>
                  <a:spcPct val="115000"/>
                </a:lnSpc>
                <a:spcBef>
                  <a:spcPct val="0"/>
                </a:spcBef>
                <a:buNone/>
              </a:pP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Fig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4: 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An example of the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hollow pig 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airways that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were 3D printed (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Anterior view. (b) 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Side view. Bifurcations down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to about the 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10</a:t>
              </a:r>
              <a:r>
                <a:rPr lang="en-US" altLang="en-US" sz="1600" baseline="30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airway generation 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can be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seen..</a:t>
              </a:r>
              <a:endParaRPr lang="en-US" alt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Vrinda" pitchFamily="34" charset="0"/>
                </a:rPr>
                <a:t> </a:t>
              </a:r>
              <a:endPara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Vrinda" pitchFamily="34" charset="0"/>
              </a:endParaRPr>
            </a:p>
            <a:p>
              <a:pPr eaLnBrk="1" hangingPunct="1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  <a:ea typeface="Calibri" panose="020F0502020204030204" pitchFamily="34" charset="0"/>
                  <a:cs typeface="Vrinda" pitchFamily="34" charset="0"/>
                </a:rPr>
                <a:t> </a:t>
              </a:r>
              <a:endParaRPr lang="en-US" altLang="en-US" sz="1100" dirty="0">
                <a:latin typeface="Calibri" panose="020F0502020204030204" pitchFamily="34" charset="0"/>
                <a:ea typeface="Calibri" panose="020F0502020204030204" pitchFamily="34" charset="0"/>
                <a:cs typeface="Vrinda" pitchFamily="34" charset="0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17810322" y="10194657"/>
              <a:ext cx="5551818" cy="4172686"/>
              <a:chOff x="17810322" y="10194657"/>
              <a:chExt cx="5551818" cy="4172686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17810322" y="10194657"/>
                <a:ext cx="5551818" cy="3811497"/>
                <a:chOff x="17155244" y="4882313"/>
                <a:chExt cx="6578350" cy="3811497"/>
              </a:xfrm>
            </p:grpSpPr>
            <p:pic>
              <p:nvPicPr>
                <p:cNvPr id="10" name="Picture 9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462" b="2743"/>
                <a:stretch/>
              </p:blipFill>
              <p:spPr>
                <a:xfrm>
                  <a:off x="17155244" y="4882313"/>
                  <a:ext cx="3492952" cy="3811497"/>
                </a:xfrm>
                <a:prstGeom prst="rect">
                  <a:avLst/>
                </a:prstGeom>
              </p:spPr>
            </p:pic>
            <p:pic>
              <p:nvPicPr>
                <p:cNvPr id="19" name="Picture 18"/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509115" y="4882313"/>
                  <a:ext cx="2224479" cy="3811497"/>
                </a:xfrm>
                <a:prstGeom prst="rect">
                  <a:avLst/>
                </a:prstGeom>
              </p:spPr>
            </p:pic>
          </p:grpSp>
          <p:sp>
            <p:nvSpPr>
              <p:cNvPr id="73" name="Text Box 2"/>
              <p:cNvSpPr txBox="1">
                <a:spLocks noChangeArrowheads="1"/>
              </p:cNvSpPr>
              <p:nvPr/>
            </p:nvSpPr>
            <p:spPr bwMode="auto">
              <a:xfrm>
                <a:off x="19005385" y="14006154"/>
                <a:ext cx="574268" cy="344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10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91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7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  <a:ea typeface="Calibri" panose="020F0502020204030204" pitchFamily="34" charset="0"/>
                    <a:cs typeface="Vrinda" pitchFamily="34" charset="0"/>
                  </a:rPr>
                  <a:t>(a)</a:t>
                </a:r>
                <a:endParaRPr lang="en-US" altLang="en-US" sz="1600" dirty="0">
                  <a:latin typeface="Calibri" panose="020F0502020204030204" pitchFamily="34" charset="0"/>
                  <a:ea typeface="Calibri" panose="020F0502020204030204" pitchFamily="34" charset="0"/>
                  <a:cs typeface="Vrinda" pitchFamily="34" charset="0"/>
                </a:endParaRPr>
              </a:p>
            </p:txBody>
          </p:sp>
          <p:sp>
            <p:nvSpPr>
              <p:cNvPr id="74" name="Text Box 2"/>
              <p:cNvSpPr txBox="1">
                <a:spLocks noChangeArrowheads="1"/>
              </p:cNvSpPr>
              <p:nvPr/>
            </p:nvSpPr>
            <p:spPr bwMode="auto">
              <a:xfrm>
                <a:off x="22136328" y="14022689"/>
                <a:ext cx="574268" cy="344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10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91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7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65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FontTx/>
                  <a:buNone/>
                </a:pPr>
                <a:r>
                  <a:rPr lang="en-US" altLang="en-US" sz="1600" dirty="0" smtClean="0">
                    <a:latin typeface="Arial" panose="020B0604020202020204" pitchFamily="34" charset="0"/>
                    <a:ea typeface="Calibri" panose="020F0502020204030204" pitchFamily="34" charset="0"/>
                    <a:cs typeface="Vrinda" pitchFamily="34" charset="0"/>
                  </a:rPr>
                  <a:t>(b)</a:t>
                </a:r>
                <a:endParaRPr lang="en-US" altLang="en-US" sz="1600" dirty="0">
                  <a:latin typeface="Calibri" panose="020F0502020204030204" pitchFamily="34" charset="0"/>
                  <a:ea typeface="Calibri" panose="020F0502020204030204" pitchFamily="34" charset="0"/>
                  <a:cs typeface="Vrinda" pitchFamily="34" charset="0"/>
                </a:endParaRPr>
              </a:p>
            </p:txBody>
          </p:sp>
        </p:grpSp>
      </p:grp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85"/>
          <a:stretch/>
        </p:blipFill>
        <p:spPr>
          <a:xfrm>
            <a:off x="25906719" y="5043468"/>
            <a:ext cx="3124200" cy="3712084"/>
          </a:xfrm>
          <a:prstGeom prst="rect">
            <a:avLst/>
          </a:prstGeom>
        </p:spPr>
      </p:pic>
      <p:grpSp>
        <p:nvGrpSpPr>
          <p:cNvPr id="78" name="Group 77"/>
          <p:cNvGrpSpPr/>
          <p:nvPr/>
        </p:nvGrpSpPr>
        <p:grpSpPr>
          <a:xfrm>
            <a:off x="17517775" y="4817654"/>
            <a:ext cx="6434045" cy="4230849"/>
            <a:chOff x="17517775" y="4817654"/>
            <a:chExt cx="6434045" cy="4230849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22018" y="4817654"/>
              <a:ext cx="2634010" cy="3258417"/>
            </a:xfrm>
            <a:prstGeom prst="rect">
              <a:avLst/>
            </a:prstGeom>
          </p:spPr>
        </p:pic>
        <p:sp>
          <p:nvSpPr>
            <p:cNvPr id="75" name="Text Box 2"/>
            <p:cNvSpPr txBox="1">
              <a:spLocks noChangeArrowheads="1"/>
            </p:cNvSpPr>
            <p:nvPr/>
          </p:nvSpPr>
          <p:spPr bwMode="auto">
            <a:xfrm>
              <a:off x="17517775" y="8401129"/>
              <a:ext cx="6434045" cy="647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10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91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7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6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>
                <a:lnSpc>
                  <a:spcPct val="115000"/>
                </a:lnSpc>
                <a:spcBef>
                  <a:spcPct val="0"/>
                </a:spcBef>
                <a:buNone/>
              </a:pP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Fig 3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: The hollow human 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airways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model: (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Computer aided design (CAD) model (b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The 3D </a:t>
              </a: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printed </a:t>
              </a:r>
              <a:r>
                <a:rPr lang="en-US" altLang="en-US" sz="16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model.</a:t>
              </a:r>
              <a:endParaRPr lang="en-US" alt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  <a:ea typeface="Calibri" panose="020F0502020204030204" pitchFamily="34" charset="0"/>
                  <a:cs typeface="Vrinda" pitchFamily="34" charset="0"/>
                </a:rPr>
                <a:t> </a:t>
              </a:r>
              <a:endPara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Vrinda" pitchFamily="34" charset="0"/>
              </a:endParaRPr>
            </a:p>
            <a:p>
              <a:pPr eaLnBrk="1" hangingPunct="1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  <a:ea typeface="Calibri" panose="020F0502020204030204" pitchFamily="34" charset="0"/>
                  <a:cs typeface="Vrinda" pitchFamily="34" charset="0"/>
                </a:rPr>
                <a:t> </a:t>
              </a:r>
              <a:endParaRPr lang="en-US" altLang="en-US" sz="1100" dirty="0">
                <a:latin typeface="Calibri" panose="020F0502020204030204" pitchFamily="34" charset="0"/>
                <a:ea typeface="Calibri" panose="020F0502020204030204" pitchFamily="34" charset="0"/>
                <a:cs typeface="Vrinda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908468" y="8089606"/>
              <a:ext cx="4667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(a)</a:t>
              </a:r>
              <a:endParaRPr lang="en-US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1942728" y="8071992"/>
              <a:ext cx="4667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(b)</a:t>
              </a:r>
              <a:endParaRPr lang="en-US" dirty="0"/>
            </a:p>
          </p:txBody>
        </p:sp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5000" contrast="3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43198" y="4817655"/>
              <a:ext cx="2502531" cy="3281634"/>
            </a:xfrm>
            <a:prstGeom prst="rect">
              <a:avLst/>
            </a:prstGeom>
          </p:spPr>
        </p:pic>
      </p:grp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36"/>
          <a:stretch/>
        </p:blipFill>
        <p:spPr>
          <a:xfrm>
            <a:off x="29289474" y="5133009"/>
            <a:ext cx="2336315" cy="3622542"/>
          </a:xfrm>
          <a:prstGeom prst="rect">
            <a:avLst/>
          </a:prstGeom>
        </p:spPr>
      </p:pic>
      <p:sp>
        <p:nvSpPr>
          <p:cNvPr id="80" name="Rectangle 79"/>
          <p:cNvSpPr/>
          <p:nvPr/>
        </p:nvSpPr>
        <p:spPr>
          <a:xfrm>
            <a:off x="27410643" y="8755552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 </a:t>
            </a:r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>
            <a:off x="27410643" y="8755552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</a:t>
            </a:r>
            <a:endParaRPr lang="en-US" dirty="0"/>
          </a:p>
        </p:txBody>
      </p:sp>
      <p:sp>
        <p:nvSpPr>
          <p:cNvPr id="82" name="Rectangle 81"/>
          <p:cNvSpPr/>
          <p:nvPr/>
        </p:nvSpPr>
        <p:spPr>
          <a:xfrm>
            <a:off x="30224234" y="8755552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</a:t>
            </a:r>
            <a:endParaRPr lang="en-US" dirty="0"/>
          </a:p>
        </p:txBody>
      </p:sp>
      <p:sp>
        <p:nvSpPr>
          <p:cNvPr id="84" name="Text Box 2"/>
          <p:cNvSpPr txBox="1">
            <a:spLocks noChangeArrowheads="1"/>
          </p:cNvSpPr>
          <p:nvPr/>
        </p:nvSpPr>
        <p:spPr bwMode="auto">
          <a:xfrm>
            <a:off x="25557547" y="9067487"/>
            <a:ext cx="6434045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10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91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buNone/>
            </a:pPr>
            <a:r>
              <a:rPr lang="en-US" alt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 </a:t>
            </a:r>
            <a:r>
              <a:rPr lang="en-US" alt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5:  A computer model of the pig airways created using empirical rules (a</a:t>
            </a:r>
            <a:r>
              <a:rPr lang="en-US" alt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Anterior </a:t>
            </a:r>
            <a:r>
              <a:rPr lang="en-US" alt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view, </a:t>
            </a:r>
            <a:r>
              <a:rPr lang="en-US" alt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 Side </a:t>
            </a:r>
            <a:r>
              <a:rPr lang="en-US" alt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view.</a:t>
            </a:r>
            <a:endParaRPr lang="en-US" alt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  <a:ea typeface="Calibri" panose="020F0502020204030204" pitchFamily="34" charset="0"/>
                <a:cs typeface="Vrinda" pitchFamily="34" charset="0"/>
              </a:rPr>
              <a:t> </a:t>
            </a:r>
            <a:endParaRPr lang="en-US" altLang="en-US" sz="1600" dirty="0">
              <a:latin typeface="Calibri" panose="020F0502020204030204" pitchFamily="34" charset="0"/>
              <a:ea typeface="Calibri" panose="020F0502020204030204" pitchFamily="34" charset="0"/>
              <a:cs typeface="Vrinda" pitchFamily="34" charset="0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ea typeface="Calibri" panose="020F0502020204030204" pitchFamily="34" charset="0"/>
                <a:cs typeface="Vrinda" pitchFamily="34" charset="0"/>
              </a:rPr>
              <a:t> </a:t>
            </a:r>
            <a:endParaRPr lang="en-US" altLang="en-US" sz="1100" dirty="0">
              <a:latin typeface="Calibri" panose="020F0502020204030204" pitchFamily="34" charset="0"/>
              <a:ea typeface="Calibri" panose="020F0502020204030204" pitchFamily="34" charset="0"/>
              <a:cs typeface="Vrind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4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675</TotalTime>
  <Words>734</Words>
  <Application>Microsoft Office PowerPoint</Application>
  <PresentationFormat>Custom</PresentationFormat>
  <Paragraphs>63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Amirtaha Taebi</dc:creator>
  <cp:lastModifiedBy>Hansen Mansy</cp:lastModifiedBy>
  <cp:revision>57</cp:revision>
  <dcterms:created xsi:type="dcterms:W3CDTF">2015-10-05T15:37:31Z</dcterms:created>
  <dcterms:modified xsi:type="dcterms:W3CDTF">2016-09-25T22:54:00Z</dcterms:modified>
</cp:coreProperties>
</file>