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51"/>
  </p:notesMasterIdLst>
  <p:handoutMasterIdLst>
    <p:handoutMasterId r:id="rId52"/>
  </p:handoutMasterIdLst>
  <p:sldIdLst>
    <p:sldId id="257" r:id="rId3"/>
    <p:sldId id="277" r:id="rId4"/>
    <p:sldId id="272" r:id="rId5"/>
    <p:sldId id="312" r:id="rId6"/>
    <p:sldId id="278" r:id="rId7"/>
    <p:sldId id="279" r:id="rId8"/>
    <p:sldId id="265" r:id="rId9"/>
    <p:sldId id="273" r:id="rId10"/>
    <p:sldId id="275" r:id="rId11"/>
    <p:sldId id="258" r:id="rId12"/>
    <p:sldId id="267" r:id="rId13"/>
    <p:sldId id="264" r:id="rId14"/>
    <p:sldId id="269" r:id="rId15"/>
    <p:sldId id="276" r:id="rId16"/>
    <p:sldId id="282" r:id="rId17"/>
    <p:sldId id="262" r:id="rId18"/>
    <p:sldId id="280" r:id="rId19"/>
    <p:sldId id="281" r:id="rId20"/>
    <p:sldId id="283" r:id="rId21"/>
    <p:sldId id="284" r:id="rId22"/>
    <p:sldId id="285" r:id="rId23"/>
    <p:sldId id="286" r:id="rId24"/>
    <p:sldId id="287" r:id="rId25"/>
    <p:sldId id="288" r:id="rId26"/>
    <p:sldId id="289" r:id="rId27"/>
    <p:sldId id="310" r:id="rId28"/>
    <p:sldId id="290" r:id="rId29"/>
    <p:sldId id="291" r:id="rId30"/>
    <p:sldId id="292" r:id="rId31"/>
    <p:sldId id="293" r:id="rId32"/>
    <p:sldId id="309" r:id="rId33"/>
    <p:sldId id="294" r:id="rId34"/>
    <p:sldId id="295" r:id="rId35"/>
    <p:sldId id="311" r:id="rId36"/>
    <p:sldId id="296" r:id="rId37"/>
    <p:sldId id="297" r:id="rId38"/>
    <p:sldId id="298" r:id="rId39"/>
    <p:sldId id="299" r:id="rId40"/>
    <p:sldId id="300" r:id="rId41"/>
    <p:sldId id="301" r:id="rId42"/>
    <p:sldId id="302" r:id="rId43"/>
    <p:sldId id="303" r:id="rId44"/>
    <p:sldId id="304" r:id="rId45"/>
    <p:sldId id="305" r:id="rId46"/>
    <p:sldId id="306" r:id="rId47"/>
    <p:sldId id="307" r:id="rId48"/>
    <p:sldId id="313" r:id="rId49"/>
    <p:sldId id="308" r:id="rId50"/>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p:cViewPr varScale="1">
        <p:scale>
          <a:sx n="87" d="100"/>
          <a:sy n="87" d="100"/>
        </p:scale>
        <p:origin x="120" y="168"/>
      </p:cViewPr>
      <p:guideLst>
        <p:guide pos="3839"/>
        <p:guide orient="horz" pos="2160"/>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5A207F-0F91-42F2-96D0-049C6003623B}" type="datetimeFigureOut">
              <a:rPr lang="en-US"/>
              <a:t>8/22/2017</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C13F5-F2B1-464B-BE8F-27ABFBD2FBDE}" type="datetimeFigureOut">
              <a:rPr lang="en-US"/>
              <a:t>8/22/2017</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1351F-DBB1-4664-ADA9-83BC7CB8848D}" type="slidenum">
              <a:rPr lang="en-US" smtClean="0"/>
              <a:t>11</a:t>
            </a:fld>
            <a:endParaRPr lang="en-US"/>
          </a:p>
        </p:txBody>
      </p:sp>
    </p:spTree>
    <p:extLst>
      <p:ext uri="{BB962C8B-B14F-4D97-AF65-F5344CB8AC3E}">
        <p14:creationId xmlns:p14="http://schemas.microsoft.com/office/powerpoint/2010/main" val="22558831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D00EA6-0821-4AC5-933C-321AA6545349}" type="slidenum">
              <a:rPr lang="en-US" smtClean="0"/>
              <a:t>16</a:t>
            </a:fld>
            <a:endParaRPr lang="en-US" dirty="0"/>
          </a:p>
        </p:txBody>
      </p:sp>
    </p:spTree>
    <p:extLst>
      <p:ext uri="{BB962C8B-B14F-4D97-AF65-F5344CB8AC3E}">
        <p14:creationId xmlns:p14="http://schemas.microsoft.com/office/powerpoint/2010/main" val="40107723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3814" y="990600"/>
            <a:ext cx="8458200" cy="3200400"/>
          </a:xfrm>
        </p:spPr>
        <p:txBody>
          <a:bodyPr>
            <a:normAutofit/>
          </a:bodyPr>
          <a:lstStyle>
            <a:lvl1pPr>
              <a:defRPr sz="6000"/>
            </a:lvl1pPr>
          </a:lstStyle>
          <a:p>
            <a:r>
              <a:rPr lang="en-US" smtClean="0"/>
              <a:t>Click to edit Master title style</a:t>
            </a:r>
            <a:endParaRPr/>
          </a:p>
        </p:txBody>
      </p:sp>
      <p:sp>
        <p:nvSpPr>
          <p:cNvPr id="3" name="Subtitle 2"/>
          <p:cNvSpPr>
            <a:spLocks noGrp="1"/>
          </p:cNvSpPr>
          <p:nvPr>
            <p:ph type="subTitle" idx="1"/>
          </p:nvPr>
        </p:nvSpPr>
        <p:spPr>
          <a:xfrm>
            <a:off x="1293813" y="4267200"/>
            <a:ext cx="8458200"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3CD9712D-992A-4AB1-A5C2-575F75921AA2}" type="datetimeFigureOut">
              <a:rPr lang="en-US"/>
              <a:t>8/22/2017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CD9712D-992A-4AB1-A5C2-575F75921AA2}" type="datetimeFigureOut">
              <a:rPr lang="en-US"/>
              <a:t>8/22/2017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813" y="2057400"/>
            <a:ext cx="8458201" cy="2666999"/>
          </a:xfrm>
        </p:spPr>
        <p:txBody>
          <a:bodyPr anchor="b">
            <a:normAutofit/>
          </a:bodyPr>
          <a:lstStyle>
            <a:lvl1pPr algn="l">
              <a:defRPr sz="4800" b="0" i="0" cap="none" baseline="0"/>
            </a:lvl1pPr>
          </a:lstStyle>
          <a:p>
            <a:r>
              <a:rPr lang="en-US" smtClean="0"/>
              <a:t>Click to edit Master title style</a:t>
            </a:r>
            <a:endParaRPr/>
          </a:p>
        </p:txBody>
      </p:sp>
      <p:sp>
        <p:nvSpPr>
          <p:cNvPr id="3" name="Text Placeholder 2"/>
          <p:cNvSpPr>
            <a:spLocks noGrp="1"/>
          </p:cNvSpPr>
          <p:nvPr>
            <p:ph type="body" idx="1"/>
          </p:nvPr>
        </p:nvSpPr>
        <p:spPr>
          <a:xfrm>
            <a:off x="1293813" y="4876800"/>
            <a:ext cx="84582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D9712D-992A-4AB1-A5C2-575F75921AA2}" type="datetimeFigureOut">
              <a:rPr lang="en-US"/>
              <a:t>8/22/2017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293812" y="1676400"/>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02035" y="1676401"/>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3CD9712D-992A-4AB1-A5C2-575F75921AA2}" type="datetimeFigureOut">
              <a:rPr lang="en-US"/>
              <a:t>8/22/2017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293813" y="1676399"/>
            <a:ext cx="4701142"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3813" y="2516457"/>
            <a:ext cx="4701142"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191754" y="1676399"/>
            <a:ext cx="4703259"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4" y="2516457"/>
            <a:ext cx="4703259"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3CD9712D-992A-4AB1-A5C2-575F75921AA2}" type="datetimeFigureOut">
              <a:rPr lang="en-US"/>
              <a:t>8/22/2017</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3CD9712D-992A-4AB1-A5C2-575F75921AA2}" type="datetimeFigureOut">
              <a:rPr lang="en-US"/>
              <a:t>8/22/2017</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D9712D-992A-4AB1-A5C2-575F75921AA2}" type="datetimeFigureOut">
              <a:rPr lang="en-US"/>
              <a:t>8/22/2017</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1" y="1676400"/>
            <a:ext cx="3810000" cy="2438400"/>
          </a:xfrm>
        </p:spPr>
        <p:txBody>
          <a:bodyPr anchor="b">
            <a:normAutofit/>
          </a:bodyPr>
          <a:lstStyle>
            <a:lvl1pPr algn="l">
              <a:defRPr sz="3200" b="0"/>
            </a:lvl1pPr>
          </a:lstStyle>
          <a:p>
            <a:r>
              <a:rPr lang="en-US" smtClean="0"/>
              <a:t>Click to edit Master title style</a:t>
            </a:r>
            <a:endParaRPr/>
          </a:p>
        </p:txBody>
      </p:sp>
      <p:sp>
        <p:nvSpPr>
          <p:cNvPr id="3" name="Content Placeholder 2"/>
          <p:cNvSpPr>
            <a:spLocks noGrp="1"/>
          </p:cNvSpPr>
          <p:nvPr>
            <p:ph idx="1"/>
          </p:nvPr>
        </p:nvSpPr>
        <p:spPr>
          <a:xfrm>
            <a:off x="1293813" y="685800"/>
            <a:ext cx="61722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7770811"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D9712D-992A-4AB1-A5C2-575F75921AA2}" type="datetimeFigureOut">
              <a:rPr lang="en-US"/>
              <a:t>8/22/2017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2" y="1676400"/>
            <a:ext cx="3810000" cy="2438400"/>
          </a:xfrm>
        </p:spPr>
        <p:txBody>
          <a:bodyPr anchor="b">
            <a:noAutofit/>
          </a:bodyPr>
          <a:lstStyle>
            <a:lvl1pPr algn="l">
              <a:defRPr sz="3200" b="0"/>
            </a:lvl1pPr>
          </a:lstStyle>
          <a:p>
            <a:r>
              <a:rPr lang="en-US" smtClean="0"/>
              <a:t>Click to edit Master title style</a:t>
            </a:r>
            <a:endParaRPr/>
          </a:p>
        </p:txBody>
      </p:sp>
      <p:sp>
        <p:nvSpPr>
          <p:cNvPr id="3" name="Picture Placeholder 2"/>
          <p:cNvSpPr>
            <a:spLocks noGrp="1"/>
          </p:cNvSpPr>
          <p:nvPr>
            <p:ph type="pic" idx="1"/>
          </p:nvPr>
        </p:nvSpPr>
        <p:spPr>
          <a:xfrm>
            <a:off x="1522412" y="0"/>
            <a:ext cx="5943601"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7770812"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CD9712D-992A-4AB1-A5C2-575F75921AA2}" type="datetimeFigureOut">
              <a:rPr lang="en-US"/>
              <a:t>8/22/2017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4" y="381000"/>
            <a:ext cx="1904998" cy="57912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293814" y="381000"/>
            <a:ext cx="8305800" cy="5791200"/>
          </a:xfrm>
        </p:spPr>
        <p:txBody>
          <a:bodyPr vert="eaVert"/>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CD9712D-992A-4AB1-A5C2-575F75921AA2}" type="datetimeFigureOut">
              <a:rPr lang="en-US"/>
              <a:t>8/22/2017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r>
              <a:rPr lang="en-US" smtClean="0"/>
              <a:t>Click to edit Master title style</a:t>
            </a:r>
            <a:endParaRPr dirty="0"/>
          </a:p>
        </p:txBody>
      </p:sp>
      <p:sp>
        <p:nvSpPr>
          <p:cNvPr id="3" name="Text Placeholder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900">
                <a:solidFill>
                  <a:schemeClr val="tx1">
                    <a:lumMod val="90000"/>
                    <a:lumOff val="10000"/>
                  </a:schemeClr>
                </a:solidFill>
              </a:defRPr>
            </a:lvl1pPr>
          </a:lstStyle>
          <a:p>
            <a:fld id="{3CD9712D-992A-4AB1-A5C2-575F75921AA2}" type="datetimeFigureOut">
              <a:rPr lang="en-US"/>
              <a:pPr/>
              <a:t>8/22/2017</a:t>
            </a:fld>
            <a:endParaRPr/>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900">
                <a:solidFill>
                  <a:schemeClr val="tx1">
                    <a:lumMod val="90000"/>
                    <a:lumOff val="10000"/>
                  </a:schemeClr>
                </a:solidFill>
              </a:defRPr>
            </a:lvl1pPr>
          </a:lstStyle>
          <a:p>
            <a:endParaRPr/>
          </a:p>
        </p:txBody>
      </p:sp>
      <p:sp>
        <p:nvSpPr>
          <p:cNvPr id="6" name="Slide Number Placeholder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900">
                <a:solidFill>
                  <a:schemeClr val="tx1">
                    <a:lumMod val="90000"/>
                    <a:lumOff val="10000"/>
                  </a:schemeClr>
                </a:solidFill>
              </a:defRPr>
            </a:lvl1pPr>
          </a:lstStyle>
          <a:p>
            <a:fld id="{81FEFA0A-2F20-4B60-98C6-5FFDA469AA1C}" type="slidenum">
              <a:rPr/>
              <a:pPr/>
              <a:t>‹#›</a:t>
            </a:fld>
            <a:endParaRPr/>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9412" y="533400"/>
            <a:ext cx="11506200" cy="1828800"/>
          </a:xfrm>
        </p:spPr>
        <p:txBody>
          <a:bodyPr>
            <a:noAutofit/>
          </a:bodyPr>
          <a:lstStyle/>
          <a:p>
            <a:r>
              <a:rPr lang="en-US" sz="4400" b="1" dirty="0" smtClean="0">
                <a:solidFill>
                  <a:srgbClr val="FF0000"/>
                </a:solidFill>
                <a:effectLst>
                  <a:outerShdw blurRad="38100" dist="38100" dir="2700000" algn="tl">
                    <a:srgbClr val="000000">
                      <a:alpha val="43137"/>
                    </a:srgbClr>
                  </a:outerShdw>
                </a:effectLst>
              </a:rPr>
              <a:t>Is </a:t>
            </a:r>
            <a:r>
              <a:rPr lang="en-US" sz="4400" b="1" dirty="0">
                <a:solidFill>
                  <a:srgbClr val="FF0000"/>
                </a:solidFill>
                <a:effectLst>
                  <a:outerShdw blurRad="38100" dist="38100" dir="2700000" algn="tl">
                    <a:srgbClr val="000000">
                      <a:alpha val="43137"/>
                    </a:srgbClr>
                  </a:outerShdw>
                </a:effectLst>
              </a:rPr>
              <a:t>Propofol Safe If Given by </a:t>
            </a:r>
            <a:r>
              <a:rPr lang="en-US" sz="4400" b="1" dirty="0" smtClean="0">
                <a:solidFill>
                  <a:srgbClr val="FF0000"/>
                </a:solidFill>
                <a:effectLst>
                  <a:outerShdw blurRad="38100" dist="38100" dir="2700000" algn="tl">
                    <a:srgbClr val="000000">
                      <a:alpha val="43137"/>
                    </a:srgbClr>
                  </a:outerShdw>
                </a:effectLst>
              </a:rPr>
              <a:t>Non-anesthesia </a:t>
            </a:r>
            <a:r>
              <a:rPr lang="en-US" sz="4400" b="1" dirty="0">
                <a:solidFill>
                  <a:srgbClr val="FF0000"/>
                </a:solidFill>
                <a:effectLst>
                  <a:outerShdw blurRad="38100" dist="38100" dir="2700000" algn="tl">
                    <a:srgbClr val="000000">
                      <a:alpha val="43137"/>
                    </a:srgbClr>
                  </a:outerShdw>
                </a:effectLst>
              </a:rPr>
              <a:t>Providers</a:t>
            </a:r>
            <a:r>
              <a:rPr lang="en-US" sz="4400" b="1" dirty="0" smtClean="0">
                <a:solidFill>
                  <a:srgbClr val="FF0000"/>
                </a:solidFill>
                <a:effectLst>
                  <a:outerShdw blurRad="38100" dist="38100" dir="2700000" algn="tl">
                    <a:srgbClr val="000000">
                      <a:alpha val="43137"/>
                    </a:srgbClr>
                  </a:outerShdw>
                </a:effectLst>
              </a:rPr>
              <a:t>?</a:t>
            </a:r>
            <a:r>
              <a:rPr lang="en-US" sz="2400" dirty="0"/>
              <a:t/>
            </a:r>
            <a:br>
              <a:rPr lang="en-US" sz="2400" dirty="0"/>
            </a:br>
            <a:r>
              <a:rPr lang="pt-BR" sz="2400" dirty="0"/>
              <a:t> </a:t>
            </a:r>
            <a:r>
              <a:rPr lang="pt-BR" sz="2400" dirty="0" smtClean="0"/>
              <a:t>                         </a:t>
            </a:r>
            <a:endParaRPr lang="en-US" sz="2000" dirty="0">
              <a:solidFill>
                <a:srgbClr val="002060"/>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7923212" y="4267200"/>
            <a:ext cx="3429000" cy="2209800"/>
          </a:xfrm>
        </p:spPr>
        <p:txBody>
          <a:bodyPr>
            <a:noAutofit/>
          </a:bodyPr>
          <a:lstStyle/>
          <a:p>
            <a:pPr algn="ctr"/>
            <a:r>
              <a:rPr lang="en-US" sz="3200" dirty="0" smtClean="0"/>
              <a:t>  </a:t>
            </a:r>
            <a:r>
              <a:rPr lang="en-US" sz="3200" b="1" dirty="0" smtClean="0">
                <a:solidFill>
                  <a:srgbClr val="FFFF00"/>
                </a:solidFill>
                <a:effectLst>
                  <a:outerShdw blurRad="38100" dist="38100" dir="2700000" algn="tl">
                    <a:srgbClr val="000000">
                      <a:alpha val="43137"/>
                    </a:srgbClr>
                  </a:outerShdw>
                </a:effectLst>
              </a:rPr>
              <a:t>By</a:t>
            </a:r>
          </a:p>
          <a:p>
            <a:endParaRPr lang="en-US" sz="3200" b="1" dirty="0">
              <a:solidFill>
                <a:srgbClr val="FFFF00"/>
              </a:solidFill>
              <a:effectLst>
                <a:outerShdw blurRad="38100" dist="38100" dir="2700000" algn="tl">
                  <a:srgbClr val="000000">
                    <a:alpha val="43137"/>
                  </a:srgbClr>
                </a:outerShdw>
              </a:effectLst>
            </a:endParaRPr>
          </a:p>
          <a:p>
            <a:pPr algn="ctr"/>
            <a:r>
              <a:rPr lang="en-US" sz="3200" b="1" dirty="0" smtClean="0">
                <a:solidFill>
                  <a:srgbClr val="FFFF00"/>
                </a:solidFill>
                <a:effectLst>
                  <a:outerShdw blurRad="38100" dist="38100" dir="2700000" algn="tl">
                    <a:srgbClr val="000000">
                      <a:alpha val="43137"/>
                    </a:srgbClr>
                  </a:outerShdw>
                </a:effectLst>
              </a:rPr>
              <a:t>Dr. Ali Saad</a:t>
            </a:r>
            <a:endParaRPr lang="en-US" sz="3200" b="1" dirty="0">
              <a:solidFill>
                <a:srgbClr val="FFFF00"/>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412" y="2590800"/>
            <a:ext cx="6324600" cy="3962400"/>
          </a:xfrm>
          <a:prstGeom prst="rect">
            <a:avLst/>
          </a:prstGeom>
        </p:spPr>
      </p:pic>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8612" y="1143000"/>
            <a:ext cx="8610600" cy="914400"/>
          </a:xfrm>
        </p:spPr>
        <p:txBody>
          <a:bodyPr>
            <a:normAutofit/>
          </a:bodyPr>
          <a:lstStyle/>
          <a:p>
            <a:pPr algn="ctr"/>
            <a:r>
              <a:rPr lang="en-US" sz="5400" b="1" dirty="0" smtClean="0">
                <a:solidFill>
                  <a:srgbClr val="FFFF00"/>
                </a:solidFill>
                <a:effectLst>
                  <a:outerShdw blurRad="38100" dist="38100" dir="2700000" algn="tl">
                    <a:srgbClr val="000000">
                      <a:alpha val="43137"/>
                    </a:srgbClr>
                  </a:outerShdw>
                </a:effectLst>
              </a:rPr>
              <a:t>INTRODUCTION</a:t>
            </a:r>
            <a:endParaRPr lang="en-US" sz="54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1812" y="2971800"/>
            <a:ext cx="4076700" cy="3124200"/>
          </a:xfrm>
          <a:prstGeom prst="rect">
            <a:avLst/>
          </a:prstGeom>
        </p:spPr>
      </p:pic>
    </p:spTree>
    <p:extLst>
      <p:ext uri="{BB962C8B-B14F-4D97-AF65-F5344CB8AC3E}">
        <p14:creationId xmlns:p14="http://schemas.microsoft.com/office/powerpoint/2010/main" val="4202465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379412" y="457200"/>
            <a:ext cx="11429999" cy="6096000"/>
          </a:xfrm>
        </p:spPr>
        <p:txBody>
          <a:bodyPr>
            <a:noAutofit/>
          </a:bodyPr>
          <a:lstStyle/>
          <a:p>
            <a:pPr marL="342900" indent="-342900" algn="just">
              <a:lnSpc>
                <a:spcPct val="150000"/>
              </a:lnSpc>
              <a:buFont typeface="Wingdings" panose="05000000000000000000" pitchFamily="2" charset="2"/>
              <a:buChar char="v"/>
            </a:pPr>
            <a:r>
              <a:rPr lang="en-US" dirty="0" smtClean="0">
                <a:solidFill>
                  <a:srgbClr val="002060"/>
                </a:solidFill>
              </a:rPr>
              <a:t>Propofol</a:t>
            </a:r>
            <a:r>
              <a:rPr lang="en-US" dirty="0" smtClean="0">
                <a:solidFill>
                  <a:srgbClr val="C00000"/>
                </a:solidFill>
              </a:rPr>
              <a:t> </a:t>
            </a:r>
            <a:r>
              <a:rPr lang="en-US" dirty="0">
                <a:solidFill>
                  <a:srgbClr val="C00000"/>
                </a:solidFill>
              </a:rPr>
              <a:t>is a sedative–hypnotic that was commercially introduced into U.S. anesthetic practice in </a:t>
            </a:r>
            <a:r>
              <a:rPr lang="en-US" dirty="0" smtClean="0">
                <a:solidFill>
                  <a:srgbClr val="C00000"/>
                </a:solidFill>
              </a:rPr>
              <a:t>1989.</a:t>
            </a:r>
          </a:p>
          <a:p>
            <a:pPr marL="342900" indent="-342900" algn="just">
              <a:lnSpc>
                <a:spcPct val="150000"/>
              </a:lnSpc>
              <a:buFont typeface="Wingdings" panose="05000000000000000000" pitchFamily="2" charset="2"/>
              <a:buChar char="v"/>
            </a:pPr>
            <a:r>
              <a:rPr lang="en-US" dirty="0" smtClean="0">
                <a:solidFill>
                  <a:srgbClr val="C00000"/>
                </a:solidFill>
              </a:rPr>
              <a:t>Released </a:t>
            </a:r>
            <a:r>
              <a:rPr lang="en-US" dirty="0">
                <a:solidFill>
                  <a:srgbClr val="C00000"/>
                </a:solidFill>
              </a:rPr>
              <a:t>under the trade name of </a:t>
            </a:r>
            <a:r>
              <a:rPr lang="en-US" dirty="0">
                <a:solidFill>
                  <a:srgbClr val="002060"/>
                </a:solidFill>
              </a:rPr>
              <a:t>Diprivan</a:t>
            </a:r>
            <a:r>
              <a:rPr lang="en-US" dirty="0">
                <a:solidFill>
                  <a:srgbClr val="C00000"/>
                </a:solidFill>
              </a:rPr>
              <a:t>, it rapidly gained acceptance in the anesthesia community as an induction agent because of its rapid onset of action and other favorable pharmacokinetic </a:t>
            </a:r>
            <a:r>
              <a:rPr lang="en-US" dirty="0" smtClean="0">
                <a:solidFill>
                  <a:srgbClr val="C00000"/>
                </a:solidFill>
              </a:rPr>
              <a:t>properties.</a:t>
            </a:r>
          </a:p>
          <a:p>
            <a:pPr marL="342900" indent="-342900" algn="just">
              <a:lnSpc>
                <a:spcPct val="150000"/>
              </a:lnSpc>
              <a:buFont typeface="Wingdings" panose="05000000000000000000" pitchFamily="2" charset="2"/>
              <a:buChar char="v"/>
            </a:pPr>
            <a:r>
              <a:rPr lang="en-US" dirty="0" smtClean="0">
                <a:solidFill>
                  <a:srgbClr val="C00000"/>
                </a:solidFill>
              </a:rPr>
              <a:t>Because Propofol </a:t>
            </a:r>
            <a:r>
              <a:rPr lang="en-US" dirty="0">
                <a:solidFill>
                  <a:srgbClr val="C00000"/>
                </a:solidFill>
              </a:rPr>
              <a:t>undergoes a two-phase distribution, with the first phase lasting only 4 to 6 </a:t>
            </a:r>
            <a:r>
              <a:rPr lang="en-US" dirty="0" smtClean="0">
                <a:solidFill>
                  <a:srgbClr val="C00000"/>
                </a:solidFill>
              </a:rPr>
              <a:t>min, </a:t>
            </a:r>
            <a:r>
              <a:rPr lang="en-US" dirty="0">
                <a:solidFill>
                  <a:srgbClr val="C00000"/>
                </a:solidFill>
              </a:rPr>
              <a:t>the sedative effects of a single bolus dissipate </a:t>
            </a:r>
            <a:r>
              <a:rPr lang="en-US" dirty="0" smtClean="0">
                <a:solidFill>
                  <a:srgbClr val="C00000"/>
                </a:solidFill>
              </a:rPr>
              <a:t>rapidly.</a:t>
            </a:r>
          </a:p>
          <a:p>
            <a:pPr marL="342900" indent="-342900" algn="just">
              <a:lnSpc>
                <a:spcPct val="150000"/>
              </a:lnSpc>
              <a:buFont typeface="Wingdings" panose="05000000000000000000" pitchFamily="2" charset="2"/>
              <a:buChar char="v"/>
            </a:pPr>
            <a:r>
              <a:rPr lang="en-US" dirty="0" smtClean="0">
                <a:solidFill>
                  <a:srgbClr val="C00000"/>
                </a:solidFill>
              </a:rPr>
              <a:t>Thus </a:t>
            </a:r>
            <a:r>
              <a:rPr lang="en-US" dirty="0">
                <a:solidFill>
                  <a:srgbClr val="C00000"/>
                </a:solidFill>
              </a:rPr>
              <a:t>it was soon recognized that the “</a:t>
            </a:r>
            <a:r>
              <a:rPr lang="en-US" dirty="0">
                <a:solidFill>
                  <a:srgbClr val="002060"/>
                </a:solidFill>
              </a:rPr>
              <a:t>rapid-on, rapid-off </a:t>
            </a:r>
            <a:r>
              <a:rPr lang="en-US" dirty="0">
                <a:solidFill>
                  <a:srgbClr val="C00000"/>
                </a:solidFill>
              </a:rPr>
              <a:t>” profile of propofol also made it an ideal agent for sedation either as a continuous infusion or in small boluses.</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28211" y="914400"/>
            <a:ext cx="1981200" cy="1066801"/>
          </a:xfrm>
          <a:prstGeom prst="rect">
            <a:avLst/>
          </a:prstGeom>
        </p:spPr>
      </p:pic>
    </p:spTree>
    <p:extLst>
      <p:ext uri="{BB962C8B-B14F-4D97-AF65-F5344CB8AC3E}">
        <p14:creationId xmlns:p14="http://schemas.microsoft.com/office/powerpoint/2010/main" val="1270821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0012" y="838200"/>
            <a:ext cx="5943599" cy="1143000"/>
          </a:xfrm>
        </p:spPr>
        <p:txBody>
          <a:bodyPr>
            <a:normAutofit/>
          </a:bodyPr>
          <a:lstStyle/>
          <a:p>
            <a:pPr algn="ctr"/>
            <a:r>
              <a:rPr lang="en-US" sz="5400" b="1" dirty="0">
                <a:solidFill>
                  <a:srgbClr val="FFFF00"/>
                </a:solidFill>
                <a:effectLst>
                  <a:outerShdw blurRad="38100" dist="38100" dir="2700000" algn="tl">
                    <a:srgbClr val="000000">
                      <a:alpha val="43137"/>
                    </a:srgbClr>
                  </a:outerShdw>
                </a:effectLst>
              </a:rPr>
              <a:t>OPTIONS</a:t>
            </a:r>
            <a:endParaRPr lang="en-US" sz="5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6012" y="2819400"/>
            <a:ext cx="3810000" cy="293714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7612" y="2819400"/>
            <a:ext cx="3886200" cy="3124200"/>
          </a:xfrm>
          <a:prstGeom prst="rect">
            <a:avLst/>
          </a:prstGeom>
        </p:spPr>
      </p:pic>
    </p:spTree>
    <p:extLst>
      <p:ext uri="{BB962C8B-B14F-4D97-AF65-F5344CB8AC3E}">
        <p14:creationId xmlns:p14="http://schemas.microsoft.com/office/powerpoint/2010/main" val="208217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1812" y="457200"/>
            <a:ext cx="11125200" cy="6248400"/>
          </a:xfrm>
        </p:spPr>
        <p:txBody>
          <a:bodyPr>
            <a:normAutofit fontScale="92500"/>
          </a:bodyPr>
          <a:lstStyle/>
          <a:p>
            <a:pPr marL="342900" indent="-342900" algn="just">
              <a:lnSpc>
                <a:spcPct val="150000"/>
              </a:lnSpc>
              <a:buFont typeface="Wingdings" panose="05000000000000000000" pitchFamily="2" charset="2"/>
              <a:buChar char="v"/>
            </a:pPr>
            <a:r>
              <a:rPr lang="en-US" dirty="0" smtClean="0">
                <a:solidFill>
                  <a:srgbClr val="C00000"/>
                </a:solidFill>
              </a:rPr>
              <a:t>Even </a:t>
            </a:r>
            <a:r>
              <a:rPr lang="en-US" dirty="0">
                <a:solidFill>
                  <a:srgbClr val="C00000"/>
                </a:solidFill>
              </a:rPr>
              <a:t>before its commercial release in the </a:t>
            </a:r>
            <a:r>
              <a:rPr lang="en-US" dirty="0" smtClean="0">
                <a:solidFill>
                  <a:srgbClr val="C00000"/>
                </a:solidFill>
              </a:rPr>
              <a:t>US, </a:t>
            </a:r>
            <a:r>
              <a:rPr lang="en-US" dirty="0">
                <a:solidFill>
                  <a:srgbClr val="C00000"/>
                </a:solidFill>
              </a:rPr>
              <a:t>specialties </a:t>
            </a:r>
            <a:r>
              <a:rPr lang="en-US" dirty="0" smtClean="0">
                <a:solidFill>
                  <a:srgbClr val="C00000"/>
                </a:solidFill>
              </a:rPr>
              <a:t>outside anesthesiology </a:t>
            </a:r>
            <a:r>
              <a:rPr lang="en-US" dirty="0">
                <a:solidFill>
                  <a:srgbClr val="C00000"/>
                </a:solidFill>
              </a:rPr>
              <a:t>began to report on the use of </a:t>
            </a:r>
            <a:r>
              <a:rPr lang="en-US" dirty="0">
                <a:solidFill>
                  <a:srgbClr val="002060"/>
                </a:solidFill>
              </a:rPr>
              <a:t>propofol </a:t>
            </a:r>
            <a:r>
              <a:rPr lang="en-US" dirty="0">
                <a:solidFill>
                  <a:srgbClr val="C00000"/>
                </a:solidFill>
              </a:rPr>
              <a:t>for procedures requiring </a:t>
            </a:r>
            <a:r>
              <a:rPr lang="en-US" dirty="0" smtClean="0">
                <a:solidFill>
                  <a:srgbClr val="C00000"/>
                </a:solidFill>
              </a:rPr>
              <a:t>sedation.</a:t>
            </a:r>
          </a:p>
          <a:p>
            <a:pPr marL="342900" indent="-342900" algn="just">
              <a:lnSpc>
                <a:spcPct val="150000"/>
              </a:lnSpc>
              <a:buFont typeface="Wingdings" panose="05000000000000000000" pitchFamily="2" charset="2"/>
              <a:buChar char="v"/>
            </a:pPr>
            <a:r>
              <a:rPr lang="en-US" dirty="0" smtClean="0">
                <a:solidFill>
                  <a:srgbClr val="C00000"/>
                </a:solidFill>
              </a:rPr>
              <a:t>Standard </a:t>
            </a:r>
            <a:r>
              <a:rPr lang="en-US" dirty="0">
                <a:solidFill>
                  <a:srgbClr val="C00000"/>
                </a:solidFill>
              </a:rPr>
              <a:t>agents for procedures occurring in radiology and endoscopy suites, dental offices, and emergency departments were opioids and long-acting sedatives such as </a:t>
            </a:r>
            <a:r>
              <a:rPr lang="en-US" dirty="0" smtClean="0">
                <a:solidFill>
                  <a:srgbClr val="C00000"/>
                </a:solidFill>
              </a:rPr>
              <a:t>benzodiazepines.</a:t>
            </a:r>
          </a:p>
          <a:p>
            <a:pPr marL="342900" indent="-342900" algn="just">
              <a:lnSpc>
                <a:spcPct val="150000"/>
              </a:lnSpc>
              <a:buFont typeface="Wingdings" panose="05000000000000000000" pitchFamily="2" charset="2"/>
              <a:buChar char="v"/>
            </a:pPr>
            <a:r>
              <a:rPr lang="en-US" dirty="0" smtClean="0">
                <a:solidFill>
                  <a:srgbClr val="C00000"/>
                </a:solidFill>
              </a:rPr>
              <a:t>However</a:t>
            </a:r>
            <a:r>
              <a:rPr lang="en-US" dirty="0">
                <a:solidFill>
                  <a:srgbClr val="C00000"/>
                </a:solidFill>
              </a:rPr>
              <a:t>, recovery from the prolonged effects of these medications was troublesome, and clinically significant side effects such as respiratory depression limited the amounts </a:t>
            </a:r>
            <a:r>
              <a:rPr lang="en-US" dirty="0" smtClean="0">
                <a:solidFill>
                  <a:srgbClr val="C00000"/>
                </a:solidFill>
              </a:rPr>
              <a:t>administered.</a:t>
            </a:r>
          </a:p>
          <a:p>
            <a:pPr marL="342900" indent="-342900" algn="just">
              <a:lnSpc>
                <a:spcPct val="150000"/>
              </a:lnSpc>
              <a:buFont typeface="Wingdings" panose="05000000000000000000" pitchFamily="2" charset="2"/>
              <a:buChar char="v"/>
            </a:pPr>
            <a:r>
              <a:rPr lang="en-US" dirty="0" smtClean="0">
                <a:solidFill>
                  <a:srgbClr val="C00000"/>
                </a:solidFill>
              </a:rPr>
              <a:t>The </a:t>
            </a:r>
            <a:r>
              <a:rPr lang="en-US" dirty="0">
                <a:solidFill>
                  <a:srgbClr val="C00000"/>
                </a:solidFill>
              </a:rPr>
              <a:t>rapid redistribution properties of propofol and its minimal effects on most patients’ hemodynamic variables made it appear to be a much safer alternative. </a:t>
            </a:r>
          </a:p>
        </p:txBody>
      </p:sp>
    </p:spTree>
    <p:extLst>
      <p:ext uri="{BB962C8B-B14F-4D97-AF65-F5344CB8AC3E}">
        <p14:creationId xmlns:p14="http://schemas.microsoft.com/office/powerpoint/2010/main" val="4198292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3212" y="457200"/>
            <a:ext cx="11506200" cy="6019800"/>
          </a:xfrm>
        </p:spPr>
        <p:txBody>
          <a:bodyPr>
            <a:normAutofit fontScale="92500" lnSpcReduction="10000"/>
          </a:bodyPr>
          <a:lstStyle/>
          <a:p>
            <a:pPr marL="342900" indent="-342900" algn="just">
              <a:lnSpc>
                <a:spcPct val="150000"/>
              </a:lnSpc>
              <a:buFont typeface="Wingdings" panose="05000000000000000000" pitchFamily="2" charset="2"/>
              <a:buChar char="v"/>
            </a:pPr>
            <a:r>
              <a:rPr lang="en-US" dirty="0" smtClean="0">
                <a:solidFill>
                  <a:srgbClr val="C00000"/>
                </a:solidFill>
              </a:rPr>
              <a:t>The </a:t>
            </a:r>
            <a:r>
              <a:rPr lang="en-US" dirty="0">
                <a:solidFill>
                  <a:srgbClr val="C00000"/>
                </a:solidFill>
              </a:rPr>
              <a:t>pharmacokinetic properties of propofol allow patients to emerge more quickly after administration, and they appear less sedated compared with other barbiturate or benzodiazepine combinations, even though complete elimination from the body can take hours or even </a:t>
            </a:r>
            <a:r>
              <a:rPr lang="en-US" dirty="0" smtClean="0">
                <a:solidFill>
                  <a:srgbClr val="C00000"/>
                </a:solidFill>
              </a:rPr>
              <a:t>days.</a:t>
            </a:r>
          </a:p>
          <a:p>
            <a:pPr marL="342900" indent="-342900" algn="just">
              <a:lnSpc>
                <a:spcPct val="150000"/>
              </a:lnSpc>
              <a:buFont typeface="Wingdings" panose="05000000000000000000" pitchFamily="2" charset="2"/>
              <a:buChar char="v"/>
            </a:pPr>
            <a:r>
              <a:rPr lang="en-US" dirty="0" smtClean="0">
                <a:solidFill>
                  <a:srgbClr val="C00000"/>
                </a:solidFill>
              </a:rPr>
              <a:t>It </a:t>
            </a:r>
            <a:r>
              <a:rPr lang="en-US" dirty="0">
                <a:solidFill>
                  <a:srgbClr val="C00000"/>
                </a:solidFill>
              </a:rPr>
              <a:t>also may produce amnesia and has a dose-dependent, mood-altering effect that can be </a:t>
            </a:r>
            <a:r>
              <a:rPr lang="en-US" dirty="0" err="1" smtClean="0">
                <a:solidFill>
                  <a:srgbClr val="C00000"/>
                </a:solidFill>
              </a:rPr>
              <a:t>euphorogenic</a:t>
            </a:r>
            <a:r>
              <a:rPr lang="en-US" dirty="0" smtClean="0">
                <a:solidFill>
                  <a:srgbClr val="C00000"/>
                </a:solidFill>
              </a:rPr>
              <a:t>.</a:t>
            </a:r>
          </a:p>
          <a:p>
            <a:pPr marL="342900" indent="-342900" algn="just">
              <a:lnSpc>
                <a:spcPct val="150000"/>
              </a:lnSpc>
              <a:buFont typeface="Wingdings" panose="05000000000000000000" pitchFamily="2" charset="2"/>
              <a:buChar char="v"/>
            </a:pPr>
            <a:r>
              <a:rPr lang="en-US" dirty="0" smtClean="0">
                <a:solidFill>
                  <a:srgbClr val="C00000"/>
                </a:solidFill>
              </a:rPr>
              <a:t>Studies </a:t>
            </a:r>
            <a:r>
              <a:rPr lang="en-US" dirty="0">
                <a:solidFill>
                  <a:srgbClr val="C00000"/>
                </a:solidFill>
              </a:rPr>
              <a:t>have shown that mood and psychomotor function return to baseline within an hour or less after brief infusions of the medication are stopped in healthy </a:t>
            </a:r>
            <a:r>
              <a:rPr lang="en-US" dirty="0" smtClean="0">
                <a:solidFill>
                  <a:srgbClr val="C00000"/>
                </a:solidFill>
              </a:rPr>
              <a:t>volunteers, which </a:t>
            </a:r>
            <a:r>
              <a:rPr lang="en-US" dirty="0">
                <a:solidFill>
                  <a:srgbClr val="C00000"/>
                </a:solidFill>
              </a:rPr>
              <a:t>is similar to other modern general </a:t>
            </a:r>
            <a:r>
              <a:rPr lang="en-US" dirty="0" smtClean="0">
                <a:solidFill>
                  <a:srgbClr val="C00000"/>
                </a:solidFill>
              </a:rPr>
              <a:t>anesthetics.</a:t>
            </a:r>
          </a:p>
          <a:p>
            <a:pPr marL="342900" indent="-342900" algn="just">
              <a:lnSpc>
                <a:spcPct val="150000"/>
              </a:lnSpc>
              <a:buFont typeface="Wingdings" panose="05000000000000000000" pitchFamily="2" charset="2"/>
              <a:buChar char="v"/>
            </a:pPr>
            <a:r>
              <a:rPr lang="en-US" dirty="0" smtClean="0">
                <a:solidFill>
                  <a:srgbClr val="C00000"/>
                </a:solidFill>
              </a:rPr>
              <a:t>Propofol </a:t>
            </a:r>
            <a:r>
              <a:rPr lang="en-US" dirty="0">
                <a:solidFill>
                  <a:srgbClr val="C00000"/>
                </a:solidFill>
              </a:rPr>
              <a:t>also has an antiemetic </a:t>
            </a:r>
            <a:r>
              <a:rPr lang="en-US" dirty="0" smtClean="0">
                <a:solidFill>
                  <a:srgbClr val="C00000"/>
                </a:solidFill>
              </a:rPr>
              <a:t>effect </a:t>
            </a:r>
            <a:r>
              <a:rPr lang="en-US" dirty="0">
                <a:solidFill>
                  <a:srgbClr val="C00000"/>
                </a:solidFill>
              </a:rPr>
              <a:t>that further supports its selection for procedures in an outpatient setting. </a:t>
            </a:r>
          </a:p>
        </p:txBody>
      </p:sp>
    </p:spTree>
    <p:extLst>
      <p:ext uri="{BB962C8B-B14F-4D97-AF65-F5344CB8AC3E}">
        <p14:creationId xmlns:p14="http://schemas.microsoft.com/office/powerpoint/2010/main" val="179900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5612" y="381000"/>
            <a:ext cx="11353800" cy="6248400"/>
          </a:xfrm>
        </p:spPr>
        <p:txBody>
          <a:bodyPr>
            <a:noAutofit/>
          </a:bodyPr>
          <a:lstStyle/>
          <a:p>
            <a:pPr marL="342900" indent="-342900" algn="just">
              <a:lnSpc>
                <a:spcPct val="150000"/>
              </a:lnSpc>
              <a:buFont typeface="Wingdings" panose="05000000000000000000" pitchFamily="2" charset="2"/>
              <a:buChar char="v"/>
            </a:pPr>
            <a:r>
              <a:rPr lang="en-US" dirty="0" smtClean="0">
                <a:solidFill>
                  <a:srgbClr val="C00000"/>
                </a:solidFill>
              </a:rPr>
              <a:t>Unfortunately</a:t>
            </a:r>
            <a:r>
              <a:rPr lang="en-US" dirty="0">
                <a:solidFill>
                  <a:srgbClr val="C00000"/>
                </a:solidFill>
              </a:rPr>
              <a:t>, the ideal anesthetic agent does not exist, and propofol has its share of undesirable side </a:t>
            </a:r>
            <a:r>
              <a:rPr lang="en-US" dirty="0" smtClean="0">
                <a:solidFill>
                  <a:srgbClr val="C00000"/>
                </a:solidFill>
              </a:rPr>
              <a:t>effects.</a:t>
            </a:r>
          </a:p>
          <a:p>
            <a:pPr marL="342900" indent="-342900" algn="just">
              <a:lnSpc>
                <a:spcPct val="150000"/>
              </a:lnSpc>
              <a:buFont typeface="Wingdings" panose="05000000000000000000" pitchFamily="2" charset="2"/>
              <a:buChar char="v"/>
            </a:pPr>
            <a:r>
              <a:rPr lang="en-US" dirty="0" smtClean="0">
                <a:solidFill>
                  <a:srgbClr val="C00000"/>
                </a:solidFill>
              </a:rPr>
              <a:t>Most </a:t>
            </a:r>
            <a:r>
              <a:rPr lang="en-US" dirty="0">
                <a:solidFill>
                  <a:srgbClr val="C00000"/>
                </a:solidFill>
              </a:rPr>
              <a:t>notable is the dose-dependent respiratory depression that can abruptly result in apnea or </a:t>
            </a:r>
            <a:r>
              <a:rPr lang="en-US" dirty="0" smtClean="0">
                <a:solidFill>
                  <a:srgbClr val="C00000"/>
                </a:solidFill>
              </a:rPr>
              <a:t>airway</a:t>
            </a:r>
            <a:r>
              <a:rPr lang="en-US" dirty="0">
                <a:solidFill>
                  <a:srgbClr val="C00000"/>
                </a:solidFill>
              </a:rPr>
              <a:t> </a:t>
            </a:r>
            <a:r>
              <a:rPr lang="en-US" dirty="0" smtClean="0">
                <a:solidFill>
                  <a:srgbClr val="C00000"/>
                </a:solidFill>
              </a:rPr>
              <a:t>obstruction.</a:t>
            </a:r>
          </a:p>
          <a:p>
            <a:pPr marL="342900" indent="-342900" algn="just">
              <a:lnSpc>
                <a:spcPct val="150000"/>
              </a:lnSpc>
              <a:buFont typeface="Wingdings" panose="05000000000000000000" pitchFamily="2" charset="2"/>
              <a:buChar char="v"/>
            </a:pPr>
            <a:r>
              <a:rPr lang="en-US" dirty="0" smtClean="0">
                <a:solidFill>
                  <a:srgbClr val="C00000"/>
                </a:solidFill>
              </a:rPr>
              <a:t>This </a:t>
            </a:r>
            <a:r>
              <a:rPr lang="en-US" dirty="0">
                <a:solidFill>
                  <a:srgbClr val="C00000"/>
                </a:solidFill>
              </a:rPr>
              <a:t>effect ends quickly when administration is stopped</a:t>
            </a:r>
            <a:r>
              <a:rPr lang="en-US" dirty="0" smtClean="0">
                <a:solidFill>
                  <a:srgbClr val="C00000"/>
                </a:solidFill>
              </a:rPr>
              <a:t>, </a:t>
            </a:r>
            <a:r>
              <a:rPr lang="en-US" dirty="0">
                <a:solidFill>
                  <a:srgbClr val="C00000"/>
                </a:solidFill>
              </a:rPr>
              <a:t>which gives a false sense of safety to those providing or directing the </a:t>
            </a:r>
            <a:r>
              <a:rPr lang="en-US" dirty="0" smtClean="0">
                <a:solidFill>
                  <a:srgbClr val="C00000"/>
                </a:solidFill>
              </a:rPr>
              <a:t>sedation.</a:t>
            </a:r>
          </a:p>
          <a:p>
            <a:pPr marL="342900" indent="-342900" algn="just">
              <a:lnSpc>
                <a:spcPct val="150000"/>
              </a:lnSpc>
              <a:buFont typeface="Wingdings" panose="05000000000000000000" pitchFamily="2" charset="2"/>
              <a:buChar char="v"/>
            </a:pPr>
            <a:r>
              <a:rPr lang="en-US" dirty="0" smtClean="0">
                <a:solidFill>
                  <a:srgbClr val="C00000"/>
                </a:solidFill>
              </a:rPr>
              <a:t>Another </a:t>
            </a:r>
            <a:r>
              <a:rPr lang="en-US" dirty="0">
                <a:solidFill>
                  <a:srgbClr val="C00000"/>
                </a:solidFill>
              </a:rPr>
              <a:t>commonly encountered effect is the decrease in mean arterial pressure that is </a:t>
            </a:r>
            <a:r>
              <a:rPr lang="en-US" dirty="0" smtClean="0">
                <a:solidFill>
                  <a:srgbClr val="C00000"/>
                </a:solidFill>
              </a:rPr>
              <a:t>similar or </a:t>
            </a:r>
            <a:r>
              <a:rPr lang="en-US" dirty="0">
                <a:solidFill>
                  <a:srgbClr val="C00000"/>
                </a:solidFill>
              </a:rPr>
              <a:t>somewhat </a:t>
            </a:r>
            <a:r>
              <a:rPr lang="en-US" dirty="0" smtClean="0">
                <a:solidFill>
                  <a:srgbClr val="C00000"/>
                </a:solidFill>
              </a:rPr>
              <a:t>more pronounced when </a:t>
            </a:r>
            <a:r>
              <a:rPr lang="en-US" dirty="0">
                <a:solidFill>
                  <a:srgbClr val="C00000"/>
                </a:solidFill>
              </a:rPr>
              <a:t>compared with other sedative– </a:t>
            </a:r>
            <a:r>
              <a:rPr lang="en-US" dirty="0" smtClean="0">
                <a:solidFill>
                  <a:srgbClr val="C00000"/>
                </a:solidFill>
              </a:rPr>
              <a:t>hypnotics.</a:t>
            </a:r>
          </a:p>
          <a:p>
            <a:pPr marL="342900" indent="-342900" algn="just">
              <a:lnSpc>
                <a:spcPct val="150000"/>
              </a:lnSpc>
              <a:buFont typeface="Wingdings" panose="05000000000000000000" pitchFamily="2" charset="2"/>
              <a:buChar char="v"/>
            </a:pPr>
            <a:r>
              <a:rPr lang="en-US" dirty="0" smtClean="0">
                <a:solidFill>
                  <a:srgbClr val="C00000"/>
                </a:solidFill>
              </a:rPr>
              <a:t>Again</a:t>
            </a:r>
            <a:r>
              <a:rPr lang="en-US" dirty="0">
                <a:solidFill>
                  <a:srgbClr val="C00000"/>
                </a:solidFill>
              </a:rPr>
              <a:t>, these observed effects end quickly when dosing stops</a:t>
            </a:r>
            <a:r>
              <a:rPr lang="en-US" dirty="0" smtClean="0">
                <a:solidFill>
                  <a:srgbClr val="C00000"/>
                </a:solidFill>
              </a:rPr>
              <a:t>.</a:t>
            </a:r>
            <a:endParaRPr lang="en-US" dirty="0">
              <a:solidFill>
                <a:srgbClr val="C00000"/>
              </a:solidFill>
            </a:endParaRPr>
          </a:p>
        </p:txBody>
      </p:sp>
    </p:spTree>
    <p:extLst>
      <p:ext uri="{BB962C8B-B14F-4D97-AF65-F5344CB8AC3E}">
        <p14:creationId xmlns:p14="http://schemas.microsoft.com/office/powerpoint/2010/main" val="1585674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012" y="838200"/>
            <a:ext cx="9982200" cy="1676400"/>
          </a:xfrm>
        </p:spPr>
        <p:txBody>
          <a:bodyPr>
            <a:normAutofit/>
          </a:bodyPr>
          <a:lstStyle/>
          <a:p>
            <a:pPr algn="ctr"/>
            <a:r>
              <a:rPr lang="en-US" sz="6000" b="1" dirty="0" smtClean="0">
                <a:solidFill>
                  <a:srgbClr val="FFFF00"/>
                </a:solidFill>
                <a:effectLst>
                  <a:outerShdw blurRad="38100" dist="38100" dir="2700000" algn="tl">
                    <a:srgbClr val="000000">
                      <a:alpha val="43137"/>
                    </a:srgbClr>
                  </a:outerShdw>
                </a:effectLst>
              </a:rPr>
              <a:t>EVIDENCE</a:t>
            </a:r>
            <a:endParaRPr lang="en-US" sz="6000" b="1" dirty="0">
              <a:solidFill>
                <a:srgbClr val="FFFF00"/>
              </a:solidFill>
              <a:effectLst>
                <a:outerShdw blurRad="38100" dist="38100" dir="2700000" algn="tl">
                  <a:srgbClr val="000000">
                    <a:alpha val="43137"/>
                  </a:srgbClr>
                </a:outerShdw>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2612" y="3352800"/>
            <a:ext cx="4800600" cy="31242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5212" y="3352800"/>
            <a:ext cx="3200400" cy="3109856"/>
          </a:xfrm>
          <a:prstGeom prst="rect">
            <a:avLst/>
          </a:prstGeom>
        </p:spPr>
      </p:pic>
    </p:spTree>
    <p:extLst>
      <p:ext uri="{BB962C8B-B14F-4D97-AF65-F5344CB8AC3E}">
        <p14:creationId xmlns:p14="http://schemas.microsoft.com/office/powerpoint/2010/main" val="323130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379412" y="457200"/>
            <a:ext cx="11430000" cy="6096000"/>
          </a:xfrm>
        </p:spPr>
        <p:txBody>
          <a:bodyPr>
            <a:normAutofit fontScale="92500" lnSpcReduction="20000"/>
          </a:bodyPr>
          <a:lstStyle/>
          <a:p>
            <a:pPr marL="342900" indent="-342900" algn="just">
              <a:lnSpc>
                <a:spcPct val="150000"/>
              </a:lnSpc>
              <a:buFont typeface="Wingdings" panose="05000000000000000000" pitchFamily="2" charset="2"/>
              <a:buChar char="v"/>
            </a:pPr>
            <a:r>
              <a:rPr lang="en-US" dirty="0" smtClean="0">
                <a:solidFill>
                  <a:srgbClr val="C00000"/>
                </a:solidFill>
              </a:rPr>
              <a:t>Investigators </a:t>
            </a:r>
            <a:r>
              <a:rPr lang="en-US" dirty="0">
                <a:solidFill>
                  <a:srgbClr val="C00000"/>
                </a:solidFill>
              </a:rPr>
              <a:t>in three medical specialties and dentistry have </a:t>
            </a:r>
            <a:r>
              <a:rPr lang="en-US" dirty="0" smtClean="0">
                <a:solidFill>
                  <a:srgbClr val="C00000"/>
                </a:solidFill>
              </a:rPr>
              <a:t>compared propofol </a:t>
            </a:r>
            <a:r>
              <a:rPr lang="en-US" dirty="0">
                <a:solidFill>
                  <a:srgbClr val="C00000"/>
                </a:solidFill>
              </a:rPr>
              <a:t>with other traditional options and currently recommend propofol as a safe addition </a:t>
            </a:r>
            <a:r>
              <a:rPr lang="en-US" dirty="0" smtClean="0">
                <a:solidFill>
                  <a:srgbClr val="C00000"/>
                </a:solidFill>
              </a:rPr>
              <a:t>to everyday </a:t>
            </a:r>
            <a:r>
              <a:rPr lang="en-US" dirty="0">
                <a:solidFill>
                  <a:srgbClr val="C00000"/>
                </a:solidFill>
              </a:rPr>
              <a:t>practice, supporting its administration </a:t>
            </a:r>
            <a:r>
              <a:rPr lang="en-US" dirty="0" smtClean="0">
                <a:solidFill>
                  <a:srgbClr val="C00000"/>
                </a:solidFill>
              </a:rPr>
              <a:t>by practitioners </a:t>
            </a:r>
            <a:r>
              <a:rPr lang="en-US" dirty="0">
                <a:solidFill>
                  <a:srgbClr val="C00000"/>
                </a:solidFill>
              </a:rPr>
              <a:t>who are not anesthesia </a:t>
            </a:r>
            <a:r>
              <a:rPr lang="en-US" dirty="0" smtClean="0">
                <a:solidFill>
                  <a:srgbClr val="C00000"/>
                </a:solidFill>
              </a:rPr>
              <a:t>professionals.</a:t>
            </a:r>
          </a:p>
          <a:p>
            <a:pPr marL="342900" indent="-342900" algn="just">
              <a:lnSpc>
                <a:spcPct val="150000"/>
              </a:lnSpc>
              <a:buFont typeface="Wingdings" panose="05000000000000000000" pitchFamily="2" charset="2"/>
              <a:buChar char="v"/>
            </a:pPr>
            <a:r>
              <a:rPr lang="en-US" dirty="0" smtClean="0">
                <a:solidFill>
                  <a:srgbClr val="C00000"/>
                </a:solidFill>
              </a:rPr>
              <a:t>In </a:t>
            </a:r>
            <a:r>
              <a:rPr lang="en-US" dirty="0">
                <a:solidFill>
                  <a:srgbClr val="C00000"/>
                </a:solidFill>
              </a:rPr>
              <a:t>nearly every instance, studies conclude that propofol is associated </a:t>
            </a:r>
            <a:r>
              <a:rPr lang="en-US" dirty="0" smtClean="0">
                <a:solidFill>
                  <a:srgbClr val="C00000"/>
                </a:solidFill>
              </a:rPr>
              <a:t>with minimal post-procedural </a:t>
            </a:r>
            <a:r>
              <a:rPr lang="en-US" dirty="0">
                <a:solidFill>
                  <a:srgbClr val="C00000"/>
                </a:solidFill>
              </a:rPr>
              <a:t>sedation, which results in a faster recovery, provides amnesia and comfort to the patient, delivers better procedural conditions, and has a better safety profile than traditional </a:t>
            </a:r>
            <a:r>
              <a:rPr lang="en-US" dirty="0" smtClean="0">
                <a:solidFill>
                  <a:srgbClr val="C00000"/>
                </a:solidFill>
              </a:rPr>
              <a:t>choices.</a:t>
            </a:r>
            <a:endParaRPr lang="en-US" dirty="0">
              <a:solidFill>
                <a:srgbClr val="C00000"/>
              </a:solidFill>
            </a:endParaRPr>
          </a:p>
          <a:p>
            <a:pPr marL="342900" indent="-342900" algn="just">
              <a:lnSpc>
                <a:spcPct val="150000"/>
              </a:lnSpc>
              <a:buFont typeface="Wingdings" panose="05000000000000000000" pitchFamily="2" charset="2"/>
              <a:buChar char="v"/>
            </a:pPr>
            <a:r>
              <a:rPr lang="en-US" dirty="0" smtClean="0">
                <a:solidFill>
                  <a:srgbClr val="C00000"/>
                </a:solidFill>
              </a:rPr>
              <a:t>Evaluation </a:t>
            </a:r>
            <a:r>
              <a:rPr lang="en-US" dirty="0">
                <a:solidFill>
                  <a:srgbClr val="C00000"/>
                </a:solidFill>
              </a:rPr>
              <a:t>of the data on propofol use by </a:t>
            </a:r>
            <a:r>
              <a:rPr lang="en-US" dirty="0" smtClean="0">
                <a:solidFill>
                  <a:srgbClr val="C00000"/>
                </a:solidFill>
              </a:rPr>
              <a:t>non-anesthesia </a:t>
            </a:r>
            <a:r>
              <a:rPr lang="en-US" dirty="0">
                <a:solidFill>
                  <a:srgbClr val="C00000"/>
                </a:solidFill>
              </a:rPr>
              <a:t>providers </a:t>
            </a:r>
            <a:r>
              <a:rPr lang="en-US" dirty="0" smtClean="0">
                <a:solidFill>
                  <a:srgbClr val="C00000"/>
                </a:solidFill>
              </a:rPr>
              <a:t>is complex </a:t>
            </a:r>
            <a:r>
              <a:rPr lang="en-US" dirty="0">
                <a:solidFill>
                  <a:srgbClr val="C00000"/>
                </a:solidFill>
              </a:rPr>
              <a:t>because of several factors, the foremost of which is the lack </a:t>
            </a:r>
            <a:r>
              <a:rPr lang="en-US" dirty="0" smtClean="0">
                <a:solidFill>
                  <a:srgbClr val="C00000"/>
                </a:solidFill>
              </a:rPr>
              <a:t>of adequately </a:t>
            </a:r>
            <a:r>
              <a:rPr lang="en-US" dirty="0">
                <a:solidFill>
                  <a:srgbClr val="C00000"/>
                </a:solidFill>
              </a:rPr>
              <a:t>powered studies that statistically support the conclusions </a:t>
            </a:r>
            <a:r>
              <a:rPr lang="en-US" dirty="0" smtClean="0">
                <a:solidFill>
                  <a:srgbClr val="C00000"/>
                </a:solidFill>
              </a:rPr>
              <a:t>made.</a:t>
            </a:r>
          </a:p>
          <a:p>
            <a:pPr marL="342900" indent="-342900" algn="just">
              <a:lnSpc>
                <a:spcPct val="150000"/>
              </a:lnSpc>
              <a:buFont typeface="Wingdings" panose="05000000000000000000" pitchFamily="2" charset="2"/>
              <a:buChar char="v"/>
            </a:pPr>
            <a:r>
              <a:rPr lang="en-US" dirty="0" smtClean="0">
                <a:solidFill>
                  <a:srgbClr val="C00000"/>
                </a:solidFill>
              </a:rPr>
              <a:t>In </a:t>
            </a:r>
            <a:r>
              <a:rPr lang="en-US" dirty="0">
                <a:solidFill>
                  <a:srgbClr val="C00000"/>
                </a:solidFill>
              </a:rPr>
              <a:t>addition, a direct comparison among the different specialties cannot </a:t>
            </a:r>
            <a:r>
              <a:rPr lang="en-US" dirty="0" smtClean="0">
                <a:solidFill>
                  <a:srgbClr val="C00000"/>
                </a:solidFill>
              </a:rPr>
              <a:t>be made</a:t>
            </a:r>
            <a:r>
              <a:rPr lang="en-US" dirty="0">
                <a:solidFill>
                  <a:srgbClr val="C00000"/>
                </a:solidFill>
              </a:rPr>
              <a:t>. </a:t>
            </a:r>
          </a:p>
        </p:txBody>
      </p:sp>
    </p:spTree>
    <p:extLst>
      <p:ext uri="{BB962C8B-B14F-4D97-AF65-F5344CB8AC3E}">
        <p14:creationId xmlns:p14="http://schemas.microsoft.com/office/powerpoint/2010/main" val="1547476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5612" y="533400"/>
            <a:ext cx="11201400" cy="5943600"/>
          </a:xfrm>
        </p:spPr>
        <p:txBody>
          <a:bodyPr>
            <a:noAutofit/>
          </a:bodyPr>
          <a:lstStyle/>
          <a:p>
            <a:pPr marL="342900" indent="-342900" algn="just">
              <a:lnSpc>
                <a:spcPct val="150000"/>
              </a:lnSpc>
              <a:buFont typeface="Wingdings" panose="05000000000000000000" pitchFamily="2" charset="2"/>
              <a:buChar char="v"/>
            </a:pPr>
            <a:r>
              <a:rPr lang="en-US" dirty="0" smtClean="0">
                <a:solidFill>
                  <a:srgbClr val="C00000"/>
                </a:solidFill>
              </a:rPr>
              <a:t>Procedural </a:t>
            </a:r>
            <a:r>
              <a:rPr lang="en-US" dirty="0">
                <a:solidFill>
                  <a:srgbClr val="C00000"/>
                </a:solidFill>
              </a:rPr>
              <a:t>needs, patient presentation, and defined endpoints are quite different for each </a:t>
            </a:r>
            <a:r>
              <a:rPr lang="en-US" dirty="0" smtClean="0">
                <a:solidFill>
                  <a:srgbClr val="C00000"/>
                </a:solidFill>
              </a:rPr>
              <a:t>specialty.</a:t>
            </a:r>
          </a:p>
          <a:p>
            <a:pPr algn="just">
              <a:lnSpc>
                <a:spcPct val="150000"/>
              </a:lnSpc>
            </a:pPr>
            <a:endParaRPr lang="en-US" sz="1400" dirty="0" smtClean="0">
              <a:solidFill>
                <a:srgbClr val="C00000"/>
              </a:solidFill>
            </a:endParaRPr>
          </a:p>
          <a:p>
            <a:pPr marL="342900" indent="-342900" algn="just">
              <a:lnSpc>
                <a:spcPct val="150000"/>
              </a:lnSpc>
              <a:buFont typeface="Wingdings" panose="05000000000000000000" pitchFamily="2" charset="2"/>
              <a:buChar char="v"/>
            </a:pPr>
            <a:r>
              <a:rPr lang="en-US" dirty="0" smtClean="0">
                <a:solidFill>
                  <a:srgbClr val="C00000"/>
                </a:solidFill>
              </a:rPr>
              <a:t>Gastroenterology </a:t>
            </a:r>
            <a:r>
              <a:rPr lang="en-US" dirty="0">
                <a:solidFill>
                  <a:srgbClr val="C00000"/>
                </a:solidFill>
              </a:rPr>
              <a:t>has evolved from simple procedures such </a:t>
            </a:r>
            <a:r>
              <a:rPr lang="en-US" dirty="0" smtClean="0">
                <a:solidFill>
                  <a:srgbClr val="C00000"/>
                </a:solidFill>
              </a:rPr>
              <a:t>as </a:t>
            </a:r>
            <a:r>
              <a:rPr lang="en-US" dirty="0" smtClean="0">
                <a:solidFill>
                  <a:srgbClr val="002060"/>
                </a:solidFill>
              </a:rPr>
              <a:t>colonoscopy</a:t>
            </a:r>
            <a:r>
              <a:rPr lang="en-US" dirty="0" smtClean="0">
                <a:solidFill>
                  <a:srgbClr val="C00000"/>
                </a:solidFill>
              </a:rPr>
              <a:t> </a:t>
            </a:r>
            <a:r>
              <a:rPr lang="en-US" dirty="0">
                <a:solidFill>
                  <a:srgbClr val="C00000"/>
                </a:solidFill>
              </a:rPr>
              <a:t>and diagnostic </a:t>
            </a:r>
            <a:r>
              <a:rPr lang="en-US" dirty="0" smtClean="0">
                <a:solidFill>
                  <a:srgbClr val="002060"/>
                </a:solidFill>
              </a:rPr>
              <a:t>EGD</a:t>
            </a:r>
            <a:r>
              <a:rPr lang="en-US" dirty="0" smtClean="0">
                <a:solidFill>
                  <a:srgbClr val="C00000"/>
                </a:solidFill>
              </a:rPr>
              <a:t> that require </a:t>
            </a:r>
            <a:r>
              <a:rPr lang="en-US" dirty="0">
                <a:solidFill>
                  <a:srgbClr val="C00000"/>
                </a:solidFill>
              </a:rPr>
              <a:t>only moderate sedation, to more invasive and stimulating </a:t>
            </a:r>
            <a:r>
              <a:rPr lang="en-US" dirty="0" smtClean="0">
                <a:solidFill>
                  <a:srgbClr val="C00000"/>
                </a:solidFill>
              </a:rPr>
              <a:t>ones such </a:t>
            </a:r>
            <a:r>
              <a:rPr lang="en-US" dirty="0">
                <a:solidFill>
                  <a:srgbClr val="C00000"/>
                </a:solidFill>
              </a:rPr>
              <a:t>as </a:t>
            </a:r>
            <a:r>
              <a:rPr lang="en-US" dirty="0" smtClean="0">
                <a:solidFill>
                  <a:srgbClr val="002060"/>
                </a:solidFill>
              </a:rPr>
              <a:t>ERCP and EUS</a:t>
            </a:r>
            <a:r>
              <a:rPr lang="en-US" dirty="0" smtClean="0">
                <a:solidFill>
                  <a:srgbClr val="C00000"/>
                </a:solidFill>
              </a:rPr>
              <a:t>.</a:t>
            </a:r>
          </a:p>
          <a:p>
            <a:pPr algn="just">
              <a:lnSpc>
                <a:spcPct val="150000"/>
              </a:lnSpc>
            </a:pPr>
            <a:endParaRPr lang="en-US" sz="1400" dirty="0" smtClean="0">
              <a:solidFill>
                <a:srgbClr val="C00000"/>
              </a:solidFill>
            </a:endParaRPr>
          </a:p>
          <a:p>
            <a:pPr marL="342900" indent="-342900" algn="just">
              <a:lnSpc>
                <a:spcPct val="150000"/>
              </a:lnSpc>
              <a:buFont typeface="Wingdings" panose="05000000000000000000" pitchFamily="2" charset="2"/>
              <a:buChar char="v"/>
            </a:pPr>
            <a:r>
              <a:rPr lang="en-US" dirty="0" smtClean="0">
                <a:solidFill>
                  <a:srgbClr val="C00000"/>
                </a:solidFill>
              </a:rPr>
              <a:t>The </a:t>
            </a:r>
            <a:r>
              <a:rPr lang="en-US" dirty="0">
                <a:solidFill>
                  <a:srgbClr val="C00000"/>
                </a:solidFill>
              </a:rPr>
              <a:t>diagnostic and therapeutic value of these newer endoscopic methods has led to a substantial increase in annual procedural </a:t>
            </a:r>
            <a:r>
              <a:rPr lang="en-US" dirty="0" smtClean="0">
                <a:solidFill>
                  <a:srgbClr val="C00000"/>
                </a:solidFill>
              </a:rPr>
              <a:t>numbers, but </a:t>
            </a:r>
            <a:r>
              <a:rPr lang="en-US" dirty="0">
                <a:solidFill>
                  <a:srgbClr val="C00000"/>
                </a:solidFill>
              </a:rPr>
              <a:t>by their very nature, they require deeper sedation for patient acceptance and optimal </a:t>
            </a:r>
            <a:r>
              <a:rPr lang="en-US" dirty="0" smtClean="0">
                <a:solidFill>
                  <a:srgbClr val="C00000"/>
                </a:solidFill>
              </a:rPr>
              <a:t>conditions.</a:t>
            </a:r>
          </a:p>
        </p:txBody>
      </p:sp>
    </p:spTree>
    <p:extLst>
      <p:ext uri="{BB962C8B-B14F-4D97-AF65-F5344CB8AC3E}">
        <p14:creationId xmlns:p14="http://schemas.microsoft.com/office/powerpoint/2010/main" val="3731768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79412" y="304800"/>
            <a:ext cx="11430000" cy="6400800"/>
          </a:xfrm>
        </p:spPr>
        <p:txBody>
          <a:bodyPr>
            <a:normAutofit fontScale="77500" lnSpcReduction="20000"/>
          </a:bodyPr>
          <a:lstStyle/>
          <a:p>
            <a:pPr algn="just">
              <a:lnSpc>
                <a:spcPct val="170000"/>
              </a:lnSpc>
              <a:buFont typeface="Wingdings" panose="05000000000000000000" pitchFamily="2" charset="2"/>
              <a:buChar char="v"/>
            </a:pPr>
            <a:r>
              <a:rPr lang="en-US" sz="3100" dirty="0">
                <a:solidFill>
                  <a:srgbClr val="C00000"/>
                </a:solidFill>
              </a:rPr>
              <a:t>The traditional approach has been to combine a benzodiazepine with or without an opioid, and this is the combination against which </a:t>
            </a:r>
            <a:r>
              <a:rPr lang="en-US" sz="3100" dirty="0" err="1">
                <a:solidFill>
                  <a:srgbClr val="C00000"/>
                </a:solidFill>
              </a:rPr>
              <a:t>propofol</a:t>
            </a:r>
            <a:r>
              <a:rPr lang="en-US" sz="3100" dirty="0">
                <a:solidFill>
                  <a:srgbClr val="C00000"/>
                </a:solidFill>
              </a:rPr>
              <a:t>-based sedation protocols with or without adjuvants are </a:t>
            </a:r>
            <a:r>
              <a:rPr lang="en-US" sz="3100" dirty="0" smtClean="0">
                <a:solidFill>
                  <a:srgbClr val="C00000"/>
                </a:solidFill>
              </a:rPr>
              <a:t>compared.</a:t>
            </a:r>
          </a:p>
          <a:p>
            <a:pPr algn="just">
              <a:lnSpc>
                <a:spcPct val="170000"/>
              </a:lnSpc>
              <a:buFont typeface="Wingdings" panose="05000000000000000000" pitchFamily="2" charset="2"/>
              <a:buChar char="v"/>
            </a:pPr>
            <a:r>
              <a:rPr lang="en-US" sz="3100" dirty="0" smtClean="0">
                <a:solidFill>
                  <a:srgbClr val="C00000"/>
                </a:solidFill>
              </a:rPr>
              <a:t>Similarly</a:t>
            </a:r>
            <a:r>
              <a:rPr lang="en-US" sz="3100" dirty="0">
                <a:solidFill>
                  <a:srgbClr val="C00000"/>
                </a:solidFill>
              </a:rPr>
              <a:t>, physicians in the specialty of emergency medicine are often faced with the need for deep sedation and analgesia to perform short, painful procedures such as the reduction of a dislocated joint or closed </a:t>
            </a:r>
            <a:r>
              <a:rPr lang="en-US" sz="3100" dirty="0" smtClean="0">
                <a:solidFill>
                  <a:srgbClr val="C00000"/>
                </a:solidFill>
              </a:rPr>
              <a:t>fracture.</a:t>
            </a:r>
            <a:endParaRPr lang="en-US" sz="3100" dirty="0">
              <a:solidFill>
                <a:srgbClr val="C00000"/>
              </a:solidFill>
            </a:endParaRPr>
          </a:p>
          <a:p>
            <a:pPr algn="just">
              <a:lnSpc>
                <a:spcPct val="170000"/>
              </a:lnSpc>
              <a:buFont typeface="Wingdings" panose="05000000000000000000" pitchFamily="2" charset="2"/>
              <a:buChar char="v"/>
            </a:pPr>
            <a:r>
              <a:rPr lang="en-US" sz="3100" dirty="0" smtClean="0">
                <a:solidFill>
                  <a:srgbClr val="C00000"/>
                </a:solidFill>
              </a:rPr>
              <a:t>The </a:t>
            </a:r>
            <a:r>
              <a:rPr lang="en-US" sz="3100" dirty="0">
                <a:solidFill>
                  <a:srgbClr val="C00000"/>
                </a:solidFill>
              </a:rPr>
              <a:t>specialty of radiology has supported </a:t>
            </a:r>
            <a:r>
              <a:rPr lang="en-US" sz="3100" dirty="0" smtClean="0">
                <a:solidFill>
                  <a:srgbClr val="C00000"/>
                </a:solidFill>
              </a:rPr>
              <a:t>the development </a:t>
            </a:r>
            <a:r>
              <a:rPr lang="en-US" sz="3100" dirty="0">
                <a:solidFill>
                  <a:srgbClr val="C00000"/>
                </a:solidFill>
              </a:rPr>
              <a:t>of pediatric sedation units (</a:t>
            </a:r>
            <a:r>
              <a:rPr lang="en-US" sz="3100" dirty="0">
                <a:solidFill>
                  <a:srgbClr val="002060"/>
                </a:solidFill>
              </a:rPr>
              <a:t>PSUs</a:t>
            </a:r>
            <a:r>
              <a:rPr lang="en-US" sz="3100" dirty="0">
                <a:solidFill>
                  <a:srgbClr val="C00000"/>
                </a:solidFill>
              </a:rPr>
              <a:t>) primarily for radiologic </a:t>
            </a:r>
            <a:r>
              <a:rPr lang="en-US" sz="3100" dirty="0" smtClean="0">
                <a:solidFill>
                  <a:srgbClr val="C00000"/>
                </a:solidFill>
              </a:rPr>
              <a:t>procedures.</a:t>
            </a:r>
          </a:p>
          <a:p>
            <a:pPr algn="just">
              <a:lnSpc>
                <a:spcPct val="170000"/>
              </a:lnSpc>
              <a:buFont typeface="Wingdings" panose="05000000000000000000" pitchFamily="2" charset="2"/>
              <a:buChar char="v"/>
            </a:pPr>
            <a:r>
              <a:rPr lang="en-US" sz="3100" dirty="0" smtClean="0">
                <a:solidFill>
                  <a:srgbClr val="C00000"/>
                </a:solidFill>
              </a:rPr>
              <a:t>The </a:t>
            </a:r>
            <a:r>
              <a:rPr lang="en-US" sz="3100" dirty="0">
                <a:solidFill>
                  <a:srgbClr val="C00000"/>
                </a:solidFill>
              </a:rPr>
              <a:t>sedation teams are supervised at times at a distance by pediatric </a:t>
            </a:r>
            <a:r>
              <a:rPr lang="en-US" sz="3100" dirty="0" smtClean="0">
                <a:solidFill>
                  <a:srgbClr val="C00000"/>
                </a:solidFill>
              </a:rPr>
              <a:t>intensivists </a:t>
            </a:r>
            <a:r>
              <a:rPr lang="en-US" sz="3100" dirty="0">
                <a:solidFill>
                  <a:srgbClr val="C00000"/>
                </a:solidFill>
              </a:rPr>
              <a:t>or emergency department </a:t>
            </a:r>
            <a:r>
              <a:rPr lang="en-US" sz="3100" dirty="0" smtClean="0">
                <a:solidFill>
                  <a:srgbClr val="C00000"/>
                </a:solidFill>
              </a:rPr>
              <a:t>physicians.</a:t>
            </a:r>
          </a:p>
          <a:p>
            <a:endParaRPr lang="en-US" dirty="0">
              <a:solidFill>
                <a:srgbClr val="C00000"/>
              </a:solidFill>
            </a:endParaRPr>
          </a:p>
          <a:p>
            <a:endParaRPr lang="en-US" dirty="0"/>
          </a:p>
        </p:txBody>
      </p:sp>
    </p:spTree>
    <p:extLst>
      <p:ext uri="{BB962C8B-B14F-4D97-AF65-F5344CB8AC3E}">
        <p14:creationId xmlns:p14="http://schemas.microsoft.com/office/powerpoint/2010/main" val="942682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5612" y="609600"/>
            <a:ext cx="11277600" cy="5539978"/>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v"/>
            </a:pPr>
            <a:r>
              <a:rPr lang="en-US" sz="2400" dirty="0" smtClean="0">
                <a:solidFill>
                  <a:srgbClr val="C00000"/>
                </a:solidFill>
              </a:rPr>
              <a:t>Because </a:t>
            </a:r>
            <a:r>
              <a:rPr lang="en-US" sz="2400" dirty="0">
                <a:solidFill>
                  <a:srgbClr val="C00000"/>
                </a:solidFill>
              </a:rPr>
              <a:t>these cases can require hours of </a:t>
            </a:r>
            <a:r>
              <a:rPr lang="en-US" sz="2400" dirty="0" smtClean="0">
                <a:solidFill>
                  <a:srgbClr val="C00000"/>
                </a:solidFill>
              </a:rPr>
              <a:t>sedation, propofol </a:t>
            </a:r>
            <a:r>
              <a:rPr lang="en-US" sz="2400" dirty="0">
                <a:solidFill>
                  <a:srgbClr val="C00000"/>
                </a:solidFill>
              </a:rPr>
              <a:t>is one of several options </a:t>
            </a:r>
            <a:r>
              <a:rPr lang="en-US" sz="2400" dirty="0" smtClean="0">
                <a:solidFill>
                  <a:srgbClr val="C00000"/>
                </a:solidFill>
              </a:rPr>
              <a:t>used.</a:t>
            </a:r>
          </a:p>
          <a:p>
            <a:pPr algn="just">
              <a:lnSpc>
                <a:spcPct val="150000"/>
              </a:lnSpc>
            </a:pPr>
            <a:endParaRPr lang="en-US" sz="1100" dirty="0" smtClean="0">
              <a:solidFill>
                <a:srgbClr val="C00000"/>
              </a:solidFill>
            </a:endParaRPr>
          </a:p>
          <a:p>
            <a:pPr marL="285750" indent="-285750" algn="just">
              <a:lnSpc>
                <a:spcPct val="150000"/>
              </a:lnSpc>
              <a:buFont typeface="Wingdings" panose="05000000000000000000" pitchFamily="2" charset="2"/>
              <a:buChar char="v"/>
            </a:pPr>
            <a:r>
              <a:rPr lang="en-US" sz="2400" dirty="0" smtClean="0">
                <a:solidFill>
                  <a:srgbClr val="C00000"/>
                </a:solidFill>
              </a:rPr>
              <a:t>Finally</a:t>
            </a:r>
            <a:r>
              <a:rPr lang="en-US" sz="2400" dirty="0">
                <a:solidFill>
                  <a:srgbClr val="C00000"/>
                </a:solidFill>
              </a:rPr>
              <a:t>, dentistry has long been associated with painful </a:t>
            </a:r>
            <a:r>
              <a:rPr lang="en-US" sz="2400" dirty="0" smtClean="0">
                <a:solidFill>
                  <a:srgbClr val="C00000"/>
                </a:solidFill>
              </a:rPr>
              <a:t>procedures.</a:t>
            </a:r>
          </a:p>
          <a:p>
            <a:pPr algn="just">
              <a:lnSpc>
                <a:spcPct val="150000"/>
              </a:lnSpc>
            </a:pPr>
            <a:endParaRPr lang="en-US" sz="1100" dirty="0" smtClean="0">
              <a:solidFill>
                <a:srgbClr val="C00000"/>
              </a:solidFill>
            </a:endParaRPr>
          </a:p>
          <a:p>
            <a:pPr marL="285750" indent="-285750" algn="just">
              <a:lnSpc>
                <a:spcPct val="150000"/>
              </a:lnSpc>
              <a:buFont typeface="Wingdings" panose="05000000000000000000" pitchFamily="2" charset="2"/>
              <a:buChar char="v"/>
            </a:pPr>
            <a:r>
              <a:rPr lang="en-US" sz="2400" dirty="0" smtClean="0">
                <a:solidFill>
                  <a:srgbClr val="C00000"/>
                </a:solidFill>
              </a:rPr>
              <a:t>Although </a:t>
            </a:r>
            <a:r>
              <a:rPr lang="en-US" sz="2400" dirty="0">
                <a:solidFill>
                  <a:srgbClr val="C00000"/>
                </a:solidFill>
              </a:rPr>
              <a:t>local infiltration or nerve blocks remain the techniques of choice, patients may </a:t>
            </a:r>
            <a:r>
              <a:rPr lang="en-US" sz="2400" dirty="0" smtClean="0">
                <a:solidFill>
                  <a:srgbClr val="C00000"/>
                </a:solidFill>
              </a:rPr>
              <a:t>receive supplemental </a:t>
            </a:r>
            <a:r>
              <a:rPr lang="en-US" sz="2400" dirty="0">
                <a:solidFill>
                  <a:srgbClr val="C00000"/>
                </a:solidFill>
              </a:rPr>
              <a:t>sedation to accompany the procedure, especially at the time of the nerve block </a:t>
            </a:r>
            <a:r>
              <a:rPr lang="en-US" sz="2400" dirty="0" smtClean="0">
                <a:solidFill>
                  <a:srgbClr val="C00000"/>
                </a:solidFill>
              </a:rPr>
              <a:t>or local infiltration.</a:t>
            </a:r>
          </a:p>
          <a:p>
            <a:pPr algn="just">
              <a:lnSpc>
                <a:spcPct val="150000"/>
              </a:lnSpc>
            </a:pPr>
            <a:endParaRPr lang="en-US" sz="1100" dirty="0" smtClean="0">
              <a:solidFill>
                <a:srgbClr val="C00000"/>
              </a:solidFill>
            </a:endParaRPr>
          </a:p>
          <a:p>
            <a:pPr marL="285750" indent="-285750" algn="just">
              <a:lnSpc>
                <a:spcPct val="150000"/>
              </a:lnSpc>
              <a:buFont typeface="Wingdings" panose="05000000000000000000" pitchFamily="2" charset="2"/>
              <a:buChar char="v"/>
            </a:pPr>
            <a:r>
              <a:rPr lang="en-US" sz="2400" dirty="0" smtClean="0">
                <a:solidFill>
                  <a:srgbClr val="C00000"/>
                </a:solidFill>
              </a:rPr>
              <a:t>Current </a:t>
            </a:r>
            <a:r>
              <a:rPr lang="en-US" sz="2400" dirty="0">
                <a:solidFill>
                  <a:srgbClr val="C00000"/>
                </a:solidFill>
              </a:rPr>
              <a:t>studies report sedation being maintained throughout the entire procedure, albeit at a more responsive </a:t>
            </a:r>
            <a:r>
              <a:rPr lang="en-US" sz="2400" dirty="0" smtClean="0">
                <a:solidFill>
                  <a:srgbClr val="C00000"/>
                </a:solidFill>
              </a:rPr>
              <a:t>level.</a:t>
            </a:r>
          </a:p>
          <a:p>
            <a:pPr algn="just">
              <a:lnSpc>
                <a:spcPct val="150000"/>
              </a:lnSpc>
            </a:pPr>
            <a:endParaRPr lang="en-US" sz="1100" dirty="0" smtClean="0">
              <a:solidFill>
                <a:srgbClr val="C00000"/>
              </a:solidFill>
            </a:endParaRPr>
          </a:p>
        </p:txBody>
      </p:sp>
    </p:spTree>
    <p:extLst>
      <p:ext uri="{BB962C8B-B14F-4D97-AF65-F5344CB8AC3E}">
        <p14:creationId xmlns:p14="http://schemas.microsoft.com/office/powerpoint/2010/main" val="2378379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9412" y="304800"/>
            <a:ext cx="11430000" cy="2169825"/>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v"/>
            </a:pPr>
            <a:r>
              <a:rPr lang="en-US" dirty="0" smtClean="0">
                <a:solidFill>
                  <a:srgbClr val="C00000"/>
                </a:solidFill>
              </a:rPr>
              <a:t>ASA House </a:t>
            </a:r>
            <a:r>
              <a:rPr lang="en-US" dirty="0">
                <a:solidFill>
                  <a:srgbClr val="C00000"/>
                </a:solidFill>
              </a:rPr>
              <a:t>of Delegates approved a document in 1999 describing </a:t>
            </a:r>
            <a:r>
              <a:rPr lang="en-US" dirty="0" smtClean="0">
                <a:solidFill>
                  <a:srgbClr val="C00000"/>
                </a:solidFill>
              </a:rPr>
              <a:t>the continuum </a:t>
            </a:r>
            <a:r>
              <a:rPr lang="en-US" dirty="0">
                <a:solidFill>
                  <a:srgbClr val="C00000"/>
                </a:solidFill>
              </a:rPr>
              <a:t>of depth of </a:t>
            </a:r>
            <a:r>
              <a:rPr lang="en-US" dirty="0" smtClean="0">
                <a:solidFill>
                  <a:srgbClr val="C00000"/>
                </a:solidFill>
              </a:rPr>
              <a:t>sedation.</a:t>
            </a:r>
          </a:p>
          <a:p>
            <a:pPr marL="342900" indent="-342900" algn="just">
              <a:lnSpc>
                <a:spcPct val="150000"/>
              </a:lnSpc>
              <a:buFont typeface="Wingdings" panose="05000000000000000000" pitchFamily="2" charset="2"/>
              <a:buChar char="v"/>
            </a:pPr>
            <a:r>
              <a:rPr lang="en-US" dirty="0" smtClean="0">
                <a:solidFill>
                  <a:srgbClr val="C00000"/>
                </a:solidFill>
              </a:rPr>
              <a:t>However</a:t>
            </a:r>
            <a:r>
              <a:rPr lang="en-US" dirty="0">
                <a:solidFill>
                  <a:srgbClr val="C00000"/>
                </a:solidFill>
              </a:rPr>
              <a:t>, the aforementioned specialties had already begun to report on sedation with </a:t>
            </a:r>
            <a:r>
              <a:rPr lang="en-US" dirty="0" smtClean="0">
                <a:solidFill>
                  <a:srgbClr val="C00000"/>
                </a:solidFill>
              </a:rPr>
              <a:t>Propofol </a:t>
            </a:r>
            <a:r>
              <a:rPr lang="en-US" dirty="0">
                <a:solidFill>
                  <a:srgbClr val="C00000"/>
                </a:solidFill>
              </a:rPr>
              <a:t>against other traditional medications and, in so doing, used the definitions for sedation depth to which they were </a:t>
            </a:r>
            <a:r>
              <a:rPr lang="en-US" dirty="0" smtClean="0">
                <a:solidFill>
                  <a:srgbClr val="C00000"/>
                </a:solidFill>
              </a:rPr>
              <a:t>accustomed.</a:t>
            </a:r>
          </a:p>
          <a:p>
            <a:pPr marL="342900" indent="-342900" algn="just">
              <a:lnSpc>
                <a:spcPct val="150000"/>
              </a:lnSpc>
              <a:buFont typeface="Wingdings" panose="05000000000000000000" pitchFamily="2" charset="2"/>
              <a:buChar char="v"/>
            </a:pPr>
            <a:r>
              <a:rPr lang="en-US" b="1" dirty="0" smtClean="0">
                <a:solidFill>
                  <a:srgbClr val="002060"/>
                </a:solidFill>
                <a:effectLst>
                  <a:outerShdw blurRad="38100" dist="38100" dir="2700000" algn="tl">
                    <a:srgbClr val="000000">
                      <a:alpha val="43137"/>
                    </a:srgbClr>
                  </a:outerShdw>
                </a:effectLst>
              </a:rPr>
              <a:t>This </a:t>
            </a:r>
            <a:r>
              <a:rPr lang="en-US" b="1" dirty="0">
                <a:solidFill>
                  <a:srgbClr val="002060"/>
                </a:solidFill>
                <a:effectLst>
                  <a:outerShdw blurRad="38100" dist="38100" dir="2700000" algn="tl">
                    <a:srgbClr val="000000">
                      <a:alpha val="43137"/>
                    </a:srgbClr>
                  </a:outerShdw>
                </a:effectLst>
              </a:rPr>
              <a:t>makes comparisons between fields difficult </a:t>
            </a:r>
            <a:r>
              <a:rPr lang="en-US" dirty="0">
                <a:solidFill>
                  <a:srgbClr val="C00000"/>
                </a:solidFill>
              </a:rPr>
              <a:t>(Table </a:t>
            </a:r>
            <a:r>
              <a:rPr lang="en-US" dirty="0" smtClean="0">
                <a:solidFill>
                  <a:srgbClr val="C00000"/>
                </a:solidFill>
              </a:rPr>
              <a:t>47-1</a:t>
            </a:r>
            <a:r>
              <a:rPr lang="en-US" dirty="0" smtClean="0">
                <a:solidFill>
                  <a:srgbClr val="002060"/>
                </a:solidFill>
              </a:rPr>
              <a:t>)---Sedation </a:t>
            </a:r>
            <a:r>
              <a:rPr lang="en-US" dirty="0">
                <a:solidFill>
                  <a:srgbClr val="002060"/>
                </a:solidFill>
              </a:rPr>
              <a:t>Scales</a:t>
            </a:r>
          </a:p>
        </p:txBody>
      </p:sp>
      <p:graphicFrame>
        <p:nvGraphicFramePr>
          <p:cNvPr id="5" name="Table 4"/>
          <p:cNvGraphicFramePr>
            <a:graphicFrameLocks noGrp="1"/>
          </p:cNvGraphicFramePr>
          <p:nvPr>
            <p:extLst>
              <p:ext uri="{D42A27DB-BD31-4B8C-83A1-F6EECF244321}">
                <p14:modId xmlns:p14="http://schemas.microsoft.com/office/powerpoint/2010/main" val="920729931"/>
              </p:ext>
            </p:extLst>
          </p:nvPr>
        </p:nvGraphicFramePr>
        <p:xfrm>
          <a:off x="874712" y="3324107"/>
          <a:ext cx="10782300" cy="3229094"/>
        </p:xfrm>
        <a:graphic>
          <a:graphicData uri="http://schemas.openxmlformats.org/drawingml/2006/table">
            <a:tbl>
              <a:tblPr firstRow="1" bandRow="1">
                <a:tableStyleId>{0505E3EF-67EA-436B-97B2-0124C06EBD24}</a:tableStyleId>
              </a:tblPr>
              <a:tblGrid>
                <a:gridCol w="629623"/>
                <a:gridCol w="3111460"/>
                <a:gridCol w="2728297"/>
                <a:gridCol w="960120"/>
                <a:gridCol w="3352800"/>
              </a:tblGrid>
              <a:tr h="3229094">
                <a:tc>
                  <a:txBody>
                    <a:bodyPr/>
                    <a:lstStyle/>
                    <a:p>
                      <a:pPr marL="0" indent="0">
                        <a:buNone/>
                      </a:pPr>
                      <a:r>
                        <a:rPr lang="pt-BR" sz="1400" b="0" i="0" u="none" strike="noStrike" kern="1200" baseline="0" dirty="0" smtClean="0">
                          <a:solidFill>
                            <a:schemeClr val="tx2"/>
                          </a:solidFill>
                          <a:latin typeface="+mn-lt"/>
                          <a:ea typeface="+mn-ea"/>
                          <a:cs typeface="+mn-cs"/>
                        </a:rPr>
                        <a:t>6</a:t>
                      </a:r>
                    </a:p>
                    <a:p>
                      <a:pPr marL="0" indent="0">
                        <a:buNone/>
                      </a:pPr>
                      <a:endParaRPr lang="pt-BR" sz="1400" b="0" i="0" u="none" strike="noStrike" kern="1200" baseline="0" dirty="0" smtClean="0">
                        <a:solidFill>
                          <a:schemeClr val="tx2"/>
                        </a:solidFill>
                        <a:latin typeface="+mn-lt"/>
                        <a:ea typeface="+mn-ea"/>
                        <a:cs typeface="+mn-cs"/>
                      </a:endParaRPr>
                    </a:p>
                    <a:p>
                      <a:pPr marL="0" indent="0">
                        <a:buNone/>
                      </a:pPr>
                      <a:r>
                        <a:rPr lang="pt-BR" sz="1400" b="0" i="0" u="none" strike="noStrike" kern="1200" baseline="0" dirty="0" smtClean="0">
                          <a:solidFill>
                            <a:schemeClr val="tx2"/>
                          </a:solidFill>
                          <a:latin typeface="+mn-lt"/>
                          <a:ea typeface="+mn-ea"/>
                          <a:cs typeface="+mn-cs"/>
                        </a:rPr>
                        <a:t>5</a:t>
                      </a:r>
                    </a:p>
                    <a:p>
                      <a:pPr marL="0" indent="0">
                        <a:buNone/>
                      </a:pPr>
                      <a:endParaRPr lang="pt-BR" sz="1400" b="0" i="0" u="none" strike="noStrike" kern="1200" baseline="0" dirty="0" smtClean="0">
                        <a:solidFill>
                          <a:schemeClr val="tx2"/>
                        </a:solidFill>
                        <a:latin typeface="+mn-lt"/>
                        <a:ea typeface="+mn-ea"/>
                        <a:cs typeface="+mn-cs"/>
                      </a:endParaRPr>
                    </a:p>
                    <a:p>
                      <a:pPr marL="0" indent="0">
                        <a:buNone/>
                      </a:pPr>
                      <a:endParaRPr lang="pt-BR" sz="1400" b="0" i="0" u="none" strike="noStrike" kern="1200" baseline="0" dirty="0" smtClean="0">
                        <a:solidFill>
                          <a:schemeClr val="tx2"/>
                        </a:solidFill>
                        <a:latin typeface="+mn-lt"/>
                        <a:ea typeface="+mn-ea"/>
                        <a:cs typeface="+mn-cs"/>
                      </a:endParaRPr>
                    </a:p>
                    <a:p>
                      <a:pPr marL="0" indent="0">
                        <a:buNone/>
                      </a:pPr>
                      <a:r>
                        <a:rPr lang="pt-BR" sz="1400" b="0" i="0" u="none" strike="noStrike" kern="1200" baseline="0" dirty="0" smtClean="0">
                          <a:solidFill>
                            <a:schemeClr val="tx2"/>
                          </a:solidFill>
                          <a:latin typeface="+mn-lt"/>
                          <a:ea typeface="+mn-ea"/>
                          <a:cs typeface="+mn-cs"/>
                        </a:rPr>
                        <a:t>4</a:t>
                      </a:r>
                    </a:p>
                    <a:p>
                      <a:pPr marL="0" indent="0">
                        <a:buNone/>
                      </a:pPr>
                      <a:endParaRPr lang="pt-BR" sz="1400" b="0" i="0" u="none" strike="noStrike" kern="1200" baseline="0" dirty="0" smtClean="0">
                        <a:solidFill>
                          <a:schemeClr val="tx2"/>
                        </a:solidFill>
                        <a:latin typeface="+mn-lt"/>
                        <a:ea typeface="+mn-ea"/>
                        <a:cs typeface="+mn-cs"/>
                      </a:endParaRPr>
                    </a:p>
                    <a:p>
                      <a:pPr marL="0" indent="0">
                        <a:buNone/>
                      </a:pPr>
                      <a:endParaRPr lang="pt-BR" sz="1400" b="0" i="0" u="none" strike="noStrike" kern="1200" baseline="0" dirty="0" smtClean="0">
                        <a:solidFill>
                          <a:schemeClr val="tx2"/>
                        </a:solidFill>
                        <a:latin typeface="+mn-lt"/>
                        <a:ea typeface="+mn-ea"/>
                        <a:cs typeface="+mn-cs"/>
                      </a:endParaRPr>
                    </a:p>
                    <a:p>
                      <a:pPr marL="0" indent="0">
                        <a:buNone/>
                      </a:pPr>
                      <a:endParaRPr lang="pt-BR" sz="1400" b="0" i="0" u="none" strike="noStrike" kern="1200" baseline="0" dirty="0" smtClean="0">
                        <a:solidFill>
                          <a:schemeClr val="tx2"/>
                        </a:solidFill>
                        <a:latin typeface="+mn-lt"/>
                        <a:ea typeface="+mn-ea"/>
                        <a:cs typeface="+mn-cs"/>
                      </a:endParaRPr>
                    </a:p>
                    <a:p>
                      <a:pPr marL="0" indent="0">
                        <a:buNone/>
                      </a:pPr>
                      <a:r>
                        <a:rPr lang="pt-BR" sz="1400" b="0" i="0" u="none" strike="noStrike" kern="1200" baseline="0" dirty="0" smtClean="0">
                          <a:solidFill>
                            <a:schemeClr val="tx2"/>
                          </a:solidFill>
                          <a:latin typeface="+mn-lt"/>
                          <a:ea typeface="+mn-ea"/>
                          <a:cs typeface="+mn-cs"/>
                        </a:rPr>
                        <a:t>3</a:t>
                      </a:r>
                    </a:p>
                    <a:p>
                      <a:pPr marL="0" indent="0">
                        <a:buNone/>
                      </a:pPr>
                      <a:endParaRPr lang="pt-BR" sz="1400" b="0" i="0" u="none" strike="noStrike" kern="1200" baseline="0" dirty="0" smtClean="0">
                        <a:solidFill>
                          <a:schemeClr val="tx2"/>
                        </a:solidFill>
                        <a:latin typeface="+mn-lt"/>
                        <a:ea typeface="+mn-ea"/>
                        <a:cs typeface="+mn-cs"/>
                      </a:endParaRPr>
                    </a:p>
                    <a:p>
                      <a:pPr marL="0" indent="0">
                        <a:buNone/>
                      </a:pPr>
                      <a:r>
                        <a:rPr lang="pt-BR" sz="1400" b="0" i="0" u="none" strike="noStrike" kern="1200" baseline="0" dirty="0" smtClean="0">
                          <a:solidFill>
                            <a:schemeClr val="tx2"/>
                          </a:solidFill>
                          <a:latin typeface="+mn-lt"/>
                          <a:ea typeface="+mn-ea"/>
                          <a:cs typeface="+mn-cs"/>
                        </a:rPr>
                        <a:t>2</a:t>
                      </a:r>
                    </a:p>
                    <a:p>
                      <a:pPr marL="0" indent="0">
                        <a:buNone/>
                      </a:pPr>
                      <a:endParaRPr lang="pt-BR" sz="1400" b="0" i="0" u="none" strike="noStrike" kern="1200" baseline="0" dirty="0" smtClean="0">
                        <a:solidFill>
                          <a:schemeClr val="tx2"/>
                        </a:solidFill>
                        <a:latin typeface="+mn-lt"/>
                        <a:ea typeface="+mn-ea"/>
                        <a:cs typeface="+mn-cs"/>
                      </a:endParaRPr>
                    </a:p>
                    <a:p>
                      <a:pPr marL="0" indent="0">
                        <a:buNone/>
                      </a:pPr>
                      <a:r>
                        <a:rPr lang="pt-BR" sz="1400" b="0" i="0" u="none" strike="noStrike" kern="1200" baseline="0" dirty="0" smtClean="0">
                          <a:solidFill>
                            <a:schemeClr val="tx2"/>
                          </a:solidFill>
                          <a:latin typeface="+mn-lt"/>
                          <a:ea typeface="+mn-ea"/>
                          <a:cs typeface="+mn-cs"/>
                        </a:rPr>
                        <a:t>1</a:t>
                      </a:r>
                      <a:endParaRPr lang="en-US" sz="1400" b="0" i="0" u="none" strike="noStrike" kern="1200" baseline="0" dirty="0" smtClean="0">
                        <a:solidFill>
                          <a:schemeClr val="tx2"/>
                        </a:solidFill>
                        <a:latin typeface="+mn-lt"/>
                        <a:ea typeface="+mn-ea"/>
                        <a:cs typeface="+mn-cs"/>
                      </a:endParaRPr>
                    </a:p>
                  </a:txBody>
                  <a:tcPr/>
                </a:tc>
                <a:tc>
                  <a:txBody>
                    <a:bodyPr/>
                    <a:lstStyle/>
                    <a:p>
                      <a:pPr algn="just"/>
                      <a:r>
                        <a:rPr lang="pt-BR" sz="1400" b="0" i="0" u="none" strike="noStrike" kern="1200" baseline="0" dirty="0" smtClean="0">
                          <a:solidFill>
                            <a:schemeClr val="tx2"/>
                          </a:solidFill>
                          <a:latin typeface="+mn-lt"/>
                          <a:ea typeface="+mn-ea"/>
                          <a:cs typeface="+mn-cs"/>
                        </a:rPr>
                        <a:t>No response</a:t>
                      </a:r>
                    </a:p>
                    <a:p>
                      <a:pPr algn="just"/>
                      <a:endParaRPr lang="pt-BR" sz="1400" b="0" i="0" u="none" strike="noStrike" kern="1200" baseline="0" dirty="0" smtClean="0">
                        <a:solidFill>
                          <a:schemeClr val="tx2"/>
                        </a:solidFill>
                        <a:latin typeface="+mn-lt"/>
                        <a:ea typeface="+mn-ea"/>
                        <a:cs typeface="+mn-cs"/>
                      </a:endParaRPr>
                    </a:p>
                    <a:p>
                      <a:pPr algn="just"/>
                      <a:r>
                        <a:rPr lang="en-US" sz="1400" b="0" i="0" u="none" strike="noStrike" kern="1200" baseline="0" dirty="0" smtClean="0">
                          <a:solidFill>
                            <a:schemeClr val="tx2"/>
                          </a:solidFill>
                          <a:latin typeface="+mn-lt"/>
                          <a:ea typeface="+mn-ea"/>
                          <a:cs typeface="+mn-cs"/>
                        </a:rPr>
                        <a:t>Sluggish to light glabellar tap/noise</a:t>
                      </a:r>
                    </a:p>
                    <a:p>
                      <a:pPr algn="just"/>
                      <a:endParaRPr lang="en-US" sz="1400" b="0" i="0" u="none" strike="noStrike" kern="1200" baseline="0" dirty="0" smtClean="0">
                        <a:solidFill>
                          <a:schemeClr val="tx2"/>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endParaRPr lang="en-US" sz="1400" b="0" i="0" u="none" strike="noStrike" kern="1200" baseline="0" dirty="0" smtClean="0">
                        <a:solidFill>
                          <a:schemeClr val="tx2"/>
                        </a:solidFill>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smtClean="0">
                          <a:solidFill>
                            <a:schemeClr val="tx2"/>
                          </a:solidFill>
                          <a:latin typeface="+mn-lt"/>
                          <a:ea typeface="+mn-ea"/>
                          <a:cs typeface="+mn-cs"/>
                        </a:rPr>
                        <a:t>Response to light glabellar tap/noise</a:t>
                      </a:r>
                    </a:p>
                    <a:p>
                      <a:pPr marL="0" marR="0" indent="0" algn="just" defTabSz="914400" rtl="0" eaLnBrk="1" fontAlgn="auto" latinLnBrk="0" hangingPunct="1">
                        <a:lnSpc>
                          <a:spcPct val="100000"/>
                        </a:lnSpc>
                        <a:spcBef>
                          <a:spcPts val="0"/>
                        </a:spcBef>
                        <a:spcAft>
                          <a:spcPts val="0"/>
                        </a:spcAft>
                        <a:buClrTx/>
                        <a:buSzTx/>
                        <a:buFontTx/>
                        <a:buNone/>
                        <a:tabLst/>
                        <a:defRPr/>
                      </a:pPr>
                      <a:endParaRPr lang="en-US" sz="1400" b="0" i="0" u="none" strike="noStrike" kern="1200" baseline="0" dirty="0" smtClean="0">
                        <a:solidFill>
                          <a:schemeClr val="tx2"/>
                        </a:solidFill>
                        <a:latin typeface="+mn-lt"/>
                        <a:ea typeface="+mn-ea"/>
                        <a:cs typeface="+mn-cs"/>
                      </a:endParaRPr>
                    </a:p>
                    <a:p>
                      <a:pPr algn="just"/>
                      <a:endParaRPr lang="en-US" sz="1400" b="0" i="0" u="none" strike="noStrike" kern="1200" baseline="0" dirty="0" smtClean="0">
                        <a:solidFill>
                          <a:schemeClr val="tx2"/>
                        </a:solidFill>
                        <a:latin typeface="+mn-lt"/>
                        <a:ea typeface="+mn-ea"/>
                        <a:cs typeface="+mn-cs"/>
                      </a:endParaRPr>
                    </a:p>
                    <a:p>
                      <a:pPr algn="just"/>
                      <a:r>
                        <a:rPr lang="en-US" sz="1400" b="0" i="0" u="none" strike="noStrike" kern="1200" baseline="0" dirty="0" smtClean="0">
                          <a:solidFill>
                            <a:schemeClr val="tx2"/>
                          </a:solidFill>
                          <a:latin typeface="+mn-lt"/>
                          <a:ea typeface="+mn-ea"/>
                          <a:cs typeface="+mn-cs"/>
                        </a:rPr>
                        <a:t>Responds to commands only</a:t>
                      </a:r>
                    </a:p>
                    <a:p>
                      <a:pPr algn="just"/>
                      <a:endParaRPr lang="en-US" sz="1400" b="0" i="0" u="none" strike="noStrike" kern="1200" baseline="0" dirty="0" smtClean="0">
                        <a:solidFill>
                          <a:schemeClr val="tx2"/>
                        </a:solidFill>
                        <a:latin typeface="+mn-lt"/>
                        <a:ea typeface="+mn-ea"/>
                        <a:cs typeface="+mn-cs"/>
                      </a:endParaRPr>
                    </a:p>
                    <a:p>
                      <a:pPr algn="just"/>
                      <a:r>
                        <a:rPr lang="en-US" sz="1400" b="0" i="0" u="none" strike="noStrike" kern="1200" baseline="0" dirty="0" smtClean="0">
                          <a:solidFill>
                            <a:schemeClr val="tx2"/>
                          </a:solidFill>
                          <a:latin typeface="+mn-lt"/>
                          <a:ea typeface="+mn-ea"/>
                          <a:cs typeface="+mn-cs"/>
                        </a:rPr>
                        <a:t>Cooperative, oriented, calm</a:t>
                      </a:r>
                    </a:p>
                    <a:p>
                      <a:pPr algn="just"/>
                      <a:endParaRPr lang="en-US" sz="1400" b="0" i="0" u="none" strike="noStrike" kern="1200" baseline="0" dirty="0" smtClean="0">
                        <a:solidFill>
                          <a:schemeClr val="tx2"/>
                        </a:solidFill>
                        <a:latin typeface="+mn-lt"/>
                        <a:ea typeface="+mn-ea"/>
                        <a:cs typeface="+mn-cs"/>
                      </a:endParaRPr>
                    </a:p>
                    <a:p>
                      <a:pPr algn="just"/>
                      <a:r>
                        <a:rPr lang="en-US" sz="1400" b="0" i="0" u="none" strike="noStrike" kern="1200" baseline="0" dirty="0" smtClean="0">
                          <a:solidFill>
                            <a:schemeClr val="tx2"/>
                          </a:solidFill>
                          <a:latin typeface="+mn-lt"/>
                          <a:ea typeface="+mn-ea"/>
                          <a:cs typeface="+mn-cs"/>
                        </a:rPr>
                        <a:t>Anxious, agitated, restless</a:t>
                      </a:r>
                    </a:p>
                  </a:txBody>
                  <a:tcPr/>
                </a:tc>
                <a:tc>
                  <a:txBody>
                    <a:bodyPr/>
                    <a:lstStyle/>
                    <a:p>
                      <a:r>
                        <a:rPr lang="en-US" sz="1400" dirty="0" smtClean="0">
                          <a:solidFill>
                            <a:schemeClr val="tx2"/>
                          </a:solidFill>
                        </a:rPr>
                        <a:t>GA</a:t>
                      </a:r>
                    </a:p>
                    <a:p>
                      <a:endParaRPr lang="en-US" sz="1400" b="0" i="0" u="none" strike="noStrike" kern="1200" baseline="0" dirty="0" smtClean="0">
                        <a:solidFill>
                          <a:schemeClr val="tx2"/>
                        </a:solidFill>
                        <a:latin typeface="+mn-lt"/>
                        <a:ea typeface="+mn-ea"/>
                        <a:cs typeface="+mn-cs"/>
                      </a:endParaRPr>
                    </a:p>
                    <a:p>
                      <a:r>
                        <a:rPr lang="en-US" sz="1400" b="1" i="0" u="none" strike="noStrike" kern="1200" baseline="0" dirty="0" smtClean="0">
                          <a:solidFill>
                            <a:schemeClr val="tx2"/>
                          </a:solidFill>
                          <a:latin typeface="+mn-lt"/>
                          <a:ea typeface="+mn-ea"/>
                          <a:cs typeface="+mn-cs"/>
                        </a:rPr>
                        <a:t>Deep sedation/analgesia</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1" i="0" u="none" strike="noStrike" kern="1200" baseline="0" dirty="0" smtClean="0">
                        <a:solidFill>
                          <a:schemeClr val="tx2"/>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1" i="0" u="none" strike="noStrike" kern="1200" baseline="0" dirty="0" smtClean="0">
                        <a:solidFill>
                          <a:schemeClr val="tx2"/>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i="0" u="none" strike="noStrike" kern="1200" baseline="0" dirty="0" smtClean="0">
                          <a:solidFill>
                            <a:schemeClr val="tx2"/>
                          </a:solidFill>
                          <a:latin typeface="+mn-lt"/>
                          <a:ea typeface="+mn-ea"/>
                          <a:cs typeface="+mn-cs"/>
                        </a:rPr>
                        <a:t>Moderate sedation/analgesia</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1" i="0" u="none" strike="noStrike" kern="1200" baseline="0" dirty="0" smtClean="0">
                        <a:solidFill>
                          <a:schemeClr val="tx2"/>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1" i="0" u="none" strike="noStrike" kern="1200" baseline="0" dirty="0" smtClean="0">
                        <a:solidFill>
                          <a:schemeClr val="tx2"/>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1" i="0" u="none" strike="noStrike" kern="1200" baseline="0" dirty="0" smtClean="0">
                        <a:solidFill>
                          <a:schemeClr val="tx2"/>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i="0" u="none" strike="noStrike" kern="1200" baseline="0" dirty="0" smtClean="0">
                          <a:solidFill>
                            <a:schemeClr val="tx2"/>
                          </a:solidFill>
                          <a:latin typeface="+mn-lt"/>
                          <a:ea typeface="+mn-ea"/>
                          <a:cs typeface="+mn-cs"/>
                        </a:rPr>
                        <a:t>Minimal sedation to awake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1" i="0" u="none" strike="noStrike" kern="1200" baseline="0" dirty="0" smtClean="0">
                        <a:solidFill>
                          <a:schemeClr val="tx2"/>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i="0" u="none" strike="noStrike" kern="1200" baseline="0" dirty="0" smtClean="0">
                          <a:solidFill>
                            <a:schemeClr val="tx2"/>
                          </a:solidFill>
                          <a:latin typeface="+mn-lt"/>
                          <a:ea typeface="+mn-ea"/>
                          <a:cs typeface="+mn-cs"/>
                        </a:rPr>
                        <a:t>Not defined</a:t>
                      </a:r>
                    </a:p>
                  </a:txBody>
                  <a:tcPr/>
                </a:tc>
                <a:tc>
                  <a:txBody>
                    <a:bodyPr/>
                    <a:lstStyle/>
                    <a:p>
                      <a:r>
                        <a:rPr lang="en-US" sz="1400" dirty="0" smtClean="0">
                          <a:solidFill>
                            <a:schemeClr val="tx2"/>
                          </a:solidFill>
                        </a:rPr>
                        <a:t>0</a:t>
                      </a:r>
                    </a:p>
                    <a:p>
                      <a:endParaRPr lang="en-US" sz="1400" dirty="0" smtClean="0">
                        <a:solidFill>
                          <a:schemeClr val="tx2"/>
                        </a:solidFill>
                      </a:endParaRPr>
                    </a:p>
                    <a:p>
                      <a:r>
                        <a:rPr lang="en-US" sz="1400" dirty="0" smtClean="0">
                          <a:solidFill>
                            <a:schemeClr val="tx2"/>
                          </a:solidFill>
                        </a:rPr>
                        <a:t>1</a:t>
                      </a:r>
                    </a:p>
                    <a:p>
                      <a:endParaRPr lang="en-US" sz="1400" dirty="0" smtClean="0">
                        <a:solidFill>
                          <a:schemeClr val="tx2"/>
                        </a:solidFill>
                      </a:endParaRPr>
                    </a:p>
                    <a:p>
                      <a:endParaRPr lang="en-US" sz="1400" dirty="0" smtClean="0">
                        <a:solidFill>
                          <a:schemeClr val="tx2"/>
                        </a:solidFill>
                      </a:endParaRPr>
                    </a:p>
                    <a:p>
                      <a:r>
                        <a:rPr lang="en-US" sz="1400" dirty="0" smtClean="0">
                          <a:solidFill>
                            <a:schemeClr val="tx2"/>
                          </a:solidFill>
                        </a:rPr>
                        <a:t>2</a:t>
                      </a:r>
                    </a:p>
                    <a:p>
                      <a:endParaRPr lang="en-US" sz="1400" dirty="0" smtClean="0">
                        <a:solidFill>
                          <a:schemeClr val="tx2"/>
                        </a:solidFill>
                      </a:endParaRPr>
                    </a:p>
                    <a:p>
                      <a:r>
                        <a:rPr lang="en-US" sz="1400" dirty="0" smtClean="0">
                          <a:solidFill>
                            <a:schemeClr val="tx2"/>
                          </a:solidFill>
                        </a:rPr>
                        <a:t>3</a:t>
                      </a:r>
                    </a:p>
                    <a:p>
                      <a:endParaRPr lang="en-US" sz="1400" dirty="0" smtClean="0">
                        <a:solidFill>
                          <a:schemeClr val="tx2"/>
                        </a:solidFill>
                      </a:endParaRPr>
                    </a:p>
                    <a:p>
                      <a:r>
                        <a:rPr lang="en-US" sz="1400" dirty="0" smtClean="0">
                          <a:solidFill>
                            <a:schemeClr val="tx2"/>
                          </a:solidFill>
                        </a:rPr>
                        <a:t>4</a:t>
                      </a:r>
                    </a:p>
                    <a:p>
                      <a:endParaRPr lang="en-US" sz="1400" dirty="0" smtClean="0">
                        <a:solidFill>
                          <a:schemeClr val="tx2"/>
                        </a:solidFill>
                      </a:endParaRPr>
                    </a:p>
                    <a:p>
                      <a:r>
                        <a:rPr lang="en-US" sz="1400" dirty="0" smtClean="0">
                          <a:solidFill>
                            <a:schemeClr val="tx2"/>
                          </a:solidFill>
                        </a:rPr>
                        <a:t>5</a:t>
                      </a:r>
                    </a:p>
                    <a:p>
                      <a:endParaRPr lang="en-US" sz="1400" dirty="0" smtClean="0">
                        <a:solidFill>
                          <a:schemeClr val="tx2"/>
                        </a:solidFill>
                      </a:endParaRPr>
                    </a:p>
                    <a:p>
                      <a:r>
                        <a:rPr lang="en-US" sz="1400" dirty="0" smtClean="0">
                          <a:solidFill>
                            <a:schemeClr val="tx2"/>
                          </a:solidFill>
                        </a:rPr>
                        <a:t>6*</a:t>
                      </a:r>
                      <a:endParaRPr lang="en-US" sz="1400" dirty="0">
                        <a:solidFill>
                          <a:schemeClr val="tx2"/>
                        </a:solidFill>
                      </a:endParaRPr>
                    </a:p>
                  </a:txBody>
                  <a:tcPr/>
                </a:tc>
                <a:tc>
                  <a:txBody>
                    <a:bodyPr/>
                    <a:lstStyle/>
                    <a:p>
                      <a:pPr algn="l"/>
                      <a:r>
                        <a:rPr lang="pt-BR" sz="1400" b="0" i="0" u="none" strike="noStrike" kern="1200" baseline="0" dirty="0" smtClean="0">
                          <a:solidFill>
                            <a:schemeClr val="tx2"/>
                          </a:solidFill>
                          <a:latin typeface="+mn-lt"/>
                          <a:ea typeface="+mn-ea"/>
                          <a:cs typeface="+mn-cs"/>
                        </a:rPr>
                        <a:t>-No response to pain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0" i="0" u="none" strike="noStrike" kern="1200" baseline="0" dirty="0" smtClean="0">
                        <a:solidFill>
                          <a:schemeClr val="tx2"/>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smtClean="0">
                          <a:solidFill>
                            <a:schemeClr val="tx2"/>
                          </a:solidFill>
                          <a:latin typeface="+mn-lt"/>
                          <a:ea typeface="+mn-ea"/>
                          <a:cs typeface="+mn-cs"/>
                        </a:rPr>
                        <a:t>-No response to mild prodding/shaking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0" i="0" u="none" strike="noStrike" kern="1200" baseline="0" dirty="0" smtClean="0">
                        <a:solidFill>
                          <a:schemeClr val="tx2"/>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smtClean="0">
                          <a:solidFill>
                            <a:schemeClr val="tx2"/>
                          </a:solidFill>
                          <a:latin typeface="+mn-lt"/>
                          <a:ea typeface="+mn-ea"/>
                          <a:cs typeface="+mn-cs"/>
                        </a:rPr>
                        <a:t>-Responds to mild protruding/shaking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0" i="0" u="none" strike="noStrike" kern="1200" baseline="0" dirty="0" smtClean="0">
                        <a:solidFill>
                          <a:schemeClr val="tx2"/>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smtClean="0">
                          <a:solidFill>
                            <a:schemeClr val="tx2"/>
                          </a:solidFill>
                          <a:latin typeface="+mn-lt"/>
                          <a:ea typeface="+mn-ea"/>
                          <a:cs typeface="+mn-cs"/>
                        </a:rPr>
                        <a:t>-Responds to loud noise or repeated name</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smtClean="0">
                          <a:solidFill>
                            <a:schemeClr val="tx2"/>
                          </a:solidFill>
                          <a:latin typeface="+mn-lt"/>
                          <a:ea typeface="+mn-ea"/>
                          <a:cs typeface="+mn-cs"/>
                        </a:rPr>
                        <a:t>-Lethargic response to name called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0" i="0" u="none" strike="noStrike" kern="1200" baseline="0" dirty="0" smtClean="0">
                        <a:solidFill>
                          <a:schemeClr val="tx2"/>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smtClean="0">
                          <a:solidFill>
                            <a:schemeClr val="tx2"/>
                          </a:solidFill>
                          <a:latin typeface="+mn-lt"/>
                          <a:ea typeface="+mn-ea"/>
                          <a:cs typeface="+mn-cs"/>
                        </a:rPr>
                        <a:t>-Responds to name, alert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0" i="0" u="none" strike="noStrike" kern="1200" baseline="0" dirty="0" smtClean="0">
                        <a:solidFill>
                          <a:schemeClr val="tx2"/>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kern="1200" baseline="0" dirty="0" smtClean="0">
                          <a:solidFill>
                            <a:schemeClr val="tx2"/>
                          </a:solidFill>
                          <a:latin typeface="+mn-lt"/>
                          <a:ea typeface="+mn-ea"/>
                          <a:cs typeface="+mn-cs"/>
                        </a:rPr>
                        <a:t>-Anxious, agitated, restless</a:t>
                      </a:r>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45153137"/>
              </p:ext>
            </p:extLst>
          </p:nvPr>
        </p:nvGraphicFramePr>
        <p:xfrm>
          <a:off x="874712" y="2528827"/>
          <a:ext cx="10782299" cy="795279"/>
        </p:xfrm>
        <a:graphic>
          <a:graphicData uri="http://schemas.openxmlformats.org/drawingml/2006/table">
            <a:tbl>
              <a:tblPr firstRow="1" bandRow="1">
                <a:tableStyleId>{0505E3EF-67EA-436B-97B2-0124C06EBD24}</a:tableStyleId>
              </a:tblPr>
              <a:tblGrid>
                <a:gridCol w="3741084"/>
                <a:gridCol w="2729980"/>
                <a:gridCol w="4311235"/>
              </a:tblGrid>
              <a:tr h="79527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i="0" u="none" strike="noStrike" kern="1200" baseline="0" dirty="0" smtClean="0">
                          <a:solidFill>
                            <a:srgbClr val="FF0000"/>
                          </a:solidFill>
                          <a:effectLst>
                            <a:outerShdw blurRad="38100" dist="38100" dir="2700000" algn="tl">
                              <a:srgbClr val="000000">
                                <a:alpha val="43137"/>
                              </a:srgbClr>
                            </a:outerShdw>
                          </a:effectLst>
                          <a:latin typeface="+mn-lt"/>
                          <a:ea typeface="+mn-ea"/>
                          <a:cs typeface="+mn-cs"/>
                        </a:rPr>
                        <a:t>Ramsay Sedation Scale</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i="0" u="none" strike="noStrike" kern="1200" baseline="0" dirty="0" smtClean="0">
                          <a:solidFill>
                            <a:srgbClr val="FF0000"/>
                          </a:solidFill>
                          <a:effectLst>
                            <a:outerShdw blurRad="38100" dist="38100" dir="2700000" algn="tl">
                              <a:srgbClr val="000000">
                                <a:alpha val="43137"/>
                              </a:srgbClr>
                            </a:outerShdw>
                          </a:effectLst>
                          <a:latin typeface="+mn-lt"/>
                          <a:ea typeface="+mn-ea"/>
                          <a:cs typeface="+mn-cs"/>
                        </a:rPr>
                        <a:t>ASA Continuum of Depth of Sedation (Responsiveness)</a:t>
                      </a:r>
                      <a:endParaRPr lang="en-US" sz="1600" b="1" dirty="0">
                        <a:solidFill>
                          <a:srgbClr val="FF0000"/>
                        </a:solidFill>
                        <a:effectLst>
                          <a:outerShdw blurRad="38100" dist="38100" dir="2700000" algn="tl">
                            <a:srgbClr val="000000">
                              <a:alpha val="43137"/>
                            </a:srgbClr>
                          </a:outerShdw>
                        </a:effectLst>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i="0" u="none" strike="noStrike" kern="1200" baseline="0" dirty="0" smtClean="0">
                          <a:solidFill>
                            <a:srgbClr val="FF0000"/>
                          </a:solidFill>
                          <a:effectLst>
                            <a:outerShdw blurRad="38100" dist="38100" dir="2700000" algn="tl">
                              <a:srgbClr val="000000">
                                <a:alpha val="43137"/>
                              </a:srgbClr>
                            </a:outerShdw>
                          </a:effectLst>
                          <a:latin typeface="+mn-lt"/>
                          <a:ea typeface="+mn-ea"/>
                          <a:cs typeface="+mn-cs"/>
                        </a:rPr>
                        <a:t>OAA/S</a:t>
                      </a:r>
                    </a:p>
                  </a:txBody>
                  <a:tcPr/>
                </a:tc>
              </a:tr>
            </a:tbl>
          </a:graphicData>
        </a:graphic>
      </p:graphicFrame>
      <p:sp>
        <p:nvSpPr>
          <p:cNvPr id="7" name="Rectangle 6"/>
          <p:cNvSpPr/>
          <p:nvPr/>
        </p:nvSpPr>
        <p:spPr>
          <a:xfrm>
            <a:off x="4875212" y="6488668"/>
            <a:ext cx="7086600" cy="369332"/>
          </a:xfrm>
          <a:prstGeom prst="rect">
            <a:avLst/>
          </a:prstGeom>
        </p:spPr>
        <p:txBody>
          <a:bodyPr wrap="square">
            <a:spAutoFit/>
          </a:bodyPr>
          <a:lstStyle/>
          <a:p>
            <a:r>
              <a:rPr lang="en-US" b="1" dirty="0">
                <a:solidFill>
                  <a:srgbClr val="FFFF00"/>
                </a:solidFill>
                <a:effectLst>
                  <a:outerShdw blurRad="38100" dist="38100" dir="2700000" algn="tl">
                    <a:srgbClr val="000000">
                      <a:alpha val="43137"/>
                    </a:srgbClr>
                  </a:outerShdw>
                </a:effectLst>
                <a:latin typeface="Univers-Light"/>
              </a:rPr>
              <a:t>*</a:t>
            </a:r>
            <a:r>
              <a:rPr lang="en-US" sz="1200" b="1" dirty="0">
                <a:solidFill>
                  <a:srgbClr val="FFFF00"/>
                </a:solidFill>
                <a:effectLst>
                  <a:outerShdw blurRad="38100" dist="38100" dir="2700000" algn="tl">
                    <a:srgbClr val="000000">
                      <a:alpha val="43137"/>
                    </a:srgbClr>
                  </a:outerShdw>
                </a:effectLst>
                <a:latin typeface="Univers-Light"/>
              </a:rPr>
              <a:t>The Modified Observer’s Assessment of Alertness/Sedation (MOAA/S) includes level </a:t>
            </a:r>
            <a:r>
              <a:rPr lang="en-US" sz="1200" b="1" dirty="0" smtClean="0">
                <a:solidFill>
                  <a:srgbClr val="FFFF00"/>
                </a:solidFill>
                <a:effectLst>
                  <a:outerShdw blurRad="38100" dist="38100" dir="2700000" algn="tl">
                    <a:srgbClr val="000000">
                      <a:alpha val="43137"/>
                    </a:srgbClr>
                  </a:outerShdw>
                </a:effectLst>
                <a:latin typeface="Univers-Light"/>
              </a:rPr>
              <a:t>6</a:t>
            </a:r>
            <a:endParaRPr lang="en-US" sz="1200"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05031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1812" y="685800"/>
            <a:ext cx="11049000" cy="5410200"/>
          </a:xfrm>
        </p:spPr>
        <p:txBody>
          <a:bodyPr/>
          <a:lstStyle/>
          <a:p>
            <a:pPr marL="342900" indent="-342900" algn="just">
              <a:lnSpc>
                <a:spcPct val="150000"/>
              </a:lnSpc>
              <a:buFont typeface="Wingdings" panose="05000000000000000000" pitchFamily="2" charset="2"/>
              <a:buChar char="v"/>
            </a:pPr>
            <a:r>
              <a:rPr lang="en-US" dirty="0">
                <a:solidFill>
                  <a:srgbClr val="C00000"/>
                </a:solidFill>
              </a:rPr>
              <a:t>Studies often report the use of basic monitors such as a pulse oximeter and automated blood pressure cuff (except in dentistry), but supplemental oxygen and capnography are not </a:t>
            </a:r>
            <a:r>
              <a:rPr lang="en-US" dirty="0" smtClean="0">
                <a:solidFill>
                  <a:srgbClr val="C00000"/>
                </a:solidFill>
              </a:rPr>
              <a:t>standard.</a:t>
            </a:r>
          </a:p>
          <a:p>
            <a:pPr marL="0" indent="0" algn="just">
              <a:lnSpc>
                <a:spcPct val="150000"/>
              </a:lnSpc>
              <a:buNone/>
            </a:pPr>
            <a:endParaRPr lang="en-US" sz="1400" dirty="0" smtClean="0">
              <a:solidFill>
                <a:srgbClr val="C00000"/>
              </a:solidFill>
            </a:endParaRPr>
          </a:p>
          <a:p>
            <a:pPr marL="342900" indent="-342900" algn="just">
              <a:lnSpc>
                <a:spcPct val="150000"/>
              </a:lnSpc>
              <a:buFont typeface="Wingdings" panose="05000000000000000000" pitchFamily="2" charset="2"/>
              <a:buChar char="v"/>
            </a:pPr>
            <a:r>
              <a:rPr lang="en-US" dirty="0" smtClean="0">
                <a:solidFill>
                  <a:srgbClr val="C00000"/>
                </a:solidFill>
              </a:rPr>
              <a:t>Even </a:t>
            </a:r>
            <a:r>
              <a:rPr lang="en-US" dirty="0">
                <a:solidFill>
                  <a:srgbClr val="C00000"/>
                </a:solidFill>
              </a:rPr>
              <a:t>though propofol is commonly used for sedation </a:t>
            </a:r>
            <a:r>
              <a:rPr lang="en-US" dirty="0" smtClean="0">
                <a:solidFill>
                  <a:srgbClr val="C00000"/>
                </a:solidFill>
              </a:rPr>
              <a:t>in ICU, </a:t>
            </a:r>
            <a:r>
              <a:rPr lang="en-US" dirty="0">
                <a:solidFill>
                  <a:srgbClr val="C00000"/>
                </a:solidFill>
              </a:rPr>
              <a:t>there is often input from the available anesthesiology service and patients receive ventilation under heightened monitoring conditions; therefore the critical care unit setting will not be considered in this chapter.</a:t>
            </a:r>
          </a:p>
        </p:txBody>
      </p:sp>
    </p:spTree>
    <p:extLst>
      <p:ext uri="{BB962C8B-B14F-4D97-AF65-F5344CB8AC3E}">
        <p14:creationId xmlns:p14="http://schemas.microsoft.com/office/powerpoint/2010/main" val="136534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03412" y="1066800"/>
            <a:ext cx="7696200" cy="840230"/>
          </a:xfrm>
          <a:prstGeom prst="rect">
            <a:avLst/>
          </a:prstGeom>
          <a:noFill/>
        </p:spPr>
        <p:txBody>
          <a:bodyPr wrap="square" rtlCol="0">
            <a:spAutoFit/>
          </a:bodyPr>
          <a:lstStyle/>
          <a:p>
            <a:pPr algn="ctr">
              <a:lnSpc>
                <a:spcPct val="90000"/>
              </a:lnSpc>
            </a:pPr>
            <a:r>
              <a:rPr lang="en-US" sz="5400" b="1" dirty="0">
                <a:solidFill>
                  <a:srgbClr val="FFFF00"/>
                </a:solidFill>
                <a:effectLst>
                  <a:outerShdw blurRad="38100" dist="38100" dir="2700000" algn="tl">
                    <a:srgbClr val="000000">
                      <a:alpha val="43137"/>
                    </a:srgbClr>
                  </a:outerShdw>
                </a:effectLst>
              </a:rPr>
              <a:t>Gastroenterology</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9212" y="3581400"/>
            <a:ext cx="4800600" cy="2971800"/>
          </a:xfrm>
          <a:prstGeom prst="rect">
            <a:avLst/>
          </a:prstGeom>
        </p:spPr>
      </p:pic>
    </p:spTree>
    <p:extLst>
      <p:ext uri="{BB962C8B-B14F-4D97-AF65-F5344CB8AC3E}">
        <p14:creationId xmlns:p14="http://schemas.microsoft.com/office/powerpoint/2010/main" val="664174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5612" y="533400"/>
            <a:ext cx="11277600" cy="6186309"/>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v"/>
            </a:pPr>
            <a:r>
              <a:rPr lang="en-US" sz="2400" dirty="0" smtClean="0">
                <a:solidFill>
                  <a:srgbClr val="C00000"/>
                </a:solidFill>
              </a:rPr>
              <a:t>There </a:t>
            </a:r>
            <a:r>
              <a:rPr lang="en-US" sz="2400" dirty="0">
                <a:solidFill>
                  <a:srgbClr val="C00000"/>
                </a:solidFill>
              </a:rPr>
              <a:t>are two meta-analyses and a </a:t>
            </a:r>
            <a:r>
              <a:rPr lang="en-US" sz="2400" b="1" dirty="0">
                <a:solidFill>
                  <a:srgbClr val="002060"/>
                </a:solidFill>
              </a:rPr>
              <a:t>Cochrane Database review </a:t>
            </a:r>
            <a:r>
              <a:rPr lang="en-US" sz="2400" dirty="0">
                <a:solidFill>
                  <a:srgbClr val="C00000"/>
                </a:solidFill>
              </a:rPr>
              <a:t>on the administration of </a:t>
            </a:r>
            <a:r>
              <a:rPr lang="en-US" sz="2400" dirty="0" smtClean="0">
                <a:solidFill>
                  <a:srgbClr val="C00000"/>
                </a:solidFill>
              </a:rPr>
              <a:t>Propofol </a:t>
            </a:r>
            <a:r>
              <a:rPr lang="en-US" sz="2400" dirty="0">
                <a:solidFill>
                  <a:srgbClr val="C00000"/>
                </a:solidFill>
              </a:rPr>
              <a:t>by </a:t>
            </a:r>
            <a:r>
              <a:rPr lang="en-US" sz="2400" dirty="0" smtClean="0">
                <a:solidFill>
                  <a:srgbClr val="C00000"/>
                </a:solidFill>
              </a:rPr>
              <a:t>non-anesthesia </a:t>
            </a:r>
            <a:r>
              <a:rPr lang="en-US" sz="2400" dirty="0">
                <a:solidFill>
                  <a:srgbClr val="C00000"/>
                </a:solidFill>
              </a:rPr>
              <a:t>personnel for moderate sedation in endoscopic </a:t>
            </a:r>
            <a:r>
              <a:rPr lang="en-US" sz="2400" dirty="0" smtClean="0">
                <a:solidFill>
                  <a:srgbClr val="C00000"/>
                </a:solidFill>
              </a:rPr>
              <a:t>procedures.</a:t>
            </a:r>
          </a:p>
          <a:p>
            <a:pPr algn="just">
              <a:lnSpc>
                <a:spcPct val="150000"/>
              </a:lnSpc>
            </a:pPr>
            <a:endParaRPr lang="en-US" sz="1200" dirty="0" smtClean="0">
              <a:solidFill>
                <a:srgbClr val="C00000"/>
              </a:solidFill>
            </a:endParaRPr>
          </a:p>
          <a:p>
            <a:pPr marL="342900" indent="-342900" algn="just">
              <a:lnSpc>
                <a:spcPct val="150000"/>
              </a:lnSpc>
              <a:buFont typeface="Wingdings" panose="05000000000000000000" pitchFamily="2" charset="2"/>
              <a:buChar char="v"/>
            </a:pPr>
            <a:r>
              <a:rPr lang="en-US" sz="2400" dirty="0" smtClean="0">
                <a:solidFill>
                  <a:srgbClr val="C00000"/>
                </a:solidFill>
              </a:rPr>
              <a:t>Of </a:t>
            </a:r>
            <a:r>
              <a:rPr lang="en-US" sz="2400" dirty="0">
                <a:solidFill>
                  <a:srgbClr val="C00000"/>
                </a:solidFill>
              </a:rPr>
              <a:t>these, the Cochrane review discusses the use of </a:t>
            </a:r>
            <a:r>
              <a:rPr lang="en-US" sz="2400" dirty="0" smtClean="0">
                <a:solidFill>
                  <a:srgbClr val="C00000"/>
                </a:solidFill>
              </a:rPr>
              <a:t>Propofol </a:t>
            </a:r>
            <a:r>
              <a:rPr lang="en-US" sz="2400" dirty="0">
                <a:solidFill>
                  <a:srgbClr val="C00000"/>
                </a:solidFill>
              </a:rPr>
              <a:t>for colonoscopy only; one meta-analysis reviews the use of </a:t>
            </a:r>
            <a:r>
              <a:rPr lang="en-US" sz="2400" dirty="0" smtClean="0">
                <a:solidFill>
                  <a:srgbClr val="C00000"/>
                </a:solidFill>
              </a:rPr>
              <a:t>Propofol </a:t>
            </a:r>
            <a:r>
              <a:rPr lang="en-US" sz="2400" dirty="0">
                <a:solidFill>
                  <a:srgbClr val="C00000"/>
                </a:solidFill>
              </a:rPr>
              <a:t>for diagnostic EGD and colonoscopy but not for those procedures requiring deep sedation such as ERCP, enteroscopy, or </a:t>
            </a:r>
            <a:r>
              <a:rPr lang="en-US" sz="2400" dirty="0" smtClean="0">
                <a:solidFill>
                  <a:srgbClr val="C00000"/>
                </a:solidFill>
              </a:rPr>
              <a:t>EUS; </a:t>
            </a:r>
            <a:r>
              <a:rPr lang="en-US" sz="2400" dirty="0">
                <a:solidFill>
                  <a:srgbClr val="C00000"/>
                </a:solidFill>
              </a:rPr>
              <a:t>and the other analysis reviews studies that included colonoscopy, EGD, and </a:t>
            </a:r>
            <a:r>
              <a:rPr lang="en-US" sz="2400" dirty="0" smtClean="0">
                <a:solidFill>
                  <a:srgbClr val="C00000"/>
                </a:solidFill>
              </a:rPr>
              <a:t>ERCP.</a:t>
            </a:r>
          </a:p>
          <a:p>
            <a:pPr algn="just">
              <a:lnSpc>
                <a:spcPct val="150000"/>
              </a:lnSpc>
            </a:pPr>
            <a:endParaRPr lang="en-US" sz="1200" dirty="0" smtClean="0">
              <a:solidFill>
                <a:srgbClr val="C00000"/>
              </a:solidFill>
            </a:endParaRPr>
          </a:p>
          <a:p>
            <a:pPr marL="342900" indent="-342900" algn="just">
              <a:lnSpc>
                <a:spcPct val="150000"/>
              </a:lnSpc>
              <a:buFont typeface="Wingdings" panose="05000000000000000000" pitchFamily="2" charset="2"/>
              <a:buChar char="v"/>
            </a:pPr>
            <a:r>
              <a:rPr lang="en-US" sz="2400" dirty="0" smtClean="0">
                <a:solidFill>
                  <a:srgbClr val="C00000"/>
                </a:solidFill>
              </a:rPr>
              <a:t>The </a:t>
            </a:r>
            <a:r>
              <a:rPr lang="en-US" sz="2400" dirty="0">
                <a:solidFill>
                  <a:srgbClr val="C00000"/>
                </a:solidFill>
              </a:rPr>
              <a:t>Cochrane Review analyzed 22 studies published since 1989, of which most were </a:t>
            </a:r>
            <a:r>
              <a:rPr lang="en-US" sz="2400" dirty="0" smtClean="0">
                <a:solidFill>
                  <a:srgbClr val="C00000"/>
                </a:solidFill>
              </a:rPr>
              <a:t>small, RCTs of </a:t>
            </a:r>
            <a:r>
              <a:rPr lang="en-US" sz="2400" dirty="0">
                <a:solidFill>
                  <a:srgbClr val="C00000"/>
                </a:solidFill>
              </a:rPr>
              <a:t>limited </a:t>
            </a:r>
            <a:r>
              <a:rPr lang="en-US" sz="2400" dirty="0" smtClean="0">
                <a:solidFill>
                  <a:srgbClr val="C00000"/>
                </a:solidFill>
              </a:rPr>
              <a:t>power.</a:t>
            </a:r>
          </a:p>
        </p:txBody>
      </p:sp>
    </p:spTree>
    <p:extLst>
      <p:ext uri="{BB962C8B-B14F-4D97-AF65-F5344CB8AC3E}">
        <p14:creationId xmlns:p14="http://schemas.microsoft.com/office/powerpoint/2010/main" val="2769088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5612" y="533400"/>
            <a:ext cx="11277600" cy="6186309"/>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v"/>
            </a:pPr>
            <a:r>
              <a:rPr lang="en-US" sz="2400" dirty="0">
                <a:solidFill>
                  <a:srgbClr val="C00000"/>
                </a:solidFill>
              </a:rPr>
              <a:t>The review’s primary objective was to appraise studies that evaluated the safety and efficacy of Propofol, either alone or in combination with adjuvants, in comparison with the traditional medications of benzodiazepines, opioids, or both</a:t>
            </a:r>
            <a:r>
              <a:rPr lang="en-US" sz="2400" dirty="0" smtClean="0">
                <a:solidFill>
                  <a:srgbClr val="C00000"/>
                </a:solidFill>
              </a:rPr>
              <a:t>.</a:t>
            </a:r>
          </a:p>
          <a:p>
            <a:pPr algn="just">
              <a:lnSpc>
                <a:spcPct val="150000"/>
              </a:lnSpc>
            </a:pPr>
            <a:endParaRPr lang="en-US" sz="1200" dirty="0" smtClean="0">
              <a:solidFill>
                <a:srgbClr val="C00000"/>
              </a:solidFill>
            </a:endParaRPr>
          </a:p>
          <a:p>
            <a:pPr marL="342900" indent="-342900" algn="just">
              <a:lnSpc>
                <a:spcPct val="150000"/>
              </a:lnSpc>
              <a:buFont typeface="Wingdings" panose="05000000000000000000" pitchFamily="2" charset="2"/>
              <a:buChar char="v"/>
            </a:pPr>
            <a:r>
              <a:rPr lang="en-US" sz="2400" dirty="0">
                <a:solidFill>
                  <a:srgbClr val="C00000"/>
                </a:solidFill>
              </a:rPr>
              <a:t>A secondary objective was to assess studies that compared the administration of </a:t>
            </a:r>
            <a:r>
              <a:rPr lang="en-US" sz="2400" dirty="0" smtClean="0">
                <a:solidFill>
                  <a:srgbClr val="C00000"/>
                </a:solidFill>
              </a:rPr>
              <a:t>Propofol </a:t>
            </a:r>
            <a:r>
              <a:rPr lang="en-US" sz="2400" dirty="0">
                <a:solidFill>
                  <a:srgbClr val="C00000"/>
                </a:solidFill>
              </a:rPr>
              <a:t>by </a:t>
            </a:r>
            <a:r>
              <a:rPr lang="en-US" sz="2400" dirty="0" smtClean="0">
                <a:solidFill>
                  <a:srgbClr val="C00000"/>
                </a:solidFill>
              </a:rPr>
              <a:t>non-anesthesia </a:t>
            </a:r>
            <a:r>
              <a:rPr lang="en-US" sz="2400" dirty="0">
                <a:solidFill>
                  <a:srgbClr val="C00000"/>
                </a:solidFill>
              </a:rPr>
              <a:t>personnel to that by anesthesia professionals, but only one study reported that </a:t>
            </a:r>
            <a:r>
              <a:rPr lang="en-US" sz="2400" dirty="0" smtClean="0">
                <a:solidFill>
                  <a:srgbClr val="C00000"/>
                </a:solidFill>
              </a:rPr>
              <a:t>comparison.</a:t>
            </a:r>
          </a:p>
          <a:p>
            <a:pPr algn="just">
              <a:lnSpc>
                <a:spcPct val="150000"/>
              </a:lnSpc>
            </a:pPr>
            <a:endParaRPr lang="en-US" sz="1200" dirty="0" smtClean="0">
              <a:solidFill>
                <a:srgbClr val="C00000"/>
              </a:solidFill>
            </a:endParaRPr>
          </a:p>
          <a:p>
            <a:pPr marL="342900" indent="-342900" algn="just">
              <a:lnSpc>
                <a:spcPct val="150000"/>
              </a:lnSpc>
              <a:buFont typeface="Wingdings" panose="05000000000000000000" pitchFamily="2" charset="2"/>
              <a:buChar char="v"/>
            </a:pPr>
            <a:r>
              <a:rPr lang="en-US" sz="2400" dirty="0" smtClean="0">
                <a:solidFill>
                  <a:srgbClr val="C00000"/>
                </a:solidFill>
              </a:rPr>
              <a:t>Although </a:t>
            </a:r>
            <a:r>
              <a:rPr lang="en-US" sz="2400" dirty="0">
                <a:solidFill>
                  <a:srgbClr val="C00000"/>
                </a:solidFill>
              </a:rPr>
              <a:t>several of these studies show similar outcomes between providers, they do not have sufficient power to detect a statistical difference in the outcomes of </a:t>
            </a:r>
            <a:r>
              <a:rPr lang="en-US" sz="2400" dirty="0" smtClean="0">
                <a:solidFill>
                  <a:srgbClr val="C00000"/>
                </a:solidFill>
              </a:rPr>
              <a:t>interest.</a:t>
            </a:r>
          </a:p>
        </p:txBody>
      </p:sp>
    </p:spTree>
    <p:extLst>
      <p:ext uri="{BB962C8B-B14F-4D97-AF65-F5344CB8AC3E}">
        <p14:creationId xmlns:p14="http://schemas.microsoft.com/office/powerpoint/2010/main" val="2371502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5612" y="457200"/>
            <a:ext cx="11353800" cy="5909310"/>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v"/>
            </a:pPr>
            <a:r>
              <a:rPr lang="en-US" sz="2400" dirty="0">
                <a:solidFill>
                  <a:srgbClr val="C00000"/>
                </a:solidFill>
              </a:rPr>
              <a:t>The </a:t>
            </a:r>
            <a:r>
              <a:rPr lang="en-US" sz="2400" dirty="0">
                <a:solidFill>
                  <a:srgbClr val="002060"/>
                </a:solidFill>
              </a:rPr>
              <a:t>Cochrane review </a:t>
            </a:r>
            <a:r>
              <a:rPr lang="en-US" sz="2400" dirty="0">
                <a:solidFill>
                  <a:srgbClr val="C00000"/>
                </a:solidFill>
              </a:rPr>
              <a:t>authors noted that the studies were generally of poor quality and concluded that studies of better design, sufficient power, and standardized outcome reporting are needed, as well as comparative data about Propofol administration by </a:t>
            </a:r>
            <a:r>
              <a:rPr lang="en-US" sz="2400" dirty="0" smtClean="0">
                <a:solidFill>
                  <a:srgbClr val="C00000"/>
                </a:solidFill>
              </a:rPr>
              <a:t>non-anesthesia </a:t>
            </a:r>
            <a:r>
              <a:rPr lang="en-US" sz="2400" dirty="0">
                <a:solidFill>
                  <a:srgbClr val="C00000"/>
                </a:solidFill>
              </a:rPr>
              <a:t>personnel versus anesthesia professionals</a:t>
            </a:r>
            <a:r>
              <a:rPr lang="en-US" sz="2400" dirty="0" smtClean="0">
                <a:solidFill>
                  <a:srgbClr val="C00000"/>
                </a:solidFill>
              </a:rPr>
              <a:t>.</a:t>
            </a:r>
          </a:p>
          <a:p>
            <a:pPr algn="just">
              <a:lnSpc>
                <a:spcPct val="150000"/>
              </a:lnSpc>
            </a:pPr>
            <a:endParaRPr lang="en-US" sz="1200" dirty="0" smtClean="0">
              <a:solidFill>
                <a:srgbClr val="C00000"/>
              </a:solidFill>
            </a:endParaRPr>
          </a:p>
          <a:p>
            <a:pPr marL="342900" indent="-342900" algn="just">
              <a:lnSpc>
                <a:spcPct val="150000"/>
              </a:lnSpc>
              <a:buFont typeface="Wingdings" panose="05000000000000000000" pitchFamily="2" charset="2"/>
              <a:buChar char="v"/>
            </a:pPr>
            <a:r>
              <a:rPr lang="en-US" sz="2400" dirty="0">
                <a:solidFill>
                  <a:srgbClr val="C00000"/>
                </a:solidFill>
              </a:rPr>
              <a:t>The meta-analysis by </a:t>
            </a:r>
            <a:r>
              <a:rPr lang="en-US" sz="2400" dirty="0" err="1">
                <a:solidFill>
                  <a:srgbClr val="C00000"/>
                </a:solidFill>
              </a:rPr>
              <a:t>Qadeer</a:t>
            </a:r>
            <a:r>
              <a:rPr lang="en-US" sz="2400" dirty="0">
                <a:solidFill>
                  <a:srgbClr val="C00000"/>
                </a:solidFill>
              </a:rPr>
              <a:t> et </a:t>
            </a:r>
            <a:r>
              <a:rPr lang="en-US" sz="2400" dirty="0" smtClean="0">
                <a:solidFill>
                  <a:srgbClr val="C00000"/>
                </a:solidFill>
              </a:rPr>
              <a:t>al </a:t>
            </a:r>
            <a:r>
              <a:rPr lang="en-US" sz="2400" dirty="0">
                <a:solidFill>
                  <a:srgbClr val="C00000"/>
                </a:solidFill>
              </a:rPr>
              <a:t>evaluated 12 studies that specifically compared the incidences of hypoxia (</a:t>
            </a:r>
            <a:r>
              <a:rPr lang="en-US" sz="2400" dirty="0">
                <a:solidFill>
                  <a:srgbClr val="002060"/>
                </a:solidFill>
              </a:rPr>
              <a:t>defined </a:t>
            </a:r>
            <a:r>
              <a:rPr lang="en-US" sz="2400" dirty="0" smtClean="0">
                <a:solidFill>
                  <a:srgbClr val="002060"/>
                </a:solidFill>
              </a:rPr>
              <a:t>as SaO2 less </a:t>
            </a:r>
            <a:r>
              <a:rPr lang="en-US" sz="2400" dirty="0">
                <a:solidFill>
                  <a:srgbClr val="002060"/>
                </a:solidFill>
              </a:rPr>
              <a:t>than </a:t>
            </a:r>
            <a:r>
              <a:rPr lang="en-US" sz="2400" dirty="0" smtClean="0">
                <a:solidFill>
                  <a:srgbClr val="002060"/>
                </a:solidFill>
              </a:rPr>
              <a:t>90%), </a:t>
            </a:r>
            <a:r>
              <a:rPr lang="en-US" sz="2400" dirty="0">
                <a:solidFill>
                  <a:srgbClr val="C00000"/>
                </a:solidFill>
              </a:rPr>
              <a:t>hypotension (</a:t>
            </a:r>
            <a:r>
              <a:rPr lang="en-US" sz="2400" dirty="0">
                <a:solidFill>
                  <a:srgbClr val="002060"/>
                </a:solidFill>
              </a:rPr>
              <a:t>defined </a:t>
            </a:r>
            <a:r>
              <a:rPr lang="en-US" sz="2400" dirty="0" smtClean="0">
                <a:solidFill>
                  <a:srgbClr val="002060"/>
                </a:solidFill>
              </a:rPr>
              <a:t>as SBP </a:t>
            </a:r>
            <a:r>
              <a:rPr lang="en-US" sz="2400" dirty="0">
                <a:solidFill>
                  <a:srgbClr val="002060"/>
                </a:solidFill>
              </a:rPr>
              <a:t>less than 90 mm Hg</a:t>
            </a:r>
            <a:r>
              <a:rPr lang="en-US" sz="2400" dirty="0">
                <a:solidFill>
                  <a:srgbClr val="C00000"/>
                </a:solidFill>
              </a:rPr>
              <a:t>), arrhythmias, and apnea from sedation with the use of </a:t>
            </a:r>
            <a:r>
              <a:rPr lang="en-US" sz="2400" dirty="0" smtClean="0">
                <a:solidFill>
                  <a:srgbClr val="C00000"/>
                </a:solidFill>
              </a:rPr>
              <a:t>Propofol </a:t>
            </a:r>
            <a:r>
              <a:rPr lang="en-US" sz="2400" dirty="0">
                <a:solidFill>
                  <a:srgbClr val="C00000"/>
                </a:solidFill>
              </a:rPr>
              <a:t>against traditional techniques for colonoscopy, EGD, and </a:t>
            </a:r>
            <a:r>
              <a:rPr lang="en-US" sz="2400" dirty="0" smtClean="0">
                <a:solidFill>
                  <a:srgbClr val="C00000"/>
                </a:solidFill>
              </a:rPr>
              <a:t>ERCP.</a:t>
            </a:r>
            <a:endParaRPr lang="en-US" dirty="0" smtClean="0">
              <a:solidFill>
                <a:srgbClr val="C00000"/>
              </a:solidFill>
            </a:endParaRPr>
          </a:p>
        </p:txBody>
      </p:sp>
    </p:spTree>
    <p:extLst>
      <p:ext uri="{BB962C8B-B14F-4D97-AF65-F5344CB8AC3E}">
        <p14:creationId xmlns:p14="http://schemas.microsoft.com/office/powerpoint/2010/main" val="2736888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1812" y="609600"/>
            <a:ext cx="11201400" cy="5655394"/>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v"/>
            </a:pPr>
            <a:r>
              <a:rPr lang="en-US" sz="2400" dirty="0">
                <a:solidFill>
                  <a:srgbClr val="002060"/>
                </a:solidFill>
              </a:rPr>
              <a:t>Anesthesiologists</a:t>
            </a:r>
            <a:r>
              <a:rPr lang="en-US" sz="2400" dirty="0">
                <a:solidFill>
                  <a:srgbClr val="C00000"/>
                </a:solidFill>
              </a:rPr>
              <a:t> administered the sedation in two of the studies; in one of these, the </a:t>
            </a:r>
            <a:r>
              <a:rPr lang="en-US" sz="2400" dirty="0" smtClean="0">
                <a:solidFill>
                  <a:srgbClr val="C00000"/>
                </a:solidFill>
              </a:rPr>
              <a:t>Propofol </a:t>
            </a:r>
            <a:r>
              <a:rPr lang="en-US" sz="2400" dirty="0">
                <a:solidFill>
                  <a:srgbClr val="C00000"/>
                </a:solidFill>
              </a:rPr>
              <a:t>arm was a patient-controlled design that was compared with traditional sedation by the anesthesiologist</a:t>
            </a:r>
            <a:r>
              <a:rPr lang="en-US" sz="2400" dirty="0" smtClean="0">
                <a:solidFill>
                  <a:srgbClr val="C00000"/>
                </a:solidFill>
              </a:rPr>
              <a:t>.</a:t>
            </a:r>
          </a:p>
          <a:p>
            <a:pPr algn="just">
              <a:lnSpc>
                <a:spcPct val="150000"/>
              </a:lnSpc>
            </a:pPr>
            <a:endParaRPr lang="en-US" sz="1100" dirty="0" smtClean="0">
              <a:solidFill>
                <a:srgbClr val="C00000"/>
              </a:solidFill>
            </a:endParaRPr>
          </a:p>
          <a:p>
            <a:pPr marL="342900" indent="-342900" algn="just">
              <a:lnSpc>
                <a:spcPct val="150000"/>
              </a:lnSpc>
              <a:buFont typeface="Wingdings" panose="05000000000000000000" pitchFamily="2" charset="2"/>
              <a:buChar char="v"/>
            </a:pPr>
            <a:r>
              <a:rPr lang="en-US" sz="2400" dirty="0">
                <a:solidFill>
                  <a:srgbClr val="C00000"/>
                </a:solidFill>
              </a:rPr>
              <a:t>Two other studies did not specify the sedation administrator, one used a nurse directed by the </a:t>
            </a:r>
            <a:r>
              <a:rPr lang="en-US" sz="2400" dirty="0" err="1">
                <a:solidFill>
                  <a:srgbClr val="C00000"/>
                </a:solidFill>
              </a:rPr>
              <a:t>endoscopist</a:t>
            </a:r>
            <a:r>
              <a:rPr lang="en-US" sz="2400" dirty="0">
                <a:solidFill>
                  <a:srgbClr val="C00000"/>
                </a:solidFill>
              </a:rPr>
              <a:t>, and the remaining seven used an </a:t>
            </a:r>
            <a:r>
              <a:rPr lang="en-US" sz="2400" dirty="0" err="1">
                <a:solidFill>
                  <a:srgbClr val="C00000"/>
                </a:solidFill>
              </a:rPr>
              <a:t>endoscopist</a:t>
            </a:r>
            <a:r>
              <a:rPr lang="en-US" sz="2400" dirty="0">
                <a:solidFill>
                  <a:srgbClr val="C00000"/>
                </a:solidFill>
              </a:rPr>
              <a:t> dedicated to the </a:t>
            </a:r>
            <a:r>
              <a:rPr lang="en-US" sz="2400" dirty="0" smtClean="0">
                <a:solidFill>
                  <a:srgbClr val="C00000"/>
                </a:solidFill>
              </a:rPr>
              <a:t>sedation.</a:t>
            </a:r>
          </a:p>
          <a:p>
            <a:pPr algn="just">
              <a:lnSpc>
                <a:spcPct val="150000"/>
              </a:lnSpc>
            </a:pPr>
            <a:endParaRPr lang="en-US" sz="1400" dirty="0" smtClean="0">
              <a:solidFill>
                <a:srgbClr val="C00000"/>
              </a:solidFill>
            </a:endParaRPr>
          </a:p>
          <a:p>
            <a:pPr marL="342900" indent="-342900" algn="just">
              <a:lnSpc>
                <a:spcPct val="150000"/>
              </a:lnSpc>
              <a:buFont typeface="Wingdings" panose="05000000000000000000" pitchFamily="2" charset="2"/>
              <a:buChar char="v"/>
            </a:pPr>
            <a:r>
              <a:rPr lang="en-US" sz="2400" dirty="0" smtClean="0">
                <a:solidFill>
                  <a:srgbClr val="C00000"/>
                </a:solidFill>
              </a:rPr>
              <a:t>Hypoxia </a:t>
            </a:r>
            <a:r>
              <a:rPr lang="en-US" sz="2400" dirty="0">
                <a:solidFill>
                  <a:srgbClr val="C00000"/>
                </a:solidFill>
              </a:rPr>
              <a:t>and hypotension occurred frequently with both sedation techniques, and arrhythmias and apnea were rare but of equal frequency when reported, which makes a statistical comparison of frequency not possible</a:t>
            </a:r>
            <a:r>
              <a:rPr lang="en-US" sz="2400" dirty="0" smtClean="0">
                <a:solidFill>
                  <a:srgbClr val="C00000"/>
                </a:solidFill>
              </a:rPr>
              <a:t>.</a:t>
            </a:r>
            <a:endParaRPr lang="en-US" sz="2400" dirty="0">
              <a:solidFill>
                <a:srgbClr val="C00000"/>
              </a:solidFill>
            </a:endParaRPr>
          </a:p>
        </p:txBody>
      </p:sp>
    </p:spTree>
    <p:extLst>
      <p:ext uri="{BB962C8B-B14F-4D97-AF65-F5344CB8AC3E}">
        <p14:creationId xmlns:p14="http://schemas.microsoft.com/office/powerpoint/2010/main" val="2599552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1812" y="762000"/>
            <a:ext cx="11049000" cy="5170646"/>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v"/>
            </a:pPr>
            <a:r>
              <a:rPr lang="en-US" sz="2400" dirty="0">
                <a:solidFill>
                  <a:srgbClr val="C00000"/>
                </a:solidFill>
              </a:rPr>
              <a:t>One study of the 12 markedly favored </a:t>
            </a:r>
            <a:r>
              <a:rPr lang="en-US" sz="2400" dirty="0" smtClean="0">
                <a:solidFill>
                  <a:srgbClr val="C00000"/>
                </a:solidFill>
              </a:rPr>
              <a:t>Propofol, </a:t>
            </a:r>
            <a:r>
              <a:rPr lang="en-US" sz="2400" dirty="0">
                <a:solidFill>
                  <a:srgbClr val="C00000"/>
                </a:solidFill>
              </a:rPr>
              <a:t>and when the authors removed that study in a sensitivity analysis, they acknowledged an implied </a:t>
            </a:r>
            <a:r>
              <a:rPr lang="en-US" sz="2400" dirty="0" smtClean="0">
                <a:solidFill>
                  <a:srgbClr val="C00000"/>
                </a:solidFill>
              </a:rPr>
              <a:t>influence.</a:t>
            </a:r>
          </a:p>
          <a:p>
            <a:pPr algn="just">
              <a:lnSpc>
                <a:spcPct val="150000"/>
              </a:lnSpc>
            </a:pPr>
            <a:endParaRPr lang="en-US" sz="1200" dirty="0" smtClean="0">
              <a:solidFill>
                <a:srgbClr val="C00000"/>
              </a:solidFill>
            </a:endParaRPr>
          </a:p>
          <a:p>
            <a:pPr marL="342900" indent="-342900" algn="just">
              <a:lnSpc>
                <a:spcPct val="150000"/>
              </a:lnSpc>
              <a:buFont typeface="Wingdings" panose="05000000000000000000" pitchFamily="2" charset="2"/>
              <a:buChar char="v"/>
            </a:pPr>
            <a:r>
              <a:rPr lang="en-US" sz="2400" dirty="0" smtClean="0">
                <a:solidFill>
                  <a:srgbClr val="C00000"/>
                </a:solidFill>
              </a:rPr>
              <a:t>Nonetheless</a:t>
            </a:r>
            <a:r>
              <a:rPr lang="en-US" sz="2400" dirty="0">
                <a:solidFill>
                  <a:srgbClr val="C00000"/>
                </a:solidFill>
              </a:rPr>
              <a:t>, they reported that the pooled analysis demonstrated a 26% lower incidence of the defined complications when </a:t>
            </a:r>
            <a:r>
              <a:rPr lang="en-US" sz="2400" dirty="0" smtClean="0">
                <a:solidFill>
                  <a:srgbClr val="C00000"/>
                </a:solidFill>
              </a:rPr>
              <a:t>Propofol </a:t>
            </a:r>
            <a:r>
              <a:rPr lang="en-US" sz="2400" dirty="0">
                <a:solidFill>
                  <a:srgbClr val="C00000"/>
                </a:solidFill>
              </a:rPr>
              <a:t>was used, which led them to conclude that </a:t>
            </a:r>
            <a:r>
              <a:rPr lang="en-US" sz="2400" dirty="0" smtClean="0">
                <a:solidFill>
                  <a:srgbClr val="C00000"/>
                </a:solidFill>
              </a:rPr>
              <a:t>Propofol </a:t>
            </a:r>
            <a:r>
              <a:rPr lang="en-US" sz="2400" dirty="0">
                <a:solidFill>
                  <a:srgbClr val="C00000"/>
                </a:solidFill>
              </a:rPr>
              <a:t>had a lower risk profile than traditional methods for colonoscopy but not for EGD or </a:t>
            </a:r>
            <a:r>
              <a:rPr lang="en-US" sz="2400" dirty="0" smtClean="0">
                <a:solidFill>
                  <a:srgbClr val="C00000"/>
                </a:solidFill>
              </a:rPr>
              <a:t>ERCP.</a:t>
            </a:r>
          </a:p>
          <a:p>
            <a:pPr algn="just">
              <a:lnSpc>
                <a:spcPct val="150000"/>
              </a:lnSpc>
            </a:pPr>
            <a:endParaRPr lang="en-US" sz="1600" dirty="0" smtClean="0">
              <a:solidFill>
                <a:srgbClr val="C00000"/>
              </a:solidFill>
            </a:endParaRPr>
          </a:p>
          <a:p>
            <a:pPr marL="342900" indent="-342900" algn="just">
              <a:lnSpc>
                <a:spcPct val="150000"/>
              </a:lnSpc>
              <a:buFont typeface="Wingdings" panose="05000000000000000000" pitchFamily="2" charset="2"/>
              <a:buChar char="v"/>
            </a:pPr>
            <a:r>
              <a:rPr lang="en-US" sz="2400" dirty="0" smtClean="0">
                <a:solidFill>
                  <a:srgbClr val="C00000"/>
                </a:solidFill>
              </a:rPr>
              <a:t>Of </a:t>
            </a:r>
            <a:r>
              <a:rPr lang="en-US" sz="2400" dirty="0">
                <a:solidFill>
                  <a:srgbClr val="C00000"/>
                </a:solidFill>
              </a:rPr>
              <a:t>note, they added that better studies are needed to prove its superiority.</a:t>
            </a:r>
          </a:p>
        </p:txBody>
      </p:sp>
    </p:spTree>
    <p:extLst>
      <p:ext uri="{BB962C8B-B14F-4D97-AF65-F5344CB8AC3E}">
        <p14:creationId xmlns:p14="http://schemas.microsoft.com/office/powerpoint/2010/main" val="3780286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303212" y="228600"/>
            <a:ext cx="11582400" cy="6400800"/>
          </a:xfrm>
        </p:spPr>
        <p:txBody>
          <a:bodyPr>
            <a:noAutofit/>
          </a:bodyPr>
          <a:lstStyle/>
          <a:p>
            <a:pPr marL="285750" indent="-285750" algn="just">
              <a:lnSpc>
                <a:spcPct val="170000"/>
              </a:lnSpc>
              <a:buFont typeface="Wingdings" panose="05000000000000000000" pitchFamily="2" charset="2"/>
              <a:buChar char="v"/>
            </a:pPr>
            <a:r>
              <a:rPr lang="en-US" sz="2200" dirty="0">
                <a:solidFill>
                  <a:srgbClr val="002060"/>
                </a:solidFill>
              </a:rPr>
              <a:t>The meta-analysis by </a:t>
            </a:r>
            <a:r>
              <a:rPr lang="en-US" sz="2200" dirty="0" err="1">
                <a:solidFill>
                  <a:srgbClr val="002060"/>
                </a:solidFill>
              </a:rPr>
              <a:t>McQuaid</a:t>
            </a:r>
            <a:r>
              <a:rPr lang="en-US" sz="2200" dirty="0">
                <a:solidFill>
                  <a:srgbClr val="002060"/>
                </a:solidFill>
              </a:rPr>
              <a:t> et </a:t>
            </a:r>
            <a:r>
              <a:rPr lang="en-US" sz="2200" dirty="0" smtClean="0">
                <a:solidFill>
                  <a:srgbClr val="002060"/>
                </a:solidFill>
              </a:rPr>
              <a:t>al </a:t>
            </a:r>
            <a:r>
              <a:rPr lang="en-US" sz="2200" dirty="0">
                <a:solidFill>
                  <a:srgbClr val="002060"/>
                </a:solidFill>
              </a:rPr>
              <a:t>compared sedation techniques used for diagnostic EGD and </a:t>
            </a:r>
            <a:r>
              <a:rPr lang="en-US" sz="2200" dirty="0" smtClean="0">
                <a:solidFill>
                  <a:srgbClr val="002060"/>
                </a:solidFill>
              </a:rPr>
              <a:t>colonoscopy.</a:t>
            </a:r>
          </a:p>
          <a:p>
            <a:pPr marL="285750" indent="-285750" algn="just">
              <a:lnSpc>
                <a:spcPct val="170000"/>
              </a:lnSpc>
              <a:buFont typeface="Wingdings" panose="05000000000000000000" pitchFamily="2" charset="2"/>
              <a:buChar char="v"/>
            </a:pPr>
            <a:r>
              <a:rPr lang="en-US" sz="2200" dirty="0" smtClean="0">
                <a:solidFill>
                  <a:srgbClr val="C00000"/>
                </a:solidFill>
              </a:rPr>
              <a:t>Inclusion </a:t>
            </a:r>
            <a:r>
              <a:rPr lang="en-US" sz="2200" dirty="0">
                <a:solidFill>
                  <a:srgbClr val="C00000"/>
                </a:solidFill>
              </a:rPr>
              <a:t>criteria were studies in which protocols included both traditional and </a:t>
            </a:r>
            <a:r>
              <a:rPr lang="en-US" sz="2200" dirty="0" err="1">
                <a:solidFill>
                  <a:srgbClr val="C00000"/>
                </a:solidFill>
              </a:rPr>
              <a:t>propofol</a:t>
            </a:r>
            <a:r>
              <a:rPr lang="en-US" sz="2200" dirty="0">
                <a:solidFill>
                  <a:srgbClr val="C00000"/>
                </a:solidFill>
              </a:rPr>
              <a:t>-based practices used in healthy, adult, outpatient populations with the goal of moderate </a:t>
            </a:r>
            <a:r>
              <a:rPr lang="en-US" sz="2200" dirty="0" smtClean="0">
                <a:solidFill>
                  <a:srgbClr val="C00000"/>
                </a:solidFill>
              </a:rPr>
              <a:t>sedation.</a:t>
            </a:r>
          </a:p>
          <a:p>
            <a:pPr marL="285750" indent="-285750" algn="just">
              <a:lnSpc>
                <a:spcPct val="170000"/>
              </a:lnSpc>
              <a:buFont typeface="Wingdings" panose="05000000000000000000" pitchFamily="2" charset="2"/>
              <a:buChar char="v"/>
            </a:pPr>
            <a:r>
              <a:rPr lang="en-US" sz="2200" dirty="0" smtClean="0">
                <a:solidFill>
                  <a:srgbClr val="C00000"/>
                </a:solidFill>
              </a:rPr>
              <a:t>Thirty-six </a:t>
            </a:r>
            <a:r>
              <a:rPr lang="en-US" sz="2200" dirty="0">
                <a:solidFill>
                  <a:srgbClr val="C00000"/>
                </a:solidFill>
              </a:rPr>
              <a:t>RCTs, systematic reviews, and the </a:t>
            </a:r>
            <a:r>
              <a:rPr lang="en-US" sz="2200" dirty="0" err="1">
                <a:solidFill>
                  <a:srgbClr val="C00000"/>
                </a:solidFill>
              </a:rPr>
              <a:t>Qadeer</a:t>
            </a:r>
            <a:r>
              <a:rPr lang="en-US" sz="2200" dirty="0">
                <a:solidFill>
                  <a:srgbClr val="C00000"/>
                </a:solidFill>
              </a:rPr>
              <a:t> et al meta-analysis were included for assessment, in which the primary goal was to evaluate patient satisfaction, physician satisfaction, and efficiency </a:t>
            </a:r>
            <a:r>
              <a:rPr lang="en-US" sz="2200" dirty="0" smtClean="0">
                <a:solidFill>
                  <a:srgbClr val="C00000"/>
                </a:solidFill>
              </a:rPr>
              <a:t>metrics.</a:t>
            </a:r>
          </a:p>
          <a:p>
            <a:pPr marL="285750" indent="-285750" algn="just">
              <a:lnSpc>
                <a:spcPct val="170000"/>
              </a:lnSpc>
              <a:buFont typeface="Wingdings" panose="05000000000000000000" pitchFamily="2" charset="2"/>
              <a:buChar char="v"/>
            </a:pPr>
            <a:r>
              <a:rPr lang="en-US" sz="2200" dirty="0">
                <a:solidFill>
                  <a:srgbClr val="002060"/>
                </a:solidFill>
              </a:rPr>
              <a:t>In this analysis, who administered the sedation was not specifically reported other than to state it was a health care professional</a:t>
            </a:r>
            <a:r>
              <a:rPr lang="en-US" sz="2200" dirty="0" smtClean="0">
                <a:solidFill>
                  <a:srgbClr val="002060"/>
                </a:solidFill>
              </a:rPr>
              <a:t>.</a:t>
            </a:r>
            <a:endParaRPr lang="en-US" sz="2200" dirty="0">
              <a:solidFill>
                <a:srgbClr val="002060"/>
              </a:solidFill>
            </a:endParaRPr>
          </a:p>
        </p:txBody>
      </p:sp>
    </p:spTree>
    <p:extLst>
      <p:ext uri="{BB962C8B-B14F-4D97-AF65-F5344CB8AC3E}">
        <p14:creationId xmlns:p14="http://schemas.microsoft.com/office/powerpoint/2010/main" val="3962797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303212" y="304800"/>
            <a:ext cx="11582400" cy="6400800"/>
          </a:xfrm>
        </p:spPr>
        <p:txBody>
          <a:bodyPr>
            <a:noAutofit/>
          </a:bodyPr>
          <a:lstStyle/>
          <a:p>
            <a:pPr marL="285750" indent="-285750" algn="just">
              <a:lnSpc>
                <a:spcPct val="160000"/>
              </a:lnSpc>
              <a:buFont typeface="Wingdings" panose="05000000000000000000" pitchFamily="2" charset="2"/>
              <a:buChar char="v"/>
            </a:pPr>
            <a:r>
              <a:rPr lang="en-US" sz="2400" dirty="0" smtClean="0">
                <a:solidFill>
                  <a:srgbClr val="C00000"/>
                </a:solidFill>
              </a:rPr>
              <a:t>It </a:t>
            </a:r>
            <a:r>
              <a:rPr lang="en-US" sz="2400" dirty="0">
                <a:solidFill>
                  <a:srgbClr val="C00000"/>
                </a:solidFill>
              </a:rPr>
              <a:t>also rated the methodologic quality of each study using a tool called the </a:t>
            </a:r>
            <a:r>
              <a:rPr lang="en-US" sz="2400" dirty="0" err="1">
                <a:solidFill>
                  <a:srgbClr val="C00000"/>
                </a:solidFill>
              </a:rPr>
              <a:t>Jadad</a:t>
            </a:r>
            <a:r>
              <a:rPr lang="en-US" sz="2400" dirty="0">
                <a:solidFill>
                  <a:srgbClr val="C00000"/>
                </a:solidFill>
              </a:rPr>
              <a:t> scale</a:t>
            </a:r>
            <a:r>
              <a:rPr lang="en-US" sz="2400" dirty="0" smtClean="0">
                <a:solidFill>
                  <a:srgbClr val="C00000"/>
                </a:solidFill>
              </a:rPr>
              <a:t>.</a:t>
            </a:r>
          </a:p>
          <a:p>
            <a:pPr marL="285750" indent="-285750" algn="just">
              <a:lnSpc>
                <a:spcPct val="160000"/>
              </a:lnSpc>
              <a:buFont typeface="Wingdings" panose="05000000000000000000" pitchFamily="2" charset="2"/>
              <a:buChar char="v"/>
            </a:pPr>
            <a:r>
              <a:rPr lang="en-US" sz="2400" dirty="0" smtClean="0">
                <a:solidFill>
                  <a:srgbClr val="C00000"/>
                </a:solidFill>
              </a:rPr>
              <a:t>This </a:t>
            </a:r>
            <a:r>
              <a:rPr lang="en-US" sz="2400" dirty="0">
                <a:solidFill>
                  <a:srgbClr val="C00000"/>
                </a:solidFill>
              </a:rPr>
              <a:t>scale assigns a score of 0 to 5, and a score of 3 or less means the study is of relatively poor quality.</a:t>
            </a:r>
          </a:p>
          <a:p>
            <a:pPr marL="285750" indent="-285750" algn="just">
              <a:lnSpc>
                <a:spcPct val="160000"/>
              </a:lnSpc>
              <a:buFont typeface="Wingdings" panose="05000000000000000000" pitchFamily="2" charset="2"/>
              <a:buChar char="v"/>
            </a:pPr>
            <a:r>
              <a:rPr lang="en-US" sz="2400" dirty="0">
                <a:solidFill>
                  <a:srgbClr val="C00000"/>
                </a:solidFill>
              </a:rPr>
              <a:t>Of the studies meeting inclusion criteria, 23 of the 36 rated a 3 or less on the </a:t>
            </a:r>
            <a:r>
              <a:rPr lang="en-US" sz="2400" dirty="0" err="1">
                <a:solidFill>
                  <a:srgbClr val="C00000"/>
                </a:solidFill>
              </a:rPr>
              <a:t>Jadad</a:t>
            </a:r>
            <a:r>
              <a:rPr lang="en-US" sz="2400" dirty="0">
                <a:solidFill>
                  <a:srgbClr val="C00000"/>
                </a:solidFill>
              </a:rPr>
              <a:t> quality scale.</a:t>
            </a:r>
          </a:p>
          <a:p>
            <a:pPr marL="285750" indent="-285750" algn="just">
              <a:lnSpc>
                <a:spcPct val="160000"/>
              </a:lnSpc>
              <a:buFont typeface="Wingdings" panose="05000000000000000000" pitchFamily="2" charset="2"/>
              <a:buChar char="v"/>
            </a:pPr>
            <a:r>
              <a:rPr lang="en-US" sz="2400" dirty="0">
                <a:solidFill>
                  <a:srgbClr val="C00000"/>
                </a:solidFill>
              </a:rPr>
              <a:t>The authors concluded that traditional sedation protocols and those that use propofol have similar outcome profiles when the goal is moderate sedation; the only exception is that recovery times for propofol-based methods are significantly shorter</a:t>
            </a:r>
            <a:r>
              <a:rPr lang="en-US" sz="2400" dirty="0" smtClean="0">
                <a:solidFill>
                  <a:srgbClr val="C00000"/>
                </a:solidFill>
              </a:rPr>
              <a:t>.</a:t>
            </a:r>
            <a:endParaRPr lang="en-US" sz="2400" dirty="0">
              <a:solidFill>
                <a:srgbClr val="C00000"/>
              </a:solidFill>
            </a:endParaRPr>
          </a:p>
        </p:txBody>
      </p:sp>
    </p:spTree>
    <p:extLst>
      <p:ext uri="{BB962C8B-B14F-4D97-AF65-F5344CB8AC3E}">
        <p14:creationId xmlns:p14="http://schemas.microsoft.com/office/powerpoint/2010/main" val="3556981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379412" y="457200"/>
            <a:ext cx="11430000" cy="6172200"/>
          </a:xfrm>
        </p:spPr>
        <p:txBody>
          <a:bodyPr>
            <a:noAutofit/>
          </a:bodyPr>
          <a:lstStyle/>
          <a:p>
            <a:pPr marL="342900" indent="-342900" algn="just">
              <a:lnSpc>
                <a:spcPct val="150000"/>
              </a:lnSpc>
              <a:buFont typeface="Wingdings" panose="05000000000000000000" pitchFamily="2" charset="2"/>
              <a:buChar char="v"/>
            </a:pPr>
            <a:r>
              <a:rPr lang="en-US" sz="2200" dirty="0">
                <a:solidFill>
                  <a:srgbClr val="C00000"/>
                </a:solidFill>
              </a:rPr>
              <a:t>Moreover, they acknowledged that higher quality RCTs are needed to better assess the role of propofol either alone or with adjuvants for moderate sedation</a:t>
            </a:r>
            <a:r>
              <a:rPr lang="en-US" sz="2200" dirty="0" smtClean="0">
                <a:solidFill>
                  <a:srgbClr val="C00000"/>
                </a:solidFill>
              </a:rPr>
              <a:t>.</a:t>
            </a:r>
          </a:p>
          <a:p>
            <a:pPr marL="342900" indent="-342900" algn="just">
              <a:lnSpc>
                <a:spcPct val="150000"/>
              </a:lnSpc>
              <a:buFont typeface="Wingdings" panose="05000000000000000000" pitchFamily="2" charset="2"/>
              <a:buChar char="v"/>
            </a:pPr>
            <a:r>
              <a:rPr lang="en-US" sz="2200" dirty="0">
                <a:solidFill>
                  <a:srgbClr val="C00000"/>
                </a:solidFill>
              </a:rPr>
              <a:t>Earlier RCTs focused on the safety of propofol as an alternate sedation strategy in endoscopy units and whether </a:t>
            </a:r>
            <a:r>
              <a:rPr lang="en-US" sz="2200" dirty="0" smtClean="0">
                <a:solidFill>
                  <a:srgbClr val="C00000"/>
                </a:solidFill>
              </a:rPr>
              <a:t>non-anesthesia </a:t>
            </a:r>
            <a:r>
              <a:rPr lang="en-US" sz="2200" dirty="0">
                <a:solidFill>
                  <a:srgbClr val="C00000"/>
                </a:solidFill>
              </a:rPr>
              <a:t>personnel could safely administer it either under </a:t>
            </a:r>
            <a:r>
              <a:rPr lang="en-US" sz="2200" dirty="0" err="1">
                <a:solidFill>
                  <a:srgbClr val="C00000"/>
                </a:solidFill>
              </a:rPr>
              <a:t>endoscopist</a:t>
            </a:r>
            <a:r>
              <a:rPr lang="en-US" sz="2200" dirty="0">
                <a:solidFill>
                  <a:srgbClr val="C00000"/>
                </a:solidFill>
              </a:rPr>
              <a:t> direction, by protocol, or via </a:t>
            </a:r>
            <a:r>
              <a:rPr lang="en-US" sz="2200" dirty="0" smtClean="0">
                <a:solidFill>
                  <a:srgbClr val="C00000"/>
                </a:solidFill>
              </a:rPr>
              <a:t>patient-control.</a:t>
            </a:r>
          </a:p>
          <a:p>
            <a:pPr marL="342900" indent="-342900" algn="just">
              <a:lnSpc>
                <a:spcPct val="150000"/>
              </a:lnSpc>
              <a:buFont typeface="Wingdings" panose="05000000000000000000" pitchFamily="2" charset="2"/>
              <a:buChar char="v"/>
            </a:pPr>
            <a:r>
              <a:rPr lang="en-US" sz="2200" dirty="0" smtClean="0">
                <a:solidFill>
                  <a:srgbClr val="C00000"/>
                </a:solidFill>
              </a:rPr>
              <a:t>These </a:t>
            </a:r>
            <a:r>
              <a:rPr lang="en-US" sz="2200" dirty="0">
                <a:solidFill>
                  <a:srgbClr val="C00000"/>
                </a:solidFill>
              </a:rPr>
              <a:t>studies tended to use healthy patients undergoing routine procedures requiring moderate sedation</a:t>
            </a:r>
            <a:r>
              <a:rPr lang="en-US" sz="2200" dirty="0" smtClean="0">
                <a:solidFill>
                  <a:srgbClr val="C00000"/>
                </a:solidFill>
              </a:rPr>
              <a:t>.</a:t>
            </a:r>
          </a:p>
          <a:p>
            <a:pPr marL="342900" indent="-342900" algn="just">
              <a:lnSpc>
                <a:spcPct val="150000"/>
              </a:lnSpc>
              <a:buFont typeface="Wingdings" panose="05000000000000000000" pitchFamily="2" charset="2"/>
              <a:buChar char="v"/>
            </a:pPr>
            <a:r>
              <a:rPr lang="en-US" sz="2200" dirty="0">
                <a:solidFill>
                  <a:srgbClr val="C00000"/>
                </a:solidFill>
              </a:rPr>
              <a:t>Trained nurses were identified as the most cost-effective providers of propofol</a:t>
            </a:r>
            <a:r>
              <a:rPr lang="en-US" sz="2200" dirty="0" smtClean="0">
                <a:solidFill>
                  <a:srgbClr val="C00000"/>
                </a:solidFill>
              </a:rPr>
              <a:t>.</a:t>
            </a:r>
          </a:p>
          <a:p>
            <a:pPr marL="342900" indent="-342900" algn="just">
              <a:lnSpc>
                <a:spcPct val="150000"/>
              </a:lnSpc>
              <a:buFont typeface="Wingdings" panose="05000000000000000000" pitchFamily="2" charset="2"/>
              <a:buChar char="v"/>
            </a:pPr>
            <a:r>
              <a:rPr lang="en-US" sz="2200" dirty="0">
                <a:solidFill>
                  <a:srgbClr val="C00000"/>
                </a:solidFill>
              </a:rPr>
              <a:t>Hypoxia was the most common complication, yet supplemental oxygen was not given in one </a:t>
            </a:r>
            <a:r>
              <a:rPr lang="en-US" sz="2200" dirty="0" smtClean="0">
                <a:solidFill>
                  <a:srgbClr val="C00000"/>
                </a:solidFill>
              </a:rPr>
              <a:t>study </a:t>
            </a:r>
            <a:r>
              <a:rPr lang="en-US" sz="2200" dirty="0">
                <a:solidFill>
                  <a:srgbClr val="C00000"/>
                </a:solidFill>
              </a:rPr>
              <a:t>and only 2 L/min was delivered in four</a:t>
            </a:r>
            <a:r>
              <a:rPr lang="en-US" sz="2200" dirty="0" smtClean="0">
                <a:solidFill>
                  <a:srgbClr val="C00000"/>
                </a:solidFill>
              </a:rPr>
              <a:t>.</a:t>
            </a:r>
            <a:endParaRPr lang="en-US" sz="2200" dirty="0">
              <a:solidFill>
                <a:srgbClr val="C00000"/>
              </a:solidFill>
            </a:endParaRPr>
          </a:p>
        </p:txBody>
      </p:sp>
    </p:spTree>
    <p:extLst>
      <p:ext uri="{BB962C8B-B14F-4D97-AF65-F5344CB8AC3E}">
        <p14:creationId xmlns:p14="http://schemas.microsoft.com/office/powerpoint/2010/main" val="3514312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3212" y="304800"/>
            <a:ext cx="11582400" cy="6400800"/>
          </a:xfrm>
        </p:spPr>
        <p:txBody>
          <a:bodyPr>
            <a:noAutofit/>
          </a:bodyPr>
          <a:lstStyle/>
          <a:p>
            <a:pPr marL="342900" indent="-342900" algn="just">
              <a:lnSpc>
                <a:spcPct val="160000"/>
              </a:lnSpc>
              <a:buFont typeface="Wingdings" panose="05000000000000000000" pitchFamily="2" charset="2"/>
              <a:buChar char="v"/>
            </a:pPr>
            <a:r>
              <a:rPr lang="en-US" dirty="0">
                <a:solidFill>
                  <a:srgbClr val="C00000"/>
                </a:solidFill>
              </a:rPr>
              <a:t>Among the prospective, non–evidence-based studies reviewed, several trends are </a:t>
            </a:r>
            <a:r>
              <a:rPr lang="en-US" dirty="0" smtClean="0">
                <a:solidFill>
                  <a:srgbClr val="C00000"/>
                </a:solidFill>
              </a:rPr>
              <a:t>apparent.</a:t>
            </a:r>
          </a:p>
          <a:p>
            <a:pPr marL="342900" indent="-342900" algn="just">
              <a:lnSpc>
                <a:spcPct val="160000"/>
              </a:lnSpc>
              <a:buFont typeface="Wingdings" panose="05000000000000000000" pitchFamily="2" charset="2"/>
              <a:buChar char="v"/>
            </a:pPr>
            <a:r>
              <a:rPr lang="en-US" dirty="0" smtClean="0">
                <a:solidFill>
                  <a:srgbClr val="C00000"/>
                </a:solidFill>
              </a:rPr>
              <a:t>Within </a:t>
            </a:r>
            <a:r>
              <a:rPr lang="en-US" dirty="0">
                <a:solidFill>
                  <a:srgbClr val="C00000"/>
                </a:solidFill>
              </a:rPr>
              <a:t>the endoscopy literature, depth of sedation is most often </a:t>
            </a:r>
            <a:r>
              <a:rPr lang="en-US" dirty="0" smtClean="0">
                <a:solidFill>
                  <a:srgbClr val="C00000"/>
                </a:solidFill>
              </a:rPr>
              <a:t>assessed with </a:t>
            </a:r>
            <a:r>
              <a:rPr lang="en-US" dirty="0">
                <a:solidFill>
                  <a:srgbClr val="C00000"/>
                </a:solidFill>
              </a:rPr>
              <a:t>the use of either </a:t>
            </a:r>
            <a:r>
              <a:rPr lang="en-US" dirty="0" smtClean="0">
                <a:solidFill>
                  <a:srgbClr val="C00000"/>
                </a:solidFill>
              </a:rPr>
              <a:t>(</a:t>
            </a:r>
            <a:r>
              <a:rPr lang="en-US" dirty="0" smtClean="0">
                <a:solidFill>
                  <a:srgbClr val="002060"/>
                </a:solidFill>
              </a:rPr>
              <a:t>OAA/S</a:t>
            </a:r>
            <a:r>
              <a:rPr lang="en-US" dirty="0">
                <a:solidFill>
                  <a:srgbClr val="002060"/>
                </a:solidFill>
              </a:rPr>
              <a:t>) </a:t>
            </a:r>
            <a:r>
              <a:rPr lang="en-US" dirty="0">
                <a:solidFill>
                  <a:srgbClr val="C00000"/>
                </a:solidFill>
              </a:rPr>
              <a:t>scale or its </a:t>
            </a:r>
            <a:r>
              <a:rPr lang="en-US" dirty="0">
                <a:solidFill>
                  <a:srgbClr val="002060"/>
                </a:solidFill>
              </a:rPr>
              <a:t>modified version (MOAA/S</a:t>
            </a:r>
            <a:r>
              <a:rPr lang="en-US" dirty="0" smtClean="0">
                <a:solidFill>
                  <a:srgbClr val="C00000"/>
                </a:solidFill>
              </a:rPr>
              <a:t>).</a:t>
            </a:r>
          </a:p>
          <a:p>
            <a:pPr marL="342900" indent="-342900" algn="just">
              <a:lnSpc>
                <a:spcPct val="160000"/>
              </a:lnSpc>
              <a:buFont typeface="Wingdings" panose="05000000000000000000" pitchFamily="2" charset="2"/>
              <a:buChar char="v"/>
            </a:pPr>
            <a:r>
              <a:rPr lang="en-US" dirty="0" smtClean="0">
                <a:solidFill>
                  <a:srgbClr val="C00000"/>
                </a:solidFill>
              </a:rPr>
              <a:t>The </a:t>
            </a:r>
            <a:r>
              <a:rPr lang="en-US" dirty="0">
                <a:solidFill>
                  <a:srgbClr val="C00000"/>
                </a:solidFill>
              </a:rPr>
              <a:t>ASA sedation continuum scale is not </a:t>
            </a:r>
            <a:r>
              <a:rPr lang="en-US" dirty="0" smtClean="0">
                <a:solidFill>
                  <a:srgbClr val="C00000"/>
                </a:solidFill>
              </a:rPr>
              <a:t>used.</a:t>
            </a:r>
          </a:p>
          <a:p>
            <a:pPr marL="342900" indent="-342900" algn="just">
              <a:lnSpc>
                <a:spcPct val="160000"/>
              </a:lnSpc>
              <a:buFont typeface="Wingdings" panose="05000000000000000000" pitchFamily="2" charset="2"/>
              <a:buChar char="v"/>
            </a:pPr>
            <a:r>
              <a:rPr lang="en-US" dirty="0" smtClean="0">
                <a:solidFill>
                  <a:srgbClr val="C00000"/>
                </a:solidFill>
              </a:rPr>
              <a:t>The </a:t>
            </a:r>
            <a:r>
              <a:rPr lang="en-US" dirty="0">
                <a:solidFill>
                  <a:srgbClr val="C00000"/>
                </a:solidFill>
              </a:rPr>
              <a:t>deepest sedation level on the OAA/S scale is 0, defined as no response to painful </a:t>
            </a:r>
            <a:r>
              <a:rPr lang="en-US" dirty="0" smtClean="0">
                <a:solidFill>
                  <a:srgbClr val="C00000"/>
                </a:solidFill>
              </a:rPr>
              <a:t>stimulation.</a:t>
            </a:r>
          </a:p>
          <a:p>
            <a:pPr marL="342900" indent="-342900" algn="just">
              <a:lnSpc>
                <a:spcPct val="160000"/>
              </a:lnSpc>
              <a:buFont typeface="Wingdings" panose="05000000000000000000" pitchFamily="2" charset="2"/>
              <a:buChar char="v"/>
            </a:pPr>
            <a:r>
              <a:rPr lang="en-US" dirty="0" smtClean="0">
                <a:solidFill>
                  <a:srgbClr val="C00000"/>
                </a:solidFill>
              </a:rPr>
              <a:t>This </a:t>
            </a:r>
            <a:r>
              <a:rPr lang="en-US" dirty="0">
                <a:solidFill>
                  <a:srgbClr val="C00000"/>
                </a:solidFill>
              </a:rPr>
              <a:t>corresponds to the ASA definition of general anesthesia</a:t>
            </a:r>
            <a:r>
              <a:rPr lang="en-US" dirty="0" smtClean="0">
                <a:solidFill>
                  <a:srgbClr val="C00000"/>
                </a:solidFill>
              </a:rPr>
              <a:t>.</a:t>
            </a:r>
          </a:p>
          <a:p>
            <a:pPr marL="342900" indent="-342900" algn="just">
              <a:lnSpc>
                <a:spcPct val="160000"/>
              </a:lnSpc>
              <a:buFont typeface="Wingdings" panose="05000000000000000000" pitchFamily="2" charset="2"/>
              <a:buChar char="v"/>
            </a:pPr>
            <a:r>
              <a:rPr lang="en-US" dirty="0">
                <a:solidFill>
                  <a:srgbClr val="C00000"/>
                </a:solidFill>
              </a:rPr>
              <a:t>A frequently studied and reported variable in both the RCT literature and nonrandomized articles is the use of nurse-administered propofol sedation (</a:t>
            </a:r>
            <a:r>
              <a:rPr lang="en-US" dirty="0">
                <a:solidFill>
                  <a:srgbClr val="002060"/>
                </a:solidFill>
              </a:rPr>
              <a:t>NAPS</a:t>
            </a:r>
            <a:r>
              <a:rPr lang="en-US" dirty="0" smtClean="0">
                <a:solidFill>
                  <a:srgbClr val="C00000"/>
                </a:solidFill>
              </a:rPr>
              <a:t>).</a:t>
            </a:r>
            <a:endParaRPr lang="en-US" dirty="0">
              <a:solidFill>
                <a:srgbClr val="C00000"/>
              </a:solidFill>
            </a:endParaRPr>
          </a:p>
        </p:txBody>
      </p:sp>
    </p:spTree>
    <p:extLst>
      <p:ext uri="{BB962C8B-B14F-4D97-AF65-F5344CB8AC3E}">
        <p14:creationId xmlns:p14="http://schemas.microsoft.com/office/powerpoint/2010/main" val="198616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3212" y="304800"/>
            <a:ext cx="11506200" cy="6400800"/>
          </a:xfrm>
        </p:spPr>
        <p:txBody>
          <a:bodyPr>
            <a:noAutofit/>
          </a:bodyPr>
          <a:lstStyle/>
          <a:p>
            <a:pPr marL="342900" indent="-342900" algn="just">
              <a:lnSpc>
                <a:spcPct val="150000"/>
              </a:lnSpc>
              <a:buFont typeface="Wingdings" panose="05000000000000000000" pitchFamily="2" charset="2"/>
              <a:buChar char="v"/>
            </a:pPr>
            <a:r>
              <a:rPr lang="en-US" dirty="0">
                <a:solidFill>
                  <a:srgbClr val="C00000"/>
                </a:solidFill>
              </a:rPr>
              <a:t>Too recent to be included in the Cochrane review or meta-analyses, two studies compared anesthesiologist-administered propofol sedation with that by </a:t>
            </a:r>
            <a:r>
              <a:rPr lang="en-US" dirty="0" smtClean="0">
                <a:solidFill>
                  <a:srgbClr val="C00000"/>
                </a:solidFill>
              </a:rPr>
              <a:t>non-anesthesia </a:t>
            </a:r>
            <a:r>
              <a:rPr lang="en-US" dirty="0">
                <a:solidFill>
                  <a:srgbClr val="C00000"/>
                </a:solidFill>
              </a:rPr>
              <a:t>personnel; an </a:t>
            </a:r>
            <a:r>
              <a:rPr lang="en-US" dirty="0" err="1">
                <a:solidFill>
                  <a:srgbClr val="C00000"/>
                </a:solidFill>
              </a:rPr>
              <a:t>endoscopist</a:t>
            </a:r>
            <a:r>
              <a:rPr lang="en-US" dirty="0">
                <a:solidFill>
                  <a:srgbClr val="C00000"/>
                </a:solidFill>
              </a:rPr>
              <a:t> administered propofol in one </a:t>
            </a:r>
            <a:r>
              <a:rPr lang="en-US" dirty="0" smtClean="0">
                <a:solidFill>
                  <a:srgbClr val="C00000"/>
                </a:solidFill>
              </a:rPr>
              <a:t>study, and </a:t>
            </a:r>
            <a:r>
              <a:rPr lang="en-US" dirty="0">
                <a:solidFill>
                  <a:srgbClr val="C00000"/>
                </a:solidFill>
              </a:rPr>
              <a:t>PCS was used in the </a:t>
            </a:r>
            <a:r>
              <a:rPr lang="en-US" dirty="0" smtClean="0">
                <a:solidFill>
                  <a:srgbClr val="C00000"/>
                </a:solidFill>
              </a:rPr>
              <a:t>other.</a:t>
            </a:r>
          </a:p>
          <a:p>
            <a:pPr algn="just">
              <a:lnSpc>
                <a:spcPct val="150000"/>
              </a:lnSpc>
            </a:pPr>
            <a:endParaRPr lang="en-US" sz="1200" dirty="0" smtClean="0">
              <a:solidFill>
                <a:srgbClr val="C00000"/>
              </a:solidFill>
            </a:endParaRPr>
          </a:p>
          <a:p>
            <a:pPr marL="342900" indent="-342900" algn="just">
              <a:lnSpc>
                <a:spcPct val="150000"/>
              </a:lnSpc>
              <a:buFont typeface="Wingdings" panose="05000000000000000000" pitchFamily="2" charset="2"/>
              <a:buChar char="v"/>
            </a:pPr>
            <a:r>
              <a:rPr lang="en-US" dirty="0" smtClean="0">
                <a:solidFill>
                  <a:srgbClr val="C00000"/>
                </a:solidFill>
              </a:rPr>
              <a:t>Both </a:t>
            </a:r>
            <a:r>
              <a:rPr lang="en-US" dirty="0">
                <a:solidFill>
                  <a:srgbClr val="C00000"/>
                </a:solidFill>
              </a:rPr>
              <a:t>studies reported that the anesthesiologist-based sedation resulted in larger propofol amounts given, which resulted in unnecessarily </a:t>
            </a:r>
            <a:r>
              <a:rPr lang="en-US" dirty="0" smtClean="0">
                <a:solidFill>
                  <a:srgbClr val="C00000"/>
                </a:solidFill>
              </a:rPr>
              <a:t>greater sedation </a:t>
            </a:r>
            <a:r>
              <a:rPr lang="en-US" dirty="0">
                <a:solidFill>
                  <a:srgbClr val="C00000"/>
                </a:solidFill>
              </a:rPr>
              <a:t>that was without benefit yet did not produce any negative </a:t>
            </a:r>
            <a:r>
              <a:rPr lang="en-US" dirty="0" smtClean="0">
                <a:solidFill>
                  <a:srgbClr val="C00000"/>
                </a:solidFill>
              </a:rPr>
              <a:t>outcomes.</a:t>
            </a:r>
          </a:p>
          <a:p>
            <a:pPr algn="just">
              <a:lnSpc>
                <a:spcPct val="150000"/>
              </a:lnSpc>
            </a:pPr>
            <a:endParaRPr lang="en-US" sz="1200" dirty="0" smtClean="0">
              <a:solidFill>
                <a:srgbClr val="C00000"/>
              </a:solidFill>
            </a:endParaRPr>
          </a:p>
          <a:p>
            <a:pPr marL="342900" indent="-342900" algn="just">
              <a:lnSpc>
                <a:spcPct val="150000"/>
              </a:lnSpc>
              <a:buFont typeface="Wingdings" panose="05000000000000000000" pitchFamily="2" charset="2"/>
              <a:buChar char="v"/>
            </a:pPr>
            <a:r>
              <a:rPr lang="en-US" sz="2200" dirty="0" smtClean="0">
                <a:solidFill>
                  <a:srgbClr val="C00000"/>
                </a:solidFill>
              </a:rPr>
              <a:t>In contrast, a cohort study using a large national database comparing anesthesiologist-provided sedation with that given by </a:t>
            </a:r>
            <a:r>
              <a:rPr lang="en-US" sz="2200" dirty="0" err="1" smtClean="0">
                <a:solidFill>
                  <a:srgbClr val="C00000"/>
                </a:solidFill>
              </a:rPr>
              <a:t>endoscopists</a:t>
            </a:r>
            <a:r>
              <a:rPr lang="en-US" sz="2200" dirty="0" smtClean="0">
                <a:solidFill>
                  <a:srgbClr val="C00000"/>
                </a:solidFill>
              </a:rPr>
              <a:t> for colonoscopies and EGDs found that the adjusted relative risk of a significant adverse event was 0.5 if an anesthesia professional rather than the </a:t>
            </a:r>
            <a:r>
              <a:rPr lang="en-US" sz="2200" dirty="0" err="1" smtClean="0">
                <a:solidFill>
                  <a:srgbClr val="C00000"/>
                </a:solidFill>
              </a:rPr>
              <a:t>endoscopist</a:t>
            </a:r>
            <a:r>
              <a:rPr lang="en-US" sz="2200" dirty="0" smtClean="0">
                <a:solidFill>
                  <a:srgbClr val="C00000"/>
                </a:solidFill>
              </a:rPr>
              <a:t> provided sedation.</a:t>
            </a:r>
            <a:endParaRPr lang="en-US" sz="2200" dirty="0">
              <a:solidFill>
                <a:srgbClr val="C00000"/>
              </a:solidFill>
            </a:endParaRPr>
          </a:p>
        </p:txBody>
      </p:sp>
    </p:spTree>
    <p:extLst>
      <p:ext uri="{BB962C8B-B14F-4D97-AF65-F5344CB8AC3E}">
        <p14:creationId xmlns:p14="http://schemas.microsoft.com/office/powerpoint/2010/main" val="1194120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914400"/>
            <a:ext cx="10210800" cy="1143000"/>
          </a:xfrm>
        </p:spPr>
        <p:txBody>
          <a:bodyPr>
            <a:normAutofit/>
          </a:bodyPr>
          <a:lstStyle/>
          <a:p>
            <a:pPr algn="ctr"/>
            <a:r>
              <a:rPr lang="en-US" sz="5400" b="1" dirty="0">
                <a:solidFill>
                  <a:srgbClr val="FFFF00"/>
                </a:solidFill>
                <a:effectLst>
                  <a:outerShdw blurRad="38100" dist="38100" dir="2700000" algn="tl">
                    <a:srgbClr val="000000">
                      <a:alpha val="43137"/>
                    </a:srgbClr>
                  </a:outerShdw>
                </a:effectLst>
              </a:rPr>
              <a:t>Emergency Medicine</a:t>
            </a:r>
            <a:endParaRPr lang="en-US" sz="5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5012" y="3657600"/>
            <a:ext cx="4343400" cy="2971800"/>
          </a:xfrm>
          <a:prstGeom prst="rect">
            <a:avLst/>
          </a:prstGeom>
        </p:spPr>
      </p:pic>
    </p:spTree>
    <p:extLst>
      <p:ext uri="{BB962C8B-B14F-4D97-AF65-F5344CB8AC3E}">
        <p14:creationId xmlns:p14="http://schemas.microsoft.com/office/powerpoint/2010/main" val="818208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5612" y="304800"/>
            <a:ext cx="11353800" cy="6477000"/>
          </a:xfrm>
        </p:spPr>
        <p:txBody>
          <a:bodyPr>
            <a:noAutofit/>
          </a:bodyPr>
          <a:lstStyle/>
          <a:p>
            <a:pPr algn="just">
              <a:lnSpc>
                <a:spcPct val="150000"/>
              </a:lnSpc>
              <a:buFont typeface="Wingdings" panose="05000000000000000000" pitchFamily="2" charset="2"/>
              <a:buChar char="v"/>
            </a:pPr>
            <a:r>
              <a:rPr lang="en-US" dirty="0" smtClean="0">
                <a:solidFill>
                  <a:srgbClr val="C00000"/>
                </a:solidFill>
              </a:rPr>
              <a:t> Multiple </a:t>
            </a:r>
            <a:r>
              <a:rPr lang="en-US" dirty="0">
                <a:solidFill>
                  <a:srgbClr val="C00000"/>
                </a:solidFill>
              </a:rPr>
              <a:t>RCTs have been published comparing the use of propofol with traditional and nontraditional medications for sedation and analgesia since </a:t>
            </a:r>
            <a:r>
              <a:rPr lang="en-US" dirty="0" smtClean="0">
                <a:solidFill>
                  <a:srgbClr val="C00000"/>
                </a:solidFill>
              </a:rPr>
              <a:t>1999.</a:t>
            </a:r>
          </a:p>
          <a:p>
            <a:pPr algn="just">
              <a:lnSpc>
                <a:spcPct val="150000"/>
              </a:lnSpc>
              <a:buFont typeface="Wingdings" panose="05000000000000000000" pitchFamily="2" charset="2"/>
              <a:buChar char="v"/>
            </a:pPr>
            <a:r>
              <a:rPr lang="en-US" dirty="0" smtClean="0">
                <a:solidFill>
                  <a:srgbClr val="C00000"/>
                </a:solidFill>
              </a:rPr>
              <a:t> The </a:t>
            </a:r>
            <a:r>
              <a:rPr lang="en-US" dirty="0">
                <a:solidFill>
                  <a:srgbClr val="C00000"/>
                </a:solidFill>
              </a:rPr>
              <a:t>conclusion by all these studies is that propofol has an equivalent or improved safety profile over traditional choices after measurement of the incidence of adverse events such as hypoxia and </a:t>
            </a:r>
            <a:r>
              <a:rPr lang="en-US" dirty="0" smtClean="0">
                <a:solidFill>
                  <a:srgbClr val="C00000"/>
                </a:solidFill>
              </a:rPr>
              <a:t>hypotension.</a:t>
            </a:r>
          </a:p>
          <a:p>
            <a:pPr algn="just">
              <a:lnSpc>
                <a:spcPct val="150000"/>
              </a:lnSpc>
              <a:buFont typeface="Wingdings" panose="05000000000000000000" pitchFamily="2" charset="2"/>
              <a:buChar char="v"/>
            </a:pPr>
            <a:r>
              <a:rPr lang="en-US" dirty="0" smtClean="0">
                <a:solidFill>
                  <a:srgbClr val="C00000"/>
                </a:solidFill>
              </a:rPr>
              <a:t> The </a:t>
            </a:r>
            <a:r>
              <a:rPr lang="en-US" dirty="0">
                <a:solidFill>
                  <a:srgbClr val="C00000"/>
                </a:solidFill>
              </a:rPr>
              <a:t>focus of more recent studies is on sedation-to-recovery times, suitability of procedural conditions, and patient </a:t>
            </a:r>
            <a:r>
              <a:rPr lang="en-US" dirty="0" smtClean="0">
                <a:solidFill>
                  <a:srgbClr val="C00000"/>
                </a:solidFill>
              </a:rPr>
              <a:t>satisfaction.</a:t>
            </a:r>
          </a:p>
          <a:p>
            <a:pPr algn="just">
              <a:lnSpc>
                <a:spcPct val="150000"/>
              </a:lnSpc>
              <a:buFont typeface="Wingdings" panose="05000000000000000000" pitchFamily="2" charset="2"/>
              <a:buChar char="v"/>
            </a:pPr>
            <a:r>
              <a:rPr lang="en-US" dirty="0" smtClean="0">
                <a:solidFill>
                  <a:srgbClr val="C00000"/>
                </a:solidFill>
              </a:rPr>
              <a:t> The </a:t>
            </a:r>
            <a:r>
              <a:rPr lang="en-US" dirty="0">
                <a:solidFill>
                  <a:srgbClr val="C00000"/>
                </a:solidFill>
              </a:rPr>
              <a:t>most common types of emergency department procedures used in these </a:t>
            </a:r>
            <a:r>
              <a:rPr lang="en-US" dirty="0" smtClean="0">
                <a:solidFill>
                  <a:srgbClr val="C00000"/>
                </a:solidFill>
              </a:rPr>
              <a:t>studies are </a:t>
            </a:r>
            <a:r>
              <a:rPr lang="en-US" dirty="0">
                <a:solidFill>
                  <a:srgbClr val="C00000"/>
                </a:solidFill>
              </a:rPr>
              <a:t>major lacerations and fracture and dislocation reductions.</a:t>
            </a:r>
          </a:p>
        </p:txBody>
      </p:sp>
    </p:spTree>
    <p:extLst>
      <p:ext uri="{BB962C8B-B14F-4D97-AF65-F5344CB8AC3E}">
        <p14:creationId xmlns:p14="http://schemas.microsoft.com/office/powerpoint/2010/main" val="1947480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9412" y="457200"/>
            <a:ext cx="11506200" cy="6096000"/>
          </a:xfrm>
        </p:spPr>
        <p:txBody>
          <a:bodyPr/>
          <a:lstStyle/>
          <a:p>
            <a:pPr marL="342900" indent="-342900">
              <a:lnSpc>
                <a:spcPct val="150000"/>
              </a:lnSpc>
              <a:buFont typeface="Wingdings" panose="05000000000000000000" pitchFamily="2" charset="2"/>
              <a:buChar char="v"/>
            </a:pPr>
            <a:r>
              <a:rPr lang="en-US" dirty="0">
                <a:solidFill>
                  <a:srgbClr val="C00000"/>
                </a:solidFill>
              </a:rPr>
              <a:t>Of the RCTs published, an early study in 1999 evaluated closed fracture reduction and casting in a pediatric population ranging in age from 2 to 18 </a:t>
            </a:r>
            <a:r>
              <a:rPr lang="en-US" dirty="0" smtClean="0">
                <a:solidFill>
                  <a:srgbClr val="C00000"/>
                </a:solidFill>
              </a:rPr>
              <a:t>years.</a:t>
            </a:r>
          </a:p>
          <a:p>
            <a:pPr marL="342900" indent="-342900">
              <a:lnSpc>
                <a:spcPct val="150000"/>
              </a:lnSpc>
              <a:buFont typeface="Wingdings" panose="05000000000000000000" pitchFamily="2" charset="2"/>
              <a:buChar char="v"/>
            </a:pPr>
            <a:r>
              <a:rPr lang="en-US" dirty="0" smtClean="0">
                <a:solidFill>
                  <a:srgbClr val="C00000"/>
                </a:solidFill>
              </a:rPr>
              <a:t>Patients </a:t>
            </a:r>
            <a:r>
              <a:rPr lang="en-US" dirty="0">
                <a:solidFill>
                  <a:srgbClr val="C00000"/>
                </a:solidFill>
              </a:rPr>
              <a:t>were randomly assigned to receive propofol or midazolam, and all received morphine before the procedure</a:t>
            </a:r>
            <a:r>
              <a:rPr lang="en-US" dirty="0" smtClean="0">
                <a:solidFill>
                  <a:srgbClr val="C00000"/>
                </a:solidFill>
              </a:rPr>
              <a:t>.</a:t>
            </a:r>
          </a:p>
          <a:p>
            <a:pPr marL="342900" indent="-342900">
              <a:lnSpc>
                <a:spcPct val="150000"/>
              </a:lnSpc>
              <a:buFont typeface="Wingdings" panose="05000000000000000000" pitchFamily="2" charset="2"/>
              <a:buChar char="v"/>
            </a:pPr>
            <a:r>
              <a:rPr lang="en-US" dirty="0">
                <a:solidFill>
                  <a:srgbClr val="C00000"/>
                </a:solidFill>
              </a:rPr>
              <a:t>Hypoxia, defined as an SpO2 less than 93%, occurred at similar rates for both propofol and midazolam (</a:t>
            </a:r>
            <a:r>
              <a:rPr lang="en-US" dirty="0">
                <a:solidFill>
                  <a:srgbClr val="002060"/>
                </a:solidFill>
              </a:rPr>
              <a:t>11.6% and 10.9%, respectively</a:t>
            </a:r>
            <a:r>
              <a:rPr lang="en-US" dirty="0">
                <a:solidFill>
                  <a:srgbClr val="C00000"/>
                </a:solidFill>
              </a:rPr>
              <a:t>), and </a:t>
            </a:r>
            <a:r>
              <a:rPr lang="en-US" dirty="0" smtClean="0">
                <a:solidFill>
                  <a:srgbClr val="C00000"/>
                </a:solidFill>
              </a:rPr>
              <a:t>over-sedation</a:t>
            </a:r>
            <a:r>
              <a:rPr lang="en-US" dirty="0">
                <a:solidFill>
                  <a:srgbClr val="C00000"/>
                </a:solidFill>
              </a:rPr>
              <a:t>, as defined by a Ramsay score of 6 for 10 minutes or </a:t>
            </a:r>
            <a:r>
              <a:rPr lang="en-US" dirty="0" smtClean="0">
                <a:solidFill>
                  <a:srgbClr val="C00000"/>
                </a:solidFill>
              </a:rPr>
              <a:t>more was </a:t>
            </a:r>
            <a:r>
              <a:rPr lang="en-US" dirty="0">
                <a:solidFill>
                  <a:srgbClr val="C00000"/>
                </a:solidFill>
              </a:rPr>
              <a:t>the most common complication, occurring </a:t>
            </a:r>
            <a:r>
              <a:rPr lang="en-US" dirty="0">
                <a:solidFill>
                  <a:srgbClr val="002060"/>
                </a:solidFill>
              </a:rPr>
              <a:t>at rates of 32.6% for propofol and 34.8% </a:t>
            </a:r>
            <a:r>
              <a:rPr lang="en-US" dirty="0" smtClean="0">
                <a:solidFill>
                  <a:srgbClr val="002060"/>
                </a:solidFill>
              </a:rPr>
              <a:t>for midazolam</a:t>
            </a:r>
            <a:r>
              <a:rPr lang="en-US" dirty="0">
                <a:solidFill>
                  <a:srgbClr val="C00000"/>
                </a:solidFill>
              </a:rPr>
              <a:t>.</a:t>
            </a:r>
          </a:p>
        </p:txBody>
      </p:sp>
    </p:spTree>
    <p:extLst>
      <p:ext uri="{BB962C8B-B14F-4D97-AF65-F5344CB8AC3E}">
        <p14:creationId xmlns:p14="http://schemas.microsoft.com/office/powerpoint/2010/main" val="972290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5612" y="304800"/>
            <a:ext cx="11353800" cy="5334000"/>
          </a:xfrm>
        </p:spPr>
        <p:txBody>
          <a:bodyPr>
            <a:noAutofit/>
          </a:bodyPr>
          <a:lstStyle/>
          <a:p>
            <a:pPr algn="just">
              <a:lnSpc>
                <a:spcPct val="150000"/>
              </a:lnSpc>
              <a:buFont typeface="Wingdings" panose="05000000000000000000" pitchFamily="2" charset="2"/>
              <a:buChar char="v"/>
            </a:pPr>
            <a:r>
              <a:rPr lang="en-US" dirty="0" smtClean="0">
                <a:solidFill>
                  <a:srgbClr val="C00000"/>
                </a:solidFill>
              </a:rPr>
              <a:t> Emerging </a:t>
            </a:r>
            <a:r>
              <a:rPr lang="en-US" dirty="0">
                <a:solidFill>
                  <a:srgbClr val="C00000"/>
                </a:solidFill>
              </a:rPr>
              <a:t>in the more recent literature of protocol comparisons for procedural sedation is the use of </a:t>
            </a:r>
            <a:r>
              <a:rPr lang="en-US" dirty="0" smtClean="0">
                <a:solidFill>
                  <a:srgbClr val="002060"/>
                </a:solidFill>
              </a:rPr>
              <a:t>ketamine</a:t>
            </a:r>
            <a:r>
              <a:rPr lang="en-US" dirty="0" smtClean="0">
                <a:solidFill>
                  <a:srgbClr val="C00000"/>
                </a:solidFill>
              </a:rPr>
              <a:t>.</a:t>
            </a:r>
          </a:p>
          <a:p>
            <a:pPr marL="0" indent="0" algn="just">
              <a:lnSpc>
                <a:spcPct val="150000"/>
              </a:lnSpc>
              <a:buNone/>
            </a:pPr>
            <a:endParaRPr lang="en-US" sz="1200" dirty="0" smtClean="0">
              <a:solidFill>
                <a:srgbClr val="C00000"/>
              </a:solidFill>
            </a:endParaRPr>
          </a:p>
          <a:p>
            <a:pPr algn="just">
              <a:lnSpc>
                <a:spcPct val="150000"/>
              </a:lnSpc>
              <a:buFont typeface="Wingdings" panose="05000000000000000000" pitchFamily="2" charset="2"/>
              <a:buChar char="v"/>
            </a:pPr>
            <a:r>
              <a:rPr lang="en-US" dirty="0">
                <a:solidFill>
                  <a:srgbClr val="C00000"/>
                </a:solidFill>
              </a:rPr>
              <a:t> </a:t>
            </a:r>
            <a:r>
              <a:rPr lang="en-US" dirty="0" smtClean="0">
                <a:solidFill>
                  <a:srgbClr val="C00000"/>
                </a:solidFill>
              </a:rPr>
              <a:t>Investigators </a:t>
            </a:r>
            <a:r>
              <a:rPr lang="en-US" dirty="0">
                <a:solidFill>
                  <a:srgbClr val="C00000"/>
                </a:solidFill>
              </a:rPr>
              <a:t>also studied </a:t>
            </a:r>
            <a:r>
              <a:rPr lang="en-US" dirty="0">
                <a:solidFill>
                  <a:srgbClr val="002060"/>
                </a:solidFill>
              </a:rPr>
              <a:t>ketamine </a:t>
            </a:r>
            <a:r>
              <a:rPr lang="en-US" dirty="0">
                <a:solidFill>
                  <a:srgbClr val="C00000"/>
                </a:solidFill>
              </a:rPr>
              <a:t>compared with propofol as single agents62 and ketamine plus another medication compared with propofol</a:t>
            </a:r>
            <a:r>
              <a:rPr lang="en-US" dirty="0" smtClean="0">
                <a:solidFill>
                  <a:srgbClr val="C00000"/>
                </a:solidFill>
              </a:rPr>
              <a:t>.</a:t>
            </a:r>
          </a:p>
          <a:p>
            <a:pPr marL="0" indent="0" algn="just">
              <a:lnSpc>
                <a:spcPct val="150000"/>
              </a:lnSpc>
              <a:buNone/>
            </a:pPr>
            <a:endParaRPr lang="en-US" sz="1200" dirty="0" smtClean="0">
              <a:solidFill>
                <a:srgbClr val="C00000"/>
              </a:solidFill>
            </a:endParaRPr>
          </a:p>
          <a:p>
            <a:pPr algn="just">
              <a:lnSpc>
                <a:spcPct val="150000"/>
              </a:lnSpc>
              <a:buFont typeface="Wingdings" panose="05000000000000000000" pitchFamily="2" charset="2"/>
              <a:buChar char="v"/>
            </a:pPr>
            <a:r>
              <a:rPr lang="en-US" dirty="0" smtClean="0">
                <a:solidFill>
                  <a:srgbClr val="C00000"/>
                </a:solidFill>
              </a:rPr>
              <a:t> When </a:t>
            </a:r>
            <a:r>
              <a:rPr lang="en-US" dirty="0">
                <a:solidFill>
                  <a:srgbClr val="C00000"/>
                </a:solidFill>
              </a:rPr>
              <a:t>ketamine was compared with propofol, patients had longer recovery times with more agitation and a higher rate of subclinical respiratory depression, as noted by capnography</a:t>
            </a:r>
            <a:r>
              <a:rPr lang="en-US" dirty="0" smtClean="0">
                <a:solidFill>
                  <a:srgbClr val="C00000"/>
                </a:solidFill>
              </a:rPr>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2212" y="5029200"/>
            <a:ext cx="3657600" cy="1699352"/>
          </a:xfrm>
          <a:prstGeom prst="rect">
            <a:avLst/>
          </a:prstGeom>
        </p:spPr>
      </p:pic>
    </p:spTree>
    <p:extLst>
      <p:ext uri="{BB962C8B-B14F-4D97-AF65-F5344CB8AC3E}">
        <p14:creationId xmlns:p14="http://schemas.microsoft.com/office/powerpoint/2010/main" val="1035667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5612" y="381000"/>
            <a:ext cx="11201400" cy="6096000"/>
          </a:xfrm>
        </p:spPr>
        <p:txBody>
          <a:bodyPr>
            <a:noAutofit/>
          </a:bodyPr>
          <a:lstStyle/>
          <a:p>
            <a:pPr algn="just">
              <a:lnSpc>
                <a:spcPct val="150000"/>
              </a:lnSpc>
              <a:buFont typeface="Wingdings" panose="05000000000000000000" pitchFamily="2" charset="2"/>
              <a:buChar char="v"/>
            </a:pPr>
            <a:r>
              <a:rPr lang="en-US" dirty="0" smtClean="0">
                <a:solidFill>
                  <a:srgbClr val="C00000"/>
                </a:solidFill>
              </a:rPr>
              <a:t> Unique </a:t>
            </a:r>
            <a:r>
              <a:rPr lang="en-US" dirty="0">
                <a:solidFill>
                  <a:srgbClr val="C00000"/>
                </a:solidFill>
              </a:rPr>
              <a:t>to emergency medicine is the issue of the patient with a full stomach requiring deep sedation for painful, albeit short, procedures</a:t>
            </a:r>
            <a:r>
              <a:rPr lang="en-US" dirty="0" smtClean="0">
                <a:solidFill>
                  <a:srgbClr val="C00000"/>
                </a:solidFill>
              </a:rPr>
              <a:t>.</a:t>
            </a:r>
          </a:p>
          <a:p>
            <a:pPr algn="just">
              <a:lnSpc>
                <a:spcPct val="150000"/>
              </a:lnSpc>
              <a:buFont typeface="Wingdings" panose="05000000000000000000" pitchFamily="2" charset="2"/>
              <a:buChar char="v"/>
            </a:pPr>
            <a:r>
              <a:rPr lang="en-US" dirty="0" smtClean="0">
                <a:solidFill>
                  <a:srgbClr val="C00000"/>
                </a:solidFill>
              </a:rPr>
              <a:t> Few </a:t>
            </a:r>
            <a:r>
              <a:rPr lang="en-US" dirty="0">
                <a:solidFill>
                  <a:srgbClr val="C00000"/>
                </a:solidFill>
              </a:rPr>
              <a:t>articles report an occurrence of </a:t>
            </a:r>
            <a:r>
              <a:rPr lang="en-US" dirty="0" err="1" smtClean="0">
                <a:solidFill>
                  <a:srgbClr val="002060"/>
                </a:solidFill>
              </a:rPr>
              <a:t>peri</a:t>
            </a:r>
            <a:r>
              <a:rPr lang="en-US" dirty="0" smtClean="0">
                <a:solidFill>
                  <a:srgbClr val="002060"/>
                </a:solidFill>
              </a:rPr>
              <a:t>-procedural </a:t>
            </a:r>
            <a:r>
              <a:rPr lang="en-US" dirty="0">
                <a:solidFill>
                  <a:srgbClr val="002060"/>
                </a:solidFill>
              </a:rPr>
              <a:t>emesis</a:t>
            </a:r>
            <a:r>
              <a:rPr lang="en-US" dirty="0">
                <a:solidFill>
                  <a:srgbClr val="C00000"/>
                </a:solidFill>
              </a:rPr>
              <a:t>.</a:t>
            </a:r>
          </a:p>
          <a:p>
            <a:pPr algn="just">
              <a:lnSpc>
                <a:spcPct val="150000"/>
              </a:lnSpc>
              <a:buFont typeface="Wingdings" panose="05000000000000000000" pitchFamily="2" charset="2"/>
              <a:buChar char="v"/>
            </a:pPr>
            <a:r>
              <a:rPr lang="en-US" dirty="0" smtClean="0">
                <a:solidFill>
                  <a:srgbClr val="C00000"/>
                </a:solidFill>
              </a:rPr>
              <a:t> Of </a:t>
            </a:r>
            <a:r>
              <a:rPr lang="en-US" dirty="0">
                <a:solidFill>
                  <a:srgbClr val="C00000"/>
                </a:solidFill>
              </a:rPr>
              <a:t>three recent reviews that included emesis as an adverse event, the reported incidences ranged from a high of 8.4% in one pediatric population to a combined low of 1.5% to 1.6%.</a:t>
            </a:r>
          </a:p>
          <a:p>
            <a:pPr algn="just">
              <a:lnSpc>
                <a:spcPct val="150000"/>
              </a:lnSpc>
              <a:buFont typeface="Wingdings" panose="05000000000000000000" pitchFamily="2" charset="2"/>
              <a:buChar char="v"/>
            </a:pPr>
            <a:r>
              <a:rPr lang="en-US" dirty="0" smtClean="0">
                <a:solidFill>
                  <a:srgbClr val="C00000"/>
                </a:solidFill>
              </a:rPr>
              <a:t> Despite </a:t>
            </a:r>
            <a:r>
              <a:rPr lang="en-US" dirty="0">
                <a:solidFill>
                  <a:srgbClr val="C00000"/>
                </a:solidFill>
              </a:rPr>
              <a:t>this significant frequency, propofol is considered safe because it produces the same or a lower incidence of vomiting as other sedation protocols</a:t>
            </a:r>
            <a:r>
              <a:rPr lang="en-US" dirty="0" smtClean="0">
                <a:solidFill>
                  <a:srgbClr val="C00000"/>
                </a:solidFill>
              </a:rPr>
              <a:t>.</a:t>
            </a:r>
          </a:p>
          <a:p>
            <a:pPr algn="just">
              <a:lnSpc>
                <a:spcPct val="150000"/>
              </a:lnSpc>
              <a:buFont typeface="Wingdings" panose="05000000000000000000" pitchFamily="2" charset="2"/>
              <a:buChar char="v"/>
            </a:pPr>
            <a:endParaRPr lang="en-US" dirty="0">
              <a:solidFill>
                <a:srgbClr val="C00000"/>
              </a:solidFill>
            </a:endParaRPr>
          </a:p>
        </p:txBody>
      </p:sp>
    </p:spTree>
    <p:extLst>
      <p:ext uri="{BB962C8B-B14F-4D97-AF65-F5344CB8AC3E}">
        <p14:creationId xmlns:p14="http://schemas.microsoft.com/office/powerpoint/2010/main" val="342361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612" y="228600"/>
            <a:ext cx="11277600" cy="1295400"/>
          </a:xfrm>
        </p:spPr>
        <p:txBody>
          <a:bodyPr>
            <a:normAutofit/>
          </a:bodyPr>
          <a:lstStyle/>
          <a:p>
            <a:r>
              <a:rPr lang="en-US" sz="4800" b="1" dirty="0">
                <a:solidFill>
                  <a:srgbClr val="FFFF00"/>
                </a:solidFill>
                <a:effectLst>
                  <a:outerShdw blurRad="38100" dist="38100" dir="2700000" algn="tl">
                    <a:srgbClr val="000000">
                      <a:alpha val="43137"/>
                    </a:srgbClr>
                  </a:outerShdw>
                </a:effectLst>
              </a:rPr>
              <a:t>Radiology and Pediatric Sedation Units</a:t>
            </a:r>
            <a:endParaRPr lang="en-US" sz="4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6212" y="2362200"/>
            <a:ext cx="6173788" cy="4058542"/>
          </a:xfrm>
          <a:prstGeom prst="rect">
            <a:avLst/>
          </a:prstGeom>
        </p:spPr>
      </p:pic>
    </p:spTree>
    <p:extLst>
      <p:ext uri="{BB962C8B-B14F-4D97-AF65-F5344CB8AC3E}">
        <p14:creationId xmlns:p14="http://schemas.microsoft.com/office/powerpoint/2010/main" val="472081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7012" y="381000"/>
            <a:ext cx="11658600" cy="6172200"/>
          </a:xfrm>
        </p:spPr>
        <p:txBody>
          <a:bodyPr>
            <a:normAutofit fontScale="92500" lnSpcReduction="10000"/>
          </a:bodyPr>
          <a:lstStyle/>
          <a:p>
            <a:pPr algn="just">
              <a:lnSpc>
                <a:spcPct val="150000"/>
              </a:lnSpc>
              <a:buFont typeface="Wingdings" panose="05000000000000000000" pitchFamily="2" charset="2"/>
              <a:buChar char="v"/>
            </a:pPr>
            <a:r>
              <a:rPr lang="en-US" dirty="0">
                <a:solidFill>
                  <a:srgbClr val="C00000"/>
                </a:solidFill>
              </a:rPr>
              <a:t>The first report of a PSU that provided services for radiologic procedures without direct anesthesia professional involvement occurred in </a:t>
            </a:r>
            <a:r>
              <a:rPr lang="en-US" dirty="0" smtClean="0">
                <a:solidFill>
                  <a:srgbClr val="C00000"/>
                </a:solidFill>
              </a:rPr>
              <a:t>1998.</a:t>
            </a:r>
          </a:p>
          <a:p>
            <a:pPr algn="just">
              <a:lnSpc>
                <a:spcPct val="150000"/>
              </a:lnSpc>
              <a:buFont typeface="Wingdings" panose="05000000000000000000" pitchFamily="2" charset="2"/>
              <a:buChar char="v"/>
            </a:pPr>
            <a:r>
              <a:rPr lang="en-US" dirty="0" smtClean="0">
                <a:solidFill>
                  <a:srgbClr val="C00000"/>
                </a:solidFill>
              </a:rPr>
              <a:t>Within </a:t>
            </a:r>
            <a:r>
              <a:rPr lang="en-US" dirty="0">
                <a:solidFill>
                  <a:srgbClr val="C00000"/>
                </a:solidFill>
              </a:rPr>
              <a:t>this body of literature, only one RCT is </a:t>
            </a:r>
            <a:r>
              <a:rPr lang="en-US" dirty="0" smtClean="0">
                <a:solidFill>
                  <a:srgbClr val="C00000"/>
                </a:solidFill>
              </a:rPr>
              <a:t>published, all </a:t>
            </a:r>
            <a:r>
              <a:rPr lang="en-US" dirty="0">
                <a:solidFill>
                  <a:srgbClr val="C00000"/>
                </a:solidFill>
              </a:rPr>
              <a:t>other studies are of a </a:t>
            </a:r>
            <a:r>
              <a:rPr lang="en-US" dirty="0" smtClean="0">
                <a:solidFill>
                  <a:srgbClr val="C00000"/>
                </a:solidFill>
              </a:rPr>
              <a:t>retrospective and </a:t>
            </a:r>
            <a:r>
              <a:rPr lang="en-US" dirty="0">
                <a:solidFill>
                  <a:srgbClr val="C00000"/>
                </a:solidFill>
              </a:rPr>
              <a:t>observational </a:t>
            </a:r>
            <a:r>
              <a:rPr lang="en-US" dirty="0" smtClean="0">
                <a:solidFill>
                  <a:srgbClr val="C00000"/>
                </a:solidFill>
              </a:rPr>
              <a:t>nature.</a:t>
            </a:r>
          </a:p>
          <a:p>
            <a:pPr algn="just">
              <a:lnSpc>
                <a:spcPct val="150000"/>
              </a:lnSpc>
              <a:buFont typeface="Wingdings" panose="05000000000000000000" pitchFamily="2" charset="2"/>
              <a:buChar char="v"/>
            </a:pPr>
            <a:r>
              <a:rPr lang="en-US" dirty="0" smtClean="0">
                <a:solidFill>
                  <a:srgbClr val="C00000"/>
                </a:solidFill>
              </a:rPr>
              <a:t>The </a:t>
            </a:r>
            <a:r>
              <a:rPr lang="en-US" dirty="0">
                <a:solidFill>
                  <a:srgbClr val="C00000"/>
                </a:solidFill>
              </a:rPr>
              <a:t>RCT compared </a:t>
            </a:r>
            <a:r>
              <a:rPr lang="en-US" dirty="0" smtClean="0">
                <a:solidFill>
                  <a:srgbClr val="C00000"/>
                </a:solidFill>
              </a:rPr>
              <a:t>Propofol </a:t>
            </a:r>
            <a:r>
              <a:rPr lang="en-US" dirty="0">
                <a:solidFill>
                  <a:srgbClr val="C00000"/>
                </a:solidFill>
              </a:rPr>
              <a:t>sedation with a protocol using pentobarbital–midazolam–fentanyl </a:t>
            </a:r>
            <a:r>
              <a:rPr lang="en-US" dirty="0" smtClean="0">
                <a:solidFill>
                  <a:srgbClr val="C00000"/>
                </a:solidFill>
              </a:rPr>
              <a:t>for MRI scans </a:t>
            </a:r>
            <a:r>
              <a:rPr lang="en-US" dirty="0">
                <a:solidFill>
                  <a:srgbClr val="C00000"/>
                </a:solidFill>
              </a:rPr>
              <a:t>of the brain in the pediatric population</a:t>
            </a:r>
            <a:r>
              <a:rPr lang="en-US" dirty="0" smtClean="0">
                <a:solidFill>
                  <a:srgbClr val="C00000"/>
                </a:solidFill>
              </a:rPr>
              <a:t>.</a:t>
            </a:r>
          </a:p>
          <a:p>
            <a:pPr algn="just">
              <a:lnSpc>
                <a:spcPct val="150000"/>
              </a:lnSpc>
              <a:buFont typeface="Wingdings" panose="05000000000000000000" pitchFamily="2" charset="2"/>
              <a:buChar char="v"/>
            </a:pPr>
            <a:r>
              <a:rPr lang="en-US" dirty="0">
                <a:solidFill>
                  <a:srgbClr val="C00000"/>
                </a:solidFill>
              </a:rPr>
              <a:t>All patients had pulse oximetry, nasal capnography, and blood pressure monitoring, and all received supplemental </a:t>
            </a:r>
            <a:r>
              <a:rPr lang="en-US" dirty="0" smtClean="0">
                <a:solidFill>
                  <a:srgbClr val="C00000"/>
                </a:solidFill>
              </a:rPr>
              <a:t>oxygen.</a:t>
            </a:r>
          </a:p>
          <a:p>
            <a:pPr algn="just">
              <a:lnSpc>
                <a:spcPct val="150000"/>
              </a:lnSpc>
              <a:buFont typeface="Wingdings" panose="05000000000000000000" pitchFamily="2" charset="2"/>
              <a:buChar char="v"/>
            </a:pPr>
            <a:r>
              <a:rPr lang="en-US" dirty="0" smtClean="0">
                <a:solidFill>
                  <a:srgbClr val="C00000"/>
                </a:solidFill>
              </a:rPr>
              <a:t>Both </a:t>
            </a:r>
            <a:r>
              <a:rPr lang="en-US" dirty="0">
                <a:solidFill>
                  <a:srgbClr val="C00000"/>
                </a:solidFill>
              </a:rPr>
              <a:t>a specially trained nurse and a pediatric emergency medicine physician were present through the sedation period, and </a:t>
            </a:r>
            <a:r>
              <a:rPr lang="en-US" dirty="0">
                <a:solidFill>
                  <a:srgbClr val="002060"/>
                </a:solidFill>
              </a:rPr>
              <a:t>the desired level of sedation to achieve was more than 4 on the Ramsay </a:t>
            </a:r>
            <a:r>
              <a:rPr lang="en-US" dirty="0" smtClean="0">
                <a:solidFill>
                  <a:srgbClr val="002060"/>
                </a:solidFill>
              </a:rPr>
              <a:t>scale</a:t>
            </a:r>
            <a:r>
              <a:rPr lang="en-US" dirty="0" smtClean="0">
                <a:solidFill>
                  <a:srgbClr val="C00000"/>
                </a:solidFill>
              </a:rPr>
              <a:t>.</a:t>
            </a:r>
            <a:endParaRPr lang="en-US" dirty="0">
              <a:solidFill>
                <a:srgbClr val="C00000"/>
              </a:solidFill>
            </a:endParaRPr>
          </a:p>
        </p:txBody>
      </p:sp>
    </p:spTree>
    <p:extLst>
      <p:ext uri="{BB962C8B-B14F-4D97-AF65-F5344CB8AC3E}">
        <p14:creationId xmlns:p14="http://schemas.microsoft.com/office/powerpoint/2010/main" val="1112007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9412" y="381000"/>
            <a:ext cx="11430000" cy="6172200"/>
          </a:xfrm>
        </p:spPr>
        <p:txBody>
          <a:bodyPr>
            <a:normAutofit fontScale="92500" lnSpcReduction="10000"/>
          </a:bodyPr>
          <a:lstStyle/>
          <a:p>
            <a:pPr algn="just">
              <a:lnSpc>
                <a:spcPct val="150000"/>
              </a:lnSpc>
              <a:buFont typeface="Wingdings" panose="05000000000000000000" pitchFamily="2" charset="2"/>
              <a:buChar char="v"/>
            </a:pPr>
            <a:r>
              <a:rPr lang="en-US" dirty="0">
                <a:solidFill>
                  <a:srgbClr val="C00000"/>
                </a:solidFill>
              </a:rPr>
              <a:t>The mean total dose of propofol given throughout the procedure was </a:t>
            </a:r>
            <a:r>
              <a:rPr lang="en-US" dirty="0">
                <a:solidFill>
                  <a:srgbClr val="002060"/>
                </a:solidFill>
              </a:rPr>
              <a:t>7.6 mg/kg</a:t>
            </a:r>
            <a:r>
              <a:rPr lang="en-US" dirty="0">
                <a:solidFill>
                  <a:srgbClr val="C00000"/>
                </a:solidFill>
              </a:rPr>
              <a:t>. For the pentobarbital, midazolam, and fentanyl group it was </a:t>
            </a:r>
            <a:r>
              <a:rPr lang="en-US" dirty="0">
                <a:solidFill>
                  <a:srgbClr val="002060"/>
                </a:solidFill>
              </a:rPr>
              <a:t>4.1 mg/kg, 0.089 mg/kg, and 0.3 mcg/kg, </a:t>
            </a:r>
            <a:r>
              <a:rPr lang="en-US" dirty="0" smtClean="0">
                <a:solidFill>
                  <a:srgbClr val="002060"/>
                </a:solidFill>
              </a:rPr>
              <a:t>respectively.</a:t>
            </a:r>
          </a:p>
          <a:p>
            <a:pPr algn="just">
              <a:lnSpc>
                <a:spcPct val="150000"/>
              </a:lnSpc>
              <a:buFont typeface="Wingdings" panose="05000000000000000000" pitchFamily="2" charset="2"/>
              <a:buChar char="v"/>
            </a:pPr>
            <a:r>
              <a:rPr lang="en-US" dirty="0" smtClean="0">
                <a:solidFill>
                  <a:srgbClr val="C00000"/>
                </a:solidFill>
              </a:rPr>
              <a:t>All </a:t>
            </a:r>
            <a:r>
              <a:rPr lang="en-US" dirty="0">
                <a:solidFill>
                  <a:srgbClr val="C00000"/>
                </a:solidFill>
              </a:rPr>
              <a:t>adverse events were considered minor and were too few to </a:t>
            </a:r>
            <a:r>
              <a:rPr lang="en-US" dirty="0" smtClean="0">
                <a:solidFill>
                  <a:srgbClr val="C00000"/>
                </a:solidFill>
              </a:rPr>
              <a:t>compare.</a:t>
            </a:r>
          </a:p>
          <a:p>
            <a:pPr algn="just">
              <a:lnSpc>
                <a:spcPct val="150000"/>
              </a:lnSpc>
              <a:buFont typeface="Wingdings" panose="05000000000000000000" pitchFamily="2" charset="2"/>
              <a:buChar char="v"/>
            </a:pPr>
            <a:r>
              <a:rPr lang="en-US" dirty="0" smtClean="0">
                <a:solidFill>
                  <a:srgbClr val="C00000"/>
                </a:solidFill>
              </a:rPr>
              <a:t>The </a:t>
            </a:r>
            <a:r>
              <a:rPr lang="en-US" dirty="0">
                <a:solidFill>
                  <a:srgbClr val="C00000"/>
                </a:solidFill>
              </a:rPr>
              <a:t>authors concluded propofol has a favorable induction and recovery profile while demonstrating efficacy equal to the pentobarbital–midazolam–fentanyl protocol</a:t>
            </a:r>
            <a:r>
              <a:rPr lang="en-US" dirty="0" smtClean="0">
                <a:solidFill>
                  <a:srgbClr val="C00000"/>
                </a:solidFill>
              </a:rPr>
              <a:t>.</a:t>
            </a:r>
          </a:p>
          <a:p>
            <a:pPr algn="just">
              <a:lnSpc>
                <a:spcPct val="150000"/>
              </a:lnSpc>
              <a:buFont typeface="Wingdings" panose="05000000000000000000" pitchFamily="2" charset="2"/>
              <a:buChar char="v"/>
            </a:pPr>
            <a:r>
              <a:rPr lang="en-US" dirty="0">
                <a:solidFill>
                  <a:srgbClr val="C00000"/>
                </a:solidFill>
              </a:rPr>
              <a:t>Of the early non-RCT literature, two descriptive articles used propofol as a component of the sedation regimen along with opioids, benzodiazepines, and </a:t>
            </a:r>
            <a:r>
              <a:rPr lang="en-US" dirty="0" smtClean="0">
                <a:solidFill>
                  <a:srgbClr val="C00000"/>
                </a:solidFill>
              </a:rPr>
              <a:t>ketamine, </a:t>
            </a:r>
            <a:r>
              <a:rPr lang="en-US" dirty="0">
                <a:solidFill>
                  <a:srgbClr val="C00000"/>
                </a:solidFill>
              </a:rPr>
              <a:t>and one used only </a:t>
            </a:r>
            <a:r>
              <a:rPr lang="en-US" dirty="0" smtClean="0">
                <a:solidFill>
                  <a:srgbClr val="C00000"/>
                </a:solidFill>
              </a:rPr>
              <a:t>propofol.</a:t>
            </a:r>
          </a:p>
          <a:p>
            <a:pPr algn="just">
              <a:lnSpc>
                <a:spcPct val="150000"/>
              </a:lnSpc>
              <a:buFont typeface="Wingdings" panose="05000000000000000000" pitchFamily="2" charset="2"/>
              <a:buChar char="v"/>
            </a:pPr>
            <a:r>
              <a:rPr lang="en-US" dirty="0" smtClean="0">
                <a:solidFill>
                  <a:srgbClr val="C00000"/>
                </a:solidFill>
              </a:rPr>
              <a:t>In </a:t>
            </a:r>
            <a:r>
              <a:rPr lang="en-US" dirty="0">
                <a:solidFill>
                  <a:srgbClr val="C00000"/>
                </a:solidFill>
              </a:rPr>
              <a:t>all three, the physicians involved in drug selection and administration were pediatric intensivists or emergency department physicians</a:t>
            </a:r>
            <a:r>
              <a:rPr lang="en-US" dirty="0" smtClean="0">
                <a:solidFill>
                  <a:srgbClr val="C00000"/>
                </a:solidFill>
              </a:rPr>
              <a:t>.</a:t>
            </a:r>
            <a:endParaRPr lang="en-US" dirty="0">
              <a:solidFill>
                <a:srgbClr val="C00000"/>
              </a:solidFill>
            </a:endParaRPr>
          </a:p>
        </p:txBody>
      </p:sp>
    </p:spTree>
    <p:extLst>
      <p:ext uri="{BB962C8B-B14F-4D97-AF65-F5344CB8AC3E}">
        <p14:creationId xmlns:p14="http://schemas.microsoft.com/office/powerpoint/2010/main" val="3241714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012" y="1066800"/>
            <a:ext cx="9601200" cy="838200"/>
          </a:xfrm>
        </p:spPr>
        <p:txBody>
          <a:bodyPr>
            <a:normAutofit/>
          </a:bodyPr>
          <a:lstStyle/>
          <a:p>
            <a:pPr algn="ctr"/>
            <a:r>
              <a:rPr lang="en-US" sz="5400" b="1" dirty="0">
                <a:solidFill>
                  <a:srgbClr val="FFFF00"/>
                </a:solidFill>
                <a:effectLst>
                  <a:outerShdw blurRad="38100" dist="38100" dir="2700000" algn="tl">
                    <a:srgbClr val="000000">
                      <a:alpha val="43137"/>
                    </a:srgbClr>
                  </a:outerShdw>
                </a:effectLst>
              </a:rPr>
              <a:t>Dentistry</a:t>
            </a:r>
            <a:endParaRPr lang="en-US" sz="5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1012" y="2743200"/>
            <a:ext cx="5715000" cy="3352800"/>
          </a:xfrm>
          <a:prstGeom prst="rect">
            <a:avLst/>
          </a:prstGeom>
        </p:spPr>
      </p:pic>
    </p:spTree>
    <p:extLst>
      <p:ext uri="{BB962C8B-B14F-4D97-AF65-F5344CB8AC3E}">
        <p14:creationId xmlns:p14="http://schemas.microsoft.com/office/powerpoint/2010/main" val="914587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8012" y="685800"/>
            <a:ext cx="10972800" cy="5867400"/>
          </a:xfrm>
        </p:spPr>
        <p:txBody>
          <a:bodyPr>
            <a:noAutofit/>
          </a:bodyPr>
          <a:lstStyle/>
          <a:p>
            <a:pPr algn="just">
              <a:lnSpc>
                <a:spcPct val="150000"/>
              </a:lnSpc>
              <a:buFont typeface="Wingdings" panose="05000000000000000000" pitchFamily="2" charset="2"/>
              <a:buChar char="v"/>
            </a:pPr>
            <a:r>
              <a:rPr lang="en-US" dirty="0" smtClean="0">
                <a:solidFill>
                  <a:srgbClr val="C00000"/>
                </a:solidFill>
              </a:rPr>
              <a:t> The </a:t>
            </a:r>
            <a:r>
              <a:rPr lang="en-US" dirty="0">
                <a:solidFill>
                  <a:srgbClr val="C00000"/>
                </a:solidFill>
              </a:rPr>
              <a:t>RCT studies reported in the dentistry literature compared propofol with other traditional </a:t>
            </a:r>
            <a:r>
              <a:rPr lang="en-US" dirty="0" smtClean="0">
                <a:solidFill>
                  <a:srgbClr val="C00000"/>
                </a:solidFill>
              </a:rPr>
              <a:t>medications </a:t>
            </a:r>
            <a:r>
              <a:rPr lang="en-US" dirty="0">
                <a:solidFill>
                  <a:srgbClr val="C00000"/>
                </a:solidFill>
              </a:rPr>
              <a:t>or focused on the effectiveness of different patient delivery modes for sedation using </a:t>
            </a:r>
            <a:r>
              <a:rPr lang="en-US" dirty="0" smtClean="0">
                <a:solidFill>
                  <a:srgbClr val="C00000"/>
                </a:solidFill>
              </a:rPr>
              <a:t>propofol.</a:t>
            </a:r>
          </a:p>
          <a:p>
            <a:pPr marL="0" indent="0" algn="just">
              <a:lnSpc>
                <a:spcPct val="150000"/>
              </a:lnSpc>
              <a:buNone/>
            </a:pPr>
            <a:endParaRPr lang="en-US" sz="1200" dirty="0" smtClean="0">
              <a:solidFill>
                <a:srgbClr val="C00000"/>
              </a:solidFill>
            </a:endParaRPr>
          </a:p>
          <a:p>
            <a:pPr algn="just">
              <a:lnSpc>
                <a:spcPct val="150000"/>
              </a:lnSpc>
              <a:buFont typeface="Wingdings" panose="05000000000000000000" pitchFamily="2" charset="2"/>
              <a:buChar char="v"/>
            </a:pPr>
            <a:r>
              <a:rPr lang="en-US" dirty="0" smtClean="0">
                <a:solidFill>
                  <a:srgbClr val="C00000"/>
                </a:solidFill>
              </a:rPr>
              <a:t> Patients </a:t>
            </a:r>
            <a:r>
              <a:rPr lang="en-US" dirty="0">
                <a:solidFill>
                  <a:srgbClr val="C00000"/>
                </a:solidFill>
              </a:rPr>
              <a:t>having simple outpatient tooth extraction procedures comprised the study groups in all four articles reviewed, and patients served as their own comparison over two separate </a:t>
            </a:r>
            <a:r>
              <a:rPr lang="en-US" dirty="0" smtClean="0">
                <a:solidFill>
                  <a:srgbClr val="C00000"/>
                </a:solidFill>
              </a:rPr>
              <a:t>sessions.</a:t>
            </a:r>
          </a:p>
          <a:p>
            <a:pPr marL="0" indent="0" algn="just">
              <a:lnSpc>
                <a:spcPct val="150000"/>
              </a:lnSpc>
              <a:buNone/>
            </a:pPr>
            <a:endParaRPr lang="en-US" sz="1200" dirty="0" smtClean="0">
              <a:solidFill>
                <a:srgbClr val="C00000"/>
              </a:solidFill>
            </a:endParaRPr>
          </a:p>
          <a:p>
            <a:pPr algn="just">
              <a:lnSpc>
                <a:spcPct val="150000"/>
              </a:lnSpc>
              <a:buFont typeface="Wingdings" panose="05000000000000000000" pitchFamily="2" charset="2"/>
              <a:buChar char="v"/>
            </a:pPr>
            <a:r>
              <a:rPr lang="en-US" dirty="0" smtClean="0">
                <a:solidFill>
                  <a:srgbClr val="C00000"/>
                </a:solidFill>
              </a:rPr>
              <a:t> The </a:t>
            </a:r>
            <a:r>
              <a:rPr lang="en-US" dirty="0">
                <a:solidFill>
                  <a:srgbClr val="C00000"/>
                </a:solidFill>
              </a:rPr>
              <a:t>goal of each design was to achieve satisfactory sedation before local infiltration or a nerve </a:t>
            </a:r>
            <a:r>
              <a:rPr lang="en-US" dirty="0" smtClean="0">
                <a:solidFill>
                  <a:srgbClr val="C00000"/>
                </a:solidFill>
              </a:rPr>
              <a:t>block.</a:t>
            </a:r>
          </a:p>
        </p:txBody>
      </p:sp>
    </p:spTree>
    <p:extLst>
      <p:ext uri="{BB962C8B-B14F-4D97-AF65-F5344CB8AC3E}">
        <p14:creationId xmlns:p14="http://schemas.microsoft.com/office/powerpoint/2010/main" val="3562788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3212" y="609600"/>
            <a:ext cx="11353800" cy="6096000"/>
          </a:xfrm>
        </p:spPr>
        <p:txBody>
          <a:bodyPr>
            <a:noAutofit/>
          </a:bodyPr>
          <a:lstStyle/>
          <a:p>
            <a:pPr algn="just">
              <a:lnSpc>
                <a:spcPct val="150000"/>
              </a:lnSpc>
              <a:buFont typeface="Wingdings" panose="05000000000000000000" pitchFamily="2" charset="2"/>
              <a:buChar char="v"/>
            </a:pPr>
            <a:r>
              <a:rPr lang="en-US" sz="2200" dirty="0" smtClean="0">
                <a:solidFill>
                  <a:srgbClr val="C00000"/>
                </a:solidFill>
              </a:rPr>
              <a:t> Either </a:t>
            </a:r>
            <a:r>
              <a:rPr lang="en-US" sz="2200" dirty="0">
                <a:solidFill>
                  <a:srgbClr val="C00000"/>
                </a:solidFill>
              </a:rPr>
              <a:t>the patient using a device or a baseline infusion initiated by the practitioner then determined further sedation</a:t>
            </a:r>
            <a:r>
              <a:rPr lang="en-US" sz="2200" dirty="0" smtClean="0">
                <a:solidFill>
                  <a:srgbClr val="C00000"/>
                </a:solidFill>
              </a:rPr>
              <a:t>. </a:t>
            </a:r>
          </a:p>
          <a:p>
            <a:pPr algn="just">
              <a:lnSpc>
                <a:spcPct val="150000"/>
              </a:lnSpc>
              <a:buFont typeface="Wingdings" panose="05000000000000000000" pitchFamily="2" charset="2"/>
              <a:buChar char="v"/>
            </a:pPr>
            <a:r>
              <a:rPr lang="en-US" sz="2200" dirty="0" smtClean="0">
                <a:solidFill>
                  <a:srgbClr val="C00000"/>
                </a:solidFill>
              </a:rPr>
              <a:t> The </a:t>
            </a:r>
            <a:r>
              <a:rPr lang="en-US" sz="2200" dirty="0">
                <a:solidFill>
                  <a:srgbClr val="C00000"/>
                </a:solidFill>
              </a:rPr>
              <a:t>delivery systems compared for dental sedation used propofol </a:t>
            </a:r>
            <a:r>
              <a:rPr lang="en-US" sz="2200" dirty="0" smtClean="0">
                <a:solidFill>
                  <a:srgbClr val="C00000"/>
                </a:solidFill>
              </a:rPr>
              <a:t>only.</a:t>
            </a:r>
          </a:p>
          <a:p>
            <a:pPr algn="just">
              <a:lnSpc>
                <a:spcPct val="150000"/>
              </a:lnSpc>
              <a:buFont typeface="Wingdings" panose="05000000000000000000" pitchFamily="2" charset="2"/>
              <a:buChar char="v"/>
            </a:pPr>
            <a:r>
              <a:rPr lang="en-US" sz="2200" dirty="0" smtClean="0">
                <a:solidFill>
                  <a:srgbClr val="C00000"/>
                </a:solidFill>
              </a:rPr>
              <a:t> A continuous </a:t>
            </a:r>
            <a:r>
              <a:rPr lang="en-US" sz="2200" dirty="0">
                <a:solidFill>
                  <a:srgbClr val="C00000"/>
                </a:solidFill>
              </a:rPr>
              <a:t>infusion was evaluated against two patient-controlled </a:t>
            </a:r>
            <a:r>
              <a:rPr lang="en-US" sz="2200" dirty="0" smtClean="0">
                <a:solidFill>
                  <a:srgbClr val="C00000"/>
                </a:solidFill>
              </a:rPr>
              <a:t>techniques.</a:t>
            </a:r>
          </a:p>
          <a:p>
            <a:pPr algn="just">
              <a:lnSpc>
                <a:spcPct val="150000"/>
              </a:lnSpc>
              <a:buFont typeface="Wingdings" panose="05000000000000000000" pitchFamily="2" charset="2"/>
              <a:buChar char="v"/>
            </a:pPr>
            <a:r>
              <a:rPr lang="en-US" sz="2200" dirty="0" smtClean="0">
                <a:solidFill>
                  <a:srgbClr val="C00000"/>
                </a:solidFill>
              </a:rPr>
              <a:t> Variables </a:t>
            </a:r>
            <a:r>
              <a:rPr lang="en-US" sz="2200" dirty="0">
                <a:solidFill>
                  <a:srgbClr val="C00000"/>
                </a:solidFill>
              </a:rPr>
              <a:t>measured </a:t>
            </a:r>
            <a:r>
              <a:rPr lang="en-US" sz="2200" dirty="0" smtClean="0">
                <a:solidFill>
                  <a:srgbClr val="C00000"/>
                </a:solidFill>
              </a:rPr>
              <a:t>were </a:t>
            </a:r>
            <a:r>
              <a:rPr lang="en-US" sz="2200" dirty="0" smtClean="0">
                <a:solidFill>
                  <a:srgbClr val="002060"/>
                </a:solidFill>
              </a:rPr>
              <a:t>HR, RR, ABP, O2 SAT., sedation </a:t>
            </a:r>
            <a:r>
              <a:rPr lang="en-US" sz="2200" dirty="0">
                <a:solidFill>
                  <a:srgbClr val="002060"/>
                </a:solidFill>
              </a:rPr>
              <a:t>levels, recovery time, and patient </a:t>
            </a:r>
            <a:r>
              <a:rPr lang="en-US" sz="2200" dirty="0" smtClean="0">
                <a:solidFill>
                  <a:srgbClr val="002060"/>
                </a:solidFill>
              </a:rPr>
              <a:t>satisfaction</a:t>
            </a:r>
            <a:r>
              <a:rPr lang="en-US" sz="2200" dirty="0" smtClean="0">
                <a:solidFill>
                  <a:srgbClr val="C00000"/>
                </a:solidFill>
              </a:rPr>
              <a:t>.</a:t>
            </a:r>
          </a:p>
          <a:p>
            <a:pPr algn="just">
              <a:lnSpc>
                <a:spcPct val="150000"/>
              </a:lnSpc>
              <a:buFont typeface="Wingdings" panose="05000000000000000000" pitchFamily="2" charset="2"/>
              <a:buChar char="v"/>
            </a:pPr>
            <a:r>
              <a:rPr lang="en-US" sz="2200" dirty="0" smtClean="0">
                <a:solidFill>
                  <a:srgbClr val="C00000"/>
                </a:solidFill>
              </a:rPr>
              <a:t> No </a:t>
            </a:r>
            <a:r>
              <a:rPr lang="en-US" sz="2200" dirty="0">
                <a:solidFill>
                  <a:srgbClr val="C00000"/>
                </a:solidFill>
              </a:rPr>
              <a:t>cardiopulmonary complications were </a:t>
            </a:r>
            <a:r>
              <a:rPr lang="en-US" sz="2200" dirty="0" smtClean="0">
                <a:solidFill>
                  <a:srgbClr val="C00000"/>
                </a:solidFill>
              </a:rPr>
              <a:t>reported with similar recovery. </a:t>
            </a:r>
          </a:p>
          <a:p>
            <a:pPr algn="just">
              <a:lnSpc>
                <a:spcPct val="150000"/>
              </a:lnSpc>
              <a:buFont typeface="Wingdings" panose="05000000000000000000" pitchFamily="2" charset="2"/>
              <a:buChar char="v"/>
            </a:pPr>
            <a:r>
              <a:rPr lang="en-US" sz="2200" dirty="0" smtClean="0">
                <a:solidFill>
                  <a:srgbClr val="C00000"/>
                </a:solidFill>
              </a:rPr>
              <a:t> All </a:t>
            </a:r>
            <a:r>
              <a:rPr lang="en-US" sz="2200" dirty="0">
                <a:solidFill>
                  <a:srgbClr val="C00000"/>
                </a:solidFill>
              </a:rPr>
              <a:t>patients receiving the continuous infusion of propofol achieved a moderate sedation level where they could be aroused to </a:t>
            </a:r>
            <a:r>
              <a:rPr lang="en-US" sz="2200" dirty="0" smtClean="0">
                <a:solidFill>
                  <a:srgbClr val="C00000"/>
                </a:solidFill>
              </a:rPr>
              <a:t>command.</a:t>
            </a:r>
            <a:endParaRPr lang="en-US" sz="2200" dirty="0">
              <a:solidFill>
                <a:srgbClr val="C00000"/>
              </a:solidFill>
            </a:endParaRPr>
          </a:p>
        </p:txBody>
      </p:sp>
    </p:spTree>
    <p:extLst>
      <p:ext uri="{BB962C8B-B14F-4D97-AF65-F5344CB8AC3E}">
        <p14:creationId xmlns:p14="http://schemas.microsoft.com/office/powerpoint/2010/main" val="4212520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3" y="152400"/>
            <a:ext cx="5867400" cy="914400"/>
          </a:xfrm>
        </p:spPr>
        <p:txBody>
          <a:bodyPr/>
          <a:lstStyle/>
          <a:p>
            <a:pPr algn="ctr"/>
            <a:r>
              <a:rPr lang="en-US" b="1" dirty="0">
                <a:solidFill>
                  <a:srgbClr val="FFFF00"/>
                </a:solidFill>
                <a:effectLst>
                  <a:outerShdw blurRad="38100" dist="38100" dir="2700000" algn="tl">
                    <a:srgbClr val="000000">
                      <a:alpha val="43137"/>
                    </a:srgbClr>
                  </a:outerShdw>
                </a:effectLst>
              </a:rPr>
              <a:t>AREAS OF UNCERTAINTY</a:t>
            </a:r>
          </a:p>
        </p:txBody>
      </p:sp>
      <p:sp>
        <p:nvSpPr>
          <p:cNvPr id="3" name="Content Placeholder 2"/>
          <p:cNvSpPr>
            <a:spLocks noGrp="1"/>
          </p:cNvSpPr>
          <p:nvPr>
            <p:ph idx="1"/>
          </p:nvPr>
        </p:nvSpPr>
        <p:spPr>
          <a:xfrm>
            <a:off x="455612" y="1381240"/>
            <a:ext cx="11353800" cy="5248160"/>
          </a:xfrm>
        </p:spPr>
        <p:txBody>
          <a:bodyPr>
            <a:noAutofit/>
          </a:bodyPr>
          <a:lstStyle/>
          <a:p>
            <a:pPr algn="just">
              <a:lnSpc>
                <a:spcPct val="150000"/>
              </a:lnSpc>
              <a:buFont typeface="Wingdings" panose="05000000000000000000" pitchFamily="2" charset="2"/>
              <a:buChar char="v"/>
            </a:pPr>
            <a:r>
              <a:rPr lang="en-US" dirty="0" smtClean="0">
                <a:solidFill>
                  <a:srgbClr val="C00000"/>
                </a:solidFill>
              </a:rPr>
              <a:t> It </a:t>
            </a:r>
            <a:r>
              <a:rPr lang="en-US" dirty="0">
                <a:solidFill>
                  <a:srgbClr val="C00000"/>
                </a:solidFill>
              </a:rPr>
              <a:t>is evident from the literature that propofol use is growing </a:t>
            </a:r>
            <a:r>
              <a:rPr lang="en-US" dirty="0" smtClean="0">
                <a:solidFill>
                  <a:srgbClr val="C00000"/>
                </a:solidFill>
              </a:rPr>
              <a:t>among non-anesthesia professionals.</a:t>
            </a:r>
          </a:p>
          <a:p>
            <a:pPr algn="just">
              <a:lnSpc>
                <a:spcPct val="150000"/>
              </a:lnSpc>
              <a:buFont typeface="Wingdings" panose="05000000000000000000" pitchFamily="2" charset="2"/>
              <a:buChar char="v"/>
            </a:pPr>
            <a:r>
              <a:rPr lang="en-US" dirty="0" smtClean="0">
                <a:solidFill>
                  <a:srgbClr val="C00000"/>
                </a:solidFill>
              </a:rPr>
              <a:t> It </a:t>
            </a:r>
            <a:r>
              <a:rPr lang="en-US" dirty="0">
                <a:solidFill>
                  <a:srgbClr val="C00000"/>
                </a:solidFill>
              </a:rPr>
              <a:t>is equally evident from the more recent literature that propofol is considered a safe alternative with an acceptable profile, and adverse events are no longer the focus of these newer </a:t>
            </a:r>
            <a:r>
              <a:rPr lang="en-US" dirty="0" smtClean="0">
                <a:solidFill>
                  <a:srgbClr val="C00000"/>
                </a:solidFill>
              </a:rPr>
              <a:t>studies.</a:t>
            </a:r>
          </a:p>
          <a:p>
            <a:pPr algn="just">
              <a:lnSpc>
                <a:spcPct val="150000"/>
              </a:lnSpc>
              <a:buFont typeface="Wingdings" panose="05000000000000000000" pitchFamily="2" charset="2"/>
              <a:buChar char="v"/>
            </a:pPr>
            <a:r>
              <a:rPr lang="en-US" dirty="0" smtClean="0">
                <a:solidFill>
                  <a:srgbClr val="C00000"/>
                </a:solidFill>
              </a:rPr>
              <a:t> This </a:t>
            </a:r>
            <a:r>
              <a:rPr lang="en-US" dirty="0">
                <a:solidFill>
                  <a:srgbClr val="C00000"/>
                </a:solidFill>
              </a:rPr>
              <a:t>raises concern because the majority of the studies reviewed are not powered well enough to support the conclusions, and this lack of power is cited frequently in the meta-analyses as well as the Cochrane review</a:t>
            </a:r>
            <a:r>
              <a:rPr lang="en-US" dirty="0" smtClean="0">
                <a:solidFill>
                  <a:srgbClr val="C00000"/>
                </a:solidFill>
              </a:rPr>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7412" y="123940"/>
            <a:ext cx="4607135" cy="1257300"/>
          </a:xfrm>
          <a:prstGeom prst="rect">
            <a:avLst/>
          </a:prstGeom>
        </p:spPr>
      </p:pic>
    </p:spTree>
    <p:extLst>
      <p:ext uri="{BB962C8B-B14F-4D97-AF65-F5344CB8AC3E}">
        <p14:creationId xmlns:p14="http://schemas.microsoft.com/office/powerpoint/2010/main" val="2376772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9412" y="381000"/>
            <a:ext cx="11353800" cy="6096000"/>
          </a:xfrm>
        </p:spPr>
        <p:txBody>
          <a:bodyPr>
            <a:normAutofit lnSpcReduction="10000"/>
          </a:bodyPr>
          <a:lstStyle/>
          <a:p>
            <a:pPr algn="just">
              <a:lnSpc>
                <a:spcPct val="150000"/>
              </a:lnSpc>
              <a:buFont typeface="Wingdings" panose="05000000000000000000" pitchFamily="2" charset="2"/>
              <a:buChar char="v"/>
            </a:pPr>
            <a:r>
              <a:rPr lang="en-US" dirty="0" smtClean="0">
                <a:solidFill>
                  <a:srgbClr val="C00000"/>
                </a:solidFill>
              </a:rPr>
              <a:t> Such </a:t>
            </a:r>
            <a:r>
              <a:rPr lang="en-US" dirty="0">
                <a:solidFill>
                  <a:srgbClr val="C00000"/>
                </a:solidFill>
              </a:rPr>
              <a:t>confidence in the safety of </a:t>
            </a:r>
            <a:r>
              <a:rPr lang="en-US" dirty="0" smtClean="0">
                <a:solidFill>
                  <a:srgbClr val="C00000"/>
                </a:solidFill>
              </a:rPr>
              <a:t>Propofol </a:t>
            </a:r>
            <a:r>
              <a:rPr lang="en-US" dirty="0">
                <a:solidFill>
                  <a:srgbClr val="C00000"/>
                </a:solidFill>
              </a:rPr>
              <a:t>and growing pressure from payers to justify the increased cost of an anesthesia professional prompted the American College of Gastroenterology (</a:t>
            </a:r>
            <a:r>
              <a:rPr lang="en-US" dirty="0">
                <a:solidFill>
                  <a:srgbClr val="002060"/>
                </a:solidFill>
              </a:rPr>
              <a:t>ACG</a:t>
            </a:r>
            <a:r>
              <a:rPr lang="en-US" dirty="0">
                <a:solidFill>
                  <a:srgbClr val="C00000"/>
                </a:solidFill>
              </a:rPr>
              <a:t>) to petition the U.S. Food and Drug Administration (</a:t>
            </a:r>
            <a:r>
              <a:rPr lang="en-US" dirty="0">
                <a:solidFill>
                  <a:srgbClr val="002060"/>
                </a:solidFill>
              </a:rPr>
              <a:t>FDA</a:t>
            </a:r>
            <a:r>
              <a:rPr lang="en-US" dirty="0">
                <a:solidFill>
                  <a:srgbClr val="C00000"/>
                </a:solidFill>
              </a:rPr>
              <a:t>) to lift the ban on </a:t>
            </a:r>
            <a:r>
              <a:rPr lang="en-US" dirty="0" smtClean="0">
                <a:solidFill>
                  <a:srgbClr val="C00000"/>
                </a:solidFill>
              </a:rPr>
              <a:t>Propofol </a:t>
            </a:r>
            <a:r>
              <a:rPr lang="en-US" dirty="0">
                <a:solidFill>
                  <a:srgbClr val="C00000"/>
                </a:solidFill>
              </a:rPr>
              <a:t>administration by </a:t>
            </a:r>
            <a:r>
              <a:rPr lang="en-US" dirty="0" smtClean="0">
                <a:solidFill>
                  <a:srgbClr val="C00000"/>
                </a:solidFill>
              </a:rPr>
              <a:t>non-anesthesia </a:t>
            </a:r>
            <a:r>
              <a:rPr lang="en-US" dirty="0">
                <a:solidFill>
                  <a:srgbClr val="C00000"/>
                </a:solidFill>
              </a:rPr>
              <a:t>professionals in 2010</a:t>
            </a:r>
            <a:r>
              <a:rPr lang="en-US" dirty="0" smtClean="0">
                <a:solidFill>
                  <a:srgbClr val="C00000"/>
                </a:solidFill>
              </a:rPr>
              <a:t>.</a:t>
            </a:r>
          </a:p>
          <a:p>
            <a:pPr marL="0" indent="0" algn="just">
              <a:lnSpc>
                <a:spcPct val="150000"/>
              </a:lnSpc>
              <a:buNone/>
            </a:pPr>
            <a:endParaRPr lang="en-US" sz="1300" dirty="0" smtClean="0">
              <a:solidFill>
                <a:srgbClr val="C00000"/>
              </a:solidFill>
            </a:endParaRPr>
          </a:p>
          <a:p>
            <a:pPr algn="just">
              <a:lnSpc>
                <a:spcPct val="150000"/>
              </a:lnSpc>
              <a:buFont typeface="Wingdings" panose="05000000000000000000" pitchFamily="2" charset="2"/>
              <a:buChar char="v"/>
            </a:pPr>
            <a:r>
              <a:rPr lang="en-US" dirty="0" smtClean="0">
                <a:solidFill>
                  <a:srgbClr val="C00000"/>
                </a:solidFill>
              </a:rPr>
              <a:t> Areas </a:t>
            </a:r>
            <a:r>
              <a:rPr lang="en-US" dirty="0">
                <a:solidFill>
                  <a:srgbClr val="C00000"/>
                </a:solidFill>
              </a:rPr>
              <a:t>of controversy within the anesthesia community continue to revolve around the acceptability of outcomes, adequate monitoring, consistent definitions of sedation depth, and whether the individual administering the medications and monitoring the patient has the necessary education and skills to identify developing problems and implement corrections</a:t>
            </a:r>
            <a:r>
              <a:rPr lang="en-US" dirty="0" smtClean="0">
                <a:solidFill>
                  <a:srgbClr val="C00000"/>
                </a:solidFill>
              </a:rPr>
              <a:t>.</a:t>
            </a:r>
          </a:p>
          <a:p>
            <a:endParaRPr lang="en-US" dirty="0" smtClean="0"/>
          </a:p>
          <a:p>
            <a:endParaRPr lang="en-US" dirty="0"/>
          </a:p>
        </p:txBody>
      </p:sp>
    </p:spTree>
    <p:extLst>
      <p:ext uri="{BB962C8B-B14F-4D97-AF65-F5344CB8AC3E}">
        <p14:creationId xmlns:p14="http://schemas.microsoft.com/office/powerpoint/2010/main" val="1050687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9412" y="304800"/>
            <a:ext cx="11430000" cy="6248400"/>
          </a:xfrm>
        </p:spPr>
        <p:txBody>
          <a:bodyPr>
            <a:noAutofit/>
          </a:bodyPr>
          <a:lstStyle/>
          <a:p>
            <a:pPr algn="just">
              <a:lnSpc>
                <a:spcPct val="150000"/>
              </a:lnSpc>
              <a:buFont typeface="Wingdings" panose="05000000000000000000" pitchFamily="2" charset="2"/>
              <a:buChar char="v"/>
            </a:pPr>
            <a:r>
              <a:rPr lang="en-US" dirty="0" smtClean="0">
                <a:solidFill>
                  <a:srgbClr val="C00000"/>
                </a:solidFill>
              </a:rPr>
              <a:t> The </a:t>
            </a:r>
            <a:r>
              <a:rPr lang="en-US" dirty="0">
                <a:solidFill>
                  <a:srgbClr val="C00000"/>
                </a:solidFill>
              </a:rPr>
              <a:t>types and quantities of procedures requiring sedation </a:t>
            </a:r>
            <a:r>
              <a:rPr lang="en-US" dirty="0" smtClean="0">
                <a:solidFill>
                  <a:srgbClr val="C00000"/>
                </a:solidFill>
              </a:rPr>
              <a:t>and analgesia </a:t>
            </a:r>
            <a:r>
              <a:rPr lang="en-US" dirty="0">
                <a:solidFill>
                  <a:srgbClr val="C00000"/>
                </a:solidFill>
              </a:rPr>
              <a:t>are </a:t>
            </a:r>
            <a:r>
              <a:rPr lang="en-US" dirty="0" smtClean="0">
                <a:solidFill>
                  <a:srgbClr val="C00000"/>
                </a:solidFill>
              </a:rPr>
              <a:t>increasing, </a:t>
            </a:r>
            <a:r>
              <a:rPr lang="en-US" dirty="0">
                <a:solidFill>
                  <a:srgbClr val="C00000"/>
                </a:solidFill>
              </a:rPr>
              <a:t>and economic and social pressures </a:t>
            </a:r>
            <a:r>
              <a:rPr lang="en-US" dirty="0" smtClean="0">
                <a:solidFill>
                  <a:srgbClr val="C00000"/>
                </a:solidFill>
              </a:rPr>
              <a:t>are mounting </a:t>
            </a:r>
            <a:r>
              <a:rPr lang="en-US" dirty="0">
                <a:solidFill>
                  <a:srgbClr val="C00000"/>
                </a:solidFill>
              </a:rPr>
              <a:t>for </a:t>
            </a:r>
            <a:r>
              <a:rPr lang="en-US" dirty="0" smtClean="0">
                <a:solidFill>
                  <a:srgbClr val="C00000"/>
                </a:solidFill>
              </a:rPr>
              <a:t>non-anesthesia </a:t>
            </a:r>
            <a:r>
              <a:rPr lang="en-US" dirty="0">
                <a:solidFill>
                  <a:srgbClr val="C00000"/>
                </a:solidFill>
              </a:rPr>
              <a:t>specialties to provide </a:t>
            </a:r>
            <a:r>
              <a:rPr lang="en-US" dirty="0" smtClean="0">
                <a:solidFill>
                  <a:srgbClr val="002060"/>
                </a:solidFill>
              </a:rPr>
              <a:t>procedural sedation </a:t>
            </a:r>
            <a:r>
              <a:rPr lang="en-US" dirty="0">
                <a:solidFill>
                  <a:srgbClr val="C00000"/>
                </a:solidFill>
              </a:rPr>
              <a:t>without an anesthesia professional present</a:t>
            </a:r>
            <a:r>
              <a:rPr lang="en-US" dirty="0" smtClean="0">
                <a:solidFill>
                  <a:srgbClr val="C00000"/>
                </a:solidFill>
              </a:rPr>
              <a:t>.</a:t>
            </a:r>
          </a:p>
          <a:p>
            <a:pPr algn="just">
              <a:lnSpc>
                <a:spcPct val="150000"/>
              </a:lnSpc>
              <a:buFont typeface="Wingdings" panose="05000000000000000000" pitchFamily="2" charset="2"/>
              <a:buChar char="v"/>
            </a:pPr>
            <a:r>
              <a:rPr lang="en-US" dirty="0" smtClean="0">
                <a:solidFill>
                  <a:srgbClr val="C00000"/>
                </a:solidFill>
              </a:rPr>
              <a:t> Whether </a:t>
            </a:r>
            <a:r>
              <a:rPr lang="en-US" dirty="0">
                <a:solidFill>
                  <a:srgbClr val="C00000"/>
                </a:solidFill>
              </a:rPr>
              <a:t>with sedation by </a:t>
            </a:r>
            <a:r>
              <a:rPr lang="en-US" dirty="0" smtClean="0">
                <a:solidFill>
                  <a:srgbClr val="C00000"/>
                </a:solidFill>
              </a:rPr>
              <a:t>Propofol </a:t>
            </a:r>
            <a:r>
              <a:rPr lang="en-US" dirty="0">
                <a:solidFill>
                  <a:srgbClr val="C00000"/>
                </a:solidFill>
              </a:rPr>
              <a:t>or by traditional medications, these studies reported periods of apnea, hypotension, hypoxia, and the loss of response to stimulation as acceptable </a:t>
            </a:r>
            <a:r>
              <a:rPr lang="en-US" dirty="0" smtClean="0">
                <a:solidFill>
                  <a:srgbClr val="002060"/>
                </a:solidFill>
              </a:rPr>
              <a:t>intra-procedural </a:t>
            </a:r>
            <a:r>
              <a:rPr lang="en-US" dirty="0">
                <a:solidFill>
                  <a:srgbClr val="002060"/>
                </a:solidFill>
              </a:rPr>
              <a:t>conditions</a:t>
            </a:r>
            <a:r>
              <a:rPr lang="en-US" dirty="0" smtClean="0">
                <a:solidFill>
                  <a:srgbClr val="002060"/>
                </a:solidFill>
              </a:rPr>
              <a:t>.</a:t>
            </a:r>
          </a:p>
          <a:p>
            <a:pPr algn="just">
              <a:lnSpc>
                <a:spcPct val="150000"/>
              </a:lnSpc>
              <a:buFont typeface="Wingdings" panose="05000000000000000000" pitchFamily="2" charset="2"/>
              <a:buChar char="v"/>
            </a:pPr>
            <a:r>
              <a:rPr lang="en-US" dirty="0" smtClean="0">
                <a:solidFill>
                  <a:srgbClr val="C00000"/>
                </a:solidFill>
              </a:rPr>
              <a:t> Anesthesia </a:t>
            </a:r>
            <a:r>
              <a:rPr lang="en-US" dirty="0">
                <a:solidFill>
                  <a:srgbClr val="C00000"/>
                </a:solidFill>
              </a:rPr>
              <a:t>professionals believe that well-defined monitoring is the key to maintaining patient safety, and </a:t>
            </a:r>
            <a:r>
              <a:rPr lang="en-US" dirty="0" smtClean="0">
                <a:solidFill>
                  <a:srgbClr val="C00000"/>
                </a:solidFill>
              </a:rPr>
              <a:t>intra-procedural </a:t>
            </a:r>
            <a:r>
              <a:rPr lang="en-US" dirty="0">
                <a:solidFill>
                  <a:srgbClr val="C00000"/>
                </a:solidFill>
              </a:rPr>
              <a:t>variations in cardiopulmonary variables should be treated </a:t>
            </a:r>
            <a:r>
              <a:rPr lang="en-US" dirty="0" smtClean="0">
                <a:solidFill>
                  <a:srgbClr val="C00000"/>
                </a:solidFill>
              </a:rPr>
              <a:t>promptly.</a:t>
            </a:r>
          </a:p>
        </p:txBody>
      </p:sp>
    </p:spTree>
    <p:extLst>
      <p:ext uri="{BB962C8B-B14F-4D97-AF65-F5344CB8AC3E}">
        <p14:creationId xmlns:p14="http://schemas.microsoft.com/office/powerpoint/2010/main" val="2660302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9412" y="304800"/>
            <a:ext cx="11506200" cy="6477000"/>
          </a:xfrm>
        </p:spPr>
        <p:txBody>
          <a:bodyPr>
            <a:noAutofit/>
          </a:bodyPr>
          <a:lstStyle/>
          <a:p>
            <a:pPr algn="just">
              <a:lnSpc>
                <a:spcPct val="170000"/>
              </a:lnSpc>
              <a:buFont typeface="Wingdings" panose="05000000000000000000" pitchFamily="2" charset="2"/>
              <a:buChar char="v"/>
            </a:pPr>
            <a:r>
              <a:rPr lang="en-US" sz="2200" dirty="0" smtClean="0">
                <a:solidFill>
                  <a:srgbClr val="C00000"/>
                </a:solidFill>
              </a:rPr>
              <a:t> Unfortunately</a:t>
            </a:r>
            <a:r>
              <a:rPr lang="en-US" sz="2200" dirty="0">
                <a:solidFill>
                  <a:srgbClr val="C00000"/>
                </a:solidFill>
              </a:rPr>
              <a:t>, other specialties differ on which </a:t>
            </a:r>
            <a:r>
              <a:rPr lang="en-US" sz="2200" dirty="0">
                <a:solidFill>
                  <a:srgbClr val="002060"/>
                </a:solidFill>
              </a:rPr>
              <a:t>cardiopulmonary variables </a:t>
            </a:r>
            <a:r>
              <a:rPr lang="en-US" sz="2200" dirty="0">
                <a:solidFill>
                  <a:srgbClr val="C00000"/>
                </a:solidFill>
              </a:rPr>
              <a:t>are monitored, how changes are defined as significant, and whether they are treated</a:t>
            </a:r>
            <a:r>
              <a:rPr lang="en-US" sz="2200" dirty="0" smtClean="0">
                <a:solidFill>
                  <a:srgbClr val="C00000"/>
                </a:solidFill>
              </a:rPr>
              <a:t>.</a:t>
            </a:r>
          </a:p>
          <a:p>
            <a:pPr algn="just">
              <a:lnSpc>
                <a:spcPct val="170000"/>
              </a:lnSpc>
              <a:buFont typeface="Wingdings" panose="05000000000000000000" pitchFamily="2" charset="2"/>
              <a:buChar char="v"/>
            </a:pPr>
            <a:r>
              <a:rPr lang="en-US" sz="2200" dirty="0" smtClean="0">
                <a:solidFill>
                  <a:srgbClr val="C00000"/>
                </a:solidFill>
              </a:rPr>
              <a:t> </a:t>
            </a:r>
            <a:r>
              <a:rPr lang="en-US" sz="2200" dirty="0" smtClean="0">
                <a:solidFill>
                  <a:srgbClr val="002060"/>
                </a:solidFill>
              </a:rPr>
              <a:t>Another </a:t>
            </a:r>
            <a:r>
              <a:rPr lang="en-US" sz="2200" dirty="0">
                <a:solidFill>
                  <a:srgbClr val="002060"/>
                </a:solidFill>
              </a:rPr>
              <a:t>area of concern </a:t>
            </a:r>
            <a:r>
              <a:rPr lang="en-US" sz="2200" dirty="0">
                <a:solidFill>
                  <a:srgbClr val="C00000"/>
                </a:solidFill>
              </a:rPr>
              <a:t>is the many ways by which sedation depth is </a:t>
            </a:r>
            <a:r>
              <a:rPr lang="en-US" sz="2200" dirty="0" smtClean="0">
                <a:solidFill>
                  <a:srgbClr val="C00000"/>
                </a:solidFill>
              </a:rPr>
              <a:t>defined, definitions </a:t>
            </a:r>
            <a:r>
              <a:rPr lang="en-US" sz="2200" dirty="0">
                <a:solidFill>
                  <a:srgbClr val="C00000"/>
                </a:solidFill>
              </a:rPr>
              <a:t>are loosely similar among the scales used, but the numeric designations may cause confusion when comparing the </a:t>
            </a:r>
            <a:r>
              <a:rPr lang="en-US" sz="2200" dirty="0" smtClean="0">
                <a:solidFill>
                  <a:srgbClr val="C00000"/>
                </a:solidFill>
              </a:rPr>
              <a:t>literature.</a:t>
            </a:r>
          </a:p>
          <a:p>
            <a:pPr algn="just">
              <a:lnSpc>
                <a:spcPct val="170000"/>
              </a:lnSpc>
              <a:buFont typeface="Wingdings" panose="05000000000000000000" pitchFamily="2" charset="2"/>
              <a:buChar char="v"/>
            </a:pPr>
            <a:r>
              <a:rPr lang="en-US" sz="2200" dirty="0" smtClean="0">
                <a:solidFill>
                  <a:srgbClr val="C00000"/>
                </a:solidFill>
              </a:rPr>
              <a:t> To </a:t>
            </a:r>
            <a:r>
              <a:rPr lang="en-US" sz="2200" dirty="0">
                <a:solidFill>
                  <a:srgbClr val="C00000"/>
                </a:solidFill>
              </a:rPr>
              <a:t>avoid such confusion, it would be helpful if only one scale describing the range of sedation, including the extremes of no sedation and general anesthesia, were universally accepted among the specialties</a:t>
            </a:r>
            <a:r>
              <a:rPr lang="en-US" sz="2200" dirty="0" smtClean="0">
                <a:solidFill>
                  <a:srgbClr val="C00000"/>
                </a:solidFill>
              </a:rPr>
              <a:t>.</a:t>
            </a:r>
          </a:p>
          <a:p>
            <a:pPr algn="just">
              <a:lnSpc>
                <a:spcPct val="170000"/>
              </a:lnSpc>
              <a:buFont typeface="Wingdings" panose="05000000000000000000" pitchFamily="2" charset="2"/>
              <a:buChar char="v"/>
            </a:pPr>
            <a:r>
              <a:rPr lang="en-US" sz="2200" dirty="0" smtClean="0">
                <a:solidFill>
                  <a:srgbClr val="C00000"/>
                </a:solidFill>
              </a:rPr>
              <a:t> </a:t>
            </a:r>
            <a:r>
              <a:rPr lang="en-US" sz="2200" dirty="0" smtClean="0">
                <a:solidFill>
                  <a:srgbClr val="002060"/>
                </a:solidFill>
              </a:rPr>
              <a:t>Who </a:t>
            </a:r>
            <a:r>
              <a:rPr lang="en-US" sz="2200" dirty="0">
                <a:solidFill>
                  <a:srgbClr val="002060"/>
                </a:solidFill>
              </a:rPr>
              <a:t>is actually administering the medications and how </a:t>
            </a:r>
            <a:r>
              <a:rPr lang="en-US" sz="2200" dirty="0">
                <a:solidFill>
                  <a:srgbClr val="C00000"/>
                </a:solidFill>
              </a:rPr>
              <a:t>they decide when and what dose is another area of concern to the professional anesthesia community</a:t>
            </a:r>
            <a:r>
              <a:rPr lang="en-US" sz="2200" dirty="0" smtClean="0">
                <a:solidFill>
                  <a:srgbClr val="C00000"/>
                </a:solidFill>
              </a:rPr>
              <a:t>.</a:t>
            </a:r>
            <a:endParaRPr lang="en-US" sz="2200" dirty="0">
              <a:solidFill>
                <a:srgbClr val="C00000"/>
              </a:solidFill>
            </a:endParaRPr>
          </a:p>
        </p:txBody>
      </p:sp>
    </p:spTree>
    <p:extLst>
      <p:ext uri="{BB962C8B-B14F-4D97-AF65-F5344CB8AC3E}">
        <p14:creationId xmlns:p14="http://schemas.microsoft.com/office/powerpoint/2010/main" val="490377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612" y="152400"/>
            <a:ext cx="9601200" cy="609600"/>
          </a:xfrm>
        </p:spPr>
        <p:txBody>
          <a:bodyPr>
            <a:normAutofit fontScale="90000"/>
          </a:bodyPr>
          <a:lstStyle/>
          <a:p>
            <a:pPr algn="ctr"/>
            <a:r>
              <a:rPr lang="en-US" sz="4000" b="1" dirty="0">
                <a:solidFill>
                  <a:srgbClr val="FFFF00"/>
                </a:solidFill>
                <a:effectLst>
                  <a:outerShdw blurRad="38100" dist="38100" dir="2700000" algn="tl">
                    <a:srgbClr val="000000">
                      <a:alpha val="43137"/>
                    </a:srgbClr>
                  </a:outerShdw>
                </a:effectLst>
              </a:rPr>
              <a:t>GUIDELINES</a:t>
            </a:r>
          </a:p>
        </p:txBody>
      </p:sp>
      <p:sp>
        <p:nvSpPr>
          <p:cNvPr id="3" name="Content Placeholder 2"/>
          <p:cNvSpPr>
            <a:spLocks noGrp="1"/>
          </p:cNvSpPr>
          <p:nvPr>
            <p:ph idx="1"/>
          </p:nvPr>
        </p:nvSpPr>
        <p:spPr>
          <a:xfrm>
            <a:off x="379412" y="990600"/>
            <a:ext cx="11353800" cy="5715000"/>
          </a:xfrm>
        </p:spPr>
        <p:txBody>
          <a:bodyPr>
            <a:noAutofit/>
          </a:bodyPr>
          <a:lstStyle/>
          <a:p>
            <a:pPr marL="342900" indent="-342900" algn="just">
              <a:lnSpc>
                <a:spcPct val="150000"/>
              </a:lnSpc>
              <a:buFont typeface="Wingdings" panose="05000000000000000000" pitchFamily="2" charset="2"/>
              <a:buChar char="v"/>
            </a:pPr>
            <a:r>
              <a:rPr lang="en-US" dirty="0">
                <a:solidFill>
                  <a:srgbClr val="C00000"/>
                </a:solidFill>
              </a:rPr>
              <a:t>The </a:t>
            </a:r>
            <a:r>
              <a:rPr lang="en-US" dirty="0">
                <a:solidFill>
                  <a:srgbClr val="002060"/>
                </a:solidFill>
              </a:rPr>
              <a:t>ASA</a:t>
            </a:r>
            <a:r>
              <a:rPr lang="en-US" dirty="0">
                <a:solidFill>
                  <a:srgbClr val="C00000"/>
                </a:solidFill>
              </a:rPr>
              <a:t> has published a number of documents on the use of propofol by </a:t>
            </a:r>
            <a:r>
              <a:rPr lang="en-US" dirty="0" smtClean="0">
                <a:solidFill>
                  <a:srgbClr val="C00000"/>
                </a:solidFill>
              </a:rPr>
              <a:t>non-anesthesia professionals.</a:t>
            </a:r>
          </a:p>
          <a:p>
            <a:pPr marL="342900" indent="-342900" algn="just">
              <a:lnSpc>
                <a:spcPct val="150000"/>
              </a:lnSpc>
              <a:buFont typeface="Wingdings" panose="05000000000000000000" pitchFamily="2" charset="2"/>
              <a:buChar char="v"/>
            </a:pPr>
            <a:r>
              <a:rPr lang="en-US" dirty="0" smtClean="0">
                <a:solidFill>
                  <a:srgbClr val="C00000"/>
                </a:solidFill>
              </a:rPr>
              <a:t>The </a:t>
            </a:r>
            <a:r>
              <a:rPr lang="en-US" dirty="0">
                <a:solidFill>
                  <a:srgbClr val="C00000"/>
                </a:solidFill>
              </a:rPr>
              <a:t>most relevant here are “</a:t>
            </a:r>
            <a:r>
              <a:rPr lang="en-US" dirty="0">
                <a:solidFill>
                  <a:srgbClr val="0070C0"/>
                </a:solidFill>
              </a:rPr>
              <a:t>Continuum of Depth of Sedation</a:t>
            </a:r>
            <a:r>
              <a:rPr lang="en-US" dirty="0" smtClean="0">
                <a:solidFill>
                  <a:srgbClr val="0070C0"/>
                </a:solidFill>
              </a:rPr>
              <a:t>,”</a:t>
            </a:r>
            <a:r>
              <a:rPr lang="en-US" dirty="0">
                <a:solidFill>
                  <a:srgbClr val="0070C0"/>
                </a:solidFill>
              </a:rPr>
              <a:t> </a:t>
            </a:r>
            <a:r>
              <a:rPr lang="en-US" dirty="0" smtClean="0">
                <a:solidFill>
                  <a:srgbClr val="C00000"/>
                </a:solidFill>
              </a:rPr>
              <a:t>“</a:t>
            </a:r>
            <a:r>
              <a:rPr lang="en-US" dirty="0" smtClean="0">
                <a:solidFill>
                  <a:srgbClr val="0070C0"/>
                </a:solidFill>
              </a:rPr>
              <a:t>Statement </a:t>
            </a:r>
            <a:r>
              <a:rPr lang="en-US" dirty="0">
                <a:solidFill>
                  <a:srgbClr val="0070C0"/>
                </a:solidFill>
              </a:rPr>
              <a:t>on the Safe Use of Propofol</a:t>
            </a:r>
            <a:r>
              <a:rPr lang="en-US" dirty="0" smtClean="0">
                <a:solidFill>
                  <a:srgbClr val="C00000"/>
                </a:solidFill>
              </a:rPr>
              <a:t>,”</a:t>
            </a:r>
            <a:r>
              <a:rPr lang="en-US" dirty="0">
                <a:solidFill>
                  <a:srgbClr val="C00000"/>
                </a:solidFill>
              </a:rPr>
              <a:t> </a:t>
            </a:r>
            <a:r>
              <a:rPr lang="en-US" dirty="0" smtClean="0">
                <a:solidFill>
                  <a:srgbClr val="C00000"/>
                </a:solidFill>
              </a:rPr>
              <a:t>“</a:t>
            </a:r>
            <a:r>
              <a:rPr lang="en-US" dirty="0" smtClean="0">
                <a:solidFill>
                  <a:srgbClr val="0070C0"/>
                </a:solidFill>
              </a:rPr>
              <a:t>Statement </a:t>
            </a:r>
            <a:r>
              <a:rPr lang="en-US" dirty="0">
                <a:solidFill>
                  <a:srgbClr val="0070C0"/>
                </a:solidFill>
              </a:rPr>
              <a:t>on Respiratory Monitoring </a:t>
            </a:r>
            <a:r>
              <a:rPr lang="en-US" dirty="0" smtClean="0">
                <a:solidFill>
                  <a:srgbClr val="0070C0"/>
                </a:solidFill>
              </a:rPr>
              <a:t>during Endoscopic </a:t>
            </a:r>
            <a:r>
              <a:rPr lang="en-US" dirty="0">
                <a:solidFill>
                  <a:srgbClr val="0070C0"/>
                </a:solidFill>
              </a:rPr>
              <a:t>Procedures</a:t>
            </a:r>
            <a:r>
              <a:rPr lang="en-US" dirty="0" smtClean="0">
                <a:solidFill>
                  <a:srgbClr val="C00000"/>
                </a:solidFill>
              </a:rPr>
              <a:t>,”</a:t>
            </a:r>
            <a:r>
              <a:rPr lang="en-US" dirty="0">
                <a:solidFill>
                  <a:srgbClr val="C00000"/>
                </a:solidFill>
              </a:rPr>
              <a:t> </a:t>
            </a:r>
            <a:r>
              <a:rPr lang="en-US" dirty="0" smtClean="0">
                <a:solidFill>
                  <a:srgbClr val="C00000"/>
                </a:solidFill>
              </a:rPr>
              <a:t>“</a:t>
            </a:r>
            <a:r>
              <a:rPr lang="en-US" dirty="0" smtClean="0">
                <a:solidFill>
                  <a:srgbClr val="0070C0"/>
                </a:solidFill>
              </a:rPr>
              <a:t>Statement </a:t>
            </a:r>
            <a:r>
              <a:rPr lang="en-US" dirty="0">
                <a:solidFill>
                  <a:srgbClr val="0070C0"/>
                </a:solidFill>
              </a:rPr>
              <a:t>for Basic Anesthetic Monitoring</a:t>
            </a:r>
            <a:r>
              <a:rPr lang="en-US" dirty="0" smtClean="0">
                <a:solidFill>
                  <a:srgbClr val="C00000"/>
                </a:solidFill>
              </a:rPr>
              <a:t>,”</a:t>
            </a:r>
            <a:r>
              <a:rPr lang="en-US" dirty="0">
                <a:solidFill>
                  <a:srgbClr val="C00000"/>
                </a:solidFill>
              </a:rPr>
              <a:t> </a:t>
            </a:r>
            <a:r>
              <a:rPr lang="en-US" dirty="0">
                <a:solidFill>
                  <a:srgbClr val="0070C0"/>
                </a:solidFill>
              </a:rPr>
              <a:t>Statement on Granting Privileges for Administration of Moderate Sedation to Practitioners Who Are Not </a:t>
            </a:r>
            <a:r>
              <a:rPr lang="en-US" dirty="0" smtClean="0">
                <a:solidFill>
                  <a:srgbClr val="0070C0"/>
                </a:solidFill>
              </a:rPr>
              <a:t>Anesthesia Professionals</a:t>
            </a:r>
            <a:r>
              <a:rPr lang="en-US" dirty="0" smtClean="0">
                <a:solidFill>
                  <a:srgbClr val="C00000"/>
                </a:solidFill>
              </a:rPr>
              <a:t>,”</a:t>
            </a:r>
            <a:r>
              <a:rPr lang="en-US" dirty="0">
                <a:solidFill>
                  <a:srgbClr val="C00000"/>
                </a:solidFill>
              </a:rPr>
              <a:t> </a:t>
            </a:r>
            <a:r>
              <a:rPr lang="en-US" dirty="0" smtClean="0">
                <a:solidFill>
                  <a:srgbClr val="C00000"/>
                </a:solidFill>
              </a:rPr>
              <a:t>“</a:t>
            </a:r>
            <a:r>
              <a:rPr lang="en-US" dirty="0" smtClean="0">
                <a:solidFill>
                  <a:srgbClr val="0070C0"/>
                </a:solidFill>
              </a:rPr>
              <a:t>Advisory </a:t>
            </a:r>
            <a:r>
              <a:rPr lang="en-US" dirty="0">
                <a:solidFill>
                  <a:srgbClr val="0070C0"/>
                </a:solidFill>
              </a:rPr>
              <a:t>on Granting Privileges for Deep Sedation to Non-Anesthesiologist Sedation Practitioners</a:t>
            </a:r>
            <a:r>
              <a:rPr lang="en-US" dirty="0" smtClean="0">
                <a:solidFill>
                  <a:srgbClr val="C00000"/>
                </a:solidFill>
              </a:rPr>
              <a:t>,” </a:t>
            </a:r>
            <a:r>
              <a:rPr lang="en-US" dirty="0">
                <a:solidFill>
                  <a:srgbClr val="C00000"/>
                </a:solidFill>
              </a:rPr>
              <a:t>and “</a:t>
            </a:r>
            <a:r>
              <a:rPr lang="en-US" dirty="0">
                <a:solidFill>
                  <a:srgbClr val="0070C0"/>
                </a:solidFill>
              </a:rPr>
              <a:t>Practice Guidelines for Sedation and Analgesia by Non-Anesthesiologists</a:t>
            </a:r>
            <a:r>
              <a:rPr lang="en-US" dirty="0" smtClean="0">
                <a:solidFill>
                  <a:srgbClr val="C00000"/>
                </a:solidFill>
              </a:rPr>
              <a:t>.”</a:t>
            </a:r>
          </a:p>
        </p:txBody>
      </p:sp>
    </p:spTree>
    <p:extLst>
      <p:ext uri="{BB962C8B-B14F-4D97-AF65-F5344CB8AC3E}">
        <p14:creationId xmlns:p14="http://schemas.microsoft.com/office/powerpoint/2010/main" val="4058917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1812" y="762000"/>
            <a:ext cx="10744199" cy="4953000"/>
          </a:xfrm>
        </p:spPr>
        <p:txBody>
          <a:bodyPr/>
          <a:lstStyle/>
          <a:p>
            <a:pPr algn="just">
              <a:lnSpc>
                <a:spcPct val="150000"/>
              </a:lnSpc>
              <a:buFont typeface="Wingdings" panose="05000000000000000000" pitchFamily="2" charset="2"/>
              <a:buChar char="v"/>
            </a:pPr>
            <a:r>
              <a:rPr lang="en-US" dirty="0" smtClean="0">
                <a:solidFill>
                  <a:srgbClr val="C00000"/>
                </a:solidFill>
              </a:rPr>
              <a:t> Although </a:t>
            </a:r>
            <a:r>
              <a:rPr lang="en-US" dirty="0">
                <a:solidFill>
                  <a:srgbClr val="C00000"/>
                </a:solidFill>
              </a:rPr>
              <a:t>these documents have not yet gained universal acceptance outside anesthesiology and competing documents are promoted by other specialties, </a:t>
            </a:r>
            <a:r>
              <a:rPr lang="en-US" dirty="0">
                <a:solidFill>
                  <a:srgbClr val="002060"/>
                </a:solidFill>
              </a:rPr>
              <a:t>the ASA classifications and guidelines </a:t>
            </a:r>
            <a:r>
              <a:rPr lang="en-US" dirty="0">
                <a:solidFill>
                  <a:srgbClr val="C00000"/>
                </a:solidFill>
              </a:rPr>
              <a:t>are being acknowledged in the more recent </a:t>
            </a:r>
            <a:r>
              <a:rPr lang="en-US" dirty="0" smtClean="0">
                <a:solidFill>
                  <a:srgbClr val="C00000"/>
                </a:solidFill>
              </a:rPr>
              <a:t>non-anesthetic </a:t>
            </a:r>
            <a:r>
              <a:rPr lang="en-US" dirty="0">
                <a:solidFill>
                  <a:srgbClr val="C00000"/>
                </a:solidFill>
              </a:rPr>
              <a:t>literature.</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5412" y="3352800"/>
            <a:ext cx="5029200" cy="2728628"/>
          </a:xfrm>
          <a:prstGeom prst="rect">
            <a:avLst/>
          </a:prstGeom>
        </p:spPr>
      </p:pic>
    </p:spTree>
    <p:extLst>
      <p:ext uri="{BB962C8B-B14F-4D97-AF65-F5344CB8AC3E}">
        <p14:creationId xmlns:p14="http://schemas.microsoft.com/office/powerpoint/2010/main" val="1275322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3" y="381000"/>
            <a:ext cx="6934200" cy="609600"/>
          </a:xfrm>
        </p:spPr>
        <p:txBody>
          <a:bodyPr/>
          <a:lstStyle/>
          <a:p>
            <a:pPr algn="ctr"/>
            <a:r>
              <a:rPr lang="en-US" b="1" dirty="0">
                <a:solidFill>
                  <a:srgbClr val="FFFF00"/>
                </a:solidFill>
                <a:effectLst>
                  <a:outerShdw blurRad="38100" dist="38100" dir="2700000" algn="tl">
                    <a:srgbClr val="000000">
                      <a:alpha val="43137"/>
                    </a:srgbClr>
                  </a:outerShdw>
                </a:effectLst>
              </a:rPr>
              <a:t>AUTHORS’ RECOMMENDATIONS</a:t>
            </a:r>
            <a:endParaRPr lang="en-US" dirty="0">
              <a:solidFill>
                <a:srgbClr val="FFFF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33758" y="1676400"/>
            <a:ext cx="11591924" cy="5029200"/>
          </a:xfrm>
        </p:spPr>
        <p:txBody>
          <a:bodyPr>
            <a:noAutofit/>
          </a:bodyPr>
          <a:lstStyle/>
          <a:p>
            <a:pPr algn="just">
              <a:lnSpc>
                <a:spcPct val="150000"/>
              </a:lnSpc>
              <a:buFont typeface="Wingdings" panose="05000000000000000000" pitchFamily="2" charset="2"/>
              <a:buChar char="v"/>
            </a:pPr>
            <a:r>
              <a:rPr lang="en-US" dirty="0" smtClean="0">
                <a:solidFill>
                  <a:srgbClr val="C00000"/>
                </a:solidFill>
              </a:rPr>
              <a:t> It </a:t>
            </a:r>
            <a:r>
              <a:rPr lang="en-US" dirty="0">
                <a:solidFill>
                  <a:srgbClr val="C00000"/>
                </a:solidFill>
              </a:rPr>
              <a:t>is unlikely that the use of propofol by </a:t>
            </a:r>
            <a:r>
              <a:rPr lang="en-US" dirty="0" smtClean="0">
                <a:solidFill>
                  <a:srgbClr val="C00000"/>
                </a:solidFill>
              </a:rPr>
              <a:t>non-anesthesia </a:t>
            </a:r>
            <a:r>
              <a:rPr lang="en-US" dirty="0">
                <a:solidFill>
                  <a:srgbClr val="C00000"/>
                </a:solidFill>
              </a:rPr>
              <a:t>professionals will </a:t>
            </a:r>
            <a:r>
              <a:rPr lang="en-US" dirty="0" smtClean="0">
                <a:solidFill>
                  <a:srgbClr val="C00000"/>
                </a:solidFill>
              </a:rPr>
              <a:t>cease.</a:t>
            </a:r>
          </a:p>
          <a:p>
            <a:pPr algn="just">
              <a:lnSpc>
                <a:spcPct val="150000"/>
              </a:lnSpc>
              <a:buFont typeface="Wingdings" panose="05000000000000000000" pitchFamily="2" charset="2"/>
              <a:buChar char="v"/>
            </a:pPr>
            <a:r>
              <a:rPr lang="en-US" dirty="0" smtClean="0">
                <a:solidFill>
                  <a:srgbClr val="C00000"/>
                </a:solidFill>
              </a:rPr>
              <a:t> In </a:t>
            </a:r>
            <a:r>
              <a:rPr lang="en-US" dirty="0">
                <a:solidFill>
                  <a:srgbClr val="C00000"/>
                </a:solidFill>
              </a:rPr>
              <a:t>many ways, propofol may be as safe or safer than more traditional </a:t>
            </a:r>
            <a:r>
              <a:rPr lang="en-US" dirty="0" smtClean="0">
                <a:solidFill>
                  <a:srgbClr val="C00000"/>
                </a:solidFill>
              </a:rPr>
              <a:t>medications.</a:t>
            </a:r>
          </a:p>
          <a:p>
            <a:pPr algn="just">
              <a:lnSpc>
                <a:spcPct val="150000"/>
              </a:lnSpc>
              <a:buFont typeface="Wingdings" panose="05000000000000000000" pitchFamily="2" charset="2"/>
              <a:buChar char="v"/>
            </a:pPr>
            <a:r>
              <a:rPr lang="en-US" dirty="0" smtClean="0">
                <a:solidFill>
                  <a:srgbClr val="C00000"/>
                </a:solidFill>
              </a:rPr>
              <a:t> However</a:t>
            </a:r>
            <a:r>
              <a:rPr lang="en-US" dirty="0">
                <a:solidFill>
                  <a:srgbClr val="C00000"/>
                </a:solidFill>
              </a:rPr>
              <a:t>, education of </a:t>
            </a:r>
            <a:r>
              <a:rPr lang="en-US" dirty="0" smtClean="0">
                <a:solidFill>
                  <a:srgbClr val="C00000"/>
                </a:solidFill>
              </a:rPr>
              <a:t>non-anesthesia </a:t>
            </a:r>
            <a:r>
              <a:rPr lang="en-US" dirty="0">
                <a:solidFill>
                  <a:srgbClr val="C00000"/>
                </a:solidFill>
              </a:rPr>
              <a:t>professionals, especially </a:t>
            </a:r>
            <a:r>
              <a:rPr lang="en-US" dirty="0" smtClean="0">
                <a:solidFill>
                  <a:srgbClr val="C00000"/>
                </a:solidFill>
              </a:rPr>
              <a:t>those responsible </a:t>
            </a:r>
            <a:r>
              <a:rPr lang="en-US" dirty="0">
                <a:solidFill>
                  <a:srgbClr val="C00000"/>
                </a:solidFill>
              </a:rPr>
              <a:t>for the patient, is needed to advance patient </a:t>
            </a:r>
            <a:r>
              <a:rPr lang="en-US" dirty="0" smtClean="0">
                <a:solidFill>
                  <a:srgbClr val="C00000"/>
                </a:solidFill>
              </a:rPr>
              <a:t>safety.</a:t>
            </a:r>
          </a:p>
          <a:p>
            <a:pPr algn="just">
              <a:lnSpc>
                <a:spcPct val="150000"/>
              </a:lnSpc>
              <a:buFont typeface="Wingdings" panose="05000000000000000000" pitchFamily="2" charset="2"/>
              <a:buChar char="v"/>
            </a:pPr>
            <a:r>
              <a:rPr lang="en-US" dirty="0" smtClean="0">
                <a:solidFill>
                  <a:srgbClr val="C00000"/>
                </a:solidFill>
              </a:rPr>
              <a:t> Understanding </a:t>
            </a:r>
            <a:r>
              <a:rPr lang="en-US" dirty="0">
                <a:solidFill>
                  <a:srgbClr val="C00000"/>
                </a:solidFill>
              </a:rPr>
              <a:t>the risks for nonfasted patients and providing the training to avoid and rescue from deep levels of sedation are </a:t>
            </a:r>
            <a:r>
              <a:rPr lang="en-US" dirty="0" smtClean="0">
                <a:solidFill>
                  <a:srgbClr val="C00000"/>
                </a:solidFill>
              </a:rPr>
              <a:t>essential.</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0412" y="76201"/>
            <a:ext cx="3514725" cy="1676399"/>
          </a:xfrm>
          <a:prstGeom prst="rect">
            <a:avLst/>
          </a:prstGeom>
        </p:spPr>
      </p:pic>
    </p:spTree>
    <p:extLst>
      <p:ext uri="{BB962C8B-B14F-4D97-AF65-F5344CB8AC3E}">
        <p14:creationId xmlns:p14="http://schemas.microsoft.com/office/powerpoint/2010/main" val="4120527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9412" y="381000"/>
            <a:ext cx="11430000" cy="6248400"/>
          </a:xfrm>
        </p:spPr>
        <p:txBody>
          <a:bodyPr>
            <a:noAutofit/>
          </a:bodyPr>
          <a:lstStyle/>
          <a:p>
            <a:pPr algn="just">
              <a:lnSpc>
                <a:spcPct val="150000"/>
              </a:lnSpc>
              <a:buFont typeface="Wingdings" panose="05000000000000000000" pitchFamily="2" charset="2"/>
              <a:buChar char="v"/>
            </a:pPr>
            <a:r>
              <a:rPr lang="en-US" dirty="0" smtClean="0">
                <a:solidFill>
                  <a:srgbClr val="C00000"/>
                </a:solidFill>
              </a:rPr>
              <a:t> </a:t>
            </a:r>
            <a:r>
              <a:rPr lang="en-US" dirty="0" smtClean="0">
                <a:solidFill>
                  <a:srgbClr val="002060"/>
                </a:solidFill>
              </a:rPr>
              <a:t>(</a:t>
            </a:r>
            <a:r>
              <a:rPr lang="en-US" dirty="0">
                <a:solidFill>
                  <a:srgbClr val="002060"/>
                </a:solidFill>
              </a:rPr>
              <a:t>ASA) </a:t>
            </a:r>
            <a:r>
              <a:rPr lang="en-US" dirty="0">
                <a:solidFill>
                  <a:srgbClr val="C00000"/>
                </a:solidFill>
              </a:rPr>
              <a:t>provides documents to assist in the educational and credentialing process, and these should be at the core of any training program.</a:t>
            </a:r>
          </a:p>
          <a:p>
            <a:pPr algn="just">
              <a:lnSpc>
                <a:spcPct val="150000"/>
              </a:lnSpc>
              <a:buFont typeface="Wingdings" panose="05000000000000000000" pitchFamily="2" charset="2"/>
              <a:buChar char="v"/>
            </a:pPr>
            <a:r>
              <a:rPr lang="en-US" dirty="0" smtClean="0">
                <a:solidFill>
                  <a:srgbClr val="C00000"/>
                </a:solidFill>
              </a:rPr>
              <a:t> </a:t>
            </a:r>
            <a:r>
              <a:rPr lang="en-US" dirty="0" smtClean="0">
                <a:solidFill>
                  <a:srgbClr val="002060"/>
                </a:solidFill>
              </a:rPr>
              <a:t>Monitoring</a:t>
            </a:r>
            <a:r>
              <a:rPr lang="en-US" dirty="0" smtClean="0">
                <a:solidFill>
                  <a:srgbClr val="C00000"/>
                </a:solidFill>
              </a:rPr>
              <a:t> </a:t>
            </a:r>
            <a:r>
              <a:rPr lang="en-US" dirty="0">
                <a:solidFill>
                  <a:srgbClr val="C00000"/>
                </a:solidFill>
              </a:rPr>
              <a:t>must be standardized and </a:t>
            </a:r>
            <a:r>
              <a:rPr lang="en-US" dirty="0" smtClean="0">
                <a:solidFill>
                  <a:srgbClr val="C00000"/>
                </a:solidFill>
              </a:rPr>
              <a:t>adequate.</a:t>
            </a:r>
          </a:p>
          <a:p>
            <a:pPr algn="just">
              <a:lnSpc>
                <a:spcPct val="150000"/>
              </a:lnSpc>
              <a:buFont typeface="Wingdings" panose="05000000000000000000" pitchFamily="2" charset="2"/>
              <a:buChar char="v"/>
            </a:pPr>
            <a:r>
              <a:rPr lang="en-US" dirty="0" smtClean="0">
                <a:solidFill>
                  <a:srgbClr val="C00000"/>
                </a:solidFill>
              </a:rPr>
              <a:t> Given </a:t>
            </a:r>
            <a:r>
              <a:rPr lang="en-US" dirty="0">
                <a:solidFill>
                  <a:srgbClr val="C00000"/>
                </a:solidFill>
              </a:rPr>
              <a:t>their training, experience, and everyday environment, anesthesiologists should be at the forefront to determine protocols, initiate training, perform or oversee competency reviews, and set up quality assurance </a:t>
            </a:r>
            <a:r>
              <a:rPr lang="en-US" dirty="0" smtClean="0">
                <a:solidFill>
                  <a:srgbClr val="C00000"/>
                </a:solidFill>
              </a:rPr>
              <a:t>programs.</a:t>
            </a:r>
          </a:p>
          <a:p>
            <a:pPr algn="just">
              <a:lnSpc>
                <a:spcPct val="150000"/>
              </a:lnSpc>
              <a:buFont typeface="Wingdings" panose="05000000000000000000" pitchFamily="2" charset="2"/>
              <a:buChar char="v"/>
            </a:pPr>
            <a:r>
              <a:rPr lang="en-US" dirty="0" smtClean="0">
                <a:solidFill>
                  <a:srgbClr val="C00000"/>
                </a:solidFill>
              </a:rPr>
              <a:t> </a:t>
            </a:r>
            <a:r>
              <a:rPr lang="en-US" dirty="0" smtClean="0">
                <a:solidFill>
                  <a:srgbClr val="002060"/>
                </a:solidFill>
              </a:rPr>
              <a:t>All data </a:t>
            </a:r>
            <a:r>
              <a:rPr lang="en-US" dirty="0" smtClean="0">
                <a:solidFill>
                  <a:srgbClr val="C00000"/>
                </a:solidFill>
              </a:rPr>
              <a:t>should undergo periodic review, and appropriate responses should be given about sentinel events.</a:t>
            </a:r>
            <a:endParaRPr lang="en-US" dirty="0">
              <a:solidFill>
                <a:srgbClr val="C00000"/>
              </a:solidFill>
            </a:endParaRPr>
          </a:p>
          <a:p>
            <a:pPr algn="just">
              <a:lnSpc>
                <a:spcPct val="150000"/>
              </a:lnSpc>
              <a:buFont typeface="Wingdings" panose="05000000000000000000" pitchFamily="2" charset="2"/>
              <a:buChar char="v"/>
            </a:pPr>
            <a:r>
              <a:rPr lang="en-US" dirty="0" smtClean="0">
                <a:solidFill>
                  <a:srgbClr val="002060"/>
                </a:solidFill>
              </a:rPr>
              <a:t> All </a:t>
            </a:r>
            <a:r>
              <a:rPr lang="en-US" dirty="0">
                <a:solidFill>
                  <a:srgbClr val="002060"/>
                </a:solidFill>
              </a:rPr>
              <a:t>specialties </a:t>
            </a:r>
            <a:r>
              <a:rPr lang="en-US" dirty="0">
                <a:solidFill>
                  <a:srgbClr val="C00000"/>
                </a:solidFill>
              </a:rPr>
              <a:t>using sedation should agree on a consistent set of definitions of sedation </a:t>
            </a:r>
            <a:r>
              <a:rPr lang="en-US" dirty="0" smtClean="0">
                <a:solidFill>
                  <a:srgbClr val="C00000"/>
                </a:solidFill>
              </a:rPr>
              <a:t>depth.</a:t>
            </a:r>
          </a:p>
        </p:txBody>
      </p:sp>
    </p:spTree>
    <p:extLst>
      <p:ext uri="{BB962C8B-B14F-4D97-AF65-F5344CB8AC3E}">
        <p14:creationId xmlns:p14="http://schemas.microsoft.com/office/powerpoint/2010/main" val="2597158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7012" y="1219200"/>
            <a:ext cx="11658600" cy="5486400"/>
          </a:xfrm>
        </p:spPr>
        <p:txBody>
          <a:bodyPr>
            <a:noAutofit/>
          </a:bodyPr>
          <a:lstStyle/>
          <a:p>
            <a:pPr algn="just">
              <a:lnSpc>
                <a:spcPct val="150000"/>
              </a:lnSpc>
              <a:buFont typeface="Wingdings" panose="05000000000000000000" pitchFamily="2" charset="2"/>
              <a:buChar char="v"/>
            </a:pPr>
            <a:r>
              <a:rPr lang="en-US" dirty="0" smtClean="0">
                <a:solidFill>
                  <a:srgbClr val="C00000"/>
                </a:solidFill>
              </a:rPr>
              <a:t> This </a:t>
            </a:r>
            <a:r>
              <a:rPr lang="en-US" dirty="0">
                <a:solidFill>
                  <a:srgbClr val="C00000"/>
                </a:solidFill>
              </a:rPr>
              <a:t>would help to advance research and develop evidence-based recommendations on patient safety</a:t>
            </a:r>
            <a:r>
              <a:rPr lang="en-US" dirty="0" smtClean="0">
                <a:solidFill>
                  <a:srgbClr val="C00000"/>
                </a:solidFill>
              </a:rPr>
              <a:t>.</a:t>
            </a:r>
          </a:p>
          <a:p>
            <a:pPr algn="just">
              <a:lnSpc>
                <a:spcPct val="150000"/>
              </a:lnSpc>
              <a:buFont typeface="Wingdings" panose="05000000000000000000" pitchFamily="2" charset="2"/>
              <a:buChar char="v"/>
            </a:pPr>
            <a:r>
              <a:rPr lang="en-US" dirty="0" smtClean="0">
                <a:solidFill>
                  <a:srgbClr val="C00000"/>
                </a:solidFill>
              </a:rPr>
              <a:t> The </a:t>
            </a:r>
            <a:r>
              <a:rPr lang="en-US" dirty="0">
                <a:solidFill>
                  <a:srgbClr val="C00000"/>
                </a:solidFill>
              </a:rPr>
              <a:t>ASA has published a document defining the continuum of depth of sedation that describes physiologic changes, as well as responsiveness at different depths, including general </a:t>
            </a:r>
            <a:r>
              <a:rPr lang="en-US" dirty="0" smtClean="0">
                <a:solidFill>
                  <a:srgbClr val="C00000"/>
                </a:solidFill>
              </a:rPr>
              <a:t>anesthesia.</a:t>
            </a:r>
          </a:p>
          <a:p>
            <a:pPr algn="just">
              <a:lnSpc>
                <a:spcPct val="150000"/>
              </a:lnSpc>
              <a:buFont typeface="Wingdings" panose="05000000000000000000" pitchFamily="2" charset="2"/>
              <a:buChar char="v"/>
            </a:pPr>
            <a:r>
              <a:rPr lang="en-US" dirty="0" smtClean="0">
                <a:solidFill>
                  <a:srgbClr val="C00000"/>
                </a:solidFill>
              </a:rPr>
              <a:t> The </a:t>
            </a:r>
            <a:r>
              <a:rPr lang="en-US" dirty="0">
                <a:solidFill>
                  <a:srgbClr val="C00000"/>
                </a:solidFill>
              </a:rPr>
              <a:t>use of such a document should be universal as it would promote discussion and provide comparison of data between fields</a:t>
            </a:r>
            <a:r>
              <a:rPr lang="en-US" dirty="0" smtClean="0">
                <a:solidFill>
                  <a:srgbClr val="C00000"/>
                </a:solidFill>
              </a:rPr>
              <a:t>.</a:t>
            </a:r>
          </a:p>
          <a:p>
            <a:pPr algn="just">
              <a:lnSpc>
                <a:spcPct val="150000"/>
              </a:lnSpc>
              <a:buFont typeface="Wingdings" panose="05000000000000000000" pitchFamily="2" charset="2"/>
              <a:buChar char="v"/>
            </a:pPr>
            <a:r>
              <a:rPr lang="en-US" dirty="0" smtClean="0">
                <a:solidFill>
                  <a:srgbClr val="C00000"/>
                </a:solidFill>
              </a:rPr>
              <a:t> </a:t>
            </a:r>
            <a:r>
              <a:rPr lang="en-US" dirty="0" smtClean="0">
                <a:solidFill>
                  <a:srgbClr val="002060"/>
                </a:solidFill>
              </a:rPr>
              <a:t>Anesthesiologists </a:t>
            </a:r>
            <a:r>
              <a:rPr lang="en-US" dirty="0">
                <a:solidFill>
                  <a:srgbClr val="002060"/>
                </a:solidFill>
              </a:rPr>
              <a:t>did not anticipate such ready acceptance of a new </a:t>
            </a:r>
            <a:r>
              <a:rPr lang="en-US" dirty="0">
                <a:solidFill>
                  <a:srgbClr val="C00000"/>
                </a:solidFill>
              </a:rPr>
              <a:t>anesthetic medication outside the </a:t>
            </a:r>
            <a:r>
              <a:rPr lang="en-US" dirty="0" smtClean="0">
                <a:solidFill>
                  <a:srgbClr val="C00000"/>
                </a:solidFill>
              </a:rPr>
              <a:t>specialty.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13812" y="76201"/>
            <a:ext cx="3048001" cy="1295399"/>
          </a:xfrm>
          <a:prstGeom prst="rect">
            <a:avLst/>
          </a:prstGeom>
        </p:spPr>
      </p:pic>
    </p:spTree>
    <p:extLst>
      <p:ext uri="{BB962C8B-B14F-4D97-AF65-F5344CB8AC3E}">
        <p14:creationId xmlns:p14="http://schemas.microsoft.com/office/powerpoint/2010/main" val="1897125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1812" y="457200"/>
            <a:ext cx="11125200" cy="3276600"/>
          </a:xfrm>
        </p:spPr>
        <p:txBody>
          <a:bodyPr>
            <a:normAutofit lnSpcReduction="10000"/>
          </a:bodyPr>
          <a:lstStyle/>
          <a:p>
            <a:pPr>
              <a:lnSpc>
                <a:spcPct val="150000"/>
              </a:lnSpc>
              <a:buFont typeface="Wingdings" panose="05000000000000000000" pitchFamily="2" charset="2"/>
              <a:buChar char="v"/>
            </a:pPr>
            <a:r>
              <a:rPr lang="en-US" dirty="0" smtClean="0">
                <a:solidFill>
                  <a:srgbClr val="C00000"/>
                </a:solidFill>
              </a:rPr>
              <a:t> </a:t>
            </a:r>
            <a:r>
              <a:rPr lang="en-US" dirty="0" smtClean="0">
                <a:solidFill>
                  <a:srgbClr val="002060"/>
                </a:solidFill>
              </a:rPr>
              <a:t>Anesthesia </a:t>
            </a:r>
            <a:r>
              <a:rPr lang="en-US" dirty="0">
                <a:solidFill>
                  <a:srgbClr val="002060"/>
                </a:solidFill>
              </a:rPr>
              <a:t>professionals </a:t>
            </a:r>
            <a:r>
              <a:rPr lang="en-US" dirty="0">
                <a:solidFill>
                  <a:srgbClr val="C00000"/>
                </a:solidFill>
              </a:rPr>
              <a:t>need to be better prepared to address the use of such potent drugs by non-anesthesia professionals in a more proactive manner</a:t>
            </a:r>
            <a:r>
              <a:rPr lang="en-US" dirty="0" smtClean="0">
                <a:solidFill>
                  <a:srgbClr val="C00000"/>
                </a:solidFill>
              </a:rPr>
              <a:t>.</a:t>
            </a:r>
          </a:p>
          <a:p>
            <a:pPr marL="0" indent="0">
              <a:lnSpc>
                <a:spcPct val="150000"/>
              </a:lnSpc>
              <a:buNone/>
            </a:pPr>
            <a:endParaRPr lang="en-US" sz="1000" dirty="0">
              <a:solidFill>
                <a:srgbClr val="C00000"/>
              </a:solidFill>
            </a:endParaRPr>
          </a:p>
          <a:p>
            <a:pPr>
              <a:lnSpc>
                <a:spcPct val="150000"/>
              </a:lnSpc>
              <a:buFont typeface="Wingdings" panose="05000000000000000000" pitchFamily="2" charset="2"/>
              <a:buChar char="v"/>
            </a:pPr>
            <a:r>
              <a:rPr lang="en-US" dirty="0" smtClean="0">
                <a:solidFill>
                  <a:srgbClr val="C00000"/>
                </a:solidFill>
              </a:rPr>
              <a:t> The </a:t>
            </a:r>
            <a:r>
              <a:rPr lang="en-US" dirty="0">
                <a:solidFill>
                  <a:srgbClr val="C00000"/>
                </a:solidFill>
              </a:rPr>
              <a:t>ASA has started to establish the necessary </a:t>
            </a:r>
            <a:r>
              <a:rPr lang="en-US" dirty="0">
                <a:solidFill>
                  <a:srgbClr val="002060"/>
                </a:solidFill>
              </a:rPr>
              <a:t>documentation</a:t>
            </a:r>
            <a:r>
              <a:rPr lang="en-US" dirty="0">
                <a:solidFill>
                  <a:srgbClr val="C00000"/>
                </a:solidFill>
              </a:rPr>
              <a:t> to address future events</a:t>
            </a:r>
            <a:r>
              <a:rPr lang="en-US" dirty="0" smtClean="0">
                <a:solidFill>
                  <a:srgbClr val="C00000"/>
                </a:solidFill>
              </a:rPr>
              <a:t>.</a:t>
            </a:r>
            <a:endParaRPr lang="en-US" dirty="0">
              <a:solidFill>
                <a:srgbClr val="C0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8012" y="3733800"/>
            <a:ext cx="4953000" cy="2589767"/>
          </a:xfrm>
          <a:prstGeom prst="rect">
            <a:avLst/>
          </a:prstGeom>
        </p:spPr>
      </p:pic>
    </p:spTree>
    <p:extLst>
      <p:ext uri="{BB962C8B-B14F-4D97-AF65-F5344CB8AC3E}">
        <p14:creationId xmlns:p14="http://schemas.microsoft.com/office/powerpoint/2010/main" val="3295030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812" y="76200"/>
            <a:ext cx="9601200" cy="685800"/>
          </a:xfrm>
        </p:spPr>
        <p:txBody>
          <a:bodyPr>
            <a:normAutofit fontScale="90000"/>
          </a:bodyPr>
          <a:lstStyle/>
          <a:p>
            <a:pPr algn="ctr"/>
            <a:r>
              <a:rPr lang="en-US" sz="5400" b="1" dirty="0" smtClean="0">
                <a:solidFill>
                  <a:srgbClr val="FFFF00"/>
                </a:solidFill>
                <a:effectLst>
                  <a:outerShdw blurRad="38100" dist="38100" dir="2700000" algn="tl">
                    <a:srgbClr val="000000">
                      <a:alpha val="43137"/>
                    </a:srgbClr>
                  </a:outerShdw>
                </a:effectLst>
              </a:rPr>
              <a:t>References</a:t>
            </a:r>
            <a:endParaRPr lang="en-US" sz="5400" b="1" dirty="0">
              <a:solidFill>
                <a:srgbClr val="FFFF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27012" y="838200"/>
            <a:ext cx="11658600" cy="5867400"/>
          </a:xfrm>
        </p:spPr>
        <p:txBody>
          <a:bodyPr>
            <a:noAutofit/>
          </a:bodyPr>
          <a:lstStyle/>
          <a:p>
            <a:pPr marL="342900" indent="-342900" algn="just">
              <a:lnSpc>
                <a:spcPct val="100000"/>
              </a:lnSpc>
              <a:buFont typeface="Wingdings" panose="05000000000000000000" pitchFamily="2" charset="2"/>
              <a:buChar char="v"/>
            </a:pPr>
            <a:r>
              <a:rPr lang="en-US" sz="1500" dirty="0" smtClean="0">
                <a:solidFill>
                  <a:srgbClr val="C00000"/>
                </a:solidFill>
              </a:rPr>
              <a:t>McCallum </a:t>
            </a:r>
            <a:r>
              <a:rPr lang="en-US" sz="1500" dirty="0">
                <a:solidFill>
                  <a:srgbClr val="C00000"/>
                </a:solidFill>
              </a:rPr>
              <a:t>R. Hoyt, MD, MBA • Beverly K. Philip, </a:t>
            </a:r>
            <a:r>
              <a:rPr lang="en-US" sz="1500" dirty="0" smtClean="0">
                <a:solidFill>
                  <a:srgbClr val="C00000"/>
                </a:solidFill>
              </a:rPr>
              <a:t>MD-Evidence based Ch. 47</a:t>
            </a:r>
          </a:p>
          <a:p>
            <a:pPr marL="342900" indent="-342900" algn="just">
              <a:lnSpc>
                <a:spcPct val="100000"/>
              </a:lnSpc>
              <a:buFont typeface="Wingdings" panose="05000000000000000000" pitchFamily="2" charset="2"/>
              <a:buChar char="v"/>
            </a:pPr>
            <a:r>
              <a:rPr lang="en-US" sz="1500" dirty="0" smtClean="0">
                <a:solidFill>
                  <a:srgbClr val="C00000"/>
                </a:solidFill>
              </a:rPr>
              <a:t>Smith </a:t>
            </a:r>
            <a:r>
              <a:rPr lang="en-US" sz="1500" dirty="0">
                <a:solidFill>
                  <a:srgbClr val="C00000"/>
                </a:solidFill>
              </a:rPr>
              <a:t>I, White PF, </a:t>
            </a:r>
            <a:r>
              <a:rPr lang="en-US" sz="1500" dirty="0" err="1">
                <a:solidFill>
                  <a:srgbClr val="C00000"/>
                </a:solidFill>
              </a:rPr>
              <a:t>Nathanson</a:t>
            </a:r>
            <a:r>
              <a:rPr lang="en-US" sz="1500" dirty="0">
                <a:solidFill>
                  <a:srgbClr val="C00000"/>
                </a:solidFill>
              </a:rPr>
              <a:t> M, </a:t>
            </a:r>
            <a:r>
              <a:rPr lang="en-US" sz="1500" dirty="0" err="1">
                <a:solidFill>
                  <a:srgbClr val="C00000"/>
                </a:solidFill>
              </a:rPr>
              <a:t>Gouldson</a:t>
            </a:r>
            <a:r>
              <a:rPr lang="en-US" sz="1500" dirty="0">
                <a:solidFill>
                  <a:srgbClr val="C00000"/>
                </a:solidFill>
              </a:rPr>
              <a:t> R. Propofol: an update on its clinical use. Anesthesiology 1994;81(4):</a:t>
            </a:r>
            <a:r>
              <a:rPr lang="en-US" sz="1500" dirty="0" smtClean="0">
                <a:solidFill>
                  <a:srgbClr val="C00000"/>
                </a:solidFill>
              </a:rPr>
              <a:t>1005–43.</a:t>
            </a:r>
          </a:p>
          <a:p>
            <a:pPr marL="342900" indent="-342900" algn="just">
              <a:lnSpc>
                <a:spcPct val="100000"/>
              </a:lnSpc>
              <a:buFont typeface="Wingdings" panose="05000000000000000000" pitchFamily="2" charset="2"/>
              <a:buChar char="v"/>
            </a:pPr>
            <a:r>
              <a:rPr lang="en-US" sz="1500" dirty="0" err="1" smtClean="0">
                <a:solidFill>
                  <a:srgbClr val="C00000"/>
                </a:solidFill>
              </a:rPr>
              <a:t>MacKenzie</a:t>
            </a:r>
            <a:r>
              <a:rPr lang="en-US" sz="1500" dirty="0" smtClean="0">
                <a:solidFill>
                  <a:srgbClr val="C00000"/>
                </a:solidFill>
              </a:rPr>
              <a:t> </a:t>
            </a:r>
            <a:r>
              <a:rPr lang="en-US" sz="1500" dirty="0">
                <a:solidFill>
                  <a:srgbClr val="C00000"/>
                </a:solidFill>
              </a:rPr>
              <a:t>N, Grant IS. Propofol for intravenous sedation. </a:t>
            </a:r>
            <a:r>
              <a:rPr lang="en-US" sz="1500" dirty="0" err="1">
                <a:solidFill>
                  <a:srgbClr val="C00000"/>
                </a:solidFill>
              </a:rPr>
              <a:t>Anaesthesia</a:t>
            </a:r>
            <a:r>
              <a:rPr lang="en-US" sz="1500" dirty="0">
                <a:solidFill>
                  <a:srgbClr val="C00000"/>
                </a:solidFill>
              </a:rPr>
              <a:t> </a:t>
            </a:r>
            <a:r>
              <a:rPr lang="en-US" sz="1500" dirty="0" smtClean="0">
                <a:solidFill>
                  <a:srgbClr val="C00000"/>
                </a:solidFill>
              </a:rPr>
              <a:t>1987;42:3–6.</a:t>
            </a:r>
          </a:p>
          <a:p>
            <a:pPr marL="342900" indent="-342900" algn="just">
              <a:lnSpc>
                <a:spcPct val="100000"/>
              </a:lnSpc>
              <a:buFont typeface="Wingdings" panose="05000000000000000000" pitchFamily="2" charset="2"/>
              <a:buChar char="v"/>
            </a:pPr>
            <a:r>
              <a:rPr lang="en-US" sz="1500" dirty="0" smtClean="0">
                <a:solidFill>
                  <a:srgbClr val="C00000"/>
                </a:solidFill>
              </a:rPr>
              <a:t>Smith </a:t>
            </a:r>
            <a:r>
              <a:rPr lang="en-US" sz="1500" dirty="0">
                <a:solidFill>
                  <a:srgbClr val="C00000"/>
                </a:solidFill>
              </a:rPr>
              <a:t>I, Monk TG, White PF, Ding Y. Propofol infusion during regional anesthesia: sedative, amnestic, and anxiolytic properties. </a:t>
            </a:r>
            <a:r>
              <a:rPr lang="en-US" sz="1500" dirty="0" err="1">
                <a:solidFill>
                  <a:srgbClr val="C00000"/>
                </a:solidFill>
              </a:rPr>
              <a:t>Anesth</a:t>
            </a:r>
            <a:r>
              <a:rPr lang="en-US" sz="1500" dirty="0">
                <a:solidFill>
                  <a:srgbClr val="C00000"/>
                </a:solidFill>
              </a:rPr>
              <a:t> </a:t>
            </a:r>
            <a:r>
              <a:rPr lang="en-US" sz="1500" dirty="0" err="1">
                <a:solidFill>
                  <a:srgbClr val="C00000"/>
                </a:solidFill>
              </a:rPr>
              <a:t>Analg</a:t>
            </a:r>
            <a:r>
              <a:rPr lang="en-US" sz="1500" dirty="0">
                <a:solidFill>
                  <a:srgbClr val="C00000"/>
                </a:solidFill>
              </a:rPr>
              <a:t> </a:t>
            </a:r>
            <a:r>
              <a:rPr lang="en-US" sz="1500" dirty="0" smtClean="0">
                <a:solidFill>
                  <a:srgbClr val="C00000"/>
                </a:solidFill>
              </a:rPr>
              <a:t>1994;79:313–9.</a:t>
            </a:r>
          </a:p>
          <a:p>
            <a:pPr marL="342900" indent="-342900" algn="just">
              <a:lnSpc>
                <a:spcPct val="100000"/>
              </a:lnSpc>
              <a:buFont typeface="Wingdings" panose="05000000000000000000" pitchFamily="2" charset="2"/>
              <a:buChar char="v"/>
            </a:pPr>
            <a:r>
              <a:rPr lang="en-US" sz="1500" dirty="0" err="1" smtClean="0">
                <a:solidFill>
                  <a:srgbClr val="C00000"/>
                </a:solidFill>
              </a:rPr>
              <a:t>Gepts</a:t>
            </a:r>
            <a:r>
              <a:rPr lang="en-US" sz="1500" dirty="0" smtClean="0">
                <a:solidFill>
                  <a:srgbClr val="C00000"/>
                </a:solidFill>
              </a:rPr>
              <a:t> </a:t>
            </a:r>
            <a:r>
              <a:rPr lang="en-US" sz="1500" dirty="0">
                <a:solidFill>
                  <a:srgbClr val="C00000"/>
                </a:solidFill>
              </a:rPr>
              <a:t>E, </a:t>
            </a:r>
            <a:r>
              <a:rPr lang="en-US" sz="1500" dirty="0" err="1">
                <a:solidFill>
                  <a:srgbClr val="C00000"/>
                </a:solidFill>
              </a:rPr>
              <a:t>Claeys</a:t>
            </a:r>
            <a:r>
              <a:rPr lang="en-US" sz="1500" dirty="0">
                <a:solidFill>
                  <a:srgbClr val="C00000"/>
                </a:solidFill>
              </a:rPr>
              <a:t> MA, </a:t>
            </a:r>
            <a:r>
              <a:rPr lang="en-US" sz="1500" dirty="0" err="1">
                <a:solidFill>
                  <a:srgbClr val="C00000"/>
                </a:solidFill>
              </a:rPr>
              <a:t>Camu</a:t>
            </a:r>
            <a:r>
              <a:rPr lang="en-US" sz="1500" dirty="0">
                <a:solidFill>
                  <a:srgbClr val="C00000"/>
                </a:solidFill>
              </a:rPr>
              <a:t> F, </a:t>
            </a:r>
            <a:r>
              <a:rPr lang="en-US" sz="1500" dirty="0" err="1">
                <a:solidFill>
                  <a:srgbClr val="C00000"/>
                </a:solidFill>
              </a:rPr>
              <a:t>Smekens</a:t>
            </a:r>
            <a:r>
              <a:rPr lang="en-US" sz="1500" dirty="0">
                <a:solidFill>
                  <a:srgbClr val="C00000"/>
                </a:solidFill>
              </a:rPr>
              <a:t> L. Infusion of propofol (“Diprivan”) as sedative technique for colonoscopies. Postgrad Med J 1985;61(Suppl. 3):</a:t>
            </a:r>
            <a:r>
              <a:rPr lang="en-US" sz="1500" dirty="0" smtClean="0">
                <a:solidFill>
                  <a:srgbClr val="C00000"/>
                </a:solidFill>
              </a:rPr>
              <a:t>120–6.</a:t>
            </a:r>
          </a:p>
          <a:p>
            <a:pPr marL="342900" indent="-342900" algn="just">
              <a:lnSpc>
                <a:spcPct val="100000"/>
              </a:lnSpc>
              <a:buFont typeface="Wingdings" panose="05000000000000000000" pitchFamily="2" charset="2"/>
              <a:buChar char="v"/>
            </a:pPr>
            <a:r>
              <a:rPr lang="en-US" sz="1500" dirty="0" err="1" smtClean="0">
                <a:solidFill>
                  <a:srgbClr val="C00000"/>
                </a:solidFill>
              </a:rPr>
              <a:t>Zacny</a:t>
            </a:r>
            <a:r>
              <a:rPr lang="en-US" sz="1500" dirty="0" smtClean="0">
                <a:solidFill>
                  <a:srgbClr val="C00000"/>
                </a:solidFill>
              </a:rPr>
              <a:t> </a:t>
            </a:r>
            <a:r>
              <a:rPr lang="en-US" sz="1500" dirty="0">
                <a:solidFill>
                  <a:srgbClr val="C00000"/>
                </a:solidFill>
              </a:rPr>
              <a:t>JP, </a:t>
            </a:r>
            <a:r>
              <a:rPr lang="en-US" sz="1500" dirty="0" err="1">
                <a:solidFill>
                  <a:srgbClr val="C00000"/>
                </a:solidFill>
              </a:rPr>
              <a:t>Lichtor</a:t>
            </a:r>
            <a:r>
              <a:rPr lang="en-US" sz="1500" dirty="0">
                <a:solidFill>
                  <a:srgbClr val="C00000"/>
                </a:solidFill>
              </a:rPr>
              <a:t> JL, </a:t>
            </a:r>
            <a:r>
              <a:rPr lang="en-US" sz="1500" dirty="0" err="1">
                <a:solidFill>
                  <a:srgbClr val="C00000"/>
                </a:solidFill>
              </a:rPr>
              <a:t>Coalson</a:t>
            </a:r>
            <a:r>
              <a:rPr lang="en-US" sz="1500" dirty="0">
                <a:solidFill>
                  <a:srgbClr val="C00000"/>
                </a:solidFill>
              </a:rPr>
              <a:t> DW, Finn RS, </a:t>
            </a:r>
            <a:r>
              <a:rPr lang="en-US" sz="1500" dirty="0" err="1">
                <a:solidFill>
                  <a:srgbClr val="C00000"/>
                </a:solidFill>
              </a:rPr>
              <a:t>Uitvlugh</a:t>
            </a:r>
            <a:r>
              <a:rPr lang="en-US" sz="1500" dirty="0">
                <a:solidFill>
                  <a:srgbClr val="C00000"/>
                </a:solidFill>
              </a:rPr>
              <a:t> AM, </a:t>
            </a:r>
            <a:r>
              <a:rPr lang="en-US" sz="1500" dirty="0" err="1">
                <a:solidFill>
                  <a:srgbClr val="C00000"/>
                </a:solidFill>
              </a:rPr>
              <a:t>Glosten</a:t>
            </a:r>
            <a:r>
              <a:rPr lang="en-US" sz="1500" dirty="0">
                <a:solidFill>
                  <a:srgbClr val="C00000"/>
                </a:solidFill>
              </a:rPr>
              <a:t> B, et al. Subjective and psychomotor effects of </a:t>
            </a:r>
            <a:r>
              <a:rPr lang="en-US" sz="1500" dirty="0" err="1">
                <a:solidFill>
                  <a:srgbClr val="C00000"/>
                </a:solidFill>
              </a:rPr>
              <a:t>subanesthetic</a:t>
            </a:r>
            <a:r>
              <a:rPr lang="en-US" sz="1500" dirty="0">
                <a:solidFill>
                  <a:srgbClr val="C00000"/>
                </a:solidFill>
              </a:rPr>
              <a:t> doses of propofol in healthy volunteers. Anesthesiology </a:t>
            </a:r>
            <a:r>
              <a:rPr lang="en-US" sz="1500" dirty="0" smtClean="0">
                <a:solidFill>
                  <a:srgbClr val="C00000"/>
                </a:solidFill>
              </a:rPr>
              <a:t>1992;76:696–702.</a:t>
            </a:r>
          </a:p>
          <a:p>
            <a:pPr marL="342900" indent="-342900" algn="just">
              <a:lnSpc>
                <a:spcPct val="100000"/>
              </a:lnSpc>
              <a:buFont typeface="Wingdings" panose="05000000000000000000" pitchFamily="2" charset="2"/>
              <a:buChar char="v"/>
            </a:pPr>
            <a:r>
              <a:rPr lang="en-US" sz="1500" dirty="0" err="1" smtClean="0">
                <a:solidFill>
                  <a:srgbClr val="C00000"/>
                </a:solidFill>
              </a:rPr>
              <a:t>MacKenzie</a:t>
            </a:r>
            <a:r>
              <a:rPr lang="en-US" sz="1500" dirty="0" smtClean="0">
                <a:solidFill>
                  <a:srgbClr val="C00000"/>
                </a:solidFill>
              </a:rPr>
              <a:t> </a:t>
            </a:r>
            <a:r>
              <a:rPr lang="en-US" sz="1500" dirty="0">
                <a:solidFill>
                  <a:srgbClr val="C00000"/>
                </a:solidFill>
              </a:rPr>
              <a:t>N, Grant IS. Comparison of the new emulsion formulation of propofol with </a:t>
            </a:r>
            <a:r>
              <a:rPr lang="en-US" sz="1500" dirty="0" err="1">
                <a:solidFill>
                  <a:srgbClr val="C00000"/>
                </a:solidFill>
              </a:rPr>
              <a:t>methohexitone</a:t>
            </a:r>
            <a:r>
              <a:rPr lang="en-US" sz="1500" dirty="0">
                <a:solidFill>
                  <a:srgbClr val="C00000"/>
                </a:solidFill>
              </a:rPr>
              <a:t> and </a:t>
            </a:r>
            <a:r>
              <a:rPr lang="en-US" sz="1500" dirty="0" err="1">
                <a:solidFill>
                  <a:srgbClr val="C00000"/>
                </a:solidFill>
              </a:rPr>
              <a:t>thiopentone</a:t>
            </a:r>
            <a:r>
              <a:rPr lang="en-US" sz="1500" dirty="0">
                <a:solidFill>
                  <a:srgbClr val="C00000"/>
                </a:solidFill>
              </a:rPr>
              <a:t> for induction of </a:t>
            </a:r>
            <a:r>
              <a:rPr lang="en-US" sz="1500" dirty="0" err="1">
                <a:solidFill>
                  <a:srgbClr val="C00000"/>
                </a:solidFill>
              </a:rPr>
              <a:t>anaesthesia</a:t>
            </a:r>
            <a:r>
              <a:rPr lang="en-US" sz="1500" dirty="0">
                <a:solidFill>
                  <a:srgbClr val="C00000"/>
                </a:solidFill>
              </a:rPr>
              <a:t> in day cases. Br J </a:t>
            </a:r>
            <a:r>
              <a:rPr lang="en-US" sz="1500" dirty="0" err="1">
                <a:solidFill>
                  <a:srgbClr val="C00000"/>
                </a:solidFill>
              </a:rPr>
              <a:t>Anaesth</a:t>
            </a:r>
            <a:r>
              <a:rPr lang="en-US" sz="1500" dirty="0">
                <a:solidFill>
                  <a:srgbClr val="C00000"/>
                </a:solidFill>
              </a:rPr>
              <a:t> </a:t>
            </a:r>
            <a:r>
              <a:rPr lang="en-US" sz="1500" dirty="0" smtClean="0">
                <a:solidFill>
                  <a:srgbClr val="C00000"/>
                </a:solidFill>
              </a:rPr>
              <a:t>1985;57:725–31.</a:t>
            </a:r>
          </a:p>
          <a:p>
            <a:pPr marL="342900" indent="-342900" algn="just">
              <a:lnSpc>
                <a:spcPct val="100000"/>
              </a:lnSpc>
              <a:buFont typeface="Wingdings" panose="05000000000000000000" pitchFamily="2" charset="2"/>
              <a:buChar char="v"/>
            </a:pPr>
            <a:r>
              <a:rPr lang="en-US" sz="1500" dirty="0" err="1" smtClean="0">
                <a:solidFill>
                  <a:srgbClr val="C00000"/>
                </a:solidFill>
              </a:rPr>
              <a:t>Tarazi</a:t>
            </a:r>
            <a:r>
              <a:rPr lang="en-US" sz="1500" dirty="0" smtClean="0">
                <a:solidFill>
                  <a:srgbClr val="C00000"/>
                </a:solidFill>
              </a:rPr>
              <a:t> </a:t>
            </a:r>
            <a:r>
              <a:rPr lang="en-US" sz="1500" dirty="0">
                <a:solidFill>
                  <a:srgbClr val="C00000"/>
                </a:solidFill>
              </a:rPr>
              <a:t>EM, Philip BK. A comparison of recovery after sevoflurane or </a:t>
            </a:r>
            <a:r>
              <a:rPr lang="en-US" sz="1500" dirty="0" err="1">
                <a:solidFill>
                  <a:srgbClr val="C00000"/>
                </a:solidFill>
              </a:rPr>
              <a:t>desflurane</a:t>
            </a:r>
            <a:r>
              <a:rPr lang="en-US" sz="1500" dirty="0">
                <a:solidFill>
                  <a:srgbClr val="C00000"/>
                </a:solidFill>
              </a:rPr>
              <a:t> in ambulatory anesthesia. J </a:t>
            </a:r>
            <a:r>
              <a:rPr lang="en-US" sz="1500" dirty="0" err="1">
                <a:solidFill>
                  <a:srgbClr val="C00000"/>
                </a:solidFill>
              </a:rPr>
              <a:t>Clin</a:t>
            </a:r>
            <a:r>
              <a:rPr lang="en-US" sz="1500" dirty="0">
                <a:solidFill>
                  <a:srgbClr val="C00000"/>
                </a:solidFill>
              </a:rPr>
              <a:t> </a:t>
            </a:r>
            <a:r>
              <a:rPr lang="en-US" sz="1500" dirty="0" err="1">
                <a:solidFill>
                  <a:srgbClr val="C00000"/>
                </a:solidFill>
              </a:rPr>
              <a:t>Anesth</a:t>
            </a:r>
            <a:r>
              <a:rPr lang="en-US" sz="1500" dirty="0">
                <a:solidFill>
                  <a:srgbClr val="C00000"/>
                </a:solidFill>
              </a:rPr>
              <a:t> </a:t>
            </a:r>
            <a:r>
              <a:rPr lang="en-US" sz="1500" dirty="0" smtClean="0">
                <a:solidFill>
                  <a:srgbClr val="C00000"/>
                </a:solidFill>
              </a:rPr>
              <a:t>1998;10:272–7.</a:t>
            </a:r>
          </a:p>
          <a:p>
            <a:pPr marL="342900" indent="-342900" algn="just">
              <a:lnSpc>
                <a:spcPct val="100000"/>
              </a:lnSpc>
              <a:buFont typeface="Wingdings" panose="05000000000000000000" pitchFamily="2" charset="2"/>
              <a:buChar char="v"/>
            </a:pPr>
            <a:r>
              <a:rPr lang="en-US" sz="1500" dirty="0" err="1" smtClean="0">
                <a:solidFill>
                  <a:srgbClr val="C00000"/>
                </a:solidFill>
              </a:rPr>
              <a:t>Rolly</a:t>
            </a:r>
            <a:r>
              <a:rPr lang="en-US" sz="1500" dirty="0" smtClean="0">
                <a:solidFill>
                  <a:srgbClr val="C00000"/>
                </a:solidFill>
              </a:rPr>
              <a:t> </a:t>
            </a:r>
            <a:r>
              <a:rPr lang="en-US" sz="1500" dirty="0">
                <a:solidFill>
                  <a:srgbClr val="C00000"/>
                </a:solidFill>
              </a:rPr>
              <a:t>G, </a:t>
            </a:r>
            <a:r>
              <a:rPr lang="en-US" sz="1500" dirty="0" err="1">
                <a:solidFill>
                  <a:srgbClr val="C00000"/>
                </a:solidFill>
              </a:rPr>
              <a:t>Versichelen</a:t>
            </a:r>
            <a:r>
              <a:rPr lang="en-US" sz="1500" dirty="0">
                <a:solidFill>
                  <a:srgbClr val="C00000"/>
                </a:solidFill>
              </a:rPr>
              <a:t> L, </a:t>
            </a:r>
            <a:r>
              <a:rPr lang="en-US" sz="1500" dirty="0" err="1">
                <a:solidFill>
                  <a:srgbClr val="C00000"/>
                </a:solidFill>
              </a:rPr>
              <a:t>Huyghe</a:t>
            </a:r>
            <a:r>
              <a:rPr lang="en-US" sz="1500" dirty="0">
                <a:solidFill>
                  <a:srgbClr val="C00000"/>
                </a:solidFill>
              </a:rPr>
              <a:t> L, </a:t>
            </a:r>
            <a:r>
              <a:rPr lang="en-US" sz="1500" dirty="0" err="1">
                <a:solidFill>
                  <a:srgbClr val="C00000"/>
                </a:solidFill>
              </a:rPr>
              <a:t>Mungroop</a:t>
            </a:r>
            <a:r>
              <a:rPr lang="en-US" sz="1500" dirty="0">
                <a:solidFill>
                  <a:srgbClr val="C00000"/>
                </a:solidFill>
              </a:rPr>
              <a:t> H. Effect of speed of injection on induction of </a:t>
            </a:r>
            <a:r>
              <a:rPr lang="en-US" sz="1500" dirty="0" err="1">
                <a:solidFill>
                  <a:srgbClr val="C00000"/>
                </a:solidFill>
              </a:rPr>
              <a:t>anaesthesia</a:t>
            </a:r>
            <a:r>
              <a:rPr lang="en-US" sz="1500" dirty="0">
                <a:solidFill>
                  <a:srgbClr val="C00000"/>
                </a:solidFill>
              </a:rPr>
              <a:t> using propofol. Br J </a:t>
            </a:r>
            <a:r>
              <a:rPr lang="en-US" sz="1500" dirty="0" err="1">
                <a:solidFill>
                  <a:srgbClr val="C00000"/>
                </a:solidFill>
              </a:rPr>
              <a:t>Anaesth</a:t>
            </a:r>
            <a:r>
              <a:rPr lang="en-US" sz="1500" dirty="0">
                <a:solidFill>
                  <a:srgbClr val="C00000"/>
                </a:solidFill>
              </a:rPr>
              <a:t> </a:t>
            </a:r>
            <a:r>
              <a:rPr lang="en-US" sz="1500" dirty="0" smtClean="0">
                <a:solidFill>
                  <a:srgbClr val="C00000"/>
                </a:solidFill>
              </a:rPr>
              <a:t>1985;57:743–6.</a:t>
            </a:r>
          </a:p>
          <a:p>
            <a:pPr marL="342900" indent="-342900" algn="just">
              <a:lnSpc>
                <a:spcPct val="100000"/>
              </a:lnSpc>
              <a:buFont typeface="Wingdings" panose="05000000000000000000" pitchFamily="2" charset="2"/>
              <a:buChar char="v"/>
            </a:pPr>
            <a:r>
              <a:rPr lang="en-US" sz="1500" dirty="0" smtClean="0">
                <a:solidFill>
                  <a:srgbClr val="C00000"/>
                </a:solidFill>
              </a:rPr>
              <a:t>Chan </a:t>
            </a:r>
            <a:r>
              <a:rPr lang="en-US" sz="1500" dirty="0">
                <a:solidFill>
                  <a:srgbClr val="C00000"/>
                </a:solidFill>
              </a:rPr>
              <a:t>VWS, Chung FF. Propofol infusion for induction and maintenance of anesthesia in elderly patients: recovery and hemodynamic profiles. J </a:t>
            </a:r>
            <a:r>
              <a:rPr lang="en-US" sz="1500" dirty="0" err="1">
                <a:solidFill>
                  <a:srgbClr val="C00000"/>
                </a:solidFill>
              </a:rPr>
              <a:t>Clin</a:t>
            </a:r>
            <a:r>
              <a:rPr lang="en-US" sz="1500" dirty="0">
                <a:solidFill>
                  <a:srgbClr val="C00000"/>
                </a:solidFill>
              </a:rPr>
              <a:t> </a:t>
            </a:r>
            <a:r>
              <a:rPr lang="en-US" sz="1500" dirty="0" err="1">
                <a:solidFill>
                  <a:srgbClr val="C00000"/>
                </a:solidFill>
              </a:rPr>
              <a:t>Anesth</a:t>
            </a:r>
            <a:r>
              <a:rPr lang="en-US" sz="1500" dirty="0">
                <a:solidFill>
                  <a:srgbClr val="C00000"/>
                </a:solidFill>
              </a:rPr>
              <a:t> </a:t>
            </a:r>
            <a:r>
              <a:rPr lang="en-US" sz="1500" dirty="0" smtClean="0">
                <a:solidFill>
                  <a:srgbClr val="C00000"/>
                </a:solidFill>
              </a:rPr>
              <a:t>1996;8:317–23.</a:t>
            </a:r>
          </a:p>
        </p:txBody>
      </p:sp>
    </p:spTree>
    <p:extLst>
      <p:ext uri="{BB962C8B-B14F-4D97-AF65-F5344CB8AC3E}">
        <p14:creationId xmlns:p14="http://schemas.microsoft.com/office/powerpoint/2010/main" val="2687963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0412" y="27542"/>
            <a:ext cx="10134600" cy="1015663"/>
          </a:xfrm>
          <a:prstGeom prst="rect">
            <a:avLst/>
          </a:prstGeom>
          <a:noFill/>
        </p:spPr>
        <p:txBody>
          <a:bodyPr wrap="square" lIns="91440" tIns="45720" rIns="91440" bIns="45720">
            <a:spAutoFit/>
          </a:bodyPr>
          <a:lstStyle/>
          <a:p>
            <a:pPr algn="ctr"/>
            <a:r>
              <a:rPr lang="en-US" sz="6000" b="1" dirty="0" smtClean="0">
                <a:ln w="12700">
                  <a:solidFill>
                    <a:schemeClr val="tx2">
                      <a:lumMod val="75000"/>
                    </a:schemeClr>
                  </a:solidFill>
                  <a:prstDash val="solid"/>
                </a:ln>
                <a:solidFill>
                  <a:srgbClr val="FFFF00"/>
                </a:solidFill>
                <a:effectLst>
                  <a:outerShdw dist="38100" dir="2640000" algn="bl" rotWithShape="0">
                    <a:schemeClr val="tx2">
                      <a:lumMod val="75000"/>
                    </a:schemeClr>
                  </a:outerShdw>
                </a:effectLst>
              </a:rPr>
              <a:t>Thank You</a:t>
            </a:r>
            <a:endParaRPr lang="en-US" sz="6000" b="1" cap="none" spc="0" dirty="0">
              <a:ln w="12700">
                <a:solidFill>
                  <a:schemeClr val="tx2">
                    <a:lumMod val="75000"/>
                  </a:schemeClr>
                </a:solidFill>
                <a:prstDash val="solid"/>
              </a:ln>
              <a:solidFill>
                <a:srgbClr val="FFFF00"/>
              </a:solidFill>
              <a:effectLst>
                <a:outerShdw dist="38100" dir="2640000" algn="bl" rotWithShape="0">
                  <a:schemeClr val="tx2">
                    <a:lumMod val="75000"/>
                  </a:schemeClr>
                </a:outerShdw>
              </a:effectLst>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7012" y="914400"/>
            <a:ext cx="11734800" cy="5791200"/>
          </a:xfrm>
          <a:prstGeom prst="rect">
            <a:avLst/>
          </a:prstGeom>
        </p:spPr>
      </p:pic>
    </p:spTree>
    <p:extLst>
      <p:ext uri="{BB962C8B-B14F-4D97-AF65-F5344CB8AC3E}">
        <p14:creationId xmlns:p14="http://schemas.microsoft.com/office/powerpoint/2010/main" val="2459830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erenity 16x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11E33DF-2340-4F4E-B874-B73FEFEBFC8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Serenity nature presentation (widescreen)</Template>
  <TotalTime>0</TotalTime>
  <Words>4081</Words>
  <Application>Microsoft Office PowerPoint</Application>
  <PresentationFormat>Custom</PresentationFormat>
  <Paragraphs>256</Paragraphs>
  <Slides>48</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48</vt:i4>
      </vt:variant>
    </vt:vector>
  </HeadingPairs>
  <TitlesOfParts>
    <vt:vector size="53" baseType="lpstr">
      <vt:lpstr>Arial</vt:lpstr>
      <vt:lpstr>Euphemia</vt:lpstr>
      <vt:lpstr>Univers-Light</vt:lpstr>
      <vt:lpstr>Wingdings</vt:lpstr>
      <vt:lpstr>Serenity 16x9</vt:lpstr>
      <vt:lpstr>Is Propofol Safe If Given by Non-anesthesia Providers?                           </vt:lpstr>
      <vt:lpstr>INTRODUCTION</vt:lpstr>
      <vt:lpstr>PowerPoint Presentation</vt:lpstr>
      <vt:lpstr>OPTIONS</vt:lpstr>
      <vt:lpstr>PowerPoint Presentation</vt:lpstr>
      <vt:lpstr>PowerPoint Presentation</vt:lpstr>
      <vt:lpstr>PowerPoint Presentation</vt:lpstr>
      <vt:lpstr>EVIDENCE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Emergency Medicine</vt:lpstr>
      <vt:lpstr>PowerPoint Presentation</vt:lpstr>
      <vt:lpstr>PowerPoint Presentation</vt:lpstr>
      <vt:lpstr>PowerPoint Presentation</vt:lpstr>
      <vt:lpstr>PowerPoint Presentation</vt:lpstr>
      <vt:lpstr>Radiology and Pediatric Sedation Units</vt:lpstr>
      <vt:lpstr>PowerPoint Presentation</vt:lpstr>
      <vt:lpstr>PowerPoint Presentation</vt:lpstr>
      <vt:lpstr>Dentistry</vt:lpstr>
      <vt:lpstr>PowerPoint Presentation</vt:lpstr>
      <vt:lpstr>PowerPoint Presentation</vt:lpstr>
      <vt:lpstr>AREAS OF UNCERTAINTY</vt:lpstr>
      <vt:lpstr>PowerPoint Presentation</vt:lpstr>
      <vt:lpstr>PowerPoint Presentation</vt:lpstr>
      <vt:lpstr>PowerPoint Presentation</vt:lpstr>
      <vt:lpstr>GUIDELINES</vt:lpstr>
      <vt:lpstr>PowerPoint Presentation</vt:lpstr>
      <vt:lpstr>AUTHORS’ RECOMMENDATIONS</vt:lpstr>
      <vt:lpstr>PowerPoint Presentation</vt:lpstr>
      <vt:lpstr>PowerPoint Presentation</vt:lpstr>
      <vt:lpstr>PowerPoint Presentation</vt:lpstr>
      <vt:lpstr>References</vt:lpstr>
      <vt:lpstr>PowerPoint Presentation</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2016-05-03T11:17:32Z</dcterms:created>
  <dcterms:modified xsi:type="dcterms:W3CDTF">2017-08-22T10:47:58Z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TC028011099991</vt:lpwstr>
  </property>
</Properties>
</file>