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wmf" ContentType="image/x-wmf"/>
  <Default Extension="jpeg" ContentType="image/jpeg"/>
  <Default Extension="rels" ContentType="application/vnd.openxmlformats-package.relationships+xml"/>
  <Default Extension="xml" ContentType="application/xml"/>
  <Default Extension="pptx" ContentType="application/vnd.openxmlformats-officedocument.presentationml.presentation"/>
  <Default Extension="wdp" ContentType="image/vnd.ms-photo"/>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2"/>
  </p:notesMasterIdLst>
  <p:handoutMasterIdLst>
    <p:handoutMasterId r:id="rId23"/>
  </p:handoutMasterIdLst>
  <p:sldIdLst>
    <p:sldId id="257" r:id="rId2"/>
    <p:sldId id="259" r:id="rId3"/>
    <p:sldId id="261" r:id="rId4"/>
    <p:sldId id="263" r:id="rId5"/>
    <p:sldId id="280" r:id="rId6"/>
    <p:sldId id="264" r:id="rId7"/>
    <p:sldId id="265" r:id="rId8"/>
    <p:sldId id="266" r:id="rId9"/>
    <p:sldId id="268" r:id="rId10"/>
    <p:sldId id="269" r:id="rId11"/>
    <p:sldId id="270" r:id="rId12"/>
    <p:sldId id="271" r:id="rId13"/>
    <p:sldId id="272" r:id="rId14"/>
    <p:sldId id="273" r:id="rId15"/>
    <p:sldId id="275" r:id="rId16"/>
    <p:sldId id="276" r:id="rId17"/>
    <p:sldId id="277" r:id="rId18"/>
    <p:sldId id="278" r:id="rId19"/>
    <p:sldId id="282" r:id="rId20"/>
    <p:sldId id="283" r:id="rId2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natoliy" initials="A"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26" autoAdjust="0"/>
    <p:restoredTop sz="94660"/>
  </p:normalViewPr>
  <p:slideViewPr>
    <p:cSldViewPr>
      <p:cViewPr varScale="1">
        <p:scale>
          <a:sx n="122" d="100"/>
          <a:sy n="122" d="100"/>
        </p:scale>
        <p:origin x="-1470" y="-102"/>
      </p:cViewPr>
      <p:guideLst>
        <p:guide orient="horz" pos="2160"/>
        <p:guide pos="2880"/>
      </p:guideLst>
    </p:cSldViewPr>
  </p:slideViewPr>
  <p:notesTextViewPr>
    <p:cViewPr>
      <p:scale>
        <a:sx n="100" d="100"/>
        <a:sy n="100" d="100"/>
      </p:scale>
      <p:origin x="0" y="0"/>
    </p:cViewPr>
  </p:notesTextViewPr>
  <p:notesViewPr>
    <p:cSldViewPr>
      <p:cViewPr varScale="1">
        <p:scale>
          <a:sx n="84" d="100"/>
          <a:sy n="84" d="100"/>
        </p:scale>
        <p:origin x="-1302"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image" Target="../media/image2.wmf"/><Relationship Id="rId4"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8" Type="http://schemas.openxmlformats.org/officeDocument/2006/relationships/image" Target="../media/image20.wmf"/><Relationship Id="rId3" Type="http://schemas.openxmlformats.org/officeDocument/2006/relationships/image" Target="../media/image15.wmf"/><Relationship Id="rId7" Type="http://schemas.openxmlformats.org/officeDocument/2006/relationships/image" Target="../media/image19.wmf"/><Relationship Id="rId2" Type="http://schemas.openxmlformats.org/officeDocument/2006/relationships/image" Target="../media/image14.wmf"/><Relationship Id="rId1" Type="http://schemas.openxmlformats.org/officeDocument/2006/relationships/image" Target="../media/image13.wmf"/><Relationship Id="rId6" Type="http://schemas.openxmlformats.org/officeDocument/2006/relationships/image" Target="../media/image18.wmf"/><Relationship Id="rId5" Type="http://schemas.openxmlformats.org/officeDocument/2006/relationships/image" Target="../media/image17.wmf"/><Relationship Id="rId10" Type="http://schemas.openxmlformats.org/officeDocument/2006/relationships/image" Target="../media/image22.wmf"/><Relationship Id="rId4" Type="http://schemas.openxmlformats.org/officeDocument/2006/relationships/image" Target="../media/image16.wmf"/><Relationship Id="rId9" Type="http://schemas.openxmlformats.org/officeDocument/2006/relationships/image" Target="../media/image21.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7.wmf"/><Relationship Id="rId7" Type="http://schemas.openxmlformats.org/officeDocument/2006/relationships/image" Target="../media/image31.wmf"/><Relationship Id="rId2" Type="http://schemas.openxmlformats.org/officeDocument/2006/relationships/image" Target="../media/image26.wmf"/><Relationship Id="rId1" Type="http://schemas.openxmlformats.org/officeDocument/2006/relationships/image" Target="../media/image25.wmf"/><Relationship Id="rId6" Type="http://schemas.openxmlformats.org/officeDocument/2006/relationships/image" Target="../media/image30.wmf"/><Relationship Id="rId5" Type="http://schemas.openxmlformats.org/officeDocument/2006/relationships/image" Target="../media/image29.wmf"/><Relationship Id="rId4" Type="http://schemas.openxmlformats.org/officeDocument/2006/relationships/image" Target="../media/image2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3695F21-FDBF-40E5-B98B-596487D0A849}" type="datetimeFigureOut">
              <a:rPr lang="ru-RU" smtClean="0"/>
              <a:t>21.06.2019</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A2F646B-E135-4F7E-A38A-783AE9B57FE5}" type="slidenum">
              <a:rPr lang="ru-RU" smtClean="0"/>
              <a:t>‹#›</a:t>
            </a:fld>
            <a:endParaRPr lang="ru-RU"/>
          </a:p>
        </p:txBody>
      </p:sp>
    </p:spTree>
    <p:extLst>
      <p:ext uri="{BB962C8B-B14F-4D97-AF65-F5344CB8AC3E}">
        <p14:creationId xmlns:p14="http://schemas.microsoft.com/office/powerpoint/2010/main" val="31138658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0BEC6E-3C98-4A6F-A2D0-885E8FCB259C}" type="datetimeFigureOut">
              <a:rPr lang="ru-RU" smtClean="0"/>
              <a:t>21.06.2019</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5615E5-466E-4874-90E4-4F5674BA5777}" type="slidenum">
              <a:rPr lang="ru-RU" smtClean="0"/>
              <a:t>‹#›</a:t>
            </a:fld>
            <a:endParaRPr lang="ru-RU"/>
          </a:p>
        </p:txBody>
      </p:sp>
    </p:spTree>
    <p:extLst>
      <p:ext uri="{BB962C8B-B14F-4D97-AF65-F5344CB8AC3E}">
        <p14:creationId xmlns:p14="http://schemas.microsoft.com/office/powerpoint/2010/main" val="40581584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smtClean="0"/>
              <a:t>Low fuel economy. This is due to the limitation of the temperature at the turbine inlet to the level of 1500 degrees due to the insufficient heat resistance of the turbine blades.</a:t>
            </a:r>
            <a:endParaRPr lang="ru-RU" dirty="0"/>
          </a:p>
        </p:txBody>
      </p:sp>
      <p:sp>
        <p:nvSpPr>
          <p:cNvPr id="4" name="Номер слайда 3"/>
          <p:cNvSpPr>
            <a:spLocks noGrp="1"/>
          </p:cNvSpPr>
          <p:nvPr>
            <p:ph type="sldNum" sz="quarter" idx="10"/>
          </p:nvPr>
        </p:nvSpPr>
        <p:spPr/>
        <p:txBody>
          <a:bodyPr/>
          <a:lstStyle/>
          <a:p>
            <a:fld id="{E15615E5-466E-4874-90E4-4F5674BA5777}" type="slidenum">
              <a:rPr lang="ru-RU" smtClean="0"/>
              <a:t>2</a:t>
            </a:fld>
            <a:endParaRPr lang="ru-RU"/>
          </a:p>
        </p:txBody>
      </p:sp>
    </p:spTree>
    <p:extLst>
      <p:ext uri="{BB962C8B-B14F-4D97-AF65-F5344CB8AC3E}">
        <p14:creationId xmlns:p14="http://schemas.microsoft.com/office/powerpoint/2010/main" val="7789237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E15615E5-466E-4874-90E4-4F5674BA5777}" type="slidenum">
              <a:rPr lang="ru-RU" smtClean="0"/>
              <a:t>8</a:t>
            </a:fld>
            <a:endParaRPr lang="ru-RU"/>
          </a:p>
        </p:txBody>
      </p:sp>
    </p:spTree>
    <p:extLst>
      <p:ext uri="{BB962C8B-B14F-4D97-AF65-F5344CB8AC3E}">
        <p14:creationId xmlns:p14="http://schemas.microsoft.com/office/powerpoint/2010/main" val="10648587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4B1E375B-6269-4E00-B6DB-5B2946DE78EA}" type="datetimeFigureOut">
              <a:rPr lang="ru-RU" smtClean="0"/>
              <a:pPr/>
              <a:t>21.06.2019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5585524-08C1-404A-B7AA-ACA6932DA70C}" type="slidenum">
              <a:rPr lang="ru-RU" smtClean="0"/>
              <a:pPr/>
              <a:t>‹#›</a:t>
            </a:fld>
            <a:endParaRPr lang="ru-RU"/>
          </a:p>
        </p:txBody>
      </p:sp>
    </p:spTree>
    <p:extLst>
      <p:ext uri="{BB962C8B-B14F-4D97-AF65-F5344CB8AC3E}">
        <p14:creationId xmlns:p14="http://schemas.microsoft.com/office/powerpoint/2010/main" val="1918630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B1E375B-6269-4E00-B6DB-5B2946DE78EA}" type="datetimeFigureOut">
              <a:rPr lang="ru-RU" smtClean="0"/>
              <a:pPr/>
              <a:t>21.06.2019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5585524-08C1-404A-B7AA-ACA6932DA70C}" type="slidenum">
              <a:rPr lang="ru-RU" smtClean="0"/>
              <a:pPr/>
              <a:t>‹#›</a:t>
            </a:fld>
            <a:endParaRPr lang="ru-RU"/>
          </a:p>
        </p:txBody>
      </p:sp>
    </p:spTree>
    <p:extLst>
      <p:ext uri="{BB962C8B-B14F-4D97-AF65-F5344CB8AC3E}">
        <p14:creationId xmlns:p14="http://schemas.microsoft.com/office/powerpoint/2010/main" val="579897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4B1E375B-6269-4E00-B6DB-5B2946DE78EA}" type="datetimeFigureOut">
              <a:rPr lang="ru-RU" smtClean="0"/>
              <a:pPr/>
              <a:t>21.06.2019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5585524-08C1-404A-B7AA-ACA6932DA70C}" type="slidenum">
              <a:rPr lang="ru-RU" smtClean="0"/>
              <a:pPr/>
              <a:t>‹#›</a:t>
            </a:fld>
            <a:endParaRPr lang="ru-RU"/>
          </a:p>
        </p:txBody>
      </p:sp>
    </p:spTree>
    <p:extLst>
      <p:ext uri="{BB962C8B-B14F-4D97-AF65-F5344CB8AC3E}">
        <p14:creationId xmlns:p14="http://schemas.microsoft.com/office/powerpoint/2010/main" val="2665338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4B1E375B-6269-4E00-B6DB-5B2946DE78EA}" type="datetimeFigureOut">
              <a:rPr lang="ru-RU" smtClean="0"/>
              <a:pPr/>
              <a:t>21.06.2019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5585524-08C1-404A-B7AA-ACA6932DA70C}" type="slidenum">
              <a:rPr lang="ru-RU" smtClean="0"/>
              <a:pPr/>
              <a:t>‹#›</a:t>
            </a:fld>
            <a:endParaRPr lang="ru-RU"/>
          </a:p>
        </p:txBody>
      </p:sp>
    </p:spTree>
    <p:extLst>
      <p:ext uri="{BB962C8B-B14F-4D97-AF65-F5344CB8AC3E}">
        <p14:creationId xmlns:p14="http://schemas.microsoft.com/office/powerpoint/2010/main" val="834121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4B1E375B-6269-4E00-B6DB-5B2946DE78EA}" type="datetimeFigureOut">
              <a:rPr lang="ru-RU" smtClean="0"/>
              <a:pPr/>
              <a:t>21.06.2019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5585524-08C1-404A-B7AA-ACA6932DA70C}" type="slidenum">
              <a:rPr lang="ru-RU" smtClean="0"/>
              <a:pPr/>
              <a:t>‹#›</a:t>
            </a:fld>
            <a:endParaRPr lang="ru-RU"/>
          </a:p>
        </p:txBody>
      </p:sp>
    </p:spTree>
    <p:extLst>
      <p:ext uri="{BB962C8B-B14F-4D97-AF65-F5344CB8AC3E}">
        <p14:creationId xmlns:p14="http://schemas.microsoft.com/office/powerpoint/2010/main" val="26252963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4B1E375B-6269-4E00-B6DB-5B2946DE78EA}" type="datetimeFigureOut">
              <a:rPr lang="ru-RU" smtClean="0"/>
              <a:pPr/>
              <a:t>21.06.2019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5585524-08C1-404A-B7AA-ACA6932DA70C}" type="slidenum">
              <a:rPr lang="ru-RU" smtClean="0"/>
              <a:pPr/>
              <a:t>‹#›</a:t>
            </a:fld>
            <a:endParaRPr lang="ru-RU"/>
          </a:p>
        </p:txBody>
      </p:sp>
    </p:spTree>
    <p:extLst>
      <p:ext uri="{BB962C8B-B14F-4D97-AF65-F5344CB8AC3E}">
        <p14:creationId xmlns:p14="http://schemas.microsoft.com/office/powerpoint/2010/main" val="1876408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B1E375B-6269-4E00-B6DB-5B2946DE78EA}" type="datetimeFigureOut">
              <a:rPr lang="ru-RU" smtClean="0"/>
              <a:pPr/>
              <a:t>21.06.2019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5585524-08C1-404A-B7AA-ACA6932DA70C}" type="slidenum">
              <a:rPr lang="ru-RU" smtClean="0"/>
              <a:pPr/>
              <a:t>‹#›</a:t>
            </a:fld>
            <a:endParaRPr lang="ru-RU"/>
          </a:p>
        </p:txBody>
      </p:sp>
    </p:spTree>
    <p:extLst>
      <p:ext uri="{BB962C8B-B14F-4D97-AF65-F5344CB8AC3E}">
        <p14:creationId xmlns:p14="http://schemas.microsoft.com/office/powerpoint/2010/main" val="3400386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B1E375B-6269-4E00-B6DB-5B2946DE78EA}" type="datetimeFigureOut">
              <a:rPr lang="ru-RU" smtClean="0"/>
              <a:pPr/>
              <a:t>21.06.2019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5585524-08C1-404A-B7AA-ACA6932DA70C}" type="slidenum">
              <a:rPr lang="ru-RU" smtClean="0"/>
              <a:pPr/>
              <a:t>‹#›</a:t>
            </a:fld>
            <a:endParaRPr lang="ru-RU"/>
          </a:p>
        </p:txBody>
      </p:sp>
    </p:spTree>
    <p:extLst>
      <p:ext uri="{BB962C8B-B14F-4D97-AF65-F5344CB8AC3E}">
        <p14:creationId xmlns:p14="http://schemas.microsoft.com/office/powerpoint/2010/main" val="973883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B1E375B-6269-4E00-B6DB-5B2946DE78EA}" type="datetimeFigureOut">
              <a:rPr lang="ru-RU" smtClean="0"/>
              <a:pPr/>
              <a:t>21.06.2019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5585524-08C1-404A-B7AA-ACA6932DA70C}" type="slidenum">
              <a:rPr lang="ru-RU" smtClean="0"/>
              <a:pPr/>
              <a:t>‹#›</a:t>
            </a:fld>
            <a:endParaRPr lang="ru-RU"/>
          </a:p>
        </p:txBody>
      </p:sp>
    </p:spTree>
    <p:extLst>
      <p:ext uri="{BB962C8B-B14F-4D97-AF65-F5344CB8AC3E}">
        <p14:creationId xmlns:p14="http://schemas.microsoft.com/office/powerpoint/2010/main" val="2800202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B1E375B-6269-4E00-B6DB-5B2946DE78EA}" type="datetimeFigureOut">
              <a:rPr lang="ru-RU" smtClean="0"/>
              <a:pPr/>
              <a:t>21.06.2019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5585524-08C1-404A-B7AA-ACA6932DA70C}" type="slidenum">
              <a:rPr lang="ru-RU" smtClean="0"/>
              <a:pPr/>
              <a:t>‹#›</a:t>
            </a:fld>
            <a:endParaRPr lang="ru-RU"/>
          </a:p>
        </p:txBody>
      </p:sp>
    </p:spTree>
    <p:extLst>
      <p:ext uri="{BB962C8B-B14F-4D97-AF65-F5344CB8AC3E}">
        <p14:creationId xmlns:p14="http://schemas.microsoft.com/office/powerpoint/2010/main" val="189863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B1E375B-6269-4E00-B6DB-5B2946DE78EA}" type="datetimeFigureOut">
              <a:rPr lang="ru-RU" smtClean="0"/>
              <a:pPr/>
              <a:t>21.06.2019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5585524-08C1-404A-B7AA-ACA6932DA70C}" type="slidenum">
              <a:rPr lang="ru-RU" smtClean="0"/>
              <a:pPr/>
              <a:t>‹#›</a:t>
            </a:fld>
            <a:endParaRPr lang="ru-RU"/>
          </a:p>
        </p:txBody>
      </p:sp>
    </p:spTree>
    <p:extLst>
      <p:ext uri="{BB962C8B-B14F-4D97-AF65-F5344CB8AC3E}">
        <p14:creationId xmlns:p14="http://schemas.microsoft.com/office/powerpoint/2010/main" val="23893110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a:prstGeom prst="rect">
            <a:avLst/>
          </a:prstGeo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a:prstGeom prst="rect">
            <a:avLst/>
          </a:prstGeo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609600" y="6245225"/>
            <a:ext cx="1981200" cy="476250"/>
          </a:xfrm>
        </p:spPr>
        <p:txBody>
          <a:bodyPr/>
          <a:lstStyle>
            <a:lvl1pPr>
              <a:defRPr/>
            </a:lvl1pPr>
          </a:lstStyle>
          <a:p>
            <a:endParaRPr lang="ru-RU"/>
          </a:p>
        </p:txBody>
      </p:sp>
      <p:sp>
        <p:nvSpPr>
          <p:cNvPr id="6" name="Нижний колонтитул 5"/>
          <p:cNvSpPr>
            <a:spLocks noGrp="1"/>
          </p:cNvSpPr>
          <p:nvPr>
            <p:ph type="ftr" sz="quarter" idx="11"/>
          </p:nvPr>
        </p:nvSpPr>
        <p:spPr>
          <a:xfrm>
            <a:off x="3124200" y="6245225"/>
            <a:ext cx="2895600" cy="476250"/>
          </a:xfrm>
        </p:spPr>
        <p:txBody>
          <a:bodyPr/>
          <a:lstStyle>
            <a:lvl1pPr>
              <a:defRPr/>
            </a:lvl1pPr>
          </a:lstStyle>
          <a:p>
            <a:endParaRPr lang="ru-RU"/>
          </a:p>
        </p:txBody>
      </p:sp>
      <p:sp>
        <p:nvSpPr>
          <p:cNvPr id="7" name="Номер слайда 6"/>
          <p:cNvSpPr>
            <a:spLocks noGrp="1"/>
          </p:cNvSpPr>
          <p:nvPr>
            <p:ph type="sldNum" sz="quarter" idx="12"/>
          </p:nvPr>
        </p:nvSpPr>
        <p:spPr>
          <a:xfrm>
            <a:off x="6553200" y="6245225"/>
            <a:ext cx="1981200" cy="476250"/>
          </a:xfrm>
        </p:spPr>
        <p:txBody>
          <a:bodyPr/>
          <a:lstStyle>
            <a:lvl1pPr>
              <a:defRPr/>
            </a:lvl1pPr>
          </a:lstStyle>
          <a:p>
            <a:fld id="{1068F8D9-D138-4521-835E-CCCB3A9704AB}" type="slidenum">
              <a:rPr lang="ru-RU"/>
              <a:pPr/>
              <a:t>‹#›</a:t>
            </a:fld>
            <a:endParaRPr lang="ru-RU"/>
          </a:p>
        </p:txBody>
      </p:sp>
    </p:spTree>
    <p:extLst>
      <p:ext uri="{BB962C8B-B14F-4D97-AF65-F5344CB8AC3E}">
        <p14:creationId xmlns:p14="http://schemas.microsoft.com/office/powerpoint/2010/main" val="653453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1E375B-6269-4E00-B6DB-5B2946DE78EA}" type="datetimeFigureOut">
              <a:rPr lang="ru-RU" smtClean="0"/>
              <a:pPr/>
              <a:t>21.06.2019</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585524-08C1-404A-B7AA-ACA6932DA70C}" type="slidenum">
              <a:rPr lang="ru-RU" smtClean="0"/>
              <a:pPr/>
              <a:t>‹#›</a:t>
            </a:fld>
            <a:endParaRPr lang="ru-RU"/>
          </a:p>
        </p:txBody>
      </p:sp>
    </p:spTree>
    <p:extLst>
      <p:ext uri="{BB962C8B-B14F-4D97-AF65-F5344CB8AC3E}">
        <p14:creationId xmlns:p14="http://schemas.microsoft.com/office/powerpoint/2010/main" val="171179622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1.emf"/><Relationship Id="rId4" Type="http://schemas.openxmlformats.org/officeDocument/2006/relationships/package" Target="../embeddings/Microsoft_PowerPoint_Presentation1.pptx"/></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3.wmf"/><Relationship Id="rId3" Type="http://schemas.openxmlformats.org/officeDocument/2006/relationships/image" Target="../media/image6.jpeg"/><Relationship Id="rId7" Type="http://schemas.openxmlformats.org/officeDocument/2006/relationships/oleObject" Target="../embeddings/oleObject3.bin"/><Relationship Id="rId12" Type="http://schemas.openxmlformats.org/officeDocument/2006/relationships/image" Target="../media/image5.wmf"/><Relationship Id="rId2" Type="http://schemas.openxmlformats.org/officeDocument/2006/relationships/slideLayout" Target="../slideLayouts/slideLayout4.xml"/><Relationship Id="rId1" Type="http://schemas.openxmlformats.org/officeDocument/2006/relationships/vmlDrawing" Target="../drawings/vmlDrawing2.vml"/><Relationship Id="rId6" Type="http://schemas.openxmlformats.org/officeDocument/2006/relationships/image" Target="../media/image2.wmf"/><Relationship Id="rId11" Type="http://schemas.openxmlformats.org/officeDocument/2006/relationships/oleObject" Target="../embeddings/oleObject5.bin"/><Relationship Id="rId5" Type="http://schemas.openxmlformats.org/officeDocument/2006/relationships/oleObject" Target="../embeddings/oleObject2.bin"/><Relationship Id="rId10" Type="http://schemas.openxmlformats.org/officeDocument/2006/relationships/image" Target="../media/image4.wmf"/><Relationship Id="rId4" Type="http://schemas.openxmlformats.org/officeDocument/2006/relationships/image" Target="../media/image7.jpeg"/><Relationship Id="rId9" Type="http://schemas.openxmlformats.org/officeDocument/2006/relationships/oleObject" Target="../embeddings/oleObject4.bin"/></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8" Type="http://schemas.openxmlformats.org/officeDocument/2006/relationships/image" Target="../media/image15.wmf"/><Relationship Id="rId13" Type="http://schemas.openxmlformats.org/officeDocument/2006/relationships/oleObject" Target="../embeddings/oleObject11.bin"/><Relationship Id="rId18" Type="http://schemas.openxmlformats.org/officeDocument/2006/relationships/image" Target="../media/image20.wmf"/><Relationship Id="rId3" Type="http://schemas.openxmlformats.org/officeDocument/2006/relationships/oleObject" Target="../embeddings/oleObject6.bin"/><Relationship Id="rId21" Type="http://schemas.openxmlformats.org/officeDocument/2006/relationships/oleObject" Target="../embeddings/oleObject15.bin"/><Relationship Id="rId7" Type="http://schemas.openxmlformats.org/officeDocument/2006/relationships/oleObject" Target="../embeddings/oleObject8.bin"/><Relationship Id="rId12" Type="http://schemas.openxmlformats.org/officeDocument/2006/relationships/image" Target="../media/image17.wmf"/><Relationship Id="rId17" Type="http://schemas.openxmlformats.org/officeDocument/2006/relationships/oleObject" Target="../embeddings/oleObject13.bin"/><Relationship Id="rId2" Type="http://schemas.openxmlformats.org/officeDocument/2006/relationships/slideLayout" Target="../slideLayouts/slideLayout2.xml"/><Relationship Id="rId16" Type="http://schemas.openxmlformats.org/officeDocument/2006/relationships/image" Target="../media/image19.wmf"/><Relationship Id="rId20" Type="http://schemas.openxmlformats.org/officeDocument/2006/relationships/image" Target="../media/image21.wmf"/><Relationship Id="rId1" Type="http://schemas.openxmlformats.org/officeDocument/2006/relationships/vmlDrawing" Target="../drawings/vmlDrawing3.vml"/><Relationship Id="rId6" Type="http://schemas.openxmlformats.org/officeDocument/2006/relationships/image" Target="../media/image14.wmf"/><Relationship Id="rId11" Type="http://schemas.openxmlformats.org/officeDocument/2006/relationships/oleObject" Target="../embeddings/oleObject10.bin"/><Relationship Id="rId5" Type="http://schemas.openxmlformats.org/officeDocument/2006/relationships/oleObject" Target="../embeddings/oleObject7.bin"/><Relationship Id="rId15" Type="http://schemas.openxmlformats.org/officeDocument/2006/relationships/oleObject" Target="../embeddings/oleObject12.bin"/><Relationship Id="rId10" Type="http://schemas.openxmlformats.org/officeDocument/2006/relationships/image" Target="../media/image16.wmf"/><Relationship Id="rId19" Type="http://schemas.openxmlformats.org/officeDocument/2006/relationships/oleObject" Target="../embeddings/oleObject14.bin"/><Relationship Id="rId4" Type="http://schemas.openxmlformats.org/officeDocument/2006/relationships/image" Target="../media/image13.wmf"/><Relationship Id="rId9" Type="http://schemas.openxmlformats.org/officeDocument/2006/relationships/oleObject" Target="../embeddings/oleObject9.bin"/><Relationship Id="rId14" Type="http://schemas.openxmlformats.org/officeDocument/2006/relationships/image" Target="../media/image18.wmf"/><Relationship Id="rId22" Type="http://schemas.openxmlformats.org/officeDocument/2006/relationships/image" Target="../media/image22.w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24.wmf"/><Relationship Id="rId5" Type="http://schemas.openxmlformats.org/officeDocument/2006/relationships/oleObject" Target="../embeddings/oleObject17.bin"/><Relationship Id="rId4" Type="http://schemas.openxmlformats.org/officeDocument/2006/relationships/image" Target="../media/image23.wmf"/></Relationships>
</file>

<file path=ppt/slides/_rels/slide8.xml.rels><?xml version="1.0" encoding="UTF-8" standalone="yes"?>
<Relationships xmlns="http://schemas.openxmlformats.org/package/2006/relationships"><Relationship Id="rId8" Type="http://schemas.openxmlformats.org/officeDocument/2006/relationships/image" Target="../media/image26.wmf"/><Relationship Id="rId13" Type="http://schemas.openxmlformats.org/officeDocument/2006/relationships/oleObject" Target="../embeddings/oleObject22.bin"/><Relationship Id="rId18" Type="http://schemas.openxmlformats.org/officeDocument/2006/relationships/image" Target="../media/image31.wmf"/><Relationship Id="rId3" Type="http://schemas.openxmlformats.org/officeDocument/2006/relationships/notesSlide" Target="../notesSlides/notesSlide2.xml"/><Relationship Id="rId7" Type="http://schemas.openxmlformats.org/officeDocument/2006/relationships/oleObject" Target="../embeddings/oleObject19.bin"/><Relationship Id="rId12" Type="http://schemas.openxmlformats.org/officeDocument/2006/relationships/image" Target="../media/image28.wmf"/><Relationship Id="rId17" Type="http://schemas.openxmlformats.org/officeDocument/2006/relationships/oleObject" Target="../embeddings/oleObject24.bin"/><Relationship Id="rId2" Type="http://schemas.openxmlformats.org/officeDocument/2006/relationships/slideLayout" Target="../slideLayouts/slideLayout12.xml"/><Relationship Id="rId16" Type="http://schemas.openxmlformats.org/officeDocument/2006/relationships/image" Target="../media/image30.wmf"/><Relationship Id="rId1" Type="http://schemas.openxmlformats.org/officeDocument/2006/relationships/vmlDrawing" Target="../drawings/vmlDrawing5.vml"/><Relationship Id="rId6" Type="http://schemas.openxmlformats.org/officeDocument/2006/relationships/image" Target="../media/image25.wmf"/><Relationship Id="rId11" Type="http://schemas.openxmlformats.org/officeDocument/2006/relationships/oleObject" Target="../embeddings/oleObject21.bin"/><Relationship Id="rId5" Type="http://schemas.openxmlformats.org/officeDocument/2006/relationships/oleObject" Target="../embeddings/oleObject18.bin"/><Relationship Id="rId15" Type="http://schemas.openxmlformats.org/officeDocument/2006/relationships/oleObject" Target="../embeddings/oleObject23.bin"/><Relationship Id="rId10" Type="http://schemas.openxmlformats.org/officeDocument/2006/relationships/image" Target="../media/image27.wmf"/><Relationship Id="rId4" Type="http://schemas.openxmlformats.org/officeDocument/2006/relationships/image" Target="../media/image32.png"/><Relationship Id="rId9" Type="http://schemas.openxmlformats.org/officeDocument/2006/relationships/oleObject" Target="../embeddings/oleObject20.bin"/><Relationship Id="rId14" Type="http://schemas.openxmlformats.org/officeDocument/2006/relationships/image" Target="../media/image29.wmf"/></Relationships>
</file>

<file path=ppt/slides/_rels/slide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2" Type="http://schemas.openxmlformats.org/officeDocument/2006/relationships/hyperlink" Target="mailto:lok@itam.nsc.ru"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4.xml"/><Relationship Id="rId4" Type="http://schemas.openxmlformats.org/officeDocument/2006/relationships/image" Target="../media/image39.gif"/></Relationships>
</file>

<file path=ppt/slides/_rels/slide2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graphicFrame>
        <p:nvGraphicFramePr>
          <p:cNvPr id="4" name="Объект 3"/>
          <p:cNvGraphicFramePr>
            <a:graphicFrameLocks noChangeAspect="1"/>
          </p:cNvGraphicFramePr>
          <p:nvPr>
            <p:extLst>
              <p:ext uri="{D42A27DB-BD31-4B8C-83A1-F6EECF244321}">
                <p14:modId xmlns:p14="http://schemas.microsoft.com/office/powerpoint/2010/main" val="1321016818"/>
              </p:ext>
            </p:extLst>
          </p:nvPr>
        </p:nvGraphicFramePr>
        <p:xfrm>
          <a:off x="399256" y="332656"/>
          <a:ext cx="8345488" cy="6257925"/>
        </p:xfrm>
        <a:graphic>
          <a:graphicData uri="http://schemas.openxmlformats.org/presentationml/2006/ole">
            <mc:AlternateContent xmlns:mc="http://schemas.openxmlformats.org/markup-compatibility/2006">
              <mc:Choice xmlns:v="urn:schemas-microsoft-com:vml" Requires="v">
                <p:oleObj spid="_x0000_s1092" name="Презентация" r:id="rId4" imgW="903907" imgH="678240" progId="PowerPoint.Show.12">
                  <p:embed/>
                </p:oleObj>
              </mc:Choice>
              <mc:Fallback>
                <p:oleObj name="Презентация" r:id="rId4" imgW="903907" imgH="678240" progId="PowerPoint.Show.12">
                  <p:embed/>
                  <p:pic>
                    <p:nvPicPr>
                      <p:cNvPr id="0" name="Picture 2"/>
                      <p:cNvPicPr>
                        <a:picLocks noChangeAspect="1" noChangeArrowheads="1"/>
                      </p:cNvPicPr>
                      <p:nvPr/>
                    </p:nvPicPr>
                    <p:blipFill>
                      <a:blip r:embed="rId5"/>
                      <a:srcRect/>
                      <a:stretch>
                        <a:fillRect/>
                      </a:stretch>
                    </p:blipFill>
                    <p:spPr bwMode="auto">
                      <a:xfrm>
                        <a:off x="399256" y="332656"/>
                        <a:ext cx="8345488" cy="6257925"/>
                      </a:xfrm>
                      <a:prstGeom prst="rect">
                        <a:avLst/>
                      </a:prstGeom>
                      <a:solidFill>
                        <a:srgbClr val="FFFFCC"/>
                      </a:solidFill>
                    </p:spPr>
                  </p:pic>
                </p:oleObj>
              </mc:Fallback>
            </mc:AlternateContent>
          </a:graphicData>
        </a:graphic>
      </p:graphicFrame>
      <p:sp>
        <p:nvSpPr>
          <p:cNvPr id="6" name="TextBox 5"/>
          <p:cNvSpPr txBox="1"/>
          <p:nvPr/>
        </p:nvSpPr>
        <p:spPr>
          <a:xfrm>
            <a:off x="683568" y="620688"/>
            <a:ext cx="7776864" cy="2123658"/>
          </a:xfrm>
          <a:prstGeom prst="rect">
            <a:avLst/>
          </a:prstGeom>
          <a:noFill/>
        </p:spPr>
        <p:txBody>
          <a:bodyPr wrap="square" rtlCol="0">
            <a:spAutoFit/>
          </a:bodyPr>
          <a:lstStyle/>
          <a:p>
            <a:pPr algn="ctr"/>
            <a:endParaRPr lang="en-US" sz="4400" dirty="0" smtClean="0">
              <a:solidFill>
                <a:srgbClr val="C00000"/>
              </a:solidFill>
            </a:endParaRPr>
          </a:p>
          <a:p>
            <a:pPr algn="ctr"/>
            <a:r>
              <a:rPr lang="en-US" sz="4400" dirty="0" smtClean="0">
                <a:solidFill>
                  <a:srgbClr val="C00000"/>
                </a:solidFill>
              </a:rPr>
              <a:t>GAS  TURBINE  JET  ENGINE   (GTJE)</a:t>
            </a:r>
            <a:endParaRPr lang="ru-RU" sz="4400" dirty="0">
              <a:solidFill>
                <a:srgbClr val="C00000"/>
              </a:solidFill>
            </a:endParaRPr>
          </a:p>
        </p:txBody>
      </p:sp>
      <p:sp>
        <p:nvSpPr>
          <p:cNvPr id="7" name="TextBox 6"/>
          <p:cNvSpPr txBox="1"/>
          <p:nvPr/>
        </p:nvSpPr>
        <p:spPr>
          <a:xfrm>
            <a:off x="2411760" y="4365104"/>
            <a:ext cx="184731" cy="369332"/>
          </a:xfrm>
          <a:prstGeom prst="rect">
            <a:avLst/>
          </a:prstGeom>
          <a:noFill/>
        </p:spPr>
        <p:txBody>
          <a:bodyPr wrap="none" rtlCol="0">
            <a:spAutoFit/>
          </a:bodyPr>
          <a:lstStyle/>
          <a:p>
            <a:endParaRPr lang="ru-RU"/>
          </a:p>
        </p:txBody>
      </p:sp>
      <p:sp>
        <p:nvSpPr>
          <p:cNvPr id="5" name="TextBox 4"/>
          <p:cNvSpPr txBox="1"/>
          <p:nvPr/>
        </p:nvSpPr>
        <p:spPr>
          <a:xfrm>
            <a:off x="827584" y="5517232"/>
            <a:ext cx="7704856" cy="400110"/>
          </a:xfrm>
          <a:prstGeom prst="rect">
            <a:avLst/>
          </a:prstGeom>
          <a:noFill/>
        </p:spPr>
        <p:txBody>
          <a:bodyPr wrap="square" rtlCol="0">
            <a:spAutoFit/>
          </a:bodyPr>
          <a:lstStyle/>
          <a:p>
            <a:r>
              <a:rPr lang="en-US" sz="2000" b="1" dirty="0" err="1"/>
              <a:t>Khristianovich</a:t>
            </a:r>
            <a:r>
              <a:rPr lang="en-US" sz="2000" b="1" dirty="0"/>
              <a:t> Institute of Theoretical and Applied Mechanics SB RAS</a:t>
            </a:r>
            <a:endParaRPr lang="ru-RU" sz="2000" dirty="0"/>
          </a:p>
        </p:txBody>
      </p:sp>
    </p:spTree>
    <p:extLst>
      <p:ext uri="{BB962C8B-B14F-4D97-AF65-F5344CB8AC3E}">
        <p14:creationId xmlns:p14="http://schemas.microsoft.com/office/powerpoint/2010/main" val="41919920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23528" y="188640"/>
            <a:ext cx="8229600" cy="4525963"/>
          </a:xfrm>
        </p:spPr>
        <p:txBody>
          <a:bodyPr>
            <a:normAutofit/>
          </a:bodyPr>
          <a:lstStyle/>
          <a:p>
            <a:pPr algn="ctr">
              <a:lnSpc>
                <a:spcPts val="4200"/>
              </a:lnSpc>
              <a:buNone/>
            </a:pPr>
            <a:r>
              <a:rPr lang="en-US" sz="4000" dirty="0" smtClean="0">
                <a:solidFill>
                  <a:srgbClr val="C00000"/>
                </a:solidFill>
              </a:rPr>
              <a:t>Advantages of conventional gas turbine engine</a:t>
            </a:r>
            <a:r>
              <a:rPr lang="ru-RU" sz="4000" dirty="0" smtClean="0">
                <a:solidFill>
                  <a:srgbClr val="C00000"/>
                </a:solidFill>
              </a:rPr>
              <a:t> </a:t>
            </a:r>
            <a:r>
              <a:rPr lang="en-US" sz="4000" dirty="0" smtClean="0">
                <a:solidFill>
                  <a:srgbClr val="C00000"/>
                </a:solidFill>
              </a:rPr>
              <a:t>over piston</a:t>
            </a:r>
            <a:r>
              <a:rPr lang="ru-RU" sz="4000" dirty="0" smtClean="0">
                <a:solidFill>
                  <a:srgbClr val="C00000"/>
                </a:solidFill>
              </a:rPr>
              <a:t> </a:t>
            </a:r>
            <a:r>
              <a:rPr lang="en-US" sz="4000" dirty="0" smtClean="0">
                <a:solidFill>
                  <a:srgbClr val="C00000"/>
                </a:solidFill>
              </a:rPr>
              <a:t>ICE:</a:t>
            </a:r>
            <a:endParaRPr lang="ru-RU" sz="4000" dirty="0">
              <a:solidFill>
                <a:srgbClr val="C00000"/>
              </a:solidFill>
            </a:endParaRPr>
          </a:p>
        </p:txBody>
      </p:sp>
      <p:sp>
        <p:nvSpPr>
          <p:cNvPr id="4" name="TextBox 3"/>
          <p:cNvSpPr txBox="1"/>
          <p:nvPr/>
        </p:nvSpPr>
        <p:spPr>
          <a:xfrm>
            <a:off x="251520" y="1340768"/>
            <a:ext cx="8712968" cy="4154984"/>
          </a:xfrm>
          <a:prstGeom prst="rect">
            <a:avLst/>
          </a:prstGeom>
          <a:noFill/>
        </p:spPr>
        <p:txBody>
          <a:bodyPr wrap="square" rtlCol="0">
            <a:spAutoFit/>
          </a:bodyPr>
          <a:lstStyle/>
          <a:p>
            <a:pPr>
              <a:buFont typeface="Wingdings" pitchFamily="2" charset="2"/>
              <a:buChar char="Ø"/>
            </a:pPr>
            <a:r>
              <a:rPr lang="ru-RU" sz="2800" dirty="0" smtClean="0"/>
              <a:t>    </a:t>
            </a:r>
            <a:r>
              <a:rPr lang="en-US" sz="2800" dirty="0" smtClean="0"/>
              <a:t>High specific power;</a:t>
            </a:r>
          </a:p>
          <a:p>
            <a:pPr>
              <a:buFont typeface="Wingdings" pitchFamily="2" charset="2"/>
              <a:buChar char="Ø"/>
            </a:pPr>
            <a:r>
              <a:rPr lang="ru-RU" sz="2800" dirty="0" smtClean="0"/>
              <a:t>    </a:t>
            </a:r>
            <a:r>
              <a:rPr lang="en-US" sz="2800" dirty="0" smtClean="0"/>
              <a:t>Favorable torque characteristics;</a:t>
            </a:r>
          </a:p>
          <a:p>
            <a:pPr>
              <a:buFont typeface="Wingdings" pitchFamily="2" charset="2"/>
              <a:buChar char="Ø"/>
            </a:pPr>
            <a:r>
              <a:rPr lang="ru-RU" sz="2800" dirty="0" smtClean="0"/>
              <a:t>    </a:t>
            </a:r>
            <a:r>
              <a:rPr lang="en-US" sz="2800" dirty="0" smtClean="0"/>
              <a:t>Full expansion of the working body;</a:t>
            </a:r>
          </a:p>
          <a:p>
            <a:pPr>
              <a:buFont typeface="Wingdings" pitchFamily="2" charset="2"/>
              <a:buChar char="Ø"/>
            </a:pPr>
            <a:r>
              <a:rPr lang="ru-RU" sz="2800" dirty="0" smtClean="0"/>
              <a:t>    </a:t>
            </a:r>
            <a:r>
              <a:rPr lang="en-US" sz="2800" dirty="0" smtClean="0"/>
              <a:t>The relative simplicity of construction, well balanced, a    	great resource;</a:t>
            </a:r>
          </a:p>
          <a:p>
            <a:pPr>
              <a:buFont typeface="Wingdings" pitchFamily="2" charset="2"/>
              <a:buChar char="Ø"/>
            </a:pPr>
            <a:r>
              <a:rPr lang="ru-RU" sz="2800" dirty="0" smtClean="0"/>
              <a:t>     </a:t>
            </a:r>
            <a:r>
              <a:rPr lang="en-US" sz="2800" dirty="0" smtClean="0"/>
              <a:t>Insensitive to type </a:t>
            </a:r>
            <a:r>
              <a:rPr lang="en-US" sz="2800" dirty="0"/>
              <a:t>o</a:t>
            </a:r>
            <a:r>
              <a:rPr lang="en-US" sz="2800" dirty="0" smtClean="0"/>
              <a:t>f fuels;</a:t>
            </a:r>
          </a:p>
          <a:p>
            <a:pPr>
              <a:buFont typeface="Wingdings" pitchFamily="2" charset="2"/>
              <a:buChar char="Ø"/>
            </a:pPr>
            <a:r>
              <a:rPr lang="ru-RU" sz="2800" dirty="0" smtClean="0"/>
              <a:t>     </a:t>
            </a:r>
            <a:r>
              <a:rPr lang="en-US" sz="2800" dirty="0" smtClean="0"/>
              <a:t>Good starting properties</a:t>
            </a:r>
            <a:r>
              <a:rPr lang="ru-RU" sz="2800" dirty="0" smtClean="0"/>
              <a:t>.</a:t>
            </a:r>
            <a:endParaRPr lang="en-US" sz="4000" dirty="0" smtClean="0">
              <a:solidFill>
                <a:srgbClr val="C00000"/>
              </a:solidFill>
            </a:endParaRPr>
          </a:p>
          <a:p>
            <a:pPr algn="ctr"/>
            <a:r>
              <a:rPr lang="en-US" sz="4000" dirty="0" smtClean="0">
                <a:solidFill>
                  <a:srgbClr val="C00000"/>
                </a:solidFill>
              </a:rPr>
              <a:t>Disadvantage:</a:t>
            </a:r>
          </a:p>
          <a:p>
            <a:r>
              <a:rPr lang="en-US" sz="2800" dirty="0" smtClean="0"/>
              <a:t>        Low fuel economy</a:t>
            </a:r>
            <a:r>
              <a:rPr lang="ru-RU" sz="2800" dirty="0" smtClean="0"/>
              <a:t>  (</a:t>
            </a:r>
            <a:r>
              <a:rPr lang="en-US" sz="2800" dirty="0" smtClean="0"/>
              <a:t>low </a:t>
            </a:r>
            <a:r>
              <a:rPr lang="en-US" sz="2800" dirty="0"/>
              <a:t>thermal </a:t>
            </a:r>
            <a:r>
              <a:rPr lang="en-US" sz="2800" dirty="0" smtClean="0"/>
              <a:t>efficiency) </a:t>
            </a:r>
            <a:endParaRPr lang="ru-RU" sz="2800" dirty="0"/>
          </a:p>
        </p:txBody>
      </p:sp>
      <p:sp>
        <p:nvSpPr>
          <p:cNvPr id="5" name="TextBox 4"/>
          <p:cNvSpPr txBox="1"/>
          <p:nvPr/>
        </p:nvSpPr>
        <p:spPr>
          <a:xfrm>
            <a:off x="467544" y="5733256"/>
            <a:ext cx="8352928" cy="954107"/>
          </a:xfrm>
          <a:prstGeom prst="rect">
            <a:avLst/>
          </a:prstGeom>
          <a:noFill/>
        </p:spPr>
        <p:txBody>
          <a:bodyPr wrap="square" rtlCol="0">
            <a:spAutoFit/>
          </a:bodyPr>
          <a:lstStyle/>
          <a:p>
            <a:r>
              <a:rPr lang="en-US" sz="2800" dirty="0" smtClean="0">
                <a:solidFill>
                  <a:srgbClr val="FF0000"/>
                </a:solidFill>
              </a:rPr>
              <a:t>The purpose of the project - increasing the thermal efficiency of the gas turbine engine</a:t>
            </a:r>
            <a:endParaRPr lang="ru-RU" sz="2800" dirty="0">
              <a:solidFill>
                <a:srgbClr val="FF0000"/>
              </a:solidFill>
            </a:endParaRPr>
          </a:p>
        </p:txBody>
      </p:sp>
      <p:sp>
        <p:nvSpPr>
          <p:cNvPr id="2" name="TextBox 1"/>
          <p:cNvSpPr txBox="1"/>
          <p:nvPr/>
        </p:nvSpPr>
        <p:spPr>
          <a:xfrm>
            <a:off x="107504" y="116632"/>
            <a:ext cx="360040" cy="584775"/>
          </a:xfrm>
          <a:prstGeom prst="rect">
            <a:avLst/>
          </a:prstGeom>
          <a:noFill/>
        </p:spPr>
        <p:txBody>
          <a:bodyPr wrap="square" rtlCol="0">
            <a:spAutoFit/>
          </a:bodyPr>
          <a:lstStyle/>
          <a:p>
            <a:r>
              <a:rPr lang="ru-RU" sz="3200" dirty="0"/>
              <a:t>2</a:t>
            </a:r>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36296" y="3381981"/>
            <a:ext cx="504056" cy="369332"/>
          </a:xfrm>
          <a:prstGeom prst="rect">
            <a:avLst/>
          </a:prstGeom>
          <a:solidFill>
            <a:schemeClr val="bg1"/>
          </a:solidFill>
        </p:spPr>
        <p:txBody>
          <a:bodyPr wrap="square" rtlCol="0">
            <a:spAutoFit/>
          </a:bodyPr>
          <a:lstStyle/>
          <a:p>
            <a:endParaRPr lang="ru-RU" dirty="0"/>
          </a:p>
        </p:txBody>
      </p:sp>
      <p:sp>
        <p:nvSpPr>
          <p:cNvPr id="16386" name="Rectangle 2"/>
          <p:cNvSpPr>
            <a:spLocks noGrp="1" noChangeArrowheads="1"/>
          </p:cNvSpPr>
          <p:nvPr>
            <p:ph type="title"/>
          </p:nvPr>
        </p:nvSpPr>
        <p:spPr bwMode="auto">
          <a:xfrm>
            <a:off x="0" y="0"/>
            <a:ext cx="9144000" cy="692150"/>
          </a:xfrm>
          <a:noFill/>
          <a:ln>
            <a:solidFill>
              <a:schemeClr val="bg1"/>
            </a:solidFill>
            <a:miter lim="800000"/>
            <a:headEnd/>
            <a:tailEnd/>
          </a:ln>
        </p:spPr>
        <p:txBody>
          <a:bodyPr vert="horz" wrap="square" lIns="91440" tIns="45720" rIns="91440" bIns="45720" numCol="1" anchor="t" anchorCtr="0" compatLnSpc="1">
            <a:prstTxWarp prst="textNoShape">
              <a:avLst/>
            </a:prstTxWarp>
          </a:bodyPr>
          <a:lstStyle/>
          <a:p>
            <a:r>
              <a:rPr lang="ru-RU" sz="2800" dirty="0" smtClean="0"/>
              <a:t>	</a:t>
            </a:r>
            <a:r>
              <a:rPr lang="en-US" sz="3200" dirty="0" smtClean="0">
                <a:solidFill>
                  <a:schemeClr val="accent2">
                    <a:lumMod val="75000"/>
                  </a:schemeClr>
                </a:solidFill>
              </a:rPr>
              <a:t> </a:t>
            </a:r>
            <a:r>
              <a:rPr lang="en-US" sz="3600" dirty="0">
                <a:solidFill>
                  <a:srgbClr val="C00000"/>
                </a:solidFill>
              </a:rPr>
              <a:t>Engine operating cycle</a:t>
            </a:r>
            <a:endParaRPr lang="ru-RU" sz="3500" dirty="0">
              <a:solidFill>
                <a:srgbClr val="C00000"/>
              </a:solidFill>
            </a:endParaRPr>
          </a:p>
        </p:txBody>
      </p:sp>
      <p:pic>
        <p:nvPicPr>
          <p:cNvPr id="16388" name="Picture 4" descr="img008"/>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bwMode="auto">
          <a:xfrm>
            <a:off x="0" y="549275"/>
            <a:ext cx="2854325" cy="3816350"/>
          </a:xfrm>
          <a:noFill/>
          <a:extLst>
            <a:ext uri="{909E8E84-426E-40DD-AFC4-6F175D3DCCD1}">
              <a14:hiddenFill xmlns:a14="http://schemas.microsoft.com/office/drawing/2010/main">
                <a:solidFill>
                  <a:srgbClr val="FFFFFF"/>
                </a:solidFill>
              </a14:hiddenFill>
            </a:ext>
          </a:extLst>
        </p:spPr>
      </p:pic>
      <p:pic>
        <p:nvPicPr>
          <p:cNvPr id="16393" name="Picture 9" descr="img007"/>
          <p:cNvPicPr>
            <a:picLocks noGrp="1" noChangeAspect="1" noChangeArrowheads="1"/>
          </p:cNvPicPr>
          <p:nvPr>
            <p:ph sz="half" idx="2"/>
          </p:nvPr>
        </p:nvPicPr>
        <p:blipFill>
          <a:blip r:embed="rId4" cstate="print">
            <a:extLst>
              <a:ext uri="{28A0092B-C50C-407E-A947-70E740481C1C}">
                <a14:useLocalDpi xmlns:a14="http://schemas.microsoft.com/office/drawing/2010/main" val="0"/>
              </a:ext>
            </a:extLst>
          </a:blip>
          <a:stretch>
            <a:fillRect/>
          </a:stretch>
        </p:blipFill>
        <p:spPr bwMode="auto">
          <a:xfrm>
            <a:off x="6084168" y="1196752"/>
            <a:ext cx="2711700" cy="4937125"/>
          </a:xfrm>
          <a:noFill/>
          <a:extLst>
            <a:ext uri="{909E8E84-426E-40DD-AFC4-6F175D3DCCD1}">
              <a14:hiddenFill xmlns:a14="http://schemas.microsoft.com/office/drawing/2010/main">
                <a:solidFill>
                  <a:srgbClr val="FFFFFF"/>
                </a:solidFill>
              </a14:hiddenFill>
            </a:ext>
          </a:extLst>
        </p:spPr>
      </p:pic>
      <p:sp>
        <p:nvSpPr>
          <p:cNvPr id="16394" name="Text Box 10"/>
          <p:cNvSpPr txBox="1">
            <a:spLocks noChangeArrowheads="1"/>
          </p:cNvSpPr>
          <p:nvPr/>
        </p:nvSpPr>
        <p:spPr bwMode="auto">
          <a:xfrm>
            <a:off x="3059113" y="765175"/>
            <a:ext cx="259238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600" i="1" dirty="0" smtClean="0"/>
              <a:t>Thermal efficiency</a:t>
            </a:r>
            <a:r>
              <a:rPr lang="ru-RU" sz="1600" dirty="0"/>
              <a:t>	</a:t>
            </a:r>
          </a:p>
        </p:txBody>
      </p:sp>
      <p:sp>
        <p:nvSpPr>
          <p:cNvPr id="16396" name="Rectangle 1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16395" name="Object 11"/>
          <p:cNvGraphicFramePr>
            <a:graphicFrameLocks noChangeAspect="1"/>
          </p:cNvGraphicFramePr>
          <p:nvPr/>
        </p:nvGraphicFramePr>
        <p:xfrm>
          <a:off x="3059113" y="1268413"/>
          <a:ext cx="2166937" cy="1139825"/>
        </p:xfrm>
        <a:graphic>
          <a:graphicData uri="http://schemas.openxmlformats.org/presentationml/2006/ole">
            <mc:AlternateContent xmlns:mc="http://schemas.openxmlformats.org/markup-compatibility/2006">
              <mc:Choice xmlns:v="urn:schemas-microsoft-com:vml" Requires="v">
                <p:oleObj spid="_x0000_s2295" name="Формула" r:id="rId5" imgW="1269449" imgH="660113" progId="Equation.3">
                  <p:embed/>
                </p:oleObj>
              </mc:Choice>
              <mc:Fallback>
                <p:oleObj name="Формула" r:id="rId5" imgW="1269449" imgH="660113" progId="Equation.3">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59113" y="1268413"/>
                        <a:ext cx="2166937" cy="1139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397" name="Text Box 13"/>
          <p:cNvSpPr txBox="1">
            <a:spLocks noChangeArrowheads="1"/>
          </p:cNvSpPr>
          <p:nvPr/>
        </p:nvSpPr>
        <p:spPr bwMode="auto">
          <a:xfrm>
            <a:off x="2916238" y="2133600"/>
            <a:ext cx="396081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ru-RU" sz="1800"/>
          </a:p>
        </p:txBody>
      </p:sp>
      <p:sp>
        <p:nvSpPr>
          <p:cNvPr id="16399" name="Rectangle 1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sp>
        <p:nvSpPr>
          <p:cNvPr id="16400" name="Text Box 16"/>
          <p:cNvSpPr txBox="1">
            <a:spLocks noChangeArrowheads="1"/>
          </p:cNvSpPr>
          <p:nvPr/>
        </p:nvSpPr>
        <p:spPr bwMode="auto">
          <a:xfrm>
            <a:off x="395536" y="6093296"/>
            <a:ext cx="7092788"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1900" b="1" dirty="0" smtClean="0">
                <a:solidFill>
                  <a:srgbClr val="C00000"/>
                </a:solidFill>
              </a:rPr>
              <a:t>Increasing the temperature of the gases at the turbine inlet for every 50</a:t>
            </a:r>
            <a:r>
              <a:rPr lang="en-US" sz="1900" b="1" dirty="0" smtClean="0">
                <a:solidFill>
                  <a:srgbClr val="C00000"/>
                </a:solidFill>
                <a:sym typeface="Symbol"/>
              </a:rPr>
              <a:t></a:t>
            </a:r>
            <a:r>
              <a:rPr lang="en-US" sz="1900" b="1" dirty="0" smtClean="0">
                <a:solidFill>
                  <a:srgbClr val="C00000"/>
                </a:solidFill>
              </a:rPr>
              <a:t> increases thermal efficiency </a:t>
            </a:r>
            <a:r>
              <a:rPr lang="en-US" sz="1900" b="1" i="1" dirty="0" smtClean="0">
                <a:solidFill>
                  <a:srgbClr val="C00000"/>
                </a:solidFill>
                <a:sym typeface="Symbol"/>
              </a:rPr>
              <a:t></a:t>
            </a:r>
            <a:r>
              <a:rPr lang="en-US" sz="1900" b="1" i="1" baseline="-25000" dirty="0" smtClean="0">
                <a:solidFill>
                  <a:srgbClr val="C00000"/>
                </a:solidFill>
              </a:rPr>
              <a:t>t</a:t>
            </a:r>
            <a:r>
              <a:rPr lang="en-US" sz="1900" b="1" dirty="0" smtClean="0">
                <a:solidFill>
                  <a:srgbClr val="C00000"/>
                </a:solidFill>
              </a:rPr>
              <a:t> by  2%.        [R.M. </a:t>
            </a:r>
            <a:r>
              <a:rPr lang="en-US" sz="1900" b="1" dirty="0" err="1" smtClean="0">
                <a:solidFill>
                  <a:srgbClr val="C00000"/>
                </a:solidFill>
              </a:rPr>
              <a:t>Yablonik</a:t>
            </a:r>
            <a:r>
              <a:rPr lang="en-US" sz="1900" b="1" dirty="0" smtClean="0">
                <a:solidFill>
                  <a:srgbClr val="C00000"/>
                </a:solidFill>
              </a:rPr>
              <a:t>]</a:t>
            </a:r>
            <a:endParaRPr lang="ru-RU" sz="1900" b="1" dirty="0">
              <a:solidFill>
                <a:srgbClr val="C00000"/>
              </a:solidFill>
            </a:endParaRPr>
          </a:p>
        </p:txBody>
      </p:sp>
      <p:sp>
        <p:nvSpPr>
          <p:cNvPr id="16404" name="Rectangle 20"/>
          <p:cNvSpPr>
            <a:spLocks noChangeArrowheads="1"/>
          </p:cNvSpPr>
          <p:nvPr/>
        </p:nvSpPr>
        <p:spPr bwMode="auto">
          <a:xfrm>
            <a:off x="0" y="31813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16403" name="Object 19"/>
          <p:cNvGraphicFramePr>
            <a:graphicFrameLocks noChangeAspect="1"/>
          </p:cNvGraphicFramePr>
          <p:nvPr/>
        </p:nvGraphicFramePr>
        <p:xfrm>
          <a:off x="3348038" y="2205038"/>
          <a:ext cx="1800225" cy="1042987"/>
        </p:xfrm>
        <a:graphic>
          <a:graphicData uri="http://schemas.openxmlformats.org/presentationml/2006/ole">
            <mc:AlternateContent xmlns:mc="http://schemas.openxmlformats.org/markup-compatibility/2006">
              <mc:Choice xmlns:v="urn:schemas-microsoft-com:vml" Requires="v">
                <p:oleObj spid="_x0000_s2296" name="Формула" r:id="rId7" imgW="850531" imgH="495085" progId="Equation.3">
                  <p:embed/>
                </p:oleObj>
              </mc:Choice>
              <mc:Fallback>
                <p:oleObj name="Формула" r:id="rId7" imgW="850531" imgH="495085" progId="Equation.3">
                  <p:embed/>
                  <p:pic>
                    <p:nvPicPr>
                      <p:cNvPr id="0"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48038" y="2205038"/>
                        <a:ext cx="1800225" cy="10429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405" name="Text Box 21"/>
          <p:cNvSpPr txBox="1">
            <a:spLocks noChangeArrowheads="1"/>
          </p:cNvSpPr>
          <p:nvPr/>
        </p:nvSpPr>
        <p:spPr bwMode="auto">
          <a:xfrm>
            <a:off x="3203575" y="3357563"/>
            <a:ext cx="18732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600" i="1"/>
              <a:t>σ = p</a:t>
            </a:r>
            <a:r>
              <a:rPr lang="en-US" sz="1200" i="1"/>
              <a:t>c</a:t>
            </a:r>
            <a:r>
              <a:rPr lang="en-US" sz="1600" i="1"/>
              <a:t> /p</a:t>
            </a:r>
            <a:r>
              <a:rPr lang="en-US" sz="1200" i="1"/>
              <a:t>a</a:t>
            </a:r>
            <a:r>
              <a:rPr lang="ru-RU" sz="1600"/>
              <a:t> </a:t>
            </a:r>
          </a:p>
        </p:txBody>
      </p:sp>
      <p:sp>
        <p:nvSpPr>
          <p:cNvPr id="16407" name="Rectangle 23"/>
          <p:cNvSpPr>
            <a:spLocks noChangeArrowheads="1"/>
          </p:cNvSpPr>
          <p:nvPr/>
        </p:nvSpPr>
        <p:spPr bwMode="auto">
          <a:xfrm>
            <a:off x="0" y="31813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16406" name="Object 22"/>
          <p:cNvGraphicFramePr>
            <a:graphicFrameLocks noChangeAspect="1"/>
          </p:cNvGraphicFramePr>
          <p:nvPr/>
        </p:nvGraphicFramePr>
        <p:xfrm>
          <a:off x="3563888" y="4221088"/>
          <a:ext cx="2160588" cy="839787"/>
        </p:xfrm>
        <a:graphic>
          <a:graphicData uri="http://schemas.openxmlformats.org/presentationml/2006/ole">
            <mc:AlternateContent xmlns:mc="http://schemas.openxmlformats.org/markup-compatibility/2006">
              <mc:Choice xmlns:v="urn:schemas-microsoft-com:vml" Requires="v">
                <p:oleObj spid="_x0000_s2297" name="Формула" r:id="rId9" imgW="1269449" imgH="495085" progId="Equation.3">
                  <p:embed/>
                </p:oleObj>
              </mc:Choice>
              <mc:Fallback>
                <p:oleObj name="Формула" r:id="rId9" imgW="1269449" imgH="495085" progId="Equation.3">
                  <p:embed/>
                  <p:pic>
                    <p:nvPicPr>
                      <p:cNvPr id="0"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63888" y="4221088"/>
                        <a:ext cx="2160588" cy="8397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409" name="Rectangle 25"/>
          <p:cNvSpPr>
            <a:spLocks noChangeArrowheads="1"/>
          </p:cNvSpPr>
          <p:nvPr/>
        </p:nvSpPr>
        <p:spPr bwMode="auto">
          <a:xfrm>
            <a:off x="0" y="32464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sp>
        <p:nvSpPr>
          <p:cNvPr id="16410" name="Text Box 26"/>
          <p:cNvSpPr txBox="1">
            <a:spLocks noChangeArrowheads="1"/>
          </p:cNvSpPr>
          <p:nvPr/>
        </p:nvSpPr>
        <p:spPr bwMode="auto">
          <a:xfrm>
            <a:off x="250825" y="4437063"/>
            <a:ext cx="281038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400" i="1" dirty="0" smtClean="0"/>
              <a:t>The specific operation of the turbine</a:t>
            </a:r>
            <a:endParaRPr lang="ru-RU" sz="1400" i="1" dirty="0"/>
          </a:p>
        </p:txBody>
      </p:sp>
      <p:sp>
        <p:nvSpPr>
          <p:cNvPr id="16412" name="Text Box 28"/>
          <p:cNvSpPr txBox="1">
            <a:spLocks noChangeArrowheads="1"/>
          </p:cNvSpPr>
          <p:nvPr/>
        </p:nvSpPr>
        <p:spPr bwMode="auto">
          <a:xfrm>
            <a:off x="179388" y="5572125"/>
            <a:ext cx="312309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400" i="1" dirty="0" smtClean="0"/>
              <a:t>The specific operation of the compressor</a:t>
            </a:r>
            <a:endParaRPr lang="ru-RU" sz="1400" i="1" dirty="0"/>
          </a:p>
        </p:txBody>
      </p:sp>
      <p:sp>
        <p:nvSpPr>
          <p:cNvPr id="3" name="Прямоугольник 2"/>
          <p:cNvSpPr/>
          <p:nvPr/>
        </p:nvSpPr>
        <p:spPr>
          <a:xfrm>
            <a:off x="7236296" y="3525838"/>
            <a:ext cx="504056" cy="225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p:cNvSpPr txBox="1"/>
          <p:nvPr/>
        </p:nvSpPr>
        <p:spPr>
          <a:xfrm>
            <a:off x="179388" y="14469"/>
            <a:ext cx="393056" cy="584775"/>
          </a:xfrm>
          <a:prstGeom prst="rect">
            <a:avLst/>
          </a:prstGeom>
          <a:noFill/>
        </p:spPr>
        <p:txBody>
          <a:bodyPr wrap="none" rtlCol="0">
            <a:spAutoFit/>
          </a:bodyPr>
          <a:lstStyle/>
          <a:p>
            <a:r>
              <a:rPr lang="ru-RU" sz="3200" dirty="0" smtClean="0"/>
              <a:t>3</a:t>
            </a:r>
            <a:endParaRPr lang="ru-RU" sz="3200" dirty="0"/>
          </a:p>
        </p:txBody>
      </p:sp>
      <p:graphicFrame>
        <p:nvGraphicFramePr>
          <p:cNvPr id="5" name="Объект 4"/>
          <p:cNvGraphicFramePr>
            <a:graphicFrameLocks noChangeAspect="1"/>
          </p:cNvGraphicFramePr>
          <p:nvPr>
            <p:extLst>
              <p:ext uri="{D42A27DB-BD31-4B8C-83A1-F6EECF244321}">
                <p14:modId xmlns:p14="http://schemas.microsoft.com/office/powerpoint/2010/main" val="4000734875"/>
              </p:ext>
            </p:extLst>
          </p:nvPr>
        </p:nvGraphicFramePr>
        <p:xfrm>
          <a:off x="3563938" y="5251450"/>
          <a:ext cx="2170112" cy="641350"/>
        </p:xfrm>
        <a:graphic>
          <a:graphicData uri="http://schemas.openxmlformats.org/presentationml/2006/ole">
            <mc:AlternateContent xmlns:mc="http://schemas.openxmlformats.org/markup-compatibility/2006">
              <mc:Choice xmlns:v="urn:schemas-microsoft-com:vml" Requires="v">
                <p:oleObj spid="_x0000_s2298" name="Формула" r:id="rId11" imgW="1231366" imgH="368140" progId="Equation.3">
                  <p:embed/>
                </p:oleObj>
              </mc:Choice>
              <mc:Fallback>
                <p:oleObj name="Формула" r:id="rId11" imgW="1231366" imgH="368140" progId="Equation.3">
                  <p:embed/>
                  <p:pic>
                    <p:nvPicPr>
                      <p:cNvPr id="0" name="Object 2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63938" y="5251450"/>
                        <a:ext cx="21701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9381527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bwMode="auto">
          <a:xfrm>
            <a:off x="395288" y="0"/>
            <a:ext cx="8281168" cy="1052736"/>
          </a:xfrm>
          <a:solidFill>
            <a:srgbClr val="FFFFFF"/>
          </a:solidFill>
          <a:ln>
            <a:solidFill>
              <a:schemeClr val="bg1"/>
            </a:solidFill>
            <a:miter lim="800000"/>
            <a:headEnd/>
            <a:tailEnd/>
          </a:ln>
        </p:spPr>
        <p:txBody>
          <a:bodyPr vert="horz" wrap="square" lIns="91440" tIns="45720" rIns="91440" bIns="45720" numCol="1" anchor="t" anchorCtr="0" compatLnSpc="1">
            <a:prstTxWarp prst="textNoShape">
              <a:avLst/>
            </a:prstTxWarp>
            <a:normAutofit/>
          </a:bodyPr>
          <a:lstStyle/>
          <a:p>
            <a:r>
              <a:rPr lang="en-US" sz="3500" dirty="0" smtClean="0">
                <a:solidFill>
                  <a:srgbClr val="C00000"/>
                </a:solidFill>
              </a:rPr>
              <a:t>Scheme a gas turbine jet engine (GTJE)</a:t>
            </a:r>
            <a:endParaRPr lang="ru-RU" sz="3500" dirty="0">
              <a:solidFill>
                <a:srgbClr val="C00000"/>
              </a:solidFill>
            </a:endParaRPr>
          </a:p>
        </p:txBody>
      </p:sp>
      <p:pic>
        <p:nvPicPr>
          <p:cNvPr id="19471" name="Picture 15" descr="Рис"/>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1124744"/>
            <a:ext cx="3639071" cy="4825168"/>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72" name="Picture 16" descr="Рис"/>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tretch>
            <a:fillRect/>
          </a:stretch>
        </p:blipFill>
        <p:spPr bwMode="auto">
          <a:xfrm>
            <a:off x="4499992" y="1268760"/>
            <a:ext cx="3943331" cy="4608511"/>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466" name="Rectangle 10"/>
          <p:cNvSpPr>
            <a:spLocks noChangeArrowheads="1"/>
          </p:cNvSpPr>
          <p:nvPr/>
        </p:nvSpPr>
        <p:spPr bwMode="auto">
          <a:xfrm>
            <a:off x="7451725" y="6165850"/>
            <a:ext cx="1692275" cy="358775"/>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 name="Прямоугольник 1"/>
          <p:cNvSpPr/>
          <p:nvPr/>
        </p:nvSpPr>
        <p:spPr>
          <a:xfrm>
            <a:off x="1763688" y="6345237"/>
            <a:ext cx="792088" cy="3241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a:off x="1907704" y="5661248"/>
            <a:ext cx="792088" cy="324123"/>
          </a:xfrm>
          <a:prstGeom prst="rect">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6012160" y="5517232"/>
            <a:ext cx="720080" cy="432048"/>
          </a:xfrm>
          <a:prstGeom prst="rect">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TextBox 8"/>
          <p:cNvSpPr txBox="1"/>
          <p:nvPr/>
        </p:nvSpPr>
        <p:spPr>
          <a:xfrm>
            <a:off x="179512" y="5949280"/>
            <a:ext cx="8568952" cy="677108"/>
          </a:xfrm>
          <a:prstGeom prst="rect">
            <a:avLst/>
          </a:prstGeom>
          <a:noFill/>
        </p:spPr>
        <p:txBody>
          <a:bodyPr wrap="square" rtlCol="0">
            <a:spAutoFit/>
          </a:bodyPr>
          <a:lstStyle/>
          <a:p>
            <a:r>
              <a:rPr lang="en-US" sz="1900" dirty="0" smtClean="0">
                <a:solidFill>
                  <a:srgbClr val="C00000"/>
                </a:solidFill>
              </a:rPr>
              <a:t>Absence of turbine blades allowed to increase temperature of the working fluid to 2300K and thereby increase the estimated thermal efficiency. </a:t>
            </a:r>
            <a:endParaRPr lang="ru-RU" sz="1900" dirty="0"/>
          </a:p>
        </p:txBody>
      </p:sp>
      <p:sp>
        <p:nvSpPr>
          <p:cNvPr id="5" name="TextBox 4"/>
          <p:cNvSpPr txBox="1"/>
          <p:nvPr/>
        </p:nvSpPr>
        <p:spPr>
          <a:xfrm>
            <a:off x="0" y="18661"/>
            <a:ext cx="467544" cy="584775"/>
          </a:xfrm>
          <a:prstGeom prst="rect">
            <a:avLst/>
          </a:prstGeom>
          <a:noFill/>
        </p:spPr>
        <p:txBody>
          <a:bodyPr wrap="square" rtlCol="0">
            <a:spAutoFit/>
          </a:bodyPr>
          <a:lstStyle/>
          <a:p>
            <a:r>
              <a:rPr lang="ru-RU" sz="3200" dirty="0" smtClean="0"/>
              <a:t>4</a:t>
            </a:r>
            <a:endParaRPr lang="ru-RU" sz="3200" dirty="0"/>
          </a:p>
        </p:txBody>
      </p:sp>
    </p:spTree>
    <p:extLst>
      <p:ext uri="{BB962C8B-B14F-4D97-AF65-F5344CB8AC3E}">
        <p14:creationId xmlns:p14="http://schemas.microsoft.com/office/powerpoint/2010/main" val="14264837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449463"/>
            <a:ext cx="8229600" cy="976373"/>
          </a:xfrm>
        </p:spPr>
        <p:txBody>
          <a:bodyPr>
            <a:normAutofit fontScale="90000"/>
          </a:bodyPr>
          <a:lstStyle/>
          <a:p>
            <a:r>
              <a:rPr lang="en-US" i="1" dirty="0">
                <a:solidFill>
                  <a:srgbClr val="C00000"/>
                </a:solidFill>
              </a:rPr>
              <a:t>Engine concept was protected by patents</a:t>
            </a:r>
            <a:r>
              <a:rPr lang="ru-RU" i="1" dirty="0">
                <a:solidFill>
                  <a:srgbClr val="C00000"/>
                </a:solidFill>
              </a:rPr>
              <a:t>:</a:t>
            </a:r>
            <a:br>
              <a:rPr lang="ru-RU" i="1" dirty="0">
                <a:solidFill>
                  <a:srgbClr val="C00000"/>
                </a:solidFill>
              </a:rPr>
            </a:br>
            <a:endParaRPr lang="ru-RU" dirty="0"/>
          </a:p>
        </p:txBody>
      </p:sp>
      <p:sp>
        <p:nvSpPr>
          <p:cNvPr id="3" name="Объект 2"/>
          <p:cNvSpPr>
            <a:spLocks noGrp="1"/>
          </p:cNvSpPr>
          <p:nvPr>
            <p:ph sz="half" idx="1"/>
          </p:nvPr>
        </p:nvSpPr>
        <p:spPr/>
        <p:txBody>
          <a:bodyPr/>
          <a:lstStyle/>
          <a:p>
            <a:endParaRPr lang="ru-RU" dirty="0"/>
          </a:p>
        </p:txBody>
      </p:sp>
      <p:sp>
        <p:nvSpPr>
          <p:cNvPr id="4" name="Объект 3"/>
          <p:cNvSpPr>
            <a:spLocks noGrp="1"/>
          </p:cNvSpPr>
          <p:nvPr>
            <p:ph sz="half" idx="2"/>
          </p:nvPr>
        </p:nvSpPr>
        <p:spPr/>
        <p:txBody>
          <a:bodyPr/>
          <a:lstStyle/>
          <a:p>
            <a:endParaRPr lang="ru-RU"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427363"/>
            <a:ext cx="2952328" cy="41294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31840" y="1482036"/>
            <a:ext cx="2764344" cy="38911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14621" y="1482037"/>
            <a:ext cx="2814002" cy="3873390"/>
          </a:xfrm>
          <a:prstGeom prst="rect">
            <a:avLst/>
          </a:prstGeom>
        </p:spPr>
      </p:pic>
      <p:sp>
        <p:nvSpPr>
          <p:cNvPr id="8" name="TextBox 7"/>
          <p:cNvSpPr txBox="1"/>
          <p:nvPr/>
        </p:nvSpPr>
        <p:spPr>
          <a:xfrm>
            <a:off x="467544" y="5556806"/>
            <a:ext cx="2664296" cy="646331"/>
          </a:xfrm>
          <a:prstGeom prst="rect">
            <a:avLst/>
          </a:prstGeom>
          <a:noFill/>
        </p:spPr>
        <p:txBody>
          <a:bodyPr wrap="square" rtlCol="0">
            <a:spAutoFit/>
          </a:bodyPr>
          <a:lstStyle/>
          <a:p>
            <a:r>
              <a:rPr lang="en-US" dirty="0"/>
              <a:t>The patent for the invention of Russia</a:t>
            </a:r>
            <a:endParaRPr lang="ru-RU" dirty="0"/>
          </a:p>
        </p:txBody>
      </p:sp>
      <p:sp>
        <p:nvSpPr>
          <p:cNvPr id="9" name="TextBox 8"/>
          <p:cNvSpPr txBox="1"/>
          <p:nvPr/>
        </p:nvSpPr>
        <p:spPr>
          <a:xfrm>
            <a:off x="3203848" y="5556806"/>
            <a:ext cx="2692336" cy="646331"/>
          </a:xfrm>
          <a:prstGeom prst="rect">
            <a:avLst/>
          </a:prstGeom>
          <a:noFill/>
        </p:spPr>
        <p:txBody>
          <a:bodyPr wrap="square" rtlCol="0">
            <a:spAutoFit/>
          </a:bodyPr>
          <a:lstStyle/>
          <a:p>
            <a:r>
              <a:rPr lang="en-US" dirty="0"/>
              <a:t>German patent for utility model</a:t>
            </a:r>
            <a:endParaRPr lang="ru-RU" dirty="0"/>
          </a:p>
        </p:txBody>
      </p:sp>
      <p:sp>
        <p:nvSpPr>
          <p:cNvPr id="10" name="TextBox 9"/>
          <p:cNvSpPr txBox="1"/>
          <p:nvPr/>
        </p:nvSpPr>
        <p:spPr>
          <a:xfrm>
            <a:off x="6014621" y="5556806"/>
            <a:ext cx="2997487" cy="646331"/>
          </a:xfrm>
          <a:prstGeom prst="rect">
            <a:avLst/>
          </a:prstGeom>
          <a:noFill/>
        </p:spPr>
        <p:txBody>
          <a:bodyPr wrap="none" rtlCol="0">
            <a:spAutoFit/>
          </a:bodyPr>
          <a:lstStyle/>
          <a:p>
            <a:r>
              <a:rPr lang="en-US" dirty="0" smtClean="0"/>
              <a:t>Degree </a:t>
            </a:r>
            <a:r>
              <a:rPr lang="en-US" dirty="0"/>
              <a:t>of innovation projects </a:t>
            </a:r>
            <a:endParaRPr lang="en-US" dirty="0" smtClean="0"/>
          </a:p>
          <a:p>
            <a:r>
              <a:rPr lang="en-US" dirty="0" smtClean="0"/>
              <a:t>competition “</a:t>
            </a:r>
            <a:r>
              <a:rPr lang="en-US" smtClean="0"/>
              <a:t>Tehnostart</a:t>
            </a:r>
            <a:r>
              <a:rPr lang="en-US" dirty="0"/>
              <a:t>"</a:t>
            </a:r>
            <a:endParaRPr lang="ru-RU" dirty="0"/>
          </a:p>
        </p:txBody>
      </p:sp>
      <p:sp>
        <p:nvSpPr>
          <p:cNvPr id="11" name="TextBox 10"/>
          <p:cNvSpPr txBox="1"/>
          <p:nvPr/>
        </p:nvSpPr>
        <p:spPr>
          <a:xfrm>
            <a:off x="0" y="0"/>
            <a:ext cx="539552" cy="584775"/>
          </a:xfrm>
          <a:prstGeom prst="rect">
            <a:avLst/>
          </a:prstGeom>
          <a:noFill/>
        </p:spPr>
        <p:txBody>
          <a:bodyPr wrap="square" rtlCol="0">
            <a:spAutoFit/>
          </a:bodyPr>
          <a:lstStyle/>
          <a:p>
            <a:r>
              <a:rPr lang="ru-RU" sz="3200" dirty="0" smtClean="0"/>
              <a:t>5</a:t>
            </a:r>
            <a:endParaRPr lang="ru-RU" sz="3200" dirty="0"/>
          </a:p>
        </p:txBody>
      </p:sp>
    </p:spTree>
    <p:extLst>
      <p:ext uri="{BB962C8B-B14F-4D97-AF65-F5344CB8AC3E}">
        <p14:creationId xmlns:p14="http://schemas.microsoft.com/office/powerpoint/2010/main" val="2303345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bwMode="auto">
          <a:xfrm>
            <a:off x="305780" y="0"/>
            <a:ext cx="8392133" cy="404813"/>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r>
              <a:rPr lang="en-US" sz="2500" dirty="0" smtClean="0">
                <a:solidFill>
                  <a:srgbClr val="C00000"/>
                </a:solidFill>
              </a:rPr>
              <a:t>The  outline of gas-dynamic calculation of the engine</a:t>
            </a:r>
            <a:endParaRPr lang="ru-RU" sz="2500" dirty="0">
              <a:solidFill>
                <a:srgbClr val="C00000"/>
              </a:solidFill>
            </a:endParaRPr>
          </a:p>
        </p:txBody>
      </p:sp>
      <p:sp>
        <p:nvSpPr>
          <p:cNvPr id="39939" name="Rectangle 3"/>
          <p:cNvSpPr>
            <a:spLocks noGrp="1" noChangeArrowheads="1"/>
          </p:cNvSpPr>
          <p:nvPr>
            <p:ph idx="1"/>
          </p:nvPr>
        </p:nvSpPr>
        <p:spPr bwMode="auto">
          <a:xfrm>
            <a:off x="0" y="404664"/>
            <a:ext cx="9144000" cy="6453336"/>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92500" lnSpcReduction="20000"/>
          </a:bodyPr>
          <a:lstStyle/>
          <a:p>
            <a:pPr marL="571500" indent="-571500">
              <a:lnSpc>
                <a:spcPct val="90000"/>
              </a:lnSpc>
              <a:buFont typeface="Wingdings" pitchFamily="2" charset="2"/>
              <a:buNone/>
            </a:pPr>
            <a:r>
              <a:rPr lang="en-US" sz="1400" dirty="0" smtClean="0"/>
              <a:t>	</a:t>
            </a:r>
            <a:r>
              <a:rPr lang="en-US" sz="1900" dirty="0" smtClean="0"/>
              <a:t>Based on the given power and a typical efficiency of a heat engine (</a:t>
            </a:r>
            <a:r>
              <a:rPr lang="en-US" sz="1900" dirty="0" smtClean="0">
                <a:sym typeface="Symbol"/>
              </a:rPr>
              <a:t></a:t>
            </a:r>
            <a:r>
              <a:rPr lang="en-US" sz="1900" dirty="0" smtClean="0"/>
              <a:t>t </a:t>
            </a:r>
            <a:r>
              <a:rPr lang="en-US" sz="1900" dirty="0" smtClean="0">
                <a:sym typeface="Symbol"/>
              </a:rPr>
              <a:t></a:t>
            </a:r>
            <a:r>
              <a:rPr lang="en-US" sz="1900" dirty="0" smtClean="0"/>
              <a:t> 40%) are defined  the  mass flow  of fuel </a:t>
            </a:r>
            <a:r>
              <a:rPr lang="en-US" sz="1900" i="1" dirty="0" smtClean="0"/>
              <a:t>g</a:t>
            </a:r>
            <a:r>
              <a:rPr lang="ru-RU" sz="1900" i="1" dirty="0" smtClean="0"/>
              <a:t>т</a:t>
            </a:r>
            <a:r>
              <a:rPr lang="en-US" sz="1900" dirty="0" smtClean="0"/>
              <a:t>  and air (G).</a:t>
            </a:r>
            <a:r>
              <a:rPr lang="en-US" sz="1900" i="1" dirty="0" smtClean="0"/>
              <a:t> </a:t>
            </a:r>
            <a:endParaRPr lang="ru-RU" sz="1900" dirty="0"/>
          </a:p>
          <a:p>
            <a:pPr marL="571500" indent="-571500">
              <a:lnSpc>
                <a:spcPct val="90000"/>
              </a:lnSpc>
              <a:buFont typeface="Wingdings" pitchFamily="2" charset="2"/>
              <a:buNone/>
            </a:pPr>
            <a:r>
              <a:rPr lang="ru-RU" sz="1900" dirty="0"/>
              <a:t> </a:t>
            </a:r>
            <a:r>
              <a:rPr lang="ru-RU" sz="1900" dirty="0" smtClean="0"/>
              <a:t>	</a:t>
            </a:r>
            <a:endParaRPr lang="en-US" sz="1900" dirty="0" smtClean="0"/>
          </a:p>
          <a:p>
            <a:pPr marL="571500" indent="-571500">
              <a:lnSpc>
                <a:spcPct val="90000"/>
              </a:lnSpc>
              <a:buFont typeface="Wingdings" pitchFamily="2" charset="2"/>
              <a:buNone/>
            </a:pPr>
            <a:r>
              <a:rPr lang="en-US" sz="1900" dirty="0" smtClean="0"/>
              <a:t>	 Ask the combustion temperature and the degree of pressure</a:t>
            </a:r>
          </a:p>
          <a:p>
            <a:pPr marL="571500" indent="-571500">
              <a:lnSpc>
                <a:spcPct val="90000"/>
              </a:lnSpc>
              <a:buFont typeface="Wingdings" pitchFamily="2" charset="2"/>
              <a:buNone/>
            </a:pPr>
            <a:r>
              <a:rPr lang="en-US" sz="1900" dirty="0"/>
              <a:t> </a:t>
            </a:r>
            <a:r>
              <a:rPr lang="en-US" sz="1900" dirty="0" smtClean="0"/>
              <a:t>           of the compressor:</a:t>
            </a:r>
            <a:r>
              <a:rPr lang="en-US" sz="1900" dirty="0"/>
              <a:t> </a:t>
            </a:r>
            <a:r>
              <a:rPr lang="en-US" sz="1900" dirty="0" smtClean="0"/>
              <a:t> (</a:t>
            </a:r>
            <a:r>
              <a:rPr lang="en-US" sz="1900" dirty="0"/>
              <a:t>T</a:t>
            </a:r>
            <a:r>
              <a:rPr lang="en-US" sz="1900" baseline="-25000" dirty="0"/>
              <a:t>1</a:t>
            </a:r>
            <a:r>
              <a:rPr lang="en-US" sz="1900" dirty="0"/>
              <a:t>= 2300K, </a:t>
            </a:r>
            <a:r>
              <a:rPr lang="el-GR" sz="1900" i="1" dirty="0"/>
              <a:t>σ</a:t>
            </a:r>
            <a:r>
              <a:rPr lang="en-US" sz="1900" dirty="0"/>
              <a:t> = 20)</a:t>
            </a:r>
            <a:r>
              <a:rPr lang="ru-RU" sz="1900" dirty="0"/>
              <a:t>	 	</a:t>
            </a:r>
            <a:endParaRPr lang="en-US" sz="1900" dirty="0" smtClean="0"/>
          </a:p>
          <a:p>
            <a:pPr marL="571500" indent="-571500">
              <a:lnSpc>
                <a:spcPct val="90000"/>
              </a:lnSpc>
              <a:buFont typeface="Wingdings" pitchFamily="2" charset="2"/>
              <a:buNone/>
            </a:pPr>
            <a:r>
              <a:rPr lang="en-US" sz="1900" dirty="0" smtClean="0"/>
              <a:t>							</a:t>
            </a:r>
            <a:r>
              <a:rPr lang="ru-RU" sz="1900" u="sng" dirty="0" smtClean="0"/>
              <a:t> </a:t>
            </a:r>
            <a:r>
              <a:rPr lang="en-US" sz="1900" u="sng" dirty="0" smtClean="0">
                <a:solidFill>
                  <a:srgbClr val="FF0066"/>
                </a:solidFill>
              </a:rPr>
              <a:t>Determined</a:t>
            </a:r>
            <a:endParaRPr lang="en-US" sz="1900" dirty="0" smtClean="0"/>
          </a:p>
          <a:p>
            <a:pPr marL="571500" indent="-571500">
              <a:lnSpc>
                <a:spcPct val="90000"/>
              </a:lnSpc>
              <a:buFont typeface="Wingdings" pitchFamily="2" charset="2"/>
              <a:buNone/>
            </a:pPr>
            <a:r>
              <a:rPr lang="en-US" sz="1900" dirty="0"/>
              <a:t>	</a:t>
            </a:r>
            <a:endParaRPr lang="en-US" sz="1900" dirty="0" smtClean="0"/>
          </a:p>
          <a:p>
            <a:pPr marL="571500" indent="-571500">
              <a:lnSpc>
                <a:spcPct val="90000"/>
              </a:lnSpc>
              <a:buFont typeface="Wingdings" pitchFamily="2" charset="2"/>
              <a:buNone/>
            </a:pPr>
            <a:r>
              <a:rPr lang="en-US" sz="1900" dirty="0"/>
              <a:t>	</a:t>
            </a:r>
            <a:r>
              <a:rPr lang="en-US" sz="1900" dirty="0" smtClean="0"/>
              <a:t>ratio of useful work</a:t>
            </a:r>
            <a:endParaRPr lang="ru-RU" sz="1900" dirty="0"/>
          </a:p>
          <a:p>
            <a:pPr marL="571500" indent="-571500">
              <a:lnSpc>
                <a:spcPct val="90000"/>
              </a:lnSpc>
              <a:buFont typeface="Wingdings" pitchFamily="2" charset="2"/>
              <a:buNone/>
            </a:pPr>
            <a:r>
              <a:rPr lang="ru-RU" sz="1900" dirty="0"/>
              <a:t>	</a:t>
            </a:r>
            <a:endParaRPr lang="en-US" sz="1900" dirty="0" smtClean="0"/>
          </a:p>
          <a:p>
            <a:pPr marL="571500" indent="-571500">
              <a:lnSpc>
                <a:spcPct val="90000"/>
              </a:lnSpc>
              <a:buFont typeface="Wingdings" pitchFamily="2" charset="2"/>
              <a:buNone/>
            </a:pPr>
            <a:r>
              <a:rPr lang="en-US" sz="1900" dirty="0" smtClean="0"/>
              <a:t>	 outflow  velocity  from the nozzle (critical)</a:t>
            </a:r>
            <a:endParaRPr lang="ru-RU" sz="1900" dirty="0"/>
          </a:p>
          <a:p>
            <a:pPr marL="571500" indent="-571500">
              <a:lnSpc>
                <a:spcPct val="90000"/>
              </a:lnSpc>
            </a:pPr>
            <a:endParaRPr lang="ru-RU" sz="1900" dirty="0"/>
          </a:p>
          <a:p>
            <a:pPr marL="571500" indent="-571500">
              <a:lnSpc>
                <a:spcPct val="90000"/>
              </a:lnSpc>
              <a:buFont typeface="Wingdings" pitchFamily="2" charset="2"/>
              <a:buNone/>
            </a:pPr>
            <a:r>
              <a:rPr lang="ru-RU" sz="1900" dirty="0"/>
              <a:t>	</a:t>
            </a:r>
            <a:r>
              <a:rPr lang="en-US" sz="1900" dirty="0" smtClean="0"/>
              <a:t> the kinetic energy of the jet</a:t>
            </a:r>
            <a:endParaRPr lang="ru-RU" sz="1900" dirty="0"/>
          </a:p>
          <a:p>
            <a:pPr marL="571500" indent="-571500">
              <a:lnSpc>
                <a:spcPct val="90000"/>
              </a:lnSpc>
            </a:pPr>
            <a:endParaRPr lang="ru-RU" sz="1900" dirty="0"/>
          </a:p>
          <a:p>
            <a:pPr marL="571500" indent="-571500">
              <a:lnSpc>
                <a:spcPct val="90000"/>
              </a:lnSpc>
              <a:buFont typeface="Wingdings" pitchFamily="2" charset="2"/>
              <a:buNone/>
            </a:pPr>
            <a:r>
              <a:rPr lang="ru-RU" sz="1900" dirty="0"/>
              <a:t>	</a:t>
            </a:r>
            <a:r>
              <a:rPr lang="en-US" sz="1900" dirty="0" smtClean="0"/>
              <a:t> nozzle throat area</a:t>
            </a:r>
            <a:endParaRPr lang="ru-RU" sz="1900" dirty="0"/>
          </a:p>
          <a:p>
            <a:pPr marL="571500" indent="-571500">
              <a:lnSpc>
                <a:spcPct val="90000"/>
              </a:lnSpc>
              <a:buFont typeface="Wingdings" pitchFamily="2" charset="2"/>
              <a:buNone/>
            </a:pPr>
            <a:r>
              <a:rPr lang="ru-RU" sz="1900" dirty="0"/>
              <a:t> </a:t>
            </a:r>
          </a:p>
          <a:p>
            <a:pPr marL="571500" indent="-571500">
              <a:lnSpc>
                <a:spcPct val="90000"/>
              </a:lnSpc>
              <a:buFont typeface="Wingdings" pitchFamily="2" charset="2"/>
              <a:buNone/>
            </a:pPr>
            <a:r>
              <a:rPr lang="ru-RU" sz="1900" dirty="0"/>
              <a:t>	</a:t>
            </a:r>
            <a:r>
              <a:rPr lang="en-US" sz="1900" dirty="0" smtClean="0"/>
              <a:t> total thrust nozzle</a:t>
            </a:r>
            <a:endParaRPr lang="ru-RU" sz="1900" dirty="0"/>
          </a:p>
          <a:p>
            <a:pPr marL="571500" indent="-571500">
              <a:lnSpc>
                <a:spcPct val="90000"/>
              </a:lnSpc>
            </a:pPr>
            <a:endParaRPr lang="ru-RU" sz="1900" dirty="0"/>
          </a:p>
          <a:p>
            <a:pPr marL="571500" indent="-571500">
              <a:lnSpc>
                <a:spcPct val="90000"/>
              </a:lnSpc>
              <a:buFont typeface="Wingdings" pitchFamily="2" charset="2"/>
              <a:buNone/>
            </a:pPr>
            <a:r>
              <a:rPr lang="ru-RU" sz="1900" dirty="0"/>
              <a:t>	</a:t>
            </a:r>
            <a:r>
              <a:rPr lang="en-US" sz="1900" dirty="0" smtClean="0"/>
              <a:t> power from the expiry of the jets </a:t>
            </a:r>
            <a:r>
              <a:rPr lang="ru-RU" sz="1900" dirty="0"/>
              <a:t>	      	</a:t>
            </a:r>
            <a:r>
              <a:rPr lang="en-US" sz="1900" dirty="0" smtClean="0"/>
              <a:t>  </a:t>
            </a:r>
            <a:r>
              <a:rPr lang="en-US" sz="1900" i="1" dirty="0" smtClean="0"/>
              <a:t>N</a:t>
            </a:r>
            <a:r>
              <a:rPr lang="ru-RU" sz="1700" i="1" baseline="-25000" dirty="0"/>
              <a:t>1</a:t>
            </a:r>
            <a:r>
              <a:rPr lang="ru-RU" sz="1900" i="1" dirty="0"/>
              <a:t> = Р</a:t>
            </a:r>
            <a:r>
              <a:rPr lang="en-US" sz="1700" i="1" baseline="-25000" dirty="0"/>
              <a:t>c</a:t>
            </a:r>
            <a:r>
              <a:rPr lang="ru-RU" sz="1700" i="1" baseline="-25000" dirty="0"/>
              <a:t>1</a:t>
            </a:r>
            <a:r>
              <a:rPr lang="ru-RU" sz="1900" i="1" dirty="0" smtClean="0">
                <a:sym typeface="Symbol" pitchFamily="18" charset="2"/>
              </a:rPr>
              <a:t></a:t>
            </a:r>
            <a:r>
              <a:rPr lang="en-US" sz="1900" i="1" dirty="0" smtClean="0"/>
              <a:t>C</a:t>
            </a:r>
            <a:r>
              <a:rPr lang="ru-RU" sz="1700" i="1" baseline="-25000" dirty="0" smtClean="0"/>
              <a:t>с1</a:t>
            </a:r>
            <a:r>
              <a:rPr lang="ru-RU" sz="1900" dirty="0" smtClean="0"/>
              <a:t> </a:t>
            </a:r>
            <a:r>
              <a:rPr lang="en-US" sz="1900" dirty="0" smtClean="0"/>
              <a:t>= </a:t>
            </a:r>
            <a:r>
              <a:rPr lang="en-US" sz="1900" i="1" dirty="0" smtClean="0"/>
              <a:t>E</a:t>
            </a:r>
            <a:r>
              <a:rPr lang="en-US" sz="1900" i="1" baseline="-25000" dirty="0" smtClean="0"/>
              <a:t>c1</a:t>
            </a:r>
            <a:endParaRPr lang="ru-RU" sz="1900" i="1" baseline="-25000" dirty="0"/>
          </a:p>
          <a:p>
            <a:pPr marL="571500" indent="-571500">
              <a:lnSpc>
                <a:spcPct val="90000"/>
              </a:lnSpc>
            </a:pPr>
            <a:endParaRPr lang="ru-RU" sz="1900" dirty="0"/>
          </a:p>
          <a:p>
            <a:pPr marL="571500" indent="-571500">
              <a:lnSpc>
                <a:spcPct val="90000"/>
              </a:lnSpc>
              <a:buFont typeface="Wingdings" pitchFamily="2" charset="2"/>
              <a:buNone/>
            </a:pPr>
            <a:r>
              <a:rPr lang="ru-RU" sz="1900" dirty="0"/>
              <a:t>	</a:t>
            </a:r>
            <a:r>
              <a:rPr lang="en-US" sz="1900" dirty="0" smtClean="0"/>
              <a:t> the circumferential speed of the nozzle</a:t>
            </a:r>
            <a:endParaRPr lang="ru-RU" sz="1900" dirty="0"/>
          </a:p>
          <a:p>
            <a:pPr marL="571500" indent="-571500">
              <a:lnSpc>
                <a:spcPct val="90000"/>
              </a:lnSpc>
            </a:pPr>
            <a:endParaRPr lang="ru-RU" sz="1900" dirty="0"/>
          </a:p>
          <a:p>
            <a:pPr marL="571500" indent="-571500">
              <a:lnSpc>
                <a:spcPct val="90000"/>
              </a:lnSpc>
              <a:buFont typeface="Wingdings" pitchFamily="2" charset="2"/>
              <a:buNone/>
            </a:pPr>
            <a:r>
              <a:rPr lang="ru-RU" sz="1900" dirty="0"/>
              <a:t>	</a:t>
            </a:r>
            <a:r>
              <a:rPr lang="en-US" sz="1900" dirty="0" smtClean="0"/>
              <a:t> the revolution number of rotor </a:t>
            </a:r>
            <a:r>
              <a:rPr lang="ru-RU" sz="1900" dirty="0"/>
              <a:t>	</a:t>
            </a:r>
          </a:p>
          <a:p>
            <a:pPr marL="571500" indent="-571500">
              <a:lnSpc>
                <a:spcPct val="90000"/>
              </a:lnSpc>
            </a:pPr>
            <a:endParaRPr lang="ru-RU" sz="1900" dirty="0"/>
          </a:p>
          <a:p>
            <a:pPr marL="571500" indent="-571500">
              <a:lnSpc>
                <a:spcPct val="90000"/>
              </a:lnSpc>
              <a:buFont typeface="Wingdings" pitchFamily="2" charset="2"/>
              <a:buNone/>
            </a:pPr>
            <a:r>
              <a:rPr lang="ru-RU" sz="1900" dirty="0"/>
              <a:t>	</a:t>
            </a:r>
            <a:r>
              <a:rPr lang="en-US" sz="1900" dirty="0" smtClean="0"/>
              <a:t> lowering the temperature in the process of expiration</a:t>
            </a:r>
            <a:endParaRPr lang="ru-RU" sz="1900" dirty="0" smtClean="0"/>
          </a:p>
          <a:p>
            <a:pPr marL="571500" indent="-571500">
              <a:lnSpc>
                <a:spcPct val="90000"/>
              </a:lnSpc>
            </a:pPr>
            <a:endParaRPr lang="ru-RU" sz="1900" dirty="0" smtClean="0"/>
          </a:p>
          <a:p>
            <a:pPr marL="571500" indent="-571500">
              <a:lnSpc>
                <a:spcPct val="90000"/>
              </a:lnSpc>
              <a:buFont typeface="Wingdings" pitchFamily="2" charset="2"/>
              <a:buNone/>
            </a:pPr>
            <a:r>
              <a:rPr lang="ru-RU" sz="1900" dirty="0"/>
              <a:t>	</a:t>
            </a:r>
            <a:r>
              <a:rPr lang="en-US" sz="1900" dirty="0" smtClean="0"/>
              <a:t> pressure in the space of jet flow</a:t>
            </a:r>
            <a:endParaRPr lang="ru-RU" sz="1900" dirty="0"/>
          </a:p>
          <a:p>
            <a:pPr marL="571500" indent="-571500">
              <a:lnSpc>
                <a:spcPct val="90000"/>
              </a:lnSpc>
              <a:buFont typeface="Wingdings" pitchFamily="2" charset="2"/>
              <a:buNone/>
            </a:pPr>
            <a:endParaRPr lang="ru-RU" sz="1500" dirty="0"/>
          </a:p>
        </p:txBody>
      </p:sp>
      <p:sp>
        <p:nvSpPr>
          <p:cNvPr id="39940"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39941" name="Object 5"/>
          <p:cNvGraphicFramePr>
            <a:graphicFrameLocks noChangeAspect="1"/>
          </p:cNvGraphicFramePr>
          <p:nvPr>
            <p:extLst>
              <p:ext uri="{D42A27DB-BD31-4B8C-83A1-F6EECF244321}">
                <p14:modId xmlns:p14="http://schemas.microsoft.com/office/powerpoint/2010/main" val="1486696207"/>
              </p:ext>
            </p:extLst>
          </p:nvPr>
        </p:nvGraphicFramePr>
        <p:xfrm>
          <a:off x="5796136" y="1772816"/>
          <a:ext cx="850900" cy="360040"/>
        </p:xfrm>
        <a:graphic>
          <a:graphicData uri="http://schemas.openxmlformats.org/presentationml/2006/ole">
            <mc:AlternateContent xmlns:mc="http://schemas.openxmlformats.org/markup-compatibility/2006">
              <mc:Choice xmlns:v="urn:schemas-microsoft-com:vml" Requires="v">
                <p:oleObj spid="_x0000_s19074" name="Формула" r:id="rId3" imgW="850531" imgH="291973" progId="Equation.3">
                  <p:embed/>
                </p:oleObj>
              </mc:Choice>
              <mc:Fallback>
                <p:oleObj name="Формула" r:id="rId3" imgW="850531" imgH="291973"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6136" y="1772816"/>
                        <a:ext cx="850900" cy="36004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942"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sp>
        <p:nvSpPr>
          <p:cNvPr id="39943" name="Rectangle 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39944" name="Object 8"/>
          <p:cNvGraphicFramePr>
            <a:graphicFrameLocks noChangeAspect="1"/>
          </p:cNvGraphicFramePr>
          <p:nvPr>
            <p:extLst>
              <p:ext uri="{D42A27DB-BD31-4B8C-83A1-F6EECF244321}">
                <p14:modId xmlns:p14="http://schemas.microsoft.com/office/powerpoint/2010/main" val="2705641366"/>
              </p:ext>
            </p:extLst>
          </p:nvPr>
        </p:nvGraphicFramePr>
        <p:xfrm>
          <a:off x="5852731" y="2276872"/>
          <a:ext cx="1119188" cy="441325"/>
        </p:xfrm>
        <a:graphic>
          <a:graphicData uri="http://schemas.openxmlformats.org/presentationml/2006/ole">
            <mc:AlternateContent xmlns:mc="http://schemas.openxmlformats.org/markup-compatibility/2006">
              <mc:Choice xmlns:v="urn:schemas-microsoft-com:vml" Requires="v">
                <p:oleObj spid="_x0000_s19075" name="Формула" r:id="rId5" imgW="1117115" imgH="444307" progId="Equation.3">
                  <p:embed/>
                </p:oleObj>
              </mc:Choice>
              <mc:Fallback>
                <p:oleObj name="Формула" r:id="rId5" imgW="1117115" imgH="444307"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52731" y="2276872"/>
                        <a:ext cx="1119188" cy="441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945" name="Rectangle 9"/>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39946" name="Object 10"/>
          <p:cNvGraphicFramePr>
            <a:graphicFrameLocks noChangeAspect="1"/>
          </p:cNvGraphicFramePr>
          <p:nvPr>
            <p:extLst>
              <p:ext uri="{D42A27DB-BD31-4B8C-83A1-F6EECF244321}">
                <p14:modId xmlns:p14="http://schemas.microsoft.com/office/powerpoint/2010/main" val="2754924980"/>
              </p:ext>
            </p:extLst>
          </p:nvPr>
        </p:nvGraphicFramePr>
        <p:xfrm>
          <a:off x="6044025" y="2780928"/>
          <a:ext cx="736600" cy="419100"/>
        </p:xfrm>
        <a:graphic>
          <a:graphicData uri="http://schemas.openxmlformats.org/presentationml/2006/ole">
            <mc:AlternateContent xmlns:mc="http://schemas.openxmlformats.org/markup-compatibility/2006">
              <mc:Choice xmlns:v="urn:schemas-microsoft-com:vml" Requires="v">
                <p:oleObj spid="_x0000_s19076" name="Формула" r:id="rId7" imgW="736600" imgH="419100" progId="Equation.3">
                  <p:embed/>
                </p:oleObj>
              </mc:Choice>
              <mc:Fallback>
                <p:oleObj name="Формула" r:id="rId7" imgW="736600" imgH="419100"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44025" y="2780928"/>
                        <a:ext cx="736600" cy="419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947" name="Rectangle 1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39948" name="Object 12"/>
          <p:cNvGraphicFramePr>
            <a:graphicFrameLocks noChangeAspect="1"/>
          </p:cNvGraphicFramePr>
          <p:nvPr>
            <p:extLst>
              <p:ext uri="{D42A27DB-BD31-4B8C-83A1-F6EECF244321}">
                <p14:modId xmlns:p14="http://schemas.microsoft.com/office/powerpoint/2010/main" val="2297089960"/>
              </p:ext>
            </p:extLst>
          </p:nvPr>
        </p:nvGraphicFramePr>
        <p:xfrm>
          <a:off x="5980525" y="3158745"/>
          <a:ext cx="863600" cy="698317"/>
        </p:xfrm>
        <a:graphic>
          <a:graphicData uri="http://schemas.openxmlformats.org/presentationml/2006/ole">
            <mc:AlternateContent xmlns:mc="http://schemas.openxmlformats.org/markup-compatibility/2006">
              <mc:Choice xmlns:v="urn:schemas-microsoft-com:vml" Requires="v">
                <p:oleObj spid="_x0000_s19077" name="Формула" r:id="rId9" imgW="863280" imgH="482400" progId="Equation.3">
                  <p:embed/>
                </p:oleObj>
              </mc:Choice>
              <mc:Fallback>
                <p:oleObj name="Формула" r:id="rId9" imgW="863280" imgH="482400" progId="Equation.3">
                  <p:embed/>
                  <p:pic>
                    <p:nvPicPr>
                      <p:cNvPr id="0"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980525" y="3158745"/>
                        <a:ext cx="863600" cy="698317"/>
                      </a:xfrm>
                      <a:prstGeom prst="rect">
                        <a:avLst/>
                      </a:prstGeom>
                      <a:noFill/>
                      <a:extLst/>
                    </p:spPr>
                  </p:pic>
                </p:oleObj>
              </mc:Fallback>
            </mc:AlternateContent>
          </a:graphicData>
        </a:graphic>
      </p:graphicFrame>
      <p:sp>
        <p:nvSpPr>
          <p:cNvPr id="39949" name="Rectangle 13"/>
          <p:cNvSpPr>
            <a:spLocks noChangeArrowheads="1"/>
          </p:cNvSpPr>
          <p:nvPr/>
        </p:nvSpPr>
        <p:spPr bwMode="auto">
          <a:xfrm>
            <a:off x="5436096" y="3833188"/>
            <a:ext cx="220028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sz="1600" i="1" dirty="0"/>
              <a:t>P</a:t>
            </a:r>
            <a:r>
              <a:rPr lang="ru-RU" sz="1600" i="1" baseline="-25000" dirty="0"/>
              <a:t>с1</a:t>
            </a:r>
            <a:r>
              <a:rPr lang="ru-RU" sz="1600" i="1" dirty="0"/>
              <a:t> = </a:t>
            </a:r>
            <a:r>
              <a:rPr lang="en-US" sz="1600" i="1" dirty="0" smtClean="0"/>
              <a:t>p</a:t>
            </a:r>
            <a:r>
              <a:rPr lang="en-US" sz="1600" i="1" baseline="-25000" dirty="0" smtClean="0"/>
              <a:t>0c</a:t>
            </a:r>
            <a:r>
              <a:rPr lang="ru-RU" sz="1600" i="1" baseline="-25000" dirty="0"/>
              <a:t>1</a:t>
            </a:r>
            <a:r>
              <a:rPr lang="ru-RU" sz="1600" i="1" dirty="0"/>
              <a:t> </a:t>
            </a:r>
            <a:r>
              <a:rPr lang="en-US" sz="1600" i="1" dirty="0"/>
              <a:t>F</a:t>
            </a:r>
            <a:r>
              <a:rPr lang="en-US" sz="1600" i="1" baseline="-25000" dirty="0"/>
              <a:t>c</a:t>
            </a:r>
            <a:r>
              <a:rPr lang="ru-RU" sz="1600" i="1" baseline="-25000" dirty="0" smtClean="0"/>
              <a:t>1</a:t>
            </a:r>
            <a:r>
              <a:rPr lang="en-US" sz="1600" i="1" baseline="-25000" dirty="0" smtClean="0"/>
              <a:t> </a:t>
            </a:r>
            <a:r>
              <a:rPr lang="en-US" sz="1600" i="1" dirty="0" smtClean="0"/>
              <a:t>f(</a:t>
            </a:r>
            <a:r>
              <a:rPr lang="en-US" sz="1600" i="1" dirty="0" smtClean="0">
                <a:sym typeface="Symbol"/>
              </a:rPr>
              <a:t>) </a:t>
            </a:r>
            <a:r>
              <a:rPr lang="ru-RU" sz="1600" i="1" dirty="0" smtClean="0"/>
              <a:t>– </a:t>
            </a:r>
            <a:r>
              <a:rPr lang="en-US" sz="1600" i="1" dirty="0"/>
              <a:t>p</a:t>
            </a:r>
            <a:r>
              <a:rPr lang="ru-RU" sz="1600" i="1" baseline="-25000" dirty="0"/>
              <a:t>2</a:t>
            </a:r>
            <a:r>
              <a:rPr lang="ru-RU" sz="1600" i="1" dirty="0">
                <a:sym typeface="Symbol" pitchFamily="18" charset="2"/>
              </a:rPr>
              <a:t></a:t>
            </a:r>
            <a:r>
              <a:rPr lang="en-US" sz="1600" i="1" dirty="0"/>
              <a:t>F</a:t>
            </a:r>
            <a:r>
              <a:rPr lang="en-US" sz="1600" i="1" baseline="-25000" dirty="0"/>
              <a:t>c</a:t>
            </a:r>
            <a:r>
              <a:rPr lang="ru-RU" sz="1600" i="1" baseline="-25000" dirty="0"/>
              <a:t>1</a:t>
            </a:r>
            <a:r>
              <a:rPr lang="ru-RU" sz="2000" dirty="0"/>
              <a:t> </a:t>
            </a:r>
            <a:endParaRPr lang="en-US" sz="2000" dirty="0"/>
          </a:p>
        </p:txBody>
      </p:sp>
      <p:sp>
        <p:nvSpPr>
          <p:cNvPr id="39950" name="Rectangle 1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39951" name="Object 15"/>
          <p:cNvGraphicFramePr>
            <a:graphicFrameLocks noChangeAspect="1"/>
          </p:cNvGraphicFramePr>
          <p:nvPr>
            <p:extLst>
              <p:ext uri="{D42A27DB-BD31-4B8C-83A1-F6EECF244321}">
                <p14:modId xmlns:p14="http://schemas.microsoft.com/office/powerpoint/2010/main" val="2617086010"/>
              </p:ext>
            </p:extLst>
          </p:nvPr>
        </p:nvGraphicFramePr>
        <p:xfrm>
          <a:off x="6119431" y="4797152"/>
          <a:ext cx="585788" cy="434975"/>
        </p:xfrm>
        <a:graphic>
          <a:graphicData uri="http://schemas.openxmlformats.org/presentationml/2006/ole">
            <mc:AlternateContent xmlns:mc="http://schemas.openxmlformats.org/markup-compatibility/2006">
              <mc:Choice xmlns:v="urn:schemas-microsoft-com:vml" Requires="v">
                <p:oleObj spid="_x0000_s19078" name="Формула" r:id="rId11" imgW="583920" imgH="431640" progId="Equation.3">
                  <p:embed/>
                </p:oleObj>
              </mc:Choice>
              <mc:Fallback>
                <p:oleObj name="Формула" r:id="rId11" imgW="583920" imgH="431640" progId="Equation.3">
                  <p:embed/>
                  <p:pic>
                    <p:nvPicPr>
                      <p:cNvPr id="0" name="Picture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119431" y="4797152"/>
                        <a:ext cx="585788" cy="434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952" name="Rectangle 1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39953" name="Object 17"/>
          <p:cNvGraphicFramePr>
            <a:graphicFrameLocks noChangeAspect="1"/>
          </p:cNvGraphicFramePr>
          <p:nvPr>
            <p:extLst>
              <p:ext uri="{D42A27DB-BD31-4B8C-83A1-F6EECF244321}">
                <p14:modId xmlns:p14="http://schemas.microsoft.com/office/powerpoint/2010/main" val="931754854"/>
              </p:ext>
            </p:extLst>
          </p:nvPr>
        </p:nvGraphicFramePr>
        <p:xfrm>
          <a:off x="5961475" y="5733256"/>
          <a:ext cx="901700" cy="446088"/>
        </p:xfrm>
        <a:graphic>
          <a:graphicData uri="http://schemas.openxmlformats.org/presentationml/2006/ole">
            <mc:AlternateContent xmlns:mc="http://schemas.openxmlformats.org/markup-compatibility/2006">
              <mc:Choice xmlns:v="urn:schemas-microsoft-com:vml" Requires="v">
                <p:oleObj spid="_x0000_s19079" name="Формула" r:id="rId13" imgW="901309" imgH="444307" progId="Equation.3">
                  <p:embed/>
                </p:oleObj>
              </mc:Choice>
              <mc:Fallback>
                <p:oleObj name="Формула" r:id="rId13" imgW="901309" imgH="444307" progId="Equation.3">
                  <p:embed/>
                  <p:pic>
                    <p:nvPicPr>
                      <p:cNvPr id="0" name="Picture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961475" y="5733256"/>
                        <a:ext cx="901700" cy="4460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954" name="Rectangle 1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39955" name="Object 19"/>
          <p:cNvGraphicFramePr>
            <a:graphicFrameLocks noChangeAspect="1"/>
          </p:cNvGraphicFramePr>
          <p:nvPr>
            <p:extLst>
              <p:ext uri="{D42A27DB-BD31-4B8C-83A1-F6EECF244321}">
                <p14:modId xmlns:p14="http://schemas.microsoft.com/office/powerpoint/2010/main" val="2960046653"/>
              </p:ext>
            </p:extLst>
          </p:nvPr>
        </p:nvGraphicFramePr>
        <p:xfrm>
          <a:off x="6012275" y="6219825"/>
          <a:ext cx="800100" cy="638175"/>
        </p:xfrm>
        <a:graphic>
          <a:graphicData uri="http://schemas.openxmlformats.org/presentationml/2006/ole">
            <mc:AlternateContent xmlns:mc="http://schemas.openxmlformats.org/markup-compatibility/2006">
              <mc:Choice xmlns:v="urn:schemas-microsoft-com:vml" Requires="v">
                <p:oleObj spid="_x0000_s19080" name="Формула" r:id="rId15" imgW="799753" imgH="634725" progId="Equation.3">
                  <p:embed/>
                </p:oleObj>
              </mc:Choice>
              <mc:Fallback>
                <p:oleObj name="Формула" r:id="rId15" imgW="799753" imgH="634725" progId="Equation.3">
                  <p:embed/>
                  <p:pic>
                    <p:nvPicPr>
                      <p:cNvPr id="0" name="Picture 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012275" y="6219825"/>
                        <a:ext cx="800100" cy="638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956" name="Rectangle 2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39957" name="Object 21"/>
          <p:cNvGraphicFramePr>
            <a:graphicFrameLocks noChangeAspect="1"/>
          </p:cNvGraphicFramePr>
          <p:nvPr>
            <p:extLst>
              <p:ext uri="{D42A27DB-BD31-4B8C-83A1-F6EECF244321}">
                <p14:modId xmlns:p14="http://schemas.microsoft.com/office/powerpoint/2010/main" val="1525355495"/>
              </p:ext>
            </p:extLst>
          </p:nvPr>
        </p:nvGraphicFramePr>
        <p:xfrm>
          <a:off x="6068631" y="5301208"/>
          <a:ext cx="687387" cy="434975"/>
        </p:xfrm>
        <a:graphic>
          <a:graphicData uri="http://schemas.openxmlformats.org/presentationml/2006/ole">
            <mc:AlternateContent xmlns:mc="http://schemas.openxmlformats.org/markup-compatibility/2006">
              <mc:Choice xmlns:v="urn:schemas-microsoft-com:vml" Requires="v">
                <p:oleObj spid="_x0000_s19081" name="Формула" r:id="rId17" imgW="685800" imgH="431640" progId="Equation.3">
                  <p:embed/>
                </p:oleObj>
              </mc:Choice>
              <mc:Fallback>
                <p:oleObj name="Формула" r:id="rId17" imgW="685800" imgH="431640" progId="Equation.3">
                  <p:embed/>
                  <p:pic>
                    <p:nvPicPr>
                      <p:cNvPr id="0" name="Picture 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068631" y="5301208"/>
                        <a:ext cx="687387" cy="434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959" name="Rectangle 2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39958" name="Object 22"/>
          <p:cNvGraphicFramePr>
            <a:graphicFrameLocks noChangeAspect="1"/>
          </p:cNvGraphicFramePr>
          <p:nvPr>
            <p:extLst>
              <p:ext uri="{D42A27DB-BD31-4B8C-83A1-F6EECF244321}">
                <p14:modId xmlns:p14="http://schemas.microsoft.com/office/powerpoint/2010/main" val="1000078125"/>
              </p:ext>
            </p:extLst>
          </p:nvPr>
        </p:nvGraphicFramePr>
        <p:xfrm>
          <a:off x="7388554" y="1772816"/>
          <a:ext cx="663575" cy="434975"/>
        </p:xfrm>
        <a:graphic>
          <a:graphicData uri="http://schemas.openxmlformats.org/presentationml/2006/ole">
            <mc:AlternateContent xmlns:mc="http://schemas.openxmlformats.org/markup-compatibility/2006">
              <mc:Choice xmlns:v="urn:schemas-microsoft-com:vml" Requires="v">
                <p:oleObj spid="_x0000_s19082" name="Формула" r:id="rId19" imgW="660113" imgH="431613" progId="Equation.3">
                  <p:embed/>
                </p:oleObj>
              </mc:Choice>
              <mc:Fallback>
                <p:oleObj name="Формула" r:id="rId19" imgW="660113" imgH="431613" progId="Equation.3">
                  <p:embed/>
                  <p:pic>
                    <p:nvPicPr>
                      <p:cNvPr id="0" name="Picture 1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388554" y="1772816"/>
                        <a:ext cx="663575" cy="434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961" name="Rectangle 2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39960" name="Object 24"/>
          <p:cNvGraphicFramePr>
            <a:graphicFrameLocks noChangeAspect="1"/>
          </p:cNvGraphicFramePr>
          <p:nvPr>
            <p:extLst>
              <p:ext uri="{D42A27DB-BD31-4B8C-83A1-F6EECF244321}">
                <p14:modId xmlns:p14="http://schemas.microsoft.com/office/powerpoint/2010/main" val="3244661291"/>
              </p:ext>
            </p:extLst>
          </p:nvPr>
        </p:nvGraphicFramePr>
        <p:xfrm>
          <a:off x="5802313" y="620689"/>
          <a:ext cx="733425" cy="579462"/>
        </p:xfrm>
        <a:graphic>
          <a:graphicData uri="http://schemas.openxmlformats.org/presentationml/2006/ole">
            <mc:AlternateContent xmlns:mc="http://schemas.openxmlformats.org/markup-compatibility/2006">
              <mc:Choice xmlns:v="urn:schemas-microsoft-com:vml" Requires="v">
                <p:oleObj spid="_x0000_s19083" name="Формула" r:id="rId21" imgW="736560" imgH="431640" progId="Equation.3">
                  <p:embed/>
                </p:oleObj>
              </mc:Choice>
              <mc:Fallback>
                <p:oleObj name="Формула" r:id="rId21" imgW="736560" imgH="431640" progId="Equation.3">
                  <p:embed/>
                  <p:pic>
                    <p:nvPicPr>
                      <p:cNvPr id="0" name="Picture 11"/>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5802313" y="620689"/>
                        <a:ext cx="733425" cy="5794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extBox 1"/>
          <p:cNvSpPr txBox="1"/>
          <p:nvPr/>
        </p:nvSpPr>
        <p:spPr>
          <a:xfrm>
            <a:off x="18728" y="-54837"/>
            <a:ext cx="395536" cy="584775"/>
          </a:xfrm>
          <a:prstGeom prst="rect">
            <a:avLst/>
          </a:prstGeom>
          <a:noFill/>
        </p:spPr>
        <p:txBody>
          <a:bodyPr wrap="square" rtlCol="0">
            <a:spAutoFit/>
          </a:bodyPr>
          <a:lstStyle/>
          <a:p>
            <a:r>
              <a:rPr lang="ru-RU" sz="3200" dirty="0" smtClean="0"/>
              <a:t>6</a:t>
            </a:r>
            <a:endParaRPr lang="ru-RU" sz="3200" dirty="0"/>
          </a:p>
        </p:txBody>
      </p:sp>
    </p:spTree>
    <p:extLst>
      <p:ext uri="{BB962C8B-B14F-4D97-AF65-F5344CB8AC3E}">
        <p14:creationId xmlns:p14="http://schemas.microsoft.com/office/powerpoint/2010/main" val="29561993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idx="1"/>
          </p:nvPr>
        </p:nvSpPr>
        <p:spPr bwMode="auto">
          <a:xfrm>
            <a:off x="0" y="0"/>
            <a:ext cx="8686800" cy="6126163"/>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ru-RU" sz="1600" dirty="0"/>
          </a:p>
          <a:p>
            <a:pPr>
              <a:buFont typeface="Wingdings" pitchFamily="2" charset="2"/>
              <a:buNone/>
            </a:pPr>
            <a:r>
              <a:rPr lang="ru-RU" sz="1400" dirty="0" smtClean="0"/>
              <a:t>		</a:t>
            </a:r>
            <a:r>
              <a:rPr lang="ru-RU" sz="1600" dirty="0" smtClean="0"/>
              <a:t> </a:t>
            </a:r>
            <a:r>
              <a:rPr lang="en-US" sz="1600" dirty="0" smtClean="0"/>
              <a:t>The thermal efficiency of an ideal cycle</a:t>
            </a:r>
            <a:endParaRPr lang="ru-RU" sz="1600" dirty="0"/>
          </a:p>
        </p:txBody>
      </p:sp>
      <p:sp>
        <p:nvSpPr>
          <p:cNvPr id="40965"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40964" name="Object 4"/>
          <p:cNvGraphicFramePr>
            <a:graphicFrameLocks noChangeAspect="1"/>
          </p:cNvGraphicFramePr>
          <p:nvPr/>
        </p:nvGraphicFramePr>
        <p:xfrm>
          <a:off x="5724525" y="188913"/>
          <a:ext cx="1165225" cy="441325"/>
        </p:xfrm>
        <a:graphic>
          <a:graphicData uri="http://schemas.openxmlformats.org/presentationml/2006/ole">
            <mc:AlternateContent xmlns:mc="http://schemas.openxmlformats.org/markup-compatibility/2006">
              <mc:Choice xmlns:v="urn:schemas-microsoft-com:vml" Requires="v">
                <p:oleObj spid="_x0000_s19582" name="Формула" r:id="rId3" imgW="1167893" imgH="444307" progId="Equation.3">
                  <p:embed/>
                </p:oleObj>
              </mc:Choice>
              <mc:Fallback>
                <p:oleObj name="Формула" r:id="rId3" imgW="1167893" imgH="444307"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4525" y="188913"/>
                        <a:ext cx="1165225" cy="441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967" name="Rectangle 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40966" name="Object 6"/>
          <p:cNvGraphicFramePr>
            <a:graphicFrameLocks noChangeAspect="1"/>
          </p:cNvGraphicFramePr>
          <p:nvPr/>
        </p:nvGraphicFramePr>
        <p:xfrm>
          <a:off x="5292725" y="620713"/>
          <a:ext cx="1905000" cy="838200"/>
        </p:xfrm>
        <a:graphic>
          <a:graphicData uri="http://schemas.openxmlformats.org/presentationml/2006/ole">
            <mc:AlternateContent xmlns:mc="http://schemas.openxmlformats.org/markup-compatibility/2006">
              <mc:Choice xmlns:v="urn:schemas-microsoft-com:vml" Requires="v">
                <p:oleObj spid="_x0000_s19583" name="Формула" r:id="rId5" imgW="1905000" imgH="838200" progId="Equation.3">
                  <p:embed/>
                </p:oleObj>
              </mc:Choice>
              <mc:Fallback>
                <p:oleObj name="Формула" r:id="rId5" imgW="1905000" imgH="8382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92725" y="620713"/>
                        <a:ext cx="1905000" cy="83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968" name="Rectangle 8"/>
          <p:cNvSpPr>
            <a:spLocks noChangeArrowheads="1"/>
          </p:cNvSpPr>
          <p:nvPr/>
        </p:nvSpPr>
        <p:spPr bwMode="auto">
          <a:xfrm>
            <a:off x="179388" y="836613"/>
            <a:ext cx="504031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ru-RU" sz="1400" dirty="0"/>
              <a:t>   	</a:t>
            </a:r>
            <a:r>
              <a:rPr lang="en-US" sz="1600" dirty="0" smtClean="0"/>
              <a:t>The thermal efficiency of the real cycle</a:t>
            </a:r>
            <a:endParaRPr lang="ru-RU" sz="1600" dirty="0"/>
          </a:p>
        </p:txBody>
      </p:sp>
      <p:sp>
        <p:nvSpPr>
          <p:cNvPr id="40969" name="Rectangle 9"/>
          <p:cNvSpPr>
            <a:spLocks noChangeArrowheads="1"/>
          </p:cNvSpPr>
          <p:nvPr/>
        </p:nvSpPr>
        <p:spPr bwMode="auto">
          <a:xfrm>
            <a:off x="7667625" y="152400"/>
            <a:ext cx="12112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ru-RU" sz="1400" i="1" dirty="0">
                <a:sym typeface="Symbol" pitchFamily="18" charset="2"/>
              </a:rPr>
              <a:t></a:t>
            </a:r>
            <a:r>
              <a:rPr lang="en-US" sz="1400" i="1" baseline="-25000" dirty="0"/>
              <a:t>t</a:t>
            </a:r>
            <a:r>
              <a:rPr lang="en-US" sz="1400" i="1" dirty="0">
                <a:sym typeface="Symbol" pitchFamily="18" charset="2"/>
              </a:rPr>
              <a:t> </a:t>
            </a:r>
            <a:r>
              <a:rPr lang="ru-RU" sz="1400" dirty="0">
                <a:sym typeface="Symbol" pitchFamily="18" charset="2"/>
              </a:rPr>
              <a:t>= 0,467</a:t>
            </a:r>
            <a:r>
              <a:rPr lang="ru-RU" dirty="0">
                <a:sym typeface="Symbol" pitchFamily="18" charset="2"/>
              </a:rPr>
              <a:t> </a:t>
            </a:r>
          </a:p>
        </p:txBody>
      </p:sp>
      <p:sp>
        <p:nvSpPr>
          <p:cNvPr id="40970" name="Rectangle 10"/>
          <p:cNvSpPr>
            <a:spLocks noChangeArrowheads="1"/>
          </p:cNvSpPr>
          <p:nvPr/>
        </p:nvSpPr>
        <p:spPr bwMode="auto">
          <a:xfrm>
            <a:off x="1403350" y="1052513"/>
            <a:ext cx="19605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just"/>
            <a:r>
              <a:rPr lang="ru-RU" sz="1400" i="1"/>
              <a:t>ŋ</a:t>
            </a:r>
            <a:r>
              <a:rPr lang="ru-RU" sz="1400" i="1" baseline="-25000"/>
              <a:t>т</a:t>
            </a:r>
            <a:r>
              <a:rPr lang="ru-RU" sz="1400"/>
              <a:t> = 0,9, </a:t>
            </a:r>
            <a:r>
              <a:rPr lang="ru-RU" sz="1400" i="1"/>
              <a:t>ŋ</a:t>
            </a:r>
            <a:r>
              <a:rPr lang="ru-RU" sz="1400" i="1" baseline="-25000"/>
              <a:t>к</a:t>
            </a:r>
            <a:r>
              <a:rPr lang="ru-RU" sz="1400"/>
              <a:t> = 0,86.</a:t>
            </a:r>
          </a:p>
        </p:txBody>
      </p:sp>
      <p:sp>
        <p:nvSpPr>
          <p:cNvPr id="40971" name="Rectangle 11"/>
          <p:cNvSpPr>
            <a:spLocks noChangeArrowheads="1"/>
          </p:cNvSpPr>
          <p:nvPr/>
        </p:nvSpPr>
        <p:spPr bwMode="auto">
          <a:xfrm>
            <a:off x="827584" y="1341438"/>
            <a:ext cx="8316416"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600" dirty="0" smtClean="0"/>
              <a:t>Net power = sum of powers 2 - 4 steps </a:t>
            </a:r>
            <a:r>
              <a:rPr lang="ru-RU" sz="1600" dirty="0" smtClean="0"/>
              <a:t>:  </a:t>
            </a:r>
            <a:r>
              <a:rPr lang="ru-RU" sz="1600" dirty="0"/>
              <a:t>35,64 + 29,99 + 25,2 = 90,83 </a:t>
            </a:r>
            <a:r>
              <a:rPr lang="en-US" sz="1600" i="1" dirty="0" err="1" smtClean="0"/>
              <a:t>kWt</a:t>
            </a:r>
            <a:r>
              <a:rPr lang="ru-RU" sz="2000" dirty="0" smtClean="0"/>
              <a:t> </a:t>
            </a:r>
            <a:endParaRPr lang="ru-RU" sz="1600" dirty="0"/>
          </a:p>
          <a:p>
            <a:r>
              <a:rPr lang="en-US" sz="1600" dirty="0" smtClean="0">
                <a:sym typeface="Symbol" pitchFamily="18" charset="2"/>
              </a:rPr>
              <a:t>Air flow </a:t>
            </a:r>
            <a:r>
              <a:rPr lang="ru-RU" sz="1600" dirty="0" smtClean="0">
                <a:sym typeface="Symbol" pitchFamily="18" charset="2"/>
              </a:rPr>
              <a:t>:  </a:t>
            </a:r>
            <a:r>
              <a:rPr lang="ru-RU" sz="1600" dirty="0">
                <a:sym typeface="Symbol" pitchFamily="18" charset="2"/>
              </a:rPr>
              <a:t>		</a:t>
            </a:r>
            <a:r>
              <a:rPr lang="en-US" sz="1600" dirty="0" smtClean="0">
                <a:sym typeface="Symbol" pitchFamily="18" charset="2"/>
              </a:rPr>
              <a:t>	</a:t>
            </a:r>
            <a:r>
              <a:rPr lang="en-US" sz="1600" i="1" dirty="0" smtClean="0">
                <a:sym typeface="Symbol" pitchFamily="18" charset="2"/>
              </a:rPr>
              <a:t>G</a:t>
            </a:r>
            <a:r>
              <a:rPr lang="ru-RU" sz="1600" i="1" dirty="0" smtClean="0">
                <a:sym typeface="Symbol" pitchFamily="18" charset="2"/>
              </a:rPr>
              <a:t> </a:t>
            </a:r>
            <a:r>
              <a:rPr lang="en-US" sz="1600" dirty="0">
                <a:sym typeface="Symbol" pitchFamily="18" charset="2"/>
              </a:rPr>
              <a:t>=</a:t>
            </a:r>
            <a:r>
              <a:rPr lang="ru-RU" sz="1600" dirty="0">
                <a:sym typeface="Symbol" pitchFamily="18" charset="2"/>
              </a:rPr>
              <a:t> </a:t>
            </a:r>
            <a:r>
              <a:rPr lang="en-US" sz="1600" dirty="0">
                <a:sym typeface="Symbol" pitchFamily="18" charset="2"/>
              </a:rPr>
              <a:t>0,11</a:t>
            </a:r>
            <a:r>
              <a:rPr lang="ru-RU" sz="1600" dirty="0">
                <a:sym typeface="Symbol" pitchFamily="18" charset="2"/>
              </a:rPr>
              <a:t> </a:t>
            </a:r>
            <a:r>
              <a:rPr lang="en-US" sz="1600" i="1" dirty="0" smtClean="0">
                <a:sym typeface="Symbol" pitchFamily="18" charset="2"/>
              </a:rPr>
              <a:t>kg</a:t>
            </a:r>
            <a:r>
              <a:rPr lang="ru-RU" sz="1600" i="1" dirty="0" smtClean="0">
                <a:sym typeface="Symbol" pitchFamily="18" charset="2"/>
              </a:rPr>
              <a:t>/</a:t>
            </a:r>
            <a:r>
              <a:rPr lang="en-US" sz="1600" i="1" dirty="0" smtClean="0">
                <a:sym typeface="Symbol" pitchFamily="18" charset="2"/>
              </a:rPr>
              <a:t>sec</a:t>
            </a:r>
            <a:r>
              <a:rPr lang="ru-RU" sz="1600" dirty="0" smtClean="0">
                <a:sym typeface="Symbol" pitchFamily="18" charset="2"/>
              </a:rPr>
              <a:t>;</a:t>
            </a:r>
            <a:endParaRPr lang="ru-RU" sz="1600" dirty="0">
              <a:sym typeface="Symbol" pitchFamily="18" charset="2"/>
            </a:endParaRPr>
          </a:p>
          <a:p>
            <a:r>
              <a:rPr lang="en-US" sz="1600" dirty="0" smtClean="0">
                <a:sym typeface="Symbol" pitchFamily="18" charset="2"/>
              </a:rPr>
              <a:t>The combustion temperature </a:t>
            </a:r>
            <a:r>
              <a:rPr lang="ru-RU" sz="1600" dirty="0" smtClean="0">
                <a:sym typeface="Symbol" pitchFamily="18" charset="2"/>
              </a:rPr>
              <a:t>:   	Т</a:t>
            </a:r>
            <a:r>
              <a:rPr lang="en-US" sz="1600" dirty="0">
                <a:sym typeface="Symbol" pitchFamily="18" charset="2"/>
              </a:rPr>
              <a:t>z</a:t>
            </a:r>
            <a:r>
              <a:rPr lang="ru-RU" sz="1600" dirty="0">
                <a:sym typeface="Symbol" pitchFamily="18" charset="2"/>
              </a:rPr>
              <a:t> </a:t>
            </a:r>
            <a:r>
              <a:rPr lang="en-US" sz="1600" dirty="0">
                <a:sym typeface="Symbol" pitchFamily="18" charset="2"/>
              </a:rPr>
              <a:t>=</a:t>
            </a:r>
            <a:r>
              <a:rPr lang="ru-RU" sz="1600" dirty="0">
                <a:sym typeface="Symbol" pitchFamily="18" charset="2"/>
              </a:rPr>
              <a:t> </a:t>
            </a:r>
            <a:r>
              <a:rPr lang="en-US" sz="1600" dirty="0">
                <a:sym typeface="Symbol" pitchFamily="18" charset="2"/>
              </a:rPr>
              <a:t>2300K</a:t>
            </a:r>
            <a:r>
              <a:rPr lang="ru-RU" sz="1600" dirty="0">
                <a:sym typeface="Symbol" pitchFamily="18" charset="2"/>
              </a:rPr>
              <a:t>;</a:t>
            </a:r>
          </a:p>
          <a:p>
            <a:r>
              <a:rPr lang="en-US" sz="1600" dirty="0" smtClean="0">
                <a:sym typeface="Symbol" pitchFamily="18" charset="2"/>
              </a:rPr>
              <a:t>Specific fuel consumption </a:t>
            </a:r>
            <a:r>
              <a:rPr lang="ru-RU" sz="1600" dirty="0" smtClean="0">
                <a:sym typeface="Symbol" pitchFamily="18" charset="2"/>
              </a:rPr>
              <a:t>: </a:t>
            </a:r>
            <a:r>
              <a:rPr lang="ru-RU" sz="1600" dirty="0">
                <a:sym typeface="Symbol" pitchFamily="18" charset="2"/>
              </a:rPr>
              <a:t>	</a:t>
            </a:r>
            <a:r>
              <a:rPr lang="en-US" sz="1600" i="1" dirty="0">
                <a:sym typeface="Symbol" pitchFamily="18" charset="2"/>
              </a:rPr>
              <a:t>g</a:t>
            </a:r>
            <a:r>
              <a:rPr lang="en-US" sz="1600" dirty="0">
                <a:sym typeface="Symbol" pitchFamily="18" charset="2"/>
              </a:rPr>
              <a:t> = </a:t>
            </a:r>
            <a:r>
              <a:rPr lang="ru-RU" sz="1600" dirty="0">
                <a:sym typeface="Symbol" pitchFamily="18" charset="2"/>
              </a:rPr>
              <a:t>0,258 </a:t>
            </a:r>
            <a:r>
              <a:rPr lang="en-US" sz="1600" i="1" dirty="0" smtClean="0">
                <a:sym typeface="Symbol" pitchFamily="18" charset="2"/>
              </a:rPr>
              <a:t>kg</a:t>
            </a:r>
            <a:r>
              <a:rPr lang="ru-RU" sz="1600" i="1" dirty="0" smtClean="0">
                <a:sym typeface="Symbol" pitchFamily="18" charset="2"/>
              </a:rPr>
              <a:t>/</a:t>
            </a:r>
            <a:r>
              <a:rPr lang="en-US" sz="1600" i="1" dirty="0" err="1" smtClean="0">
                <a:sym typeface="Symbol" pitchFamily="18" charset="2"/>
              </a:rPr>
              <a:t>kWth</a:t>
            </a:r>
            <a:r>
              <a:rPr lang="ru-RU" sz="1600" dirty="0" smtClean="0">
                <a:sym typeface="Symbol" pitchFamily="18" charset="2"/>
              </a:rPr>
              <a:t> = </a:t>
            </a:r>
            <a:r>
              <a:rPr lang="en-US" sz="1600" dirty="0" smtClean="0">
                <a:sym typeface="Symbol" pitchFamily="18" charset="2"/>
              </a:rPr>
              <a:t>0,19 </a:t>
            </a:r>
            <a:r>
              <a:rPr lang="en-US" sz="1600" i="1" dirty="0" smtClean="0">
                <a:sym typeface="Symbol" pitchFamily="18" charset="2"/>
              </a:rPr>
              <a:t>kg</a:t>
            </a:r>
            <a:r>
              <a:rPr lang="ru-RU" sz="1600" i="1" dirty="0" smtClean="0">
                <a:sym typeface="Symbol" pitchFamily="18" charset="2"/>
              </a:rPr>
              <a:t>/</a:t>
            </a:r>
            <a:r>
              <a:rPr lang="en-US" sz="1600" i="1" dirty="0" err="1" smtClean="0">
                <a:sym typeface="Symbol" pitchFamily="18" charset="2"/>
              </a:rPr>
              <a:t>hp∙h</a:t>
            </a:r>
            <a:r>
              <a:rPr lang="ru-RU" sz="1600" i="1" dirty="0" smtClean="0">
                <a:sym typeface="Symbol" pitchFamily="18" charset="2"/>
              </a:rPr>
              <a:t>;</a:t>
            </a:r>
            <a:r>
              <a:rPr lang="en-US" sz="1600" dirty="0" smtClean="0">
                <a:sym typeface="Symbol" pitchFamily="18" charset="2"/>
              </a:rPr>
              <a:t> </a:t>
            </a:r>
            <a:endParaRPr lang="ru-RU" sz="1600" dirty="0">
              <a:sym typeface="Symbol" pitchFamily="18" charset="2"/>
            </a:endParaRPr>
          </a:p>
        </p:txBody>
      </p:sp>
      <p:sp>
        <p:nvSpPr>
          <p:cNvPr id="40972" name="Text Box 12"/>
          <p:cNvSpPr txBox="1">
            <a:spLocks noChangeArrowheads="1"/>
          </p:cNvSpPr>
          <p:nvPr/>
        </p:nvSpPr>
        <p:spPr bwMode="auto">
          <a:xfrm>
            <a:off x="179388" y="2773979"/>
            <a:ext cx="8699500" cy="3463333"/>
          </a:xfrm>
          <a:prstGeom prst="rect">
            <a:avLst/>
          </a:prstGeom>
          <a:solidFill>
            <a:srgbClr val="FFFFFF"/>
          </a:solidFill>
          <a:ln w="9525">
            <a:solidFill>
              <a:srgbClr val="000000"/>
            </a:solidFill>
            <a:miter lim="800000"/>
            <a:headEnd/>
            <a:tailEnd/>
          </a:ln>
        </p:spPr>
        <p:txBody>
          <a:bodyPr/>
          <a:lstStyle/>
          <a:p>
            <a:pPr algn="ctr"/>
            <a:r>
              <a:rPr lang="en-US" sz="1900" dirty="0" smtClean="0"/>
              <a:t>Parameter</a:t>
            </a:r>
            <a:r>
              <a:rPr lang="ru-RU" sz="1400" b="1" dirty="0"/>
              <a:t>	 </a:t>
            </a:r>
            <a:r>
              <a:rPr lang="ru-RU" sz="1400" b="1" dirty="0" smtClean="0"/>
              <a:t>	      </a:t>
            </a:r>
            <a:r>
              <a:rPr lang="en-US" sz="1400" b="1" dirty="0" smtClean="0"/>
              <a:t> 1 stage        </a:t>
            </a:r>
            <a:r>
              <a:rPr lang="ru-RU" sz="1400" b="1" dirty="0" smtClean="0"/>
              <a:t> </a:t>
            </a:r>
            <a:r>
              <a:rPr lang="en-US" sz="1400" b="1" dirty="0" smtClean="0"/>
              <a:t> </a:t>
            </a:r>
            <a:r>
              <a:rPr lang="ru-RU" sz="1400" b="1" dirty="0" smtClean="0"/>
              <a:t> </a:t>
            </a:r>
            <a:r>
              <a:rPr lang="en-US" sz="1400" b="1" dirty="0" smtClean="0"/>
              <a:t>2 stage     </a:t>
            </a:r>
            <a:r>
              <a:rPr lang="ru-RU" sz="1400" b="1" dirty="0" smtClean="0"/>
              <a:t> </a:t>
            </a:r>
            <a:r>
              <a:rPr lang="en-US" sz="1400" b="1" dirty="0" smtClean="0"/>
              <a:t> </a:t>
            </a:r>
            <a:r>
              <a:rPr lang="ru-RU" sz="1400" b="1" dirty="0" smtClean="0"/>
              <a:t> </a:t>
            </a:r>
            <a:r>
              <a:rPr lang="en-US" sz="1400" b="1" dirty="0" smtClean="0"/>
              <a:t>  3 stage    </a:t>
            </a:r>
            <a:r>
              <a:rPr lang="ru-RU" sz="1400" b="1" dirty="0" smtClean="0"/>
              <a:t> </a:t>
            </a:r>
            <a:r>
              <a:rPr lang="en-US" sz="1400" b="1" dirty="0" smtClean="0"/>
              <a:t>      4 stage</a:t>
            </a:r>
            <a:endParaRPr lang="ru-RU" sz="1400" b="1" dirty="0"/>
          </a:p>
          <a:p>
            <a:pPr algn="ctr"/>
            <a:r>
              <a:rPr lang="ru-RU" sz="1400" b="1" dirty="0" smtClean="0"/>
              <a:t>(</a:t>
            </a:r>
            <a:r>
              <a:rPr lang="en-US" sz="1400" b="1" dirty="0" smtClean="0"/>
              <a:t>the comb. </a:t>
            </a:r>
            <a:r>
              <a:rPr lang="en-US" sz="1400" b="1" dirty="0" err="1" smtClean="0"/>
              <a:t>chamb</a:t>
            </a:r>
            <a:r>
              <a:rPr lang="en-US" sz="1400" b="1" dirty="0" smtClean="0"/>
              <a:t>.</a:t>
            </a:r>
            <a:r>
              <a:rPr lang="ru-RU" sz="1400" b="1" dirty="0" smtClean="0"/>
              <a:t>)</a:t>
            </a:r>
          </a:p>
          <a:p>
            <a:r>
              <a:rPr lang="en-US" sz="1600" dirty="0" smtClean="0">
                <a:sym typeface="Symbol" pitchFamily="18" charset="2"/>
              </a:rPr>
              <a:t>Temperature</a:t>
            </a:r>
            <a:r>
              <a:rPr lang="ru-RU" sz="1600" dirty="0" smtClean="0"/>
              <a:t> </a:t>
            </a:r>
            <a:r>
              <a:rPr lang="ru-RU" sz="1600" dirty="0" smtClean="0">
                <a:sym typeface="Symbol" pitchFamily="18" charset="2"/>
              </a:rPr>
              <a:t></a:t>
            </a:r>
            <a:r>
              <a:rPr lang="ru-RU" sz="1600" dirty="0" smtClean="0"/>
              <a:t>К		   	</a:t>
            </a:r>
            <a:r>
              <a:rPr lang="en-US" sz="1600" dirty="0" smtClean="0"/>
              <a:t>  </a:t>
            </a:r>
            <a:r>
              <a:rPr lang="ru-RU" sz="1600" dirty="0" smtClean="0"/>
              <a:t> </a:t>
            </a:r>
            <a:r>
              <a:rPr lang="en-US" sz="1600" dirty="0" smtClean="0"/>
              <a:t>      </a:t>
            </a:r>
            <a:r>
              <a:rPr lang="ru-RU" sz="1600" dirty="0" smtClean="0"/>
              <a:t>2300	       </a:t>
            </a:r>
            <a:r>
              <a:rPr lang="en-US" sz="1600" dirty="0" smtClean="0"/>
              <a:t>   </a:t>
            </a:r>
            <a:r>
              <a:rPr lang="ru-RU" sz="1600" dirty="0" smtClean="0"/>
              <a:t>1935	    </a:t>
            </a:r>
            <a:r>
              <a:rPr lang="en-US" sz="1600" dirty="0" smtClean="0"/>
              <a:t>      </a:t>
            </a:r>
            <a:r>
              <a:rPr lang="ru-RU" sz="1600" dirty="0" smtClean="0"/>
              <a:t>  1628   </a:t>
            </a:r>
            <a:r>
              <a:rPr lang="en-US" sz="1600" dirty="0" smtClean="0"/>
              <a:t>         </a:t>
            </a:r>
            <a:r>
              <a:rPr lang="ru-RU" sz="1600" dirty="0" smtClean="0"/>
              <a:t> 1370	</a:t>
            </a:r>
          </a:p>
          <a:p>
            <a:r>
              <a:rPr lang="en-US" sz="1600" dirty="0" smtClean="0"/>
              <a:t>Pressure</a:t>
            </a:r>
            <a:r>
              <a:rPr lang="ru-RU" sz="1600" dirty="0" smtClean="0"/>
              <a:t>, </a:t>
            </a:r>
            <a:r>
              <a:rPr lang="en-US" sz="1600" dirty="0" smtClean="0"/>
              <a:t>bar</a:t>
            </a:r>
            <a:r>
              <a:rPr lang="ru-RU" sz="1600" dirty="0"/>
              <a:t>		     	  </a:t>
            </a:r>
            <a:r>
              <a:rPr lang="en-US" sz="1600" dirty="0" smtClean="0"/>
              <a:t>        </a:t>
            </a:r>
            <a:r>
              <a:rPr lang="ru-RU" sz="1600" dirty="0" smtClean="0"/>
              <a:t> </a:t>
            </a:r>
            <a:r>
              <a:rPr lang="ru-RU" sz="1600" dirty="0"/>
              <a:t>20	        </a:t>
            </a:r>
            <a:r>
              <a:rPr lang="en-US" sz="1600" dirty="0" smtClean="0"/>
              <a:t>    </a:t>
            </a:r>
            <a:r>
              <a:rPr lang="ru-RU" sz="1600" dirty="0" smtClean="0"/>
              <a:t>10,7</a:t>
            </a:r>
            <a:r>
              <a:rPr lang="ru-RU" sz="1600" dirty="0"/>
              <a:t>	        </a:t>
            </a:r>
            <a:r>
              <a:rPr lang="en-US" sz="1600" dirty="0" smtClean="0"/>
              <a:t>      </a:t>
            </a:r>
            <a:r>
              <a:rPr lang="ru-RU" sz="1600" dirty="0" smtClean="0"/>
              <a:t>5,7</a:t>
            </a:r>
            <a:r>
              <a:rPr lang="ru-RU" sz="1600" dirty="0"/>
              <a:t>	     </a:t>
            </a:r>
            <a:r>
              <a:rPr lang="en-US" sz="1600" dirty="0" smtClean="0"/>
              <a:t>         </a:t>
            </a:r>
            <a:r>
              <a:rPr lang="ru-RU" sz="1600" dirty="0" smtClean="0"/>
              <a:t> </a:t>
            </a:r>
            <a:r>
              <a:rPr lang="ru-RU" sz="1600" dirty="0"/>
              <a:t>3,0	</a:t>
            </a:r>
          </a:p>
          <a:p>
            <a:r>
              <a:rPr lang="en-US" sz="1600" dirty="0" smtClean="0"/>
              <a:t>Outflow velocity</a:t>
            </a:r>
            <a:r>
              <a:rPr lang="ru-RU" sz="1600" dirty="0" smtClean="0"/>
              <a:t>, </a:t>
            </a:r>
            <a:r>
              <a:rPr lang="en-US" sz="1600" dirty="0" smtClean="0"/>
              <a:t>m</a:t>
            </a:r>
            <a:r>
              <a:rPr lang="ru-RU" sz="1600" dirty="0" smtClean="0"/>
              <a:t>/</a:t>
            </a:r>
            <a:r>
              <a:rPr lang="en-US" sz="1600" dirty="0" smtClean="0"/>
              <a:t>sec</a:t>
            </a:r>
            <a:r>
              <a:rPr lang="ru-RU" sz="1600" dirty="0"/>
              <a:t>	</a:t>
            </a:r>
            <a:r>
              <a:rPr lang="ru-RU" sz="1600" dirty="0" smtClean="0"/>
              <a:t>  </a:t>
            </a:r>
            <a:r>
              <a:rPr lang="en-US" sz="1600" dirty="0" smtClean="0"/>
              <a:t>	           </a:t>
            </a:r>
            <a:r>
              <a:rPr lang="ru-RU" sz="1600" dirty="0" smtClean="0"/>
              <a:t>870</a:t>
            </a:r>
            <a:r>
              <a:rPr lang="ru-RU" sz="1600" dirty="0"/>
              <a:t>	      </a:t>
            </a:r>
            <a:r>
              <a:rPr lang="en-US" sz="1600" dirty="0" smtClean="0"/>
              <a:t>    </a:t>
            </a:r>
            <a:r>
              <a:rPr lang="ru-RU" sz="1600" dirty="0" smtClean="0"/>
              <a:t> </a:t>
            </a:r>
            <a:r>
              <a:rPr lang="ru-RU" sz="1600" dirty="0"/>
              <a:t>805,0         </a:t>
            </a:r>
            <a:r>
              <a:rPr lang="en-US" sz="1600" dirty="0" smtClean="0"/>
              <a:t> </a:t>
            </a:r>
            <a:r>
              <a:rPr lang="ru-RU" sz="1600" dirty="0" smtClean="0"/>
              <a:t> 738,4      </a:t>
            </a:r>
            <a:r>
              <a:rPr lang="en-US" sz="1600" dirty="0" smtClean="0"/>
              <a:t>     </a:t>
            </a:r>
            <a:r>
              <a:rPr lang="ru-RU" sz="1600" dirty="0" smtClean="0"/>
              <a:t> 677,4</a:t>
            </a:r>
            <a:endParaRPr lang="ru-RU" sz="1600" dirty="0"/>
          </a:p>
          <a:p>
            <a:r>
              <a:rPr lang="ru-RU" sz="1600" dirty="0"/>
              <a:t>Мощность ступени, </a:t>
            </a:r>
            <a:r>
              <a:rPr lang="ru-RU" sz="1600" dirty="0" smtClean="0"/>
              <a:t>к</a:t>
            </a:r>
            <a:r>
              <a:rPr lang="en-US" sz="1600" dirty="0" smtClean="0"/>
              <a:t>Wt</a:t>
            </a:r>
            <a:r>
              <a:rPr lang="ru-RU" sz="1600" dirty="0"/>
              <a:t>	</a:t>
            </a:r>
            <a:r>
              <a:rPr lang="ru-RU" sz="1600" dirty="0" smtClean="0"/>
              <a:t>	</a:t>
            </a:r>
            <a:r>
              <a:rPr lang="en-US" sz="1600" dirty="0" smtClean="0"/>
              <a:t>         </a:t>
            </a:r>
            <a:r>
              <a:rPr lang="ru-RU" sz="1600" dirty="0" smtClean="0"/>
              <a:t>  </a:t>
            </a:r>
            <a:r>
              <a:rPr lang="ru-RU" sz="1600" dirty="0"/>
              <a:t>41,6	        </a:t>
            </a:r>
            <a:r>
              <a:rPr lang="en-US" sz="1600" dirty="0" smtClean="0"/>
              <a:t>   </a:t>
            </a:r>
            <a:r>
              <a:rPr lang="ru-RU" sz="1600" dirty="0" smtClean="0"/>
              <a:t>35,64            29,9</a:t>
            </a:r>
            <a:r>
              <a:rPr lang="en-US" sz="1600" dirty="0" smtClean="0"/>
              <a:t>             </a:t>
            </a:r>
            <a:r>
              <a:rPr lang="ru-RU" sz="1600" dirty="0" smtClean="0"/>
              <a:t> </a:t>
            </a:r>
            <a:r>
              <a:rPr lang="ru-RU" sz="1600" dirty="0"/>
              <a:t>25,2	</a:t>
            </a:r>
          </a:p>
          <a:p>
            <a:r>
              <a:rPr lang="en-US" sz="1600" dirty="0" smtClean="0"/>
              <a:t>The area of Crete. Sec. amounts,  </a:t>
            </a:r>
            <a:r>
              <a:rPr lang="en-US" sz="1600" dirty="0" err="1" smtClean="0"/>
              <a:t>sm</a:t>
            </a:r>
            <a:r>
              <a:rPr lang="ru-RU" sz="1600" baseline="30000" dirty="0" smtClean="0"/>
              <a:t>2</a:t>
            </a:r>
            <a:r>
              <a:rPr lang="ru-RU" sz="1600" dirty="0" smtClean="0"/>
              <a:t>             </a:t>
            </a:r>
            <a:r>
              <a:rPr lang="en-US" sz="1600" dirty="0" smtClean="0"/>
              <a:t>       </a:t>
            </a:r>
            <a:r>
              <a:rPr lang="ru-RU" sz="1600" dirty="0" smtClean="0"/>
              <a:t>  </a:t>
            </a:r>
            <a:r>
              <a:rPr lang="ru-RU" sz="1600" dirty="0"/>
              <a:t>0,678	        </a:t>
            </a:r>
            <a:r>
              <a:rPr lang="en-US" sz="1600" dirty="0" smtClean="0"/>
              <a:t>  </a:t>
            </a:r>
            <a:r>
              <a:rPr lang="ru-RU" sz="1600" dirty="0" smtClean="0"/>
              <a:t> </a:t>
            </a:r>
            <a:r>
              <a:rPr lang="ru-RU" sz="1600" dirty="0"/>
              <a:t>1,162            </a:t>
            </a:r>
            <a:r>
              <a:rPr lang="ru-RU" sz="1600" dirty="0" smtClean="0"/>
              <a:t> 2,00</a:t>
            </a:r>
            <a:r>
              <a:rPr lang="en-US" sz="1600" dirty="0"/>
              <a:t> </a:t>
            </a:r>
            <a:r>
              <a:rPr lang="en-US" sz="1600" dirty="0" smtClean="0"/>
              <a:t>         </a:t>
            </a:r>
            <a:r>
              <a:rPr lang="ru-RU" sz="1600" dirty="0" smtClean="0"/>
              <a:t>   </a:t>
            </a:r>
            <a:r>
              <a:rPr lang="ru-RU" sz="1600" dirty="0"/>
              <a:t>3,432	</a:t>
            </a:r>
          </a:p>
          <a:p>
            <a:r>
              <a:rPr lang="en-US" sz="1600" dirty="0" smtClean="0"/>
              <a:t>Diameter of a one nozzle</a:t>
            </a:r>
            <a:r>
              <a:rPr lang="ru-RU" sz="1600" dirty="0" smtClean="0"/>
              <a:t>, </a:t>
            </a:r>
            <a:r>
              <a:rPr lang="en-US" sz="1600" dirty="0" smtClean="0"/>
              <a:t>mm</a:t>
            </a:r>
            <a:r>
              <a:rPr lang="ru-RU" sz="1600" dirty="0"/>
              <a:t>	                  </a:t>
            </a:r>
            <a:r>
              <a:rPr lang="ru-RU" sz="1600" dirty="0" smtClean="0"/>
              <a:t>	 </a:t>
            </a:r>
            <a:r>
              <a:rPr lang="en-US" sz="1600" dirty="0" smtClean="0"/>
              <a:t>       </a:t>
            </a:r>
            <a:r>
              <a:rPr lang="ru-RU" sz="1600" dirty="0" smtClean="0"/>
              <a:t>   4,64</a:t>
            </a:r>
            <a:r>
              <a:rPr lang="ru-RU" sz="1600" dirty="0"/>
              <a:t>	        </a:t>
            </a:r>
            <a:r>
              <a:rPr lang="en-US" sz="1600" dirty="0" smtClean="0"/>
              <a:t>      </a:t>
            </a:r>
            <a:r>
              <a:rPr lang="ru-RU" sz="1600" dirty="0" smtClean="0"/>
              <a:t> 6,1</a:t>
            </a:r>
            <a:r>
              <a:rPr lang="en-US" sz="1600" dirty="0" smtClean="0"/>
              <a:t>    </a:t>
            </a:r>
            <a:r>
              <a:rPr lang="ru-RU" sz="1600" dirty="0" smtClean="0"/>
              <a:t>          8,0</a:t>
            </a:r>
            <a:r>
              <a:rPr lang="en-US" sz="1600" dirty="0"/>
              <a:t> </a:t>
            </a:r>
            <a:r>
              <a:rPr lang="en-US" sz="1600" dirty="0" smtClean="0"/>
              <a:t>            </a:t>
            </a:r>
            <a:r>
              <a:rPr lang="ru-RU" sz="1600" dirty="0" smtClean="0"/>
              <a:t>  </a:t>
            </a:r>
            <a:r>
              <a:rPr lang="ru-RU" sz="1600" dirty="0"/>
              <a:t>10,5	</a:t>
            </a:r>
            <a:endParaRPr lang="ru-RU" sz="1600" dirty="0" smtClean="0"/>
          </a:p>
          <a:p>
            <a:r>
              <a:rPr lang="en-US" sz="1600" dirty="0" smtClean="0"/>
              <a:t>Momentum of jets</a:t>
            </a:r>
            <a:r>
              <a:rPr lang="ru-RU" sz="1600" dirty="0" smtClean="0"/>
              <a:t>, </a:t>
            </a:r>
            <a:r>
              <a:rPr lang="en-US" sz="1600" dirty="0" smtClean="0"/>
              <a:t>N</a:t>
            </a:r>
            <a:r>
              <a:rPr lang="ru-RU" sz="1600" dirty="0" smtClean="0"/>
              <a:t>		              	  </a:t>
            </a:r>
            <a:r>
              <a:rPr lang="en-US" sz="1600" dirty="0" smtClean="0"/>
              <a:t>       </a:t>
            </a:r>
            <a:r>
              <a:rPr lang="ru-RU" sz="1600" dirty="0" smtClean="0"/>
              <a:t> 167,3</a:t>
            </a:r>
            <a:r>
              <a:rPr lang="en-US" sz="1600" dirty="0"/>
              <a:t> </a:t>
            </a:r>
            <a:r>
              <a:rPr lang="en-US" sz="1600" dirty="0" smtClean="0"/>
              <a:t>            </a:t>
            </a:r>
            <a:r>
              <a:rPr lang="ru-RU" sz="1600" dirty="0" smtClean="0"/>
              <a:t> 153,2</a:t>
            </a:r>
            <a:r>
              <a:rPr lang="en-US" sz="1600" dirty="0" smtClean="0"/>
              <a:t>        </a:t>
            </a:r>
            <a:r>
              <a:rPr lang="ru-RU" sz="1600" dirty="0" smtClean="0"/>
              <a:t> 140,8</a:t>
            </a:r>
            <a:r>
              <a:rPr lang="en-US" sz="1600" dirty="0"/>
              <a:t> </a:t>
            </a:r>
            <a:r>
              <a:rPr lang="en-US" sz="1600" dirty="0" smtClean="0"/>
              <a:t>           </a:t>
            </a:r>
            <a:r>
              <a:rPr lang="ru-RU" sz="1600" dirty="0" smtClean="0"/>
              <a:t>129,2</a:t>
            </a:r>
          </a:p>
          <a:p>
            <a:r>
              <a:rPr lang="en-US" sz="1600" dirty="0" smtClean="0"/>
              <a:t>The strength of the thrust nozzles</a:t>
            </a:r>
            <a:r>
              <a:rPr lang="ru-RU" sz="1600" dirty="0" smtClean="0"/>
              <a:t>, </a:t>
            </a:r>
            <a:r>
              <a:rPr lang="en-US" sz="1600" dirty="0" smtClean="0"/>
              <a:t>N</a:t>
            </a:r>
            <a:r>
              <a:rPr lang="ru-RU" sz="1600" dirty="0"/>
              <a:t>	</a:t>
            </a:r>
            <a:r>
              <a:rPr lang="en-US" sz="1600" dirty="0" smtClean="0"/>
              <a:t>       </a:t>
            </a:r>
            <a:r>
              <a:rPr lang="ru-RU" sz="1600" dirty="0" smtClean="0"/>
              <a:t>    95,55</a:t>
            </a:r>
            <a:r>
              <a:rPr lang="en-US" sz="1600" dirty="0" smtClean="0"/>
              <a:t>    </a:t>
            </a:r>
            <a:r>
              <a:rPr lang="ru-RU" sz="1600" dirty="0" smtClean="0"/>
              <a:t>          88,2</a:t>
            </a:r>
            <a:r>
              <a:rPr lang="en-US" sz="1600" dirty="0"/>
              <a:t> </a:t>
            </a:r>
            <a:r>
              <a:rPr lang="en-US" sz="1600" dirty="0" smtClean="0"/>
              <a:t>     </a:t>
            </a:r>
            <a:r>
              <a:rPr lang="ru-RU" sz="1600" dirty="0" smtClean="0"/>
              <a:t>     82,03</a:t>
            </a:r>
            <a:r>
              <a:rPr lang="en-US" sz="1600" dirty="0" smtClean="0"/>
              <a:t>       </a:t>
            </a:r>
            <a:r>
              <a:rPr lang="ru-RU" sz="1600" dirty="0" smtClean="0"/>
              <a:t>    74,68</a:t>
            </a:r>
            <a:endParaRPr lang="en-US" sz="1600" dirty="0" smtClean="0"/>
          </a:p>
          <a:p>
            <a:r>
              <a:rPr lang="en-US" sz="1600" dirty="0" smtClean="0"/>
              <a:t>Ratio: thrust / momentum </a:t>
            </a:r>
            <a:r>
              <a:rPr lang="ru-RU" sz="1600" dirty="0" smtClean="0"/>
              <a:t>		  </a:t>
            </a:r>
            <a:r>
              <a:rPr lang="en-US" sz="1600" dirty="0" smtClean="0"/>
              <a:t>        </a:t>
            </a:r>
            <a:r>
              <a:rPr lang="ru-RU" sz="1600" dirty="0" smtClean="0"/>
              <a:t> 0,575</a:t>
            </a:r>
            <a:r>
              <a:rPr lang="en-US" sz="1600" dirty="0" smtClean="0"/>
              <a:t>     </a:t>
            </a:r>
            <a:r>
              <a:rPr lang="ru-RU" sz="1600" dirty="0" smtClean="0"/>
              <a:t>        0,576</a:t>
            </a:r>
            <a:r>
              <a:rPr lang="en-US" sz="1600" dirty="0" smtClean="0"/>
              <a:t>  </a:t>
            </a:r>
            <a:r>
              <a:rPr lang="ru-RU" sz="1600" dirty="0" smtClean="0"/>
              <a:t>        0,582</a:t>
            </a:r>
            <a:r>
              <a:rPr lang="en-US" sz="1600" dirty="0" smtClean="0"/>
              <a:t>      </a:t>
            </a:r>
            <a:r>
              <a:rPr lang="ru-RU" sz="1600" dirty="0" smtClean="0"/>
              <a:t>     0,578</a:t>
            </a:r>
            <a:r>
              <a:rPr lang="ru-RU" sz="1600" dirty="0"/>
              <a:t>	</a:t>
            </a:r>
          </a:p>
          <a:p>
            <a:r>
              <a:rPr lang="en-US" sz="1600" dirty="0" smtClean="0"/>
              <a:t>Circumference diam. of nozzles installation</a:t>
            </a:r>
            <a:r>
              <a:rPr lang="ru-RU" sz="1600" dirty="0" smtClean="0"/>
              <a:t>, </a:t>
            </a:r>
            <a:r>
              <a:rPr lang="en-US" sz="1600" dirty="0" smtClean="0"/>
              <a:t>m      </a:t>
            </a:r>
            <a:r>
              <a:rPr lang="ru-RU" sz="1600" dirty="0" smtClean="0"/>
              <a:t>    0,25</a:t>
            </a:r>
            <a:r>
              <a:rPr lang="en-US" sz="1600" dirty="0" smtClean="0"/>
              <a:t>    </a:t>
            </a:r>
            <a:r>
              <a:rPr lang="ru-RU" sz="1600" dirty="0" smtClean="0"/>
              <a:t>          </a:t>
            </a:r>
            <a:r>
              <a:rPr lang="ru-RU" sz="1600" dirty="0"/>
              <a:t>0,30 </a:t>
            </a:r>
            <a:r>
              <a:rPr lang="ru-RU" sz="1600" dirty="0" smtClean="0"/>
              <a:t>           0,35</a:t>
            </a:r>
            <a:r>
              <a:rPr lang="en-US" sz="1600" dirty="0" smtClean="0"/>
              <a:t>       </a:t>
            </a:r>
            <a:r>
              <a:rPr lang="ru-RU" sz="1600" dirty="0" smtClean="0"/>
              <a:t>      </a:t>
            </a:r>
            <a:r>
              <a:rPr lang="ru-RU" sz="1600" dirty="0"/>
              <a:t>0,40	</a:t>
            </a:r>
          </a:p>
          <a:p>
            <a:r>
              <a:rPr lang="en-US" sz="1600" dirty="0" smtClean="0"/>
              <a:t>Peripheral speed m</a:t>
            </a:r>
            <a:r>
              <a:rPr lang="ru-RU" sz="1600" dirty="0" smtClean="0"/>
              <a:t>/</a:t>
            </a:r>
            <a:r>
              <a:rPr lang="en-US" sz="1600" dirty="0" smtClean="0"/>
              <a:t>sec</a:t>
            </a:r>
            <a:r>
              <a:rPr lang="ru-RU" sz="1600" dirty="0"/>
              <a:t>	            </a:t>
            </a:r>
            <a:r>
              <a:rPr lang="en-US" sz="1600" dirty="0"/>
              <a:t> </a:t>
            </a:r>
            <a:r>
              <a:rPr lang="en-US" sz="1600" dirty="0" smtClean="0"/>
              <a:t>                 </a:t>
            </a:r>
            <a:r>
              <a:rPr lang="ru-RU" sz="1600" dirty="0" smtClean="0"/>
              <a:t> 435,7</a:t>
            </a:r>
            <a:r>
              <a:rPr lang="en-US" sz="1600" dirty="0" smtClean="0"/>
              <a:t>     </a:t>
            </a:r>
            <a:r>
              <a:rPr lang="ru-RU" sz="1600" dirty="0" smtClean="0"/>
              <a:t>       </a:t>
            </a:r>
            <a:r>
              <a:rPr lang="ru-RU" sz="1600" dirty="0"/>
              <a:t>336,6       </a:t>
            </a:r>
            <a:r>
              <a:rPr lang="en-US" sz="1600" dirty="0" smtClean="0"/>
              <a:t> </a:t>
            </a:r>
            <a:r>
              <a:rPr lang="ru-RU" sz="1600" dirty="0" smtClean="0"/>
              <a:t>   261,4</a:t>
            </a:r>
            <a:r>
              <a:rPr lang="en-US" sz="1600" dirty="0" smtClean="0"/>
              <a:t>        </a:t>
            </a:r>
            <a:r>
              <a:rPr lang="ru-RU" sz="1600" dirty="0" smtClean="0"/>
              <a:t>    </a:t>
            </a:r>
            <a:r>
              <a:rPr lang="ru-RU" sz="1600" dirty="0"/>
              <a:t>211,3	</a:t>
            </a:r>
          </a:p>
          <a:p>
            <a:r>
              <a:rPr lang="en-US" sz="1600" dirty="0" smtClean="0"/>
              <a:t>Number of turns </a:t>
            </a:r>
            <a:r>
              <a:rPr lang="ru-RU" sz="1600" dirty="0" smtClean="0"/>
              <a:t>1/</a:t>
            </a:r>
            <a:r>
              <a:rPr lang="en-US" sz="1600" dirty="0" smtClean="0"/>
              <a:t>min</a:t>
            </a:r>
            <a:r>
              <a:rPr lang="ru-RU" sz="1600" dirty="0"/>
              <a:t>		</a:t>
            </a:r>
            <a:r>
              <a:rPr lang="en-US" sz="1600" dirty="0"/>
              <a:t> </a:t>
            </a:r>
            <a:r>
              <a:rPr lang="en-US" sz="1600" dirty="0" smtClean="0"/>
              <a:t>           </a:t>
            </a:r>
            <a:r>
              <a:rPr lang="ru-RU" sz="1600" dirty="0" smtClean="0"/>
              <a:t>33063</a:t>
            </a:r>
            <a:r>
              <a:rPr lang="en-US" sz="1600" dirty="0" smtClean="0"/>
              <a:t>   </a:t>
            </a:r>
            <a:r>
              <a:rPr lang="ru-RU" sz="1600" dirty="0" smtClean="0"/>
              <a:t>       </a:t>
            </a:r>
            <a:r>
              <a:rPr lang="ru-RU" sz="1600" dirty="0"/>
              <a:t>25717  </a:t>
            </a:r>
            <a:r>
              <a:rPr lang="ru-RU" sz="1600" dirty="0" smtClean="0"/>
              <a:t>        19969</a:t>
            </a:r>
            <a:r>
              <a:rPr lang="en-US" sz="1600" dirty="0" smtClean="0"/>
              <a:t>      </a:t>
            </a:r>
            <a:r>
              <a:rPr lang="ru-RU" sz="1600" dirty="0" smtClean="0"/>
              <a:t>    </a:t>
            </a:r>
            <a:r>
              <a:rPr lang="ru-RU" sz="1600" dirty="0"/>
              <a:t>16142	</a:t>
            </a:r>
          </a:p>
          <a:p>
            <a:pPr algn="ctr"/>
            <a:endParaRPr lang="ru-RU" sz="1600" dirty="0"/>
          </a:p>
        </p:txBody>
      </p:sp>
      <p:sp>
        <p:nvSpPr>
          <p:cNvPr id="40973" name="Rectangle 13"/>
          <p:cNvSpPr>
            <a:spLocks noChangeArrowheads="1"/>
          </p:cNvSpPr>
          <p:nvPr/>
        </p:nvSpPr>
        <p:spPr bwMode="auto">
          <a:xfrm>
            <a:off x="2279515" y="2404647"/>
            <a:ext cx="411189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dirty="0" smtClean="0">
                <a:solidFill>
                  <a:schemeClr val="accent2">
                    <a:lumMod val="75000"/>
                  </a:schemeClr>
                </a:solidFill>
              </a:rPr>
              <a:t>The results of the gas-dynamic calculation</a:t>
            </a:r>
            <a:endParaRPr lang="ru-RU" dirty="0">
              <a:solidFill>
                <a:schemeClr val="accent2">
                  <a:lumMod val="75000"/>
                </a:schemeClr>
              </a:solidFill>
            </a:endParaRPr>
          </a:p>
        </p:txBody>
      </p:sp>
      <p:sp>
        <p:nvSpPr>
          <p:cNvPr id="40974" name="Text Box 14"/>
          <p:cNvSpPr txBox="1">
            <a:spLocks noChangeArrowheads="1"/>
          </p:cNvSpPr>
          <p:nvPr/>
        </p:nvSpPr>
        <p:spPr bwMode="auto">
          <a:xfrm>
            <a:off x="755576" y="6237312"/>
            <a:ext cx="7848997"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1400" dirty="0" smtClean="0"/>
              <a:t>The remaining parameters of the gas for the fourth stage </a:t>
            </a:r>
            <a:r>
              <a:rPr lang="ru-RU" sz="1400" dirty="0" smtClean="0"/>
              <a:t>: </a:t>
            </a:r>
            <a:r>
              <a:rPr lang="en-US" sz="1400" dirty="0" smtClean="0">
                <a:sym typeface="Symbol" pitchFamily="18" charset="2"/>
              </a:rPr>
              <a:t>Temperature</a:t>
            </a:r>
            <a:r>
              <a:rPr lang="ru-RU" sz="1400" dirty="0" smtClean="0"/>
              <a:t>  </a:t>
            </a:r>
            <a:r>
              <a:rPr lang="en-US" sz="1400" i="1" dirty="0" smtClean="0"/>
              <a:t>T</a:t>
            </a:r>
            <a:r>
              <a:rPr lang="en-US" sz="1400" i="1" baseline="-25000" dirty="0" smtClean="0"/>
              <a:t>out</a:t>
            </a:r>
            <a:r>
              <a:rPr lang="ru-RU" sz="1400" dirty="0" smtClean="0"/>
              <a:t> </a:t>
            </a:r>
            <a:r>
              <a:rPr lang="ru-RU" sz="1400" dirty="0"/>
              <a:t>= 1152</a:t>
            </a:r>
            <a:r>
              <a:rPr lang="ru-RU" sz="1400" dirty="0">
                <a:sym typeface="Symbol" pitchFamily="18" charset="2"/>
              </a:rPr>
              <a:t></a:t>
            </a:r>
            <a:r>
              <a:rPr lang="ru-RU" sz="1400" dirty="0"/>
              <a:t>К, </a:t>
            </a:r>
            <a:r>
              <a:rPr lang="en-US" sz="1400" dirty="0" smtClean="0"/>
              <a:t>pressure</a:t>
            </a:r>
            <a:r>
              <a:rPr lang="ru-RU" sz="1400" dirty="0" smtClean="0"/>
              <a:t> 1,62</a:t>
            </a:r>
            <a:r>
              <a:rPr lang="en-US" sz="1400" dirty="0" smtClean="0"/>
              <a:t> bar.</a:t>
            </a:r>
            <a:r>
              <a:rPr lang="ru-RU" sz="1400" dirty="0" smtClean="0"/>
              <a:t> </a:t>
            </a:r>
            <a:endParaRPr lang="ru-RU" sz="1400" dirty="0"/>
          </a:p>
        </p:txBody>
      </p:sp>
      <p:sp>
        <p:nvSpPr>
          <p:cNvPr id="14" name="Rectangle 9"/>
          <p:cNvSpPr>
            <a:spLocks noChangeArrowheads="1"/>
          </p:cNvSpPr>
          <p:nvPr/>
        </p:nvSpPr>
        <p:spPr bwMode="auto">
          <a:xfrm>
            <a:off x="7668344" y="706467"/>
            <a:ext cx="9669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ru-RU" sz="1400" i="1" dirty="0">
                <a:sym typeface="Symbol" pitchFamily="18" charset="2"/>
              </a:rPr>
              <a:t></a:t>
            </a:r>
            <a:r>
              <a:rPr lang="en-US" sz="1400" i="1" baseline="-25000" dirty="0"/>
              <a:t>t</a:t>
            </a:r>
            <a:r>
              <a:rPr lang="en-US" sz="1400" i="1" dirty="0">
                <a:sym typeface="Symbol" pitchFamily="18" charset="2"/>
              </a:rPr>
              <a:t> </a:t>
            </a:r>
            <a:r>
              <a:rPr lang="ru-RU" sz="1400" dirty="0">
                <a:sym typeface="Symbol" pitchFamily="18" charset="2"/>
              </a:rPr>
              <a:t>= </a:t>
            </a:r>
            <a:r>
              <a:rPr lang="ru-RU" sz="1400" dirty="0" smtClean="0">
                <a:sym typeface="Symbol" pitchFamily="18" charset="2"/>
              </a:rPr>
              <a:t>0,473</a:t>
            </a:r>
            <a:r>
              <a:rPr lang="ru-RU" dirty="0" smtClean="0">
                <a:sym typeface="Symbol" pitchFamily="18" charset="2"/>
              </a:rPr>
              <a:t> </a:t>
            </a:r>
            <a:endParaRPr lang="ru-RU" dirty="0">
              <a:sym typeface="Symbol" pitchFamily="18" charset="2"/>
            </a:endParaRPr>
          </a:p>
        </p:txBody>
      </p:sp>
      <p:sp>
        <p:nvSpPr>
          <p:cNvPr id="2" name="TextBox 1"/>
          <p:cNvSpPr txBox="1"/>
          <p:nvPr/>
        </p:nvSpPr>
        <p:spPr>
          <a:xfrm>
            <a:off x="0" y="-35500"/>
            <a:ext cx="467544" cy="584775"/>
          </a:xfrm>
          <a:prstGeom prst="rect">
            <a:avLst/>
          </a:prstGeom>
          <a:noFill/>
        </p:spPr>
        <p:txBody>
          <a:bodyPr wrap="square" rtlCol="0">
            <a:spAutoFit/>
          </a:bodyPr>
          <a:lstStyle/>
          <a:p>
            <a:r>
              <a:rPr lang="ru-RU" sz="3200" dirty="0" smtClean="0"/>
              <a:t>7</a:t>
            </a:r>
            <a:endParaRPr lang="ru-RU" sz="3200" dirty="0"/>
          </a:p>
        </p:txBody>
      </p:sp>
    </p:spTree>
    <p:extLst>
      <p:ext uri="{BB962C8B-B14F-4D97-AF65-F5344CB8AC3E}">
        <p14:creationId xmlns:p14="http://schemas.microsoft.com/office/powerpoint/2010/main" val="25925930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bwMode="auto">
          <a:xfrm>
            <a:off x="468313" y="0"/>
            <a:ext cx="8229600" cy="490538"/>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r>
              <a:rPr lang="en-US" sz="3200" dirty="0" smtClean="0">
                <a:solidFill>
                  <a:srgbClr val="C00000"/>
                </a:solidFill>
              </a:rPr>
              <a:t>Thermal </a:t>
            </a:r>
            <a:r>
              <a:rPr lang="en-US" sz="3200" dirty="0">
                <a:solidFill>
                  <a:srgbClr val="C00000"/>
                </a:solidFill>
              </a:rPr>
              <a:t>calculation procedure</a:t>
            </a:r>
            <a:endParaRPr lang="ru-RU" sz="3000" dirty="0">
              <a:solidFill>
                <a:srgbClr val="C00000"/>
              </a:solidFill>
            </a:endParaRPr>
          </a:p>
        </p:txBody>
      </p:sp>
      <p:sp>
        <p:nvSpPr>
          <p:cNvPr id="37891" name="Rectangle 3"/>
          <p:cNvSpPr>
            <a:spLocks noGrp="1" noChangeArrowheads="1"/>
          </p:cNvSpPr>
          <p:nvPr>
            <p:ph type="body" sz="half" idx="1"/>
          </p:nvPr>
        </p:nvSpPr>
        <p:spPr bwMode="auto">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buFont typeface="Wingdings" pitchFamily="2" charset="2"/>
              <a:buNone/>
            </a:pPr>
            <a:r>
              <a:rPr lang="ru-RU" sz="1000" dirty="0"/>
              <a:t>	</a:t>
            </a:r>
          </a:p>
        </p:txBody>
      </p:sp>
      <p:pic>
        <p:nvPicPr>
          <p:cNvPr id="37900" name="Picture 12"/>
          <p:cNvPicPr>
            <a:picLocks noGrp="1" noChangeAspect="1" noChangeArrowheads="1"/>
          </p:cNvPicPr>
          <p:nvPr>
            <p:ph sz="half" idx="2"/>
          </p:nvPr>
        </p:nvPicPr>
        <p:blipFill>
          <a:blip r:embed="rId4" cstate="print">
            <a:extLst>
              <a:ext uri="{28A0092B-C50C-407E-A947-70E740481C1C}">
                <a14:useLocalDpi xmlns:a14="http://schemas.microsoft.com/office/drawing/2010/main" val="0"/>
              </a:ext>
            </a:extLst>
          </a:blip>
          <a:srcRect/>
          <a:stretch>
            <a:fillRect/>
          </a:stretch>
        </p:blipFill>
        <p:spPr bwMode="auto">
          <a:xfrm>
            <a:off x="179388" y="2565400"/>
            <a:ext cx="2952750" cy="2735263"/>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893"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37892" name="Object 4"/>
          <p:cNvGraphicFramePr>
            <a:graphicFrameLocks noChangeAspect="1"/>
          </p:cNvGraphicFramePr>
          <p:nvPr/>
        </p:nvGraphicFramePr>
        <p:xfrm>
          <a:off x="6011863" y="549275"/>
          <a:ext cx="2160587" cy="352425"/>
        </p:xfrm>
        <a:graphic>
          <a:graphicData uri="http://schemas.openxmlformats.org/presentationml/2006/ole">
            <mc:AlternateContent xmlns:mc="http://schemas.openxmlformats.org/markup-compatibility/2006">
              <mc:Choice xmlns:v="urn:schemas-microsoft-com:vml" Requires="v">
                <p:oleObj spid="_x0000_s20909" name="Формула" r:id="rId5" imgW="1497950" imgH="241195" progId="Equation.3">
                  <p:embed/>
                </p:oleObj>
              </mc:Choice>
              <mc:Fallback>
                <p:oleObj name="Формула" r:id="rId5" imgW="1497950" imgH="241195" progId="Equation.3">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11863" y="549275"/>
                        <a:ext cx="2160587" cy="352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7895" name="Rectangle 7"/>
          <p:cNvSpPr>
            <a:spLocks noChangeArrowheads="1"/>
          </p:cNvSpPr>
          <p:nvPr/>
        </p:nvSpPr>
        <p:spPr bwMode="auto">
          <a:xfrm>
            <a:off x="0" y="32305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37894" name="Object 6"/>
          <p:cNvGraphicFramePr>
            <a:graphicFrameLocks noChangeAspect="1"/>
          </p:cNvGraphicFramePr>
          <p:nvPr/>
        </p:nvGraphicFramePr>
        <p:xfrm>
          <a:off x="900113" y="981075"/>
          <a:ext cx="593725" cy="396875"/>
        </p:xfrm>
        <a:graphic>
          <a:graphicData uri="http://schemas.openxmlformats.org/presentationml/2006/ole">
            <mc:AlternateContent xmlns:mc="http://schemas.openxmlformats.org/markup-compatibility/2006">
              <mc:Choice xmlns:v="urn:schemas-microsoft-com:vml" Requires="v">
                <p:oleObj spid="_x0000_s20910" name="Формула" r:id="rId7" imgW="596641" imgH="393529" progId="Equation.3">
                  <p:embed/>
                </p:oleObj>
              </mc:Choice>
              <mc:Fallback>
                <p:oleObj name="Формула" r:id="rId7" imgW="596641" imgH="393529" progId="Equation.3">
                  <p:embed/>
                  <p:pic>
                    <p:nvPicPr>
                      <p:cNvPr id="0"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00113" y="981075"/>
                        <a:ext cx="593725" cy="396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7897" name="Rectangle 9"/>
          <p:cNvSpPr>
            <a:spLocks noChangeArrowheads="1"/>
          </p:cNvSpPr>
          <p:nvPr/>
        </p:nvSpPr>
        <p:spPr bwMode="auto">
          <a:xfrm>
            <a:off x="0" y="32194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37896" name="Object 8"/>
          <p:cNvGraphicFramePr>
            <a:graphicFrameLocks noChangeAspect="1"/>
          </p:cNvGraphicFramePr>
          <p:nvPr/>
        </p:nvGraphicFramePr>
        <p:xfrm>
          <a:off x="3111500" y="981075"/>
          <a:ext cx="739775" cy="419100"/>
        </p:xfrm>
        <a:graphic>
          <a:graphicData uri="http://schemas.openxmlformats.org/presentationml/2006/ole">
            <mc:AlternateContent xmlns:mc="http://schemas.openxmlformats.org/markup-compatibility/2006">
              <mc:Choice xmlns:v="urn:schemas-microsoft-com:vml" Requires="v">
                <p:oleObj spid="_x0000_s20911" name="Формула" r:id="rId9" imgW="736600" imgH="419100" progId="Equation.3">
                  <p:embed/>
                </p:oleObj>
              </mc:Choice>
              <mc:Fallback>
                <p:oleObj name="Формула" r:id="rId9" imgW="736600" imgH="419100" progId="Equation.3">
                  <p:embed/>
                  <p:pic>
                    <p:nvPicPr>
                      <p:cNvPr id="0"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11500" y="981075"/>
                        <a:ext cx="739775" cy="419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7899" name="Rectangle 11"/>
          <p:cNvSpPr>
            <a:spLocks noChangeArrowheads="1"/>
          </p:cNvSpPr>
          <p:nvPr/>
        </p:nvSpPr>
        <p:spPr bwMode="auto">
          <a:xfrm>
            <a:off x="0" y="32194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37898" name="Object 10"/>
          <p:cNvGraphicFramePr>
            <a:graphicFrameLocks noChangeAspect="1"/>
          </p:cNvGraphicFramePr>
          <p:nvPr/>
        </p:nvGraphicFramePr>
        <p:xfrm>
          <a:off x="5421313" y="981075"/>
          <a:ext cx="663575" cy="419100"/>
        </p:xfrm>
        <a:graphic>
          <a:graphicData uri="http://schemas.openxmlformats.org/presentationml/2006/ole">
            <mc:AlternateContent xmlns:mc="http://schemas.openxmlformats.org/markup-compatibility/2006">
              <mc:Choice xmlns:v="urn:schemas-microsoft-com:vml" Requires="v">
                <p:oleObj spid="_x0000_s20912" name="Формула" r:id="rId11" imgW="660400" imgH="419100" progId="Equation.3">
                  <p:embed/>
                </p:oleObj>
              </mc:Choice>
              <mc:Fallback>
                <p:oleObj name="Формула" r:id="rId11" imgW="660400" imgH="419100" progId="Equation.3">
                  <p:embed/>
                  <p:pic>
                    <p:nvPicPr>
                      <p:cNvPr id="0" name="Picture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21313" y="981075"/>
                        <a:ext cx="663575" cy="419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7902" name="Rectangle 14"/>
          <p:cNvSpPr>
            <a:spLocks noChangeArrowheads="1"/>
          </p:cNvSpPr>
          <p:nvPr/>
        </p:nvSpPr>
        <p:spPr bwMode="auto">
          <a:xfrm>
            <a:off x="1187624" y="548680"/>
            <a:ext cx="444339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600" i="1" dirty="0" smtClean="0"/>
              <a:t>The calculation is performed in the form of criteria </a:t>
            </a:r>
            <a:r>
              <a:rPr lang="ru-RU" sz="1400" i="1" dirty="0" smtClean="0"/>
              <a:t>:</a:t>
            </a:r>
            <a:endParaRPr lang="ru-RU" sz="1400" i="1" dirty="0"/>
          </a:p>
        </p:txBody>
      </p:sp>
      <p:sp>
        <p:nvSpPr>
          <p:cNvPr id="37903" name="Rectangle 15"/>
          <p:cNvSpPr>
            <a:spLocks noChangeArrowheads="1"/>
          </p:cNvSpPr>
          <p:nvPr/>
        </p:nvSpPr>
        <p:spPr bwMode="auto">
          <a:xfrm>
            <a:off x="1758950" y="1318893"/>
            <a:ext cx="723704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sz="1600" dirty="0" smtClean="0"/>
              <a:t>The coefficient of heat transfer from the hot gases to the combustion chamber wall </a:t>
            </a:r>
            <a:r>
              <a:rPr lang="ru-RU" sz="1400" dirty="0" smtClean="0"/>
              <a:t>: </a:t>
            </a:r>
            <a:endParaRPr lang="ru-RU" sz="1400" dirty="0"/>
          </a:p>
        </p:txBody>
      </p:sp>
      <p:sp>
        <p:nvSpPr>
          <p:cNvPr id="37905" name="Rectangle 17"/>
          <p:cNvSpPr>
            <a:spLocks noChangeArrowheads="1"/>
          </p:cNvSpPr>
          <p:nvPr/>
        </p:nvSpPr>
        <p:spPr bwMode="auto">
          <a:xfrm>
            <a:off x="0" y="32083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37904" name="Object 16"/>
          <p:cNvGraphicFramePr>
            <a:graphicFrameLocks noChangeAspect="1"/>
          </p:cNvGraphicFramePr>
          <p:nvPr>
            <p:extLst>
              <p:ext uri="{D42A27DB-BD31-4B8C-83A1-F6EECF244321}">
                <p14:modId xmlns:p14="http://schemas.microsoft.com/office/powerpoint/2010/main" val="872459162"/>
              </p:ext>
            </p:extLst>
          </p:nvPr>
        </p:nvGraphicFramePr>
        <p:xfrm>
          <a:off x="3556000" y="1689100"/>
          <a:ext cx="3251200" cy="406400"/>
        </p:xfrm>
        <a:graphic>
          <a:graphicData uri="http://schemas.openxmlformats.org/presentationml/2006/ole">
            <mc:AlternateContent xmlns:mc="http://schemas.openxmlformats.org/markup-compatibility/2006">
              <mc:Choice xmlns:v="urn:schemas-microsoft-com:vml" Requires="v">
                <p:oleObj spid="_x0000_s20913" name="Формула" r:id="rId13" imgW="3263760" imgH="419040" progId="Equation.3">
                  <p:embed/>
                </p:oleObj>
              </mc:Choice>
              <mc:Fallback>
                <p:oleObj name="Формула" r:id="rId13" imgW="3263760" imgH="419040" progId="Equation.3">
                  <p:embed/>
                  <p:pic>
                    <p:nvPicPr>
                      <p:cNvPr id="0" name="Picture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556000" y="1689100"/>
                        <a:ext cx="3251200" cy="406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7909" name="Rectangle 21"/>
          <p:cNvSpPr>
            <a:spLocks noChangeArrowheads="1"/>
          </p:cNvSpPr>
          <p:nvPr/>
        </p:nvSpPr>
        <p:spPr bwMode="auto">
          <a:xfrm>
            <a:off x="2987824" y="2132856"/>
            <a:ext cx="586346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sz="1600" dirty="0" smtClean="0"/>
              <a:t>Heat transfer in the flow of molten metal in the pipes, is determined</a:t>
            </a:r>
          </a:p>
          <a:p>
            <a:r>
              <a:rPr lang="en-US" sz="1600" dirty="0" smtClean="0"/>
              <a:t> of   </a:t>
            </a:r>
            <a:r>
              <a:rPr lang="en-US" sz="1600" dirty="0" err="1" smtClean="0"/>
              <a:t>Nusselt</a:t>
            </a:r>
            <a:r>
              <a:rPr lang="en-US" sz="1600" dirty="0" smtClean="0"/>
              <a:t> number, dependent on the </a:t>
            </a:r>
            <a:r>
              <a:rPr lang="en-US" sz="1600" dirty="0" err="1" smtClean="0"/>
              <a:t>Peclet</a:t>
            </a:r>
            <a:r>
              <a:rPr lang="en-US" sz="1600" dirty="0" smtClean="0"/>
              <a:t> number (</a:t>
            </a:r>
            <a:r>
              <a:rPr lang="en-US" sz="1600" dirty="0" err="1" smtClean="0"/>
              <a:t>Pe</a:t>
            </a:r>
            <a:r>
              <a:rPr lang="en-US" sz="1600" dirty="0" smtClean="0"/>
              <a:t>)</a:t>
            </a:r>
            <a:endParaRPr lang="ru-RU" sz="1600" dirty="0"/>
          </a:p>
        </p:txBody>
      </p:sp>
      <p:sp>
        <p:nvSpPr>
          <p:cNvPr id="37910" name="Rectangle 22"/>
          <p:cNvSpPr>
            <a:spLocks noChangeArrowheads="1"/>
          </p:cNvSpPr>
          <p:nvPr/>
        </p:nvSpPr>
        <p:spPr bwMode="auto">
          <a:xfrm>
            <a:off x="0" y="5733256"/>
            <a:ext cx="9144000" cy="1341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469900" indent="-469900">
              <a:spcBef>
                <a:spcPct val="20000"/>
              </a:spcBef>
              <a:buClr>
                <a:schemeClr val="accent2"/>
              </a:buClr>
              <a:buFont typeface="Wingdings" pitchFamily="2" charset="2"/>
              <a:buNone/>
            </a:pPr>
            <a:r>
              <a:rPr lang="ru-RU" sz="1400" dirty="0"/>
              <a:t>	</a:t>
            </a:r>
            <a:r>
              <a:rPr lang="en-US" sz="1600" dirty="0" smtClean="0"/>
              <a:t>Super alloys for rotors: </a:t>
            </a:r>
            <a:r>
              <a:rPr lang="ru-RU" sz="1600" dirty="0" smtClean="0"/>
              <a:t>ВН2</a:t>
            </a:r>
            <a:r>
              <a:rPr lang="en-US" sz="1600" dirty="0" smtClean="0"/>
              <a:t>A based on niobium, molybdenum </a:t>
            </a:r>
            <a:r>
              <a:rPr lang="ru-RU" sz="1600" dirty="0" smtClean="0"/>
              <a:t>ЦМ3, </a:t>
            </a:r>
            <a:r>
              <a:rPr lang="en-US" sz="1600" dirty="0" smtClean="0"/>
              <a:t>tungsten BB2 - retain strength to 1200</a:t>
            </a:r>
            <a:r>
              <a:rPr lang="en-US" sz="1600" dirty="0" smtClean="0">
                <a:sym typeface="Symbol"/>
              </a:rPr>
              <a:t></a:t>
            </a:r>
            <a:r>
              <a:rPr lang="ru-RU" sz="1600" dirty="0" smtClean="0"/>
              <a:t>С; </a:t>
            </a:r>
            <a:r>
              <a:rPr lang="en-US" sz="1600" dirty="0" smtClean="0"/>
              <a:t>for </a:t>
            </a:r>
            <a:r>
              <a:rPr lang="ru-RU" sz="1600" dirty="0" smtClean="0"/>
              <a:t> с</a:t>
            </a:r>
            <a:r>
              <a:rPr lang="en-US" sz="1600" dirty="0" err="1" smtClean="0"/>
              <a:t>ombustion</a:t>
            </a:r>
            <a:r>
              <a:rPr lang="en-US" sz="1600" dirty="0" smtClean="0"/>
              <a:t>  chamber - bronze alloys. </a:t>
            </a:r>
          </a:p>
          <a:p>
            <a:pPr marL="469900" indent="-469900">
              <a:spcBef>
                <a:spcPct val="20000"/>
              </a:spcBef>
              <a:buClr>
                <a:schemeClr val="accent2"/>
              </a:buClr>
              <a:buFont typeface="Wingdings" pitchFamily="2" charset="2"/>
              <a:buNone/>
            </a:pPr>
            <a:r>
              <a:rPr lang="en-US" sz="1600" dirty="0" smtClean="0"/>
              <a:t>	Heat-resistant ceramics: boron nitride and tungsten carbide allow the temperature to 3000</a:t>
            </a:r>
            <a:r>
              <a:rPr lang="en-US" sz="1600" dirty="0" smtClean="0">
                <a:sym typeface="Symbol"/>
              </a:rPr>
              <a:t></a:t>
            </a:r>
            <a:r>
              <a:rPr lang="en-US" sz="1600" dirty="0" smtClean="0"/>
              <a:t>C.</a:t>
            </a:r>
            <a:endParaRPr lang="ru-RU" sz="1600" dirty="0"/>
          </a:p>
        </p:txBody>
      </p:sp>
      <p:sp>
        <p:nvSpPr>
          <p:cNvPr id="37913" name="Rectangle 25"/>
          <p:cNvSpPr>
            <a:spLocks noChangeArrowheads="1"/>
          </p:cNvSpPr>
          <p:nvPr/>
        </p:nvSpPr>
        <p:spPr bwMode="auto">
          <a:xfrm>
            <a:off x="4500563" y="2780928"/>
            <a:ext cx="14636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sz="1400" dirty="0"/>
              <a:t>Nu = </a:t>
            </a:r>
            <a:r>
              <a:rPr lang="en-US" sz="1400" i="1" dirty="0"/>
              <a:t>a</a:t>
            </a:r>
            <a:r>
              <a:rPr lang="en-US" sz="1400" dirty="0"/>
              <a:t> + </a:t>
            </a:r>
            <a:r>
              <a:rPr lang="en-US" sz="1400" i="1" dirty="0" err="1"/>
              <a:t>b</a:t>
            </a:r>
            <a:r>
              <a:rPr lang="en-US" sz="1400" dirty="0" err="1"/>
              <a:t>Pe</a:t>
            </a:r>
            <a:r>
              <a:rPr lang="ru-RU" sz="1400" dirty="0"/>
              <a:t> </a:t>
            </a:r>
          </a:p>
        </p:txBody>
      </p:sp>
      <p:sp>
        <p:nvSpPr>
          <p:cNvPr id="37915" name="Rectangle 27"/>
          <p:cNvSpPr>
            <a:spLocks noChangeArrowheads="1"/>
          </p:cNvSpPr>
          <p:nvPr/>
        </p:nvSpPr>
        <p:spPr bwMode="auto">
          <a:xfrm>
            <a:off x="0" y="32305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37914" name="Object 26"/>
          <p:cNvGraphicFramePr>
            <a:graphicFrameLocks noChangeAspect="1"/>
          </p:cNvGraphicFramePr>
          <p:nvPr>
            <p:extLst>
              <p:ext uri="{D42A27DB-BD31-4B8C-83A1-F6EECF244321}">
                <p14:modId xmlns:p14="http://schemas.microsoft.com/office/powerpoint/2010/main" val="3023600742"/>
              </p:ext>
            </p:extLst>
          </p:nvPr>
        </p:nvGraphicFramePr>
        <p:xfrm>
          <a:off x="6659563" y="2780928"/>
          <a:ext cx="555625" cy="396875"/>
        </p:xfrm>
        <a:graphic>
          <a:graphicData uri="http://schemas.openxmlformats.org/presentationml/2006/ole">
            <mc:AlternateContent xmlns:mc="http://schemas.openxmlformats.org/markup-compatibility/2006">
              <mc:Choice xmlns:v="urn:schemas-microsoft-com:vml" Requires="v">
                <p:oleObj spid="_x0000_s20914" name="Формула" r:id="rId15" imgW="558558" imgH="393529" progId="Equation.3">
                  <p:embed/>
                </p:oleObj>
              </mc:Choice>
              <mc:Fallback>
                <p:oleObj name="Формула" r:id="rId15" imgW="558558" imgH="393529" progId="Equation.3">
                  <p:embed/>
                  <p:pic>
                    <p:nvPicPr>
                      <p:cNvPr id="0" name="Picture 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659563" y="2780928"/>
                        <a:ext cx="555625" cy="396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7916" name="Rectangle 28"/>
          <p:cNvSpPr>
            <a:spLocks noChangeArrowheads="1"/>
          </p:cNvSpPr>
          <p:nvPr/>
        </p:nvSpPr>
        <p:spPr bwMode="auto">
          <a:xfrm>
            <a:off x="3276600" y="3284250"/>
            <a:ext cx="255069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sz="1800" baseline="30000" dirty="0" err="1"/>
              <a:t>Pe</a:t>
            </a:r>
            <a:r>
              <a:rPr lang="en-US" sz="1800" baseline="30000" dirty="0"/>
              <a:t> </a:t>
            </a:r>
            <a:r>
              <a:rPr lang="en-US" sz="1800" baseline="30000" dirty="0">
                <a:sym typeface="Symbol" pitchFamily="18" charset="2"/>
              </a:rPr>
              <a:t></a:t>
            </a:r>
            <a:r>
              <a:rPr lang="ru-RU" sz="1800" baseline="30000" dirty="0"/>
              <a:t>10</a:t>
            </a:r>
            <a:r>
              <a:rPr lang="ru-RU" sz="1800" baseline="30000" dirty="0">
                <a:sym typeface="Symbol" pitchFamily="18" charset="2"/>
              </a:rPr>
              <a:t>00    	</a:t>
            </a:r>
            <a:r>
              <a:rPr lang="ru-RU" sz="1800" baseline="30000" dirty="0" smtClean="0">
                <a:sym typeface="Symbol" pitchFamily="18" charset="2"/>
              </a:rPr>
              <a:t>	</a:t>
            </a:r>
            <a:r>
              <a:rPr lang="en-US" sz="1800" baseline="30000" dirty="0" smtClean="0">
                <a:sym typeface="Symbol" pitchFamily="18" charset="2"/>
              </a:rPr>
              <a:t>Nu</a:t>
            </a:r>
            <a:r>
              <a:rPr lang="ru-RU" sz="1800" baseline="30000" dirty="0" smtClean="0">
                <a:sym typeface="Symbol" pitchFamily="18" charset="2"/>
              </a:rPr>
              <a:t> </a:t>
            </a:r>
            <a:r>
              <a:rPr lang="ru-RU" sz="1800" baseline="30000" dirty="0">
                <a:sym typeface="Symbol" pitchFamily="18" charset="2"/>
              </a:rPr>
              <a:t>= 14 </a:t>
            </a:r>
          </a:p>
        </p:txBody>
      </p:sp>
      <p:sp>
        <p:nvSpPr>
          <p:cNvPr id="37917" name="Line 29"/>
          <p:cNvSpPr>
            <a:spLocks noChangeShapeType="1"/>
          </p:cNvSpPr>
          <p:nvPr/>
        </p:nvSpPr>
        <p:spPr bwMode="auto">
          <a:xfrm>
            <a:off x="4228099" y="3344281"/>
            <a:ext cx="6477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7918" name="Line 30"/>
          <p:cNvSpPr>
            <a:spLocks noChangeShapeType="1"/>
          </p:cNvSpPr>
          <p:nvPr/>
        </p:nvSpPr>
        <p:spPr bwMode="auto">
          <a:xfrm>
            <a:off x="5891553" y="3344281"/>
            <a:ext cx="431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7919" name="Rectangle 31"/>
          <p:cNvSpPr>
            <a:spLocks noChangeArrowheads="1"/>
          </p:cNvSpPr>
          <p:nvPr/>
        </p:nvSpPr>
        <p:spPr bwMode="auto">
          <a:xfrm>
            <a:off x="6516688" y="3140968"/>
            <a:ext cx="1695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1400" i="1" dirty="0"/>
              <a:t>U =</a:t>
            </a:r>
            <a:r>
              <a:rPr lang="en-US" sz="1400" i="1" dirty="0" smtClean="0"/>
              <a:t>0,25 m</a:t>
            </a:r>
            <a:r>
              <a:rPr lang="ru-RU" sz="1400" i="1" dirty="0" smtClean="0"/>
              <a:t>/</a:t>
            </a:r>
            <a:r>
              <a:rPr lang="en-US" sz="1400" i="1" dirty="0" err="1" smtClean="0"/>
              <a:t>sek</a:t>
            </a:r>
            <a:r>
              <a:rPr lang="ru-RU" sz="1800" dirty="0" smtClean="0"/>
              <a:t> </a:t>
            </a:r>
            <a:endParaRPr lang="ru-RU" sz="1800" dirty="0"/>
          </a:p>
        </p:txBody>
      </p:sp>
      <p:sp>
        <p:nvSpPr>
          <p:cNvPr id="37920" name="Rectangle 32"/>
          <p:cNvSpPr>
            <a:spLocks noChangeArrowheads="1"/>
          </p:cNvSpPr>
          <p:nvPr/>
        </p:nvSpPr>
        <p:spPr bwMode="auto">
          <a:xfrm>
            <a:off x="3276600" y="3587096"/>
            <a:ext cx="387740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sz="1600" dirty="0" smtClean="0"/>
              <a:t>The coefficient of heat transfer to the metal:</a:t>
            </a:r>
            <a:endParaRPr lang="ru-RU" sz="1600" dirty="0"/>
          </a:p>
        </p:txBody>
      </p:sp>
      <p:sp>
        <p:nvSpPr>
          <p:cNvPr id="37921" name="Rectangle 33"/>
          <p:cNvSpPr>
            <a:spLocks noChangeArrowheads="1"/>
          </p:cNvSpPr>
          <p:nvPr/>
        </p:nvSpPr>
        <p:spPr bwMode="auto">
          <a:xfrm>
            <a:off x="6910847" y="3573016"/>
            <a:ext cx="198163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sz="1400" i="1" dirty="0" smtClean="0">
                <a:sym typeface="Symbol" pitchFamily="18" charset="2"/>
              </a:rPr>
              <a:t>   </a:t>
            </a:r>
            <a:r>
              <a:rPr lang="ru-RU" sz="1400" i="1" dirty="0" smtClean="0">
                <a:sym typeface="Symbol" pitchFamily="18" charset="2"/>
              </a:rPr>
              <a:t></a:t>
            </a:r>
            <a:r>
              <a:rPr lang="ru-RU" sz="1400" baseline="-25000" dirty="0"/>
              <a:t>2</a:t>
            </a:r>
            <a:r>
              <a:rPr lang="ru-RU" sz="1400" i="1" dirty="0">
                <a:sym typeface="Symbol" pitchFamily="18" charset="2"/>
              </a:rPr>
              <a:t> = 3000 </a:t>
            </a:r>
            <a:r>
              <a:rPr lang="en-US" sz="1400" i="1" dirty="0" smtClean="0">
                <a:sym typeface="Symbol" pitchFamily="18" charset="2"/>
              </a:rPr>
              <a:t>Wt</a:t>
            </a:r>
            <a:r>
              <a:rPr lang="ru-RU" sz="1400" i="1" dirty="0" smtClean="0">
                <a:sym typeface="Symbol" pitchFamily="18" charset="2"/>
              </a:rPr>
              <a:t>/</a:t>
            </a:r>
            <a:r>
              <a:rPr lang="en-US" sz="1400" i="1" dirty="0" smtClean="0">
                <a:sym typeface="Symbol" pitchFamily="18" charset="2"/>
              </a:rPr>
              <a:t>m</a:t>
            </a:r>
            <a:r>
              <a:rPr lang="ru-RU" sz="1400" i="1" baseline="30000" dirty="0" smtClean="0">
                <a:sym typeface="Symbol" pitchFamily="18" charset="2"/>
              </a:rPr>
              <a:t>2</a:t>
            </a:r>
            <a:r>
              <a:rPr lang="ru-RU" sz="1400" i="1" dirty="0" smtClean="0">
                <a:sym typeface="Symbol" pitchFamily="18" charset="2"/>
              </a:rPr>
              <a:t> </a:t>
            </a:r>
            <a:r>
              <a:rPr lang="en-US" sz="1400" i="1" dirty="0" smtClean="0">
                <a:sym typeface="Symbol" pitchFamily="18" charset="2"/>
              </a:rPr>
              <a:t>grad</a:t>
            </a:r>
            <a:r>
              <a:rPr lang="ru-RU" sz="1800" dirty="0" smtClean="0">
                <a:sym typeface="Symbol" pitchFamily="18" charset="2"/>
              </a:rPr>
              <a:t> </a:t>
            </a:r>
            <a:endParaRPr lang="ru-RU" sz="1800" dirty="0">
              <a:sym typeface="Symbol" pitchFamily="18" charset="2"/>
            </a:endParaRPr>
          </a:p>
        </p:txBody>
      </p:sp>
      <p:sp>
        <p:nvSpPr>
          <p:cNvPr id="37922" name="Rectangle 34"/>
          <p:cNvSpPr>
            <a:spLocks noChangeArrowheads="1"/>
          </p:cNvSpPr>
          <p:nvPr/>
        </p:nvSpPr>
        <p:spPr bwMode="auto">
          <a:xfrm>
            <a:off x="3348038" y="3930388"/>
            <a:ext cx="512448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sz="1600" dirty="0" smtClean="0"/>
              <a:t>The pressure in the liquid p, occurs when rotation of the BC</a:t>
            </a:r>
          </a:p>
          <a:p>
            <a:r>
              <a:rPr lang="en-US" sz="1600" dirty="0" smtClean="0"/>
              <a:t>by centrifugal force:</a:t>
            </a:r>
            <a:endParaRPr lang="ru-RU" sz="1600" dirty="0"/>
          </a:p>
        </p:txBody>
      </p:sp>
      <p:sp>
        <p:nvSpPr>
          <p:cNvPr id="37924" name="Rectangle 3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37923" name="Object 35"/>
          <p:cNvGraphicFramePr>
            <a:graphicFrameLocks noChangeAspect="1"/>
          </p:cNvGraphicFramePr>
          <p:nvPr>
            <p:extLst>
              <p:ext uri="{D42A27DB-BD31-4B8C-83A1-F6EECF244321}">
                <p14:modId xmlns:p14="http://schemas.microsoft.com/office/powerpoint/2010/main" val="1703358233"/>
              </p:ext>
            </p:extLst>
          </p:nvPr>
        </p:nvGraphicFramePr>
        <p:xfrm>
          <a:off x="5887698" y="4155306"/>
          <a:ext cx="1368425" cy="357188"/>
        </p:xfrm>
        <a:graphic>
          <a:graphicData uri="http://schemas.openxmlformats.org/presentationml/2006/ole">
            <mc:AlternateContent xmlns:mc="http://schemas.openxmlformats.org/markup-compatibility/2006">
              <mc:Choice xmlns:v="urn:schemas-microsoft-com:vml" Requires="v">
                <p:oleObj spid="_x0000_s20915" name="Формула" r:id="rId17" imgW="876300" imgH="228600" progId="Equation.3">
                  <p:embed/>
                </p:oleObj>
              </mc:Choice>
              <mc:Fallback>
                <p:oleObj name="Формула" r:id="rId17" imgW="876300" imgH="228600" progId="Equation.3">
                  <p:embed/>
                  <p:pic>
                    <p:nvPicPr>
                      <p:cNvPr id="0" name="Picture 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887698" y="4155306"/>
                        <a:ext cx="1368425" cy="3571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7925" name="Rectangle 37"/>
          <p:cNvSpPr>
            <a:spLocks noChangeArrowheads="1"/>
          </p:cNvSpPr>
          <p:nvPr/>
        </p:nvSpPr>
        <p:spPr bwMode="auto">
          <a:xfrm>
            <a:off x="3109605" y="4481717"/>
            <a:ext cx="59678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sz="1600" dirty="0" smtClean="0"/>
              <a:t>When the temperature difference in the "hot" and "cold" cavity shirts</a:t>
            </a:r>
          </a:p>
          <a:p>
            <a:r>
              <a:rPr lang="en-US" sz="1600" dirty="0" smtClean="0"/>
              <a:t>  100</a:t>
            </a:r>
            <a:r>
              <a:rPr lang="en-US" sz="1600" dirty="0" smtClean="0">
                <a:sym typeface="Symbol"/>
              </a:rPr>
              <a:t></a:t>
            </a:r>
            <a:r>
              <a:rPr lang="en-US" sz="1600" dirty="0" smtClean="0"/>
              <a:t>C, the pressure drop will be:</a:t>
            </a:r>
            <a:r>
              <a:rPr lang="en-US" sz="1400" dirty="0" smtClean="0"/>
              <a:t>      </a:t>
            </a:r>
            <a:r>
              <a:rPr lang="ru-RU" sz="1400" i="1" dirty="0" err="1" smtClean="0"/>
              <a:t>Δр</a:t>
            </a:r>
            <a:r>
              <a:rPr lang="ru-RU" sz="1400" dirty="0" err="1" smtClean="0"/>
              <a:t> </a:t>
            </a:r>
            <a:r>
              <a:rPr lang="ru-RU" sz="1400" dirty="0"/>
              <a:t>= </a:t>
            </a:r>
            <a:r>
              <a:rPr lang="ru-RU" sz="1400" dirty="0" smtClean="0"/>
              <a:t>4,7 М</a:t>
            </a:r>
            <a:r>
              <a:rPr lang="en-US" sz="1400" dirty="0" smtClean="0"/>
              <a:t>P</a:t>
            </a:r>
            <a:r>
              <a:rPr lang="ru-RU" sz="1400" dirty="0" smtClean="0"/>
              <a:t>а</a:t>
            </a:r>
            <a:endParaRPr lang="ru-RU" sz="1400" baseline="30000" dirty="0"/>
          </a:p>
        </p:txBody>
      </p:sp>
      <p:sp>
        <p:nvSpPr>
          <p:cNvPr id="37926" name="Rectangle 38"/>
          <p:cNvSpPr>
            <a:spLocks noChangeArrowheads="1"/>
          </p:cNvSpPr>
          <p:nvPr/>
        </p:nvSpPr>
        <p:spPr bwMode="auto">
          <a:xfrm>
            <a:off x="827584" y="5085184"/>
            <a:ext cx="768833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600" dirty="0" smtClean="0">
                <a:sym typeface="Symbol" pitchFamily="18" charset="2"/>
              </a:rPr>
              <a:t>The temperature of the liquid metal coolant :   </a:t>
            </a:r>
            <a:r>
              <a:rPr lang="ru-RU" sz="1600" dirty="0" smtClean="0">
                <a:sym typeface="Symbol" pitchFamily="18" charset="2"/>
              </a:rPr>
              <a:t> </a:t>
            </a:r>
            <a:r>
              <a:rPr lang="ru-RU" sz="1600" dirty="0">
                <a:sym typeface="Symbol" pitchFamily="18" charset="2"/>
              </a:rPr>
              <a:t>Т</a:t>
            </a:r>
            <a:r>
              <a:rPr lang="ru-RU" sz="1600" baseline="-25000" dirty="0">
                <a:sym typeface="Symbol" pitchFamily="18" charset="2"/>
              </a:rPr>
              <a:t>ср2</a:t>
            </a:r>
            <a:r>
              <a:rPr lang="ru-RU" sz="1600" dirty="0">
                <a:sym typeface="Symbol" pitchFamily="18" charset="2"/>
              </a:rPr>
              <a:t> = 608</a:t>
            </a:r>
            <a:r>
              <a:rPr lang="ru-RU" sz="1600" dirty="0" smtClean="0">
                <a:sym typeface="Symbol" pitchFamily="18" charset="2"/>
              </a:rPr>
              <a:t>С </a:t>
            </a:r>
            <a:r>
              <a:rPr lang="en-US" sz="1600" dirty="0" smtClean="0">
                <a:sym typeface="Symbol" pitchFamily="18" charset="2"/>
              </a:rPr>
              <a:t> provided that the area heat dump = 10 (surface area of the combustion chamber)</a:t>
            </a:r>
            <a:endParaRPr lang="ru-RU" sz="1600" dirty="0">
              <a:sym typeface="Symbol" pitchFamily="18" charset="2"/>
            </a:endParaRPr>
          </a:p>
        </p:txBody>
      </p:sp>
      <p:sp>
        <p:nvSpPr>
          <p:cNvPr id="2" name="TextBox 1"/>
          <p:cNvSpPr txBox="1"/>
          <p:nvPr/>
        </p:nvSpPr>
        <p:spPr>
          <a:xfrm>
            <a:off x="6152" y="15280"/>
            <a:ext cx="611560" cy="584775"/>
          </a:xfrm>
          <a:prstGeom prst="rect">
            <a:avLst/>
          </a:prstGeom>
          <a:noFill/>
        </p:spPr>
        <p:txBody>
          <a:bodyPr wrap="square" rtlCol="0">
            <a:spAutoFit/>
          </a:bodyPr>
          <a:lstStyle/>
          <a:p>
            <a:r>
              <a:rPr lang="ru-RU" sz="3200" dirty="0" smtClean="0"/>
              <a:t>8</a:t>
            </a:r>
            <a:endParaRPr lang="ru-RU" sz="3200" dirty="0"/>
          </a:p>
        </p:txBody>
      </p:sp>
    </p:spTree>
    <p:extLst>
      <p:ext uri="{BB962C8B-B14F-4D97-AF65-F5344CB8AC3E}">
        <p14:creationId xmlns:p14="http://schemas.microsoft.com/office/powerpoint/2010/main" val="6352600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0"/>
            <a:ext cx="7797552" cy="1700808"/>
          </a:xfrm>
        </p:spPr>
        <p:txBody>
          <a:bodyPr>
            <a:normAutofit/>
          </a:bodyPr>
          <a:lstStyle/>
          <a:p>
            <a:pPr algn="r"/>
            <a:r>
              <a:rPr lang="en-US" sz="2700" i="1" dirty="0" smtClean="0"/>
              <a:t>Application</a:t>
            </a:r>
            <a:r>
              <a:rPr lang="ru-RU" dirty="0" smtClean="0">
                <a:solidFill>
                  <a:srgbClr val="C00000"/>
                </a:solidFill>
              </a:rPr>
              <a:t/>
            </a:r>
            <a:br>
              <a:rPr lang="ru-RU" dirty="0" smtClean="0">
                <a:solidFill>
                  <a:srgbClr val="C00000"/>
                </a:solidFill>
              </a:rPr>
            </a:br>
            <a:endParaRPr lang="ru-RU" dirty="0">
              <a:solidFill>
                <a:srgbClr val="C00000"/>
              </a:solidFill>
            </a:endParaRPr>
          </a:p>
        </p:txBody>
      </p:sp>
      <p:sp>
        <p:nvSpPr>
          <p:cNvPr id="5" name="TextBox 4"/>
          <p:cNvSpPr txBox="1"/>
          <p:nvPr/>
        </p:nvSpPr>
        <p:spPr>
          <a:xfrm>
            <a:off x="539552" y="1484784"/>
            <a:ext cx="8136904" cy="369332"/>
          </a:xfrm>
          <a:prstGeom prst="rect">
            <a:avLst/>
          </a:prstGeom>
          <a:noFill/>
        </p:spPr>
        <p:txBody>
          <a:bodyPr wrap="square" rtlCol="0">
            <a:spAutoFit/>
          </a:bodyPr>
          <a:lstStyle/>
          <a:p>
            <a:endParaRPr lang="ru-RU" dirty="0"/>
          </a:p>
        </p:txBody>
      </p:sp>
      <p:pic>
        <p:nvPicPr>
          <p:cNvPr id="38913" name="Picture 1"/>
          <p:cNvPicPr>
            <a:picLocks noChangeAspect="1" noChangeArrowheads="1"/>
          </p:cNvPicPr>
          <p:nvPr/>
        </p:nvPicPr>
        <p:blipFill>
          <a:blip r:embed="rId2" cstate="print"/>
          <a:srcRect/>
          <a:stretch>
            <a:fillRect/>
          </a:stretch>
        </p:blipFill>
        <p:spPr bwMode="auto">
          <a:xfrm>
            <a:off x="168418" y="1196752"/>
            <a:ext cx="8592514" cy="5688632"/>
          </a:xfrm>
          <a:prstGeom prst="rect">
            <a:avLst/>
          </a:prstGeom>
          <a:noFill/>
          <a:ln w="9525">
            <a:noFill/>
            <a:miter lim="800000"/>
            <a:headEnd/>
            <a:tailEnd/>
          </a:ln>
        </p:spPr>
      </p:pic>
      <p:sp>
        <p:nvSpPr>
          <p:cNvPr id="7" name="Прямоугольник 6"/>
          <p:cNvSpPr/>
          <p:nvPr/>
        </p:nvSpPr>
        <p:spPr>
          <a:xfrm>
            <a:off x="971600" y="620688"/>
            <a:ext cx="7632848" cy="707886"/>
          </a:xfrm>
          <a:prstGeom prst="rect">
            <a:avLst/>
          </a:prstGeom>
        </p:spPr>
        <p:txBody>
          <a:bodyPr wrap="square">
            <a:spAutoFit/>
          </a:bodyPr>
          <a:lstStyle/>
          <a:p>
            <a:pPr algn="ctr"/>
            <a:r>
              <a:rPr lang="en-US" sz="4000" dirty="0" smtClean="0">
                <a:solidFill>
                  <a:srgbClr val="C00000"/>
                </a:solidFill>
              </a:rPr>
              <a:t>Approximation to real construction</a:t>
            </a:r>
            <a:endParaRPr lang="ru-RU" dirty="0">
              <a:solidFill>
                <a:srgbClr val="C00000"/>
              </a:solidFill>
            </a:endParaRPr>
          </a:p>
        </p:txBody>
      </p:sp>
      <p:pic>
        <p:nvPicPr>
          <p:cNvPr id="6" name="Picture 1"/>
          <p:cNvPicPr>
            <a:picLocks noChangeAspect="1" noChangeArrowheads="1"/>
          </p:cNvPicPr>
          <p:nvPr/>
        </p:nvPicPr>
        <p:blipFill>
          <a:blip r:embed="rId2" cstate="print"/>
          <a:srcRect/>
          <a:stretch>
            <a:fillRect/>
          </a:stretch>
        </p:blipFill>
        <p:spPr bwMode="auto">
          <a:xfrm>
            <a:off x="179512" y="1169368"/>
            <a:ext cx="8592514" cy="5688632"/>
          </a:xfrm>
          <a:prstGeom prst="rect">
            <a:avLst/>
          </a:prstGeom>
          <a:noFill/>
          <a:ln w="9525">
            <a:noFill/>
            <a:miter lim="800000"/>
            <a:headEnd/>
            <a:tailEnd/>
          </a:ln>
        </p:spPr>
      </p:pic>
      <p:pic>
        <p:nvPicPr>
          <p:cNvPr id="8" name="Picture 1"/>
          <p:cNvPicPr>
            <a:picLocks noChangeAspect="1" noChangeArrowheads="1"/>
          </p:cNvPicPr>
          <p:nvPr/>
        </p:nvPicPr>
        <p:blipFill>
          <a:blip r:embed="rId2" cstate="print"/>
          <a:srcRect/>
          <a:stretch>
            <a:fillRect/>
          </a:stretch>
        </p:blipFill>
        <p:spPr bwMode="auto">
          <a:xfrm>
            <a:off x="331912" y="1321768"/>
            <a:ext cx="8592514" cy="5688632"/>
          </a:xfrm>
          <a:prstGeom prst="rect">
            <a:avLst/>
          </a:prstGeom>
          <a:noFill/>
          <a:ln w="9525">
            <a:noFill/>
            <a:miter lim="800000"/>
            <a:headEnd/>
            <a:tailEnd/>
          </a:ln>
        </p:spPr>
      </p:pic>
      <p:sp>
        <p:nvSpPr>
          <p:cNvPr id="9" name="TextBox 8"/>
          <p:cNvSpPr txBox="1"/>
          <p:nvPr/>
        </p:nvSpPr>
        <p:spPr>
          <a:xfrm>
            <a:off x="7524328" y="2483604"/>
            <a:ext cx="1080120" cy="369332"/>
          </a:xfrm>
          <a:prstGeom prst="rect">
            <a:avLst/>
          </a:prstGeom>
          <a:noFill/>
        </p:spPr>
        <p:txBody>
          <a:bodyPr wrap="square" rtlCol="0">
            <a:spAutoFit/>
          </a:bodyPr>
          <a:lstStyle/>
          <a:p>
            <a:r>
              <a:rPr lang="en-US" i="1" dirty="0" smtClean="0"/>
              <a:t>Exhaust</a:t>
            </a:r>
            <a:endParaRPr lang="ru-RU" i="1" dirty="0"/>
          </a:p>
        </p:txBody>
      </p:sp>
      <p:sp>
        <p:nvSpPr>
          <p:cNvPr id="10" name="TextBox 9"/>
          <p:cNvSpPr txBox="1"/>
          <p:nvPr/>
        </p:nvSpPr>
        <p:spPr>
          <a:xfrm>
            <a:off x="7524328" y="6023029"/>
            <a:ext cx="1368152" cy="646331"/>
          </a:xfrm>
          <a:prstGeom prst="rect">
            <a:avLst/>
          </a:prstGeom>
          <a:noFill/>
        </p:spPr>
        <p:txBody>
          <a:bodyPr wrap="square" rtlCol="0">
            <a:spAutoFit/>
          </a:bodyPr>
          <a:lstStyle/>
          <a:p>
            <a:r>
              <a:rPr lang="en-US" b="1" i="1" dirty="0" smtClean="0"/>
              <a:t>Twisting </a:t>
            </a:r>
          </a:p>
          <a:p>
            <a:r>
              <a:rPr lang="en-US" b="1" i="1" dirty="0" smtClean="0"/>
              <a:t>moment</a:t>
            </a:r>
            <a:endParaRPr lang="ru-RU" b="1" i="1" dirty="0"/>
          </a:p>
        </p:txBody>
      </p:sp>
      <p:sp>
        <p:nvSpPr>
          <p:cNvPr id="11" name="TextBox 10"/>
          <p:cNvSpPr txBox="1"/>
          <p:nvPr/>
        </p:nvSpPr>
        <p:spPr>
          <a:xfrm>
            <a:off x="827584" y="4005064"/>
            <a:ext cx="648072" cy="646331"/>
          </a:xfrm>
          <a:prstGeom prst="rect">
            <a:avLst/>
          </a:prstGeom>
          <a:noFill/>
        </p:spPr>
        <p:txBody>
          <a:bodyPr wrap="square" rtlCol="0">
            <a:spAutoFit/>
          </a:bodyPr>
          <a:lstStyle/>
          <a:p>
            <a:r>
              <a:rPr lang="en-US" b="1" i="1" dirty="0" smtClean="0"/>
              <a:t>Air + fuel</a:t>
            </a:r>
            <a:endParaRPr lang="ru-RU" b="1" i="1" dirty="0"/>
          </a:p>
        </p:txBody>
      </p:sp>
      <p:cxnSp>
        <p:nvCxnSpPr>
          <p:cNvPr id="13" name="Прямая со стрелкой 12"/>
          <p:cNvCxnSpPr/>
          <p:nvPr/>
        </p:nvCxnSpPr>
        <p:spPr>
          <a:xfrm>
            <a:off x="755576" y="4005064"/>
            <a:ext cx="64807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0" y="0"/>
            <a:ext cx="539552" cy="584775"/>
          </a:xfrm>
          <a:prstGeom prst="rect">
            <a:avLst/>
          </a:prstGeom>
          <a:noFill/>
        </p:spPr>
        <p:txBody>
          <a:bodyPr wrap="square" rtlCol="0">
            <a:spAutoFit/>
          </a:bodyPr>
          <a:lstStyle/>
          <a:p>
            <a:r>
              <a:rPr lang="ru-RU" sz="3200" dirty="0" smtClean="0"/>
              <a:t>9</a:t>
            </a:r>
            <a:endParaRPr lang="ru-RU" sz="32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339752" y="889556"/>
            <a:ext cx="4032448" cy="523220"/>
          </a:xfrm>
          <a:prstGeom prst="rect">
            <a:avLst/>
          </a:prstGeom>
          <a:noFill/>
        </p:spPr>
        <p:txBody>
          <a:bodyPr wrap="square" rtlCol="0">
            <a:spAutoFit/>
          </a:bodyPr>
          <a:lstStyle/>
          <a:p>
            <a:pPr algn="ctr"/>
            <a:r>
              <a:rPr lang="en-US" sz="2800" dirty="0" smtClean="0">
                <a:solidFill>
                  <a:srgbClr val="C00000"/>
                </a:solidFill>
              </a:rPr>
              <a:t>CONCLUSION</a:t>
            </a:r>
            <a:endParaRPr lang="ru-RU" sz="2800" dirty="0">
              <a:solidFill>
                <a:srgbClr val="C00000"/>
              </a:solidFill>
            </a:endParaRPr>
          </a:p>
        </p:txBody>
      </p:sp>
      <p:sp>
        <p:nvSpPr>
          <p:cNvPr id="6" name="TextBox 5"/>
          <p:cNvSpPr txBox="1"/>
          <p:nvPr/>
        </p:nvSpPr>
        <p:spPr>
          <a:xfrm>
            <a:off x="323528" y="595583"/>
            <a:ext cx="8064896" cy="4647426"/>
          </a:xfrm>
          <a:prstGeom prst="rect">
            <a:avLst/>
          </a:prstGeom>
          <a:noFill/>
        </p:spPr>
        <p:txBody>
          <a:bodyPr wrap="square" rtlCol="0">
            <a:spAutoFit/>
          </a:bodyPr>
          <a:lstStyle/>
          <a:p>
            <a:pPr algn="just"/>
            <a:endParaRPr lang="en-US" sz="2200" dirty="0" smtClean="0"/>
          </a:p>
          <a:p>
            <a:pPr algn="just"/>
            <a:endParaRPr lang="en-US" sz="2200" dirty="0"/>
          </a:p>
          <a:p>
            <a:pPr algn="just"/>
            <a:endParaRPr lang="en-US" sz="2200" dirty="0" smtClean="0"/>
          </a:p>
          <a:p>
            <a:pPr algn="just"/>
            <a:endParaRPr lang="en-US" sz="2200" dirty="0"/>
          </a:p>
          <a:p>
            <a:pPr algn="just"/>
            <a:r>
              <a:rPr lang="en-US" sz="2200" dirty="0" smtClean="0"/>
              <a:t>Estimates </a:t>
            </a:r>
            <a:r>
              <a:rPr lang="en-US" sz="2200" dirty="0"/>
              <a:t>show that the proposed gas turbine jet engine has an efficiency </a:t>
            </a:r>
            <a:r>
              <a:rPr lang="en-US" sz="2200" dirty="0">
                <a:sym typeface="Symbol"/>
              </a:rPr>
              <a:t></a:t>
            </a:r>
            <a:r>
              <a:rPr lang="en-US" sz="1200" dirty="0"/>
              <a:t>t</a:t>
            </a:r>
            <a:r>
              <a:rPr lang="en-US" sz="2200" dirty="0"/>
              <a:t> ~ </a:t>
            </a:r>
            <a:r>
              <a:rPr lang="en-US" sz="2200" dirty="0" smtClean="0"/>
              <a:t>47</a:t>
            </a:r>
            <a:r>
              <a:rPr lang="ru-RU" sz="2200" dirty="0" smtClean="0"/>
              <a:t>% - </a:t>
            </a:r>
            <a:r>
              <a:rPr lang="en-US" sz="2200" dirty="0" smtClean="0"/>
              <a:t>comparable </a:t>
            </a:r>
            <a:r>
              <a:rPr lang="en-US" sz="2200" dirty="0"/>
              <a:t>to the performance for Internal combustion </a:t>
            </a:r>
            <a:r>
              <a:rPr lang="en-US" sz="2200" dirty="0" smtClean="0"/>
              <a:t>engines. </a:t>
            </a:r>
            <a:r>
              <a:rPr lang="en-US" sz="2200" dirty="0"/>
              <a:t>The engine is "keenly attuned" on working on </a:t>
            </a:r>
            <a:r>
              <a:rPr lang="en-US" sz="2200" dirty="0" smtClean="0"/>
              <a:t>certain </a:t>
            </a:r>
            <a:r>
              <a:rPr lang="en-US" sz="2200" dirty="0"/>
              <a:t>mode calculations, so its use appears to be most appropriate under a constant load, such as cars hybrid schemes - to drive the generator to charge the batteries, in the systems of the distributed power energy, on small vessels - as  the main engine.</a:t>
            </a:r>
            <a:endParaRPr lang="ru-RU" dirty="0" smtClean="0"/>
          </a:p>
          <a:p>
            <a:pPr algn="just"/>
            <a:endParaRPr lang="ru-RU" i="1" dirty="0" smtClean="0">
              <a:solidFill>
                <a:srgbClr val="C00000"/>
              </a:solidFill>
            </a:endParaRPr>
          </a:p>
          <a:p>
            <a:pPr algn="just"/>
            <a:endParaRPr lang="ru-RU" i="1" dirty="0" smtClean="0">
              <a:solidFill>
                <a:srgbClr val="C00000"/>
              </a:solidFill>
            </a:endParaRPr>
          </a:p>
          <a:p>
            <a:pPr algn="just"/>
            <a:endParaRPr lang="ru-RU" i="1" dirty="0">
              <a:solidFill>
                <a:srgbClr val="C00000"/>
              </a:solidFill>
            </a:endParaRPr>
          </a:p>
        </p:txBody>
      </p:sp>
      <p:sp>
        <p:nvSpPr>
          <p:cNvPr id="7" name="Прямоугольник 6"/>
          <p:cNvSpPr/>
          <p:nvPr/>
        </p:nvSpPr>
        <p:spPr>
          <a:xfrm>
            <a:off x="251520" y="3140968"/>
            <a:ext cx="8640960" cy="369332"/>
          </a:xfrm>
          <a:prstGeom prst="rect">
            <a:avLst/>
          </a:prstGeom>
        </p:spPr>
        <p:txBody>
          <a:bodyPr wrap="square">
            <a:spAutoFit/>
          </a:bodyPr>
          <a:lstStyle/>
          <a:p>
            <a:r>
              <a:rPr lang="ru-RU" dirty="0" smtClean="0"/>
              <a:t> </a:t>
            </a:r>
          </a:p>
        </p:txBody>
      </p:sp>
      <p:sp>
        <p:nvSpPr>
          <p:cNvPr id="2" name="TextBox 1"/>
          <p:cNvSpPr txBox="1"/>
          <p:nvPr/>
        </p:nvSpPr>
        <p:spPr>
          <a:xfrm>
            <a:off x="0" y="0"/>
            <a:ext cx="611560" cy="584775"/>
          </a:xfrm>
          <a:prstGeom prst="rect">
            <a:avLst/>
          </a:prstGeom>
          <a:noFill/>
        </p:spPr>
        <p:txBody>
          <a:bodyPr wrap="square" rtlCol="0">
            <a:spAutoFit/>
          </a:bodyPr>
          <a:lstStyle/>
          <a:p>
            <a:r>
              <a:rPr lang="ru-RU" sz="3200" dirty="0" smtClean="0"/>
              <a:t>10</a:t>
            </a:r>
            <a:endParaRPr lang="ru-RU" sz="32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half" idx="1"/>
          </p:nvPr>
        </p:nvSpPr>
        <p:spPr>
          <a:xfrm>
            <a:off x="457200" y="1600200"/>
            <a:ext cx="8291264" cy="4525963"/>
          </a:xfrm>
        </p:spPr>
        <p:txBody>
          <a:bodyPr>
            <a:normAutofit/>
          </a:bodyPr>
          <a:lstStyle/>
          <a:p>
            <a:pPr algn="ctr">
              <a:buNone/>
            </a:pPr>
            <a:r>
              <a:rPr lang="en-US" sz="4000" dirty="0" smtClean="0">
                <a:solidFill>
                  <a:srgbClr val="C00000"/>
                </a:solidFill>
              </a:rPr>
              <a:t>AREAS OF USE,</a:t>
            </a:r>
          </a:p>
          <a:p>
            <a:pPr algn="ctr">
              <a:buNone/>
            </a:pPr>
            <a:r>
              <a:rPr lang="en-US" sz="4000" dirty="0" smtClean="0">
                <a:solidFill>
                  <a:srgbClr val="C00000"/>
                </a:solidFill>
              </a:rPr>
              <a:t>ECONOMIC</a:t>
            </a:r>
            <a:r>
              <a:rPr lang="ru-RU" sz="4000" dirty="0" smtClean="0">
                <a:solidFill>
                  <a:srgbClr val="C00000"/>
                </a:solidFill>
              </a:rPr>
              <a:t> </a:t>
            </a:r>
            <a:r>
              <a:rPr lang="en-US" sz="4000" dirty="0" smtClean="0">
                <a:solidFill>
                  <a:srgbClr val="C00000"/>
                </a:solidFill>
              </a:rPr>
              <a:t> JSTIFICATION</a:t>
            </a:r>
            <a:endParaRPr lang="ru-RU" sz="4000" dirty="0">
              <a:solidFill>
                <a:srgbClr val="C000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solidFill>
                  <a:srgbClr val="C00000"/>
                </a:solidFill>
              </a:rPr>
              <a:t>GTJE Applications</a:t>
            </a:r>
            <a:endParaRPr lang="ru-RU" dirty="0">
              <a:solidFill>
                <a:srgbClr val="C00000"/>
              </a:solidFill>
            </a:endParaRPr>
          </a:p>
        </p:txBody>
      </p:sp>
      <p:sp>
        <p:nvSpPr>
          <p:cNvPr id="5" name="TextBox 4"/>
          <p:cNvSpPr txBox="1"/>
          <p:nvPr/>
        </p:nvSpPr>
        <p:spPr>
          <a:xfrm>
            <a:off x="467544" y="1412776"/>
            <a:ext cx="8208912" cy="4708981"/>
          </a:xfrm>
          <a:prstGeom prst="rect">
            <a:avLst/>
          </a:prstGeom>
          <a:noFill/>
        </p:spPr>
        <p:txBody>
          <a:bodyPr wrap="square" rtlCol="0">
            <a:spAutoFit/>
          </a:bodyPr>
          <a:lstStyle/>
          <a:p>
            <a:pPr>
              <a:buFont typeface="Arial" pitchFamily="34" charset="0"/>
              <a:buChar char="•"/>
            </a:pPr>
            <a:r>
              <a:rPr lang="en-US" dirty="0" smtClean="0"/>
              <a:t> </a:t>
            </a:r>
            <a:r>
              <a:rPr lang="en-US" sz="2500" dirty="0" smtClean="0"/>
              <a:t>The drive generators to charge batteries in vehicles of the 	hybrid circuits;</a:t>
            </a:r>
          </a:p>
          <a:p>
            <a:pPr>
              <a:buFont typeface="Arial" pitchFamily="34" charset="0"/>
              <a:buChar char="•"/>
            </a:pPr>
            <a:r>
              <a:rPr lang="en-US" sz="2500" dirty="0" smtClean="0"/>
              <a:t> The drive generators in systems of the distributed power  	with   possibility of cogeneration, including:</a:t>
            </a:r>
          </a:p>
          <a:p>
            <a:pPr>
              <a:buFont typeface="Arial" pitchFamily="34" charset="0"/>
              <a:buChar char="•"/>
            </a:pPr>
            <a:r>
              <a:rPr lang="en-US" sz="2500" dirty="0" smtClean="0"/>
              <a:t> Electricity production from associated gas in the oil      	industry, biogas in the livestock;</a:t>
            </a:r>
          </a:p>
          <a:p>
            <a:pPr>
              <a:buFont typeface="Arial" pitchFamily="34" charset="0"/>
              <a:buChar char="•"/>
            </a:pPr>
            <a:r>
              <a:rPr lang="en-US" sz="2500" dirty="0" smtClean="0"/>
              <a:t> Improving the efficiency of urban sewage treatment plants,</a:t>
            </a:r>
          </a:p>
          <a:p>
            <a:r>
              <a:rPr lang="en-US" sz="2500" dirty="0" smtClean="0"/>
              <a:t>	 utilization of landfill gas;</a:t>
            </a:r>
          </a:p>
          <a:p>
            <a:pPr>
              <a:buFont typeface="Arial" pitchFamily="34" charset="0"/>
              <a:buChar char="•"/>
            </a:pPr>
            <a:r>
              <a:rPr lang="en-US" sz="2500" dirty="0" smtClean="0"/>
              <a:t> Compact and lightweight self-contained source of 	electricity and heat for the Ministry of Emergency 	Situations and Disaster Medicine;</a:t>
            </a:r>
          </a:p>
          <a:p>
            <a:pPr>
              <a:buFont typeface="Arial" pitchFamily="34" charset="0"/>
              <a:buChar char="•"/>
            </a:pPr>
            <a:r>
              <a:rPr lang="en-US" sz="2500" dirty="0" smtClean="0"/>
              <a:t>  The main engines for small vessels and small-size aircraft.</a:t>
            </a:r>
            <a:endParaRPr lang="ru-RU" sz="2500" dirty="0"/>
          </a:p>
        </p:txBody>
      </p:sp>
      <p:sp>
        <p:nvSpPr>
          <p:cNvPr id="3" name="TextBox 2"/>
          <p:cNvSpPr txBox="1"/>
          <p:nvPr/>
        </p:nvSpPr>
        <p:spPr>
          <a:xfrm>
            <a:off x="3650" y="0"/>
            <a:ext cx="751926" cy="584775"/>
          </a:xfrm>
          <a:prstGeom prst="rect">
            <a:avLst/>
          </a:prstGeom>
          <a:noFill/>
        </p:spPr>
        <p:txBody>
          <a:bodyPr wrap="square" rtlCol="0">
            <a:spAutoFit/>
          </a:bodyPr>
          <a:lstStyle/>
          <a:p>
            <a:r>
              <a:rPr lang="ru-RU" sz="3200" dirty="0" smtClean="0"/>
              <a:t>12</a:t>
            </a:r>
            <a:endParaRPr lang="ru-RU" sz="32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solidFill>
                  <a:srgbClr val="C00000"/>
                </a:solidFill>
              </a:rPr>
              <a:t>Business model</a:t>
            </a:r>
            <a:endParaRPr lang="ru-RU" dirty="0">
              <a:solidFill>
                <a:srgbClr val="C00000"/>
              </a:solidFill>
            </a:endParaRPr>
          </a:p>
        </p:txBody>
      </p:sp>
      <p:sp>
        <p:nvSpPr>
          <p:cNvPr id="5" name="TextBox 4"/>
          <p:cNvSpPr txBox="1"/>
          <p:nvPr/>
        </p:nvSpPr>
        <p:spPr>
          <a:xfrm>
            <a:off x="755576" y="1700808"/>
            <a:ext cx="7776864" cy="2246769"/>
          </a:xfrm>
          <a:prstGeom prst="rect">
            <a:avLst/>
          </a:prstGeom>
          <a:noFill/>
        </p:spPr>
        <p:txBody>
          <a:bodyPr wrap="square" rtlCol="0">
            <a:spAutoFit/>
          </a:bodyPr>
          <a:lstStyle/>
          <a:p>
            <a:r>
              <a:rPr lang="en-US" sz="3500" dirty="0" smtClean="0"/>
              <a:t>Source of income - sale of licenses and design documentation for production GTJE Russian, and in the future - foreign machine-building enterprises.</a:t>
            </a:r>
            <a:endParaRPr lang="ru-RU" sz="3500" dirty="0"/>
          </a:p>
        </p:txBody>
      </p:sp>
      <p:sp>
        <p:nvSpPr>
          <p:cNvPr id="3" name="TextBox 2"/>
          <p:cNvSpPr txBox="1"/>
          <p:nvPr/>
        </p:nvSpPr>
        <p:spPr>
          <a:xfrm>
            <a:off x="0" y="0"/>
            <a:ext cx="611560" cy="584775"/>
          </a:xfrm>
          <a:prstGeom prst="rect">
            <a:avLst/>
          </a:prstGeom>
          <a:noFill/>
        </p:spPr>
        <p:txBody>
          <a:bodyPr wrap="square" rtlCol="0">
            <a:spAutoFit/>
          </a:bodyPr>
          <a:lstStyle/>
          <a:p>
            <a:r>
              <a:rPr lang="ru-RU" sz="3200" dirty="0" smtClean="0"/>
              <a:t>13</a:t>
            </a:r>
            <a:endParaRPr lang="ru-RU" sz="32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solidFill>
                  <a:srgbClr val="C00000"/>
                </a:solidFill>
              </a:rPr>
              <a:t>Market</a:t>
            </a:r>
            <a:endParaRPr lang="ru-RU" dirty="0">
              <a:solidFill>
                <a:srgbClr val="C00000"/>
              </a:solidFill>
            </a:endParaRPr>
          </a:p>
        </p:txBody>
      </p:sp>
      <p:sp>
        <p:nvSpPr>
          <p:cNvPr id="5" name="TextBox 4"/>
          <p:cNvSpPr txBox="1"/>
          <p:nvPr/>
        </p:nvSpPr>
        <p:spPr>
          <a:xfrm>
            <a:off x="611560" y="1268760"/>
            <a:ext cx="7992888" cy="4324261"/>
          </a:xfrm>
          <a:prstGeom prst="rect">
            <a:avLst/>
          </a:prstGeom>
          <a:noFill/>
        </p:spPr>
        <p:txBody>
          <a:bodyPr wrap="square" rtlCol="0">
            <a:spAutoFit/>
          </a:bodyPr>
          <a:lstStyle/>
          <a:p>
            <a:r>
              <a:rPr lang="en-US" sz="2500" dirty="0" smtClean="0"/>
              <a:t>Potential customers in the Russian Federation:</a:t>
            </a:r>
          </a:p>
          <a:p>
            <a:r>
              <a:rPr lang="en-US" sz="2500" dirty="0" smtClean="0"/>
              <a:t>Perm. Motors</a:t>
            </a:r>
          </a:p>
          <a:p>
            <a:r>
              <a:rPr lang="en-US" sz="2500" dirty="0" smtClean="0"/>
              <a:t>OAO "Kaluga Turbine Works"</a:t>
            </a:r>
          </a:p>
          <a:p>
            <a:r>
              <a:rPr lang="en-US" sz="2500" dirty="0" smtClean="0"/>
              <a:t>JSC "Proletarian Plant", St. Petersburg</a:t>
            </a:r>
          </a:p>
          <a:p>
            <a:r>
              <a:rPr lang="en-US" sz="2500" dirty="0" smtClean="0"/>
              <a:t>JSC "Ural Turbine Plant"</a:t>
            </a:r>
          </a:p>
          <a:p>
            <a:r>
              <a:rPr lang="en-US" sz="2500" dirty="0" smtClean="0"/>
              <a:t>PPI of "Energy"</a:t>
            </a:r>
          </a:p>
          <a:p>
            <a:r>
              <a:rPr lang="en-US" sz="2500" dirty="0" smtClean="0"/>
              <a:t>Distribution: direct contact with consumers.</a:t>
            </a:r>
          </a:p>
          <a:p>
            <a:r>
              <a:rPr lang="en-US" sz="2500" dirty="0" smtClean="0"/>
              <a:t>Market size: the world - $ 4 billion. (Reference IEIE SB RAS)</a:t>
            </a:r>
          </a:p>
          <a:p>
            <a:r>
              <a:rPr lang="en-US" sz="2500" dirty="0" smtClean="0"/>
              <a:t>  RF - $ 10 million.  to 2020. (http://www.energyland.info/analitic-show-9588),</a:t>
            </a:r>
          </a:p>
          <a:p>
            <a:r>
              <a:rPr lang="en-US" sz="2500" dirty="0" smtClean="0"/>
              <a:t>  market growth in the year: 5-10%.</a:t>
            </a:r>
            <a:endParaRPr lang="ru-RU" sz="2500" dirty="0"/>
          </a:p>
        </p:txBody>
      </p:sp>
      <p:sp>
        <p:nvSpPr>
          <p:cNvPr id="3" name="TextBox 2"/>
          <p:cNvSpPr txBox="1"/>
          <p:nvPr/>
        </p:nvSpPr>
        <p:spPr>
          <a:xfrm>
            <a:off x="0" y="0"/>
            <a:ext cx="611560" cy="584775"/>
          </a:xfrm>
          <a:prstGeom prst="rect">
            <a:avLst/>
          </a:prstGeom>
          <a:noFill/>
        </p:spPr>
        <p:txBody>
          <a:bodyPr wrap="square" rtlCol="0">
            <a:spAutoFit/>
          </a:bodyPr>
          <a:lstStyle/>
          <a:p>
            <a:r>
              <a:rPr lang="ru-RU" sz="3200" dirty="0" smtClean="0"/>
              <a:t>14</a:t>
            </a:r>
            <a:endParaRPr lang="ru-RU" sz="32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476672"/>
            <a:ext cx="8229600" cy="634082"/>
          </a:xfrm>
        </p:spPr>
        <p:txBody>
          <a:bodyPr>
            <a:normAutofit fontScale="90000"/>
          </a:bodyPr>
          <a:lstStyle/>
          <a:p>
            <a:r>
              <a:rPr lang="en-US" b="1" dirty="0" smtClean="0">
                <a:solidFill>
                  <a:schemeClr val="accent6">
                    <a:lumMod val="75000"/>
                  </a:schemeClr>
                </a:solidFill>
                <a:latin typeface="Trebuchet MS" pitchFamily="34" charset="0"/>
              </a:rPr>
              <a:t>FINANCIAL PLAN</a:t>
            </a:r>
            <a:endParaRPr lang="ru-RU" dirty="0"/>
          </a:p>
        </p:txBody>
      </p:sp>
      <p:sp>
        <p:nvSpPr>
          <p:cNvPr id="3" name="Содержимое 2"/>
          <p:cNvSpPr>
            <a:spLocks noGrp="1"/>
          </p:cNvSpPr>
          <p:nvPr>
            <p:ph idx="1"/>
          </p:nvPr>
        </p:nvSpPr>
        <p:spPr>
          <a:xfrm>
            <a:off x="395536" y="1412776"/>
            <a:ext cx="8229600" cy="4525963"/>
          </a:xfrm>
        </p:spPr>
        <p:txBody>
          <a:bodyPr>
            <a:normAutofit/>
          </a:bodyPr>
          <a:lstStyle/>
          <a:p>
            <a:pPr>
              <a:buNone/>
              <a:defRPr/>
            </a:pPr>
            <a:r>
              <a:rPr lang="en-US" sz="2600" b="1" dirty="0" smtClean="0">
                <a:latin typeface="Calibri" pitchFamily="34" charset="0"/>
              </a:rPr>
              <a:t>Required investment amount: $ 620,000</a:t>
            </a:r>
          </a:p>
          <a:p>
            <a:pPr>
              <a:buNone/>
              <a:defRPr/>
            </a:pPr>
            <a:r>
              <a:rPr lang="en-US" sz="2600" b="1" dirty="0" smtClean="0">
                <a:latin typeface="Calibri" pitchFamily="34" charset="0"/>
              </a:rPr>
              <a:t>The distribution of investments: 100% - investor</a:t>
            </a:r>
          </a:p>
          <a:p>
            <a:pPr>
              <a:buNone/>
              <a:defRPr/>
            </a:pPr>
            <a:r>
              <a:rPr lang="en-US" sz="2600" b="1" dirty="0" smtClean="0">
                <a:latin typeface="Calibri" pitchFamily="34" charset="0"/>
              </a:rPr>
              <a:t>Out of investors: sale of a stake to a strategic investor.</a:t>
            </a:r>
            <a:endParaRPr lang="ru-RU" sz="2000" dirty="0" smtClean="0">
              <a:latin typeface="Calibri" pitchFamily="34" charset="0"/>
            </a:endParaRPr>
          </a:p>
          <a:p>
            <a:pPr marL="0" indent="0">
              <a:buNone/>
              <a:defRPr/>
            </a:pPr>
            <a:endParaRPr lang="ru-RU" sz="2000" dirty="0" smtClean="0">
              <a:latin typeface="Calibri" pitchFamily="34" charset="0"/>
            </a:endParaRPr>
          </a:p>
          <a:p>
            <a:pPr marL="0" indent="0">
              <a:buNone/>
              <a:defRPr/>
            </a:pPr>
            <a:endParaRPr lang="ru-RU" sz="2000" dirty="0" smtClean="0">
              <a:latin typeface="Calibri" pitchFamily="34" charset="0"/>
            </a:endParaRPr>
          </a:p>
          <a:p>
            <a:pPr marL="0" indent="0">
              <a:buNone/>
              <a:defRPr/>
            </a:pPr>
            <a:endParaRPr lang="ru-RU" sz="2400" b="1" dirty="0" smtClean="0">
              <a:latin typeface="Calibri" pitchFamily="34" charset="0"/>
            </a:endParaRPr>
          </a:p>
          <a:p>
            <a:pPr marL="0" indent="0">
              <a:buNone/>
              <a:defRPr/>
            </a:pPr>
            <a:endParaRPr lang="ru-RU" sz="2400" b="1" dirty="0" smtClean="0">
              <a:latin typeface="Calibri" pitchFamily="34" charset="0"/>
            </a:endParaRPr>
          </a:p>
          <a:p>
            <a:pPr marL="0" indent="0">
              <a:buNone/>
              <a:defRPr/>
            </a:pPr>
            <a:endParaRPr lang="ru-RU" sz="2400" b="1" dirty="0" smtClean="0">
              <a:latin typeface="Calibri" pitchFamily="34" charset="0"/>
            </a:endParaRPr>
          </a:p>
          <a:p>
            <a:pPr marL="0" indent="0">
              <a:buNone/>
              <a:defRPr/>
            </a:pPr>
            <a:r>
              <a:rPr lang="ru-RU" sz="2400" b="1" dirty="0" smtClean="0">
                <a:latin typeface="Calibri" pitchFamily="34" charset="0"/>
              </a:rPr>
              <a:t>	</a:t>
            </a:r>
            <a:endParaRPr lang="ru-RU" sz="2400" dirty="0" smtClean="0">
              <a:latin typeface="Trebuchet MS" pitchFamily="34" charset="0"/>
            </a:endParaRPr>
          </a:p>
          <a:p>
            <a:pPr marL="0" indent="0">
              <a:buNone/>
              <a:defRPr/>
            </a:pPr>
            <a:r>
              <a:rPr lang="ru-RU" sz="2400" dirty="0" smtClean="0">
                <a:latin typeface="Calibri" pitchFamily="34" charset="0"/>
              </a:rPr>
              <a:t> </a:t>
            </a:r>
            <a:r>
              <a:rPr lang="en-US" sz="2400" dirty="0" smtClean="0">
                <a:latin typeface="Calibri" pitchFamily="34" charset="0"/>
              </a:rPr>
              <a:t>Thousands $</a:t>
            </a:r>
            <a:endParaRPr lang="ru-RU" sz="1800" dirty="0" smtClean="0">
              <a:latin typeface="Calibri" pitchFamily="34" charset="0"/>
            </a:endParaRPr>
          </a:p>
          <a:p>
            <a:endParaRPr lang="ru-RU" dirty="0"/>
          </a:p>
        </p:txBody>
      </p:sp>
      <p:sp>
        <p:nvSpPr>
          <p:cNvPr id="6" name="TextBox 5"/>
          <p:cNvSpPr txBox="1"/>
          <p:nvPr/>
        </p:nvSpPr>
        <p:spPr>
          <a:xfrm>
            <a:off x="323528" y="2708920"/>
            <a:ext cx="8640960" cy="369332"/>
          </a:xfrm>
          <a:prstGeom prst="rect">
            <a:avLst/>
          </a:prstGeom>
          <a:noFill/>
        </p:spPr>
        <p:txBody>
          <a:bodyPr wrap="square" rtlCol="0">
            <a:spAutoFit/>
          </a:bodyPr>
          <a:lstStyle/>
          <a:p>
            <a:pPr algn="ctr">
              <a:buNone/>
            </a:pPr>
            <a:endParaRPr lang="ru-RU" dirty="0" smtClean="0"/>
          </a:p>
        </p:txBody>
      </p:sp>
      <p:graphicFrame>
        <p:nvGraphicFramePr>
          <p:cNvPr id="7" name="Таблица 6"/>
          <p:cNvGraphicFramePr>
            <a:graphicFrameLocks noGrp="1"/>
          </p:cNvGraphicFramePr>
          <p:nvPr>
            <p:extLst>
              <p:ext uri="{D42A27DB-BD31-4B8C-83A1-F6EECF244321}">
                <p14:modId xmlns:p14="http://schemas.microsoft.com/office/powerpoint/2010/main" val="1629750193"/>
              </p:ext>
            </p:extLst>
          </p:nvPr>
        </p:nvGraphicFramePr>
        <p:xfrm>
          <a:off x="539552" y="3068960"/>
          <a:ext cx="7416822" cy="2232247"/>
        </p:xfrm>
        <a:graphic>
          <a:graphicData uri="http://schemas.openxmlformats.org/drawingml/2006/table">
            <a:tbl>
              <a:tblPr firstRow="1" bandRow="1">
                <a:tableStyleId>{5C22544A-7EE6-4342-B048-85BDC9FD1C3A}</a:tableStyleId>
              </a:tblPr>
              <a:tblGrid>
                <a:gridCol w="1236137"/>
                <a:gridCol w="1236137"/>
                <a:gridCol w="1236137"/>
                <a:gridCol w="1236137"/>
                <a:gridCol w="1236137"/>
                <a:gridCol w="1236137"/>
              </a:tblGrid>
              <a:tr h="428483">
                <a:tc>
                  <a:txBody>
                    <a:bodyPr/>
                    <a:lstStyle/>
                    <a:p>
                      <a:endParaRPr lang="ru-RU" dirty="0"/>
                    </a:p>
                  </a:txBody>
                  <a:tcPr/>
                </a:tc>
                <a:tc>
                  <a:txBody>
                    <a:bodyPr/>
                    <a:lstStyle/>
                    <a:p>
                      <a:pPr algn="ctr"/>
                      <a:r>
                        <a:rPr lang="ru-RU" dirty="0" smtClean="0"/>
                        <a:t>1  </a:t>
                      </a:r>
                      <a:r>
                        <a:rPr lang="en-US" dirty="0" smtClean="0"/>
                        <a:t>year</a:t>
                      </a:r>
                      <a:endParaRPr lang="ru-RU" dirty="0"/>
                    </a:p>
                  </a:txBody>
                  <a:tcPr/>
                </a:tc>
                <a:tc>
                  <a:txBody>
                    <a:bodyPr/>
                    <a:lstStyle/>
                    <a:p>
                      <a:pPr algn="ctr"/>
                      <a:r>
                        <a:rPr lang="ru-RU" dirty="0" smtClean="0"/>
                        <a:t>2</a:t>
                      </a:r>
                      <a:r>
                        <a:rPr lang="en-US" baseline="0" dirty="0" smtClean="0"/>
                        <a:t>  </a:t>
                      </a:r>
                      <a:r>
                        <a:rPr lang="en-US" dirty="0" smtClean="0"/>
                        <a:t>year</a:t>
                      </a:r>
                      <a:endParaRPr lang="ru-RU" dirty="0"/>
                    </a:p>
                  </a:txBody>
                  <a:tcPr/>
                </a:tc>
                <a:tc>
                  <a:txBody>
                    <a:bodyPr/>
                    <a:lstStyle/>
                    <a:p>
                      <a:pPr algn="ctr"/>
                      <a:r>
                        <a:rPr lang="en-US" dirty="0" smtClean="0"/>
                        <a:t>3  year</a:t>
                      </a:r>
                      <a:endParaRPr lang="ru-RU" dirty="0"/>
                    </a:p>
                  </a:txBody>
                  <a:tcPr/>
                </a:tc>
                <a:tc>
                  <a:txBody>
                    <a:bodyPr/>
                    <a:lstStyle/>
                    <a:p>
                      <a:pPr algn="ctr"/>
                      <a:r>
                        <a:rPr lang="en-US" dirty="0" smtClean="0"/>
                        <a:t>4 year </a:t>
                      </a:r>
                      <a:endParaRPr lang="ru-RU" dirty="0"/>
                    </a:p>
                  </a:txBody>
                  <a:tcPr/>
                </a:tc>
                <a:tc>
                  <a:txBody>
                    <a:bodyPr/>
                    <a:lstStyle/>
                    <a:p>
                      <a:pPr algn="ctr"/>
                      <a:r>
                        <a:rPr lang="en-US" dirty="0" smtClean="0"/>
                        <a:t>5  year</a:t>
                      </a:r>
                      <a:endParaRPr lang="ru-RU" dirty="0"/>
                    </a:p>
                  </a:txBody>
                  <a:tcPr/>
                </a:tc>
              </a:tr>
              <a:tr h="572499">
                <a:tc>
                  <a:txBody>
                    <a:bodyPr/>
                    <a:lstStyle/>
                    <a:p>
                      <a:pPr>
                        <a:spcBef>
                          <a:spcPts val="300"/>
                        </a:spcBef>
                        <a:spcAft>
                          <a:spcPts val="300"/>
                        </a:spcAft>
                      </a:pPr>
                      <a:r>
                        <a:rPr lang="en-US" sz="1400" dirty="0" smtClean="0">
                          <a:latin typeface="Calibri" pitchFamily="34" charset="0"/>
                        </a:rPr>
                        <a:t>Realization</a:t>
                      </a:r>
                      <a:endParaRPr lang="ru-RU" sz="1600" dirty="0">
                        <a:latin typeface="Calibri" pitchFamily="34" charset="0"/>
                        <a:ea typeface="Times New Roman"/>
                        <a:cs typeface="Times New Roman"/>
                      </a:endParaRPr>
                    </a:p>
                  </a:txBody>
                  <a:tcPr marL="68580" marR="68580" marT="0" marB="0" anchor="ctr"/>
                </a:tc>
                <a:tc>
                  <a:txBody>
                    <a:bodyPr/>
                    <a:lstStyle/>
                    <a:p>
                      <a:endParaRPr lang="ru-RU"/>
                    </a:p>
                  </a:txBody>
                  <a:tcPr/>
                </a:tc>
                <a:tc>
                  <a:txBody>
                    <a:bodyPr/>
                    <a:lstStyle/>
                    <a:p>
                      <a:endParaRPr lang="ru-RU" dirty="0"/>
                    </a:p>
                  </a:txBody>
                  <a:tcPr/>
                </a:tc>
                <a:tc>
                  <a:txBody>
                    <a:bodyPr/>
                    <a:lstStyle/>
                    <a:p>
                      <a:endParaRPr lang="ru-RU"/>
                    </a:p>
                  </a:txBody>
                  <a:tcPr/>
                </a:tc>
                <a:tc>
                  <a:txBody>
                    <a:bodyPr/>
                    <a:lstStyle/>
                    <a:p>
                      <a:pPr algn="ctr"/>
                      <a:r>
                        <a:rPr lang="ru-RU" dirty="0" smtClean="0"/>
                        <a:t>1500</a:t>
                      </a:r>
                      <a:endParaRPr lang="ru-RU" dirty="0"/>
                    </a:p>
                  </a:txBody>
                  <a:tcPr/>
                </a:tc>
                <a:tc>
                  <a:txBody>
                    <a:bodyPr/>
                    <a:lstStyle/>
                    <a:p>
                      <a:pPr algn="ctr"/>
                      <a:r>
                        <a:rPr lang="ru-RU" dirty="0" smtClean="0"/>
                        <a:t>2500</a:t>
                      </a:r>
                      <a:endParaRPr lang="ru-RU" dirty="0"/>
                    </a:p>
                  </a:txBody>
                  <a:tcPr/>
                </a:tc>
              </a:tr>
              <a:tr h="658766">
                <a:tc>
                  <a:txBody>
                    <a:bodyPr/>
                    <a:lstStyle/>
                    <a:p>
                      <a:pPr>
                        <a:spcBef>
                          <a:spcPts val="300"/>
                        </a:spcBef>
                        <a:spcAft>
                          <a:spcPts val="300"/>
                        </a:spcAft>
                      </a:pPr>
                      <a:r>
                        <a:rPr lang="en-US" sz="1400" dirty="0" smtClean="0">
                          <a:latin typeface="Calibri" pitchFamily="34" charset="0"/>
                        </a:rPr>
                        <a:t>The gross profit</a:t>
                      </a:r>
                      <a:endParaRPr lang="ru-RU" sz="1600" dirty="0">
                        <a:latin typeface="Calibri" pitchFamily="34" charset="0"/>
                        <a:ea typeface="Times New Roman"/>
                        <a:cs typeface="Times New Roman"/>
                      </a:endParaRPr>
                    </a:p>
                  </a:txBody>
                  <a:tcPr marL="68580" marR="68580" marT="0" marB="0" anchor="ctr"/>
                </a:tc>
                <a:tc>
                  <a:txBody>
                    <a:bodyPr/>
                    <a:lstStyle/>
                    <a:p>
                      <a:endParaRPr lang="ru-RU"/>
                    </a:p>
                  </a:txBody>
                  <a:tcPr/>
                </a:tc>
                <a:tc>
                  <a:txBody>
                    <a:bodyPr/>
                    <a:lstStyle/>
                    <a:p>
                      <a:endParaRPr lang="ru-RU"/>
                    </a:p>
                  </a:txBody>
                  <a:tcPr/>
                </a:tc>
                <a:tc>
                  <a:txBody>
                    <a:bodyPr/>
                    <a:lstStyle/>
                    <a:p>
                      <a:endParaRPr lang="ru-RU"/>
                    </a:p>
                  </a:txBody>
                  <a:tcPr/>
                </a:tc>
                <a:tc>
                  <a:txBody>
                    <a:bodyPr/>
                    <a:lstStyle/>
                    <a:p>
                      <a:pPr algn="ctr"/>
                      <a:r>
                        <a:rPr lang="ru-RU" dirty="0" smtClean="0"/>
                        <a:t>1370</a:t>
                      </a:r>
                      <a:endParaRPr lang="ru-RU" dirty="0"/>
                    </a:p>
                  </a:txBody>
                  <a:tcPr/>
                </a:tc>
                <a:tc>
                  <a:txBody>
                    <a:bodyPr/>
                    <a:lstStyle/>
                    <a:p>
                      <a:pPr algn="ctr"/>
                      <a:r>
                        <a:rPr lang="ru-RU" dirty="0" smtClean="0"/>
                        <a:t>2350</a:t>
                      </a:r>
                      <a:endParaRPr lang="ru-RU" dirty="0"/>
                    </a:p>
                  </a:txBody>
                  <a:tcPr/>
                </a:tc>
              </a:tr>
              <a:tr h="572499">
                <a:tc>
                  <a:txBody>
                    <a:bodyPr/>
                    <a:lstStyle/>
                    <a:p>
                      <a:pPr>
                        <a:spcBef>
                          <a:spcPts val="300"/>
                        </a:spcBef>
                        <a:spcAft>
                          <a:spcPts val="300"/>
                        </a:spcAft>
                      </a:pPr>
                      <a:r>
                        <a:rPr lang="en-US" sz="1400" dirty="0" smtClean="0">
                          <a:latin typeface="Calibri" pitchFamily="34" charset="0"/>
                        </a:rPr>
                        <a:t>Investments</a:t>
                      </a:r>
                      <a:endParaRPr lang="ru-RU" sz="1600" dirty="0">
                        <a:latin typeface="Calibri" pitchFamily="34" charset="0"/>
                        <a:ea typeface="Times New Roman"/>
                        <a:cs typeface="Times New Roman"/>
                      </a:endParaRPr>
                    </a:p>
                  </a:txBody>
                  <a:tcPr marL="68580" marR="68580" marT="0" marB="0" anchor="ctr"/>
                </a:tc>
                <a:tc>
                  <a:txBody>
                    <a:bodyPr/>
                    <a:lstStyle/>
                    <a:p>
                      <a:pPr algn="ctr"/>
                      <a:r>
                        <a:rPr lang="ru-RU" dirty="0" smtClean="0"/>
                        <a:t>87</a:t>
                      </a:r>
                      <a:endParaRPr lang="ru-RU" dirty="0"/>
                    </a:p>
                  </a:txBody>
                  <a:tcPr/>
                </a:tc>
                <a:tc>
                  <a:txBody>
                    <a:bodyPr/>
                    <a:lstStyle/>
                    <a:p>
                      <a:pPr algn="ctr"/>
                      <a:r>
                        <a:rPr lang="ru-RU" dirty="0" smtClean="0"/>
                        <a:t>287</a:t>
                      </a:r>
                      <a:endParaRPr lang="ru-RU" dirty="0"/>
                    </a:p>
                  </a:txBody>
                  <a:tcPr/>
                </a:tc>
                <a:tc>
                  <a:txBody>
                    <a:bodyPr/>
                    <a:lstStyle/>
                    <a:p>
                      <a:pPr algn="ctr"/>
                      <a:r>
                        <a:rPr lang="ru-RU" dirty="0" smtClean="0"/>
                        <a:t>246</a:t>
                      </a:r>
                      <a:endParaRPr lang="ru-RU" dirty="0"/>
                    </a:p>
                  </a:txBody>
                  <a:tcPr/>
                </a:tc>
                <a:tc>
                  <a:txBody>
                    <a:bodyPr/>
                    <a:lstStyle/>
                    <a:p>
                      <a:endParaRPr lang="ru-RU" dirty="0"/>
                    </a:p>
                  </a:txBody>
                  <a:tcPr/>
                </a:tc>
                <a:tc>
                  <a:txBody>
                    <a:bodyPr/>
                    <a:lstStyle/>
                    <a:p>
                      <a:endParaRPr lang="ru-RU" dirty="0"/>
                    </a:p>
                  </a:txBody>
                  <a:tcPr/>
                </a:tc>
              </a:tr>
            </a:tbl>
          </a:graphicData>
        </a:graphic>
      </p:graphicFrame>
      <p:sp>
        <p:nvSpPr>
          <p:cNvPr id="4" name="TextBox 3"/>
          <p:cNvSpPr txBox="1"/>
          <p:nvPr/>
        </p:nvSpPr>
        <p:spPr>
          <a:xfrm>
            <a:off x="0" y="0"/>
            <a:ext cx="683568" cy="584775"/>
          </a:xfrm>
          <a:prstGeom prst="rect">
            <a:avLst/>
          </a:prstGeom>
          <a:noFill/>
        </p:spPr>
        <p:txBody>
          <a:bodyPr wrap="square" rtlCol="0">
            <a:spAutoFit/>
          </a:bodyPr>
          <a:lstStyle/>
          <a:p>
            <a:r>
              <a:rPr lang="ru-RU" sz="3200" dirty="0" smtClean="0"/>
              <a:t>15</a:t>
            </a:r>
            <a:endParaRPr lang="ru-RU" sz="32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solidFill>
                  <a:srgbClr val="C00000"/>
                </a:solidFill>
              </a:rPr>
              <a:t>Competitive advantages</a:t>
            </a:r>
            <a:endParaRPr lang="ru-RU" dirty="0"/>
          </a:p>
        </p:txBody>
      </p:sp>
      <p:sp>
        <p:nvSpPr>
          <p:cNvPr id="3" name="Содержимое 2"/>
          <p:cNvSpPr>
            <a:spLocks noGrp="1"/>
          </p:cNvSpPr>
          <p:nvPr>
            <p:ph idx="1"/>
          </p:nvPr>
        </p:nvSpPr>
        <p:spPr/>
        <p:txBody>
          <a:bodyPr>
            <a:normAutofit lnSpcReduction="10000"/>
          </a:bodyPr>
          <a:lstStyle/>
          <a:p>
            <a:r>
              <a:rPr lang="en-US" b="1" dirty="0" smtClean="0">
                <a:latin typeface="Calibri" pitchFamily="34" charset="0"/>
              </a:rPr>
              <a:t>The main competitor: Capstone Turbine Corporation (USA) - an 	efficiency = 35%</a:t>
            </a:r>
          </a:p>
          <a:p>
            <a:r>
              <a:rPr lang="en-US" b="1" dirty="0" err="1" smtClean="0">
                <a:latin typeface="Calibri" pitchFamily="34" charset="0"/>
              </a:rPr>
              <a:t>Aerosila</a:t>
            </a:r>
            <a:r>
              <a:rPr lang="en-US" b="1" dirty="0" smtClean="0">
                <a:latin typeface="Calibri" pitchFamily="34" charset="0"/>
              </a:rPr>
              <a:t>, NPP, OAO - 	efficiency = 28%</a:t>
            </a:r>
          </a:p>
          <a:p>
            <a:r>
              <a:rPr lang="en-US" b="1" dirty="0" smtClean="0">
                <a:latin typeface="Calibri" pitchFamily="34" charset="0"/>
              </a:rPr>
              <a:t>Kaluga engine (KADVI)</a:t>
            </a:r>
          </a:p>
          <a:p>
            <a:r>
              <a:rPr lang="en-US" b="1" dirty="0" smtClean="0">
                <a:latin typeface="Calibri" pitchFamily="34" charset="0"/>
              </a:rPr>
              <a:t>                   Engines: 9I56 - efficiency = 11%</a:t>
            </a:r>
          </a:p>
          <a:p>
            <a:r>
              <a:rPr lang="en-US" b="1" dirty="0" smtClean="0">
                <a:latin typeface="Calibri" pitchFamily="34" charset="0"/>
              </a:rPr>
              <a:t>                                9I56M - efficiency = 16%</a:t>
            </a:r>
          </a:p>
          <a:p>
            <a:r>
              <a:rPr lang="en-US" b="1" dirty="0" smtClean="0">
                <a:latin typeface="Calibri" pitchFamily="34" charset="0"/>
              </a:rPr>
              <a:t>                                 OKA-1 - efficiency = 16%</a:t>
            </a:r>
          </a:p>
          <a:p>
            <a:r>
              <a:rPr lang="en-US" b="1" dirty="0" smtClean="0">
                <a:solidFill>
                  <a:srgbClr val="C00000"/>
                </a:solidFill>
                <a:latin typeface="Calibri" pitchFamily="34" charset="0"/>
              </a:rPr>
              <a:t>                 proposed GTJE  - efficiency = 47%</a:t>
            </a:r>
            <a:endParaRPr lang="ru-RU" dirty="0">
              <a:solidFill>
                <a:srgbClr val="C00000"/>
              </a:solidFill>
            </a:endParaRPr>
          </a:p>
        </p:txBody>
      </p:sp>
      <p:sp>
        <p:nvSpPr>
          <p:cNvPr id="4" name="TextBox 3"/>
          <p:cNvSpPr txBox="1"/>
          <p:nvPr/>
        </p:nvSpPr>
        <p:spPr>
          <a:xfrm>
            <a:off x="6152" y="0"/>
            <a:ext cx="683568" cy="584775"/>
          </a:xfrm>
          <a:prstGeom prst="rect">
            <a:avLst/>
          </a:prstGeom>
          <a:noFill/>
        </p:spPr>
        <p:txBody>
          <a:bodyPr wrap="square" rtlCol="0">
            <a:spAutoFit/>
          </a:bodyPr>
          <a:lstStyle/>
          <a:p>
            <a:r>
              <a:rPr lang="ru-RU" sz="3200" dirty="0" smtClean="0"/>
              <a:t>16</a:t>
            </a:r>
            <a:endParaRPr lang="ru-RU" sz="32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0"/>
            <a:ext cx="8229600" cy="634082"/>
          </a:xfrm>
        </p:spPr>
        <p:txBody>
          <a:bodyPr>
            <a:normAutofit fontScale="90000"/>
          </a:bodyPr>
          <a:lstStyle/>
          <a:p>
            <a:r>
              <a:rPr lang="en-US" dirty="0" smtClean="0">
                <a:solidFill>
                  <a:schemeClr val="accent6">
                    <a:lumMod val="75000"/>
                  </a:schemeClr>
                </a:solidFill>
              </a:rPr>
              <a:t>COMMAND</a:t>
            </a:r>
            <a:endParaRPr lang="ru-RU" dirty="0">
              <a:solidFill>
                <a:schemeClr val="accent6">
                  <a:lumMod val="75000"/>
                </a:schemeClr>
              </a:solidFill>
            </a:endParaRPr>
          </a:p>
        </p:txBody>
      </p:sp>
      <p:sp>
        <p:nvSpPr>
          <p:cNvPr id="3" name="Содержимое 2"/>
          <p:cNvSpPr>
            <a:spLocks noGrp="1"/>
          </p:cNvSpPr>
          <p:nvPr>
            <p:ph idx="1"/>
          </p:nvPr>
        </p:nvSpPr>
        <p:spPr>
          <a:xfrm>
            <a:off x="0" y="764704"/>
            <a:ext cx="9144000" cy="6093296"/>
          </a:xfrm>
        </p:spPr>
        <p:txBody>
          <a:bodyPr>
            <a:normAutofit/>
          </a:bodyPr>
          <a:lstStyle/>
          <a:p>
            <a:pPr lvl="2">
              <a:lnSpc>
                <a:spcPts val="1800"/>
              </a:lnSpc>
            </a:pPr>
            <a:r>
              <a:rPr lang="en-US" sz="2000" b="1" dirty="0" smtClean="0"/>
              <a:t>CEO - </a:t>
            </a:r>
            <a:r>
              <a:rPr lang="en-US" sz="2000" b="1" dirty="0" err="1" smtClean="0"/>
              <a:t>Lokotko</a:t>
            </a:r>
            <a:r>
              <a:rPr lang="en-US" sz="2000" b="1" dirty="0" smtClean="0"/>
              <a:t> Anatoly </a:t>
            </a:r>
            <a:r>
              <a:rPr lang="en-US" sz="2000" b="1" dirty="0" err="1" smtClean="0"/>
              <a:t>Viktorovich</a:t>
            </a:r>
            <a:r>
              <a:rPr lang="en-US" sz="2000" b="1" dirty="0" smtClean="0"/>
              <a:t> - leading researcher ITAM SB RAS, Dr., graduated from the Tomsk Polytechnic Institute with a degree in "Internal combustion engine" in 1961. Work experience: 1961-63 - Head of the diesel shop Petropavlovsk-</a:t>
            </a:r>
            <a:r>
              <a:rPr lang="en-US" sz="2000" b="1" dirty="0" err="1" smtClean="0"/>
              <a:t>Kamchatsky</a:t>
            </a:r>
            <a:r>
              <a:rPr lang="en-US" sz="2000" b="1" dirty="0" smtClean="0"/>
              <a:t> city Power, 1963-65 - engineer Bureau reliability of the power plant Aviation Plant name V.P. Chkalov (Novosibirsk), 1965 at the present time the employee of ITAM, a specialist in the field of applied gas dynamics and experimental aerodynamics. It has 135 registered works, 7 patents.</a:t>
            </a:r>
            <a:endParaRPr lang="ru-RU" sz="2000" b="1" dirty="0" smtClean="0"/>
          </a:p>
          <a:p>
            <a:pPr>
              <a:lnSpc>
                <a:spcPts val="1800"/>
              </a:lnSpc>
            </a:pPr>
            <a:endParaRPr lang="en-US" sz="2000" b="1" dirty="0" smtClean="0"/>
          </a:p>
          <a:p>
            <a:pPr lvl="2">
              <a:lnSpc>
                <a:spcPts val="1800"/>
              </a:lnSpc>
            </a:pPr>
            <a:r>
              <a:rPr lang="en-US" sz="2000" b="1" dirty="0" smtClean="0"/>
              <a:t>STO - </a:t>
            </a:r>
            <a:r>
              <a:rPr lang="en-US" sz="2000" b="1" dirty="0" err="1" smtClean="0"/>
              <a:t>Shushpanov</a:t>
            </a:r>
            <a:r>
              <a:rPr lang="en-US" sz="2000" b="1" dirty="0" smtClean="0"/>
              <a:t> Mikhail - the leading designer of ITAM SB RAS, NETI graduate, experience in ITAM 5</a:t>
            </a:r>
            <a:r>
              <a:rPr lang="ru-RU" sz="2000" b="1" dirty="0" smtClean="0"/>
              <a:t>6</a:t>
            </a:r>
            <a:r>
              <a:rPr lang="en-US" sz="2000" b="1" dirty="0" smtClean="0"/>
              <a:t> years. Under his leadership, a number of gas-dynamic systems  was creating, designed two supersonic wind tunnels. He has 5 patents. </a:t>
            </a:r>
            <a:endParaRPr lang="ru-RU" sz="2000" b="1" dirty="0" smtClean="0"/>
          </a:p>
          <a:p>
            <a:pPr>
              <a:lnSpc>
                <a:spcPts val="1800"/>
              </a:lnSpc>
            </a:pPr>
            <a:endParaRPr lang="en-US" sz="2000" b="1" dirty="0" smtClean="0"/>
          </a:p>
          <a:p>
            <a:pPr marL="0" indent="0">
              <a:lnSpc>
                <a:spcPts val="1800"/>
              </a:lnSpc>
              <a:buNone/>
            </a:pPr>
            <a:r>
              <a:rPr lang="en-US" sz="2000" b="1" dirty="0" smtClean="0"/>
              <a:t>                          </a:t>
            </a:r>
          </a:p>
          <a:p>
            <a:pPr lvl="2">
              <a:lnSpc>
                <a:spcPts val="1800"/>
              </a:lnSpc>
            </a:pPr>
            <a:r>
              <a:rPr lang="en-US" sz="2000" b="1" dirty="0" smtClean="0"/>
              <a:t>STO – </a:t>
            </a:r>
            <a:r>
              <a:rPr lang="en-US" sz="2000" b="1" dirty="0" err="1" smtClean="0"/>
              <a:t>Troshin</a:t>
            </a:r>
            <a:r>
              <a:rPr lang="en-US" sz="2000" b="1" dirty="0"/>
              <a:t> Pavel </a:t>
            </a:r>
            <a:r>
              <a:rPr lang="en-US" sz="2000" b="1" dirty="0" smtClean="0"/>
              <a:t>- senior designer of ITAM SB RAS, he graduated  from the NGTU in 2012. He designed more complex models for  special tests in supersonic wind tunnels.</a:t>
            </a:r>
            <a:r>
              <a:rPr lang="ru-RU" sz="2000" dirty="0" smtClean="0"/>
              <a:t> 	</a:t>
            </a:r>
            <a:endParaRPr lang="en-US" sz="2000" dirty="0" smtClean="0"/>
          </a:p>
          <a:p>
            <a:pPr>
              <a:lnSpc>
                <a:spcPts val="1800"/>
              </a:lnSpc>
            </a:pPr>
            <a:endParaRPr lang="en-US" sz="2000" dirty="0" smtClean="0"/>
          </a:p>
          <a:p>
            <a:pPr>
              <a:lnSpc>
                <a:spcPts val="1800"/>
              </a:lnSpc>
            </a:pPr>
            <a:r>
              <a:rPr lang="en-US" sz="2000" dirty="0" smtClean="0"/>
              <a:t>Mentor on the economy - Averkin Pavel, Ph.D.</a:t>
            </a:r>
            <a:endParaRPr lang="en-US" sz="1800" i="1" dirty="0" smtClean="0"/>
          </a:p>
          <a:p>
            <a:pPr>
              <a:buNone/>
            </a:pPr>
            <a:r>
              <a:rPr lang="en-US" sz="2000" i="1" dirty="0" smtClean="0"/>
              <a:t>The total amount of team members at present - 3 people. In the case of support for the project number of the team members will be increased.</a:t>
            </a:r>
            <a:endParaRPr lang="ru-RU" sz="2000" dirty="0" smtClean="0"/>
          </a:p>
        </p:txBody>
      </p:sp>
      <p:pic>
        <p:nvPicPr>
          <p:cNvPr id="4" name="Picture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836712"/>
            <a:ext cx="1187624" cy="9523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2958842"/>
            <a:ext cx="1187624" cy="10462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p:nvPr/>
        </p:nvPicPr>
        <p:blipFill>
          <a:blip r:embed="rId4" cstate="print">
            <a:extLst>
              <a:ext uri="{BEBA8EAE-BF5A-486C-A8C5-ECC9F3942E4B}">
                <a14:imgProps xmlns:a14="http://schemas.microsoft.com/office/drawing/2010/main">
                  <a14:imgLayer r:embed="rId5">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1" y="4437112"/>
            <a:ext cx="1187624" cy="1080120"/>
          </a:xfrm>
          <a:prstGeom prst="rect">
            <a:avLst/>
          </a:prstGeom>
          <a:noFill/>
          <a:ln>
            <a:noFill/>
          </a:ln>
          <a:extLst/>
        </p:spPr>
      </p:pic>
      <p:sp>
        <p:nvSpPr>
          <p:cNvPr id="5" name="TextBox 4"/>
          <p:cNvSpPr txBox="1"/>
          <p:nvPr/>
        </p:nvSpPr>
        <p:spPr>
          <a:xfrm>
            <a:off x="0" y="-99392"/>
            <a:ext cx="755575" cy="584775"/>
          </a:xfrm>
          <a:prstGeom prst="rect">
            <a:avLst/>
          </a:prstGeom>
          <a:noFill/>
        </p:spPr>
        <p:txBody>
          <a:bodyPr wrap="square" rtlCol="0">
            <a:spAutoFit/>
          </a:bodyPr>
          <a:lstStyle/>
          <a:p>
            <a:r>
              <a:rPr lang="ru-RU" sz="3200" dirty="0" smtClean="0"/>
              <a:t>17</a:t>
            </a:r>
            <a:endParaRPr lang="ru-RU" sz="32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1520" y="0"/>
            <a:ext cx="8589640" cy="6858000"/>
          </a:xfrm>
        </p:spPr>
        <p:txBody>
          <a:bodyPr>
            <a:normAutofit/>
          </a:bodyPr>
          <a:lstStyle/>
          <a:p>
            <a:pPr algn="ctr">
              <a:buNone/>
            </a:pPr>
            <a:endParaRPr lang="ru-RU" i="1" dirty="0" smtClean="0">
              <a:solidFill>
                <a:srgbClr val="C00000"/>
              </a:solidFill>
            </a:endParaRPr>
          </a:p>
          <a:p>
            <a:pPr marL="0">
              <a:buNone/>
            </a:pPr>
            <a:endParaRPr lang="ru-RU" i="1" u="sng" dirty="0" smtClean="0">
              <a:solidFill>
                <a:schemeClr val="accent6">
                  <a:lumMod val="75000"/>
                </a:schemeClr>
              </a:solidFill>
            </a:endParaRPr>
          </a:p>
          <a:p>
            <a:pPr marL="0">
              <a:buNone/>
            </a:pPr>
            <a:endParaRPr lang="ru-RU" i="1" u="sng" dirty="0" smtClean="0">
              <a:solidFill>
                <a:schemeClr val="accent6">
                  <a:lumMod val="75000"/>
                </a:schemeClr>
              </a:solidFill>
            </a:endParaRPr>
          </a:p>
          <a:p>
            <a:pPr marL="0">
              <a:buNone/>
            </a:pPr>
            <a:endParaRPr lang="ru-RU" i="1" u="sng" dirty="0" smtClean="0">
              <a:solidFill>
                <a:schemeClr val="accent6">
                  <a:lumMod val="75000"/>
                </a:schemeClr>
              </a:solidFill>
            </a:endParaRPr>
          </a:p>
          <a:p>
            <a:pPr marL="0" algn="ctr">
              <a:buNone/>
            </a:pPr>
            <a:r>
              <a:rPr lang="en-US" sz="2800" i="1" u="sng" dirty="0" smtClean="0">
                <a:solidFill>
                  <a:schemeClr val="accent6">
                    <a:lumMod val="75000"/>
                  </a:schemeClr>
                </a:solidFill>
              </a:rPr>
              <a:t>Contact Information:</a:t>
            </a:r>
            <a:r>
              <a:rPr lang="en-US" b="1" dirty="0" smtClean="0">
                <a:solidFill>
                  <a:schemeClr val="accent6">
                    <a:lumMod val="75000"/>
                  </a:schemeClr>
                </a:solidFill>
              </a:rPr>
              <a:t> </a:t>
            </a:r>
          </a:p>
          <a:p>
            <a:pPr marL="0">
              <a:buNone/>
            </a:pPr>
            <a:r>
              <a:rPr lang="ru-RU" sz="2500" dirty="0" smtClean="0"/>
              <a:t>Локотко Анатолий Викторович</a:t>
            </a:r>
            <a:r>
              <a:rPr lang="ru-RU" sz="2800" dirty="0" smtClean="0"/>
              <a:t>, </a:t>
            </a:r>
            <a:endParaRPr lang="en-US" sz="2800" dirty="0" smtClean="0"/>
          </a:p>
          <a:p>
            <a:pPr marL="0">
              <a:buNone/>
            </a:pPr>
            <a:r>
              <a:rPr lang="en-US" sz="2500" dirty="0" err="1" smtClean="0"/>
              <a:t>Lokotko</a:t>
            </a:r>
            <a:r>
              <a:rPr lang="en-US" sz="2500" dirty="0" smtClean="0"/>
              <a:t> Anatoly </a:t>
            </a:r>
            <a:r>
              <a:rPr lang="en-US" sz="2500" dirty="0" err="1" smtClean="0"/>
              <a:t>Viktorovich</a:t>
            </a:r>
            <a:endParaRPr lang="ru-RU" sz="2800" dirty="0" smtClean="0"/>
          </a:p>
          <a:p>
            <a:pPr marL="0">
              <a:buNone/>
            </a:pPr>
            <a:r>
              <a:rPr lang="ru-RU" sz="2400" dirty="0" smtClean="0"/>
              <a:t>630090, Новосибирск, ул. Институтская</a:t>
            </a:r>
            <a:r>
              <a:rPr lang="en-US" sz="2400" dirty="0" smtClean="0"/>
              <a:t> </a:t>
            </a:r>
            <a:r>
              <a:rPr lang="ru-RU" sz="2400" dirty="0" smtClean="0"/>
              <a:t> 4/1 ИТПМ СО РАН;</a:t>
            </a:r>
            <a:r>
              <a:rPr lang="ru-RU" sz="2400" u="sng" dirty="0" smtClean="0"/>
              <a:t> </a:t>
            </a:r>
            <a:endParaRPr lang="en-US" sz="2400" u="sng" dirty="0" smtClean="0"/>
          </a:p>
          <a:p>
            <a:pPr marL="0">
              <a:buNone/>
            </a:pPr>
            <a:r>
              <a:rPr lang="en-US" sz="2400" dirty="0" smtClean="0"/>
              <a:t>630090, Novosibirsk,  </a:t>
            </a:r>
            <a:r>
              <a:rPr lang="en-US" sz="2400" dirty="0" err="1" smtClean="0"/>
              <a:t>st</a:t>
            </a:r>
            <a:r>
              <a:rPr lang="en-US" sz="2400" dirty="0" smtClean="0"/>
              <a:t>. </a:t>
            </a:r>
            <a:r>
              <a:rPr lang="en-US" sz="2400" dirty="0" err="1" smtClean="0"/>
              <a:t>Institutskaya</a:t>
            </a:r>
            <a:r>
              <a:rPr lang="en-US" sz="2400" dirty="0" smtClean="0"/>
              <a:t>  4/1  ITAM SB RAS</a:t>
            </a:r>
            <a:endParaRPr lang="ru-RU" sz="2400" dirty="0" smtClean="0"/>
          </a:p>
          <a:p>
            <a:pPr marL="0">
              <a:buNone/>
            </a:pPr>
            <a:endParaRPr lang="ru-RU" sz="2800" u="sng" dirty="0" smtClean="0"/>
          </a:p>
          <a:p>
            <a:pPr marL="0">
              <a:buNone/>
            </a:pPr>
            <a:r>
              <a:rPr lang="en-US" sz="2400" dirty="0" smtClean="0">
                <a:hlinkClick r:id="rId2"/>
              </a:rPr>
              <a:t>lok@itam.nsc.ru</a:t>
            </a:r>
            <a:r>
              <a:rPr lang="ru-RU" sz="2400" dirty="0" smtClean="0"/>
              <a:t> </a:t>
            </a:r>
          </a:p>
          <a:p>
            <a:pPr marL="0">
              <a:buNone/>
            </a:pPr>
            <a:r>
              <a:rPr lang="ru-RU" sz="2400" dirty="0" err="1" smtClean="0"/>
              <a:t>Моб</a:t>
            </a:r>
            <a:r>
              <a:rPr lang="ru-RU" sz="2400" dirty="0" smtClean="0"/>
              <a:t>.  тел: +7 923 706  68 71;    Сл. тел. </a:t>
            </a:r>
            <a:r>
              <a:rPr lang="ru-RU" sz="2400" smtClean="0"/>
              <a:t>+7 </a:t>
            </a:r>
            <a:r>
              <a:rPr lang="ru-RU" sz="2400" dirty="0" smtClean="0"/>
              <a:t>(383)330 39 06.</a:t>
            </a:r>
          </a:p>
        </p:txBody>
      </p:sp>
      <p:sp>
        <p:nvSpPr>
          <p:cNvPr id="4" name="TextBox 3"/>
          <p:cNvSpPr txBox="1"/>
          <p:nvPr/>
        </p:nvSpPr>
        <p:spPr>
          <a:xfrm>
            <a:off x="395536" y="836712"/>
            <a:ext cx="8136904" cy="769441"/>
          </a:xfrm>
          <a:prstGeom prst="rect">
            <a:avLst/>
          </a:prstGeom>
          <a:noFill/>
        </p:spPr>
        <p:txBody>
          <a:bodyPr wrap="square" rtlCol="0">
            <a:spAutoFit/>
          </a:bodyPr>
          <a:lstStyle/>
          <a:p>
            <a:pPr algn="ctr">
              <a:buNone/>
            </a:pPr>
            <a:r>
              <a:rPr lang="en-US" sz="4400" i="1" dirty="0" smtClean="0">
                <a:solidFill>
                  <a:srgbClr val="C00000"/>
                </a:solidFill>
              </a:rPr>
              <a:t>Thank you for attention!</a:t>
            </a:r>
            <a:endParaRPr lang="ru-RU" sz="4400" i="1" dirty="0" smtClean="0">
              <a:solidFill>
                <a:srgbClr val="C0000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921154" y="1800885"/>
            <a:ext cx="2193037"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3250" name="Rectangle 2"/>
          <p:cNvSpPr>
            <a:spLocks noGrp="1" noChangeArrowheads="1"/>
          </p:cNvSpPr>
          <p:nvPr>
            <p:ph type="title"/>
          </p:nvPr>
        </p:nvSpPr>
        <p:spPr bwMode="auto">
          <a:xfrm>
            <a:off x="153626" y="-1"/>
            <a:ext cx="8738853" cy="734765"/>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90000"/>
          </a:bodyPr>
          <a:lstStyle/>
          <a:p>
            <a:r>
              <a:rPr lang="ru-RU" sz="2400" b="1" dirty="0">
                <a:solidFill>
                  <a:schemeClr val="accent2">
                    <a:lumMod val="75000"/>
                  </a:schemeClr>
                </a:solidFill>
              </a:rPr>
              <a:t>Опыт </a:t>
            </a:r>
            <a:r>
              <a:rPr lang="ru-RU" sz="2400" b="1" dirty="0" smtClean="0">
                <a:solidFill>
                  <a:schemeClr val="accent2">
                    <a:lumMod val="75000"/>
                  </a:schemeClr>
                </a:solidFill>
              </a:rPr>
              <a:t>разработок</a:t>
            </a:r>
            <a:r>
              <a:rPr lang="ru-RU" sz="2400" b="1" dirty="0">
                <a:solidFill>
                  <a:schemeClr val="accent2">
                    <a:lumMod val="75000"/>
                  </a:schemeClr>
                </a:solidFill>
              </a:rPr>
              <a:t>, предшествующих струйному </a:t>
            </a:r>
            <a:r>
              <a:rPr lang="ru-RU" sz="2400" b="1" dirty="0" smtClean="0">
                <a:solidFill>
                  <a:schemeClr val="accent2">
                    <a:lumMod val="75000"/>
                  </a:schemeClr>
                </a:solidFill>
              </a:rPr>
              <a:t>ГТД</a:t>
            </a:r>
            <a:r>
              <a:rPr lang="en-US" sz="2400" b="1" dirty="0">
                <a:solidFill>
                  <a:schemeClr val="accent2">
                    <a:lumMod val="75000"/>
                  </a:schemeClr>
                </a:solidFill>
              </a:rPr>
              <a:t/>
            </a:r>
            <a:br>
              <a:rPr lang="en-US" sz="2400" b="1" dirty="0">
                <a:solidFill>
                  <a:schemeClr val="accent2">
                    <a:lumMod val="75000"/>
                  </a:schemeClr>
                </a:solidFill>
              </a:rPr>
            </a:br>
            <a:r>
              <a:rPr lang="en-US" sz="2400" b="1" dirty="0" smtClean="0">
                <a:solidFill>
                  <a:schemeClr val="accent2">
                    <a:lumMod val="75000"/>
                  </a:schemeClr>
                </a:solidFill>
              </a:rPr>
              <a:t>Experience </a:t>
            </a:r>
            <a:r>
              <a:rPr lang="en-US" sz="2400" b="1" dirty="0">
                <a:solidFill>
                  <a:schemeClr val="accent2">
                    <a:lumMod val="75000"/>
                  </a:schemeClr>
                </a:solidFill>
              </a:rPr>
              <a:t>of </a:t>
            </a:r>
            <a:r>
              <a:rPr lang="en-US" sz="2400" b="1" dirty="0" smtClean="0">
                <a:solidFill>
                  <a:schemeClr val="accent2">
                    <a:lumMod val="75000"/>
                  </a:schemeClr>
                </a:solidFill>
              </a:rPr>
              <a:t>developments </a:t>
            </a:r>
            <a:r>
              <a:rPr lang="en-US" sz="2400" b="1" dirty="0">
                <a:solidFill>
                  <a:schemeClr val="accent2">
                    <a:lumMod val="75000"/>
                  </a:schemeClr>
                </a:solidFill>
              </a:rPr>
              <a:t>prior to the </a:t>
            </a:r>
            <a:r>
              <a:rPr lang="en-US" sz="2400" b="1" dirty="0" smtClean="0">
                <a:solidFill>
                  <a:schemeClr val="accent2">
                    <a:lumMod val="75000"/>
                  </a:schemeClr>
                </a:solidFill>
              </a:rPr>
              <a:t>GTJE</a:t>
            </a:r>
            <a:endParaRPr lang="ru-RU" sz="2400" b="1" dirty="0">
              <a:solidFill>
                <a:schemeClr val="accent2">
                  <a:lumMod val="75000"/>
                </a:schemeClr>
              </a:solidFill>
            </a:endParaRPr>
          </a:p>
        </p:txBody>
      </p:sp>
      <p:pic>
        <p:nvPicPr>
          <p:cNvPr id="53251" name="Picture 3" descr="Рис"/>
          <p:cNvPicPr>
            <a:picLocks noGrp="1" noChangeAspect="1" noChangeArrowheads="1"/>
          </p:cNvPicPr>
          <p:nvPr>
            <p:ph sz="quarter" idx="1"/>
          </p:nvPr>
        </p:nvPicPr>
        <p:blipFill>
          <a:blip r:embed="rId2" cstate="print">
            <a:extLst>
              <a:ext uri="{28A0092B-C50C-407E-A947-70E740481C1C}">
                <a14:useLocalDpi xmlns:a14="http://schemas.microsoft.com/office/drawing/2010/main" val="0"/>
              </a:ext>
            </a:extLst>
          </a:blip>
          <a:srcRect/>
          <a:stretch>
            <a:fillRect/>
          </a:stretch>
        </p:blipFill>
        <p:spPr bwMode="auto">
          <a:xfrm>
            <a:off x="76813" y="1534287"/>
            <a:ext cx="3991131" cy="4355775"/>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252" name="Picture 4" descr="f_06_02"/>
          <p:cNvPicPr>
            <a:picLocks noGrp="1" noChangeAspect="1" noChangeArrowheads="1"/>
          </p:cNvPicPr>
          <p:nvPr>
            <p:ph sz="quarter" idx="2"/>
          </p:nvPr>
        </p:nvPicPr>
        <p:blipFill>
          <a:blip r:embed="rId3" cstate="print">
            <a:extLst>
              <a:ext uri="{28A0092B-C50C-407E-A947-70E740481C1C}">
                <a14:useLocalDpi xmlns:a14="http://schemas.microsoft.com/office/drawing/2010/main" val="0"/>
              </a:ext>
            </a:extLst>
          </a:blip>
          <a:srcRect/>
          <a:stretch>
            <a:fillRect/>
          </a:stretch>
        </p:blipFill>
        <p:spPr bwMode="auto">
          <a:xfrm>
            <a:off x="4114191" y="980728"/>
            <a:ext cx="4859337" cy="2797175"/>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3253" name="Text Box 5"/>
          <p:cNvSpPr txBox="1">
            <a:spLocks noChangeArrowheads="1"/>
          </p:cNvSpPr>
          <p:nvPr/>
        </p:nvSpPr>
        <p:spPr bwMode="auto">
          <a:xfrm>
            <a:off x="153627" y="2232933"/>
            <a:ext cx="396056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ru-RU" sz="1400" dirty="0">
                <a:solidFill>
                  <a:srgbClr val="C00000"/>
                </a:solidFill>
              </a:rPr>
              <a:t>Патент </a:t>
            </a:r>
            <a:r>
              <a:rPr lang="en-US" sz="1400" dirty="0">
                <a:solidFill>
                  <a:srgbClr val="C00000"/>
                </a:solidFill>
              </a:rPr>
              <a:t>RU 2339928C1 G01M 9/08 </a:t>
            </a:r>
            <a:r>
              <a:rPr lang="ru-RU" sz="1400" dirty="0" smtClean="0">
                <a:solidFill>
                  <a:srgbClr val="C00000"/>
                </a:solidFill>
              </a:rPr>
              <a:t>   </a:t>
            </a:r>
            <a:r>
              <a:rPr lang="ru-RU" sz="1400" dirty="0" err="1" smtClean="0">
                <a:solidFill>
                  <a:srgbClr val="C00000"/>
                </a:solidFill>
              </a:rPr>
              <a:t>Локотко</a:t>
            </a:r>
            <a:r>
              <a:rPr lang="ru-RU" sz="1400" dirty="0" smtClean="0">
                <a:solidFill>
                  <a:srgbClr val="C00000"/>
                </a:solidFill>
              </a:rPr>
              <a:t> </a:t>
            </a:r>
            <a:r>
              <a:rPr lang="ru-RU" sz="1400" dirty="0">
                <a:solidFill>
                  <a:srgbClr val="C00000"/>
                </a:solidFill>
              </a:rPr>
              <a:t>А.В.</a:t>
            </a:r>
          </a:p>
        </p:txBody>
      </p:sp>
      <p:sp>
        <p:nvSpPr>
          <p:cNvPr id="53254" name="Text Box 6"/>
          <p:cNvSpPr txBox="1">
            <a:spLocks noChangeArrowheads="1"/>
          </p:cNvSpPr>
          <p:nvPr/>
        </p:nvSpPr>
        <p:spPr bwMode="auto">
          <a:xfrm>
            <a:off x="4638870" y="734765"/>
            <a:ext cx="41767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sz="1600" dirty="0">
                <a:solidFill>
                  <a:srgbClr val="C00000"/>
                </a:solidFill>
              </a:rPr>
              <a:t>Газогенер</a:t>
            </a:r>
            <a:r>
              <a:rPr lang="ru-RU" sz="1600" dirty="0">
                <a:solidFill>
                  <a:srgbClr val="CC6600"/>
                </a:solidFill>
              </a:rPr>
              <a:t>атор р</a:t>
            </a:r>
            <a:r>
              <a:rPr lang="ru-RU" sz="1600" dirty="0">
                <a:solidFill>
                  <a:srgbClr val="CC6600"/>
                </a:solidFill>
                <a:sym typeface="Symbol" pitchFamily="18" charset="2"/>
              </a:rPr>
              <a:t> 20МПа, Т  :600С</a:t>
            </a:r>
          </a:p>
        </p:txBody>
      </p:sp>
      <p:cxnSp>
        <p:nvCxnSpPr>
          <p:cNvPr id="3" name="Прямая со стрелкой 2"/>
          <p:cNvCxnSpPr/>
          <p:nvPr/>
        </p:nvCxnSpPr>
        <p:spPr>
          <a:xfrm>
            <a:off x="323528" y="3645024"/>
            <a:ext cx="648072"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4" name="TextBox 3"/>
          <p:cNvSpPr txBox="1"/>
          <p:nvPr/>
        </p:nvSpPr>
        <p:spPr>
          <a:xfrm>
            <a:off x="244284" y="3309256"/>
            <a:ext cx="381836" cy="369332"/>
          </a:xfrm>
          <a:prstGeom prst="rect">
            <a:avLst/>
          </a:prstGeom>
          <a:noFill/>
        </p:spPr>
        <p:txBody>
          <a:bodyPr wrap="none" rtlCol="0">
            <a:spAutoFit/>
          </a:bodyPr>
          <a:lstStyle/>
          <a:p>
            <a:r>
              <a:rPr lang="en-US" dirty="0" smtClean="0"/>
              <a:t>M</a:t>
            </a:r>
            <a:endParaRPr lang="ru-RU" dirty="0"/>
          </a:p>
        </p:txBody>
      </p:sp>
      <p:sp>
        <p:nvSpPr>
          <p:cNvPr id="5" name="TextBox 4"/>
          <p:cNvSpPr txBox="1"/>
          <p:nvPr/>
        </p:nvSpPr>
        <p:spPr>
          <a:xfrm>
            <a:off x="395536" y="3474143"/>
            <a:ext cx="369332" cy="170881"/>
          </a:xfrm>
          <a:prstGeom prst="rect">
            <a:avLst/>
          </a:prstGeom>
          <a:noFill/>
        </p:spPr>
        <p:txBody>
          <a:bodyPr vert="vert" wrap="none" rtlCol="0">
            <a:spAutoFit/>
          </a:bodyPr>
          <a:lstStyle/>
          <a:p>
            <a:r>
              <a:rPr lang="en-US" sz="1200" dirty="0" smtClean="0"/>
              <a:t>8</a:t>
            </a:r>
            <a:endParaRPr lang="ru-RU" sz="1200" dirty="0"/>
          </a:p>
        </p:txBody>
      </p:sp>
      <p:pic>
        <p:nvPicPr>
          <p:cNvPr id="9219" name="Picture 3" descr="D:\lokotko\D-1\Lok\Gif\loc20.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76256" y="4005064"/>
            <a:ext cx="1427865" cy="271120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638870" y="4759933"/>
            <a:ext cx="2237386" cy="1077218"/>
          </a:xfrm>
          <a:prstGeom prst="rect">
            <a:avLst/>
          </a:prstGeom>
          <a:noFill/>
        </p:spPr>
        <p:txBody>
          <a:bodyPr wrap="square" rtlCol="0">
            <a:spAutoFit/>
          </a:bodyPr>
          <a:lstStyle/>
          <a:p>
            <a:r>
              <a:rPr lang="en-US" sz="1600" dirty="0"/>
              <a:t>Research traction</a:t>
            </a:r>
          </a:p>
          <a:p>
            <a:r>
              <a:rPr lang="en-US" sz="1600" dirty="0"/>
              <a:t>characteristics of nozzles in the external supersonic flow</a:t>
            </a:r>
            <a:endParaRPr lang="ru-RU" sz="1600" dirty="0"/>
          </a:p>
        </p:txBody>
      </p:sp>
      <p:sp>
        <p:nvSpPr>
          <p:cNvPr id="9" name="TextBox 8"/>
          <p:cNvSpPr txBox="1"/>
          <p:nvPr/>
        </p:nvSpPr>
        <p:spPr>
          <a:xfrm>
            <a:off x="244283" y="5934670"/>
            <a:ext cx="3869907" cy="646331"/>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dirty="0"/>
              <a:t>Device for assessing the accuracy of measuring thrust in the external flow</a:t>
            </a:r>
            <a:endParaRPr lang="ru-RU" dirty="0"/>
          </a:p>
        </p:txBody>
      </p:sp>
    </p:spTree>
    <p:extLst>
      <p:ext uri="{BB962C8B-B14F-4D97-AF65-F5344CB8AC3E}">
        <p14:creationId xmlns:p14="http://schemas.microsoft.com/office/powerpoint/2010/main" val="33833015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4" name="Объект 3"/>
          <p:cNvSpPr>
            <a:spLocks noGrp="1"/>
          </p:cNvSpPr>
          <p:nvPr>
            <p:ph sz="half" idx="2"/>
          </p:nvPr>
        </p:nvSpPr>
        <p:spPr/>
        <p:txBody>
          <a:bodyPr/>
          <a:lstStyle/>
          <a:p>
            <a:endParaRPr lang="ru-RU"/>
          </a:p>
        </p:txBody>
      </p:sp>
      <p:pic>
        <p:nvPicPr>
          <p:cNvPr id="23554" name="Picture 2"/>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395537" y="1226540"/>
            <a:ext cx="8280920" cy="543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0" y="116632"/>
            <a:ext cx="9144000" cy="1107996"/>
          </a:xfrm>
          <a:prstGeom prst="rect">
            <a:avLst/>
          </a:prstGeom>
          <a:noFill/>
        </p:spPr>
        <p:txBody>
          <a:bodyPr wrap="square" rtlCol="0">
            <a:spAutoFit/>
          </a:bodyPr>
          <a:lstStyle/>
          <a:p>
            <a:r>
              <a:rPr lang="ru-RU" sz="2400" b="1" dirty="0" smtClean="0"/>
              <a:t>Крыльевое  устройство судна. Патент  </a:t>
            </a:r>
            <a:r>
              <a:rPr lang="en-US" sz="2400" b="1" dirty="0" smtClean="0"/>
              <a:t>SU </a:t>
            </a:r>
            <a:r>
              <a:rPr lang="ru-RU" sz="2400" b="1" dirty="0" smtClean="0"/>
              <a:t>№</a:t>
            </a:r>
            <a:r>
              <a:rPr lang="en-US" sz="2400" b="1" dirty="0" smtClean="0"/>
              <a:t> 1609034 A1  </a:t>
            </a:r>
            <a:r>
              <a:rPr lang="ru-RU" sz="2400" b="1" dirty="0" smtClean="0"/>
              <a:t>Локотко А.</a:t>
            </a:r>
            <a:r>
              <a:rPr lang="en-US" sz="2400" b="1" dirty="0"/>
              <a:t> Wing device of the vessel. Patent SU No. 1609034 A1 </a:t>
            </a:r>
            <a:r>
              <a:rPr lang="en-US" sz="2400" b="1" dirty="0" err="1"/>
              <a:t>Lokotko</a:t>
            </a:r>
            <a:r>
              <a:rPr lang="en-US" sz="2400" b="1" dirty="0"/>
              <a:t> </a:t>
            </a:r>
            <a:r>
              <a:rPr lang="en-US" sz="2400" b="1" dirty="0" smtClean="0"/>
              <a:t>A.V.</a:t>
            </a:r>
            <a:r>
              <a:rPr lang="ru-RU" dirty="0" smtClean="0"/>
              <a:t>	</a:t>
            </a:r>
            <a:endParaRPr lang="ru-RU" dirty="0"/>
          </a:p>
        </p:txBody>
      </p:sp>
      <p:sp>
        <p:nvSpPr>
          <p:cNvPr id="3" name="TextBox 2"/>
          <p:cNvSpPr txBox="1"/>
          <p:nvPr/>
        </p:nvSpPr>
        <p:spPr>
          <a:xfrm>
            <a:off x="1907704" y="855296"/>
            <a:ext cx="6696744" cy="400110"/>
          </a:xfrm>
          <a:prstGeom prst="rect">
            <a:avLst/>
          </a:prstGeom>
          <a:noFill/>
        </p:spPr>
        <p:txBody>
          <a:bodyPr wrap="square" rtlCol="0">
            <a:spAutoFit/>
          </a:bodyPr>
          <a:lstStyle/>
          <a:p>
            <a:r>
              <a:rPr lang="en-US" sz="2000" dirty="0"/>
              <a:t>This is the creative potential of the author of the project.</a:t>
            </a:r>
            <a:endParaRPr lang="ru-RU" sz="2000" dirty="0"/>
          </a:p>
        </p:txBody>
      </p:sp>
    </p:spTree>
    <p:extLst>
      <p:ext uri="{BB962C8B-B14F-4D97-AF65-F5344CB8AC3E}">
        <p14:creationId xmlns:p14="http://schemas.microsoft.com/office/powerpoint/2010/main" val="3269079072"/>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9291</TotalTime>
  <Words>1063</Words>
  <Application>Microsoft Office PowerPoint</Application>
  <PresentationFormat>Экран (4:3)</PresentationFormat>
  <Paragraphs>219</Paragraphs>
  <Slides>20</Slides>
  <Notes>2</Notes>
  <HiddenSlides>0</HiddenSlides>
  <MMClips>0</MMClips>
  <ScaleCrop>false</ScaleCrop>
  <HeadingPairs>
    <vt:vector size="6" baseType="variant">
      <vt:variant>
        <vt:lpstr>Тема</vt:lpstr>
      </vt:variant>
      <vt:variant>
        <vt:i4>1</vt:i4>
      </vt:variant>
      <vt:variant>
        <vt:lpstr>Внедренные серверы OLE</vt:lpstr>
      </vt:variant>
      <vt:variant>
        <vt:i4>2</vt:i4>
      </vt:variant>
      <vt:variant>
        <vt:lpstr>Заголовки слайдов</vt:lpstr>
      </vt:variant>
      <vt:variant>
        <vt:i4>20</vt:i4>
      </vt:variant>
    </vt:vector>
  </HeadingPairs>
  <TitlesOfParts>
    <vt:vector size="23" baseType="lpstr">
      <vt:lpstr>Тема Office</vt:lpstr>
      <vt:lpstr>Презентация</vt:lpstr>
      <vt:lpstr>Формула</vt:lpstr>
      <vt:lpstr>Презентация PowerPoint</vt:lpstr>
      <vt:lpstr>Презентация PowerPoint</vt:lpstr>
      <vt:lpstr>  Engine operating cycle</vt:lpstr>
      <vt:lpstr>Scheme a gas turbine jet engine (GTJE)</vt:lpstr>
      <vt:lpstr>Engine concept was protected by patents: </vt:lpstr>
      <vt:lpstr>The  outline of gas-dynamic calculation of the engine</vt:lpstr>
      <vt:lpstr>Презентация PowerPoint</vt:lpstr>
      <vt:lpstr>Thermal calculation procedure</vt:lpstr>
      <vt:lpstr>Application </vt:lpstr>
      <vt:lpstr>Презентация PowerPoint</vt:lpstr>
      <vt:lpstr>Презентация PowerPoint</vt:lpstr>
      <vt:lpstr>GTJE Applications</vt:lpstr>
      <vt:lpstr>Business model</vt:lpstr>
      <vt:lpstr>Market</vt:lpstr>
      <vt:lpstr>FINANCIAL PLAN</vt:lpstr>
      <vt:lpstr>Competitive advantages</vt:lpstr>
      <vt:lpstr>COMMAND</vt:lpstr>
      <vt:lpstr>Презентация PowerPoint</vt:lpstr>
      <vt:lpstr>Опыт разработок, предшествующих струйному ГТД Experience of developments prior to the GTJE</vt:lpstr>
      <vt:lpstr>Презентация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Анатолий</dc:creator>
  <cp:lastModifiedBy>Anatoliy</cp:lastModifiedBy>
  <cp:revision>85</cp:revision>
  <dcterms:created xsi:type="dcterms:W3CDTF">2015-10-21T03:34:07Z</dcterms:created>
  <dcterms:modified xsi:type="dcterms:W3CDTF">2019-06-21T05:03:54Z</dcterms:modified>
</cp:coreProperties>
</file>