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4" r:id="rId1"/>
  </p:sldMasterIdLst>
  <p:sldIdLst>
    <p:sldId id="256" r:id="rId2"/>
    <p:sldId id="257" r:id="rId3"/>
    <p:sldId id="258" r:id="rId4"/>
    <p:sldId id="259" r:id="rId5"/>
  </p:sldIdLst>
  <p:sldSz cx="30279975" cy="42808525"/>
  <p:notesSz cx="7053263" cy="9309100"/>
  <p:defaultTextStyle>
    <a:defPPr>
      <a:defRPr lang="en-US"/>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C" initials="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p:scale>
          <a:sx n="39" d="100"/>
          <a:sy n="39" d="100"/>
        </p:scale>
        <p:origin x="-72" y="-60"/>
      </p:cViewPr>
      <p:guideLst>
        <p:guide orient="horz" pos="13483"/>
        <p:guide pos="9537"/>
      </p:guideLst>
    </p:cSldViewPr>
  </p:slideViewPr>
  <p:notesTextViewPr>
    <p:cViewPr>
      <p:scale>
        <a:sx n="100" d="100"/>
        <a:sy n="100" d="100"/>
      </p:scale>
      <p:origin x="0" y="0"/>
    </p:cViewPr>
  </p:notesText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9-11-03T12:58:39.124" idx="1">
    <p:pos x="18751" y="10506"/>
    <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2270998" y="13298398"/>
            <a:ext cx="25737979" cy="9176087"/>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4541996" y="24258164"/>
            <a:ext cx="21195983" cy="10939956"/>
          </a:xfrm>
        </p:spPr>
        <p:txBody>
          <a:bodyPr/>
          <a:lstStyle>
            <a:lvl1pPr marL="0" indent="0" algn="ctr">
              <a:buNone/>
              <a:defRPr>
                <a:solidFill>
                  <a:schemeClr val="tx1">
                    <a:tint val="75000"/>
                  </a:schemeClr>
                </a:solidFill>
              </a:defRPr>
            </a:lvl1pPr>
            <a:lvl2pPr marL="2087804" indent="0" algn="ctr">
              <a:buNone/>
              <a:defRPr>
                <a:solidFill>
                  <a:schemeClr val="tx1">
                    <a:tint val="75000"/>
                  </a:schemeClr>
                </a:solidFill>
              </a:defRPr>
            </a:lvl2pPr>
            <a:lvl3pPr marL="4175613" indent="0" algn="ctr">
              <a:buNone/>
              <a:defRPr>
                <a:solidFill>
                  <a:schemeClr val="tx1">
                    <a:tint val="75000"/>
                  </a:schemeClr>
                </a:solidFill>
              </a:defRPr>
            </a:lvl3pPr>
            <a:lvl4pPr marL="6263417" indent="0" algn="ctr">
              <a:buNone/>
              <a:defRPr>
                <a:solidFill>
                  <a:schemeClr val="tx1">
                    <a:tint val="75000"/>
                  </a:schemeClr>
                </a:solidFill>
              </a:defRPr>
            </a:lvl4pPr>
            <a:lvl5pPr marL="8351221" indent="0" algn="ctr">
              <a:buNone/>
              <a:defRPr>
                <a:solidFill>
                  <a:schemeClr val="tx1">
                    <a:tint val="75000"/>
                  </a:schemeClr>
                </a:solidFill>
              </a:defRPr>
            </a:lvl5pPr>
            <a:lvl6pPr marL="10439030" indent="0" algn="ctr">
              <a:buNone/>
              <a:defRPr>
                <a:solidFill>
                  <a:schemeClr val="tx1">
                    <a:tint val="75000"/>
                  </a:schemeClr>
                </a:solidFill>
              </a:defRPr>
            </a:lvl6pPr>
            <a:lvl7pPr marL="12526834" indent="0" algn="ctr">
              <a:buNone/>
              <a:defRPr>
                <a:solidFill>
                  <a:schemeClr val="tx1">
                    <a:tint val="75000"/>
                  </a:schemeClr>
                </a:solidFill>
              </a:defRPr>
            </a:lvl7pPr>
            <a:lvl8pPr marL="14614639" indent="0" algn="ctr">
              <a:buNone/>
              <a:defRPr>
                <a:solidFill>
                  <a:schemeClr val="tx1">
                    <a:tint val="75000"/>
                  </a:schemeClr>
                </a:solidFill>
              </a:defRPr>
            </a:lvl8pPr>
            <a:lvl9pPr marL="16702447"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353675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2159247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2391909" y="27508450"/>
            <a:ext cx="25737979" cy="8502249"/>
          </a:xfrm>
        </p:spPr>
        <p:txBody>
          <a:bodyPr anchor="t"/>
          <a:lstStyle>
            <a:lvl1pPr algn="r">
              <a:defRPr sz="183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2391909" y="18144082"/>
            <a:ext cx="25737979" cy="9364362"/>
          </a:xfrm>
        </p:spPr>
        <p:txBody>
          <a:bodyPr anchor="b"/>
          <a:lstStyle>
            <a:lvl1pPr marL="0" indent="0">
              <a:buNone/>
              <a:defRPr sz="9100">
                <a:solidFill>
                  <a:schemeClr val="tx1">
                    <a:tint val="75000"/>
                  </a:schemeClr>
                </a:solidFill>
              </a:defRPr>
            </a:lvl1pPr>
            <a:lvl2pPr marL="2087804" indent="0">
              <a:buNone/>
              <a:defRPr sz="8200">
                <a:solidFill>
                  <a:schemeClr val="tx1">
                    <a:tint val="75000"/>
                  </a:schemeClr>
                </a:solidFill>
              </a:defRPr>
            </a:lvl2pPr>
            <a:lvl3pPr marL="4175613" indent="0">
              <a:buNone/>
              <a:defRPr sz="7300">
                <a:solidFill>
                  <a:schemeClr val="tx1">
                    <a:tint val="75000"/>
                  </a:schemeClr>
                </a:solidFill>
              </a:defRPr>
            </a:lvl3pPr>
            <a:lvl4pPr marL="6263417" indent="0">
              <a:buNone/>
              <a:defRPr sz="6400">
                <a:solidFill>
                  <a:schemeClr val="tx1">
                    <a:tint val="75000"/>
                  </a:schemeClr>
                </a:solidFill>
              </a:defRPr>
            </a:lvl4pPr>
            <a:lvl5pPr marL="8351221" indent="0">
              <a:buNone/>
              <a:defRPr sz="6400">
                <a:solidFill>
                  <a:schemeClr val="tx1">
                    <a:tint val="75000"/>
                  </a:schemeClr>
                </a:solidFill>
              </a:defRPr>
            </a:lvl5pPr>
            <a:lvl6pPr marL="10439030" indent="0">
              <a:buNone/>
              <a:defRPr sz="6400">
                <a:solidFill>
                  <a:schemeClr val="tx1">
                    <a:tint val="75000"/>
                  </a:schemeClr>
                </a:solidFill>
              </a:defRPr>
            </a:lvl6pPr>
            <a:lvl7pPr marL="12526834" indent="0">
              <a:buNone/>
              <a:defRPr sz="6400">
                <a:solidFill>
                  <a:schemeClr val="tx1">
                    <a:tint val="75000"/>
                  </a:schemeClr>
                </a:solidFill>
              </a:defRPr>
            </a:lvl7pPr>
            <a:lvl8pPr marL="14614639" indent="0">
              <a:buNone/>
              <a:defRPr sz="6400">
                <a:solidFill>
                  <a:schemeClr val="tx1">
                    <a:tint val="75000"/>
                  </a:schemeClr>
                </a:solidFill>
              </a:defRPr>
            </a:lvl8pPr>
            <a:lvl9pPr marL="16702447" indent="0">
              <a:buNone/>
              <a:defRPr sz="6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2103576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5015126" y="62349824"/>
            <a:ext cx="44867985" cy="176347340"/>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50387773" y="62349824"/>
            <a:ext cx="44867982" cy="176347340"/>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3376066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1513999" y="1714326"/>
            <a:ext cx="27251978" cy="7134754"/>
          </a:xfrm>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1513999" y="9582375"/>
            <a:ext cx="13378914" cy="3993477"/>
          </a:xfrm>
        </p:spPr>
        <p:txBody>
          <a:bodyPr anchor="b"/>
          <a:lstStyle>
            <a:lvl1pPr marL="0" indent="0">
              <a:buNone/>
              <a:defRPr sz="11000" b="1"/>
            </a:lvl1pPr>
            <a:lvl2pPr marL="2087804" indent="0">
              <a:buNone/>
              <a:defRPr sz="9100" b="1"/>
            </a:lvl2pPr>
            <a:lvl3pPr marL="4175613" indent="0">
              <a:buNone/>
              <a:defRPr sz="8200" b="1"/>
            </a:lvl3pPr>
            <a:lvl4pPr marL="6263417" indent="0">
              <a:buNone/>
              <a:defRPr sz="7300" b="1"/>
            </a:lvl4pPr>
            <a:lvl5pPr marL="8351221" indent="0">
              <a:buNone/>
              <a:defRPr sz="7300" b="1"/>
            </a:lvl5pPr>
            <a:lvl6pPr marL="10439030" indent="0">
              <a:buNone/>
              <a:defRPr sz="7300" b="1"/>
            </a:lvl6pPr>
            <a:lvl7pPr marL="12526834" indent="0">
              <a:buNone/>
              <a:defRPr sz="7300" b="1"/>
            </a:lvl7pPr>
            <a:lvl8pPr marL="14614639" indent="0">
              <a:buNone/>
              <a:defRPr sz="7300" b="1"/>
            </a:lvl8pPr>
            <a:lvl9pPr marL="16702447" indent="0">
              <a:buNone/>
              <a:defRPr sz="73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1513999" y="13575852"/>
            <a:ext cx="13378914" cy="2466445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15381808" y="9582375"/>
            <a:ext cx="13384170" cy="3993477"/>
          </a:xfrm>
        </p:spPr>
        <p:txBody>
          <a:bodyPr anchor="b"/>
          <a:lstStyle>
            <a:lvl1pPr marL="0" indent="0">
              <a:buNone/>
              <a:defRPr sz="11000" b="1"/>
            </a:lvl1pPr>
            <a:lvl2pPr marL="2087804" indent="0">
              <a:buNone/>
              <a:defRPr sz="9100" b="1"/>
            </a:lvl2pPr>
            <a:lvl3pPr marL="4175613" indent="0">
              <a:buNone/>
              <a:defRPr sz="8200" b="1"/>
            </a:lvl3pPr>
            <a:lvl4pPr marL="6263417" indent="0">
              <a:buNone/>
              <a:defRPr sz="7300" b="1"/>
            </a:lvl4pPr>
            <a:lvl5pPr marL="8351221" indent="0">
              <a:buNone/>
              <a:defRPr sz="7300" b="1"/>
            </a:lvl5pPr>
            <a:lvl6pPr marL="10439030" indent="0">
              <a:buNone/>
              <a:defRPr sz="7300" b="1"/>
            </a:lvl6pPr>
            <a:lvl7pPr marL="12526834" indent="0">
              <a:buNone/>
              <a:defRPr sz="7300" b="1"/>
            </a:lvl7pPr>
            <a:lvl8pPr marL="14614639" indent="0">
              <a:buNone/>
              <a:defRPr sz="7300" b="1"/>
            </a:lvl8pPr>
            <a:lvl9pPr marL="16702447" indent="0">
              <a:buNone/>
              <a:defRPr sz="73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15381808" y="13575852"/>
            <a:ext cx="13384170" cy="2466445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2179562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3820404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1736991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514004" y="1704413"/>
            <a:ext cx="9961903" cy="7253667"/>
          </a:xfrm>
        </p:spPr>
        <p:txBody>
          <a:bodyPr anchor="b"/>
          <a:lstStyle>
            <a:lvl1pPr algn="r">
              <a:defRPr sz="91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11838629" y="1704423"/>
            <a:ext cx="16927347" cy="36535890"/>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1514004" y="8958090"/>
            <a:ext cx="9961903" cy="29282223"/>
          </a:xfrm>
        </p:spPr>
        <p:txBody>
          <a:bodyPr/>
          <a:lstStyle>
            <a:lvl1pPr marL="0" indent="0">
              <a:buNone/>
              <a:defRPr sz="6400"/>
            </a:lvl1pPr>
            <a:lvl2pPr marL="2087804" indent="0">
              <a:buNone/>
              <a:defRPr sz="5500"/>
            </a:lvl2pPr>
            <a:lvl3pPr marL="4175613" indent="0">
              <a:buNone/>
              <a:defRPr sz="4600"/>
            </a:lvl3pPr>
            <a:lvl4pPr marL="6263417" indent="0">
              <a:buNone/>
              <a:defRPr sz="4100"/>
            </a:lvl4pPr>
            <a:lvl5pPr marL="8351221" indent="0">
              <a:buNone/>
              <a:defRPr sz="4100"/>
            </a:lvl5pPr>
            <a:lvl6pPr marL="10439030" indent="0">
              <a:buNone/>
              <a:defRPr sz="4100"/>
            </a:lvl6pPr>
            <a:lvl7pPr marL="12526834" indent="0">
              <a:buNone/>
              <a:defRPr sz="4100"/>
            </a:lvl7pPr>
            <a:lvl8pPr marL="14614639" indent="0">
              <a:buNone/>
              <a:defRPr sz="4100"/>
            </a:lvl8pPr>
            <a:lvl9pPr marL="16702447" indent="0">
              <a:buNone/>
              <a:defRPr sz="41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4129542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935087" y="29965968"/>
            <a:ext cx="18167985" cy="3537652"/>
          </a:xfrm>
        </p:spPr>
        <p:txBody>
          <a:bodyPr anchor="b"/>
          <a:lstStyle>
            <a:lvl1pPr algn="r">
              <a:defRPr sz="91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5935087" y="3825021"/>
            <a:ext cx="18167985" cy="25685115"/>
          </a:xfrm>
        </p:spPr>
        <p:txBody>
          <a:bodyPr/>
          <a:lstStyle>
            <a:lvl1pPr marL="0" indent="0">
              <a:buNone/>
              <a:defRPr sz="14600"/>
            </a:lvl1pPr>
            <a:lvl2pPr marL="2087804" indent="0">
              <a:buNone/>
              <a:defRPr sz="12800"/>
            </a:lvl2pPr>
            <a:lvl3pPr marL="4175613" indent="0">
              <a:buNone/>
              <a:defRPr sz="11000"/>
            </a:lvl3pPr>
            <a:lvl4pPr marL="6263417" indent="0">
              <a:buNone/>
              <a:defRPr sz="9100"/>
            </a:lvl4pPr>
            <a:lvl5pPr marL="8351221" indent="0">
              <a:buNone/>
              <a:defRPr sz="9100"/>
            </a:lvl5pPr>
            <a:lvl6pPr marL="10439030" indent="0">
              <a:buNone/>
              <a:defRPr sz="9100"/>
            </a:lvl6pPr>
            <a:lvl7pPr marL="12526834" indent="0">
              <a:buNone/>
              <a:defRPr sz="9100"/>
            </a:lvl7pPr>
            <a:lvl8pPr marL="14614639" indent="0">
              <a:buNone/>
              <a:defRPr sz="9100"/>
            </a:lvl8pPr>
            <a:lvl9pPr marL="16702447" indent="0">
              <a:buNone/>
              <a:defRPr sz="9100"/>
            </a:lvl9pPr>
          </a:lstStyle>
          <a:p>
            <a:endParaRPr lang="ar-SA"/>
          </a:p>
        </p:txBody>
      </p:sp>
      <p:sp>
        <p:nvSpPr>
          <p:cNvPr id="4" name="عنصر نائب للنص 3"/>
          <p:cNvSpPr>
            <a:spLocks noGrp="1"/>
          </p:cNvSpPr>
          <p:nvPr>
            <p:ph type="body" sz="half" idx="2"/>
          </p:nvPr>
        </p:nvSpPr>
        <p:spPr>
          <a:xfrm>
            <a:off x="5935087" y="33503620"/>
            <a:ext cx="18167985" cy="5024053"/>
          </a:xfrm>
        </p:spPr>
        <p:txBody>
          <a:bodyPr/>
          <a:lstStyle>
            <a:lvl1pPr marL="0" indent="0">
              <a:buNone/>
              <a:defRPr sz="6400"/>
            </a:lvl1pPr>
            <a:lvl2pPr marL="2087804" indent="0">
              <a:buNone/>
              <a:defRPr sz="5500"/>
            </a:lvl2pPr>
            <a:lvl3pPr marL="4175613" indent="0">
              <a:buNone/>
              <a:defRPr sz="4600"/>
            </a:lvl3pPr>
            <a:lvl4pPr marL="6263417" indent="0">
              <a:buNone/>
              <a:defRPr sz="4100"/>
            </a:lvl4pPr>
            <a:lvl5pPr marL="8351221" indent="0">
              <a:buNone/>
              <a:defRPr sz="4100"/>
            </a:lvl5pPr>
            <a:lvl6pPr marL="10439030" indent="0">
              <a:buNone/>
              <a:defRPr sz="4100"/>
            </a:lvl6pPr>
            <a:lvl7pPr marL="12526834" indent="0">
              <a:buNone/>
              <a:defRPr sz="4100"/>
            </a:lvl7pPr>
            <a:lvl8pPr marL="14614639" indent="0">
              <a:buNone/>
              <a:defRPr sz="4100"/>
            </a:lvl8pPr>
            <a:lvl9pPr marL="16702447" indent="0">
              <a:buNone/>
              <a:defRPr sz="41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1774261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1647759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72698227" y="10702131"/>
            <a:ext cx="22557528" cy="227995033"/>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5015126" y="10702131"/>
            <a:ext cx="67178439" cy="22799503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65E46C1-1B91-4656-8185-2D2EA570BC9A}" type="datetimeFigureOut">
              <a:rPr lang="en-US" smtClean="0"/>
              <a:pPr/>
              <a:t>12/17/2019</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0ECCE557-103B-4934-BED0-07FBD30CEBED}" type="slidenum">
              <a:rPr lang="en-US" smtClean="0"/>
              <a:pPr/>
              <a:t>‹#›</a:t>
            </a:fld>
            <a:endParaRPr lang="en-US"/>
          </a:p>
        </p:txBody>
      </p:sp>
    </p:spTree>
    <p:extLst>
      <p:ext uri="{BB962C8B-B14F-4D97-AF65-F5344CB8AC3E}">
        <p14:creationId xmlns:p14="http://schemas.microsoft.com/office/powerpoint/2010/main" val="1791034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1513999" y="1714326"/>
            <a:ext cx="27251978" cy="7134754"/>
          </a:xfrm>
          <a:prstGeom prst="rect">
            <a:avLst/>
          </a:prstGeom>
        </p:spPr>
        <p:txBody>
          <a:bodyPr vert="horz" lIns="417561" tIns="208780" rIns="417561" bIns="20878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1513999" y="9988665"/>
            <a:ext cx="27251978" cy="28251648"/>
          </a:xfrm>
          <a:prstGeom prst="rect">
            <a:avLst/>
          </a:prstGeom>
        </p:spPr>
        <p:txBody>
          <a:bodyPr vert="horz" lIns="417561" tIns="208780" rIns="417561" bIns="20878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21700649" y="39677170"/>
            <a:ext cx="7065328" cy="2279158"/>
          </a:xfrm>
          <a:prstGeom prst="rect">
            <a:avLst/>
          </a:prstGeom>
        </p:spPr>
        <p:txBody>
          <a:bodyPr vert="horz" lIns="417561" tIns="208780" rIns="417561" bIns="208780" rtlCol="1" anchor="ctr"/>
          <a:lstStyle>
            <a:lvl1pPr algn="r">
              <a:defRPr sz="5500">
                <a:solidFill>
                  <a:schemeClr val="tx1">
                    <a:tint val="75000"/>
                  </a:schemeClr>
                </a:solidFill>
              </a:defRPr>
            </a:lvl1pPr>
          </a:lstStyle>
          <a:p>
            <a:fld id="{265E46C1-1B91-4656-8185-2D2EA570BC9A}" type="datetimeFigureOut">
              <a:rPr lang="en-US" smtClean="0"/>
              <a:pPr/>
              <a:t>12/17/2019</a:t>
            </a:fld>
            <a:endParaRPr lang="en-US"/>
          </a:p>
        </p:txBody>
      </p:sp>
      <p:sp>
        <p:nvSpPr>
          <p:cNvPr id="5" name="عنصر نائب للتذييل 4"/>
          <p:cNvSpPr>
            <a:spLocks noGrp="1"/>
          </p:cNvSpPr>
          <p:nvPr>
            <p:ph type="ftr" sz="quarter" idx="3"/>
          </p:nvPr>
        </p:nvSpPr>
        <p:spPr>
          <a:xfrm>
            <a:off x="10345658" y="39677170"/>
            <a:ext cx="9588659" cy="2279158"/>
          </a:xfrm>
          <a:prstGeom prst="rect">
            <a:avLst/>
          </a:prstGeom>
        </p:spPr>
        <p:txBody>
          <a:bodyPr vert="horz" lIns="417561" tIns="208780" rIns="417561" bIns="208780" rtlCol="1" anchor="ctr"/>
          <a:lstStyle>
            <a:lvl1pPr algn="ctr">
              <a:defRPr sz="55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1513999" y="39677170"/>
            <a:ext cx="7065328" cy="2279158"/>
          </a:xfrm>
          <a:prstGeom prst="rect">
            <a:avLst/>
          </a:prstGeom>
        </p:spPr>
        <p:txBody>
          <a:bodyPr vert="horz" lIns="417561" tIns="208780" rIns="417561" bIns="208780" rtlCol="1" anchor="ctr"/>
          <a:lstStyle>
            <a:lvl1pPr algn="l">
              <a:defRPr sz="5500">
                <a:solidFill>
                  <a:schemeClr val="tx1">
                    <a:tint val="75000"/>
                  </a:schemeClr>
                </a:solidFill>
              </a:defRPr>
            </a:lvl1pPr>
          </a:lstStyle>
          <a:p>
            <a:fld id="{0ECCE557-103B-4934-BED0-07FBD30CEBED}" type="slidenum">
              <a:rPr lang="en-US" smtClean="0"/>
              <a:pPr/>
              <a:t>‹#›</a:t>
            </a:fld>
            <a:endParaRPr lang="en-US"/>
          </a:p>
        </p:txBody>
      </p:sp>
    </p:spTree>
    <p:extLst>
      <p:ext uri="{BB962C8B-B14F-4D97-AF65-F5344CB8AC3E}">
        <p14:creationId xmlns:p14="http://schemas.microsoft.com/office/powerpoint/2010/main" val="16351505"/>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xStyles>
    <p:titleStyle>
      <a:lvl1pPr algn="ctr" defTabSz="4175613" rtl="1" eaLnBrk="1" latinLnBrk="0" hangingPunct="1">
        <a:spcBef>
          <a:spcPct val="0"/>
        </a:spcBef>
        <a:buNone/>
        <a:defRPr sz="20100" kern="1200">
          <a:solidFill>
            <a:schemeClr val="tx1"/>
          </a:solidFill>
          <a:latin typeface="+mj-lt"/>
          <a:ea typeface="+mj-ea"/>
          <a:cs typeface="+mj-cs"/>
        </a:defRPr>
      </a:lvl1pPr>
    </p:titleStyle>
    <p:bodyStyle>
      <a:lvl1pPr marL="1565855" indent="-1565855" algn="r" defTabSz="4175613" rtl="1" eaLnBrk="1" latinLnBrk="0" hangingPunct="1">
        <a:spcBef>
          <a:spcPct val="20000"/>
        </a:spcBef>
        <a:buFont typeface="Arial" panose="020B0604020202020204" pitchFamily="34" charset="0"/>
        <a:buChar char="•"/>
        <a:defRPr sz="14600" kern="1200">
          <a:solidFill>
            <a:schemeClr val="tx1"/>
          </a:solidFill>
          <a:latin typeface="+mn-lt"/>
          <a:ea typeface="+mn-ea"/>
          <a:cs typeface="+mn-cs"/>
        </a:defRPr>
      </a:lvl1pPr>
      <a:lvl2pPr marL="3392683" indent="-1304879" algn="r" defTabSz="4175613" rtl="1" eaLnBrk="1" latinLnBrk="0" hangingPunct="1">
        <a:spcBef>
          <a:spcPct val="20000"/>
        </a:spcBef>
        <a:buFont typeface="Arial" panose="020B0604020202020204" pitchFamily="34" charset="0"/>
        <a:buChar char="–"/>
        <a:defRPr sz="12800" kern="1200">
          <a:solidFill>
            <a:schemeClr val="tx1"/>
          </a:solidFill>
          <a:latin typeface="+mn-lt"/>
          <a:ea typeface="+mn-ea"/>
          <a:cs typeface="+mn-cs"/>
        </a:defRPr>
      </a:lvl2pPr>
      <a:lvl3pPr marL="5219515" indent="-1043902" algn="r" defTabSz="4175613" rtl="1" eaLnBrk="1" latinLnBrk="0" hangingPunct="1">
        <a:spcBef>
          <a:spcPct val="20000"/>
        </a:spcBef>
        <a:buFont typeface="Arial" panose="020B0604020202020204" pitchFamily="34" charset="0"/>
        <a:buChar char="•"/>
        <a:defRPr sz="11000" kern="1200">
          <a:solidFill>
            <a:schemeClr val="tx1"/>
          </a:solidFill>
          <a:latin typeface="+mn-lt"/>
          <a:ea typeface="+mn-ea"/>
          <a:cs typeface="+mn-cs"/>
        </a:defRPr>
      </a:lvl3pPr>
      <a:lvl4pPr marL="7307319" indent="-1043902" algn="r" defTabSz="4175613" rtl="1"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4pPr>
      <a:lvl5pPr marL="9395128" indent="-1043902" algn="r" defTabSz="4175613" rtl="1"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5pPr>
      <a:lvl6pPr marL="11482932" indent="-1043902" algn="r" defTabSz="4175613" rtl="1"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70737" indent="-1043902" algn="r" defTabSz="4175613" rtl="1"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658545" indent="-1043902" algn="r" defTabSz="4175613" rtl="1"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746350" indent="-1043902" algn="r" defTabSz="4175613" rtl="1"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ar-SA"/>
      </a:defPPr>
      <a:lvl1pPr marL="0" algn="r" defTabSz="4175613" rtl="1" eaLnBrk="1" latinLnBrk="0" hangingPunct="1">
        <a:defRPr sz="8200" kern="1200">
          <a:solidFill>
            <a:schemeClr val="tx1"/>
          </a:solidFill>
          <a:latin typeface="+mn-lt"/>
          <a:ea typeface="+mn-ea"/>
          <a:cs typeface="+mn-cs"/>
        </a:defRPr>
      </a:lvl1pPr>
      <a:lvl2pPr marL="2087804" algn="r" defTabSz="4175613" rtl="1" eaLnBrk="1" latinLnBrk="0" hangingPunct="1">
        <a:defRPr sz="8200" kern="1200">
          <a:solidFill>
            <a:schemeClr val="tx1"/>
          </a:solidFill>
          <a:latin typeface="+mn-lt"/>
          <a:ea typeface="+mn-ea"/>
          <a:cs typeface="+mn-cs"/>
        </a:defRPr>
      </a:lvl2pPr>
      <a:lvl3pPr marL="4175613" algn="r" defTabSz="4175613" rtl="1" eaLnBrk="1" latinLnBrk="0" hangingPunct="1">
        <a:defRPr sz="8200" kern="1200">
          <a:solidFill>
            <a:schemeClr val="tx1"/>
          </a:solidFill>
          <a:latin typeface="+mn-lt"/>
          <a:ea typeface="+mn-ea"/>
          <a:cs typeface="+mn-cs"/>
        </a:defRPr>
      </a:lvl3pPr>
      <a:lvl4pPr marL="6263417" algn="r" defTabSz="4175613" rtl="1" eaLnBrk="1" latinLnBrk="0" hangingPunct="1">
        <a:defRPr sz="8200" kern="1200">
          <a:solidFill>
            <a:schemeClr val="tx1"/>
          </a:solidFill>
          <a:latin typeface="+mn-lt"/>
          <a:ea typeface="+mn-ea"/>
          <a:cs typeface="+mn-cs"/>
        </a:defRPr>
      </a:lvl4pPr>
      <a:lvl5pPr marL="8351221" algn="r" defTabSz="4175613" rtl="1" eaLnBrk="1" latinLnBrk="0" hangingPunct="1">
        <a:defRPr sz="8200" kern="1200">
          <a:solidFill>
            <a:schemeClr val="tx1"/>
          </a:solidFill>
          <a:latin typeface="+mn-lt"/>
          <a:ea typeface="+mn-ea"/>
          <a:cs typeface="+mn-cs"/>
        </a:defRPr>
      </a:lvl5pPr>
      <a:lvl6pPr marL="10439030" algn="r" defTabSz="4175613" rtl="1" eaLnBrk="1" latinLnBrk="0" hangingPunct="1">
        <a:defRPr sz="8200" kern="1200">
          <a:solidFill>
            <a:schemeClr val="tx1"/>
          </a:solidFill>
          <a:latin typeface="+mn-lt"/>
          <a:ea typeface="+mn-ea"/>
          <a:cs typeface="+mn-cs"/>
        </a:defRPr>
      </a:lvl6pPr>
      <a:lvl7pPr marL="12526834" algn="r" defTabSz="4175613" rtl="1" eaLnBrk="1" latinLnBrk="0" hangingPunct="1">
        <a:defRPr sz="8200" kern="1200">
          <a:solidFill>
            <a:schemeClr val="tx1"/>
          </a:solidFill>
          <a:latin typeface="+mn-lt"/>
          <a:ea typeface="+mn-ea"/>
          <a:cs typeface="+mn-cs"/>
        </a:defRPr>
      </a:lvl7pPr>
      <a:lvl8pPr marL="14614639" algn="r" defTabSz="4175613" rtl="1" eaLnBrk="1" latinLnBrk="0" hangingPunct="1">
        <a:defRPr sz="8200" kern="1200">
          <a:solidFill>
            <a:schemeClr val="tx1"/>
          </a:solidFill>
          <a:latin typeface="+mn-lt"/>
          <a:ea typeface="+mn-ea"/>
          <a:cs typeface="+mn-cs"/>
        </a:defRPr>
      </a:lvl8pPr>
      <a:lvl9pPr marL="16702447" algn="r" defTabSz="4175613" rtl="1"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66929" y="590280"/>
            <a:ext cx="17973606" cy="4674592"/>
          </a:xfrm>
          <a:solidFill>
            <a:schemeClr val="accent1">
              <a:lumMod val="50000"/>
            </a:schemeClr>
          </a:solidFill>
          <a:effectLst>
            <a:glow rad="228600">
              <a:schemeClr val="accent5">
                <a:satMod val="175000"/>
                <a:alpha val="40000"/>
              </a:schemeClr>
            </a:glow>
            <a:outerShdw blurRad="40000" dist="23000" dir="5400000" rotWithShape="0">
              <a:srgbClr val="000000">
                <a:alpha val="35000"/>
              </a:srgbClr>
            </a:outerShdw>
          </a:effectLst>
        </p:spPr>
        <p:style>
          <a:lnRef idx="0">
            <a:schemeClr val="accent2"/>
          </a:lnRef>
          <a:fillRef idx="3">
            <a:schemeClr val="accent2"/>
          </a:fillRef>
          <a:effectRef idx="3">
            <a:schemeClr val="accent2"/>
          </a:effectRef>
          <a:fontRef idx="minor">
            <a:schemeClr val="lt1"/>
          </a:fontRef>
        </p:style>
        <p:txBody>
          <a:bodyPr anchor="t">
            <a:normAutofit fontScale="90000"/>
          </a:bodyPr>
          <a:lstStyle/>
          <a:p>
            <a:pPr algn="l">
              <a:spcAft>
                <a:spcPts val="0"/>
              </a:spcAft>
            </a:pPr>
            <a:r>
              <a:rPr lang="en-US" sz="5300" b="1" dirty="0" smtClean="0">
                <a:solidFill>
                  <a:srgbClr val="92D050"/>
                </a:solidFill>
                <a:ea typeface="SimSun"/>
              </a:rPr>
              <a:t>  Multi-drug </a:t>
            </a:r>
            <a:r>
              <a:rPr lang="en-US" sz="5300" b="1" dirty="0">
                <a:solidFill>
                  <a:srgbClr val="92D050"/>
                </a:solidFill>
                <a:ea typeface="SimSun"/>
              </a:rPr>
              <a:t>resistance of MRSA isolated strains from  healthcare, </a:t>
            </a:r>
            <a:r>
              <a:rPr lang="en-US" sz="5300" b="1" dirty="0" smtClean="0">
                <a:solidFill>
                  <a:srgbClr val="92D050"/>
                </a:solidFill>
                <a:ea typeface="SimSun"/>
              </a:rPr>
              <a:t/>
            </a:r>
            <a:br>
              <a:rPr lang="en-US" sz="5300" b="1" dirty="0" smtClean="0">
                <a:solidFill>
                  <a:srgbClr val="92D050"/>
                </a:solidFill>
                <a:ea typeface="SimSun"/>
              </a:rPr>
            </a:br>
            <a:r>
              <a:rPr lang="en-US" sz="5300" b="1" dirty="0" smtClean="0">
                <a:solidFill>
                  <a:srgbClr val="92D050"/>
                </a:solidFill>
                <a:ea typeface="SimSun"/>
              </a:rPr>
              <a:t>  community  </a:t>
            </a:r>
            <a:r>
              <a:rPr lang="en-US" sz="5300" b="1" dirty="0">
                <a:solidFill>
                  <a:srgbClr val="92D050"/>
                </a:solidFill>
                <a:ea typeface="SimSun"/>
              </a:rPr>
              <a:t>and the distribution of </a:t>
            </a:r>
            <a:r>
              <a:rPr lang="en-US" sz="5300" b="1" dirty="0" err="1">
                <a:solidFill>
                  <a:srgbClr val="92D050"/>
                </a:solidFill>
                <a:ea typeface="SimSun"/>
              </a:rPr>
              <a:t>fusidic</a:t>
            </a:r>
            <a:r>
              <a:rPr lang="en-US" sz="5300" b="1" dirty="0">
                <a:solidFill>
                  <a:srgbClr val="92D050"/>
                </a:solidFill>
                <a:ea typeface="SimSun"/>
              </a:rPr>
              <a:t> acid MIC and zone of </a:t>
            </a:r>
            <a:r>
              <a:rPr lang="en-US" sz="5300" b="1" dirty="0" smtClean="0">
                <a:solidFill>
                  <a:srgbClr val="92D050"/>
                </a:solidFill>
                <a:ea typeface="SimSun"/>
              </a:rPr>
              <a:t>      inhibition</a:t>
            </a:r>
            <a:r>
              <a:rPr lang="en-US" sz="5300" b="1" dirty="0" smtClean="0">
                <a:ln w="10541" cmpd="sng">
                  <a:solidFill>
                    <a:schemeClr val="accent1">
                      <a:shade val="88000"/>
                      <a:satMod val="110000"/>
                    </a:schemeClr>
                  </a:solidFill>
                  <a:prstDash val="solid"/>
                </a:ln>
                <a:solidFill>
                  <a:srgbClr val="92D050"/>
                </a:solidFill>
                <a:latin typeface="Times New Roman" pitchFamily="18" charset="0"/>
                <a:cs typeface="Times New Roman" pitchFamily="18" charset="0"/>
              </a:rPr>
              <a:t>  </a:t>
            </a:r>
            <a:r>
              <a:rPr lang="en-US" sz="5300" b="1" dirty="0" smtClean="0">
                <a:ln w="10541" cmpd="sng">
                  <a:solidFill>
                    <a:schemeClr val="accent1">
                      <a:shade val="88000"/>
                      <a:satMod val="110000"/>
                    </a:schemeClr>
                  </a:solidFill>
                  <a:prstDash val="solid"/>
                </a:ln>
                <a:solidFill>
                  <a:srgbClr val="FFFF00"/>
                </a:solidFill>
                <a:latin typeface="Times New Roman" pitchFamily="18" charset="0"/>
                <a:cs typeface="Times New Roman" pitchFamily="18" charset="0"/>
              </a:rPr>
              <a:t>:</a:t>
            </a:r>
            <a:r>
              <a:rPr lang="en-US" sz="5300" b="1" dirty="0" smtClean="0">
                <a:ln w="10541" cmpd="sng">
                  <a:solidFill>
                    <a:schemeClr val="accent1">
                      <a:shade val="88000"/>
                      <a:satMod val="110000"/>
                    </a:schemeClr>
                  </a:solidFill>
                  <a:prstDash val="solid"/>
                </a:ln>
                <a:solidFill>
                  <a:srgbClr val="92D050"/>
                </a:solidFill>
                <a:latin typeface="Times New Roman" pitchFamily="18" charset="0"/>
                <a:cs typeface="Times New Roman" pitchFamily="18" charset="0"/>
              </a:rPr>
              <a:t>  </a:t>
            </a:r>
            <a:r>
              <a:rPr lang="en-US" sz="4400" b="1" dirty="0" err="1" smtClean="0">
                <a:solidFill>
                  <a:schemeClr val="accent6"/>
                </a:solidFill>
                <a:ea typeface="DejaVu Sans"/>
                <a:cs typeface="DejaVu Sans"/>
              </a:rPr>
              <a:t>Wareg</a:t>
            </a:r>
            <a:r>
              <a:rPr lang="en-US" sz="4400" b="1" dirty="0" smtClean="0">
                <a:solidFill>
                  <a:schemeClr val="accent6"/>
                </a:solidFill>
                <a:ea typeface="DejaVu Sans"/>
                <a:cs typeface="DejaVu Sans"/>
              </a:rPr>
              <a:t> </a:t>
            </a:r>
            <a:r>
              <a:rPr lang="en-US" sz="4400" b="1" dirty="0">
                <a:solidFill>
                  <a:schemeClr val="accent6"/>
                </a:solidFill>
                <a:ea typeface="DejaVu Sans"/>
                <a:cs typeface="DejaVu Sans"/>
              </a:rPr>
              <a:t>S E ¹, ², </a:t>
            </a:r>
            <a:r>
              <a:rPr lang="en-US" sz="4400" b="1" dirty="0" err="1">
                <a:solidFill>
                  <a:schemeClr val="accent6"/>
                </a:solidFill>
                <a:ea typeface="DejaVu Sans"/>
                <a:cs typeface="DejaVu Sans"/>
              </a:rPr>
              <a:t>Daw</a:t>
            </a:r>
            <a:r>
              <a:rPr lang="en-US" sz="4400" b="1" dirty="0">
                <a:solidFill>
                  <a:schemeClr val="accent6"/>
                </a:solidFill>
                <a:ea typeface="DejaVu Sans"/>
                <a:cs typeface="DejaVu Sans"/>
              </a:rPr>
              <a:t> M </a:t>
            </a:r>
            <a:r>
              <a:rPr lang="en-US" sz="4400" b="1" dirty="0" smtClean="0">
                <a:solidFill>
                  <a:schemeClr val="accent6"/>
                </a:solidFill>
                <a:ea typeface="DejaVu Sans"/>
                <a:cs typeface="DejaVu Sans"/>
              </a:rPr>
              <a:t>A², </a:t>
            </a:r>
            <a:r>
              <a:rPr lang="en-US" sz="4400" b="1" dirty="0" err="1">
                <a:solidFill>
                  <a:schemeClr val="accent6"/>
                </a:solidFill>
                <a:ea typeface="DejaVu Sans"/>
                <a:cs typeface="DejaVu Sans"/>
              </a:rPr>
              <a:t>Agnan</a:t>
            </a:r>
            <a:r>
              <a:rPr lang="en-US" sz="4400" b="1" dirty="0">
                <a:solidFill>
                  <a:schemeClr val="accent6"/>
                </a:solidFill>
                <a:ea typeface="DejaVu Sans"/>
                <a:cs typeface="DejaVu Sans"/>
              </a:rPr>
              <a:t> M.M</a:t>
            </a:r>
            <a:r>
              <a:rPr lang="en-US" sz="4400" dirty="0">
                <a:solidFill>
                  <a:schemeClr val="accent6"/>
                </a:solidFill>
                <a:latin typeface="Times New Roman"/>
                <a:ea typeface="SimSun"/>
              </a:rPr>
              <a:t/>
            </a:r>
            <a:br>
              <a:rPr lang="en-US" sz="4400" dirty="0">
                <a:solidFill>
                  <a:schemeClr val="accent6"/>
                </a:solidFill>
                <a:latin typeface="Times New Roman"/>
                <a:ea typeface="SimSun"/>
              </a:rPr>
            </a:br>
            <a:r>
              <a:rPr lang="en-US" sz="4400" dirty="0" smtClean="0">
                <a:solidFill>
                  <a:schemeClr val="accent6"/>
                </a:solidFill>
                <a:latin typeface="Times New Roman"/>
                <a:ea typeface="SimSun"/>
              </a:rPr>
              <a:t>  </a:t>
            </a:r>
            <a:r>
              <a:rPr lang="en-US" sz="4400" baseline="30000" dirty="0" err="1" smtClean="0">
                <a:solidFill>
                  <a:schemeClr val="accent6"/>
                </a:solidFill>
                <a:ea typeface="DejaVu Sans"/>
                <a:cs typeface="DejaVu Sans"/>
              </a:rPr>
              <a:t>a</a:t>
            </a:r>
            <a:r>
              <a:rPr lang="en-US" sz="4400" dirty="0" err="1" smtClean="0">
                <a:solidFill>
                  <a:schemeClr val="accent6"/>
                </a:solidFill>
                <a:ea typeface="DejaVu Sans"/>
                <a:cs typeface="DejaVu Sans"/>
              </a:rPr>
              <a:t>Department</a:t>
            </a:r>
            <a:r>
              <a:rPr lang="en-US" sz="4400" dirty="0" smtClean="0">
                <a:solidFill>
                  <a:schemeClr val="accent6"/>
                </a:solidFill>
                <a:ea typeface="DejaVu Sans"/>
                <a:cs typeface="DejaVu Sans"/>
              </a:rPr>
              <a:t> </a:t>
            </a:r>
            <a:r>
              <a:rPr lang="en-US" sz="4400" dirty="0">
                <a:solidFill>
                  <a:schemeClr val="accent6"/>
                </a:solidFill>
                <a:ea typeface="DejaVu Sans"/>
                <a:cs typeface="DejaVu Sans"/>
              </a:rPr>
              <a:t>of Medical  Microbiology, Faculty of Medicine, University of Tripoli,</a:t>
            </a:r>
            <a:r>
              <a:rPr lang="en-US" sz="4400" dirty="0">
                <a:solidFill>
                  <a:schemeClr val="accent6"/>
                </a:solidFill>
                <a:latin typeface="Times New Roman"/>
                <a:ea typeface="SimSun"/>
              </a:rPr>
              <a:t/>
            </a:r>
            <a:br>
              <a:rPr lang="en-US" sz="4400" dirty="0">
                <a:solidFill>
                  <a:schemeClr val="accent6"/>
                </a:solidFill>
                <a:latin typeface="Times New Roman"/>
                <a:ea typeface="SimSun"/>
              </a:rPr>
            </a:br>
            <a:r>
              <a:rPr lang="en-US" sz="4400" dirty="0" smtClean="0">
                <a:solidFill>
                  <a:schemeClr val="accent6"/>
                </a:solidFill>
                <a:latin typeface="Times New Roman"/>
                <a:ea typeface="SimSun"/>
              </a:rPr>
              <a:t>  </a:t>
            </a:r>
            <a:r>
              <a:rPr lang="en-US" sz="4400" dirty="0" smtClean="0">
                <a:solidFill>
                  <a:schemeClr val="accent6"/>
                </a:solidFill>
                <a:ea typeface="DejaVu Sans"/>
                <a:cs typeface="DejaVu Sans"/>
              </a:rPr>
              <a:t>Libya</a:t>
            </a:r>
            <a:r>
              <a:rPr lang="en-US" sz="4400" dirty="0">
                <a:solidFill>
                  <a:schemeClr val="accent6"/>
                </a:solidFill>
                <a:ea typeface="DejaVu Sans"/>
                <a:cs typeface="DejaVu Sans"/>
              </a:rPr>
              <a:t>/ </a:t>
            </a:r>
            <a:r>
              <a:rPr lang="en-US" sz="4400" baseline="30000" dirty="0" err="1">
                <a:solidFill>
                  <a:schemeClr val="accent6"/>
                </a:solidFill>
                <a:ea typeface="DejaVu Sans"/>
                <a:cs typeface="DejaVu Sans"/>
              </a:rPr>
              <a:t>b</a:t>
            </a:r>
            <a:r>
              <a:rPr lang="en-US" sz="4400" dirty="0" err="1">
                <a:solidFill>
                  <a:schemeClr val="accent6"/>
                </a:solidFill>
                <a:ea typeface="DejaVu Sans"/>
                <a:cs typeface="DejaVu Sans"/>
              </a:rPr>
              <a:t>Faculty</a:t>
            </a:r>
            <a:r>
              <a:rPr lang="en-US" sz="4400" dirty="0">
                <a:solidFill>
                  <a:schemeClr val="accent6"/>
                </a:solidFill>
                <a:ea typeface="DejaVu Sans"/>
                <a:cs typeface="DejaVu Sans"/>
              </a:rPr>
              <a:t> of Medical Technology, University of </a:t>
            </a:r>
            <a:r>
              <a:rPr lang="en-US" sz="4400" dirty="0" err="1" smtClean="0">
                <a:solidFill>
                  <a:schemeClr val="accent6"/>
                </a:solidFill>
                <a:ea typeface="DejaVu Sans"/>
                <a:cs typeface="DejaVu Sans"/>
              </a:rPr>
              <a:t>Nalut</a:t>
            </a:r>
            <a:r>
              <a:rPr lang="en-US" sz="4400" dirty="0" smtClean="0">
                <a:solidFill>
                  <a:schemeClr val="accent6"/>
                </a:solidFill>
                <a:ea typeface="DejaVu Sans"/>
                <a:cs typeface="DejaVu Sans"/>
              </a:rPr>
              <a:t>  </a:t>
            </a:r>
            <a:br>
              <a:rPr lang="en-US" sz="4400" dirty="0" smtClean="0">
                <a:solidFill>
                  <a:schemeClr val="accent6"/>
                </a:solidFill>
                <a:ea typeface="DejaVu Sans"/>
                <a:cs typeface="DejaVu Sans"/>
              </a:rPr>
            </a:br>
            <a:r>
              <a:rPr lang="en-US" sz="4400" dirty="0">
                <a:solidFill>
                  <a:schemeClr val="accent6"/>
                </a:solidFill>
                <a:ea typeface="DejaVu Sans"/>
                <a:cs typeface="DejaVu Sans"/>
              </a:rPr>
              <a:t> </a:t>
            </a:r>
            <a:r>
              <a:rPr lang="en-US" sz="4400" dirty="0" smtClean="0">
                <a:solidFill>
                  <a:schemeClr val="accent6"/>
                </a:solidFill>
                <a:ea typeface="DejaVu Sans"/>
                <a:cs typeface="DejaVu Sans"/>
              </a:rPr>
              <a:t>              </a:t>
            </a:r>
            <a:r>
              <a:rPr lang="en-US" sz="4400" b="1" dirty="0" smtClean="0">
                <a:solidFill>
                  <a:srgbClr val="00B0F0"/>
                </a:solidFill>
                <a:ea typeface="DejaVu Sans"/>
                <a:cs typeface="DejaVu Sans"/>
              </a:rPr>
              <a:t>ӿCorresponding </a:t>
            </a:r>
            <a:r>
              <a:rPr lang="en-US" sz="4400" b="1" dirty="0">
                <a:solidFill>
                  <a:srgbClr val="00B0F0"/>
                </a:solidFill>
                <a:ea typeface="DejaVu Sans"/>
                <a:cs typeface="DejaVu Sans"/>
              </a:rPr>
              <a:t>author: </a:t>
            </a:r>
            <a:r>
              <a:rPr lang="en-US" sz="4400" b="1" dirty="0">
                <a:solidFill>
                  <a:srgbClr val="FFFF00"/>
                </a:solidFill>
                <a:ea typeface="DejaVu Sans"/>
                <a:cs typeface="DejaVu Sans"/>
              </a:rPr>
              <a:t>Dr. Said E </a:t>
            </a:r>
            <a:r>
              <a:rPr lang="en-US" sz="4400" b="1" dirty="0" err="1">
                <a:solidFill>
                  <a:srgbClr val="FFFF00"/>
                </a:solidFill>
                <a:ea typeface="DejaVu Sans"/>
                <a:cs typeface="DejaVu Sans"/>
              </a:rPr>
              <a:t>Wareg</a:t>
            </a:r>
            <a:r>
              <a:rPr lang="en-US" sz="4400" b="1" dirty="0">
                <a:solidFill>
                  <a:srgbClr val="FFFF00"/>
                </a:solidFill>
                <a:ea typeface="DejaVu Sans"/>
                <a:cs typeface="DejaVu Sans"/>
              </a:rPr>
              <a:t>: s_warrag@yahoo.com</a:t>
            </a:r>
            <a:r>
              <a:rPr lang="en-US" sz="4400" dirty="0">
                <a:solidFill>
                  <a:srgbClr val="FFC000"/>
                </a:solidFill>
                <a:latin typeface="Times New Roman"/>
                <a:ea typeface="SimSun"/>
              </a:rPr>
              <a:t/>
            </a:r>
            <a:br>
              <a:rPr lang="en-US" sz="4400" dirty="0">
                <a:solidFill>
                  <a:srgbClr val="FFC000"/>
                </a:solidFill>
                <a:latin typeface="Times New Roman"/>
                <a:ea typeface="SimSun"/>
              </a:rPr>
            </a:br>
            <a:r>
              <a:rPr lang="en-US" sz="4400" b="1" dirty="0">
                <a:solidFill>
                  <a:srgbClr val="FFC000"/>
                </a:solidFill>
                <a:ea typeface="DejaVu Sans"/>
                <a:cs typeface="DejaVu Sans"/>
              </a:rPr>
              <a:t> </a:t>
            </a:r>
            <a:r>
              <a:rPr lang="en-US" sz="4400" dirty="0">
                <a:solidFill>
                  <a:srgbClr val="FFC000"/>
                </a:solidFill>
                <a:latin typeface="Times New Roman"/>
                <a:ea typeface="SimSun"/>
              </a:rPr>
              <a:t/>
            </a:r>
            <a:br>
              <a:rPr lang="en-US" sz="4400" dirty="0">
                <a:solidFill>
                  <a:srgbClr val="FFC000"/>
                </a:solidFill>
                <a:latin typeface="Times New Roman"/>
                <a:ea typeface="SimSun"/>
              </a:rPr>
            </a:br>
            <a:r>
              <a:rPr lang="en-US" sz="41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en-US" sz="41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endParaRPr lang="en-US" sz="41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2049" name="Rectangle 1"/>
          <p:cNvSpPr>
            <a:spLocks noChangeArrowheads="1"/>
          </p:cNvSpPr>
          <p:nvPr/>
        </p:nvSpPr>
        <p:spPr bwMode="auto">
          <a:xfrm>
            <a:off x="2133542" y="402442"/>
            <a:ext cx="843508" cy="1683606"/>
          </a:xfrm>
          <a:prstGeom prst="rect">
            <a:avLst/>
          </a:prstGeom>
          <a:noFill/>
          <a:ln w="9525">
            <a:noFill/>
            <a:miter lim="800000"/>
            <a:headEnd/>
            <a:tailEnd/>
          </a:ln>
          <a:effectLst/>
        </p:spPr>
        <p:txBody>
          <a:bodyPr vert="horz" wrap="none" lIns="417643" tIns="208822" rIns="417643" bIns="208822" numCol="1" anchor="ctr" anchorCtr="0" compatLnSpc="1">
            <a:prstTxWarp prst="textNoShape">
              <a:avLst/>
            </a:prstTxWarp>
            <a:spAutoFit/>
          </a:bodyPr>
          <a:lstStyle/>
          <a:p>
            <a:pPr fontAlgn="base">
              <a:spcBef>
                <a:spcPct val="0"/>
              </a:spcBef>
              <a:spcAft>
                <a:spcPct val="0"/>
              </a:spcAft>
              <a:tabLst>
                <a:tab pos="2088215" algn="l"/>
              </a:tabLst>
            </a:pPr>
            <a:endParaRPr lang="en-US">
              <a:latin typeface="Arial" pitchFamily="34" charset="0"/>
              <a:cs typeface="Arial" pitchFamily="34" charset="0"/>
            </a:endParaRPr>
          </a:p>
        </p:txBody>
      </p:sp>
      <p:sp>
        <p:nvSpPr>
          <p:cNvPr id="2050" name="Rectangle 2"/>
          <p:cNvSpPr>
            <a:spLocks noChangeArrowheads="1"/>
          </p:cNvSpPr>
          <p:nvPr/>
        </p:nvSpPr>
        <p:spPr bwMode="auto">
          <a:xfrm>
            <a:off x="11966059" y="-2650272"/>
            <a:ext cx="273944" cy="1683606"/>
          </a:xfrm>
          <a:prstGeom prst="rect">
            <a:avLst/>
          </a:prstGeom>
          <a:noFill/>
          <a:ln w="9525">
            <a:noFill/>
            <a:miter lim="800000"/>
            <a:headEnd/>
            <a:tailEnd/>
          </a:ln>
          <a:effectLst/>
        </p:spPr>
        <p:txBody>
          <a:bodyPr vert="horz" wrap="square" lIns="417643" tIns="208822" rIns="417643" bIns="208822" numCol="1" anchor="ctr" anchorCtr="0" compatLnSpc="1">
            <a:prstTxWarp prst="textNoShape">
              <a:avLst/>
            </a:prstTxWarp>
            <a:spAutoFit/>
          </a:bodyPr>
          <a:lstStyle/>
          <a:p>
            <a:pPr fontAlgn="base">
              <a:spcBef>
                <a:spcPct val="0"/>
              </a:spcBef>
              <a:spcAft>
                <a:spcPct val="0"/>
              </a:spcAft>
              <a:tabLst>
                <a:tab pos="2088215" algn="l"/>
              </a:tabLst>
            </a:pPr>
            <a:endParaRPr lang="en-US">
              <a:latin typeface="Arial" pitchFamily="34" charset="0"/>
              <a:cs typeface="Arial" pitchFamily="34" charset="0"/>
            </a:endParaRPr>
          </a:p>
        </p:txBody>
      </p:sp>
      <p:sp>
        <p:nvSpPr>
          <p:cNvPr id="4" name="Rectangle 2"/>
          <p:cNvSpPr>
            <a:spLocks noChangeArrowheads="1"/>
          </p:cNvSpPr>
          <p:nvPr/>
        </p:nvSpPr>
        <p:spPr bwMode="auto">
          <a:xfrm>
            <a:off x="0" y="585148"/>
            <a:ext cx="843508" cy="1683606"/>
          </a:xfrm>
          <a:prstGeom prst="rect">
            <a:avLst/>
          </a:prstGeom>
          <a:noFill/>
          <a:ln w="9525">
            <a:noFill/>
            <a:miter lim="800000"/>
            <a:headEnd/>
            <a:tailEnd/>
          </a:ln>
          <a:effectLst/>
        </p:spPr>
        <p:txBody>
          <a:bodyPr vert="horz" wrap="none" lIns="417643" tIns="208822" rIns="417643" bIns="208822" numCol="1" anchor="ctr" anchorCtr="0" compatLnSpc="1">
            <a:prstTxWarp prst="textNoShape">
              <a:avLst/>
            </a:prstTxWarp>
            <a:spAutoFit/>
          </a:bodyPr>
          <a:lstStyle/>
          <a:p>
            <a:pPr fontAlgn="base">
              <a:spcBef>
                <a:spcPct val="0"/>
              </a:spcBef>
              <a:spcAft>
                <a:spcPct val="0"/>
              </a:spcAft>
            </a:pPr>
            <a:endParaRPr lang="en-US">
              <a:latin typeface="Arial" pitchFamily="34" charset="0"/>
              <a:cs typeface="Arial" pitchFamily="34" charset="0"/>
            </a:endParaRPr>
          </a:p>
        </p:txBody>
      </p:sp>
      <p:sp>
        <p:nvSpPr>
          <p:cNvPr id="25" name="Rectangle 2"/>
          <p:cNvSpPr>
            <a:spLocks noChangeArrowheads="1"/>
          </p:cNvSpPr>
          <p:nvPr/>
        </p:nvSpPr>
        <p:spPr bwMode="auto">
          <a:xfrm>
            <a:off x="314266" y="5619087"/>
            <a:ext cx="11925735" cy="1052665"/>
          </a:xfrm>
          <a:prstGeom prst="rect">
            <a:avLst/>
          </a:prstGeom>
          <a:solidFill>
            <a:schemeClr val="accent3"/>
          </a:solidFill>
          <a:ln>
            <a:headEnd/>
            <a:tailEnd/>
          </a:ln>
        </p:spPr>
        <p:style>
          <a:lnRef idx="0">
            <a:schemeClr val="accent5"/>
          </a:lnRef>
          <a:fillRef idx="3">
            <a:schemeClr val="accent5"/>
          </a:fillRef>
          <a:effectRef idx="3">
            <a:schemeClr val="accent5"/>
          </a:effectRef>
          <a:fontRef idx="minor">
            <a:schemeClr val="lt1"/>
          </a:fontRef>
        </p:style>
        <p:txBody>
          <a:bodyPr vert="horz" wrap="square" lIns="417643" tIns="208822" rIns="417643" bIns="208822" numCol="1" anchor="ctr" anchorCtr="0" compatLnSpc="1">
            <a:prstTxWarp prst="textNoShape">
              <a:avLst/>
            </a:prstTxWarp>
            <a:spAutoFit/>
          </a:bodyPr>
          <a:lstStyle/>
          <a:p>
            <a:pPr algn="ctr" fontAlgn="base">
              <a:spcBef>
                <a:spcPct val="0"/>
              </a:spcBef>
              <a:spcAft>
                <a:spcPct val="0"/>
              </a:spcAft>
            </a:pPr>
            <a:r>
              <a:rPr lang="en-US" sz="4100" b="1" dirty="0">
                <a:solidFill>
                  <a:schemeClr val="tx1"/>
                </a:solidFill>
                <a:latin typeface="Times New Roman" pitchFamily="18" charset="0"/>
                <a:ea typeface="Calibri" pitchFamily="34" charset="0"/>
                <a:cs typeface="Times New Roman" pitchFamily="18" charset="0"/>
              </a:rPr>
              <a:t>           </a:t>
            </a:r>
            <a:r>
              <a:rPr lang="en-US" sz="4000" b="1" i="1" dirty="0">
                <a:solidFill>
                  <a:schemeClr val="tx1"/>
                </a:solidFill>
                <a:ea typeface="Calibri" pitchFamily="34" charset="0"/>
                <a:cs typeface="Times New Roman" pitchFamily="18" charset="0"/>
              </a:rPr>
              <a:t>INTRODUCION</a:t>
            </a:r>
            <a:endParaRPr lang="en-US" sz="4000" b="1" i="1" dirty="0">
              <a:solidFill>
                <a:schemeClr val="tx1"/>
              </a:solidFill>
              <a:cs typeface="Arial" pitchFamily="34" charset="0"/>
            </a:endParaRPr>
          </a:p>
        </p:txBody>
      </p:sp>
      <p:sp>
        <p:nvSpPr>
          <p:cNvPr id="26" name="Rectangle 3"/>
          <p:cNvSpPr>
            <a:spLocks noChangeArrowheads="1"/>
          </p:cNvSpPr>
          <p:nvPr/>
        </p:nvSpPr>
        <p:spPr bwMode="auto">
          <a:xfrm>
            <a:off x="334096" y="13122241"/>
            <a:ext cx="11905905" cy="1037276"/>
          </a:xfrm>
          <a:prstGeom prst="rect">
            <a:avLst/>
          </a:prstGeom>
          <a:solidFill>
            <a:schemeClr val="accent4">
              <a:lumMod val="60000"/>
              <a:lumOff val="40000"/>
            </a:schemeClr>
          </a:solidFill>
          <a:ln>
            <a:headEnd/>
            <a:tailEnd/>
          </a:ln>
        </p:spPr>
        <p:style>
          <a:lnRef idx="0">
            <a:schemeClr val="accent5"/>
          </a:lnRef>
          <a:fillRef idx="3">
            <a:schemeClr val="accent5"/>
          </a:fillRef>
          <a:effectRef idx="3">
            <a:schemeClr val="accent5"/>
          </a:effectRef>
          <a:fontRef idx="minor">
            <a:schemeClr val="lt1"/>
          </a:fontRef>
        </p:style>
        <p:txBody>
          <a:bodyPr vert="horz" wrap="square" lIns="417643" tIns="208822" rIns="417643" bIns="208822" numCol="1" anchor="ctr" anchorCtr="0" compatLnSpc="1">
            <a:prstTxWarp prst="textNoShape">
              <a:avLst/>
            </a:prstTxWarp>
            <a:spAutoFit/>
          </a:bodyPr>
          <a:lstStyle/>
          <a:p>
            <a:pPr algn="ctr" fontAlgn="base">
              <a:spcBef>
                <a:spcPct val="0"/>
              </a:spcBef>
              <a:spcAft>
                <a:spcPct val="0"/>
              </a:spcAft>
            </a:pPr>
            <a:r>
              <a:rPr lang="en-US" sz="3700" b="1" dirty="0">
                <a:solidFill>
                  <a:schemeClr val="tx1"/>
                </a:solidFill>
                <a:latin typeface="Times New Roman" pitchFamily="18" charset="0"/>
                <a:ea typeface="Calibri" pitchFamily="34" charset="0"/>
                <a:cs typeface="Times New Roman" pitchFamily="18" charset="0"/>
              </a:rPr>
              <a:t>           </a:t>
            </a:r>
            <a:r>
              <a:rPr lang="en-US" sz="4000" b="1" i="1" dirty="0">
                <a:solidFill>
                  <a:schemeClr val="tx1"/>
                </a:solidFill>
                <a:ea typeface="Calibri" pitchFamily="34" charset="0"/>
                <a:cs typeface="Times New Roman" pitchFamily="18" charset="0"/>
              </a:rPr>
              <a:t>MATERIALS &amp; METHODS</a:t>
            </a:r>
            <a:endParaRPr lang="en-US" sz="4000" b="1" i="1" dirty="0">
              <a:solidFill>
                <a:schemeClr val="tx1"/>
              </a:solidFill>
              <a:cs typeface="Arial" pitchFamily="34" charset="0"/>
            </a:endParaRPr>
          </a:p>
        </p:txBody>
      </p:sp>
      <p:sp>
        <p:nvSpPr>
          <p:cNvPr id="27" name="Rectangle 4"/>
          <p:cNvSpPr>
            <a:spLocks noChangeArrowheads="1"/>
          </p:cNvSpPr>
          <p:nvPr/>
        </p:nvSpPr>
        <p:spPr bwMode="auto">
          <a:xfrm>
            <a:off x="261019" y="28658521"/>
            <a:ext cx="11904789" cy="1037276"/>
          </a:xfrm>
          <a:prstGeom prst="rect">
            <a:avLst/>
          </a:prstGeom>
          <a:solidFill>
            <a:schemeClr val="accent4">
              <a:lumMod val="60000"/>
              <a:lumOff val="40000"/>
            </a:schemeClr>
          </a:solidFill>
          <a:ln>
            <a:headEnd/>
            <a:tailEnd/>
          </a:ln>
        </p:spPr>
        <p:style>
          <a:lnRef idx="0">
            <a:schemeClr val="accent6"/>
          </a:lnRef>
          <a:fillRef idx="3">
            <a:schemeClr val="accent6"/>
          </a:fillRef>
          <a:effectRef idx="3">
            <a:schemeClr val="accent6"/>
          </a:effectRef>
          <a:fontRef idx="minor">
            <a:schemeClr val="lt1"/>
          </a:fontRef>
        </p:style>
        <p:txBody>
          <a:bodyPr vert="horz" wrap="square" lIns="417643" tIns="208822" rIns="417643" bIns="208822" numCol="1" anchor="ctr" anchorCtr="0" compatLnSpc="1">
            <a:prstTxWarp prst="textNoShape">
              <a:avLst/>
            </a:prstTxWarp>
            <a:spAutoFit/>
          </a:bodyPr>
          <a:lstStyle/>
          <a:p>
            <a:pPr algn="ctr" fontAlgn="base">
              <a:spcBef>
                <a:spcPct val="0"/>
              </a:spcBef>
              <a:spcAft>
                <a:spcPct val="0"/>
              </a:spcAft>
            </a:pPr>
            <a:r>
              <a:rPr lang="en-US" sz="4000" b="1" i="1" dirty="0" smtClean="0">
                <a:solidFill>
                  <a:schemeClr val="tx1"/>
                </a:solidFill>
                <a:ea typeface="Calibri" pitchFamily="34" charset="0"/>
                <a:cs typeface="Times New Roman" pitchFamily="18" charset="0"/>
              </a:rPr>
              <a:t>RESULTS</a:t>
            </a:r>
            <a:endParaRPr lang="en-US" sz="4000" b="1" i="1" dirty="0">
              <a:solidFill>
                <a:schemeClr val="tx1"/>
              </a:solidFill>
              <a:cs typeface="Arial" pitchFamily="34" charset="0"/>
            </a:endParaRPr>
          </a:p>
        </p:txBody>
      </p:sp>
      <p:sp>
        <p:nvSpPr>
          <p:cNvPr id="28" name="Rectangle 5"/>
          <p:cNvSpPr>
            <a:spLocks noChangeArrowheads="1"/>
          </p:cNvSpPr>
          <p:nvPr/>
        </p:nvSpPr>
        <p:spPr bwMode="auto">
          <a:xfrm>
            <a:off x="12810023" y="36385210"/>
            <a:ext cx="17136608" cy="1037276"/>
          </a:xfrm>
          <a:prstGeom prst="rect">
            <a:avLst/>
          </a:prstGeom>
          <a:solidFill>
            <a:schemeClr val="accent4">
              <a:lumMod val="60000"/>
              <a:lumOff val="40000"/>
            </a:schemeClr>
          </a:solidFill>
          <a:ln>
            <a:headEnd/>
            <a:tailEnd/>
          </a:ln>
        </p:spPr>
        <p:style>
          <a:lnRef idx="0">
            <a:schemeClr val="accent6"/>
          </a:lnRef>
          <a:fillRef idx="3">
            <a:schemeClr val="accent6"/>
          </a:fillRef>
          <a:effectRef idx="3">
            <a:schemeClr val="accent6"/>
          </a:effectRef>
          <a:fontRef idx="minor">
            <a:schemeClr val="lt1"/>
          </a:fontRef>
        </p:style>
        <p:txBody>
          <a:bodyPr vert="horz" wrap="square" lIns="417643" tIns="208822" rIns="417643" bIns="208822" numCol="1" anchor="ctr" anchorCtr="0" compatLnSpc="1">
            <a:prstTxWarp prst="textNoShape">
              <a:avLst/>
            </a:prstTxWarp>
            <a:spAutoFit/>
          </a:bodyPr>
          <a:lstStyle/>
          <a:p>
            <a:pPr algn="ctr" fontAlgn="base">
              <a:spcBef>
                <a:spcPct val="0"/>
              </a:spcBef>
              <a:spcAft>
                <a:spcPct val="0"/>
              </a:spcAft>
            </a:pPr>
            <a:r>
              <a:rPr lang="en-US" sz="4000" b="1" i="1" dirty="0" smtClean="0">
                <a:solidFill>
                  <a:schemeClr val="tx1"/>
                </a:solidFill>
                <a:ea typeface="Calibri" pitchFamily="34" charset="0"/>
                <a:cs typeface="Times New Roman" pitchFamily="18" charset="0"/>
              </a:rPr>
              <a:t>DISCUSSION AND CONCLUSIONS</a:t>
            </a:r>
            <a:endParaRPr lang="en-US" sz="4000" b="1" i="1" dirty="0">
              <a:solidFill>
                <a:schemeClr val="tx1"/>
              </a:solidFill>
              <a:cs typeface="Arial" pitchFamily="34" charset="0"/>
            </a:endParaRPr>
          </a:p>
        </p:txBody>
      </p:sp>
      <p:sp>
        <p:nvSpPr>
          <p:cNvPr id="29" name="Rectangle 6"/>
          <p:cNvSpPr>
            <a:spLocks noChangeArrowheads="1"/>
          </p:cNvSpPr>
          <p:nvPr/>
        </p:nvSpPr>
        <p:spPr bwMode="auto">
          <a:xfrm>
            <a:off x="351526" y="36385210"/>
            <a:ext cx="11888478" cy="1037276"/>
          </a:xfrm>
          <a:prstGeom prst="rect">
            <a:avLst/>
          </a:prstGeom>
          <a:solidFill>
            <a:schemeClr val="accent4">
              <a:lumMod val="60000"/>
              <a:lumOff val="40000"/>
            </a:schemeClr>
          </a:solidFill>
          <a:ln>
            <a:solidFill>
              <a:schemeClr val="accent1"/>
            </a:solidFill>
            <a:headEnd/>
            <a:tailEnd/>
          </a:ln>
        </p:spPr>
        <p:style>
          <a:lnRef idx="0">
            <a:schemeClr val="accent6"/>
          </a:lnRef>
          <a:fillRef idx="3">
            <a:schemeClr val="accent6"/>
          </a:fillRef>
          <a:effectRef idx="3">
            <a:schemeClr val="accent6"/>
          </a:effectRef>
          <a:fontRef idx="minor">
            <a:schemeClr val="lt1"/>
          </a:fontRef>
        </p:style>
        <p:txBody>
          <a:bodyPr vert="horz" wrap="square" lIns="417643" tIns="208822" rIns="417643" bIns="208822" numCol="1" anchor="ctr" anchorCtr="0" compatLnSpc="1">
            <a:prstTxWarp prst="textNoShape">
              <a:avLst/>
            </a:prstTxWarp>
            <a:spAutoFit/>
          </a:bodyPr>
          <a:lstStyle/>
          <a:p>
            <a:pPr algn="ctr" fontAlgn="base">
              <a:spcBef>
                <a:spcPct val="0"/>
              </a:spcBef>
              <a:spcAft>
                <a:spcPct val="0"/>
              </a:spcAft>
              <a:tabLst>
                <a:tab pos="3306341" algn="l"/>
              </a:tabLst>
            </a:pPr>
            <a:r>
              <a:rPr lang="en-US" sz="4000" b="1" i="1" dirty="0" smtClean="0">
                <a:solidFill>
                  <a:schemeClr val="tx1"/>
                </a:solidFill>
                <a:ea typeface="Calibri" pitchFamily="34" charset="0"/>
                <a:cs typeface="Times New Roman" pitchFamily="18" charset="0"/>
              </a:rPr>
              <a:t>REFERENCES</a:t>
            </a:r>
            <a:endParaRPr lang="en-US" sz="8800" b="1" i="1" dirty="0">
              <a:solidFill>
                <a:schemeClr val="tx1"/>
              </a:solidFill>
              <a:cs typeface="Arial" pitchFamily="34" charset="0"/>
            </a:endParaRPr>
          </a:p>
        </p:txBody>
      </p:sp>
      <p:sp>
        <p:nvSpPr>
          <p:cNvPr id="5" name="مستطيل 4"/>
          <p:cNvSpPr/>
          <p:nvPr/>
        </p:nvSpPr>
        <p:spPr>
          <a:xfrm>
            <a:off x="7219107" y="-17885103"/>
            <a:ext cx="8068042" cy="9188862"/>
          </a:xfrm>
          <a:prstGeom prst="rect">
            <a:avLst/>
          </a:prstGeom>
        </p:spPr>
        <p:txBody>
          <a:bodyPr wrap="square">
            <a:spAutoFit/>
          </a:bodyPr>
          <a:lstStyle/>
          <a:p>
            <a:pPr>
              <a:lnSpc>
                <a:spcPct val="150000"/>
              </a:lnSpc>
              <a:spcAft>
                <a:spcPts val="0"/>
              </a:spcAft>
              <a:tabLst>
                <a:tab pos="1042670" algn="l"/>
              </a:tabLst>
            </a:pPr>
            <a:r>
              <a:rPr lang="en-GB" sz="1800" b="1" dirty="0">
                <a:ea typeface="DejaVu Sans"/>
                <a:cs typeface="DejaVu Sans"/>
              </a:rPr>
              <a:t>Multi-drug resistance</a:t>
            </a:r>
            <a:endParaRPr lang="en-US" sz="1800" dirty="0">
              <a:latin typeface="Times New Roman"/>
              <a:ea typeface="SimSun"/>
            </a:endParaRPr>
          </a:p>
          <a:p>
            <a:pPr algn="just">
              <a:lnSpc>
                <a:spcPct val="150000"/>
              </a:lnSpc>
              <a:spcAft>
                <a:spcPts val="0"/>
              </a:spcAft>
            </a:pPr>
            <a:r>
              <a:rPr lang="en-GB" sz="1800" dirty="0">
                <a:ea typeface="DejaVu Sans"/>
                <a:cs typeface="DejaVu Sans"/>
              </a:rPr>
              <a:t>The  evolution of resistance to antibiotics is one of the most significant problems in modern medicine, posing serious threats to human and animal health. The early work on the use of antibiotics to treat bacterial infections gave much hope that infectious diseases were no longer a problem, especially in the </a:t>
            </a:r>
            <a:r>
              <a:rPr lang="en-GB" sz="1800" i="1" dirty="0">
                <a:ea typeface="DejaVu Sans"/>
                <a:cs typeface="DejaVu Sans"/>
              </a:rPr>
              <a:t>human field.</a:t>
            </a:r>
            <a:r>
              <a:rPr lang="en-GB" sz="1800" dirty="0">
                <a:ea typeface="DejaVu Sans"/>
                <a:cs typeface="DejaVu Sans"/>
              </a:rPr>
              <a:t> However, as their use, indeed overuse or abuse progressed, resistance which was transferable between different strains and species of bacteria emerged. Multidrug-resistant organisms (MDROs), including MRSA, Vancomycin-Resistant Enterococci (VRE) and certain Gram-negative bacilli have important infection control implications that either have not been addressed or received only limited consideration (</a:t>
            </a:r>
            <a:r>
              <a:rPr lang="en-GB" sz="1800" dirty="0" err="1">
                <a:ea typeface="DejaVu Sans"/>
                <a:cs typeface="DejaVu Sans"/>
              </a:rPr>
              <a:t>Jom</a:t>
            </a:r>
            <a:r>
              <a:rPr lang="en-GB" sz="1800" dirty="0">
                <a:ea typeface="DejaVu Sans"/>
                <a:cs typeface="DejaVu Sans"/>
              </a:rPr>
              <a:t> </a:t>
            </a:r>
            <a:r>
              <a:rPr lang="en-GB" sz="1800" i="1" dirty="0">
                <a:ea typeface="DejaVu Sans"/>
                <a:cs typeface="DejaVu Sans"/>
              </a:rPr>
              <a:t>et al</a:t>
            </a:r>
            <a:r>
              <a:rPr lang="en-GB" sz="1800" dirty="0">
                <a:ea typeface="DejaVu Sans"/>
                <a:cs typeface="DejaVu Sans"/>
              </a:rPr>
              <a:t>. 1998). In a routine ward environment study by Tan </a:t>
            </a:r>
            <a:r>
              <a:rPr lang="en-GB" sz="1800" i="1" dirty="0">
                <a:ea typeface="DejaVu Sans"/>
                <a:cs typeface="DejaVu Sans"/>
              </a:rPr>
              <a:t>et al</a:t>
            </a:r>
            <a:r>
              <a:rPr lang="en-GB" sz="1800" dirty="0">
                <a:ea typeface="DejaVu Sans"/>
                <a:cs typeface="DejaVu Sans"/>
              </a:rPr>
              <a:t>. 2013 clinical isolates recovered from the hands of healthcare professionals showed that MDROs were recovered from 79% of sampled surfaces, predominantly MRSA (74% of all tested surfaces), Acinetobacter </a:t>
            </a:r>
            <a:r>
              <a:rPr lang="en-GB" sz="1800" dirty="0" err="1">
                <a:ea typeface="DejaVu Sans"/>
                <a:cs typeface="DejaVu Sans"/>
              </a:rPr>
              <a:t>baumannii</a:t>
            </a:r>
            <a:r>
              <a:rPr lang="en-GB" sz="1800" dirty="0">
                <a:ea typeface="DejaVu Sans"/>
                <a:cs typeface="DejaVu Sans"/>
              </a:rPr>
              <a:t> (29%), VRE (2%) and </a:t>
            </a:r>
            <a:r>
              <a:rPr lang="en-GB" sz="1800" dirty="0" err="1">
                <a:ea typeface="DejaVu Sans"/>
                <a:cs typeface="DejaVu Sans"/>
              </a:rPr>
              <a:t>Klebsiella</a:t>
            </a:r>
            <a:r>
              <a:rPr lang="en-GB" sz="1800" dirty="0">
                <a:ea typeface="DejaVu Sans"/>
                <a:cs typeface="DejaVu Sans"/>
              </a:rPr>
              <a:t> </a:t>
            </a:r>
            <a:r>
              <a:rPr lang="en-GB" sz="1800" dirty="0" err="1">
                <a:ea typeface="DejaVu Sans"/>
                <a:cs typeface="DejaVu Sans"/>
              </a:rPr>
              <a:t>pnuemoniae</a:t>
            </a:r>
            <a:r>
              <a:rPr lang="en-GB" sz="1800" dirty="0">
                <a:ea typeface="DejaVu Sans"/>
                <a:cs typeface="DejaVu Sans"/>
              </a:rPr>
              <a:t> (1%). Although the names of certain MDROs describe resistance to only one agent (e.g. MRSA-VRE), these pathogens are frequently resistant to most available antimicrobial agents. MRSA and VRE, other β-lactamase producing organisms resistant to multiple classes of antimicrobial agents, are of particular concern (</a:t>
            </a:r>
            <a:r>
              <a:rPr lang="en-GB" sz="1800" dirty="0" err="1">
                <a:ea typeface="DejaVu Sans"/>
                <a:cs typeface="DejaVu Sans"/>
              </a:rPr>
              <a:t>Mahgoub</a:t>
            </a:r>
            <a:r>
              <a:rPr lang="en-GB" sz="1800" dirty="0">
                <a:ea typeface="DejaVu Sans"/>
                <a:cs typeface="DejaVu Sans"/>
              </a:rPr>
              <a:t> </a:t>
            </a:r>
            <a:r>
              <a:rPr lang="en-GB" sz="1800" i="1" dirty="0">
                <a:ea typeface="DejaVu Sans"/>
                <a:cs typeface="DejaVu Sans"/>
              </a:rPr>
              <a:t>et al</a:t>
            </a:r>
            <a:r>
              <a:rPr lang="en-GB" sz="1800" dirty="0">
                <a:ea typeface="DejaVu Sans"/>
                <a:cs typeface="DejaVu Sans"/>
              </a:rPr>
              <a:t>. 2002). Although antimicrobials such as linezolid, </a:t>
            </a:r>
            <a:r>
              <a:rPr lang="en-GB" sz="1800" dirty="0" err="1">
                <a:ea typeface="DejaVu Sans"/>
                <a:cs typeface="DejaVu Sans"/>
              </a:rPr>
              <a:t>telavancin</a:t>
            </a:r>
            <a:r>
              <a:rPr lang="en-GB" sz="1800" dirty="0">
                <a:ea typeface="DejaVu Sans"/>
                <a:cs typeface="DejaVu Sans"/>
              </a:rPr>
              <a:t>, </a:t>
            </a:r>
            <a:r>
              <a:rPr lang="en-GB" sz="1800" dirty="0" err="1">
                <a:ea typeface="DejaVu Sans"/>
                <a:cs typeface="DejaVu Sans"/>
              </a:rPr>
              <a:t>daptomycin</a:t>
            </a:r>
            <a:r>
              <a:rPr lang="en-GB" sz="1800" dirty="0">
                <a:ea typeface="DejaVu Sans"/>
                <a:cs typeface="DejaVu Sans"/>
              </a:rPr>
              <a:t> and </a:t>
            </a:r>
            <a:r>
              <a:rPr lang="en-GB" sz="1800" dirty="0" err="1">
                <a:ea typeface="DejaVu Sans"/>
                <a:cs typeface="DejaVu Sans"/>
              </a:rPr>
              <a:t>oxazolidines</a:t>
            </a:r>
            <a:r>
              <a:rPr lang="en-GB" sz="1800" dirty="0">
                <a:ea typeface="DejaVu Sans"/>
                <a:cs typeface="DejaVu Sans"/>
              </a:rPr>
              <a:t> are now available for treatment of MRSA and VRE infections, resistance to each new agent has already emerged in clinical isolate (</a:t>
            </a:r>
            <a:r>
              <a:rPr lang="en-GB" sz="1800" dirty="0" err="1">
                <a:ea typeface="DejaVu Sans"/>
                <a:cs typeface="DejaVu Sans"/>
              </a:rPr>
              <a:t>Skov</a:t>
            </a:r>
            <a:r>
              <a:rPr lang="en-GB" sz="1800" dirty="0">
                <a:ea typeface="DejaVu Sans"/>
                <a:cs typeface="DejaVu Sans"/>
              </a:rPr>
              <a:t> </a:t>
            </a:r>
            <a:r>
              <a:rPr lang="en-GB" sz="1800" i="1" dirty="0">
                <a:ea typeface="DejaVu Sans"/>
                <a:cs typeface="DejaVu Sans"/>
              </a:rPr>
              <a:t>et al</a:t>
            </a:r>
            <a:r>
              <a:rPr lang="en-GB" sz="1800" dirty="0">
                <a:ea typeface="DejaVu Sans"/>
                <a:cs typeface="DejaVu Sans"/>
              </a:rPr>
              <a:t>. 2012)</a:t>
            </a:r>
            <a:endParaRPr lang="en-US" sz="1800" dirty="0">
              <a:effectLst/>
              <a:latin typeface="Times New Roman"/>
              <a:ea typeface="SimSun"/>
            </a:endParaRPr>
          </a:p>
        </p:txBody>
      </p:sp>
      <p:sp>
        <p:nvSpPr>
          <p:cNvPr id="7" name="مستطيل 6"/>
          <p:cNvSpPr/>
          <p:nvPr/>
        </p:nvSpPr>
        <p:spPr>
          <a:xfrm>
            <a:off x="334096" y="6783677"/>
            <a:ext cx="11845855" cy="6124754"/>
          </a:xfrm>
          <a:prstGeom prst="rect">
            <a:avLst/>
          </a:prstGeom>
        </p:spPr>
        <p:txBody>
          <a:bodyPr wrap="square">
            <a:spAutoFit/>
          </a:bodyPr>
          <a:lstStyle/>
          <a:p>
            <a:r>
              <a:rPr lang="en-GB" sz="2800" b="1" dirty="0"/>
              <a:t>The  evolution of resistance to antibiotics is one of the most significant problems in modern medicine, posing serious threats to human and animal health. The early work on the use of antibiotics to treat bacterial infections gave much hope that infectious diseases were no longer a problem, especially in the human field</a:t>
            </a:r>
            <a:r>
              <a:rPr lang="en-GB" sz="2800" b="1" i="1" dirty="0"/>
              <a:t>.</a:t>
            </a:r>
            <a:r>
              <a:rPr lang="en-GB" sz="2800" b="1" dirty="0"/>
              <a:t> However, as their use, indeed overuse or abuse progressed, resistance which was transferable between different strains and species of bacteria emerged. Multidrug-resistant organisms (MDROs), </a:t>
            </a:r>
            <a:r>
              <a:rPr lang="en-GB" sz="2800" b="1" dirty="0" smtClean="0"/>
              <a:t>including Methicillin-Resistant </a:t>
            </a:r>
            <a:r>
              <a:rPr lang="en-GB" sz="2800" b="1" i="1" dirty="0" smtClean="0"/>
              <a:t>S. aureus(</a:t>
            </a:r>
            <a:r>
              <a:rPr lang="en-GB" sz="2800" b="1" dirty="0" smtClean="0"/>
              <a:t> MRSA), </a:t>
            </a:r>
            <a:r>
              <a:rPr lang="en-GB" sz="2800" b="1" dirty="0"/>
              <a:t>Vancomycin-Resistant Enterococci (VRE) and certain Gram-negative bacilli have important infection control implications that either have not been addressed or received only limited consideration (</a:t>
            </a:r>
            <a:r>
              <a:rPr lang="en-GB" sz="2800" b="1" dirty="0" err="1"/>
              <a:t>Jom</a:t>
            </a:r>
            <a:r>
              <a:rPr lang="en-GB" sz="2800" b="1" dirty="0"/>
              <a:t> </a:t>
            </a:r>
            <a:r>
              <a:rPr lang="en-GB" sz="2800" b="1" i="1" dirty="0"/>
              <a:t>et al</a:t>
            </a:r>
            <a:r>
              <a:rPr lang="en-GB" sz="2800" b="1" dirty="0"/>
              <a:t>. 1998). Although antimicrobials such as linezolid, </a:t>
            </a:r>
            <a:r>
              <a:rPr lang="en-GB" sz="2800" b="1" dirty="0" err="1"/>
              <a:t>telavancin</a:t>
            </a:r>
            <a:r>
              <a:rPr lang="en-GB" sz="2800" b="1" dirty="0"/>
              <a:t>, </a:t>
            </a:r>
            <a:r>
              <a:rPr lang="en-GB" sz="2800" b="1" dirty="0" err="1"/>
              <a:t>daptomycin</a:t>
            </a:r>
            <a:r>
              <a:rPr lang="en-GB" sz="2800" b="1" dirty="0"/>
              <a:t> and </a:t>
            </a:r>
            <a:r>
              <a:rPr lang="en-GB" sz="2800" b="1" dirty="0" err="1"/>
              <a:t>oxazolidines</a:t>
            </a:r>
            <a:r>
              <a:rPr lang="en-GB" sz="2800" b="1" dirty="0"/>
              <a:t> are now available for treatment of MRSA and VRE infections, resistance to each new agent has already emerged in clinical isolate </a:t>
            </a:r>
            <a:r>
              <a:rPr lang="en-GB" sz="2800" b="1" dirty="0" smtClean="0"/>
              <a:t>(</a:t>
            </a:r>
            <a:r>
              <a:rPr lang="en-GB" sz="2800" b="1" dirty="0" err="1"/>
              <a:t>Skov</a:t>
            </a:r>
            <a:r>
              <a:rPr lang="en-GB" sz="2800" b="1" dirty="0"/>
              <a:t> </a:t>
            </a:r>
            <a:r>
              <a:rPr lang="en-GB" sz="2800" b="1" i="1" dirty="0"/>
              <a:t>et </a:t>
            </a:r>
            <a:r>
              <a:rPr lang="en-GB" sz="2800" b="1" i="1" dirty="0" smtClean="0"/>
              <a:t>al</a:t>
            </a:r>
            <a:r>
              <a:rPr lang="en-GB" sz="2800" b="1" dirty="0" smtClean="0"/>
              <a:t>.2012) </a:t>
            </a:r>
            <a:endParaRPr lang="en-US" sz="7200" b="1" dirty="0"/>
          </a:p>
        </p:txBody>
      </p:sp>
      <p:sp>
        <p:nvSpPr>
          <p:cNvPr id="6" name="مستطيل 5"/>
          <p:cNvSpPr/>
          <p:nvPr/>
        </p:nvSpPr>
        <p:spPr>
          <a:xfrm>
            <a:off x="334096" y="14164040"/>
            <a:ext cx="11905905" cy="2677656"/>
          </a:xfrm>
          <a:prstGeom prst="rect">
            <a:avLst/>
          </a:prstGeom>
        </p:spPr>
        <p:txBody>
          <a:bodyPr wrap="square" numCol="1">
            <a:spAutoFit/>
          </a:bodyPr>
          <a:lstStyle/>
          <a:p>
            <a:pPr marR="873760">
              <a:spcAft>
                <a:spcPts val="0"/>
              </a:spcAft>
            </a:pPr>
            <a:r>
              <a:rPr lang="en-GB" sz="2800" b="1" i="1" dirty="0">
                <a:solidFill>
                  <a:srgbClr val="C00000"/>
                </a:solidFill>
                <a:latin typeface="+mj-lt"/>
                <a:ea typeface="DejaVu Sans"/>
                <a:cs typeface="DejaVu Sans"/>
              </a:rPr>
              <a:t>Bacterial </a:t>
            </a:r>
            <a:r>
              <a:rPr lang="en-GB" sz="2800" b="1" i="1" dirty="0" smtClean="0">
                <a:solidFill>
                  <a:srgbClr val="C00000"/>
                </a:solidFill>
                <a:latin typeface="+mj-lt"/>
                <a:ea typeface="DejaVu Sans"/>
                <a:cs typeface="DejaVu Sans"/>
              </a:rPr>
              <a:t>strains: </a:t>
            </a:r>
          </a:p>
          <a:p>
            <a:pPr marR="873760">
              <a:spcAft>
                <a:spcPts val="0"/>
              </a:spcAft>
            </a:pPr>
            <a:r>
              <a:rPr lang="en-GB" sz="2800" b="1" dirty="0" smtClean="0">
                <a:latin typeface="+mj-lt"/>
                <a:ea typeface="DejaVu Sans"/>
                <a:cs typeface="DejaVu Sans"/>
              </a:rPr>
              <a:t>From </a:t>
            </a:r>
            <a:r>
              <a:rPr lang="en-GB" sz="2800" b="1" dirty="0">
                <a:latin typeface="+mj-lt"/>
                <a:ea typeface="DejaVu Sans"/>
                <a:cs typeface="DejaVu Sans"/>
              </a:rPr>
              <a:t>a previous study held between April 2015 to December </a:t>
            </a:r>
            <a:r>
              <a:rPr lang="en-GB" sz="2800" b="1" dirty="0" smtClean="0">
                <a:latin typeface="+mj-lt"/>
                <a:ea typeface="DejaVu Sans"/>
                <a:cs typeface="DejaVu Sans"/>
              </a:rPr>
              <a:t>2016, in-patient health acquired-MRSA(IPHA-MRSA) </a:t>
            </a:r>
            <a:r>
              <a:rPr lang="en-GB" sz="2800" b="1" dirty="0">
                <a:latin typeface="+mj-lt"/>
                <a:ea typeface="DejaVu Sans"/>
                <a:cs typeface="DejaVu Sans"/>
              </a:rPr>
              <a:t>isolates were isolated from 100/ 43% of clinical </a:t>
            </a:r>
            <a:r>
              <a:rPr lang="en-GB" sz="2800" b="1" dirty="0" smtClean="0">
                <a:latin typeface="+mj-lt"/>
                <a:ea typeface="DejaVu Sans"/>
                <a:cs typeface="DejaVu Sans"/>
              </a:rPr>
              <a:t>samples, out-patient health acquired-MRSA  (OPHA-MRSA) </a:t>
            </a:r>
            <a:r>
              <a:rPr lang="en-GB" sz="2800" b="1" dirty="0">
                <a:latin typeface="+mj-lt"/>
                <a:ea typeface="DejaVu Sans"/>
                <a:cs typeface="DejaVu Sans"/>
              </a:rPr>
              <a:t>were isolated from 62/ 37% and </a:t>
            </a:r>
            <a:r>
              <a:rPr lang="en-GB" sz="2800" b="1" dirty="0" smtClean="0">
                <a:latin typeface="+mj-lt"/>
                <a:ea typeface="DejaVu Sans"/>
                <a:cs typeface="DejaVu Sans"/>
              </a:rPr>
              <a:t>for community carried-MRSA (CC-MRSA) </a:t>
            </a:r>
            <a:r>
              <a:rPr lang="en-GB" sz="2800" b="1" dirty="0">
                <a:latin typeface="+mj-lt"/>
                <a:ea typeface="DejaVu Sans"/>
                <a:cs typeface="DejaVu Sans"/>
              </a:rPr>
              <a:t>strains isolated from 38/ 34% of clinical  samples</a:t>
            </a:r>
            <a:endParaRPr lang="en-US" sz="2800" b="1" dirty="0">
              <a:effectLst/>
              <a:latin typeface="+mj-lt"/>
              <a:ea typeface="SimSun"/>
            </a:endParaRPr>
          </a:p>
        </p:txBody>
      </p:sp>
      <p:sp>
        <p:nvSpPr>
          <p:cNvPr id="10" name="مستطيل 9"/>
          <p:cNvSpPr/>
          <p:nvPr/>
        </p:nvSpPr>
        <p:spPr>
          <a:xfrm>
            <a:off x="353563" y="16608978"/>
            <a:ext cx="11508477" cy="2031325"/>
          </a:xfrm>
          <a:prstGeom prst="rect">
            <a:avLst/>
          </a:prstGeom>
        </p:spPr>
        <p:txBody>
          <a:bodyPr wrap="square">
            <a:spAutoFit/>
          </a:bodyPr>
          <a:lstStyle/>
          <a:p>
            <a:pPr marR="873760">
              <a:lnSpc>
                <a:spcPct val="150000"/>
              </a:lnSpc>
              <a:spcAft>
                <a:spcPts val="0"/>
              </a:spcAft>
            </a:pPr>
            <a:r>
              <a:rPr lang="en-GB" sz="2800" b="1" i="1" dirty="0">
                <a:solidFill>
                  <a:srgbClr val="C00000"/>
                </a:solidFill>
                <a:ea typeface="DejaVu Sans"/>
                <a:cs typeface="DejaVu Sans"/>
              </a:rPr>
              <a:t>Antimicrobial susceptibility testing</a:t>
            </a:r>
            <a:r>
              <a:rPr lang="en-GB" sz="2800" b="1" i="1" dirty="0">
                <a:ea typeface="DejaVu Sans"/>
                <a:cs typeface="DejaVu Sans"/>
              </a:rPr>
              <a:t>:</a:t>
            </a:r>
            <a:endParaRPr lang="en-US" sz="3200" b="1" i="1" dirty="0">
              <a:ea typeface="SimSun"/>
            </a:endParaRPr>
          </a:p>
          <a:p>
            <a:pPr algn="just"/>
            <a:r>
              <a:rPr lang="en-GB" sz="2800" b="1" dirty="0">
                <a:ea typeface="DejaVu Sans"/>
                <a:cs typeface="DejaVu Sans"/>
              </a:rPr>
              <a:t>Susceptibility tests were performed by the disc diffusion method of Bauer </a:t>
            </a:r>
            <a:r>
              <a:rPr lang="en-GB" sz="2800" b="1" i="1" dirty="0">
                <a:ea typeface="DejaVu Sans"/>
                <a:cs typeface="DejaVu Sans"/>
              </a:rPr>
              <a:t>et al</a:t>
            </a:r>
            <a:r>
              <a:rPr lang="en-GB" sz="2800" b="1" dirty="0">
                <a:ea typeface="DejaVu Sans"/>
                <a:cs typeface="DejaVu Sans"/>
              </a:rPr>
              <a:t>. (1966)</a:t>
            </a:r>
            <a:r>
              <a:rPr lang="en-GB" sz="2800" b="1" i="1" dirty="0">
                <a:ea typeface="DejaVu Sans"/>
                <a:cs typeface="DejaVu Sans"/>
              </a:rPr>
              <a:t> </a:t>
            </a:r>
            <a:r>
              <a:rPr lang="en-GB" sz="2800" b="1" dirty="0">
                <a:ea typeface="DejaVu Sans"/>
                <a:cs typeface="DejaVu Sans"/>
              </a:rPr>
              <a:t>with Mueller-Hinton agar (Oxoid-CM0337) supplemented with 20 g1-1 </a:t>
            </a:r>
            <a:r>
              <a:rPr lang="en-GB" sz="2800" b="1" dirty="0" err="1">
                <a:ea typeface="DejaVu Sans"/>
                <a:cs typeface="DejaVu Sans"/>
              </a:rPr>
              <a:t>NaCl</a:t>
            </a:r>
            <a:r>
              <a:rPr lang="en-GB" sz="2800" b="1" dirty="0">
                <a:ea typeface="DejaVu Sans"/>
                <a:cs typeface="DejaVu Sans"/>
              </a:rPr>
              <a:t>. </a:t>
            </a:r>
            <a:r>
              <a:rPr lang="en-GB" sz="2800" b="1" dirty="0" err="1">
                <a:ea typeface="DejaVu Sans"/>
                <a:cs typeface="DejaVu Sans"/>
              </a:rPr>
              <a:t>Cefoxitin</a:t>
            </a:r>
            <a:r>
              <a:rPr lang="en-GB" sz="2800" b="1" dirty="0">
                <a:ea typeface="DejaVu Sans"/>
                <a:cs typeface="DejaVu Sans"/>
              </a:rPr>
              <a:t> was used as an indicator of methicillin susceptibility.</a:t>
            </a:r>
            <a:endParaRPr lang="ar-SA" sz="2800" b="1" dirty="0"/>
          </a:p>
        </p:txBody>
      </p:sp>
      <p:sp>
        <p:nvSpPr>
          <p:cNvPr id="11" name="مستطيل 10"/>
          <p:cNvSpPr/>
          <p:nvPr/>
        </p:nvSpPr>
        <p:spPr>
          <a:xfrm>
            <a:off x="381451" y="18617859"/>
            <a:ext cx="11625254" cy="2246769"/>
          </a:xfrm>
          <a:prstGeom prst="rect">
            <a:avLst/>
          </a:prstGeom>
        </p:spPr>
        <p:txBody>
          <a:bodyPr wrap="square">
            <a:spAutoFit/>
          </a:bodyPr>
          <a:lstStyle/>
          <a:p>
            <a:pPr algn="just"/>
            <a:r>
              <a:rPr lang="en-GB" sz="2800" b="1" dirty="0">
                <a:ea typeface="DejaVu Sans"/>
                <a:cs typeface="DejaVu Sans"/>
              </a:rPr>
              <a:t>Antibiotic discs used were vancomycin (VAN) 30 µg, chloramphenicol (CHL) 30 µg, gentamicin (GEN) 10 µg, </a:t>
            </a:r>
            <a:r>
              <a:rPr lang="en-GB" sz="2800" b="1" dirty="0" err="1">
                <a:ea typeface="DejaVu Sans"/>
                <a:cs typeface="DejaVu Sans"/>
              </a:rPr>
              <a:t>fusidic</a:t>
            </a:r>
            <a:r>
              <a:rPr lang="en-GB" sz="2800" b="1" dirty="0">
                <a:ea typeface="DejaVu Sans"/>
                <a:cs typeface="DejaVu Sans"/>
              </a:rPr>
              <a:t> acid (FUS) 10 µg, erythromycin (ERY) 15 µg, streptomycin (STR) 10 µg, </a:t>
            </a:r>
            <a:r>
              <a:rPr lang="en-GB" sz="2800" b="1" dirty="0" err="1">
                <a:ea typeface="DejaVu Sans"/>
                <a:cs typeface="DejaVu Sans"/>
              </a:rPr>
              <a:t>cefoxitin</a:t>
            </a:r>
            <a:r>
              <a:rPr lang="en-GB" sz="2800" b="1" dirty="0">
                <a:ea typeface="DejaVu Sans"/>
                <a:cs typeface="DejaVu Sans"/>
              </a:rPr>
              <a:t> (as an indicator of methicillin-resistance) (FOX)30 µg, cefotaxime (CTX) 30 µg, clindamycin (CLI) 2 µg and ciprofloxacin (CIP) 5 µg. </a:t>
            </a:r>
            <a:endParaRPr lang="ar-SA" sz="8000" b="1" dirty="0"/>
          </a:p>
        </p:txBody>
      </p:sp>
      <p:sp>
        <p:nvSpPr>
          <p:cNvPr id="13" name="مستطيل 12"/>
          <p:cNvSpPr/>
          <p:nvPr/>
        </p:nvSpPr>
        <p:spPr>
          <a:xfrm>
            <a:off x="359647" y="20864628"/>
            <a:ext cx="11747227" cy="1815882"/>
          </a:xfrm>
          <a:prstGeom prst="rect">
            <a:avLst/>
          </a:prstGeom>
        </p:spPr>
        <p:txBody>
          <a:bodyPr wrap="square">
            <a:spAutoFit/>
          </a:bodyPr>
          <a:lstStyle/>
          <a:p>
            <a:pPr algn="just">
              <a:spcAft>
                <a:spcPts val="0"/>
              </a:spcAft>
            </a:pPr>
            <a:r>
              <a:rPr lang="en-GB" sz="2800" b="1" dirty="0">
                <a:ea typeface="DejaVu Sans"/>
                <a:cs typeface="DejaVu Sans"/>
              </a:rPr>
              <a:t>Zones of inhibition were measured after 18 and 24hs. incubation at 35°C. </a:t>
            </a:r>
            <a:r>
              <a:rPr lang="en-GB" sz="2800" b="1" i="1" dirty="0">
                <a:ea typeface="DejaVu Sans"/>
                <a:cs typeface="DejaVu Sans"/>
              </a:rPr>
              <a:t>S. aureus</a:t>
            </a:r>
            <a:r>
              <a:rPr lang="en-GB" sz="2800" b="1" dirty="0">
                <a:ea typeface="DejaVu Sans"/>
                <a:cs typeface="DejaVu Sans"/>
              </a:rPr>
              <a:t> ATCC25923 (Biosafety level /BSL) was the control strain used in every run. Tests were performed in duplicate. Six discs were accommodated on a 13.5 cm plate for each run. </a:t>
            </a:r>
            <a:endParaRPr lang="en-US" sz="3200" b="1" dirty="0">
              <a:effectLst/>
              <a:latin typeface="Times New Roman"/>
              <a:ea typeface="SimSun"/>
            </a:endParaRPr>
          </a:p>
        </p:txBody>
      </p:sp>
      <p:sp>
        <p:nvSpPr>
          <p:cNvPr id="20" name="مستطيل 19"/>
          <p:cNvSpPr/>
          <p:nvPr/>
        </p:nvSpPr>
        <p:spPr>
          <a:xfrm>
            <a:off x="358001" y="22542023"/>
            <a:ext cx="11725088" cy="1815882"/>
          </a:xfrm>
          <a:prstGeom prst="rect">
            <a:avLst/>
          </a:prstGeom>
        </p:spPr>
        <p:txBody>
          <a:bodyPr wrap="square">
            <a:spAutoFit/>
          </a:bodyPr>
          <a:lstStyle/>
          <a:p>
            <a:pPr algn="just"/>
            <a:r>
              <a:rPr lang="en-GB" sz="2800" b="1" dirty="0">
                <a:ea typeface="DejaVu Sans"/>
                <a:cs typeface="DejaVu Sans"/>
              </a:rPr>
              <a:t>Interpretative zone of inhibition for </a:t>
            </a:r>
            <a:r>
              <a:rPr lang="en-GB" sz="2800" b="1" dirty="0" err="1">
                <a:ea typeface="DejaVu Sans"/>
                <a:cs typeface="DejaVu Sans"/>
              </a:rPr>
              <a:t>fusidic</a:t>
            </a:r>
            <a:r>
              <a:rPr lang="en-GB" sz="2800" b="1" dirty="0">
                <a:ea typeface="DejaVu Sans"/>
                <a:cs typeface="DejaVu Sans"/>
              </a:rPr>
              <a:t> acid which is not stated in the CLSI guidelines were reported as resistant ≤ 29 mm and susceptible ≥30 mm according to the British Society for Antimicrobial Chemotherapy(BSAC) (Anon-2010/2013) guidelines.</a:t>
            </a:r>
            <a:endParaRPr lang="ar-SA" sz="2800" b="1" dirty="0"/>
          </a:p>
        </p:txBody>
      </p:sp>
      <p:sp>
        <p:nvSpPr>
          <p:cNvPr id="21" name="مستطيل 20"/>
          <p:cNvSpPr/>
          <p:nvPr/>
        </p:nvSpPr>
        <p:spPr>
          <a:xfrm>
            <a:off x="353563" y="24357905"/>
            <a:ext cx="12722077" cy="2308324"/>
          </a:xfrm>
          <a:prstGeom prst="rect">
            <a:avLst/>
          </a:prstGeom>
        </p:spPr>
        <p:txBody>
          <a:bodyPr wrap="square">
            <a:spAutoFit/>
          </a:bodyPr>
          <a:lstStyle/>
          <a:p>
            <a:pPr marR="873760">
              <a:spcAft>
                <a:spcPts val="0"/>
              </a:spcAft>
            </a:pPr>
            <a:r>
              <a:rPr lang="en-GB" sz="2800" b="1" i="1" dirty="0">
                <a:solidFill>
                  <a:srgbClr val="C00000"/>
                </a:solidFill>
                <a:ea typeface="DejaVu Sans"/>
                <a:cs typeface="DejaVu Sans"/>
              </a:rPr>
              <a:t>Minimum inhibitory </a:t>
            </a:r>
            <a:r>
              <a:rPr lang="en-GB" sz="2800" b="1" i="1" dirty="0" smtClean="0">
                <a:solidFill>
                  <a:srgbClr val="C00000"/>
                </a:solidFill>
                <a:ea typeface="DejaVu Sans"/>
                <a:cs typeface="DejaVu Sans"/>
              </a:rPr>
              <a:t>concentration:</a:t>
            </a:r>
            <a:endParaRPr lang="en-US" sz="3200" i="1" dirty="0">
              <a:solidFill>
                <a:srgbClr val="C00000"/>
              </a:solidFill>
              <a:ea typeface="SimSun"/>
            </a:endParaRPr>
          </a:p>
          <a:p>
            <a:pPr marR="1097280" algn="just">
              <a:spcAft>
                <a:spcPts val="0"/>
              </a:spcAft>
            </a:pPr>
            <a:r>
              <a:rPr lang="en-GB" sz="2800" b="1" dirty="0">
                <a:ea typeface="DejaVu Sans"/>
                <a:cs typeface="DejaVu Sans"/>
              </a:rPr>
              <a:t>Antibiotic stock </a:t>
            </a:r>
            <a:r>
              <a:rPr lang="en-GB" sz="2800" b="1" dirty="0" smtClean="0">
                <a:ea typeface="DejaVu Sans"/>
                <a:cs typeface="DejaVu Sans"/>
              </a:rPr>
              <a:t>solution:</a:t>
            </a:r>
            <a:r>
              <a:rPr lang="en-US" sz="3200" b="1" dirty="0">
                <a:ea typeface="SimSun"/>
              </a:rPr>
              <a:t> </a:t>
            </a:r>
            <a:r>
              <a:rPr lang="en-GB" sz="2800" b="1" dirty="0" smtClean="0">
                <a:ea typeface="DejaVu Sans"/>
                <a:cs typeface="DejaVu Sans"/>
              </a:rPr>
              <a:t>Stock </a:t>
            </a:r>
            <a:r>
              <a:rPr lang="en-GB" sz="2800" b="1" dirty="0">
                <a:ea typeface="DejaVu Sans"/>
                <a:cs typeface="DejaVu Sans"/>
              </a:rPr>
              <a:t>solution was prepared using the formula 100/P X V X C = W, where: P= potency given by the manufacturer (µg/mg), V= volume required (ml), C=  final concentration of solution (multiplies of 1000) (mg/L), W= weight of antibiotic(mg) to be dissolved in volume V(ml). </a:t>
            </a:r>
            <a:endParaRPr lang="en-US" sz="3200" b="1" dirty="0">
              <a:effectLst/>
              <a:ea typeface="SimSun"/>
            </a:endParaRPr>
          </a:p>
        </p:txBody>
      </p:sp>
      <p:sp>
        <p:nvSpPr>
          <p:cNvPr id="23" name="مستطيل 22"/>
          <p:cNvSpPr/>
          <p:nvPr/>
        </p:nvSpPr>
        <p:spPr>
          <a:xfrm>
            <a:off x="299915" y="29695797"/>
            <a:ext cx="11674436" cy="2462213"/>
          </a:xfrm>
          <a:prstGeom prst="rect">
            <a:avLst/>
          </a:prstGeom>
        </p:spPr>
        <p:txBody>
          <a:bodyPr wrap="square">
            <a:spAutoFit/>
          </a:bodyPr>
          <a:lstStyle/>
          <a:p>
            <a:pPr algn="just">
              <a:lnSpc>
                <a:spcPct val="150000"/>
              </a:lnSpc>
              <a:spcBef>
                <a:spcPts val="225"/>
              </a:spcBef>
              <a:spcAft>
                <a:spcPts val="0"/>
              </a:spcAft>
              <a:tabLst>
                <a:tab pos="1117600" algn="l"/>
                <a:tab pos="1118235" algn="l"/>
              </a:tabLst>
            </a:pPr>
            <a:r>
              <a:rPr lang="en-GB" sz="2800" b="1" dirty="0" err="1">
                <a:ea typeface="DejaVu Sans"/>
                <a:cs typeface="DejaVu Sans"/>
              </a:rPr>
              <a:t>Fusidic</a:t>
            </a:r>
            <a:r>
              <a:rPr lang="en-GB" sz="2800" b="1" dirty="0">
                <a:ea typeface="DejaVu Sans"/>
                <a:cs typeface="DejaVu Sans"/>
              </a:rPr>
              <a:t> acid resistant strains</a:t>
            </a:r>
            <a:endParaRPr lang="en-US" sz="3200" dirty="0">
              <a:ea typeface="SimSun"/>
            </a:endParaRPr>
          </a:p>
          <a:p>
            <a:pPr algn="just"/>
            <a:r>
              <a:rPr lang="en-GB" sz="2800" b="1" dirty="0">
                <a:ea typeface="DejaVu Sans"/>
                <a:cs typeface="DejaVu Sans"/>
              </a:rPr>
              <a:t>This study also revealed that all MRSA strains that were isolated from healthcare and the community facilities in Libya were resistant to </a:t>
            </a:r>
            <a:r>
              <a:rPr lang="en-GB" sz="2800" b="1" dirty="0" err="1">
                <a:ea typeface="DejaVu Sans"/>
                <a:cs typeface="DejaVu Sans"/>
              </a:rPr>
              <a:t>fusidic</a:t>
            </a:r>
            <a:r>
              <a:rPr lang="en-GB" sz="2800" b="1" dirty="0">
                <a:ea typeface="DejaVu Sans"/>
                <a:cs typeface="DejaVu Sans"/>
              </a:rPr>
              <a:t> acid when tested using British Society for Antimicrobial Chemotherapy (BSAC)-version (2010/2013) guidelines. </a:t>
            </a:r>
            <a:endParaRPr lang="ar-SA" sz="3200" b="1" dirty="0"/>
          </a:p>
        </p:txBody>
      </p:sp>
      <p:sp>
        <p:nvSpPr>
          <p:cNvPr id="24" name="مستطيل 23"/>
          <p:cNvSpPr/>
          <p:nvPr/>
        </p:nvSpPr>
        <p:spPr>
          <a:xfrm>
            <a:off x="314266" y="32122874"/>
            <a:ext cx="12415209" cy="954107"/>
          </a:xfrm>
          <a:prstGeom prst="rect">
            <a:avLst/>
          </a:prstGeom>
        </p:spPr>
        <p:txBody>
          <a:bodyPr wrap="square">
            <a:spAutoFit/>
          </a:bodyPr>
          <a:lstStyle/>
          <a:p>
            <a:pPr marR="873760" algn="just">
              <a:spcBef>
                <a:spcPts val="45"/>
              </a:spcBef>
              <a:spcAft>
                <a:spcPts val="0"/>
              </a:spcAft>
            </a:pPr>
            <a:r>
              <a:rPr lang="en-GB" sz="2800" b="1" dirty="0" smtClean="0">
                <a:ea typeface="DejaVu Sans"/>
                <a:cs typeface="DejaVu Sans"/>
              </a:rPr>
              <a:t>MIC </a:t>
            </a:r>
            <a:r>
              <a:rPr lang="en-GB" sz="2800" b="1" dirty="0">
                <a:ea typeface="DejaVu Sans"/>
                <a:cs typeface="DejaVu Sans"/>
              </a:rPr>
              <a:t>range for </a:t>
            </a:r>
            <a:r>
              <a:rPr lang="en-GB" sz="2800" b="1" dirty="0" err="1">
                <a:ea typeface="DejaVu Sans"/>
                <a:cs typeface="DejaVu Sans"/>
              </a:rPr>
              <a:t>fusidic</a:t>
            </a:r>
            <a:r>
              <a:rPr lang="en-GB" sz="2800" b="1" dirty="0">
                <a:ea typeface="DejaVu Sans"/>
                <a:cs typeface="DejaVu Sans"/>
              </a:rPr>
              <a:t> acid was ≥ 4-32 mg/L </a:t>
            </a:r>
            <a:r>
              <a:rPr lang="en-GB" sz="2800" b="1" dirty="0" smtClean="0">
                <a:ea typeface="DejaVu Sans"/>
                <a:cs typeface="DejaVu Sans"/>
              </a:rPr>
              <a:t>for  </a:t>
            </a:r>
            <a:r>
              <a:rPr lang="en-GB" sz="2800" b="1" dirty="0">
                <a:ea typeface="DejaVu Sans"/>
                <a:cs typeface="DejaVu Sans"/>
              </a:rPr>
              <a:t>82-97% of </a:t>
            </a:r>
            <a:r>
              <a:rPr lang="en-GB" sz="2800" b="1" dirty="0" smtClean="0">
                <a:ea typeface="DejaVu Sans"/>
                <a:cs typeface="DejaVu Sans"/>
              </a:rPr>
              <a:t>IPHA-MRSA, OPHA-MRSA </a:t>
            </a:r>
            <a:r>
              <a:rPr lang="en-GB" sz="2800" b="1" dirty="0">
                <a:ea typeface="DejaVu Sans"/>
                <a:cs typeface="DejaVu Sans"/>
              </a:rPr>
              <a:t>and </a:t>
            </a:r>
            <a:r>
              <a:rPr lang="en-GB" sz="2800" b="1" dirty="0" smtClean="0">
                <a:ea typeface="DejaVu Sans"/>
                <a:cs typeface="DejaVu Sans"/>
              </a:rPr>
              <a:t>CC-MRSA </a:t>
            </a:r>
            <a:r>
              <a:rPr lang="en-GB" sz="2800" b="1" dirty="0">
                <a:ea typeface="DejaVu Sans"/>
                <a:cs typeface="DejaVu Sans"/>
              </a:rPr>
              <a:t>isolates. </a:t>
            </a:r>
            <a:endParaRPr lang="ar-SA" sz="2800" b="1" dirty="0"/>
          </a:p>
        </p:txBody>
      </p:sp>
      <p:sp>
        <p:nvSpPr>
          <p:cNvPr id="31" name="مستطيل 30"/>
          <p:cNvSpPr/>
          <p:nvPr/>
        </p:nvSpPr>
        <p:spPr>
          <a:xfrm>
            <a:off x="282699" y="33248394"/>
            <a:ext cx="11537967" cy="1877437"/>
          </a:xfrm>
          <a:prstGeom prst="rect">
            <a:avLst/>
          </a:prstGeom>
        </p:spPr>
        <p:txBody>
          <a:bodyPr wrap="square">
            <a:spAutoFit/>
          </a:bodyPr>
          <a:lstStyle/>
          <a:p>
            <a:pPr algn="just">
              <a:spcAft>
                <a:spcPts val="0"/>
              </a:spcAft>
              <a:tabLst>
                <a:tab pos="1143000" algn="l"/>
              </a:tabLst>
            </a:pPr>
            <a:r>
              <a:rPr lang="en-GB" sz="2800" b="1" dirty="0" smtClean="0">
                <a:ea typeface="DejaVu Sans"/>
                <a:cs typeface="DejaVu Sans"/>
              </a:rPr>
              <a:t>The </a:t>
            </a:r>
            <a:r>
              <a:rPr lang="en-GB" sz="2800" b="1" dirty="0">
                <a:ea typeface="DejaVu Sans"/>
                <a:cs typeface="DejaVu Sans"/>
              </a:rPr>
              <a:t>distribution of MIC values for IPHA-MRSA, </a:t>
            </a:r>
            <a:r>
              <a:rPr lang="en-GB" sz="2800" b="1" dirty="0" smtClean="0">
                <a:ea typeface="DejaVu Sans"/>
                <a:cs typeface="DejaVu Sans"/>
              </a:rPr>
              <a:t>OPHA-MRSA </a:t>
            </a:r>
            <a:r>
              <a:rPr lang="en-GB" sz="2800" b="1" dirty="0">
                <a:ea typeface="DejaVu Sans"/>
                <a:cs typeface="DejaVu Sans"/>
              </a:rPr>
              <a:t>and CC-MRSA for each zone size </a:t>
            </a:r>
            <a:r>
              <a:rPr lang="en-GB" sz="2800" b="1" dirty="0" smtClean="0">
                <a:ea typeface="DejaVu Sans"/>
                <a:cs typeface="DejaVu Sans"/>
              </a:rPr>
              <a:t>(figures </a:t>
            </a:r>
            <a:r>
              <a:rPr lang="en-GB" sz="2800" b="1" dirty="0">
                <a:ea typeface="DejaVu Sans"/>
                <a:cs typeface="DejaVu Sans"/>
              </a:rPr>
              <a:t>1, 2, </a:t>
            </a:r>
            <a:r>
              <a:rPr lang="en-GB" sz="2800" b="1" dirty="0" smtClean="0">
                <a:ea typeface="DejaVu Sans"/>
                <a:cs typeface="DejaVu Sans"/>
              </a:rPr>
              <a:t>3) </a:t>
            </a:r>
            <a:r>
              <a:rPr lang="en-GB" sz="2800" b="1" dirty="0">
                <a:ea typeface="DejaVu Sans"/>
                <a:cs typeface="DejaVu Sans"/>
              </a:rPr>
              <a:t>showed that the highest number of isolates were distributed about the highest MIC values for IPHA-MRSA ( 16, 8, 4mg/L) </a:t>
            </a:r>
            <a:r>
              <a:rPr lang="en-GB" sz="2800" b="1" dirty="0" smtClean="0">
                <a:ea typeface="DejaVu Sans"/>
                <a:cs typeface="DejaVu Sans"/>
              </a:rPr>
              <a:t>OPHA-MRSA </a:t>
            </a:r>
            <a:r>
              <a:rPr lang="en-GB" sz="2800" b="1" dirty="0">
                <a:ea typeface="DejaVu Sans"/>
                <a:cs typeface="DejaVu Sans"/>
              </a:rPr>
              <a:t>(8, 4, 2mg/L) and CC-MRSA (8, 4mg/L) </a:t>
            </a:r>
            <a:r>
              <a:rPr lang="en-GB" sz="2800" b="1" dirty="0" smtClean="0">
                <a:ea typeface="DejaVu Sans"/>
                <a:cs typeface="DejaVu Sans"/>
              </a:rPr>
              <a:t>respectively.</a:t>
            </a:r>
            <a:endParaRPr lang="en-US" sz="3200" b="1" dirty="0">
              <a:effectLst/>
              <a:latin typeface="Times New Roman"/>
              <a:ea typeface="SimSun"/>
            </a:endParaRPr>
          </a:p>
        </p:txBody>
      </p:sp>
      <p:sp>
        <p:nvSpPr>
          <p:cNvPr id="1346" name="Rectangle 404"/>
          <p:cNvSpPr>
            <a:spLocks noChangeArrowheads="1"/>
          </p:cNvSpPr>
          <p:nvPr/>
        </p:nvSpPr>
        <p:spPr bwMode="auto">
          <a:xfrm>
            <a:off x="289984" y="-1143243"/>
            <a:ext cx="30279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p>
        </p:txBody>
      </p:sp>
      <p:sp>
        <p:nvSpPr>
          <p:cNvPr id="1347" name="Rectangle 409"/>
          <p:cNvSpPr>
            <a:spLocks noChangeArrowheads="1"/>
          </p:cNvSpPr>
          <p:nvPr/>
        </p:nvSpPr>
        <p:spPr bwMode="auto">
          <a:xfrm>
            <a:off x="152400" y="6096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1pPr>
            <a:lvl2pPr marL="4572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2pPr>
            <a:lvl3pPr marL="9144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3pPr>
            <a:lvl4pPr marL="13716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4pPr>
            <a:lvl5pPr marL="18288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5pPr>
            <a:lvl6pPr marL="22860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6pPr>
            <a:lvl7pPr marL="27432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7pPr>
            <a:lvl8pPr marL="32004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8pPr>
            <a:lvl9pPr marL="36576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tab pos="228600" algn="l"/>
                <a:tab pos="457200" algn="l"/>
                <a:tab pos="3467100" algn="l"/>
              </a:tabLst>
            </a:pPr>
            <a:endParaRPr kumimoji="0" lang="en-GB" altLang="ar-SA" sz="1200" b="0" i="0" u="none" strike="noStrike" cap="none" normalizeH="0" baseline="0" smtClean="0">
              <a:ln>
                <a:noFill/>
              </a:ln>
              <a:solidFill>
                <a:schemeClr val="tx1"/>
              </a:solidFill>
              <a:effectLst/>
              <a:latin typeface="Calibri" pitchFamily="34" charset="0"/>
              <a:ea typeface="DejaVu Sans"/>
              <a:cs typeface="DejaVu Sans"/>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457200" algn="l"/>
                <a:tab pos="3467100" algn="l"/>
              </a:tabLst>
            </a:pPr>
            <a:r>
              <a:rPr kumimoji="0" lang="en-GB" altLang="ar-SA" sz="1200" b="0" i="0" u="none" strike="noStrike" cap="none" normalizeH="0" baseline="0" smtClean="0">
                <a:ln>
                  <a:noFill/>
                </a:ln>
                <a:solidFill>
                  <a:schemeClr val="tx1"/>
                </a:solidFill>
                <a:effectLst/>
                <a:latin typeface="Calibri" pitchFamily="34" charset="0"/>
                <a:ea typeface="DejaVu Sans"/>
                <a:cs typeface="DejaVu Sans"/>
              </a:rPr>
              <a:t> </a:t>
            </a:r>
            <a:endPar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457200" algn="l"/>
                <a:tab pos="3467100" algn="l"/>
              </a:tabLst>
            </a:pPr>
            <a:endParaRPr kumimoji="0" lang="en-GB"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1348" name="Rectangle 411"/>
          <p:cNvSpPr>
            <a:spLocks noChangeArrowheads="1"/>
          </p:cNvSpPr>
          <p:nvPr/>
        </p:nvSpPr>
        <p:spPr bwMode="auto">
          <a:xfrm>
            <a:off x="152400" y="6096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
            </a:r>
            <a:br>
              <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br>
            <a:endParaRPr kumimoji="0" lang="en-GB"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1349" name="Rectangle 414"/>
          <p:cNvSpPr>
            <a:spLocks noChangeArrowheads="1"/>
          </p:cNvSpPr>
          <p:nvPr/>
        </p:nvSpPr>
        <p:spPr bwMode="auto">
          <a:xfrm>
            <a:off x="152400" y="6096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1pPr>
            <a:lvl2pPr marL="4572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2pPr>
            <a:lvl3pPr marL="9144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3pPr>
            <a:lvl4pPr marL="13716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4pPr>
            <a:lvl5pPr marL="18288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5pPr>
            <a:lvl6pPr marL="22860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6pPr>
            <a:lvl7pPr marL="27432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7pPr>
            <a:lvl8pPr marL="32004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8pPr>
            <a:lvl9pPr marL="36576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tab pos="228600" algn="l"/>
                <a:tab pos="457200" algn="l"/>
                <a:tab pos="3467100" algn="l"/>
              </a:tabLst>
            </a:pPr>
            <a:endParaRPr kumimoji="0" lang="ar-SA" alt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353" name="Rectangle 488"/>
          <p:cNvSpPr>
            <a:spLocks noChangeArrowheads="1"/>
          </p:cNvSpPr>
          <p:nvPr/>
        </p:nvSpPr>
        <p:spPr bwMode="auto">
          <a:xfrm>
            <a:off x="152400" y="152400"/>
            <a:ext cx="30279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p>
        </p:txBody>
      </p:sp>
      <p:sp>
        <p:nvSpPr>
          <p:cNvPr id="1354" name="Rectangle 493"/>
          <p:cNvSpPr>
            <a:spLocks noChangeArrowheads="1"/>
          </p:cNvSpPr>
          <p:nvPr/>
        </p:nvSpPr>
        <p:spPr bwMode="auto">
          <a:xfrm>
            <a:off x="152400" y="6096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1pPr>
            <a:lvl2pPr marL="4572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2pPr>
            <a:lvl3pPr marL="9144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3pPr>
            <a:lvl4pPr marL="13716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4pPr>
            <a:lvl5pPr marL="18288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5pPr>
            <a:lvl6pPr marL="22860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6pPr>
            <a:lvl7pPr marL="27432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7pPr>
            <a:lvl8pPr marL="32004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8pPr>
            <a:lvl9pPr marL="36576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tab pos="228600" algn="l"/>
                <a:tab pos="457200" algn="l"/>
                <a:tab pos="3467100" algn="l"/>
              </a:tabLst>
            </a:pPr>
            <a:endParaRPr kumimoji="0" lang="en-GB" altLang="ar-SA" sz="1200" b="0" i="0" u="none" strike="noStrike" cap="none" normalizeH="0" baseline="0" smtClean="0">
              <a:ln>
                <a:noFill/>
              </a:ln>
              <a:solidFill>
                <a:schemeClr val="tx1"/>
              </a:solidFill>
              <a:effectLst/>
              <a:latin typeface="Calibri" pitchFamily="34" charset="0"/>
              <a:ea typeface="DejaVu Sans" charset="0"/>
              <a:cs typeface="DejaVu Sans"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457200" algn="l"/>
                <a:tab pos="3467100" algn="l"/>
              </a:tabLst>
            </a:pPr>
            <a:r>
              <a:rPr kumimoji="0" lang="en-GB" altLang="ar-SA" sz="1200" b="0" i="0" u="none" strike="noStrike" cap="none" normalizeH="0" baseline="0" smtClean="0">
                <a:ln>
                  <a:noFill/>
                </a:ln>
                <a:solidFill>
                  <a:schemeClr val="tx1"/>
                </a:solidFill>
                <a:effectLst/>
                <a:latin typeface="Calibri" pitchFamily="34" charset="0"/>
                <a:ea typeface="DejaVu Sans" charset="0"/>
                <a:cs typeface="DejaVu Sans" charset="0"/>
              </a:rPr>
              <a:t> </a:t>
            </a:r>
            <a:endPar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 pos="457200" algn="l"/>
                <a:tab pos="3467100" algn="l"/>
              </a:tabLst>
            </a:pPr>
            <a:endParaRPr kumimoji="0" lang="en-GB"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1357" name="Rectangle 495"/>
          <p:cNvSpPr>
            <a:spLocks noChangeArrowheads="1"/>
          </p:cNvSpPr>
          <p:nvPr/>
        </p:nvSpPr>
        <p:spPr bwMode="auto">
          <a:xfrm>
            <a:off x="152400" y="6096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
            </a:r>
            <a:br>
              <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br>
            <a:endParaRPr kumimoji="0" lang="en-GB"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1358" name="Rectangle 498"/>
          <p:cNvSpPr>
            <a:spLocks noChangeArrowheads="1"/>
          </p:cNvSpPr>
          <p:nvPr/>
        </p:nvSpPr>
        <p:spPr bwMode="auto">
          <a:xfrm>
            <a:off x="152400" y="6096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1pPr>
            <a:lvl2pPr marL="4572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2pPr>
            <a:lvl3pPr marL="9144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3pPr>
            <a:lvl4pPr marL="13716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4pPr>
            <a:lvl5pPr marL="18288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5pPr>
            <a:lvl6pPr marL="22860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6pPr>
            <a:lvl7pPr marL="27432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7pPr>
            <a:lvl8pPr marL="32004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8pPr>
            <a:lvl9pPr marL="36576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tab pos="228600" algn="l"/>
                <a:tab pos="457200" algn="l"/>
                <a:tab pos="3467100" algn="l"/>
              </a:tabLst>
            </a:pPr>
            <a:endParaRPr kumimoji="0" lang="ar-SA" alt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مستطيل 17"/>
          <p:cNvSpPr/>
          <p:nvPr/>
        </p:nvSpPr>
        <p:spPr>
          <a:xfrm>
            <a:off x="13429797" y="35182416"/>
            <a:ext cx="15815459" cy="954107"/>
          </a:xfrm>
          <a:prstGeom prst="rect">
            <a:avLst/>
          </a:prstGeom>
          <a:solidFill>
            <a:srgbClr val="92D050"/>
          </a:solidFill>
        </p:spPr>
        <p:style>
          <a:lnRef idx="0">
            <a:schemeClr val="accent2"/>
          </a:lnRef>
          <a:fillRef idx="3">
            <a:schemeClr val="accent2"/>
          </a:fillRef>
          <a:effectRef idx="3">
            <a:schemeClr val="accent2"/>
          </a:effectRef>
          <a:fontRef idx="minor">
            <a:schemeClr val="lt1"/>
          </a:fontRef>
        </p:style>
        <p:txBody>
          <a:bodyPr wrap="square">
            <a:spAutoFit/>
          </a:bodyPr>
          <a:lstStyle/>
          <a:p>
            <a:pPr marL="685800" marR="1102360">
              <a:spcBef>
                <a:spcPts val="290"/>
              </a:spcBef>
              <a:spcAft>
                <a:spcPts val="0"/>
              </a:spcAft>
              <a:tabLst>
                <a:tab pos="1463675" algn="l"/>
              </a:tabLst>
            </a:pPr>
            <a:r>
              <a:rPr lang="en-GB" sz="2800" b="1" dirty="0">
                <a:solidFill>
                  <a:srgbClr val="002060"/>
                </a:solidFill>
                <a:ea typeface="DejaVu Sans"/>
                <a:cs typeface="Times New Roman"/>
              </a:rPr>
              <a:t>Figure</a:t>
            </a:r>
            <a:r>
              <a:rPr lang="en-GB" sz="2800" b="1" spc="-215" dirty="0">
                <a:solidFill>
                  <a:srgbClr val="002060"/>
                </a:solidFill>
                <a:ea typeface="DejaVu Sans"/>
                <a:cs typeface="Times New Roman"/>
              </a:rPr>
              <a:t> </a:t>
            </a:r>
            <a:r>
              <a:rPr lang="en-GB" sz="2800" b="1" dirty="0">
                <a:solidFill>
                  <a:srgbClr val="002060"/>
                </a:solidFill>
                <a:ea typeface="DejaVu Sans"/>
                <a:cs typeface="Times New Roman"/>
              </a:rPr>
              <a:t>3. Distribution</a:t>
            </a:r>
            <a:r>
              <a:rPr lang="en-GB" sz="2800" b="1" spc="-70" dirty="0">
                <a:solidFill>
                  <a:srgbClr val="002060"/>
                </a:solidFill>
                <a:ea typeface="DejaVu Sans"/>
                <a:cs typeface="Times New Roman"/>
              </a:rPr>
              <a:t> </a:t>
            </a:r>
            <a:r>
              <a:rPr lang="en-GB" sz="2800" b="1" dirty="0">
                <a:solidFill>
                  <a:srgbClr val="002060"/>
                </a:solidFill>
                <a:ea typeface="DejaVu Sans"/>
                <a:cs typeface="Times New Roman"/>
              </a:rPr>
              <a:t>of</a:t>
            </a:r>
            <a:r>
              <a:rPr lang="en-GB" sz="2800" b="1" spc="-50" dirty="0">
                <a:solidFill>
                  <a:srgbClr val="002060"/>
                </a:solidFill>
                <a:ea typeface="DejaVu Sans"/>
                <a:cs typeface="Times New Roman"/>
              </a:rPr>
              <a:t> </a:t>
            </a:r>
            <a:r>
              <a:rPr lang="en-GB" sz="2800" b="1" dirty="0">
                <a:solidFill>
                  <a:srgbClr val="002060"/>
                </a:solidFill>
                <a:ea typeface="DejaVu Sans"/>
                <a:cs typeface="Times New Roman"/>
              </a:rPr>
              <a:t>the</a:t>
            </a:r>
            <a:r>
              <a:rPr lang="en-GB" sz="2800" b="1" spc="-65" dirty="0">
                <a:solidFill>
                  <a:srgbClr val="002060"/>
                </a:solidFill>
                <a:ea typeface="DejaVu Sans"/>
                <a:cs typeface="Times New Roman"/>
              </a:rPr>
              <a:t> </a:t>
            </a:r>
            <a:r>
              <a:rPr lang="en-GB" sz="2800" b="1" dirty="0">
                <a:solidFill>
                  <a:srgbClr val="002060"/>
                </a:solidFill>
                <a:ea typeface="DejaVu Sans"/>
                <a:cs typeface="Times New Roman"/>
              </a:rPr>
              <a:t>number</a:t>
            </a:r>
            <a:r>
              <a:rPr lang="en-GB" sz="2800" b="1" spc="-65" dirty="0">
                <a:solidFill>
                  <a:srgbClr val="002060"/>
                </a:solidFill>
                <a:ea typeface="DejaVu Sans"/>
                <a:cs typeface="Times New Roman"/>
              </a:rPr>
              <a:t> </a:t>
            </a:r>
            <a:r>
              <a:rPr lang="en-GB" sz="2800" b="1" dirty="0">
                <a:solidFill>
                  <a:srgbClr val="002060"/>
                </a:solidFill>
                <a:ea typeface="DejaVu Sans"/>
                <a:cs typeface="Times New Roman"/>
              </a:rPr>
              <a:t>of</a:t>
            </a:r>
            <a:r>
              <a:rPr lang="en-GB" sz="2800" b="1" spc="-65" dirty="0">
                <a:solidFill>
                  <a:srgbClr val="002060"/>
                </a:solidFill>
                <a:ea typeface="DejaVu Sans"/>
                <a:cs typeface="Times New Roman"/>
              </a:rPr>
              <a:t> </a:t>
            </a:r>
            <a:r>
              <a:rPr lang="en-GB" sz="2800" b="1" dirty="0">
                <a:solidFill>
                  <a:srgbClr val="002060"/>
                </a:solidFill>
                <a:ea typeface="DejaVu Sans"/>
                <a:cs typeface="Times New Roman"/>
              </a:rPr>
              <a:t>CC-MRSA</a:t>
            </a:r>
            <a:r>
              <a:rPr lang="en-GB" sz="2800" b="1" spc="-60" dirty="0">
                <a:solidFill>
                  <a:srgbClr val="002060"/>
                </a:solidFill>
                <a:ea typeface="DejaVu Sans"/>
                <a:cs typeface="Times New Roman"/>
              </a:rPr>
              <a:t> </a:t>
            </a:r>
            <a:r>
              <a:rPr lang="en-GB" sz="2800" b="1" dirty="0">
                <a:solidFill>
                  <a:srgbClr val="002060"/>
                </a:solidFill>
                <a:ea typeface="DejaVu Sans"/>
                <a:cs typeface="Times New Roman"/>
              </a:rPr>
              <a:t>strains</a:t>
            </a:r>
            <a:r>
              <a:rPr lang="en-GB" sz="2800" b="1" spc="190" dirty="0">
                <a:solidFill>
                  <a:srgbClr val="002060"/>
                </a:solidFill>
                <a:ea typeface="DejaVu Sans"/>
                <a:cs typeface="Times New Roman"/>
              </a:rPr>
              <a:t> </a:t>
            </a:r>
            <a:r>
              <a:rPr lang="en-GB" sz="2800" b="1" dirty="0">
                <a:solidFill>
                  <a:srgbClr val="002060"/>
                </a:solidFill>
                <a:ea typeface="DejaVu Sans"/>
                <a:cs typeface="Times New Roman"/>
              </a:rPr>
              <a:t>compared</a:t>
            </a:r>
            <a:r>
              <a:rPr lang="en-GB" sz="2800" b="1" spc="-70" dirty="0">
                <a:solidFill>
                  <a:srgbClr val="002060"/>
                </a:solidFill>
                <a:ea typeface="DejaVu Sans"/>
                <a:cs typeface="Times New Roman"/>
              </a:rPr>
              <a:t> </a:t>
            </a:r>
            <a:r>
              <a:rPr lang="en-GB" sz="2800" b="1" dirty="0">
                <a:solidFill>
                  <a:srgbClr val="002060"/>
                </a:solidFill>
                <a:ea typeface="DejaVu Sans"/>
                <a:cs typeface="Times New Roman"/>
              </a:rPr>
              <a:t>with</a:t>
            </a:r>
            <a:r>
              <a:rPr lang="en-GB" sz="2800" b="1" spc="-55" dirty="0">
                <a:solidFill>
                  <a:srgbClr val="002060"/>
                </a:solidFill>
                <a:ea typeface="DejaVu Sans"/>
                <a:cs typeface="Times New Roman"/>
              </a:rPr>
              <a:t> </a:t>
            </a:r>
            <a:r>
              <a:rPr lang="en-GB" sz="2800" b="1" dirty="0">
                <a:solidFill>
                  <a:srgbClr val="002060"/>
                </a:solidFill>
                <a:ea typeface="DejaVu Sans"/>
                <a:cs typeface="Times New Roman"/>
              </a:rPr>
              <a:t>MIC</a:t>
            </a:r>
            <a:r>
              <a:rPr lang="en-GB" sz="2800" b="1" spc="-55" dirty="0">
                <a:solidFill>
                  <a:srgbClr val="002060"/>
                </a:solidFill>
                <a:ea typeface="DejaVu Sans"/>
                <a:cs typeface="Times New Roman"/>
              </a:rPr>
              <a:t> </a:t>
            </a:r>
            <a:r>
              <a:rPr lang="en-GB" sz="2800" b="1" dirty="0">
                <a:solidFill>
                  <a:srgbClr val="002060"/>
                </a:solidFill>
                <a:ea typeface="DejaVu Sans"/>
                <a:cs typeface="Times New Roman"/>
              </a:rPr>
              <a:t>                                                                                and Zone</a:t>
            </a:r>
            <a:r>
              <a:rPr lang="en-GB" sz="2800" b="1" spc="-110" dirty="0">
                <a:solidFill>
                  <a:srgbClr val="002060"/>
                </a:solidFill>
                <a:ea typeface="DejaVu Sans"/>
                <a:cs typeface="Times New Roman"/>
              </a:rPr>
              <a:t> </a:t>
            </a:r>
            <a:r>
              <a:rPr lang="en-GB" sz="2800" b="1" dirty="0">
                <a:solidFill>
                  <a:srgbClr val="002060"/>
                </a:solidFill>
                <a:ea typeface="DejaVu Sans"/>
                <a:cs typeface="Times New Roman"/>
              </a:rPr>
              <a:t>size</a:t>
            </a:r>
            <a:r>
              <a:rPr lang="en-GB" sz="2800" b="1" spc="-115" dirty="0">
                <a:solidFill>
                  <a:srgbClr val="002060"/>
                </a:solidFill>
                <a:ea typeface="DejaVu Sans"/>
                <a:cs typeface="Times New Roman"/>
              </a:rPr>
              <a:t> </a:t>
            </a:r>
            <a:r>
              <a:rPr lang="en-GB" sz="2800" b="1" dirty="0">
                <a:solidFill>
                  <a:srgbClr val="002060"/>
                </a:solidFill>
                <a:ea typeface="DejaVu Sans"/>
                <a:cs typeface="Times New Roman"/>
              </a:rPr>
              <a:t>for</a:t>
            </a:r>
            <a:r>
              <a:rPr lang="en-GB" sz="2800" b="1" spc="-110" dirty="0">
                <a:solidFill>
                  <a:srgbClr val="002060"/>
                </a:solidFill>
                <a:ea typeface="DejaVu Sans"/>
                <a:cs typeface="Times New Roman"/>
              </a:rPr>
              <a:t> </a:t>
            </a:r>
            <a:r>
              <a:rPr lang="en-GB" sz="2800" b="1" dirty="0" err="1">
                <a:solidFill>
                  <a:srgbClr val="002060"/>
                </a:solidFill>
                <a:ea typeface="DejaVu Sans"/>
                <a:cs typeface="Times New Roman"/>
              </a:rPr>
              <a:t>fusidic</a:t>
            </a:r>
            <a:r>
              <a:rPr lang="en-GB" sz="2800" b="1" spc="-115" dirty="0">
                <a:solidFill>
                  <a:srgbClr val="002060"/>
                </a:solidFill>
                <a:ea typeface="DejaVu Sans"/>
                <a:cs typeface="Times New Roman"/>
              </a:rPr>
              <a:t> </a:t>
            </a:r>
            <a:r>
              <a:rPr lang="en-GB" sz="2800" b="1" dirty="0">
                <a:solidFill>
                  <a:srgbClr val="002060"/>
                </a:solidFill>
                <a:ea typeface="DejaVu Sans"/>
                <a:cs typeface="Times New Roman"/>
              </a:rPr>
              <a:t>acid. </a:t>
            </a:r>
            <a:endParaRPr lang="en-US" sz="2800" dirty="0">
              <a:solidFill>
                <a:srgbClr val="002060"/>
              </a:solidFill>
              <a:effectLst/>
              <a:ea typeface="SimSun"/>
            </a:endParaRPr>
          </a:p>
        </p:txBody>
      </p:sp>
      <p:sp>
        <p:nvSpPr>
          <p:cNvPr id="22" name="مستطيل 21"/>
          <p:cNvSpPr/>
          <p:nvPr/>
        </p:nvSpPr>
        <p:spPr>
          <a:xfrm>
            <a:off x="13429797" y="25727511"/>
            <a:ext cx="15815459" cy="954107"/>
          </a:xfrm>
          <a:prstGeom prst="rect">
            <a:avLst/>
          </a:prstGeom>
          <a:solidFill>
            <a:srgbClr val="92D050"/>
          </a:solidFill>
        </p:spPr>
        <p:style>
          <a:lnRef idx="0">
            <a:schemeClr val="accent2"/>
          </a:lnRef>
          <a:fillRef idx="3">
            <a:schemeClr val="accent2"/>
          </a:fillRef>
          <a:effectRef idx="3">
            <a:schemeClr val="accent2"/>
          </a:effectRef>
          <a:fontRef idx="minor">
            <a:schemeClr val="lt1"/>
          </a:fontRef>
        </p:style>
        <p:txBody>
          <a:bodyPr wrap="square">
            <a:spAutoFit/>
          </a:bodyPr>
          <a:lstStyle/>
          <a:p>
            <a:pPr indent="457200">
              <a:spcAft>
                <a:spcPts val="0"/>
              </a:spcAft>
            </a:pPr>
            <a:r>
              <a:rPr lang="en-GB" sz="2800" b="1" dirty="0" smtClean="0">
                <a:solidFill>
                  <a:srgbClr val="002060"/>
                </a:solidFill>
                <a:ea typeface="SimSun"/>
                <a:cs typeface="Arial"/>
              </a:rPr>
              <a:t>Figure </a:t>
            </a:r>
            <a:r>
              <a:rPr lang="en-GB" sz="2800" b="1" dirty="0">
                <a:solidFill>
                  <a:srgbClr val="002060"/>
                </a:solidFill>
                <a:ea typeface="SimSun"/>
                <a:cs typeface="Arial"/>
              </a:rPr>
              <a:t>2. Distribution of the number of OPHA-MRSA strains compared with    </a:t>
            </a:r>
            <a:endParaRPr lang="en-US" sz="2800" dirty="0">
              <a:solidFill>
                <a:srgbClr val="002060"/>
              </a:solidFill>
              <a:ea typeface="SimSun"/>
            </a:endParaRPr>
          </a:p>
          <a:p>
            <a:pPr indent="457200">
              <a:spcAft>
                <a:spcPts val="0"/>
              </a:spcAft>
            </a:pPr>
            <a:r>
              <a:rPr lang="en-GB" sz="2800" b="1" dirty="0">
                <a:solidFill>
                  <a:srgbClr val="002060"/>
                </a:solidFill>
                <a:ea typeface="SimSun"/>
                <a:cs typeface="Arial"/>
              </a:rPr>
              <a:t>  </a:t>
            </a:r>
            <a:r>
              <a:rPr lang="en-GB" sz="2800" b="1" dirty="0" smtClean="0">
                <a:solidFill>
                  <a:srgbClr val="002060"/>
                </a:solidFill>
                <a:ea typeface="SimSun"/>
                <a:cs typeface="Arial"/>
              </a:rPr>
              <a:t> </a:t>
            </a:r>
            <a:r>
              <a:rPr lang="en-GB" sz="2800" b="1" dirty="0">
                <a:solidFill>
                  <a:srgbClr val="002060"/>
                </a:solidFill>
                <a:ea typeface="SimSun"/>
                <a:cs typeface="Arial"/>
              </a:rPr>
              <a:t>MIC and zone size for </a:t>
            </a:r>
            <a:r>
              <a:rPr lang="en-GB" sz="2800" b="1" dirty="0" err="1">
                <a:solidFill>
                  <a:srgbClr val="002060"/>
                </a:solidFill>
                <a:ea typeface="SimSun"/>
                <a:cs typeface="Arial"/>
              </a:rPr>
              <a:t>fusidic</a:t>
            </a:r>
            <a:r>
              <a:rPr lang="en-GB" sz="2800" b="1" dirty="0">
                <a:solidFill>
                  <a:srgbClr val="002060"/>
                </a:solidFill>
                <a:ea typeface="SimSun"/>
                <a:cs typeface="Arial"/>
              </a:rPr>
              <a:t> acid.</a:t>
            </a:r>
            <a:endParaRPr lang="en-US" sz="2800" dirty="0">
              <a:solidFill>
                <a:srgbClr val="002060"/>
              </a:solidFill>
              <a:effectLst/>
              <a:ea typeface="SimSun"/>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14856" y="173588"/>
            <a:ext cx="4551906" cy="4190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18146" y="3524202"/>
            <a:ext cx="4796830" cy="1590883"/>
          </a:xfrm>
          <a:prstGeom prst="rect">
            <a:avLst/>
          </a:prstGeom>
          <a:ln/>
        </p:spPr>
        <p:style>
          <a:lnRef idx="3">
            <a:schemeClr val="lt1"/>
          </a:lnRef>
          <a:fillRef idx="1">
            <a:schemeClr val="dk1"/>
          </a:fillRef>
          <a:effectRef idx="1">
            <a:schemeClr val="dk1"/>
          </a:effectRef>
          <a:fontRef idx="minor">
            <a:schemeClr val="lt1"/>
          </a:fontRef>
        </p:style>
      </p:pic>
      <p:sp>
        <p:nvSpPr>
          <p:cNvPr id="12" name="مستطيل 11"/>
          <p:cNvSpPr/>
          <p:nvPr/>
        </p:nvSpPr>
        <p:spPr>
          <a:xfrm>
            <a:off x="12889421" y="37422486"/>
            <a:ext cx="16786866" cy="3108543"/>
          </a:xfrm>
          <a:prstGeom prst="rect">
            <a:avLst/>
          </a:prstGeom>
        </p:spPr>
        <p:txBody>
          <a:bodyPr wrap="square">
            <a:spAutoFit/>
          </a:bodyPr>
          <a:lstStyle/>
          <a:p>
            <a:pPr>
              <a:spcAft>
                <a:spcPts val="0"/>
              </a:spcAft>
              <a:tabLst>
                <a:tab pos="676275" algn="l"/>
              </a:tabLst>
            </a:pPr>
            <a:r>
              <a:rPr lang="en-GB" sz="2800" b="1" dirty="0">
                <a:ea typeface="DejaVu Sans"/>
                <a:cs typeface="DejaVu Sans"/>
              </a:rPr>
              <a:t>The isolated strains of MRSA displayed full resistance to </a:t>
            </a:r>
            <a:r>
              <a:rPr lang="en-GB" sz="2800" b="1" dirty="0" err="1">
                <a:ea typeface="DejaVu Sans"/>
                <a:cs typeface="DejaVu Sans"/>
              </a:rPr>
              <a:t>fusidic</a:t>
            </a:r>
            <a:r>
              <a:rPr lang="en-GB" sz="2800" b="1" dirty="0">
                <a:ea typeface="DejaVu Sans"/>
                <a:cs typeface="DejaVu Sans"/>
              </a:rPr>
              <a:t> acid and multiple drug resistance (MDR) to 2-9 </a:t>
            </a:r>
            <a:r>
              <a:rPr lang="en-GB" sz="2800" b="1" dirty="0" smtClean="0">
                <a:ea typeface="DejaVu Sans"/>
                <a:cs typeface="DejaVu Sans"/>
              </a:rPr>
              <a:t> antibiotics </a:t>
            </a:r>
            <a:r>
              <a:rPr lang="en-GB" sz="2800" b="1" dirty="0">
                <a:ea typeface="DejaVu Sans"/>
                <a:cs typeface="DejaVu Sans"/>
              </a:rPr>
              <a:t>for </a:t>
            </a:r>
            <a:r>
              <a:rPr lang="en-GB" sz="2800" b="1" dirty="0" smtClean="0">
                <a:ea typeface="DejaVu Sans"/>
                <a:cs typeface="DejaVu Sans"/>
              </a:rPr>
              <a:t>IPHA-MRSA</a:t>
            </a:r>
            <a:r>
              <a:rPr lang="en-GB" sz="2800" b="1" dirty="0">
                <a:ea typeface="DejaVu Sans"/>
                <a:cs typeface="DejaVu Sans"/>
              </a:rPr>
              <a:t>, 2-7 antibiotics for </a:t>
            </a:r>
            <a:r>
              <a:rPr lang="en-GB" sz="2800" b="1" dirty="0" smtClean="0">
                <a:ea typeface="DejaVu Sans"/>
                <a:cs typeface="DejaVu Sans"/>
              </a:rPr>
              <a:t>OPHA-MRSA </a:t>
            </a:r>
            <a:r>
              <a:rPr lang="en-GB" sz="2800" b="1" dirty="0">
                <a:ea typeface="DejaVu Sans"/>
                <a:cs typeface="DejaVu Sans"/>
              </a:rPr>
              <a:t>and 2-6 antibiotics for CC-MRSA</a:t>
            </a:r>
            <a:r>
              <a:rPr lang="en-GB" sz="2800" b="1" dirty="0" smtClean="0">
                <a:ea typeface="DejaVu Sans"/>
                <a:cs typeface="DejaVu Sans"/>
              </a:rPr>
              <a:t>. The most frequent MDR resistance to </a:t>
            </a:r>
            <a:r>
              <a:rPr lang="en-GB" sz="2800" b="1" dirty="0" err="1" smtClean="0">
                <a:ea typeface="DejaVu Sans"/>
                <a:cs typeface="DejaVu Sans"/>
              </a:rPr>
              <a:t>fusidic</a:t>
            </a:r>
            <a:r>
              <a:rPr lang="en-GB" sz="2800" b="1" dirty="0" smtClean="0">
                <a:ea typeface="DejaVu Sans"/>
                <a:cs typeface="DejaVu Sans"/>
              </a:rPr>
              <a:t> acid</a:t>
            </a:r>
            <a:r>
              <a:rPr lang="en-GB" sz="2800" b="1" dirty="0">
                <a:ea typeface="DejaVu Sans"/>
                <a:cs typeface="DejaVu Sans"/>
              </a:rPr>
              <a:t>, was   </a:t>
            </a:r>
            <a:r>
              <a:rPr lang="en-GB" sz="2800" b="1" dirty="0" smtClean="0">
                <a:ea typeface="DejaVu Sans"/>
                <a:cs typeface="DejaVu Sans"/>
              </a:rPr>
              <a:t>ciprofloxacin, streptomycin, cefotaxime and clindamycin, which is in agreement with previous study by (</a:t>
            </a:r>
            <a:r>
              <a:rPr lang="en-GB" sz="2800" b="1" dirty="0" err="1" smtClean="0">
                <a:ea typeface="DejaVu Sans"/>
                <a:cs typeface="DejaVu Sans"/>
              </a:rPr>
              <a:t>Buzaid</a:t>
            </a:r>
            <a:r>
              <a:rPr lang="en-GB" sz="2800" b="1" dirty="0" smtClean="0">
                <a:ea typeface="DejaVu Sans"/>
                <a:cs typeface="DejaVu Sans"/>
              </a:rPr>
              <a:t> </a:t>
            </a:r>
            <a:r>
              <a:rPr lang="en-GB" sz="2800" b="1" i="1" dirty="0" smtClean="0">
                <a:ea typeface="DejaVu Sans"/>
                <a:cs typeface="DejaVu Sans"/>
              </a:rPr>
              <a:t>et a</a:t>
            </a:r>
            <a:r>
              <a:rPr lang="en-GB" sz="2800" b="1" dirty="0" smtClean="0">
                <a:ea typeface="DejaVu Sans"/>
                <a:cs typeface="DejaVu Sans"/>
              </a:rPr>
              <a:t>l.2011).</a:t>
            </a:r>
            <a:r>
              <a:rPr lang="en-US" sz="2800" b="1" dirty="0" smtClean="0">
                <a:ea typeface="SimSun"/>
              </a:rPr>
              <a:t> </a:t>
            </a:r>
            <a:r>
              <a:rPr lang="en-GB" sz="2800" b="1" dirty="0" smtClean="0">
                <a:ea typeface="DejaVu Sans"/>
                <a:cs typeface="DejaVu Sans"/>
              </a:rPr>
              <a:t>The </a:t>
            </a:r>
            <a:r>
              <a:rPr lang="en-GB" sz="2800" b="1" dirty="0">
                <a:ea typeface="DejaVu Sans"/>
                <a:cs typeface="DejaVu Sans"/>
              </a:rPr>
              <a:t>distribution of MIC values for IPHA-MRSA, </a:t>
            </a:r>
            <a:r>
              <a:rPr lang="en-GB" sz="2800" b="1" dirty="0" smtClean="0">
                <a:ea typeface="DejaVu Sans"/>
                <a:cs typeface="DejaVu Sans"/>
              </a:rPr>
              <a:t>OPHA-MRSA </a:t>
            </a:r>
            <a:r>
              <a:rPr lang="en-GB" sz="2800" b="1" dirty="0">
                <a:ea typeface="DejaVu Sans"/>
                <a:cs typeface="DejaVu Sans"/>
              </a:rPr>
              <a:t>and CC-MRSA for each zone size </a:t>
            </a:r>
            <a:r>
              <a:rPr lang="en-GB" sz="2800" b="1" dirty="0" smtClean="0">
                <a:ea typeface="DejaVu Sans"/>
                <a:cs typeface="DejaVu Sans"/>
              </a:rPr>
              <a:t>showed </a:t>
            </a:r>
            <a:r>
              <a:rPr lang="en-GB" sz="2800" b="1" dirty="0">
                <a:ea typeface="DejaVu Sans"/>
                <a:cs typeface="DejaVu Sans"/>
              </a:rPr>
              <a:t>that the highest number of isolates were distributed about the highest MIC values for IPHA-MRSA ( 16, 8, 4mg/L) </a:t>
            </a:r>
            <a:r>
              <a:rPr lang="en-GB" sz="2800" b="1" dirty="0" smtClean="0">
                <a:ea typeface="DejaVu Sans"/>
                <a:cs typeface="DejaVu Sans"/>
              </a:rPr>
              <a:t>OPHA-MRSA </a:t>
            </a:r>
            <a:r>
              <a:rPr lang="en-GB" sz="2800" b="1" dirty="0">
                <a:ea typeface="DejaVu Sans"/>
                <a:cs typeface="DejaVu Sans"/>
              </a:rPr>
              <a:t>(8, 4, 2mg/L) and CC-MRSA (8, 4mg/L) </a:t>
            </a:r>
            <a:r>
              <a:rPr lang="en-GB" sz="2800" b="1" dirty="0" smtClean="0">
                <a:ea typeface="DejaVu Sans"/>
                <a:cs typeface="DejaVu Sans"/>
              </a:rPr>
              <a:t>respectively ( </a:t>
            </a:r>
            <a:r>
              <a:rPr lang="en-GB" sz="2800" b="1" dirty="0">
                <a:ea typeface="DejaVu Sans"/>
                <a:cs typeface="DejaVu Sans"/>
              </a:rPr>
              <a:t>figures 1, 2, </a:t>
            </a:r>
            <a:r>
              <a:rPr lang="en-GB" sz="2800" b="1" dirty="0" smtClean="0">
                <a:ea typeface="DejaVu Sans"/>
                <a:cs typeface="DejaVu Sans"/>
              </a:rPr>
              <a:t>3). </a:t>
            </a:r>
            <a:endParaRPr lang="en-US" sz="2800" b="1" dirty="0">
              <a:effectLst/>
              <a:ea typeface="SimSun"/>
            </a:endParaRPr>
          </a:p>
        </p:txBody>
      </p:sp>
      <p:sp>
        <p:nvSpPr>
          <p:cNvPr id="16" name="مستطيل 15"/>
          <p:cNvSpPr/>
          <p:nvPr/>
        </p:nvSpPr>
        <p:spPr>
          <a:xfrm>
            <a:off x="13394143" y="13885937"/>
            <a:ext cx="15886765" cy="2492990"/>
          </a:xfrm>
          <a:prstGeom prst="rect">
            <a:avLst/>
          </a:prstGeom>
          <a:solidFill>
            <a:srgbClr val="92D050"/>
          </a:solidFill>
        </p:spPr>
        <p:style>
          <a:lnRef idx="0">
            <a:schemeClr val="accent2"/>
          </a:lnRef>
          <a:fillRef idx="3">
            <a:schemeClr val="accent2"/>
          </a:fillRef>
          <a:effectRef idx="3">
            <a:schemeClr val="accent2"/>
          </a:effectRef>
          <a:fontRef idx="minor">
            <a:schemeClr val="lt1"/>
          </a:fontRef>
        </p:style>
        <p:txBody>
          <a:bodyPr wrap="square">
            <a:spAutoFit/>
          </a:bodyPr>
          <a:lstStyle/>
          <a:p>
            <a:pPr>
              <a:spcAft>
                <a:spcPts val="0"/>
              </a:spcAft>
              <a:tabLst>
                <a:tab pos="638175" algn="l"/>
              </a:tabLst>
            </a:pPr>
            <a:r>
              <a:rPr lang="en-GB" sz="2800" b="1" dirty="0">
                <a:solidFill>
                  <a:schemeClr val="accent4">
                    <a:lumMod val="75000"/>
                  </a:schemeClr>
                </a:solidFill>
                <a:ea typeface="SimSun"/>
                <a:cs typeface="Arial"/>
              </a:rPr>
              <a:t>Figure 1. Distribution of the number of IPHA-MRSA </a:t>
            </a:r>
            <a:r>
              <a:rPr lang="en-GB" sz="2800" b="1" dirty="0" smtClean="0">
                <a:solidFill>
                  <a:schemeClr val="accent4">
                    <a:lumMod val="75000"/>
                  </a:schemeClr>
                </a:solidFill>
                <a:ea typeface="SimSun"/>
                <a:cs typeface="Arial"/>
              </a:rPr>
              <a:t>strains compared </a:t>
            </a:r>
            <a:r>
              <a:rPr lang="en-GB" sz="2800" b="1" dirty="0">
                <a:solidFill>
                  <a:schemeClr val="accent4">
                    <a:lumMod val="75000"/>
                  </a:schemeClr>
                </a:solidFill>
                <a:ea typeface="SimSun"/>
                <a:cs typeface="Arial"/>
              </a:rPr>
              <a:t>with MIC and zone of inhibition for </a:t>
            </a:r>
            <a:r>
              <a:rPr lang="en-GB" sz="2800" b="1" dirty="0" err="1">
                <a:solidFill>
                  <a:schemeClr val="accent4">
                    <a:lumMod val="75000"/>
                  </a:schemeClr>
                </a:solidFill>
                <a:ea typeface="SimSun"/>
                <a:cs typeface="Arial"/>
              </a:rPr>
              <a:t>fusidic</a:t>
            </a:r>
            <a:r>
              <a:rPr lang="en-GB" sz="2800" b="1" dirty="0">
                <a:solidFill>
                  <a:schemeClr val="accent4">
                    <a:lumMod val="75000"/>
                  </a:schemeClr>
                </a:solidFill>
                <a:ea typeface="SimSun"/>
                <a:cs typeface="Arial"/>
              </a:rPr>
              <a:t> acid</a:t>
            </a:r>
            <a:r>
              <a:rPr lang="en-GB" sz="2800" b="1" dirty="0" smtClean="0">
                <a:solidFill>
                  <a:schemeClr val="accent4">
                    <a:lumMod val="75000"/>
                  </a:schemeClr>
                </a:solidFill>
                <a:ea typeface="SimSun"/>
                <a:cs typeface="Arial"/>
              </a:rPr>
              <a:t>. </a:t>
            </a:r>
            <a:r>
              <a:rPr lang="en-GB" sz="2800" b="1" dirty="0">
                <a:solidFill>
                  <a:schemeClr val="accent4">
                    <a:lumMod val="75000"/>
                  </a:schemeClr>
                </a:solidFill>
                <a:ea typeface="SimSun"/>
                <a:cs typeface="Arial"/>
              </a:rPr>
              <a:t>Key.  MIC= minimum inhibitory </a:t>
            </a:r>
            <a:r>
              <a:rPr lang="en-GB" sz="2800" b="1" dirty="0" smtClean="0">
                <a:solidFill>
                  <a:schemeClr val="accent4">
                    <a:lumMod val="75000"/>
                  </a:schemeClr>
                </a:solidFill>
                <a:ea typeface="SimSun"/>
                <a:cs typeface="Arial"/>
              </a:rPr>
              <a:t>concentration.</a:t>
            </a:r>
            <a:r>
              <a:rPr lang="en-US" sz="2800" dirty="0" smtClean="0">
                <a:solidFill>
                  <a:schemeClr val="accent4">
                    <a:lumMod val="75000"/>
                  </a:schemeClr>
                </a:solidFill>
                <a:ea typeface="SimSun"/>
              </a:rPr>
              <a:t>  </a:t>
            </a:r>
            <a:r>
              <a:rPr lang="en-GB" sz="3200" b="1" dirty="0" smtClean="0">
                <a:solidFill>
                  <a:schemeClr val="accent4">
                    <a:lumMod val="75000"/>
                  </a:schemeClr>
                </a:solidFill>
                <a:ea typeface="SimSun"/>
              </a:rPr>
              <a:t>R</a:t>
            </a:r>
            <a:r>
              <a:rPr lang="en-GB" sz="3200" b="1" dirty="0">
                <a:solidFill>
                  <a:schemeClr val="accent4">
                    <a:lumMod val="75000"/>
                  </a:schemeClr>
                </a:solidFill>
                <a:ea typeface="SimSun"/>
              </a:rPr>
              <a:t>=</a:t>
            </a:r>
            <a:r>
              <a:rPr lang="en-GB" sz="3200" b="1" spc="-215" dirty="0">
                <a:solidFill>
                  <a:schemeClr val="accent4">
                    <a:lumMod val="75000"/>
                  </a:schemeClr>
                </a:solidFill>
                <a:ea typeface="SimSun"/>
              </a:rPr>
              <a:t> </a:t>
            </a:r>
            <a:r>
              <a:rPr lang="en-GB" sz="3200" b="1" dirty="0">
                <a:solidFill>
                  <a:schemeClr val="accent4">
                    <a:lumMod val="75000"/>
                  </a:schemeClr>
                </a:solidFill>
                <a:ea typeface="SimSun"/>
              </a:rPr>
              <a:t>Resistance,</a:t>
            </a:r>
            <a:r>
              <a:rPr lang="en-GB" sz="3200" b="1" spc="-215" dirty="0">
                <a:solidFill>
                  <a:schemeClr val="accent4">
                    <a:lumMod val="75000"/>
                  </a:schemeClr>
                </a:solidFill>
                <a:ea typeface="SimSun"/>
              </a:rPr>
              <a:t> </a:t>
            </a:r>
            <a:r>
              <a:rPr lang="en-GB" sz="3200" b="1" dirty="0">
                <a:solidFill>
                  <a:schemeClr val="accent4">
                    <a:lumMod val="75000"/>
                  </a:schemeClr>
                </a:solidFill>
                <a:ea typeface="SimSun"/>
              </a:rPr>
              <a:t>I=</a:t>
            </a:r>
            <a:r>
              <a:rPr lang="en-GB" sz="3200" b="1" spc="-215" dirty="0">
                <a:solidFill>
                  <a:schemeClr val="accent4">
                    <a:lumMod val="75000"/>
                  </a:schemeClr>
                </a:solidFill>
                <a:ea typeface="SimSun"/>
              </a:rPr>
              <a:t> </a:t>
            </a:r>
            <a:r>
              <a:rPr lang="en-GB" sz="3200" b="1" dirty="0">
                <a:solidFill>
                  <a:schemeClr val="accent4">
                    <a:lumMod val="75000"/>
                  </a:schemeClr>
                </a:solidFill>
                <a:ea typeface="SimSun"/>
              </a:rPr>
              <a:t>Intermediate</a:t>
            </a:r>
            <a:r>
              <a:rPr lang="en-GB" sz="3200" b="1" spc="-220" dirty="0">
                <a:solidFill>
                  <a:schemeClr val="accent4">
                    <a:lumMod val="75000"/>
                  </a:schemeClr>
                </a:solidFill>
                <a:ea typeface="SimSun"/>
              </a:rPr>
              <a:t> </a:t>
            </a:r>
            <a:r>
              <a:rPr lang="en-GB" sz="3200" b="1" dirty="0">
                <a:solidFill>
                  <a:schemeClr val="accent4">
                    <a:lumMod val="75000"/>
                  </a:schemeClr>
                </a:solidFill>
                <a:ea typeface="SimSun"/>
              </a:rPr>
              <a:t>and</a:t>
            </a:r>
            <a:r>
              <a:rPr lang="en-GB" sz="3200" b="1" spc="-210" dirty="0">
                <a:solidFill>
                  <a:schemeClr val="accent4">
                    <a:lumMod val="75000"/>
                  </a:schemeClr>
                </a:solidFill>
                <a:ea typeface="SimSun"/>
              </a:rPr>
              <a:t> </a:t>
            </a:r>
            <a:r>
              <a:rPr lang="en-GB" sz="3200" b="1" dirty="0">
                <a:solidFill>
                  <a:schemeClr val="accent4">
                    <a:lumMod val="75000"/>
                  </a:schemeClr>
                </a:solidFill>
                <a:ea typeface="SimSun"/>
              </a:rPr>
              <a:t>S=</a:t>
            </a:r>
            <a:r>
              <a:rPr lang="en-GB" sz="3200" b="1" spc="-215" dirty="0">
                <a:solidFill>
                  <a:schemeClr val="accent4">
                    <a:lumMod val="75000"/>
                  </a:schemeClr>
                </a:solidFill>
                <a:ea typeface="SimSun"/>
              </a:rPr>
              <a:t> </a:t>
            </a:r>
            <a:r>
              <a:rPr lang="en-GB" sz="3200" b="1" dirty="0">
                <a:solidFill>
                  <a:schemeClr val="accent4">
                    <a:lumMod val="75000"/>
                  </a:schemeClr>
                </a:solidFill>
                <a:ea typeface="SimSun"/>
              </a:rPr>
              <a:t>Susceptible,</a:t>
            </a:r>
            <a:r>
              <a:rPr lang="en-GB" sz="3200" b="1" spc="-210" dirty="0">
                <a:solidFill>
                  <a:schemeClr val="accent4">
                    <a:lumMod val="75000"/>
                  </a:schemeClr>
                </a:solidFill>
                <a:ea typeface="SimSun"/>
              </a:rPr>
              <a:t> </a:t>
            </a:r>
            <a:r>
              <a:rPr lang="en-GB" sz="3200" b="1" dirty="0">
                <a:solidFill>
                  <a:schemeClr val="accent4">
                    <a:lumMod val="75000"/>
                  </a:schemeClr>
                </a:solidFill>
                <a:ea typeface="SimSun"/>
              </a:rPr>
              <a:t>VAN=</a:t>
            </a:r>
            <a:r>
              <a:rPr lang="en-GB" sz="3200" b="1" spc="-215" dirty="0">
                <a:solidFill>
                  <a:schemeClr val="accent4">
                    <a:lumMod val="75000"/>
                  </a:schemeClr>
                </a:solidFill>
                <a:ea typeface="SimSun"/>
              </a:rPr>
              <a:t> </a:t>
            </a:r>
            <a:r>
              <a:rPr lang="en-GB" sz="3200" b="1" dirty="0">
                <a:solidFill>
                  <a:schemeClr val="accent4">
                    <a:lumMod val="75000"/>
                  </a:schemeClr>
                </a:solidFill>
                <a:ea typeface="SimSun"/>
              </a:rPr>
              <a:t>vancomycin, CHL=</a:t>
            </a:r>
            <a:r>
              <a:rPr lang="en-GB" sz="3200" b="1" spc="-180" dirty="0">
                <a:solidFill>
                  <a:schemeClr val="accent4">
                    <a:lumMod val="75000"/>
                  </a:schemeClr>
                </a:solidFill>
                <a:ea typeface="SimSun"/>
              </a:rPr>
              <a:t> </a:t>
            </a:r>
            <a:r>
              <a:rPr lang="en-GB" sz="3200" b="1" dirty="0">
                <a:solidFill>
                  <a:schemeClr val="accent4">
                    <a:lumMod val="75000"/>
                  </a:schemeClr>
                </a:solidFill>
                <a:ea typeface="SimSun"/>
              </a:rPr>
              <a:t>chloramphenicol,</a:t>
            </a:r>
            <a:r>
              <a:rPr lang="en-GB" sz="3200" b="1" spc="-185" dirty="0">
                <a:solidFill>
                  <a:schemeClr val="accent4">
                    <a:lumMod val="75000"/>
                  </a:schemeClr>
                </a:solidFill>
                <a:ea typeface="SimSun"/>
              </a:rPr>
              <a:t> </a:t>
            </a:r>
            <a:r>
              <a:rPr lang="en-GB" sz="3200" b="1" dirty="0">
                <a:solidFill>
                  <a:schemeClr val="accent4">
                    <a:lumMod val="75000"/>
                  </a:schemeClr>
                </a:solidFill>
                <a:ea typeface="SimSun"/>
              </a:rPr>
              <a:t>GEN=</a:t>
            </a:r>
            <a:r>
              <a:rPr lang="en-GB" sz="3200" b="1" spc="-180" dirty="0">
                <a:solidFill>
                  <a:schemeClr val="accent4">
                    <a:lumMod val="75000"/>
                  </a:schemeClr>
                </a:solidFill>
                <a:ea typeface="SimSun"/>
              </a:rPr>
              <a:t> </a:t>
            </a:r>
            <a:r>
              <a:rPr lang="en-GB" sz="3200" b="1" dirty="0">
                <a:solidFill>
                  <a:schemeClr val="accent4">
                    <a:lumMod val="75000"/>
                  </a:schemeClr>
                </a:solidFill>
                <a:ea typeface="SimSun"/>
              </a:rPr>
              <a:t>gentamicin,</a:t>
            </a:r>
            <a:r>
              <a:rPr lang="en-GB" sz="3200" b="1" spc="-185" dirty="0">
                <a:solidFill>
                  <a:schemeClr val="accent4">
                    <a:lumMod val="75000"/>
                  </a:schemeClr>
                </a:solidFill>
                <a:ea typeface="SimSun"/>
              </a:rPr>
              <a:t> </a:t>
            </a:r>
            <a:r>
              <a:rPr lang="en-GB" sz="3200" b="1" dirty="0">
                <a:solidFill>
                  <a:schemeClr val="accent4">
                    <a:lumMod val="75000"/>
                  </a:schemeClr>
                </a:solidFill>
                <a:ea typeface="SimSun"/>
              </a:rPr>
              <a:t>FUS=</a:t>
            </a:r>
            <a:r>
              <a:rPr lang="en-GB" sz="3200" b="1" spc="-175" dirty="0">
                <a:solidFill>
                  <a:schemeClr val="accent4">
                    <a:lumMod val="75000"/>
                  </a:schemeClr>
                </a:solidFill>
                <a:ea typeface="SimSun"/>
              </a:rPr>
              <a:t> </a:t>
            </a:r>
            <a:r>
              <a:rPr lang="en-GB" sz="3200" b="1" dirty="0" err="1">
                <a:solidFill>
                  <a:schemeClr val="accent4">
                    <a:lumMod val="75000"/>
                  </a:schemeClr>
                </a:solidFill>
                <a:ea typeface="SimSun"/>
              </a:rPr>
              <a:t>fusidic</a:t>
            </a:r>
            <a:r>
              <a:rPr lang="en-GB" sz="3200" b="1" spc="-165" dirty="0">
                <a:solidFill>
                  <a:schemeClr val="accent4">
                    <a:lumMod val="75000"/>
                  </a:schemeClr>
                </a:solidFill>
                <a:ea typeface="SimSun"/>
              </a:rPr>
              <a:t> </a:t>
            </a:r>
            <a:r>
              <a:rPr lang="en-GB" sz="3200" b="1" dirty="0">
                <a:solidFill>
                  <a:schemeClr val="accent4">
                    <a:lumMod val="75000"/>
                  </a:schemeClr>
                </a:solidFill>
                <a:ea typeface="SimSun"/>
              </a:rPr>
              <a:t>acid ERY= erythromycin, STR= streptomycin, CTX= cefotaxime, CLI= clindamycin and CIP= ciprofloxacin.</a:t>
            </a:r>
            <a:r>
              <a:rPr lang="en-GB" sz="2800" dirty="0">
                <a:solidFill>
                  <a:schemeClr val="accent4">
                    <a:lumMod val="75000"/>
                  </a:schemeClr>
                </a:solidFill>
                <a:ea typeface="SimSun"/>
              </a:rPr>
              <a:t> </a:t>
            </a:r>
            <a:endParaRPr lang="en-US" sz="2800" dirty="0">
              <a:solidFill>
                <a:schemeClr val="accent4">
                  <a:lumMod val="75000"/>
                </a:schemeClr>
              </a:solidFill>
              <a:effectLst/>
              <a:ea typeface="SimSun"/>
            </a:endParaRPr>
          </a:p>
        </p:txBody>
      </p:sp>
      <p:sp>
        <p:nvSpPr>
          <p:cNvPr id="50" name="مخطط انسيابي: معالجة 49"/>
          <p:cNvSpPr/>
          <p:nvPr/>
        </p:nvSpPr>
        <p:spPr>
          <a:xfrm>
            <a:off x="305432" y="5619086"/>
            <a:ext cx="11934572" cy="36847514"/>
          </a:xfrm>
          <a:prstGeom prst="flowChartProcess">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2" name="مخطط انسيابي: معالجة 51"/>
          <p:cNvSpPr/>
          <p:nvPr/>
        </p:nvSpPr>
        <p:spPr>
          <a:xfrm>
            <a:off x="12774550" y="5619087"/>
            <a:ext cx="17172081" cy="36847513"/>
          </a:xfrm>
          <a:prstGeom prst="flowChartProcess">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55" name="مجموعة 54"/>
          <p:cNvGrpSpPr/>
          <p:nvPr/>
        </p:nvGrpSpPr>
        <p:grpSpPr>
          <a:xfrm>
            <a:off x="781658" y="381000"/>
            <a:ext cx="4630090" cy="2250249"/>
            <a:chOff x="1890219" y="90009"/>
            <a:chExt cx="2578505" cy="2250249"/>
          </a:xfrm>
          <a:solidFill>
            <a:schemeClr val="bg2">
              <a:lumMod val="25000"/>
            </a:schemeClr>
          </a:solidFill>
          <a:scene3d>
            <a:camera prst="orthographicFront">
              <a:rot lat="0" lon="0" rev="0"/>
            </a:camera>
            <a:lightRig rig="contrasting" dir="t">
              <a:rot lat="0" lon="0" rev="1200000"/>
            </a:lightRig>
          </a:scene3d>
        </p:grpSpPr>
        <p:sp>
          <p:nvSpPr>
            <p:cNvPr id="56" name="مستطيل مستدير الزوايا 55"/>
            <p:cNvSpPr/>
            <p:nvPr/>
          </p:nvSpPr>
          <p:spPr>
            <a:xfrm>
              <a:off x="1890219" y="90009"/>
              <a:ext cx="2578505" cy="2250249"/>
            </a:xfrm>
            <a:prstGeom prst="roundRect">
              <a:avLst/>
            </a:prstGeom>
          </p:spPr>
          <p:style>
            <a:lnRef idx="0">
              <a:schemeClr val="accent4"/>
            </a:lnRef>
            <a:fillRef idx="3">
              <a:schemeClr val="accent4"/>
            </a:fillRef>
            <a:effectRef idx="3">
              <a:schemeClr val="accent4"/>
            </a:effectRef>
            <a:fontRef idx="minor">
              <a:schemeClr val="lt1"/>
            </a:fontRef>
          </p:style>
        </p:sp>
        <p:sp>
          <p:nvSpPr>
            <p:cNvPr id="57" name="مستطيل 56"/>
            <p:cNvSpPr/>
            <p:nvPr/>
          </p:nvSpPr>
          <p:spPr>
            <a:xfrm>
              <a:off x="1937072" y="90009"/>
              <a:ext cx="2421804" cy="2140401"/>
            </a:xfrm>
            <a:prstGeom prst="rect">
              <a:avLst/>
            </a:prstGeom>
          </p:spPr>
          <p:style>
            <a:lnRef idx="0">
              <a:schemeClr val="accent4"/>
            </a:lnRef>
            <a:fillRef idx="3">
              <a:schemeClr val="accent4"/>
            </a:fillRef>
            <a:effectRef idx="3">
              <a:schemeClr val="accent4"/>
            </a:effectRef>
            <a:fontRef idx="minor">
              <a:schemeClr val="lt1"/>
            </a:fontRef>
          </p:style>
          <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200" b="1" kern="1200" dirty="0" smtClean="0">
                  <a:solidFill>
                    <a:srgbClr val="FFFF00"/>
                  </a:solidFill>
                </a:rPr>
                <a:t>7</a:t>
              </a:r>
              <a:r>
                <a:rPr lang="en-US" sz="3200" b="1" kern="1200" baseline="30000" dirty="0" smtClean="0">
                  <a:solidFill>
                    <a:srgbClr val="FFFF00"/>
                  </a:solidFill>
                </a:rPr>
                <a:t>th</a:t>
              </a:r>
              <a:r>
                <a:rPr lang="en-US" sz="3200" b="1" kern="1200" dirty="0" smtClean="0">
                  <a:solidFill>
                    <a:srgbClr val="FFFF00"/>
                  </a:solidFill>
                </a:rPr>
                <a:t> World Congress and            Exhibition on </a:t>
              </a:r>
              <a:endParaRPr lang="ar-SA" sz="3200" kern="1200" dirty="0">
                <a:solidFill>
                  <a:srgbClr val="FFFF00"/>
                </a:solidFill>
              </a:endParaRPr>
            </a:p>
          </p:txBody>
        </p:sp>
      </p:grpSp>
      <p:grpSp>
        <p:nvGrpSpPr>
          <p:cNvPr id="61" name="مجموعة 60"/>
          <p:cNvGrpSpPr/>
          <p:nvPr/>
        </p:nvGrpSpPr>
        <p:grpSpPr>
          <a:xfrm>
            <a:off x="222858" y="2864836"/>
            <a:ext cx="2589580" cy="2250249"/>
            <a:chOff x="-30915" y="1991731"/>
            <a:chExt cx="2589580" cy="2250249"/>
          </a:xfrm>
          <a:scene3d>
            <a:camera prst="orthographicFront">
              <a:rot lat="0" lon="0" rev="0"/>
            </a:camera>
            <a:lightRig rig="contrasting" dir="t">
              <a:rot lat="0" lon="0" rev="1200000"/>
            </a:lightRig>
          </a:scene3d>
        </p:grpSpPr>
        <p:sp>
          <p:nvSpPr>
            <p:cNvPr id="62" name="مستطيل مستدير الزوايا 61"/>
            <p:cNvSpPr/>
            <p:nvPr/>
          </p:nvSpPr>
          <p:spPr>
            <a:xfrm>
              <a:off x="-30915" y="1991731"/>
              <a:ext cx="2578505" cy="2250249"/>
            </a:xfrm>
            <a:prstGeom prst="roundRect">
              <a:avLst/>
            </a:prstGeom>
          </p:spPr>
          <p:style>
            <a:lnRef idx="1">
              <a:schemeClr val="accent2"/>
            </a:lnRef>
            <a:fillRef idx="3">
              <a:schemeClr val="accent2"/>
            </a:fillRef>
            <a:effectRef idx="2">
              <a:schemeClr val="accent2"/>
            </a:effectRef>
            <a:fontRef idx="minor">
              <a:schemeClr val="lt1"/>
            </a:fontRef>
          </p:style>
        </p:sp>
        <p:sp>
          <p:nvSpPr>
            <p:cNvPr id="63" name="مستطيل 62"/>
            <p:cNvSpPr/>
            <p:nvPr/>
          </p:nvSpPr>
          <p:spPr>
            <a:xfrm>
              <a:off x="199856" y="2211427"/>
              <a:ext cx="2358809" cy="2030553"/>
            </a:xfrm>
            <a:prstGeom prst="rect">
              <a:avLst/>
            </a:prstGeom>
          </p:spPr>
          <p:style>
            <a:lnRef idx="1">
              <a:schemeClr val="accent2"/>
            </a:lnRef>
            <a:fillRef idx="3">
              <a:schemeClr val="accent2"/>
            </a:fillRef>
            <a:effectRef idx="2">
              <a:schemeClr val="accent2"/>
            </a:effectRef>
            <a:fontRef idx="minor">
              <a:schemeClr val="lt1"/>
            </a:fontRef>
          </p:style>
          <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dirty="0" smtClean="0"/>
                <a:t>Antibiotics and Antibiotic Resistance</a:t>
              </a:r>
              <a:endParaRPr lang="ar-SA" sz="3000" kern="1200" dirty="0"/>
            </a:p>
          </p:txBody>
        </p:sp>
      </p:grpSp>
      <p:grpSp>
        <p:nvGrpSpPr>
          <p:cNvPr id="64" name="مجموعة 63"/>
          <p:cNvGrpSpPr/>
          <p:nvPr/>
        </p:nvGrpSpPr>
        <p:grpSpPr>
          <a:xfrm>
            <a:off x="2977050" y="2403626"/>
            <a:ext cx="2578505" cy="2711459"/>
            <a:chOff x="3105340" y="1945390"/>
            <a:chExt cx="2578505" cy="2735128"/>
          </a:xfrm>
          <a:scene3d>
            <a:camera prst="orthographicFront">
              <a:rot lat="0" lon="0" rev="0"/>
            </a:camera>
            <a:lightRig rig="contrasting" dir="t">
              <a:rot lat="0" lon="0" rev="1200000"/>
            </a:lightRig>
          </a:scene3d>
        </p:grpSpPr>
        <p:sp>
          <p:nvSpPr>
            <p:cNvPr id="65" name="مستطيل مستدير الزوايا 64"/>
            <p:cNvSpPr/>
            <p:nvPr/>
          </p:nvSpPr>
          <p:spPr>
            <a:xfrm>
              <a:off x="3105340" y="2430269"/>
              <a:ext cx="2578505" cy="2250249"/>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4">
                <a:hueOff val="-4464770"/>
                <a:satOff val="26899"/>
                <a:lumOff val="2156"/>
                <a:alphaOff val="0"/>
              </a:schemeClr>
            </a:fillRef>
            <a:effectRef idx="2">
              <a:schemeClr val="accent4">
                <a:hueOff val="-4464770"/>
                <a:satOff val="26899"/>
                <a:lumOff val="2156"/>
                <a:alphaOff val="0"/>
              </a:schemeClr>
            </a:effectRef>
            <a:fontRef idx="minor">
              <a:schemeClr val="lt1"/>
            </a:fontRef>
          </p:style>
        </p:sp>
        <p:sp>
          <p:nvSpPr>
            <p:cNvPr id="66" name="مستطيل 65"/>
            <p:cNvSpPr/>
            <p:nvPr/>
          </p:nvSpPr>
          <p:spPr>
            <a:xfrm>
              <a:off x="3215188" y="1945390"/>
              <a:ext cx="2358809" cy="262528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n-US" sz="3000" b="1" kern="1200" dirty="0" smtClean="0"/>
                <a:t>March 16-17, </a:t>
              </a:r>
              <a:r>
                <a:rPr lang="en-US" sz="3000" b="1" kern="1200" dirty="0" smtClean="0">
                  <a:solidFill>
                    <a:srgbClr val="FFFF00"/>
                  </a:solidFill>
                </a:rPr>
                <a:t>2020</a:t>
              </a:r>
              <a:r>
                <a:rPr lang="en-US" sz="3000" b="1" kern="1200" dirty="0" smtClean="0"/>
                <a:t> London, UK </a:t>
              </a:r>
              <a:endParaRPr lang="ar-SA" sz="3000" kern="1200" dirty="0"/>
            </a:p>
          </p:txBody>
        </p:sp>
      </p:grpSp>
      <p:sp>
        <p:nvSpPr>
          <p:cNvPr id="17" name="مستطيل مستدير الزوايا 16"/>
          <p:cNvSpPr/>
          <p:nvPr/>
        </p:nvSpPr>
        <p:spPr>
          <a:xfrm>
            <a:off x="6118060" y="836977"/>
            <a:ext cx="17437861" cy="4121124"/>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ln w="76200">
                <a:solidFill>
                  <a:schemeClr val="tx1"/>
                </a:solidFill>
              </a:ln>
            </a:endParaRPr>
          </a:p>
        </p:txBody>
      </p:sp>
      <p:sp>
        <p:nvSpPr>
          <p:cNvPr id="19" name="إطار 18"/>
          <p:cNvSpPr/>
          <p:nvPr/>
        </p:nvSpPr>
        <p:spPr>
          <a:xfrm>
            <a:off x="24227199" y="3275146"/>
            <a:ext cx="5719432" cy="1939143"/>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4" name="مربع نص 9"/>
          <p:cNvSpPr txBox="1">
            <a:spLocks noChangeArrowheads="1"/>
          </p:cNvSpPr>
          <p:nvPr/>
        </p:nvSpPr>
        <p:spPr bwMode="auto">
          <a:xfrm>
            <a:off x="1677988" y="3502025"/>
            <a:ext cx="334962"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GB" altLang="zh-CN" sz="1200" b="1"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                     </a:t>
            </a:r>
            <a:r>
              <a:rPr kumimoji="0" lang="en-GB" altLang="zh-CN" sz="1400" b="1"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 </a:t>
            </a:r>
            <a:r>
              <a:rPr kumimoji="0" lang="en-GB" altLang="zh-CN" sz="1400" b="1" i="0" u="none" strike="noStrike" cap="none" normalizeH="0" baseline="0" smtClean="0">
                <a:ln>
                  <a:noFill/>
                </a:ln>
                <a:solidFill>
                  <a:srgbClr val="7030A0"/>
                </a:solidFill>
                <a:effectLst/>
                <a:latin typeface="Times New Roman" pitchFamily="18" charset="0"/>
                <a:ea typeface="SimSun" pitchFamily="2" charset="-122"/>
                <a:cs typeface="Times New Roman" pitchFamily="18" charset="0"/>
              </a:rPr>
              <a:t> </a:t>
            </a:r>
            <a:r>
              <a:rPr kumimoji="0" lang="en-GB" altLang="zh-CN" sz="1200" b="1" i="0" u="none" strike="noStrike" cap="none" normalizeH="0" baseline="0" smtClean="0">
                <a:ln>
                  <a:noFill/>
                </a:ln>
                <a:solidFill>
                  <a:srgbClr val="7030A0"/>
                </a:solidFill>
                <a:effectLst/>
                <a:latin typeface="Times New Roman" pitchFamily="18" charset="0"/>
                <a:ea typeface="SimSun" pitchFamily="2" charset="-122"/>
                <a:cs typeface="Times New Roman" pitchFamily="18" charset="0"/>
              </a:rPr>
              <a:t> No. of   strains</a:t>
            </a:r>
            <a:endParaRPr kumimoji="0" lang="en-GB"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392" name="مخطط انسيابي: معالجة 391"/>
          <p:cNvSpPr/>
          <p:nvPr/>
        </p:nvSpPr>
        <p:spPr>
          <a:xfrm>
            <a:off x="2259330" y="2917190"/>
            <a:ext cx="1387475" cy="2115185"/>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35" name="Rectangle 76"/>
          <p:cNvSpPr>
            <a:spLocks noChangeArrowheads="1"/>
          </p:cNvSpPr>
          <p:nvPr/>
        </p:nvSpPr>
        <p:spPr bwMode="auto">
          <a:xfrm>
            <a:off x="152400" y="152400"/>
            <a:ext cx="30279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alt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Rectangle 81"/>
          <p:cNvSpPr>
            <a:spLocks noChangeArrowheads="1"/>
          </p:cNvSpPr>
          <p:nvPr/>
        </p:nvSpPr>
        <p:spPr bwMode="auto">
          <a:xfrm>
            <a:off x="152400" y="6096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altLang="ar-SA" sz="2700" b="0" i="0" u="none" strike="noStrike" cap="none" normalizeH="0" baseline="0" smtClean="0">
                <a:ln>
                  <a:noFill/>
                </a:ln>
                <a:solidFill>
                  <a:schemeClr val="tx1"/>
                </a:solidFill>
                <a:effectLst/>
                <a:latin typeface="Arial" pitchFamily="34" charset="0"/>
                <a:cs typeface="Arial" pitchFamily="34" charset="0"/>
              </a:rPr>
              <a:t/>
            </a:r>
            <a:br>
              <a:rPr kumimoji="0" lang="en-US" altLang="ar-SA" sz="2700" b="0" i="0" u="none" strike="noStrike" cap="none" normalizeH="0" baseline="0" smtClean="0">
                <a:ln>
                  <a:noFill/>
                </a:ln>
                <a:solidFill>
                  <a:schemeClr val="tx1"/>
                </a:solidFill>
                <a:effectLst/>
                <a:latin typeface="Arial" pitchFamily="34" charset="0"/>
                <a:cs typeface="Arial" pitchFamily="34" charset="0"/>
              </a:rPr>
            </a:br>
            <a:endPar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smtClean="0">
                <a:ln>
                  <a:noFill/>
                </a:ln>
                <a:solidFill>
                  <a:srgbClr val="FFFFFF"/>
                </a:solidFill>
                <a:effectLst/>
                <a:latin typeface="Calibri" pitchFamily="34" charset="0"/>
                <a:ea typeface="DejaVu Sans"/>
                <a:cs typeface="DejaVu Sans"/>
              </a:rPr>
              <a:t> </a:t>
            </a:r>
            <a:endParaRPr kumimoji="0" lang="en-US" altLang="zh-CN" sz="27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37" name="Rectangle 84"/>
          <p:cNvSpPr>
            <a:spLocks noChangeArrowheads="1"/>
          </p:cNvSpPr>
          <p:nvPr/>
        </p:nvSpPr>
        <p:spPr bwMode="auto">
          <a:xfrm>
            <a:off x="152400" y="6096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1pPr>
            <a:lvl2pPr marL="4572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2pPr>
            <a:lvl3pPr marL="9144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3pPr>
            <a:lvl4pPr marL="13716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4pPr>
            <a:lvl5pPr marL="18288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5pPr>
            <a:lvl6pPr marL="22860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6pPr>
            <a:lvl7pPr marL="27432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7pPr>
            <a:lvl8pPr marL="32004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8pPr>
            <a:lvl9pPr marL="3657600" algn="r" rtl="1" fontAlgn="base">
              <a:spcBef>
                <a:spcPct val="0"/>
              </a:spcBef>
              <a:spcAft>
                <a:spcPct val="0"/>
              </a:spcAft>
              <a:tabLst>
                <a:tab pos="228600" algn="l"/>
                <a:tab pos="457200" algn="l"/>
                <a:tab pos="3467100" algn="l"/>
              </a:tabLs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tab pos="228600" algn="l"/>
                <a:tab pos="457200" algn="l"/>
                <a:tab pos="3467100" algn="l"/>
              </a:tabLst>
            </a:pPr>
            <a:endParaRPr kumimoji="0" lang="ar-SA" alt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8" name="Rectangle 85"/>
          <p:cNvSpPr>
            <a:spLocks noChangeArrowheads="1"/>
          </p:cNvSpPr>
          <p:nvPr/>
        </p:nvSpPr>
        <p:spPr bwMode="auto">
          <a:xfrm>
            <a:off x="152400" y="6096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
            </a:r>
            <a:br>
              <a:rPr kumimoji="0" lang="en-GB" altLang="zh-CN" sz="12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br>
            <a:endParaRPr kumimoji="0" lang="en-GB" altLang="zh-CN" sz="1800" b="0" i="0" u="none" strike="noStrike" cap="none" normalizeH="0" baseline="0" smtClean="0">
              <a:ln>
                <a:noFill/>
              </a:ln>
              <a:solidFill>
                <a:schemeClr val="tx1"/>
              </a:solidFill>
              <a:effectLst/>
              <a:latin typeface="Arial" pitchFamily="34" charset="0"/>
              <a:cs typeface="Arial" pitchFamily="34" charset="0"/>
            </a:endParaRPr>
          </a:p>
        </p:txBody>
      </p:sp>
      <p:sp>
        <p:nvSpPr>
          <p:cNvPr id="39" name="Rectangle 87"/>
          <p:cNvSpPr>
            <a:spLocks noChangeArrowheads="1"/>
          </p:cNvSpPr>
          <p:nvPr/>
        </p:nvSpPr>
        <p:spPr bwMode="auto">
          <a:xfrm>
            <a:off x="152400" y="609600"/>
            <a:ext cx="302799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altLang="ar-SA"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95418" y="5832532"/>
            <a:ext cx="16251602" cy="7999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09966" y="16355461"/>
            <a:ext cx="16476626" cy="9277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95485" y="26941633"/>
            <a:ext cx="16546101" cy="8240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مستطيل 2"/>
          <p:cNvSpPr/>
          <p:nvPr/>
        </p:nvSpPr>
        <p:spPr>
          <a:xfrm>
            <a:off x="303395" y="26666229"/>
            <a:ext cx="11035582" cy="954107"/>
          </a:xfrm>
          <a:prstGeom prst="rect">
            <a:avLst/>
          </a:prstGeom>
        </p:spPr>
        <p:txBody>
          <a:bodyPr wrap="square">
            <a:spAutoFit/>
          </a:bodyPr>
          <a:lstStyle/>
          <a:p>
            <a:pPr algn="just">
              <a:spcAft>
                <a:spcPts val="0"/>
              </a:spcAft>
            </a:pPr>
            <a:r>
              <a:rPr lang="en-GB" sz="2800" b="1" dirty="0">
                <a:ea typeface="DejaVu Sans"/>
                <a:cs typeface="DejaVu Sans"/>
              </a:rPr>
              <a:t>Working stock solutions were prepared as follows: 20 ml of water =10,000 mg/L stock solution. </a:t>
            </a:r>
            <a:endParaRPr lang="en-US" sz="2800" b="1" dirty="0">
              <a:effectLst/>
              <a:latin typeface="Times New Roman"/>
              <a:ea typeface="SimSun"/>
            </a:endParaRPr>
          </a:p>
        </p:txBody>
      </p:sp>
      <p:sp>
        <p:nvSpPr>
          <p:cNvPr id="14" name="مستطيل 13"/>
          <p:cNvSpPr/>
          <p:nvPr/>
        </p:nvSpPr>
        <p:spPr>
          <a:xfrm>
            <a:off x="351526" y="27622840"/>
            <a:ext cx="12098928" cy="954107"/>
          </a:xfrm>
          <a:prstGeom prst="rect">
            <a:avLst/>
          </a:prstGeom>
        </p:spPr>
        <p:txBody>
          <a:bodyPr wrap="square">
            <a:spAutoFit/>
          </a:bodyPr>
          <a:lstStyle/>
          <a:p>
            <a:pPr marR="1097280">
              <a:spcAft>
                <a:spcPts val="0"/>
              </a:spcAft>
            </a:pPr>
            <a:r>
              <a:rPr lang="en-GB" sz="2800" b="1" dirty="0">
                <a:ea typeface="DejaVu Sans"/>
                <a:cs typeface="DejaVu Sans"/>
              </a:rPr>
              <a:t>Preparation of antibiotic dilution range:</a:t>
            </a:r>
            <a:endParaRPr lang="en-US" sz="2800" dirty="0">
              <a:ea typeface="SimSun"/>
            </a:endParaRPr>
          </a:p>
          <a:p>
            <a:pPr algn="just">
              <a:spcAft>
                <a:spcPts val="0"/>
              </a:spcAft>
            </a:pPr>
            <a:r>
              <a:rPr lang="en-GB" sz="2800" b="1" dirty="0">
                <a:ea typeface="DejaVu Sans"/>
                <a:cs typeface="DejaVu Sans"/>
              </a:rPr>
              <a:t>Antibiotic </a:t>
            </a:r>
            <a:r>
              <a:rPr lang="en-GB" sz="2800" b="1" dirty="0" smtClean="0">
                <a:ea typeface="DejaVu Sans"/>
                <a:cs typeface="DejaVu Sans"/>
              </a:rPr>
              <a:t>dilutions prepared  </a:t>
            </a:r>
            <a:r>
              <a:rPr lang="en-GB" sz="2800" b="1" dirty="0">
                <a:ea typeface="DejaVu Sans"/>
                <a:cs typeface="DejaVu Sans"/>
              </a:rPr>
              <a:t>in the range 0.25-128 mg/L were prepared</a:t>
            </a:r>
            <a:endParaRPr lang="en-US" sz="2800" b="1" dirty="0">
              <a:effectLst/>
              <a:ea typeface="SimSun"/>
            </a:endParaRPr>
          </a:p>
        </p:txBody>
      </p:sp>
      <p:sp>
        <p:nvSpPr>
          <p:cNvPr id="15" name="مستطيل 14"/>
          <p:cNvSpPr/>
          <p:nvPr/>
        </p:nvSpPr>
        <p:spPr>
          <a:xfrm>
            <a:off x="305432" y="35125831"/>
            <a:ext cx="11754664" cy="954107"/>
          </a:xfrm>
          <a:prstGeom prst="rect">
            <a:avLst/>
          </a:prstGeom>
        </p:spPr>
        <p:txBody>
          <a:bodyPr wrap="square">
            <a:spAutoFit/>
          </a:bodyPr>
          <a:lstStyle/>
          <a:p>
            <a:pPr algn="just">
              <a:spcAft>
                <a:spcPts val="0"/>
              </a:spcAft>
            </a:pPr>
            <a:r>
              <a:rPr lang="en-GB" sz="2800" b="1" dirty="0">
                <a:ea typeface="DejaVu Sans"/>
                <a:cs typeface="DejaVu Sans"/>
              </a:rPr>
              <a:t>These MIC and number of isolates were distributed in the vicinity of the zone size range of (11-15/16mm) for the three groups.</a:t>
            </a:r>
            <a:endParaRPr lang="en-US" sz="8800" b="1" dirty="0">
              <a:effectLst/>
              <a:latin typeface="Times New Roman"/>
              <a:ea typeface="SimSun"/>
            </a:endParaRPr>
          </a:p>
        </p:txBody>
      </p:sp>
      <p:sp>
        <p:nvSpPr>
          <p:cNvPr id="30" name="مستطيل 29"/>
          <p:cNvSpPr/>
          <p:nvPr/>
        </p:nvSpPr>
        <p:spPr>
          <a:xfrm>
            <a:off x="12827787" y="40405471"/>
            <a:ext cx="16786864" cy="1815882"/>
          </a:xfrm>
          <a:prstGeom prst="rect">
            <a:avLst/>
          </a:prstGeom>
        </p:spPr>
        <p:txBody>
          <a:bodyPr wrap="square">
            <a:spAutoFit/>
          </a:bodyPr>
          <a:lstStyle/>
          <a:p>
            <a:pPr>
              <a:spcBef>
                <a:spcPts val="45"/>
              </a:spcBef>
              <a:spcAft>
                <a:spcPts val="0"/>
              </a:spcAft>
              <a:tabLst>
                <a:tab pos="2886075" algn="l"/>
              </a:tabLst>
            </a:pPr>
            <a:r>
              <a:rPr lang="en-GB" sz="2800" b="1" dirty="0" smtClean="0">
                <a:ea typeface="DejaVu Sans"/>
                <a:cs typeface="DejaVu Sans"/>
              </a:rPr>
              <a:t>This </a:t>
            </a:r>
            <a:r>
              <a:rPr lang="en-GB" sz="2800" b="1" dirty="0">
                <a:ea typeface="DejaVu Sans"/>
                <a:cs typeface="DejaVu Sans"/>
              </a:rPr>
              <a:t>study has shown </a:t>
            </a:r>
            <a:r>
              <a:rPr lang="en-GB" sz="2800" b="1" dirty="0" smtClean="0">
                <a:ea typeface="DejaVu Sans"/>
                <a:cs typeface="DejaVu Sans"/>
              </a:rPr>
              <a:t>that </a:t>
            </a:r>
            <a:r>
              <a:rPr lang="en-GB" sz="2800" b="1" dirty="0">
                <a:ea typeface="DejaVu Sans"/>
                <a:cs typeface="DejaVu Sans"/>
              </a:rPr>
              <a:t>MRSA is prevalent with similar rates for </a:t>
            </a:r>
            <a:r>
              <a:rPr lang="en-GB" sz="2800" b="1" dirty="0" smtClean="0">
                <a:ea typeface="DejaVu Sans"/>
                <a:cs typeface="DejaVu Sans"/>
              </a:rPr>
              <a:t>IPHA-MRSA</a:t>
            </a:r>
            <a:r>
              <a:rPr lang="en-GB" sz="2800" b="1" dirty="0">
                <a:ea typeface="DejaVu Sans"/>
                <a:cs typeface="DejaVu Sans"/>
              </a:rPr>
              <a:t>, </a:t>
            </a:r>
            <a:r>
              <a:rPr lang="en-GB" sz="2800" b="1" dirty="0" smtClean="0">
                <a:ea typeface="DejaVu Sans"/>
                <a:cs typeface="DejaVu Sans"/>
              </a:rPr>
              <a:t>OPHA-MRSA </a:t>
            </a:r>
            <a:r>
              <a:rPr lang="en-GB" sz="2800" b="1" dirty="0">
                <a:ea typeface="DejaVu Sans"/>
                <a:cs typeface="DejaVu Sans"/>
              </a:rPr>
              <a:t>and CC-MRSA </a:t>
            </a:r>
            <a:r>
              <a:rPr lang="en-GB" sz="2800" b="1" dirty="0" smtClean="0">
                <a:ea typeface="DejaVu Sans"/>
                <a:cs typeface="DejaVu Sans"/>
              </a:rPr>
              <a:t>  strains</a:t>
            </a:r>
            <a:r>
              <a:rPr lang="en-GB" sz="2800" b="1" dirty="0">
                <a:ea typeface="DejaVu Sans"/>
                <a:cs typeface="DejaVu Sans"/>
              </a:rPr>
              <a:t>. Withdrawal of topical </a:t>
            </a:r>
            <a:r>
              <a:rPr lang="en-GB" sz="2800" b="1" dirty="0" err="1">
                <a:ea typeface="DejaVu Sans"/>
                <a:cs typeface="DejaVu Sans"/>
              </a:rPr>
              <a:t>fusidic</a:t>
            </a:r>
            <a:r>
              <a:rPr lang="en-GB" sz="2800" b="1" dirty="0">
                <a:ea typeface="DejaVu Sans"/>
                <a:cs typeface="DejaVu Sans"/>
              </a:rPr>
              <a:t> acid in dermatology department (Southern General Hospital/UK) led to a </a:t>
            </a:r>
            <a:r>
              <a:rPr lang="en-GB" sz="2800" b="1" dirty="0" smtClean="0">
                <a:ea typeface="DejaVu Sans"/>
                <a:cs typeface="DejaVu Sans"/>
              </a:rPr>
              <a:t>  statistically </a:t>
            </a:r>
            <a:r>
              <a:rPr lang="en-GB" sz="2800" b="1" dirty="0">
                <a:ea typeface="DejaVu Sans"/>
                <a:cs typeface="DejaVu Sans"/>
              </a:rPr>
              <a:t>significant fall in </a:t>
            </a:r>
            <a:r>
              <a:rPr lang="en-GB" sz="2800" b="1" dirty="0" err="1">
                <a:ea typeface="DejaVu Sans"/>
                <a:cs typeface="DejaVu Sans"/>
              </a:rPr>
              <a:t>fusidic</a:t>
            </a:r>
            <a:r>
              <a:rPr lang="en-GB" sz="2800" b="1" dirty="0">
                <a:ea typeface="DejaVu Sans"/>
                <a:cs typeface="DejaVu Sans"/>
              </a:rPr>
              <a:t> acid resistance rates (Wylie </a:t>
            </a:r>
            <a:r>
              <a:rPr lang="en-GB" sz="2800" b="1" i="1" dirty="0">
                <a:ea typeface="DejaVu Sans"/>
                <a:cs typeface="DejaVu Sans"/>
              </a:rPr>
              <a:t>et al</a:t>
            </a:r>
            <a:r>
              <a:rPr lang="en-GB" sz="2800" b="1" dirty="0">
                <a:ea typeface="DejaVu Sans"/>
                <a:cs typeface="DejaVu Sans"/>
              </a:rPr>
              <a:t>., 2011).</a:t>
            </a:r>
            <a:endParaRPr lang="en-US" sz="2800" b="1" dirty="0">
              <a:ea typeface="SimSun"/>
            </a:endParaRPr>
          </a:p>
          <a:p>
            <a:pPr>
              <a:spcAft>
                <a:spcPts val="0"/>
              </a:spcAft>
            </a:pPr>
            <a:r>
              <a:rPr lang="en-GB" sz="2800" b="1" dirty="0">
                <a:ea typeface="DejaVu Sans"/>
                <a:cs typeface="DejaVu Sans"/>
              </a:rPr>
              <a:t>Standard </a:t>
            </a:r>
            <a:r>
              <a:rPr lang="en-GB" sz="2800" b="1" dirty="0" smtClean="0">
                <a:ea typeface="DejaVu Sans"/>
                <a:cs typeface="DejaVu Sans"/>
              </a:rPr>
              <a:t> international  </a:t>
            </a:r>
            <a:r>
              <a:rPr lang="en-GB" sz="2800" b="1" dirty="0">
                <a:ea typeface="DejaVu Sans"/>
                <a:cs typeface="DejaVu Sans"/>
              </a:rPr>
              <a:t>interpretation </a:t>
            </a:r>
            <a:r>
              <a:rPr lang="en-GB" sz="2800" b="1" dirty="0" smtClean="0">
                <a:ea typeface="DejaVu Sans"/>
                <a:cs typeface="DejaVu Sans"/>
              </a:rPr>
              <a:t> criteria  for zone  </a:t>
            </a:r>
            <a:r>
              <a:rPr lang="en-GB" sz="2800" b="1" dirty="0">
                <a:ea typeface="DejaVu Sans"/>
                <a:cs typeface="DejaVu Sans"/>
              </a:rPr>
              <a:t>size </a:t>
            </a:r>
            <a:r>
              <a:rPr lang="en-GB" sz="2800" b="1" dirty="0" smtClean="0">
                <a:ea typeface="DejaVu Sans"/>
                <a:cs typeface="DejaVu Sans"/>
              </a:rPr>
              <a:t> for </a:t>
            </a:r>
            <a:r>
              <a:rPr lang="en-GB" sz="2800" b="1" dirty="0" err="1">
                <a:ea typeface="DejaVu Sans"/>
                <a:cs typeface="DejaVu Sans"/>
              </a:rPr>
              <a:t>fusidic</a:t>
            </a:r>
            <a:r>
              <a:rPr lang="en-GB" sz="2800" b="1" dirty="0">
                <a:ea typeface="DejaVu Sans"/>
                <a:cs typeface="DejaVu Sans"/>
              </a:rPr>
              <a:t> </a:t>
            </a:r>
            <a:r>
              <a:rPr lang="en-GB" sz="2800" b="1" dirty="0" smtClean="0">
                <a:ea typeface="DejaVu Sans"/>
                <a:cs typeface="DejaVu Sans"/>
              </a:rPr>
              <a:t>acid  should  </a:t>
            </a:r>
            <a:r>
              <a:rPr lang="en-GB" sz="2800" b="1" dirty="0">
                <a:ea typeface="DejaVu Sans"/>
                <a:cs typeface="DejaVu Sans"/>
              </a:rPr>
              <a:t>be </a:t>
            </a:r>
            <a:r>
              <a:rPr lang="en-GB" sz="2800" b="1" dirty="0" smtClean="0">
                <a:ea typeface="DejaVu Sans"/>
                <a:cs typeface="DejaVu Sans"/>
              </a:rPr>
              <a:t> addressed</a:t>
            </a:r>
            <a:r>
              <a:rPr lang="en-GB" sz="2800" b="1" dirty="0">
                <a:ea typeface="DejaVu Sans"/>
                <a:cs typeface="DejaVu Sans"/>
              </a:rPr>
              <a:t>.</a:t>
            </a:r>
            <a:endParaRPr lang="en-US" sz="9600" b="1" dirty="0">
              <a:effectLst/>
              <a:ea typeface="SimSun"/>
            </a:endParaRPr>
          </a:p>
        </p:txBody>
      </p:sp>
      <p:sp>
        <p:nvSpPr>
          <p:cNvPr id="1350" name="مستطيل 1349"/>
          <p:cNvSpPr/>
          <p:nvPr/>
        </p:nvSpPr>
        <p:spPr>
          <a:xfrm>
            <a:off x="-402190" y="37741077"/>
            <a:ext cx="12277940" cy="4056495"/>
          </a:xfrm>
          <a:prstGeom prst="rect">
            <a:avLst/>
          </a:prstGeom>
        </p:spPr>
        <p:txBody>
          <a:bodyPr wrap="square">
            <a:spAutoFit/>
          </a:bodyPr>
          <a:lstStyle/>
          <a:p>
            <a:pPr marL="749300" marR="1080770">
              <a:lnSpc>
                <a:spcPct val="115000"/>
              </a:lnSpc>
            </a:pPr>
            <a:r>
              <a:rPr lang="en-GB" sz="2800" b="1" dirty="0" smtClean="0">
                <a:ln>
                  <a:solidFill>
                    <a:srgbClr val="FFC000"/>
                  </a:solidFill>
                </a:ln>
                <a:ea typeface="DejaVu Sans"/>
                <a:cs typeface="DejaVu Sans"/>
              </a:rPr>
              <a:t>Anonymous</a:t>
            </a:r>
            <a:r>
              <a:rPr lang="en-GB" sz="2800" b="1" dirty="0">
                <a:ln>
                  <a:solidFill>
                    <a:srgbClr val="FFC000"/>
                  </a:solidFill>
                </a:ln>
                <a:ea typeface="DejaVu Sans"/>
                <a:cs typeface="DejaVu Sans"/>
              </a:rPr>
              <a:t>. </a:t>
            </a:r>
            <a:r>
              <a:rPr lang="en-GB" sz="2800" b="1" dirty="0" smtClean="0">
                <a:ln>
                  <a:solidFill>
                    <a:srgbClr val="FFC000"/>
                  </a:solidFill>
                </a:ln>
                <a:ea typeface="DejaVu Sans"/>
                <a:cs typeface="DejaVu Sans"/>
              </a:rPr>
              <a:t> </a:t>
            </a:r>
            <a:r>
              <a:rPr lang="en-GB" sz="2800" b="1" dirty="0">
                <a:ln>
                  <a:solidFill>
                    <a:srgbClr val="FFC000"/>
                  </a:solidFill>
                </a:ln>
                <a:ea typeface="DejaVu Sans"/>
                <a:cs typeface="DejaVu Sans"/>
              </a:rPr>
              <a:t>march 2013, available at [online]: bsac.org.uk/</a:t>
            </a:r>
            <a:r>
              <a:rPr lang="en-GB" sz="2800" b="1" dirty="0" err="1">
                <a:ln>
                  <a:solidFill>
                    <a:srgbClr val="FFC000"/>
                  </a:solidFill>
                </a:ln>
                <a:ea typeface="DejaVu Sans"/>
                <a:cs typeface="DejaVu Sans"/>
              </a:rPr>
              <a:t>wp</a:t>
            </a:r>
            <a:r>
              <a:rPr lang="en-GB" sz="2800" b="1" dirty="0">
                <a:ln>
                  <a:solidFill>
                    <a:srgbClr val="FFC000"/>
                  </a:solidFill>
                </a:ln>
                <a:ea typeface="DejaVu Sans"/>
                <a:cs typeface="DejaVu Sans"/>
              </a:rPr>
              <a:t>-content/uploads/2012/02/version- 9.1_March_2013_final-V2.pdf</a:t>
            </a:r>
            <a:r>
              <a:rPr lang="en-GB" sz="2800" b="1" dirty="0" smtClean="0">
                <a:ln>
                  <a:solidFill>
                    <a:srgbClr val="FFC000"/>
                  </a:solidFill>
                </a:ln>
                <a:ea typeface="DejaVu Sans"/>
                <a:cs typeface="DejaVu Sans"/>
              </a:rPr>
              <a:t>.</a:t>
            </a:r>
            <a:r>
              <a:rPr lang="en-GB" sz="2800" b="1" dirty="0">
                <a:ln>
                  <a:solidFill>
                    <a:srgbClr val="FFC000"/>
                  </a:solidFill>
                </a:ln>
                <a:ea typeface="DejaVu Sans"/>
                <a:cs typeface="DejaVu Sans"/>
              </a:rPr>
              <a:t> </a:t>
            </a:r>
            <a:endParaRPr lang="en-US" sz="2800" b="1" dirty="0">
              <a:ln>
                <a:solidFill>
                  <a:srgbClr val="FFC000"/>
                </a:solidFill>
              </a:ln>
              <a:ea typeface="Calibri"/>
              <a:cs typeface="Arial"/>
            </a:endParaRPr>
          </a:p>
          <a:p>
            <a:pPr marL="749300" marR="1356995">
              <a:lnSpc>
                <a:spcPct val="115000"/>
              </a:lnSpc>
            </a:pPr>
            <a:r>
              <a:rPr lang="en-GB" sz="2800" b="1" dirty="0" err="1">
                <a:ln>
                  <a:solidFill>
                    <a:srgbClr val="FFC000"/>
                  </a:solidFill>
                </a:ln>
                <a:ea typeface="DejaVu Sans"/>
                <a:cs typeface="DejaVu Sans"/>
              </a:rPr>
              <a:t>Buzaid</a:t>
            </a:r>
            <a:r>
              <a:rPr lang="en-GB" sz="2800" b="1" spc="-175" dirty="0">
                <a:ln>
                  <a:solidFill>
                    <a:srgbClr val="FFC000"/>
                  </a:solidFill>
                </a:ln>
                <a:ea typeface="DejaVu Sans"/>
                <a:cs typeface="DejaVu Sans"/>
              </a:rPr>
              <a:t> </a:t>
            </a:r>
            <a:r>
              <a:rPr lang="en-GB" sz="2800" b="1" dirty="0" smtClean="0">
                <a:ln>
                  <a:solidFill>
                    <a:srgbClr val="FFC000"/>
                  </a:solidFill>
                </a:ln>
                <a:ea typeface="DejaVu Sans"/>
                <a:cs typeface="DejaVu Sans"/>
              </a:rPr>
              <a:t>N,  </a:t>
            </a:r>
            <a:r>
              <a:rPr lang="en-GB" sz="2800" b="1" i="1" spc="-180" dirty="0" smtClean="0">
                <a:ln>
                  <a:solidFill>
                    <a:srgbClr val="FFC000"/>
                  </a:solidFill>
                </a:ln>
                <a:ea typeface="DejaVu Sans"/>
                <a:cs typeface="DejaVu Sans"/>
              </a:rPr>
              <a:t>e t  al</a:t>
            </a:r>
            <a:r>
              <a:rPr lang="en-GB" sz="2800" b="1" spc="-180" dirty="0" smtClean="0">
                <a:ln>
                  <a:solidFill>
                    <a:srgbClr val="FFC000"/>
                  </a:solidFill>
                </a:ln>
                <a:ea typeface="DejaVu Sans"/>
                <a:cs typeface="DejaVu Sans"/>
              </a:rPr>
              <a:t>.</a:t>
            </a:r>
            <a:r>
              <a:rPr lang="en-GB" sz="2800" b="1" dirty="0">
                <a:ln>
                  <a:solidFill>
                    <a:srgbClr val="FFC000"/>
                  </a:solidFill>
                </a:ln>
                <a:ea typeface="DejaVu Sans"/>
                <a:cs typeface="DejaVu Sans"/>
              </a:rPr>
              <a:t> </a:t>
            </a:r>
            <a:r>
              <a:rPr lang="en-GB" sz="2800" b="1" spc="-240" dirty="0" smtClean="0">
                <a:ln>
                  <a:solidFill>
                    <a:srgbClr val="FFC000"/>
                  </a:solidFill>
                </a:ln>
                <a:ea typeface="DejaVu Sans"/>
                <a:cs typeface="DejaVu Sans"/>
              </a:rPr>
              <a:t> </a:t>
            </a:r>
            <a:r>
              <a:rPr lang="en-GB" sz="2800" b="1" i="1" dirty="0">
                <a:ln>
                  <a:solidFill>
                    <a:srgbClr val="FFC000"/>
                  </a:solidFill>
                </a:ln>
                <a:ea typeface="DejaVu Sans"/>
                <a:cs typeface="DejaVu Sans"/>
              </a:rPr>
              <a:t>J Infect Dev </a:t>
            </a:r>
            <a:r>
              <a:rPr lang="en-GB" sz="2800" b="1" i="1" dirty="0" err="1">
                <a:ln>
                  <a:solidFill>
                    <a:srgbClr val="FFC000"/>
                  </a:solidFill>
                </a:ln>
                <a:ea typeface="DejaVu Sans"/>
                <a:cs typeface="DejaVu Sans"/>
              </a:rPr>
              <a:t>Ctries</a:t>
            </a:r>
            <a:r>
              <a:rPr lang="en-GB" sz="2800" b="1" i="1" dirty="0">
                <a:ln>
                  <a:solidFill>
                    <a:srgbClr val="FFC000"/>
                  </a:solidFill>
                </a:ln>
                <a:ea typeface="DejaVu Sans"/>
                <a:cs typeface="DejaVu Sans"/>
              </a:rPr>
              <a:t> </a:t>
            </a:r>
            <a:r>
              <a:rPr lang="en-GB" sz="2800" b="1" dirty="0">
                <a:ln>
                  <a:solidFill>
                    <a:srgbClr val="FFC000"/>
                  </a:solidFill>
                </a:ln>
                <a:ea typeface="DejaVu Sans"/>
                <a:cs typeface="DejaVu Sans"/>
              </a:rPr>
              <a:t>(2011); 5:</a:t>
            </a:r>
            <a:r>
              <a:rPr lang="en-GB" sz="2800" b="1" spc="210" dirty="0">
                <a:ln>
                  <a:solidFill>
                    <a:srgbClr val="FFC000"/>
                  </a:solidFill>
                </a:ln>
                <a:ea typeface="DejaVu Sans"/>
                <a:cs typeface="DejaVu Sans"/>
              </a:rPr>
              <a:t> </a:t>
            </a:r>
            <a:r>
              <a:rPr lang="en-GB" sz="2800" b="1" dirty="0">
                <a:ln>
                  <a:solidFill>
                    <a:srgbClr val="FFC000"/>
                  </a:solidFill>
                </a:ln>
                <a:ea typeface="DejaVu Sans"/>
                <a:cs typeface="DejaVu Sans"/>
              </a:rPr>
              <a:t>723-726</a:t>
            </a:r>
            <a:r>
              <a:rPr lang="en-GB" sz="2800" b="1" dirty="0" smtClean="0">
                <a:ln>
                  <a:solidFill>
                    <a:srgbClr val="FFC000"/>
                  </a:solidFill>
                </a:ln>
                <a:ea typeface="DejaVu Sans"/>
                <a:cs typeface="DejaVu Sans"/>
              </a:rPr>
              <a:t>.</a:t>
            </a:r>
            <a:endParaRPr lang="en-US" sz="2800" b="1" dirty="0">
              <a:ln>
                <a:solidFill>
                  <a:srgbClr val="FFC000"/>
                </a:solidFill>
              </a:ln>
              <a:ea typeface="Calibri"/>
              <a:cs typeface="Arial"/>
            </a:endParaRPr>
          </a:p>
          <a:p>
            <a:pPr marL="749300" marR="1356995">
              <a:lnSpc>
                <a:spcPct val="115000"/>
              </a:lnSpc>
            </a:pPr>
            <a:r>
              <a:rPr lang="en-GB" sz="2800" b="1" dirty="0">
                <a:ln>
                  <a:solidFill>
                    <a:srgbClr val="FFC000"/>
                  </a:solidFill>
                </a:ln>
                <a:ea typeface="DejaVu Sans"/>
                <a:cs typeface="DejaVu Sans"/>
              </a:rPr>
              <a:t>Bauer</a:t>
            </a:r>
            <a:r>
              <a:rPr lang="en-GB" sz="2800" b="1" spc="-145" dirty="0">
                <a:ln>
                  <a:solidFill>
                    <a:srgbClr val="FFC000"/>
                  </a:solidFill>
                </a:ln>
                <a:ea typeface="DejaVu Sans"/>
                <a:cs typeface="DejaVu Sans"/>
              </a:rPr>
              <a:t> </a:t>
            </a:r>
            <a:r>
              <a:rPr lang="en-GB" sz="2800" b="1" dirty="0">
                <a:ln>
                  <a:solidFill>
                    <a:srgbClr val="FFC000"/>
                  </a:solidFill>
                </a:ln>
                <a:ea typeface="DejaVu Sans"/>
                <a:cs typeface="DejaVu Sans"/>
              </a:rPr>
              <a:t>AW,</a:t>
            </a:r>
            <a:r>
              <a:rPr lang="en-GB" sz="2800" b="1" spc="-155" dirty="0">
                <a:ln>
                  <a:solidFill>
                    <a:srgbClr val="FFC000"/>
                  </a:solidFill>
                </a:ln>
                <a:ea typeface="DejaVu Sans"/>
                <a:cs typeface="DejaVu Sans"/>
              </a:rPr>
              <a:t> </a:t>
            </a:r>
            <a:r>
              <a:rPr lang="en-GB" sz="2800" b="1" i="1" dirty="0" smtClean="0">
                <a:ln>
                  <a:solidFill>
                    <a:srgbClr val="FFC000"/>
                  </a:solidFill>
                </a:ln>
                <a:ea typeface="DejaVu Sans"/>
                <a:cs typeface="DejaVu Sans"/>
              </a:rPr>
              <a:t>et al</a:t>
            </a:r>
            <a:r>
              <a:rPr lang="en-GB" sz="2800" b="1" dirty="0" smtClean="0">
                <a:ln>
                  <a:solidFill>
                    <a:srgbClr val="FFC000"/>
                  </a:solidFill>
                </a:ln>
                <a:ea typeface="DejaVu Sans"/>
                <a:cs typeface="DejaVu Sans"/>
              </a:rPr>
              <a:t>. </a:t>
            </a:r>
            <a:r>
              <a:rPr lang="en-GB" sz="2800" b="1" spc="-190" dirty="0" smtClean="0">
                <a:ln>
                  <a:solidFill>
                    <a:srgbClr val="FFC000"/>
                  </a:solidFill>
                </a:ln>
                <a:ea typeface="DejaVu Sans"/>
                <a:cs typeface="DejaVu Sans"/>
              </a:rPr>
              <a:t> </a:t>
            </a:r>
            <a:r>
              <a:rPr lang="en-GB" sz="2800" b="1" i="1" dirty="0">
                <a:ln>
                  <a:solidFill>
                    <a:srgbClr val="FFC000"/>
                  </a:solidFill>
                </a:ln>
                <a:ea typeface="DejaVu Sans"/>
                <a:cs typeface="DejaVu Sans"/>
              </a:rPr>
              <a:t>Am</a:t>
            </a:r>
            <a:r>
              <a:rPr lang="en-GB" sz="2800" b="1" i="1" spc="-160" dirty="0">
                <a:ln>
                  <a:solidFill>
                    <a:srgbClr val="FFC000"/>
                  </a:solidFill>
                </a:ln>
                <a:ea typeface="DejaVu Sans"/>
                <a:cs typeface="DejaVu Sans"/>
              </a:rPr>
              <a:t> </a:t>
            </a:r>
            <a:r>
              <a:rPr lang="en-GB" sz="2800" b="1" i="1" dirty="0">
                <a:ln>
                  <a:solidFill>
                    <a:srgbClr val="FFC000"/>
                  </a:solidFill>
                </a:ln>
                <a:ea typeface="DejaVu Sans"/>
                <a:cs typeface="DejaVu Sans"/>
              </a:rPr>
              <a:t>J</a:t>
            </a:r>
            <a:r>
              <a:rPr lang="en-GB" sz="2800" b="1" i="1" spc="-5" dirty="0">
                <a:ln>
                  <a:solidFill>
                    <a:srgbClr val="FFC000"/>
                  </a:solidFill>
                </a:ln>
                <a:ea typeface="DejaVu Sans"/>
                <a:cs typeface="DejaVu Sans"/>
              </a:rPr>
              <a:t> </a:t>
            </a:r>
            <a:r>
              <a:rPr lang="en-GB" sz="2800" b="1" i="1" dirty="0" err="1">
                <a:ln>
                  <a:solidFill>
                    <a:srgbClr val="FFC000"/>
                  </a:solidFill>
                </a:ln>
                <a:ea typeface="DejaVu Sans"/>
                <a:cs typeface="DejaVu Sans"/>
              </a:rPr>
              <a:t>Clin</a:t>
            </a:r>
            <a:r>
              <a:rPr lang="en-GB" sz="2800" b="1" i="1" spc="-15" dirty="0">
                <a:ln>
                  <a:solidFill>
                    <a:srgbClr val="FFC000"/>
                  </a:solidFill>
                </a:ln>
                <a:ea typeface="DejaVu Sans"/>
                <a:cs typeface="DejaVu Sans"/>
              </a:rPr>
              <a:t> </a:t>
            </a:r>
            <a:r>
              <a:rPr lang="en-GB" sz="2800" b="1" i="1" dirty="0" err="1">
                <a:ln>
                  <a:solidFill>
                    <a:srgbClr val="FFC000"/>
                  </a:solidFill>
                </a:ln>
                <a:ea typeface="DejaVu Sans"/>
                <a:cs typeface="DejaVu Sans"/>
              </a:rPr>
              <a:t>Pathol</a:t>
            </a:r>
            <a:r>
              <a:rPr lang="en-GB" sz="2800" b="1" i="1" spc="-150" dirty="0">
                <a:ln>
                  <a:solidFill>
                    <a:srgbClr val="FFC000"/>
                  </a:solidFill>
                </a:ln>
                <a:ea typeface="DejaVu Sans"/>
                <a:cs typeface="DejaVu Sans"/>
              </a:rPr>
              <a:t> </a:t>
            </a:r>
            <a:r>
              <a:rPr lang="en-GB" sz="2800" b="1" dirty="0">
                <a:ln>
                  <a:solidFill>
                    <a:srgbClr val="FFC000"/>
                  </a:solidFill>
                </a:ln>
                <a:ea typeface="DejaVu Sans"/>
                <a:cs typeface="DejaVu Sans"/>
              </a:rPr>
              <a:t>(1966);</a:t>
            </a:r>
            <a:r>
              <a:rPr lang="en-GB" sz="2800" b="1" spc="-200" dirty="0">
                <a:ln>
                  <a:solidFill>
                    <a:srgbClr val="FFC000"/>
                  </a:solidFill>
                </a:ln>
                <a:ea typeface="DejaVu Sans"/>
                <a:cs typeface="DejaVu Sans"/>
              </a:rPr>
              <a:t> </a:t>
            </a:r>
            <a:r>
              <a:rPr lang="en-GB" sz="2800" b="1" dirty="0">
                <a:ln>
                  <a:solidFill>
                    <a:srgbClr val="FFC000"/>
                  </a:solidFill>
                </a:ln>
                <a:ea typeface="DejaVu Sans"/>
                <a:cs typeface="DejaVu Sans"/>
              </a:rPr>
              <a:t>45:</a:t>
            </a:r>
            <a:r>
              <a:rPr lang="en-GB" sz="2800" b="1" spc="-200" dirty="0">
                <a:ln>
                  <a:solidFill>
                    <a:srgbClr val="FFC000"/>
                  </a:solidFill>
                </a:ln>
                <a:ea typeface="DejaVu Sans"/>
                <a:cs typeface="DejaVu Sans"/>
              </a:rPr>
              <a:t> </a:t>
            </a:r>
            <a:r>
              <a:rPr lang="en-GB" sz="2800" b="1" dirty="0">
                <a:ln>
                  <a:solidFill>
                    <a:srgbClr val="FFC000"/>
                  </a:solidFill>
                </a:ln>
                <a:ea typeface="DejaVu Sans"/>
                <a:cs typeface="DejaVu Sans"/>
              </a:rPr>
              <a:t>493-496</a:t>
            </a:r>
            <a:r>
              <a:rPr lang="en-GB" sz="2800" b="1" dirty="0" smtClean="0">
                <a:ln>
                  <a:solidFill>
                    <a:srgbClr val="FFC000"/>
                  </a:solidFill>
                </a:ln>
                <a:ea typeface="DejaVu Sans"/>
                <a:cs typeface="DejaVu Sans"/>
              </a:rPr>
              <a:t>.</a:t>
            </a:r>
            <a:endParaRPr lang="en-US" sz="2800" b="1" dirty="0">
              <a:ln>
                <a:solidFill>
                  <a:srgbClr val="FFC000"/>
                </a:solidFill>
              </a:ln>
              <a:ea typeface="Calibri"/>
              <a:cs typeface="Arial"/>
            </a:endParaRPr>
          </a:p>
          <a:p>
            <a:pPr marL="749300" marR="914400">
              <a:lnSpc>
                <a:spcPct val="115000"/>
              </a:lnSpc>
            </a:pPr>
            <a:r>
              <a:rPr lang="en-GB" sz="2800" b="1" dirty="0" err="1">
                <a:ln>
                  <a:solidFill>
                    <a:srgbClr val="FFC000"/>
                  </a:solidFill>
                </a:ln>
                <a:ea typeface="DejaVu Sans"/>
                <a:cs typeface="DejaVu Sans"/>
              </a:rPr>
              <a:t>Jom</a:t>
            </a:r>
            <a:r>
              <a:rPr lang="en-GB" sz="2800" b="1" dirty="0">
                <a:ln>
                  <a:solidFill>
                    <a:srgbClr val="FFC000"/>
                  </a:solidFill>
                </a:ln>
                <a:ea typeface="DejaVu Sans"/>
                <a:cs typeface="DejaVu Sans"/>
              </a:rPr>
              <a:t>,</a:t>
            </a:r>
            <a:r>
              <a:rPr lang="en-GB" sz="2800" b="1" spc="-90" dirty="0">
                <a:ln>
                  <a:solidFill>
                    <a:srgbClr val="FFC000"/>
                  </a:solidFill>
                </a:ln>
                <a:ea typeface="DejaVu Sans"/>
                <a:cs typeface="DejaVu Sans"/>
              </a:rPr>
              <a:t> </a:t>
            </a:r>
            <a:r>
              <a:rPr lang="en-GB" sz="2800" b="1" i="1" dirty="0">
                <a:ln>
                  <a:solidFill>
                    <a:srgbClr val="FFC000"/>
                  </a:solidFill>
                </a:ln>
                <a:ea typeface="DejaVu Sans"/>
                <a:cs typeface="DejaVu Sans"/>
              </a:rPr>
              <a:t>eds</a:t>
            </a:r>
            <a:r>
              <a:rPr lang="en-GB" sz="2800" b="1" dirty="0">
                <a:ln>
                  <a:solidFill>
                    <a:srgbClr val="FFC000"/>
                  </a:solidFill>
                </a:ln>
                <a:ea typeface="DejaVu Sans"/>
                <a:cs typeface="DejaVu Sans"/>
              </a:rPr>
              <a:t>.</a:t>
            </a:r>
            <a:r>
              <a:rPr lang="en-GB" sz="2800" b="1" spc="-100" dirty="0">
                <a:ln>
                  <a:solidFill>
                    <a:srgbClr val="FFC000"/>
                  </a:solidFill>
                </a:ln>
                <a:ea typeface="DejaVu Sans"/>
                <a:cs typeface="DejaVu Sans"/>
              </a:rPr>
              <a:t> </a:t>
            </a:r>
            <a:r>
              <a:rPr lang="en-GB" sz="2800" b="1" dirty="0">
                <a:ln>
                  <a:solidFill>
                    <a:srgbClr val="FFC000"/>
                  </a:solidFill>
                </a:ln>
                <a:ea typeface="DejaVu Sans"/>
                <a:cs typeface="DejaVu Sans"/>
              </a:rPr>
              <a:t>Harrison,</a:t>
            </a:r>
            <a:r>
              <a:rPr lang="en-GB" sz="2800" b="1" spc="-90" dirty="0">
                <a:ln>
                  <a:solidFill>
                    <a:srgbClr val="FFC000"/>
                  </a:solidFill>
                </a:ln>
                <a:ea typeface="DejaVu Sans"/>
                <a:cs typeface="DejaVu Sans"/>
              </a:rPr>
              <a:t> </a:t>
            </a:r>
            <a:r>
              <a:rPr lang="en-GB" sz="2800" b="1" dirty="0">
                <a:ln>
                  <a:solidFill>
                    <a:srgbClr val="FFC000"/>
                  </a:solidFill>
                </a:ln>
                <a:ea typeface="DejaVu Sans"/>
                <a:cs typeface="DejaVu Sans"/>
              </a:rPr>
              <a:t>PF</a:t>
            </a:r>
            <a:r>
              <a:rPr lang="en-GB" sz="2800" b="1" spc="-95" dirty="0">
                <a:ln>
                  <a:solidFill>
                    <a:srgbClr val="FFC000"/>
                  </a:solidFill>
                </a:ln>
                <a:ea typeface="DejaVu Sans"/>
                <a:cs typeface="DejaVu Sans"/>
              </a:rPr>
              <a:t> </a:t>
            </a:r>
            <a:r>
              <a:rPr lang="en-GB" sz="2800" b="1" dirty="0">
                <a:ln>
                  <a:solidFill>
                    <a:srgbClr val="FFC000"/>
                  </a:solidFill>
                </a:ln>
                <a:ea typeface="DejaVu Sans"/>
                <a:cs typeface="DejaVu Sans"/>
              </a:rPr>
              <a:t>&amp;</a:t>
            </a:r>
            <a:r>
              <a:rPr lang="en-GB" sz="2800" b="1" spc="-105" dirty="0">
                <a:ln>
                  <a:solidFill>
                    <a:srgbClr val="FFC000"/>
                  </a:solidFill>
                </a:ln>
                <a:ea typeface="DejaVu Sans"/>
                <a:cs typeface="DejaVu Sans"/>
              </a:rPr>
              <a:t> </a:t>
            </a:r>
            <a:r>
              <a:rPr lang="en-GB" sz="2800" b="1" dirty="0">
                <a:ln>
                  <a:solidFill>
                    <a:srgbClr val="FFC000"/>
                  </a:solidFill>
                </a:ln>
                <a:ea typeface="DejaVu Sans"/>
                <a:cs typeface="DejaVu Sans"/>
              </a:rPr>
              <a:t>Lederberg</a:t>
            </a:r>
            <a:r>
              <a:rPr lang="en-GB" sz="2800" b="1" spc="-95" dirty="0">
                <a:ln>
                  <a:solidFill>
                    <a:srgbClr val="FFC000"/>
                  </a:solidFill>
                </a:ln>
                <a:ea typeface="DejaVu Sans"/>
                <a:cs typeface="DejaVu Sans"/>
              </a:rPr>
              <a:t> </a:t>
            </a:r>
            <a:r>
              <a:rPr lang="en-GB" sz="2800" b="1" dirty="0">
                <a:ln>
                  <a:solidFill>
                    <a:srgbClr val="FFC000"/>
                  </a:solidFill>
                </a:ln>
                <a:ea typeface="DejaVu Sans"/>
                <a:cs typeface="DejaVu Sans"/>
              </a:rPr>
              <a:t>J</a:t>
            </a:r>
            <a:r>
              <a:rPr lang="en-GB" sz="2800" b="1" spc="-100" dirty="0">
                <a:ln>
                  <a:solidFill>
                    <a:srgbClr val="FFC000"/>
                  </a:solidFill>
                </a:ln>
                <a:ea typeface="DejaVu Sans"/>
                <a:cs typeface="DejaVu Sans"/>
              </a:rPr>
              <a:t> </a:t>
            </a:r>
            <a:r>
              <a:rPr lang="en-GB" sz="2800" b="1" dirty="0">
                <a:ln>
                  <a:solidFill>
                    <a:srgbClr val="FFC000"/>
                  </a:solidFill>
                </a:ln>
                <a:ea typeface="DejaVu Sans"/>
                <a:cs typeface="DejaVu Sans"/>
              </a:rPr>
              <a:t>(</a:t>
            </a:r>
            <a:r>
              <a:rPr lang="en-GB" sz="2800" b="1" i="1" dirty="0">
                <a:ln>
                  <a:solidFill>
                    <a:srgbClr val="FFC000"/>
                  </a:solidFill>
                </a:ln>
                <a:ea typeface="DejaVu Sans"/>
                <a:cs typeface="DejaVu Sans"/>
              </a:rPr>
              <a:t>National</a:t>
            </a:r>
            <a:r>
              <a:rPr lang="en-GB" sz="2800" b="1" i="1" spc="-50" dirty="0">
                <a:ln>
                  <a:solidFill>
                    <a:srgbClr val="FFC000"/>
                  </a:solidFill>
                </a:ln>
                <a:ea typeface="DejaVu Sans"/>
                <a:cs typeface="DejaVu Sans"/>
              </a:rPr>
              <a:t> </a:t>
            </a:r>
            <a:r>
              <a:rPr lang="en-GB" sz="2800" b="1" i="1" dirty="0">
                <a:ln>
                  <a:solidFill>
                    <a:srgbClr val="FFC000"/>
                  </a:solidFill>
                </a:ln>
                <a:ea typeface="DejaVu Sans"/>
                <a:cs typeface="DejaVu Sans"/>
              </a:rPr>
              <a:t>Academy</a:t>
            </a:r>
            <a:r>
              <a:rPr lang="en-GB" sz="2800" b="1" i="1" spc="-50" dirty="0">
                <a:ln>
                  <a:solidFill>
                    <a:srgbClr val="FFC000"/>
                  </a:solidFill>
                </a:ln>
                <a:ea typeface="DejaVu Sans"/>
                <a:cs typeface="DejaVu Sans"/>
              </a:rPr>
              <a:t> </a:t>
            </a:r>
            <a:r>
              <a:rPr lang="en-GB" sz="2800" b="1" i="1" dirty="0">
                <a:ln>
                  <a:solidFill>
                    <a:srgbClr val="FFC000"/>
                  </a:solidFill>
                </a:ln>
                <a:ea typeface="DejaVu Sans"/>
                <a:cs typeface="DejaVu Sans"/>
              </a:rPr>
              <a:t>Press</a:t>
            </a:r>
            <a:r>
              <a:rPr lang="en-GB" sz="2800" b="1" dirty="0">
                <a:ln>
                  <a:solidFill>
                    <a:srgbClr val="FFC000"/>
                  </a:solidFill>
                </a:ln>
                <a:ea typeface="DejaVu Sans"/>
                <a:cs typeface="DejaVu Sans"/>
              </a:rPr>
              <a:t>)</a:t>
            </a:r>
            <a:r>
              <a:rPr lang="en-GB" sz="2800" b="1" spc="-90" dirty="0">
                <a:ln>
                  <a:solidFill>
                    <a:srgbClr val="FFC000"/>
                  </a:solidFill>
                </a:ln>
                <a:ea typeface="DejaVu Sans"/>
                <a:cs typeface="DejaVu Sans"/>
              </a:rPr>
              <a:t> </a:t>
            </a:r>
            <a:r>
              <a:rPr lang="en-GB" sz="2800" b="1" dirty="0">
                <a:ln>
                  <a:solidFill>
                    <a:srgbClr val="FFC000"/>
                  </a:solidFill>
                </a:ln>
                <a:ea typeface="DejaVu Sans"/>
                <a:cs typeface="DejaVu Sans"/>
              </a:rPr>
              <a:t>(1998),</a:t>
            </a:r>
            <a:r>
              <a:rPr lang="en-GB" sz="2800" b="1" spc="-105" dirty="0">
                <a:ln>
                  <a:solidFill>
                    <a:srgbClr val="FFC000"/>
                  </a:solidFill>
                </a:ln>
                <a:ea typeface="DejaVu Sans"/>
                <a:cs typeface="DejaVu Sans"/>
              </a:rPr>
              <a:t> </a:t>
            </a:r>
            <a:r>
              <a:rPr lang="en-GB" sz="2800" b="1" dirty="0">
                <a:ln>
                  <a:solidFill>
                    <a:srgbClr val="FFC000"/>
                  </a:solidFill>
                </a:ln>
                <a:ea typeface="DejaVu Sans"/>
                <a:cs typeface="DejaVu Sans"/>
              </a:rPr>
              <a:t>Washington</a:t>
            </a:r>
            <a:r>
              <a:rPr lang="en-GB" sz="2800" b="1" spc="-95" dirty="0">
                <a:ln>
                  <a:solidFill>
                    <a:srgbClr val="FFC000"/>
                  </a:solidFill>
                </a:ln>
                <a:ea typeface="DejaVu Sans"/>
                <a:cs typeface="DejaVu Sans"/>
              </a:rPr>
              <a:t> </a:t>
            </a:r>
            <a:r>
              <a:rPr lang="en-GB" sz="2800" b="1" dirty="0">
                <a:ln>
                  <a:solidFill>
                    <a:srgbClr val="FFC000"/>
                  </a:solidFill>
                </a:ln>
                <a:ea typeface="DejaVu Sans"/>
                <a:cs typeface="DejaVu Sans"/>
              </a:rPr>
              <a:t>DC. PP</a:t>
            </a:r>
            <a:r>
              <a:rPr lang="en-GB" sz="2800" b="1" spc="-95" dirty="0">
                <a:ln>
                  <a:solidFill>
                    <a:srgbClr val="FFC000"/>
                  </a:solidFill>
                </a:ln>
                <a:ea typeface="DejaVu Sans"/>
                <a:cs typeface="DejaVu Sans"/>
              </a:rPr>
              <a:t> </a:t>
            </a:r>
            <a:r>
              <a:rPr lang="en-GB" sz="2800" b="1" dirty="0">
                <a:ln>
                  <a:solidFill>
                    <a:srgbClr val="FFC000"/>
                  </a:solidFill>
                </a:ln>
                <a:ea typeface="DejaVu Sans"/>
                <a:cs typeface="DejaVu Sans"/>
              </a:rPr>
              <a:t>8-74</a:t>
            </a:r>
            <a:r>
              <a:rPr lang="en-GB" sz="2800" b="1" dirty="0" smtClean="0">
                <a:ln>
                  <a:solidFill>
                    <a:srgbClr val="FFC000"/>
                  </a:solidFill>
                </a:ln>
                <a:ea typeface="DejaVu Sans"/>
                <a:cs typeface="DejaVu Sans"/>
              </a:rPr>
              <a:t>.</a:t>
            </a:r>
          </a:p>
          <a:p>
            <a:pPr marL="749300" marR="914400">
              <a:lnSpc>
                <a:spcPct val="115000"/>
              </a:lnSpc>
            </a:pPr>
            <a:r>
              <a:rPr lang="en-GB" sz="2800" b="1" dirty="0" err="1" smtClean="0">
                <a:ln>
                  <a:solidFill>
                    <a:srgbClr val="FFC000"/>
                  </a:solidFill>
                </a:ln>
                <a:ea typeface="DejaVu Sans"/>
                <a:cs typeface="DejaVu Sans"/>
              </a:rPr>
              <a:t>Skov</a:t>
            </a:r>
            <a:r>
              <a:rPr lang="en-GB" sz="2800" b="1" spc="-135" dirty="0" smtClean="0">
                <a:ln>
                  <a:solidFill>
                    <a:srgbClr val="FFC000"/>
                  </a:solidFill>
                </a:ln>
                <a:ea typeface="DejaVu Sans"/>
                <a:cs typeface="DejaVu Sans"/>
              </a:rPr>
              <a:t> </a:t>
            </a:r>
            <a:r>
              <a:rPr lang="en-GB" sz="2800" b="1" dirty="0">
                <a:ln>
                  <a:solidFill>
                    <a:srgbClr val="FFC000"/>
                  </a:solidFill>
                </a:ln>
                <a:ea typeface="DejaVu Sans"/>
                <a:cs typeface="DejaVu Sans"/>
              </a:rPr>
              <a:t>R</a:t>
            </a:r>
            <a:r>
              <a:rPr lang="en-GB" sz="2800" b="1" dirty="0" smtClean="0">
                <a:ln>
                  <a:solidFill>
                    <a:srgbClr val="FFC000"/>
                  </a:solidFill>
                </a:ln>
                <a:ea typeface="DejaVu Sans"/>
                <a:cs typeface="DejaVu Sans"/>
              </a:rPr>
              <a:t>,</a:t>
            </a:r>
            <a:r>
              <a:rPr lang="en-GB" sz="2800" b="1" spc="-130" dirty="0">
                <a:ln>
                  <a:solidFill>
                    <a:srgbClr val="FFC000"/>
                  </a:solidFill>
                </a:ln>
                <a:ea typeface="DejaVu Sans"/>
                <a:cs typeface="DejaVu Sans"/>
              </a:rPr>
              <a:t> </a:t>
            </a:r>
            <a:r>
              <a:rPr lang="en-GB" sz="2800" b="1" spc="-125" dirty="0" smtClean="0">
                <a:ln>
                  <a:solidFill>
                    <a:srgbClr val="FFC000"/>
                  </a:solidFill>
                </a:ln>
                <a:ea typeface="DejaVu Sans"/>
                <a:cs typeface="DejaVu Sans"/>
              </a:rPr>
              <a:t> </a:t>
            </a:r>
            <a:r>
              <a:rPr lang="en-GB" sz="2800" b="1" i="1" dirty="0">
                <a:ln>
                  <a:solidFill>
                    <a:srgbClr val="FFC000"/>
                  </a:solidFill>
                </a:ln>
                <a:ea typeface="DejaVu Sans"/>
                <a:cs typeface="DejaVu Sans"/>
              </a:rPr>
              <a:t>et</a:t>
            </a:r>
            <a:r>
              <a:rPr lang="en-GB" sz="2800" b="1" i="1" spc="-90" dirty="0">
                <a:ln>
                  <a:solidFill>
                    <a:srgbClr val="FFC000"/>
                  </a:solidFill>
                </a:ln>
                <a:ea typeface="DejaVu Sans"/>
                <a:cs typeface="DejaVu Sans"/>
              </a:rPr>
              <a:t> </a:t>
            </a:r>
            <a:r>
              <a:rPr lang="en-GB" sz="2800" b="1" i="1" dirty="0">
                <a:ln>
                  <a:solidFill>
                    <a:srgbClr val="FFC000"/>
                  </a:solidFill>
                </a:ln>
                <a:ea typeface="DejaVu Sans"/>
                <a:cs typeface="DejaVu Sans"/>
              </a:rPr>
              <a:t>al</a:t>
            </a:r>
            <a:r>
              <a:rPr lang="en-GB" sz="2800" b="1" dirty="0" smtClean="0">
                <a:ln>
                  <a:solidFill>
                    <a:srgbClr val="FFC000"/>
                  </a:solidFill>
                </a:ln>
                <a:ea typeface="DejaVu Sans"/>
                <a:cs typeface="DejaVu Sans"/>
              </a:rPr>
              <a:t>. </a:t>
            </a:r>
            <a:r>
              <a:rPr lang="en-GB" sz="2800" b="1" spc="-115" dirty="0" smtClean="0">
                <a:ln>
                  <a:solidFill>
                    <a:srgbClr val="FFC000"/>
                  </a:solidFill>
                </a:ln>
                <a:ea typeface="DejaVu Sans"/>
                <a:cs typeface="DejaVu Sans"/>
              </a:rPr>
              <a:t> </a:t>
            </a:r>
            <a:r>
              <a:rPr lang="en-GB" sz="2800" b="1" i="1" dirty="0" err="1" smtClean="0">
                <a:ln>
                  <a:solidFill>
                    <a:srgbClr val="FFC000"/>
                  </a:solidFill>
                </a:ln>
                <a:ea typeface="DejaVu Sans"/>
                <a:cs typeface="DejaVu Sans"/>
              </a:rPr>
              <a:t>Int</a:t>
            </a:r>
            <a:r>
              <a:rPr lang="en-GB" sz="2800" b="1" i="1" dirty="0" smtClean="0">
                <a:ln>
                  <a:solidFill>
                    <a:srgbClr val="FFC000"/>
                  </a:solidFill>
                </a:ln>
                <a:ea typeface="DejaVu Sans"/>
                <a:cs typeface="DejaVu Sans"/>
              </a:rPr>
              <a:t> </a:t>
            </a:r>
            <a:r>
              <a:rPr lang="en-GB" sz="2800" b="1" i="1" spc="-75" dirty="0" smtClean="0">
                <a:ln>
                  <a:solidFill>
                    <a:srgbClr val="FFC000"/>
                  </a:solidFill>
                </a:ln>
                <a:ea typeface="DejaVu Sans"/>
                <a:cs typeface="DejaVu Sans"/>
              </a:rPr>
              <a:t> </a:t>
            </a:r>
            <a:r>
              <a:rPr lang="en-GB" sz="2800" b="1" i="1" dirty="0">
                <a:ln>
                  <a:solidFill>
                    <a:srgbClr val="FFC000"/>
                  </a:solidFill>
                </a:ln>
                <a:ea typeface="DejaVu Sans"/>
                <a:cs typeface="DejaVu Sans"/>
              </a:rPr>
              <a:t>J </a:t>
            </a:r>
            <a:r>
              <a:rPr lang="en-GB" sz="2800" b="1" i="1" dirty="0" smtClean="0">
                <a:ln>
                  <a:solidFill>
                    <a:srgbClr val="FFC000"/>
                  </a:solidFill>
                </a:ln>
                <a:ea typeface="DejaVu Sans"/>
                <a:cs typeface="DejaVu Sans"/>
              </a:rPr>
              <a:t> Antimicrobial</a:t>
            </a:r>
            <a:r>
              <a:rPr lang="en-GB" sz="2800" b="1" i="1" spc="-75" dirty="0" smtClean="0">
                <a:ln>
                  <a:solidFill>
                    <a:srgbClr val="FFC000"/>
                  </a:solidFill>
                </a:ln>
                <a:ea typeface="DejaVu Sans"/>
                <a:cs typeface="DejaVu Sans"/>
              </a:rPr>
              <a:t> </a:t>
            </a:r>
            <a:r>
              <a:rPr lang="en-GB" sz="2800" b="1" i="1" dirty="0">
                <a:ln>
                  <a:solidFill>
                    <a:srgbClr val="FFC000"/>
                  </a:solidFill>
                </a:ln>
                <a:ea typeface="DejaVu Sans"/>
                <a:cs typeface="DejaVu Sans"/>
              </a:rPr>
              <a:t>Agents</a:t>
            </a:r>
            <a:r>
              <a:rPr lang="en-GB" sz="2800" b="1" i="1" spc="-70" dirty="0">
                <a:ln>
                  <a:solidFill>
                    <a:srgbClr val="FFC000"/>
                  </a:solidFill>
                </a:ln>
                <a:ea typeface="DejaVu Sans"/>
                <a:cs typeface="DejaVu Sans"/>
              </a:rPr>
              <a:t> </a:t>
            </a:r>
            <a:r>
              <a:rPr lang="en-GB" sz="2800" b="1" dirty="0">
                <a:ln>
                  <a:solidFill>
                    <a:srgbClr val="FFC000"/>
                  </a:solidFill>
                </a:ln>
                <a:ea typeface="DejaVu Sans"/>
                <a:cs typeface="DejaVu Sans"/>
              </a:rPr>
              <a:t>(2012);</a:t>
            </a:r>
            <a:r>
              <a:rPr lang="en-GB" sz="2800" b="1" spc="-115" dirty="0">
                <a:ln>
                  <a:solidFill>
                    <a:srgbClr val="FFC000"/>
                  </a:solidFill>
                </a:ln>
                <a:ea typeface="DejaVu Sans"/>
                <a:cs typeface="DejaVu Sans"/>
              </a:rPr>
              <a:t> </a:t>
            </a:r>
            <a:r>
              <a:rPr lang="en-GB" sz="2800" b="1" dirty="0">
                <a:ln>
                  <a:solidFill>
                    <a:srgbClr val="FFC000"/>
                  </a:solidFill>
                </a:ln>
                <a:ea typeface="DejaVu Sans"/>
                <a:cs typeface="DejaVu Sans"/>
              </a:rPr>
              <a:t>39:</a:t>
            </a:r>
            <a:r>
              <a:rPr lang="en-GB" sz="2800" b="1" spc="-115" dirty="0">
                <a:ln>
                  <a:solidFill>
                    <a:srgbClr val="FFC000"/>
                  </a:solidFill>
                </a:ln>
                <a:ea typeface="DejaVu Sans"/>
                <a:cs typeface="DejaVu Sans"/>
              </a:rPr>
              <a:t> </a:t>
            </a:r>
            <a:r>
              <a:rPr lang="en-GB" sz="2800" b="1" dirty="0">
                <a:ln>
                  <a:solidFill>
                    <a:srgbClr val="FFC000"/>
                  </a:solidFill>
                </a:ln>
                <a:ea typeface="DejaVu Sans"/>
                <a:cs typeface="DejaVu Sans"/>
              </a:rPr>
              <a:t>193-200.</a:t>
            </a:r>
            <a:endParaRPr lang="en-US" sz="2800" b="1" dirty="0">
              <a:ln>
                <a:solidFill>
                  <a:srgbClr val="FFC000"/>
                </a:solidFill>
              </a:ln>
              <a:ea typeface="Calibri"/>
              <a:cs typeface="Arial"/>
            </a:endParaRPr>
          </a:p>
          <a:p>
            <a:pPr>
              <a:lnSpc>
                <a:spcPct val="115000"/>
              </a:lnSpc>
            </a:pPr>
            <a:r>
              <a:rPr lang="en-GB" sz="2800" b="1" dirty="0">
                <a:ln>
                  <a:solidFill>
                    <a:srgbClr val="FFC000"/>
                  </a:solidFill>
                </a:ln>
                <a:ea typeface="DejaVu Sans"/>
                <a:cs typeface="DejaVu Sans"/>
              </a:rPr>
              <a:t> </a:t>
            </a:r>
            <a:r>
              <a:rPr lang="en-US" sz="2800" b="1" dirty="0" smtClean="0">
                <a:ln>
                  <a:solidFill>
                    <a:srgbClr val="FFC000"/>
                  </a:solidFill>
                </a:ln>
                <a:ea typeface="DejaVu Sans"/>
                <a:cs typeface="Arial"/>
              </a:rPr>
              <a:t>        </a:t>
            </a:r>
            <a:r>
              <a:rPr lang="en-GB" sz="2800" b="1" dirty="0" smtClean="0">
                <a:ln>
                  <a:solidFill>
                    <a:srgbClr val="FFC000"/>
                  </a:solidFill>
                </a:ln>
                <a:ea typeface="DejaVu Sans"/>
                <a:cs typeface="DejaVu Sans"/>
              </a:rPr>
              <a:t>Wylie </a:t>
            </a:r>
            <a:r>
              <a:rPr lang="en-GB" sz="2800" b="1" dirty="0">
                <a:ln>
                  <a:solidFill>
                    <a:srgbClr val="FFC000"/>
                  </a:solidFill>
                </a:ln>
                <a:ea typeface="DejaVu Sans"/>
                <a:cs typeface="DejaVu Sans"/>
              </a:rPr>
              <a:t>G</a:t>
            </a:r>
            <a:r>
              <a:rPr lang="en-GB" sz="2800" b="1" dirty="0" smtClean="0">
                <a:ln>
                  <a:solidFill>
                    <a:srgbClr val="FFC000"/>
                  </a:solidFill>
                </a:ln>
                <a:ea typeface="DejaVu Sans"/>
                <a:cs typeface="DejaVu Sans"/>
              </a:rPr>
              <a:t>, </a:t>
            </a:r>
            <a:r>
              <a:rPr lang="en-GB" sz="2800" b="1" i="1" dirty="0" smtClean="0">
                <a:ln>
                  <a:solidFill>
                    <a:srgbClr val="FFC000"/>
                  </a:solidFill>
                </a:ln>
                <a:ea typeface="DejaVu Sans"/>
                <a:cs typeface="DejaVu Sans"/>
              </a:rPr>
              <a:t>et a</a:t>
            </a:r>
            <a:r>
              <a:rPr lang="en-GB" sz="2800" b="1" dirty="0" smtClean="0">
                <a:ln>
                  <a:solidFill>
                    <a:srgbClr val="FFC000"/>
                  </a:solidFill>
                </a:ln>
                <a:ea typeface="DejaVu Sans"/>
                <a:cs typeface="DejaVu Sans"/>
              </a:rPr>
              <a:t>l. </a:t>
            </a:r>
            <a:r>
              <a:rPr lang="en-GB" sz="2800" b="1" i="1" dirty="0" smtClean="0">
                <a:ln>
                  <a:solidFill>
                    <a:srgbClr val="FFC000"/>
                  </a:solidFill>
                </a:ln>
                <a:ea typeface="DejaVu Sans"/>
                <a:cs typeface="DejaVu Sans"/>
              </a:rPr>
              <a:t>Scott </a:t>
            </a:r>
            <a:r>
              <a:rPr lang="en-GB" sz="2800" b="1" i="1" dirty="0">
                <a:ln>
                  <a:solidFill>
                    <a:srgbClr val="FFC000"/>
                  </a:solidFill>
                </a:ln>
                <a:ea typeface="DejaVu Sans"/>
                <a:cs typeface="DejaVu Sans"/>
              </a:rPr>
              <a:t>Med J</a:t>
            </a:r>
            <a:r>
              <a:rPr lang="en-GB" sz="2800" b="1" dirty="0">
                <a:ln>
                  <a:solidFill>
                    <a:srgbClr val="FFC000"/>
                  </a:solidFill>
                </a:ln>
                <a:ea typeface="DejaVu Sans"/>
                <a:cs typeface="DejaVu Sans"/>
              </a:rPr>
              <a:t>. (2011); </a:t>
            </a:r>
            <a:r>
              <a:rPr lang="en-GB" sz="2800" b="1" dirty="0" smtClean="0">
                <a:ln>
                  <a:solidFill>
                    <a:srgbClr val="FFC000"/>
                  </a:solidFill>
                </a:ln>
                <a:ea typeface="DejaVu Sans"/>
                <a:cs typeface="DejaVu Sans"/>
              </a:rPr>
              <a:t>56:1</a:t>
            </a:r>
            <a:endParaRPr lang="en-US" sz="2800" b="1" dirty="0">
              <a:ln>
                <a:solidFill>
                  <a:srgbClr val="FFC000"/>
                </a:solidFill>
              </a:ln>
              <a:ea typeface="Calibri"/>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79847" y="2007107"/>
            <a:ext cx="4410490" cy="358025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6" name="TextBox 8"/>
          <p:cNvSpPr txBox="1"/>
          <p:nvPr/>
        </p:nvSpPr>
        <p:spPr>
          <a:xfrm>
            <a:off x="1520792" y="40857025"/>
            <a:ext cx="27705760" cy="1384995"/>
          </a:xfrm>
          <a:prstGeom prst="rect">
            <a:avLst/>
          </a:prstGeom>
          <a:solidFill>
            <a:schemeClr val="accent6">
              <a:lumMod val="60000"/>
              <a:lumOff val="40000"/>
            </a:schemeClr>
          </a:solidFill>
        </p:spPr>
        <p:txBody>
          <a:bodyPr wrap="square" rtlCol="0">
            <a:spAutoFit/>
          </a:bodyPr>
          <a:lstStyle/>
          <a:p>
            <a:pPr eaLnBrk="0" fontAlgn="base" hangingPunct="0">
              <a:spcBef>
                <a:spcPct val="0"/>
              </a:spcBef>
              <a:spcAft>
                <a:spcPct val="0"/>
              </a:spcAft>
            </a:pPr>
            <a:r>
              <a:rPr lang="en-US" sz="2800" b="1" dirty="0" err="1" smtClean="0">
                <a:latin typeface="Times New Roman" pitchFamily="18" charset="0"/>
                <a:ea typeface="Calibri" pitchFamily="34" charset="0"/>
                <a:cs typeface="Times New Roman" pitchFamily="18" charset="0"/>
              </a:rPr>
              <a:t>Buzaid</a:t>
            </a:r>
            <a:r>
              <a:rPr lang="en-US" sz="2800" b="1" dirty="0" smtClean="0">
                <a:latin typeface="Times New Roman" pitchFamily="18" charset="0"/>
                <a:ea typeface="Calibri" pitchFamily="34" charset="0"/>
                <a:cs typeface="Times New Roman" pitchFamily="18" charset="0"/>
              </a:rPr>
              <a:t> </a:t>
            </a:r>
            <a:r>
              <a:rPr lang="en-US" sz="2800" b="1" dirty="0">
                <a:latin typeface="Times New Roman" pitchFamily="18" charset="0"/>
                <a:ea typeface="Calibri" pitchFamily="34" charset="0"/>
                <a:cs typeface="Times New Roman" pitchFamily="18" charset="0"/>
              </a:rPr>
              <a:t>N </a:t>
            </a:r>
            <a:r>
              <a:rPr lang="en-US" sz="2800" b="1" i="1" dirty="0">
                <a:latin typeface="Times New Roman" pitchFamily="18" charset="0"/>
                <a:ea typeface="Calibri" pitchFamily="34" charset="0"/>
                <a:cs typeface="Times New Roman" pitchFamily="18" charset="0"/>
              </a:rPr>
              <a:t>et al</a:t>
            </a:r>
            <a:r>
              <a:rPr lang="en-US" sz="2800" b="1" dirty="0">
                <a:latin typeface="Times New Roman" pitchFamily="18" charset="0"/>
                <a:ea typeface="Calibri" pitchFamily="34" charset="0"/>
                <a:cs typeface="Times New Roman" pitchFamily="18" charset="0"/>
              </a:rPr>
              <a:t>.( 2011) </a:t>
            </a:r>
            <a:r>
              <a:rPr lang="en-US" sz="2800" b="1" i="1" dirty="0">
                <a:latin typeface="Times New Roman" pitchFamily="18" charset="0"/>
                <a:ea typeface="Calibri" pitchFamily="34" charset="0"/>
                <a:cs typeface="Times New Roman" pitchFamily="18" charset="0"/>
              </a:rPr>
              <a:t>J </a:t>
            </a:r>
            <a:r>
              <a:rPr lang="en-US" sz="2800" b="1" i="1" dirty="0" err="1">
                <a:latin typeface="Times New Roman" pitchFamily="18" charset="0"/>
                <a:ea typeface="Calibri" pitchFamily="34" charset="0"/>
                <a:cs typeface="Times New Roman" pitchFamily="18" charset="0"/>
              </a:rPr>
              <a:t>Infec</a:t>
            </a:r>
            <a:r>
              <a:rPr lang="en-US" sz="2800" b="1" i="1" dirty="0">
                <a:latin typeface="Times New Roman" pitchFamily="18" charset="0"/>
                <a:ea typeface="Calibri" pitchFamily="34" charset="0"/>
                <a:cs typeface="Times New Roman" pitchFamily="18" charset="0"/>
              </a:rPr>
              <a:t> Dev </a:t>
            </a:r>
            <a:r>
              <a:rPr lang="en-US" sz="2800" b="1" i="1" dirty="0" err="1">
                <a:latin typeface="Times New Roman" pitchFamily="18" charset="0"/>
                <a:ea typeface="Calibri" pitchFamily="34" charset="0"/>
                <a:cs typeface="Times New Roman" pitchFamily="18" charset="0"/>
              </a:rPr>
              <a:t>Ctri</a:t>
            </a:r>
            <a:r>
              <a:rPr lang="en-US" sz="2800" b="1" i="1" dirty="0">
                <a:latin typeface="Times New Roman" pitchFamily="18" charset="0"/>
                <a:ea typeface="Calibri" pitchFamily="34" charset="0"/>
                <a:cs typeface="Times New Roman" pitchFamily="18" charset="0"/>
              </a:rPr>
              <a:t> </a:t>
            </a:r>
            <a:r>
              <a:rPr lang="en-US" sz="2800" b="1" dirty="0">
                <a:latin typeface="Times New Roman" pitchFamily="18" charset="0"/>
                <a:ea typeface="Calibri" pitchFamily="34" charset="0"/>
                <a:cs typeface="Times New Roman" pitchFamily="18" charset="0"/>
              </a:rPr>
              <a:t>: 5(10): 723-726</a:t>
            </a:r>
            <a:r>
              <a:rPr lang="en-US" sz="2800" b="1" dirty="0" smtClean="0">
                <a:latin typeface="Times New Roman" pitchFamily="18" charset="0"/>
                <a:ea typeface="Calibri" pitchFamily="34" charset="0"/>
                <a:cs typeface="Times New Roman" pitchFamily="18" charset="0"/>
              </a:rPr>
              <a:t>.	                                            </a:t>
            </a:r>
            <a:r>
              <a:rPr lang="en-GB" sz="2800" b="1" dirty="0" err="1" smtClean="0">
                <a:latin typeface="Times New Roman" pitchFamily="18" charset="0"/>
                <a:ea typeface="Calibri" pitchFamily="34" charset="0"/>
                <a:cs typeface="Times New Roman" pitchFamily="18" charset="0"/>
              </a:rPr>
              <a:t>Mclaws</a:t>
            </a:r>
            <a:r>
              <a:rPr lang="en-GB" sz="2800" b="1" dirty="0">
                <a:latin typeface="Times New Roman" pitchFamily="18" charset="0"/>
                <a:ea typeface="Calibri" pitchFamily="34" charset="0"/>
                <a:cs typeface="Times New Roman" pitchFamily="18" charset="0"/>
              </a:rPr>
              <a:t>, F.B </a:t>
            </a:r>
            <a:r>
              <a:rPr lang="en-GB" sz="2800" b="1" i="1" dirty="0">
                <a:latin typeface="Times New Roman" pitchFamily="18" charset="0"/>
                <a:ea typeface="Calibri" pitchFamily="34" charset="0"/>
                <a:cs typeface="Times New Roman" pitchFamily="18" charset="0"/>
              </a:rPr>
              <a:t>et al</a:t>
            </a:r>
            <a:r>
              <a:rPr lang="en-GB" sz="2800" b="1" dirty="0">
                <a:latin typeface="Times New Roman" pitchFamily="18" charset="0"/>
                <a:ea typeface="Calibri" pitchFamily="34" charset="0"/>
                <a:cs typeface="Times New Roman" pitchFamily="18" charset="0"/>
              </a:rPr>
              <a:t>. (2011) </a:t>
            </a:r>
            <a:r>
              <a:rPr lang="en-GB" sz="2800" b="1" i="1" dirty="0">
                <a:latin typeface="Times New Roman" pitchFamily="18" charset="0"/>
                <a:ea typeface="Calibri" pitchFamily="34" charset="0"/>
                <a:cs typeface="Times New Roman" pitchFamily="18" charset="0"/>
              </a:rPr>
              <a:t>Antimicrobial Agents</a:t>
            </a:r>
            <a:r>
              <a:rPr lang="en-GB" sz="2800" b="1" dirty="0">
                <a:latin typeface="Times New Roman" pitchFamily="18" charset="0"/>
                <a:ea typeface="Calibri" pitchFamily="34" charset="0"/>
                <a:cs typeface="Times New Roman" pitchFamily="18" charset="0"/>
              </a:rPr>
              <a:t> </a:t>
            </a:r>
            <a:r>
              <a:rPr lang="en-GB" sz="2800" b="1" i="1" dirty="0">
                <a:latin typeface="Times New Roman" pitchFamily="18" charset="0"/>
                <a:ea typeface="Calibri" pitchFamily="34" charset="0"/>
                <a:cs typeface="Times New Roman" pitchFamily="18" charset="0"/>
              </a:rPr>
              <a:t>and Chemotherapy</a:t>
            </a:r>
            <a:r>
              <a:rPr lang="en-GB" sz="2800" b="1" dirty="0">
                <a:latin typeface="Times New Roman" pitchFamily="18" charset="0"/>
                <a:ea typeface="Calibri" pitchFamily="34" charset="0"/>
                <a:cs typeface="Times New Roman" pitchFamily="18" charset="0"/>
              </a:rPr>
              <a:t>. 55:1173-1176.</a:t>
            </a:r>
            <a:endParaRPr lang="en-US" sz="2800" b="1" dirty="0">
              <a:latin typeface="Times New Roman" pitchFamily="18" charset="0"/>
              <a:ea typeface="Calibri" pitchFamily="34" charset="0"/>
              <a:cs typeface="Times New Roman" pitchFamily="18" charset="0"/>
            </a:endParaRPr>
          </a:p>
          <a:p>
            <a:pPr eaLnBrk="0" fontAlgn="base" hangingPunct="0">
              <a:spcBef>
                <a:spcPct val="0"/>
              </a:spcBef>
              <a:spcAft>
                <a:spcPct val="0"/>
              </a:spcAft>
            </a:pPr>
            <a:r>
              <a:rPr lang="en-US" sz="2800" b="1" dirty="0" err="1" smtClean="0">
                <a:latin typeface="Times New Roman" pitchFamily="18" charset="0"/>
                <a:ea typeface="Calibri" pitchFamily="34" charset="0"/>
                <a:cs typeface="Times New Roman" pitchFamily="18" charset="0"/>
              </a:rPr>
              <a:t>Ghenghesh</a:t>
            </a:r>
            <a:r>
              <a:rPr lang="en-US" sz="2800" b="1" dirty="0" smtClean="0">
                <a:latin typeface="Times New Roman" pitchFamily="18" charset="0"/>
                <a:ea typeface="Calibri" pitchFamily="34" charset="0"/>
                <a:cs typeface="Times New Roman" pitchFamily="18" charset="0"/>
              </a:rPr>
              <a:t> </a:t>
            </a:r>
            <a:r>
              <a:rPr lang="en-US" sz="2800" b="1" i="1" dirty="0">
                <a:latin typeface="Times New Roman" pitchFamily="18" charset="0"/>
                <a:ea typeface="Calibri" pitchFamily="34" charset="0"/>
                <a:cs typeface="Times New Roman" pitchFamily="18" charset="0"/>
              </a:rPr>
              <a:t>et al</a:t>
            </a:r>
            <a:r>
              <a:rPr lang="en-US" sz="2800" b="1" dirty="0">
                <a:latin typeface="Times New Roman" pitchFamily="18" charset="0"/>
                <a:ea typeface="Calibri" pitchFamily="34" charset="0"/>
                <a:cs typeface="Times New Roman" pitchFamily="18" charset="0"/>
              </a:rPr>
              <a:t>.(2013) </a:t>
            </a:r>
            <a:r>
              <a:rPr lang="en-US" sz="2800" b="1" i="1" dirty="0">
                <a:latin typeface="Times New Roman" pitchFamily="18" charset="0"/>
                <a:ea typeface="Calibri" pitchFamily="34" charset="0"/>
                <a:cs typeface="Times New Roman" pitchFamily="18" charset="0"/>
              </a:rPr>
              <a:t>Libyan  J </a:t>
            </a:r>
            <a:r>
              <a:rPr lang="en-US" sz="2800" b="1" i="1" dirty="0" smtClean="0">
                <a:latin typeface="Times New Roman" pitchFamily="18" charset="0"/>
                <a:ea typeface="Calibri" pitchFamily="34" charset="0"/>
                <a:cs typeface="Times New Roman" pitchFamily="18" charset="0"/>
              </a:rPr>
              <a:t>of </a:t>
            </a:r>
            <a:r>
              <a:rPr lang="en-US" sz="2800" b="1" i="1" dirty="0">
                <a:latin typeface="Times New Roman" pitchFamily="18" charset="0"/>
                <a:ea typeface="Calibri" pitchFamily="34" charset="0"/>
                <a:cs typeface="Times New Roman" pitchFamily="18" charset="0"/>
              </a:rPr>
              <a:t>Med </a:t>
            </a:r>
            <a:r>
              <a:rPr lang="en-US" sz="2800" b="1" dirty="0" err="1">
                <a:latin typeface="Times New Roman" pitchFamily="18" charset="0"/>
                <a:ea typeface="Calibri" pitchFamily="34" charset="0"/>
                <a:cs typeface="Times New Roman" pitchFamily="18" charset="0"/>
              </a:rPr>
              <a:t>vol</a:t>
            </a:r>
            <a:r>
              <a:rPr lang="en-US" sz="2800" b="1" dirty="0">
                <a:latin typeface="Times New Roman" pitchFamily="18" charset="0"/>
                <a:ea typeface="Calibri" pitchFamily="34" charset="0"/>
                <a:cs typeface="Times New Roman" pitchFamily="18" charset="0"/>
              </a:rPr>
              <a:t> 8: 20567 </a:t>
            </a:r>
            <a:r>
              <a:rPr lang="en-US" sz="2800" b="1" dirty="0" smtClean="0">
                <a:latin typeface="Times New Roman" pitchFamily="18" charset="0"/>
                <a:ea typeface="Calibri" pitchFamily="34" charset="0"/>
                <a:cs typeface="Times New Roman" pitchFamily="18" charset="0"/>
              </a:rPr>
              <a:t>	                                            </a:t>
            </a:r>
            <a:r>
              <a:rPr lang="en-GB" sz="2800" b="1" dirty="0" err="1" smtClean="0">
                <a:latin typeface="Times New Roman" pitchFamily="18" charset="0"/>
                <a:cs typeface="Times New Roman" pitchFamily="18" charset="0"/>
              </a:rPr>
              <a:t>Toma</a:t>
            </a:r>
            <a:r>
              <a:rPr lang="en-GB" sz="2800" b="1" dirty="0" smtClean="0">
                <a:latin typeface="Times New Roman" pitchFamily="18" charset="0"/>
                <a:cs typeface="Times New Roman" pitchFamily="18" charset="0"/>
              </a:rPr>
              <a:t> </a:t>
            </a:r>
            <a:r>
              <a:rPr lang="en-GB" sz="2800" b="1" dirty="0">
                <a:latin typeface="Times New Roman" pitchFamily="18" charset="0"/>
                <a:cs typeface="Times New Roman" pitchFamily="18" charset="0"/>
              </a:rPr>
              <a:t>E, </a:t>
            </a:r>
            <a:r>
              <a:rPr lang="en-GB" sz="2800" b="1" dirty="0" err="1">
                <a:latin typeface="Times New Roman" pitchFamily="18" charset="0"/>
                <a:cs typeface="Times New Roman" pitchFamily="18" charset="0"/>
              </a:rPr>
              <a:t>Barriault</a:t>
            </a:r>
            <a:r>
              <a:rPr lang="en-GB" sz="2800" b="1" dirty="0">
                <a:latin typeface="Times New Roman" pitchFamily="18" charset="0"/>
                <a:cs typeface="Times New Roman" pitchFamily="18" charset="0"/>
              </a:rPr>
              <a:t> D. (1995) </a:t>
            </a:r>
            <a:r>
              <a:rPr lang="en-GB" sz="2800" b="1" i="1" dirty="0">
                <a:latin typeface="Times New Roman" pitchFamily="18" charset="0"/>
                <a:cs typeface="Times New Roman" pitchFamily="18" charset="0"/>
              </a:rPr>
              <a:t>J </a:t>
            </a:r>
            <a:r>
              <a:rPr lang="en-GB" sz="2800" b="1" i="1" dirty="0" err="1">
                <a:latin typeface="Times New Roman" pitchFamily="18" charset="0"/>
                <a:cs typeface="Times New Roman" pitchFamily="18" charset="0"/>
              </a:rPr>
              <a:t>Clin</a:t>
            </a:r>
            <a:r>
              <a:rPr lang="en-GB" sz="2800" b="1" i="1" dirty="0">
                <a:latin typeface="Times New Roman" pitchFamily="18" charset="0"/>
                <a:cs typeface="Times New Roman" pitchFamily="18" charset="0"/>
              </a:rPr>
              <a:t> </a:t>
            </a:r>
            <a:r>
              <a:rPr lang="en-GB" sz="2800" b="1" i="1" dirty="0" err="1">
                <a:latin typeface="Times New Roman" pitchFamily="18" charset="0"/>
                <a:cs typeface="Times New Roman" pitchFamily="18" charset="0"/>
              </a:rPr>
              <a:t>Microbi</a:t>
            </a:r>
            <a:r>
              <a:rPr lang="en-GB" sz="2800" b="1" dirty="0" err="1">
                <a:latin typeface="Times New Roman" pitchFamily="18" charset="0"/>
                <a:cs typeface="Times New Roman" pitchFamily="18" charset="0"/>
              </a:rPr>
              <a:t>ol</a:t>
            </a:r>
            <a:r>
              <a:rPr lang="en-GB" sz="2800" b="1" dirty="0">
                <a:latin typeface="Times New Roman" pitchFamily="18" charset="0"/>
                <a:cs typeface="Times New Roman" pitchFamily="18" charset="0"/>
              </a:rPr>
              <a:t> 33:1712-1715. </a:t>
            </a:r>
            <a:endParaRPr lang="en-US" sz="2800" b="1" dirty="0">
              <a:latin typeface="Times New Roman" pitchFamily="18" charset="0"/>
              <a:cs typeface="Times New Roman" pitchFamily="18" charset="0"/>
            </a:endParaRPr>
          </a:p>
          <a:p>
            <a:pPr eaLnBrk="0" fontAlgn="base" hangingPunct="0">
              <a:spcBef>
                <a:spcPct val="0"/>
              </a:spcBef>
              <a:spcAft>
                <a:spcPct val="0"/>
              </a:spcAft>
            </a:pPr>
            <a:r>
              <a:rPr lang="en-GB" sz="2800" b="1" dirty="0" err="1">
                <a:latin typeface="Times New Roman" pitchFamily="18" charset="0"/>
                <a:cs typeface="Times New Roman" pitchFamily="18" charset="0"/>
              </a:rPr>
              <a:t>Kronvall</a:t>
            </a:r>
            <a:r>
              <a:rPr lang="en-GB" sz="2800" b="1" dirty="0">
                <a:latin typeface="Times New Roman" pitchFamily="18" charset="0"/>
                <a:cs typeface="Times New Roman" pitchFamily="18" charset="0"/>
              </a:rPr>
              <a:t> G. </a:t>
            </a:r>
            <a:r>
              <a:rPr lang="en-GB" sz="2800" b="1" dirty="0" smtClean="0">
                <a:latin typeface="Times New Roman" pitchFamily="18" charset="0"/>
                <a:cs typeface="Times New Roman" pitchFamily="18" charset="0"/>
              </a:rPr>
              <a:t>(2001). </a:t>
            </a:r>
            <a:r>
              <a:rPr lang="en-GB" sz="2800" b="1" i="1" dirty="0" err="1" smtClean="0">
                <a:latin typeface="Times New Roman" pitchFamily="18" charset="0"/>
                <a:cs typeface="Times New Roman" pitchFamily="18" charset="0"/>
              </a:rPr>
              <a:t>Clin</a:t>
            </a:r>
            <a:r>
              <a:rPr lang="en-GB" sz="2800" b="1" i="1" dirty="0" smtClean="0">
                <a:latin typeface="Times New Roman" pitchFamily="18" charset="0"/>
                <a:cs typeface="Times New Roman" pitchFamily="18" charset="0"/>
              </a:rPr>
              <a:t> </a:t>
            </a:r>
            <a:r>
              <a:rPr lang="en-GB" sz="2800" b="1" i="1" dirty="0" err="1">
                <a:latin typeface="Times New Roman" pitchFamily="18" charset="0"/>
                <a:cs typeface="Times New Roman" pitchFamily="18" charset="0"/>
              </a:rPr>
              <a:t>Microbiol</a:t>
            </a:r>
            <a:r>
              <a:rPr lang="en-GB" sz="2800" b="1" i="1" dirty="0">
                <a:latin typeface="Times New Roman" pitchFamily="18" charset="0"/>
                <a:cs typeface="Times New Roman" pitchFamily="18" charset="0"/>
              </a:rPr>
              <a:t> </a:t>
            </a:r>
            <a:r>
              <a:rPr lang="en-GB" sz="2800" b="1" i="1" dirty="0" smtClean="0">
                <a:latin typeface="Times New Roman" pitchFamily="18" charset="0"/>
                <a:cs typeface="Times New Roman" pitchFamily="18" charset="0"/>
              </a:rPr>
              <a:t>Infect </a:t>
            </a:r>
            <a:r>
              <a:rPr lang="en-GB" sz="2800" b="1" dirty="0" smtClean="0">
                <a:latin typeface="Times New Roman" pitchFamily="18" charset="0"/>
                <a:cs typeface="Times New Roman" pitchFamily="18" charset="0"/>
              </a:rPr>
              <a:t>6:483-489.</a:t>
            </a:r>
            <a:r>
              <a:rPr lang="en-GB" sz="2800" b="1" dirty="0">
                <a:latin typeface="Times New Roman" pitchFamily="18" charset="0"/>
                <a:cs typeface="Times New Roman" pitchFamily="18" charset="0"/>
              </a:rPr>
              <a:t> </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Traub</a:t>
            </a:r>
            <a:r>
              <a:rPr lang="en-GB" sz="2800" b="1" dirty="0" smtClean="0">
                <a:latin typeface="Times New Roman" pitchFamily="18" charset="0"/>
                <a:cs typeface="Times New Roman" pitchFamily="18" charset="0"/>
              </a:rPr>
              <a:t> </a:t>
            </a:r>
            <a:r>
              <a:rPr lang="en-GB" sz="2800" b="1" dirty="0">
                <a:latin typeface="Times New Roman" pitchFamily="18" charset="0"/>
                <a:cs typeface="Times New Roman" pitchFamily="18" charset="0"/>
              </a:rPr>
              <a:t>WH, </a:t>
            </a:r>
            <a:r>
              <a:rPr lang="en-GB" sz="2800" b="1" dirty="0" err="1">
                <a:latin typeface="Times New Roman" pitchFamily="18" charset="0"/>
                <a:cs typeface="Times New Roman" pitchFamily="18" charset="0"/>
              </a:rPr>
              <a:t>Kleber</a:t>
            </a:r>
            <a:r>
              <a:rPr lang="en-GB" sz="2800" b="1" dirty="0">
                <a:latin typeface="Times New Roman" pitchFamily="18" charset="0"/>
                <a:cs typeface="Times New Roman" pitchFamily="18" charset="0"/>
              </a:rPr>
              <a:t> J, (1974) </a:t>
            </a:r>
            <a:r>
              <a:rPr lang="en-GB" sz="2800" b="1" i="1" dirty="0" err="1">
                <a:latin typeface="Times New Roman" pitchFamily="18" charset="0"/>
                <a:cs typeface="Times New Roman" pitchFamily="18" charset="0"/>
              </a:rPr>
              <a:t>Chemother</a:t>
            </a:r>
            <a:r>
              <a:rPr lang="en-GB" sz="2800" b="1" dirty="0">
                <a:latin typeface="Times New Roman" pitchFamily="18" charset="0"/>
                <a:cs typeface="Times New Roman" pitchFamily="18" charset="0"/>
              </a:rPr>
              <a:t> (Basel) 20:92-96</a:t>
            </a:r>
            <a:r>
              <a:rPr lang="en-GB" sz="2800" dirty="0" smtClean="0">
                <a:latin typeface="Times New Roman" pitchFamily="18" charset="0"/>
                <a:cs typeface="Times New Roman" pitchFamily="18" charset="0"/>
              </a:rPr>
              <a:t>.</a:t>
            </a:r>
            <a:endParaRPr lang="en-US" sz="2800" b="1" dirty="0" smtClean="0">
              <a:latin typeface="Times New Roman" pitchFamily="18" charset="0"/>
              <a:ea typeface="Calibri" pitchFamily="34" charset="0"/>
              <a:cs typeface="Times New Roman" pitchFamily="18" charset="0"/>
            </a:endParaRPr>
          </a:p>
        </p:txBody>
      </p:sp>
      <p:sp>
        <p:nvSpPr>
          <p:cNvPr id="2" name="مستطيل 1"/>
          <p:cNvSpPr/>
          <p:nvPr/>
        </p:nvSpPr>
        <p:spPr>
          <a:xfrm>
            <a:off x="7570788" y="17295446"/>
            <a:ext cx="15138400" cy="830997"/>
          </a:xfrm>
          <a:prstGeom prst="rect">
            <a:avLst/>
          </a:prstGeom>
        </p:spPr>
        <p:txBody>
          <a:bodyPr>
            <a:spAutoFit/>
          </a:bodyPr>
          <a:lstStyle/>
          <a:p>
            <a:pPr marL="749300">
              <a:spcAft>
                <a:spcPts val="0"/>
              </a:spcAft>
            </a:pPr>
            <a:r>
              <a:rPr lang="en-GB" sz="2400" dirty="0">
                <a:ea typeface="DejaVu Sans"/>
                <a:cs typeface="DejaVu Sans"/>
              </a:rPr>
              <a:t>Wylie G, Dancer SJ, </a:t>
            </a:r>
            <a:r>
              <a:rPr lang="en-GB" sz="2400" dirty="0" err="1">
                <a:ea typeface="DejaVu Sans"/>
                <a:cs typeface="DejaVu Sans"/>
              </a:rPr>
              <a:t>Bilsland</a:t>
            </a:r>
            <a:r>
              <a:rPr lang="en-GB" sz="2400" dirty="0">
                <a:ea typeface="DejaVu Sans"/>
                <a:cs typeface="DejaVu Sans"/>
              </a:rPr>
              <a:t> D. Effect of withdrawing topical </a:t>
            </a:r>
            <a:r>
              <a:rPr lang="en-GB" sz="2400" dirty="0" err="1">
                <a:ea typeface="DejaVu Sans"/>
                <a:cs typeface="DejaVu Sans"/>
              </a:rPr>
              <a:t>fusidic</a:t>
            </a:r>
            <a:r>
              <a:rPr lang="en-GB" sz="2400" dirty="0">
                <a:ea typeface="DejaVu Sans"/>
                <a:cs typeface="DejaVu Sans"/>
              </a:rPr>
              <a:t> acid on</a:t>
            </a:r>
            <a:endParaRPr lang="en-US" sz="2400" dirty="0">
              <a:latin typeface="DejaVu Sans"/>
              <a:ea typeface="DejaVu Sans"/>
              <a:cs typeface="DejaVu Sans"/>
            </a:endParaRPr>
          </a:p>
          <a:p>
            <a:pPr marL="749300">
              <a:spcAft>
                <a:spcPts val="0"/>
              </a:spcAft>
            </a:pPr>
            <a:r>
              <a:rPr lang="en-GB" sz="2400" i="1" dirty="0">
                <a:ea typeface="DejaVu Sans"/>
                <a:cs typeface="DejaVu Sans"/>
              </a:rPr>
              <a:t>Staphylococcus aureus </a:t>
            </a:r>
            <a:r>
              <a:rPr lang="en-GB" sz="2400" dirty="0">
                <a:ea typeface="DejaVu Sans"/>
                <a:cs typeface="DejaVu Sans"/>
              </a:rPr>
              <a:t>resistance rates. </a:t>
            </a:r>
            <a:r>
              <a:rPr lang="en-GB" sz="2400" i="1" dirty="0">
                <a:ea typeface="DejaVu Sans"/>
                <a:cs typeface="DejaVu Sans"/>
              </a:rPr>
              <a:t>Scott Med J</a:t>
            </a:r>
            <a:r>
              <a:rPr lang="en-GB" sz="2400" dirty="0">
                <a:ea typeface="DejaVu Sans"/>
                <a:cs typeface="DejaVu Sans"/>
              </a:rPr>
              <a:t>. (2011); </a:t>
            </a:r>
            <a:r>
              <a:rPr lang="en-GB" sz="2400" b="1" dirty="0">
                <a:ea typeface="DejaVu Sans"/>
                <a:cs typeface="DejaVu Sans"/>
              </a:rPr>
              <a:t>56</a:t>
            </a:r>
            <a:r>
              <a:rPr lang="en-GB" sz="2400" dirty="0">
                <a:ea typeface="DejaVu Sans"/>
                <a:cs typeface="DejaVu Sans"/>
              </a:rPr>
              <a:t>:1</a:t>
            </a:r>
            <a:endParaRPr lang="en-US" sz="2000" dirty="0">
              <a:effectLst/>
              <a:latin typeface="DejaVu Sans"/>
              <a:ea typeface="DejaVu Sans"/>
              <a:cs typeface="DejaVu Sans"/>
            </a:endParaRPr>
          </a:p>
        </p:txBody>
      </p:sp>
    </p:spTree>
    <p:extLst>
      <p:ext uri="{BB962C8B-B14F-4D97-AF65-F5344CB8AC3E}">
        <p14:creationId xmlns:p14="http://schemas.microsoft.com/office/powerpoint/2010/main" val="2138169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54322" y="12763302"/>
            <a:ext cx="10846206" cy="7020780"/>
          </a:xfrm>
        </p:spPr>
        <p:txBody>
          <a:bodyPr>
            <a:normAutofit fontScale="90000"/>
          </a:bodyPr>
          <a:lstStyle/>
          <a:p>
            <a:r>
              <a:rPr lang="en-US" dirty="0" smtClean="0"/>
              <a:t>University of </a:t>
            </a:r>
            <a:r>
              <a:rPr lang="en-US" dirty="0" err="1" smtClean="0"/>
              <a:t>Nalut</a:t>
            </a:r>
            <a:endParaRPr lang="ar-SA" dirty="0"/>
          </a:p>
        </p:txBody>
      </p:sp>
      <p:sp>
        <p:nvSpPr>
          <p:cNvPr id="3" name="مستطيل 2"/>
          <p:cNvSpPr/>
          <p:nvPr/>
        </p:nvSpPr>
        <p:spPr>
          <a:xfrm>
            <a:off x="10887349" y="21142653"/>
            <a:ext cx="8505277" cy="523220"/>
          </a:xfrm>
          <a:prstGeom prst="rect">
            <a:avLst/>
          </a:prstGeom>
        </p:spPr>
        <p:txBody>
          <a:bodyPr wrap="none">
            <a:spAutoFit/>
          </a:bodyPr>
          <a:lstStyle/>
          <a:p>
            <a:r>
              <a:rPr lang="en-US" sz="2800" b="1" dirty="0" err="1">
                <a:solidFill>
                  <a:prstClr val="black"/>
                </a:solidFill>
                <a:latin typeface="Times New Roman" pitchFamily="18" charset="0"/>
                <a:ea typeface="Calibri" pitchFamily="34" charset="0"/>
                <a:cs typeface="Times New Roman" pitchFamily="18" charset="0"/>
              </a:rPr>
              <a:t>Buzaid</a:t>
            </a:r>
            <a:r>
              <a:rPr lang="en-US" sz="2800" b="1" dirty="0">
                <a:solidFill>
                  <a:prstClr val="black"/>
                </a:solidFill>
                <a:latin typeface="Times New Roman" pitchFamily="18" charset="0"/>
                <a:ea typeface="Calibri" pitchFamily="34" charset="0"/>
                <a:cs typeface="Times New Roman" pitchFamily="18" charset="0"/>
              </a:rPr>
              <a:t> N </a:t>
            </a:r>
            <a:r>
              <a:rPr lang="en-US" sz="2800" b="1" i="1" dirty="0">
                <a:solidFill>
                  <a:prstClr val="black"/>
                </a:solidFill>
                <a:latin typeface="Times New Roman" pitchFamily="18" charset="0"/>
                <a:ea typeface="Calibri" pitchFamily="34" charset="0"/>
                <a:cs typeface="Times New Roman" pitchFamily="18" charset="0"/>
              </a:rPr>
              <a:t>et al</a:t>
            </a:r>
            <a:r>
              <a:rPr lang="en-US" sz="2800" b="1" dirty="0">
                <a:solidFill>
                  <a:prstClr val="black"/>
                </a:solidFill>
                <a:latin typeface="Times New Roman" pitchFamily="18" charset="0"/>
                <a:ea typeface="Calibri" pitchFamily="34" charset="0"/>
                <a:cs typeface="Times New Roman" pitchFamily="18" charset="0"/>
              </a:rPr>
              <a:t>.( 2011) </a:t>
            </a:r>
            <a:r>
              <a:rPr lang="en-US" sz="2800" b="1" i="1" dirty="0">
                <a:solidFill>
                  <a:prstClr val="black"/>
                </a:solidFill>
                <a:latin typeface="Times New Roman" pitchFamily="18" charset="0"/>
                <a:ea typeface="Calibri" pitchFamily="34" charset="0"/>
                <a:cs typeface="Times New Roman" pitchFamily="18" charset="0"/>
              </a:rPr>
              <a:t>J </a:t>
            </a:r>
            <a:r>
              <a:rPr lang="en-US" sz="2800" b="1" i="1" dirty="0" err="1">
                <a:solidFill>
                  <a:prstClr val="black"/>
                </a:solidFill>
                <a:latin typeface="Times New Roman" pitchFamily="18" charset="0"/>
                <a:ea typeface="Calibri" pitchFamily="34" charset="0"/>
                <a:cs typeface="Times New Roman" pitchFamily="18" charset="0"/>
              </a:rPr>
              <a:t>Infec</a:t>
            </a:r>
            <a:r>
              <a:rPr lang="en-US" sz="2800" b="1" i="1" dirty="0">
                <a:solidFill>
                  <a:prstClr val="black"/>
                </a:solidFill>
                <a:latin typeface="Times New Roman" pitchFamily="18" charset="0"/>
                <a:ea typeface="Calibri" pitchFamily="34" charset="0"/>
                <a:cs typeface="Times New Roman" pitchFamily="18" charset="0"/>
              </a:rPr>
              <a:t> Dev </a:t>
            </a:r>
            <a:r>
              <a:rPr lang="en-US" sz="2800" b="1" i="1" dirty="0" err="1">
                <a:solidFill>
                  <a:prstClr val="black"/>
                </a:solidFill>
                <a:latin typeface="Times New Roman" pitchFamily="18" charset="0"/>
                <a:ea typeface="Calibri" pitchFamily="34" charset="0"/>
                <a:cs typeface="Times New Roman" pitchFamily="18" charset="0"/>
              </a:rPr>
              <a:t>Ctri</a:t>
            </a:r>
            <a:r>
              <a:rPr lang="en-US" sz="2800" b="1" i="1" dirty="0">
                <a:solidFill>
                  <a:prstClr val="black"/>
                </a:solidFill>
                <a:latin typeface="Times New Roman" pitchFamily="18" charset="0"/>
                <a:ea typeface="Calibri" pitchFamily="34" charset="0"/>
                <a:cs typeface="Times New Roman" pitchFamily="18" charset="0"/>
              </a:rPr>
              <a:t> </a:t>
            </a:r>
            <a:r>
              <a:rPr lang="en-US" sz="2800" b="1" dirty="0">
                <a:solidFill>
                  <a:prstClr val="black"/>
                </a:solidFill>
                <a:latin typeface="Times New Roman" pitchFamily="18" charset="0"/>
                <a:ea typeface="Calibri" pitchFamily="34" charset="0"/>
                <a:cs typeface="Times New Roman" pitchFamily="18" charset="0"/>
              </a:rPr>
              <a:t>: 5(10): 723-726</a:t>
            </a:r>
            <a:endParaRPr lang="ar-SA" dirty="0"/>
          </a:p>
        </p:txBody>
      </p:sp>
      <p:sp>
        <p:nvSpPr>
          <p:cNvPr id="4" name="مستطيل 3"/>
          <p:cNvSpPr/>
          <p:nvPr/>
        </p:nvSpPr>
        <p:spPr>
          <a:xfrm>
            <a:off x="10878139" y="21619315"/>
            <a:ext cx="8425705" cy="523220"/>
          </a:xfrm>
          <a:prstGeom prst="rect">
            <a:avLst/>
          </a:prstGeom>
        </p:spPr>
        <p:txBody>
          <a:bodyPr wrap="none">
            <a:spAutoFit/>
          </a:bodyPr>
          <a:lstStyle/>
          <a:p>
            <a:r>
              <a:rPr lang="en-US" sz="2800" b="1" dirty="0" err="1">
                <a:solidFill>
                  <a:prstClr val="black"/>
                </a:solidFill>
                <a:latin typeface="Times New Roman" pitchFamily="18" charset="0"/>
                <a:ea typeface="Calibri" pitchFamily="34" charset="0"/>
                <a:cs typeface="Times New Roman" pitchFamily="18" charset="0"/>
              </a:rPr>
              <a:t>Ghenghesh</a:t>
            </a:r>
            <a:r>
              <a:rPr lang="en-US" sz="2800" b="1" dirty="0">
                <a:solidFill>
                  <a:prstClr val="black"/>
                </a:solidFill>
                <a:latin typeface="Times New Roman" pitchFamily="18" charset="0"/>
                <a:ea typeface="Calibri" pitchFamily="34" charset="0"/>
                <a:cs typeface="Times New Roman" pitchFamily="18" charset="0"/>
              </a:rPr>
              <a:t> </a:t>
            </a:r>
            <a:r>
              <a:rPr lang="en-US" sz="2800" b="1" i="1" dirty="0">
                <a:solidFill>
                  <a:prstClr val="black"/>
                </a:solidFill>
                <a:latin typeface="Times New Roman" pitchFamily="18" charset="0"/>
                <a:ea typeface="Calibri" pitchFamily="34" charset="0"/>
                <a:cs typeface="Times New Roman" pitchFamily="18" charset="0"/>
              </a:rPr>
              <a:t>et al</a:t>
            </a:r>
            <a:r>
              <a:rPr lang="en-US" sz="2800" b="1" dirty="0">
                <a:solidFill>
                  <a:prstClr val="black"/>
                </a:solidFill>
                <a:latin typeface="Times New Roman" pitchFamily="18" charset="0"/>
                <a:ea typeface="Calibri" pitchFamily="34" charset="0"/>
                <a:cs typeface="Times New Roman" pitchFamily="18" charset="0"/>
              </a:rPr>
              <a:t>.(2013) </a:t>
            </a:r>
            <a:r>
              <a:rPr lang="en-US" sz="2800" b="1" i="1" dirty="0">
                <a:solidFill>
                  <a:prstClr val="black"/>
                </a:solidFill>
                <a:latin typeface="Times New Roman" pitchFamily="18" charset="0"/>
                <a:ea typeface="Calibri" pitchFamily="34" charset="0"/>
                <a:cs typeface="Times New Roman" pitchFamily="18" charset="0"/>
              </a:rPr>
              <a:t>Libyan  J of Med </a:t>
            </a:r>
            <a:r>
              <a:rPr lang="en-US" sz="2800" b="1" dirty="0" err="1">
                <a:solidFill>
                  <a:prstClr val="black"/>
                </a:solidFill>
                <a:latin typeface="Times New Roman" pitchFamily="18" charset="0"/>
                <a:ea typeface="Calibri" pitchFamily="34" charset="0"/>
                <a:cs typeface="Times New Roman" pitchFamily="18" charset="0"/>
              </a:rPr>
              <a:t>vol</a:t>
            </a:r>
            <a:r>
              <a:rPr lang="en-US" sz="2800" b="1" dirty="0">
                <a:solidFill>
                  <a:prstClr val="black"/>
                </a:solidFill>
                <a:latin typeface="Times New Roman" pitchFamily="18" charset="0"/>
                <a:ea typeface="Calibri" pitchFamily="34" charset="0"/>
                <a:cs typeface="Times New Roman" pitchFamily="18" charset="0"/>
              </a:rPr>
              <a:t> 8: 20567 </a:t>
            </a:r>
            <a:endParaRPr lang="ar-SA" dirty="0"/>
          </a:p>
        </p:txBody>
      </p:sp>
      <p:sp>
        <p:nvSpPr>
          <p:cNvPr id="5" name="مستطيل 4"/>
          <p:cNvSpPr/>
          <p:nvPr/>
        </p:nvSpPr>
        <p:spPr>
          <a:xfrm>
            <a:off x="10878139" y="22194622"/>
            <a:ext cx="8249246" cy="523220"/>
          </a:xfrm>
          <a:prstGeom prst="rect">
            <a:avLst/>
          </a:prstGeom>
        </p:spPr>
        <p:txBody>
          <a:bodyPr wrap="none">
            <a:spAutoFit/>
          </a:bodyPr>
          <a:lstStyle/>
          <a:p>
            <a:r>
              <a:rPr lang="en-GB" sz="2800" b="1" dirty="0" err="1">
                <a:solidFill>
                  <a:prstClr val="black"/>
                </a:solidFill>
                <a:latin typeface="Times New Roman" pitchFamily="18" charset="0"/>
                <a:cs typeface="Times New Roman" pitchFamily="18" charset="0"/>
              </a:rPr>
              <a:t>Kronvall</a:t>
            </a:r>
            <a:r>
              <a:rPr lang="en-GB" sz="2800" b="1" dirty="0">
                <a:solidFill>
                  <a:prstClr val="black"/>
                </a:solidFill>
                <a:latin typeface="Times New Roman" pitchFamily="18" charset="0"/>
                <a:cs typeface="Times New Roman" pitchFamily="18" charset="0"/>
              </a:rPr>
              <a:t> G. (2001). </a:t>
            </a:r>
            <a:r>
              <a:rPr lang="en-GB" sz="2800" b="1" i="1" dirty="0" err="1">
                <a:solidFill>
                  <a:prstClr val="black"/>
                </a:solidFill>
                <a:latin typeface="Times New Roman" pitchFamily="18" charset="0"/>
                <a:cs typeface="Times New Roman" pitchFamily="18" charset="0"/>
              </a:rPr>
              <a:t>Clin</a:t>
            </a:r>
            <a:r>
              <a:rPr lang="en-GB" sz="2800" b="1" i="1" dirty="0">
                <a:solidFill>
                  <a:prstClr val="black"/>
                </a:solidFill>
                <a:latin typeface="Times New Roman" pitchFamily="18" charset="0"/>
                <a:cs typeface="Times New Roman" pitchFamily="18" charset="0"/>
              </a:rPr>
              <a:t> </a:t>
            </a:r>
            <a:r>
              <a:rPr lang="en-GB" sz="2800" b="1" i="1" dirty="0" err="1">
                <a:solidFill>
                  <a:prstClr val="black"/>
                </a:solidFill>
                <a:latin typeface="Times New Roman" pitchFamily="18" charset="0"/>
                <a:cs typeface="Times New Roman" pitchFamily="18" charset="0"/>
              </a:rPr>
              <a:t>Microbiol</a:t>
            </a:r>
            <a:r>
              <a:rPr lang="en-GB" sz="2800" b="1" i="1" dirty="0">
                <a:solidFill>
                  <a:prstClr val="black"/>
                </a:solidFill>
                <a:latin typeface="Times New Roman" pitchFamily="18" charset="0"/>
                <a:cs typeface="Times New Roman" pitchFamily="18" charset="0"/>
              </a:rPr>
              <a:t> Infect </a:t>
            </a:r>
            <a:r>
              <a:rPr lang="en-GB" sz="2800" b="1" dirty="0">
                <a:solidFill>
                  <a:prstClr val="black"/>
                </a:solidFill>
                <a:latin typeface="Times New Roman" pitchFamily="18" charset="0"/>
                <a:cs typeface="Times New Roman" pitchFamily="18" charset="0"/>
              </a:rPr>
              <a:t>6:483-489. </a:t>
            </a:r>
            <a:endParaRPr lang="ar-SA" dirty="0"/>
          </a:p>
        </p:txBody>
      </p:sp>
      <p:sp>
        <p:nvSpPr>
          <p:cNvPr id="6" name="مستطيل 5"/>
          <p:cNvSpPr/>
          <p:nvPr/>
        </p:nvSpPr>
        <p:spPr>
          <a:xfrm>
            <a:off x="10878139" y="23024442"/>
            <a:ext cx="12596654" cy="523220"/>
          </a:xfrm>
          <a:prstGeom prst="rect">
            <a:avLst/>
          </a:prstGeom>
        </p:spPr>
        <p:txBody>
          <a:bodyPr wrap="none">
            <a:spAutoFit/>
          </a:bodyPr>
          <a:lstStyle/>
          <a:p>
            <a:r>
              <a:rPr lang="en-GB" sz="2800" b="1" dirty="0" err="1">
                <a:solidFill>
                  <a:prstClr val="black"/>
                </a:solidFill>
                <a:latin typeface="Times New Roman" pitchFamily="18" charset="0"/>
                <a:ea typeface="Calibri" pitchFamily="34" charset="0"/>
                <a:cs typeface="Times New Roman" pitchFamily="18" charset="0"/>
              </a:rPr>
              <a:t>Mclaws</a:t>
            </a:r>
            <a:r>
              <a:rPr lang="en-GB" sz="2800" b="1" dirty="0">
                <a:solidFill>
                  <a:prstClr val="black"/>
                </a:solidFill>
                <a:latin typeface="Times New Roman" pitchFamily="18" charset="0"/>
                <a:ea typeface="Calibri" pitchFamily="34" charset="0"/>
                <a:cs typeface="Times New Roman" pitchFamily="18" charset="0"/>
              </a:rPr>
              <a:t>, F.B </a:t>
            </a:r>
            <a:r>
              <a:rPr lang="en-GB" sz="2800" b="1" i="1" dirty="0">
                <a:solidFill>
                  <a:prstClr val="black"/>
                </a:solidFill>
                <a:latin typeface="Times New Roman" pitchFamily="18" charset="0"/>
                <a:ea typeface="Calibri" pitchFamily="34" charset="0"/>
                <a:cs typeface="Times New Roman" pitchFamily="18" charset="0"/>
              </a:rPr>
              <a:t>et al</a:t>
            </a:r>
            <a:r>
              <a:rPr lang="en-GB" sz="2800" b="1" dirty="0">
                <a:solidFill>
                  <a:prstClr val="black"/>
                </a:solidFill>
                <a:latin typeface="Times New Roman" pitchFamily="18" charset="0"/>
                <a:ea typeface="Calibri" pitchFamily="34" charset="0"/>
                <a:cs typeface="Times New Roman" pitchFamily="18" charset="0"/>
              </a:rPr>
              <a:t>. (2011) </a:t>
            </a:r>
            <a:r>
              <a:rPr lang="en-GB" sz="2800" b="1" i="1" dirty="0">
                <a:solidFill>
                  <a:prstClr val="black"/>
                </a:solidFill>
                <a:latin typeface="Times New Roman" pitchFamily="18" charset="0"/>
                <a:ea typeface="Calibri" pitchFamily="34" charset="0"/>
                <a:cs typeface="Times New Roman" pitchFamily="18" charset="0"/>
              </a:rPr>
              <a:t>Antimicrobial Agents</a:t>
            </a:r>
            <a:r>
              <a:rPr lang="en-GB" sz="2800" b="1" dirty="0">
                <a:solidFill>
                  <a:prstClr val="black"/>
                </a:solidFill>
                <a:latin typeface="Times New Roman" pitchFamily="18" charset="0"/>
                <a:ea typeface="Calibri" pitchFamily="34" charset="0"/>
                <a:cs typeface="Times New Roman" pitchFamily="18" charset="0"/>
              </a:rPr>
              <a:t> </a:t>
            </a:r>
            <a:r>
              <a:rPr lang="en-GB" sz="2800" b="1" i="1" dirty="0">
                <a:solidFill>
                  <a:prstClr val="black"/>
                </a:solidFill>
                <a:latin typeface="Times New Roman" pitchFamily="18" charset="0"/>
                <a:ea typeface="Calibri" pitchFamily="34" charset="0"/>
                <a:cs typeface="Times New Roman" pitchFamily="18" charset="0"/>
              </a:rPr>
              <a:t>and Chemotherapy</a:t>
            </a:r>
            <a:r>
              <a:rPr lang="en-GB" sz="2800" b="1" dirty="0">
                <a:solidFill>
                  <a:prstClr val="black"/>
                </a:solidFill>
                <a:latin typeface="Times New Roman" pitchFamily="18" charset="0"/>
                <a:ea typeface="Calibri" pitchFamily="34" charset="0"/>
                <a:cs typeface="Times New Roman" pitchFamily="18" charset="0"/>
              </a:rPr>
              <a:t>. 55:1173-1176.</a:t>
            </a:r>
            <a:endParaRPr lang="ar-SA" dirty="0"/>
          </a:p>
        </p:txBody>
      </p:sp>
      <p:sp>
        <p:nvSpPr>
          <p:cNvPr id="7" name="مستطيل 6"/>
          <p:cNvSpPr/>
          <p:nvPr/>
        </p:nvSpPr>
        <p:spPr>
          <a:xfrm>
            <a:off x="10753055" y="23834532"/>
            <a:ext cx="9482661" cy="523220"/>
          </a:xfrm>
          <a:prstGeom prst="rect">
            <a:avLst/>
          </a:prstGeom>
        </p:spPr>
        <p:txBody>
          <a:bodyPr wrap="none">
            <a:spAutoFit/>
          </a:bodyPr>
          <a:lstStyle/>
          <a:p>
            <a:r>
              <a:rPr lang="en-US" sz="2800" b="1" dirty="0">
                <a:solidFill>
                  <a:prstClr val="black"/>
                </a:solidFill>
                <a:latin typeface="Times New Roman" pitchFamily="18" charset="0"/>
                <a:ea typeface="Calibri" pitchFamily="34" charset="0"/>
                <a:cs typeface="Times New Roman" pitchFamily="18" charset="0"/>
              </a:rPr>
              <a:t> </a:t>
            </a:r>
            <a:r>
              <a:rPr lang="en-GB" sz="2800" b="1" dirty="0" err="1">
                <a:solidFill>
                  <a:prstClr val="black"/>
                </a:solidFill>
                <a:latin typeface="Times New Roman" pitchFamily="18" charset="0"/>
                <a:cs typeface="Times New Roman" pitchFamily="18" charset="0"/>
              </a:rPr>
              <a:t>Toma</a:t>
            </a:r>
            <a:r>
              <a:rPr lang="en-GB" sz="2800" b="1" dirty="0">
                <a:solidFill>
                  <a:prstClr val="black"/>
                </a:solidFill>
                <a:latin typeface="Times New Roman" pitchFamily="18" charset="0"/>
                <a:cs typeface="Times New Roman" pitchFamily="18" charset="0"/>
              </a:rPr>
              <a:t> E, </a:t>
            </a:r>
            <a:r>
              <a:rPr lang="en-GB" sz="2800" b="1" dirty="0" err="1">
                <a:solidFill>
                  <a:prstClr val="black"/>
                </a:solidFill>
                <a:latin typeface="Times New Roman" pitchFamily="18" charset="0"/>
                <a:cs typeface="Times New Roman" pitchFamily="18" charset="0"/>
              </a:rPr>
              <a:t>Barriault</a:t>
            </a:r>
            <a:r>
              <a:rPr lang="en-GB" sz="2800" b="1" dirty="0">
                <a:solidFill>
                  <a:prstClr val="black"/>
                </a:solidFill>
                <a:latin typeface="Times New Roman" pitchFamily="18" charset="0"/>
                <a:cs typeface="Times New Roman" pitchFamily="18" charset="0"/>
              </a:rPr>
              <a:t> D. (1995) </a:t>
            </a:r>
            <a:r>
              <a:rPr lang="en-GB" sz="2800" b="1" i="1" dirty="0">
                <a:solidFill>
                  <a:prstClr val="black"/>
                </a:solidFill>
                <a:latin typeface="Times New Roman" pitchFamily="18" charset="0"/>
                <a:cs typeface="Times New Roman" pitchFamily="18" charset="0"/>
              </a:rPr>
              <a:t>J </a:t>
            </a:r>
            <a:r>
              <a:rPr lang="en-GB" sz="2800" b="1" i="1" dirty="0" err="1">
                <a:solidFill>
                  <a:prstClr val="black"/>
                </a:solidFill>
                <a:latin typeface="Times New Roman" pitchFamily="18" charset="0"/>
                <a:cs typeface="Times New Roman" pitchFamily="18" charset="0"/>
              </a:rPr>
              <a:t>Clin</a:t>
            </a:r>
            <a:r>
              <a:rPr lang="en-GB" sz="2800" b="1" i="1" dirty="0">
                <a:solidFill>
                  <a:prstClr val="black"/>
                </a:solidFill>
                <a:latin typeface="Times New Roman" pitchFamily="18" charset="0"/>
                <a:cs typeface="Times New Roman" pitchFamily="18" charset="0"/>
              </a:rPr>
              <a:t> </a:t>
            </a:r>
            <a:r>
              <a:rPr lang="en-GB" sz="2800" b="1" i="1" dirty="0" err="1">
                <a:solidFill>
                  <a:prstClr val="black"/>
                </a:solidFill>
                <a:latin typeface="Times New Roman" pitchFamily="18" charset="0"/>
                <a:cs typeface="Times New Roman" pitchFamily="18" charset="0"/>
              </a:rPr>
              <a:t>Microbi</a:t>
            </a:r>
            <a:r>
              <a:rPr lang="en-GB" sz="2800" b="1" dirty="0" err="1">
                <a:solidFill>
                  <a:prstClr val="black"/>
                </a:solidFill>
                <a:latin typeface="Times New Roman" pitchFamily="18" charset="0"/>
                <a:cs typeface="Times New Roman" pitchFamily="18" charset="0"/>
              </a:rPr>
              <a:t>ol</a:t>
            </a:r>
            <a:r>
              <a:rPr lang="en-GB" sz="2800" b="1" dirty="0">
                <a:solidFill>
                  <a:prstClr val="black"/>
                </a:solidFill>
                <a:latin typeface="Times New Roman" pitchFamily="18" charset="0"/>
                <a:cs typeface="Times New Roman" pitchFamily="18" charset="0"/>
              </a:rPr>
              <a:t> 33:1712-1715. </a:t>
            </a:r>
            <a:endParaRPr lang="ar-SA" dirty="0"/>
          </a:p>
        </p:txBody>
      </p:sp>
      <p:sp>
        <p:nvSpPr>
          <p:cNvPr id="8" name="مستطيل 7"/>
          <p:cNvSpPr/>
          <p:nvPr/>
        </p:nvSpPr>
        <p:spPr>
          <a:xfrm>
            <a:off x="11013607" y="24378308"/>
            <a:ext cx="8961556" cy="523220"/>
          </a:xfrm>
          <a:prstGeom prst="rect">
            <a:avLst/>
          </a:prstGeom>
        </p:spPr>
        <p:txBody>
          <a:bodyPr wrap="none">
            <a:spAutoFit/>
          </a:bodyPr>
          <a:lstStyle/>
          <a:p>
            <a:pPr lvl="0" eaLnBrk="0" fontAlgn="base" hangingPunct="0">
              <a:spcBef>
                <a:spcPct val="0"/>
              </a:spcBef>
              <a:spcAft>
                <a:spcPct val="0"/>
              </a:spcAft>
            </a:pPr>
            <a:r>
              <a:rPr lang="en-GB" sz="2800" b="1" dirty="0" err="1">
                <a:solidFill>
                  <a:prstClr val="black"/>
                </a:solidFill>
                <a:latin typeface="Times New Roman" pitchFamily="18" charset="0"/>
                <a:cs typeface="Times New Roman" pitchFamily="18" charset="0"/>
              </a:rPr>
              <a:t>Traub</a:t>
            </a:r>
            <a:r>
              <a:rPr lang="en-GB" sz="2800" b="1" dirty="0">
                <a:solidFill>
                  <a:prstClr val="black"/>
                </a:solidFill>
                <a:latin typeface="Times New Roman" pitchFamily="18" charset="0"/>
                <a:cs typeface="Times New Roman" pitchFamily="18" charset="0"/>
              </a:rPr>
              <a:t> WH, </a:t>
            </a:r>
            <a:r>
              <a:rPr lang="en-GB" sz="2800" b="1" dirty="0" err="1">
                <a:solidFill>
                  <a:prstClr val="black"/>
                </a:solidFill>
                <a:latin typeface="Times New Roman" pitchFamily="18" charset="0"/>
                <a:cs typeface="Times New Roman" pitchFamily="18" charset="0"/>
              </a:rPr>
              <a:t>Kleber</a:t>
            </a:r>
            <a:r>
              <a:rPr lang="en-GB" sz="2800" b="1" dirty="0">
                <a:solidFill>
                  <a:prstClr val="black"/>
                </a:solidFill>
                <a:latin typeface="Times New Roman" pitchFamily="18" charset="0"/>
                <a:cs typeface="Times New Roman" pitchFamily="18" charset="0"/>
              </a:rPr>
              <a:t> J, (1974) </a:t>
            </a:r>
            <a:r>
              <a:rPr lang="en-GB" sz="2800" b="1" i="1" dirty="0" err="1">
                <a:solidFill>
                  <a:prstClr val="black"/>
                </a:solidFill>
                <a:latin typeface="Times New Roman" pitchFamily="18" charset="0"/>
                <a:cs typeface="Times New Roman" pitchFamily="18" charset="0"/>
              </a:rPr>
              <a:t>Chemother</a:t>
            </a:r>
            <a:r>
              <a:rPr lang="en-GB" sz="2800" b="1" dirty="0">
                <a:solidFill>
                  <a:prstClr val="black"/>
                </a:solidFill>
                <a:latin typeface="Times New Roman" pitchFamily="18" charset="0"/>
                <a:cs typeface="Times New Roman" pitchFamily="18" charset="0"/>
              </a:rPr>
              <a:t> (Basel) 20:92-96</a:t>
            </a:r>
            <a:r>
              <a:rPr lang="en-GB" sz="2800" dirty="0">
                <a:solidFill>
                  <a:prstClr val="black"/>
                </a:solidFill>
                <a:latin typeface="Times New Roman" pitchFamily="18" charset="0"/>
                <a:cs typeface="Times New Roman" pitchFamily="18" charset="0"/>
              </a:rPr>
              <a:t>.</a:t>
            </a:r>
            <a:endParaRPr lang="en-US" sz="2800" b="1" dirty="0">
              <a:solidFill>
                <a:prstClr val="black"/>
              </a:solidFill>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1886016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8637" y="2412152"/>
            <a:ext cx="10621180" cy="766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725632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2081</TotalTime>
  <Words>1474</Words>
  <Application>Microsoft Office PowerPoint</Application>
  <PresentationFormat>مخصص</PresentationFormat>
  <Paragraphs>67</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نسق Office</vt:lpstr>
      <vt:lpstr>  Multi-drug resistance of MRSA isolated strains from  healthcare,    community  and the distribution of fusidic acid MIC and zone of       inhibition  :  Wareg S E ¹, ², Daw M A², Agnan M.M   aDepartment of Medical  Microbiology, Faculty of Medicine, University of Tripoli,   Libya/ bFaculty of Medical Technology, University of Nalut                  ӿCorresponding author: Dr. Said E Wareg: s_warrag@yahoo.com    </vt:lpstr>
      <vt:lpstr>عرض تقديمي في PowerPoint</vt:lpstr>
      <vt:lpstr>University of Nalut</vt:lpstr>
      <vt:lpstr>عرض تقديمي في PowerPoint</vt:lpstr>
    </vt:vector>
  </TitlesOfParts>
  <Company>OFFICE2007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Antimicrobial Sensitivity of Methicillin-Resistant Staphylococcus aureus (MRSA) isolates collected from healthcare and community facilities in Libya.  Wareg S E ¹¸ ² , Foster H A¹., Daw M A². Centre¹ for Parasitology and Disease Research, School of Environment and Life Sciences, University of Salford, ²Department of Medical Microbiology, Faculty of  Medicine, University of Tripoli.</dc:title>
  <dc:creator>abumada</dc:creator>
  <cp:lastModifiedBy>PC</cp:lastModifiedBy>
  <cp:revision>311</cp:revision>
  <cp:lastPrinted>2019-12-15T10:51:42Z</cp:lastPrinted>
  <dcterms:created xsi:type="dcterms:W3CDTF">2013-12-22T15:52:55Z</dcterms:created>
  <dcterms:modified xsi:type="dcterms:W3CDTF">2019-12-17T09:34:58Z</dcterms:modified>
</cp:coreProperties>
</file>