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84" r:id="rId2"/>
    <p:sldMasterId id="2147483696" r:id="rId3"/>
  </p:sldMasterIdLst>
  <p:notesMasterIdLst>
    <p:notesMasterId r:id="rId40"/>
  </p:notesMasterIdLst>
  <p:sldIdLst>
    <p:sldId id="259" r:id="rId4"/>
    <p:sldId id="305" r:id="rId5"/>
    <p:sldId id="267" r:id="rId6"/>
    <p:sldId id="270" r:id="rId7"/>
    <p:sldId id="303" r:id="rId8"/>
    <p:sldId id="290" r:id="rId9"/>
    <p:sldId id="291" r:id="rId10"/>
    <p:sldId id="292" r:id="rId11"/>
    <p:sldId id="293" r:id="rId12"/>
    <p:sldId id="294" r:id="rId13"/>
    <p:sldId id="295" r:id="rId14"/>
    <p:sldId id="296" r:id="rId15"/>
    <p:sldId id="297" r:id="rId16"/>
    <p:sldId id="298" r:id="rId17"/>
    <p:sldId id="299" r:id="rId18"/>
    <p:sldId id="300" r:id="rId19"/>
    <p:sldId id="302" r:id="rId20"/>
    <p:sldId id="301" r:id="rId21"/>
    <p:sldId id="271" r:id="rId22"/>
    <p:sldId id="281" r:id="rId23"/>
    <p:sldId id="282" r:id="rId24"/>
    <p:sldId id="284" r:id="rId25"/>
    <p:sldId id="285" r:id="rId26"/>
    <p:sldId id="283" r:id="rId27"/>
    <p:sldId id="286" r:id="rId28"/>
    <p:sldId id="287" r:id="rId29"/>
    <p:sldId id="289" r:id="rId30"/>
    <p:sldId id="288" r:id="rId31"/>
    <p:sldId id="277" r:id="rId32"/>
    <p:sldId id="278" r:id="rId33"/>
    <p:sldId id="279" r:id="rId34"/>
    <p:sldId id="274" r:id="rId35"/>
    <p:sldId id="275" r:id="rId36"/>
    <p:sldId id="276" r:id="rId37"/>
    <p:sldId id="273" r:id="rId38"/>
    <p:sldId id="304" r:id="rId39"/>
  </p:sldIdLst>
  <p:sldSz cx="9906000" cy="6858000" type="A4"/>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B8"/>
    <a:srgbClr val="0067A5"/>
    <a:srgbClr val="005EB9"/>
    <a:srgbClr val="BD83A6"/>
    <a:srgbClr val="5977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31376"/>
    <p:restoredTop sz="94674"/>
  </p:normalViewPr>
  <p:slideViewPr>
    <p:cSldViewPr snapToGrid="0" snapToObjects="1">
      <p:cViewPr>
        <p:scale>
          <a:sx n="90" d="100"/>
          <a:sy n="90" d="100"/>
        </p:scale>
        <p:origin x="-786" y="-522"/>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 /><Relationship Id="rId13" Type="http://schemas.openxmlformats.org/officeDocument/2006/relationships/slide" Target="slides/slide10.xml" /><Relationship Id="rId18" Type="http://schemas.openxmlformats.org/officeDocument/2006/relationships/slide" Target="slides/slide15.xml" /><Relationship Id="rId26" Type="http://schemas.openxmlformats.org/officeDocument/2006/relationships/slide" Target="slides/slide23.xml" /><Relationship Id="rId39" Type="http://schemas.openxmlformats.org/officeDocument/2006/relationships/slide" Target="slides/slide36.xml" /><Relationship Id="rId3" Type="http://schemas.openxmlformats.org/officeDocument/2006/relationships/slideMaster" Target="slideMasters/slideMaster3.xml" /><Relationship Id="rId21" Type="http://schemas.openxmlformats.org/officeDocument/2006/relationships/slide" Target="slides/slide18.xml" /><Relationship Id="rId34" Type="http://schemas.openxmlformats.org/officeDocument/2006/relationships/slide" Target="slides/slide31.xml" /><Relationship Id="rId42" Type="http://schemas.openxmlformats.org/officeDocument/2006/relationships/viewProps" Target="viewProps.xml" /><Relationship Id="rId7" Type="http://schemas.openxmlformats.org/officeDocument/2006/relationships/slide" Target="slides/slide4.xml" /><Relationship Id="rId12" Type="http://schemas.openxmlformats.org/officeDocument/2006/relationships/slide" Target="slides/slide9.xml" /><Relationship Id="rId17" Type="http://schemas.openxmlformats.org/officeDocument/2006/relationships/slide" Target="slides/slide14.xml" /><Relationship Id="rId25" Type="http://schemas.openxmlformats.org/officeDocument/2006/relationships/slide" Target="slides/slide22.xml" /><Relationship Id="rId33" Type="http://schemas.openxmlformats.org/officeDocument/2006/relationships/slide" Target="slides/slide30.xml" /><Relationship Id="rId38" Type="http://schemas.openxmlformats.org/officeDocument/2006/relationships/slide" Target="slides/slide35.xml" /><Relationship Id="rId2" Type="http://schemas.openxmlformats.org/officeDocument/2006/relationships/slideMaster" Target="slideMasters/slideMaster2.xml" /><Relationship Id="rId16" Type="http://schemas.openxmlformats.org/officeDocument/2006/relationships/slide" Target="slides/slide13.xml" /><Relationship Id="rId20" Type="http://schemas.openxmlformats.org/officeDocument/2006/relationships/slide" Target="slides/slide17.xml" /><Relationship Id="rId29" Type="http://schemas.openxmlformats.org/officeDocument/2006/relationships/slide" Target="slides/slide26.xml" /><Relationship Id="rId41"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3.xml" /><Relationship Id="rId11" Type="http://schemas.openxmlformats.org/officeDocument/2006/relationships/slide" Target="slides/slide8.xml" /><Relationship Id="rId24" Type="http://schemas.openxmlformats.org/officeDocument/2006/relationships/slide" Target="slides/slide21.xml" /><Relationship Id="rId32" Type="http://schemas.openxmlformats.org/officeDocument/2006/relationships/slide" Target="slides/slide29.xml" /><Relationship Id="rId37" Type="http://schemas.openxmlformats.org/officeDocument/2006/relationships/slide" Target="slides/slide34.xml" /><Relationship Id="rId40" Type="http://schemas.openxmlformats.org/officeDocument/2006/relationships/notesMaster" Target="notesMasters/notesMaster1.xml" /><Relationship Id="rId5" Type="http://schemas.openxmlformats.org/officeDocument/2006/relationships/slide" Target="slides/slide2.xml" /><Relationship Id="rId15" Type="http://schemas.openxmlformats.org/officeDocument/2006/relationships/slide" Target="slides/slide12.xml" /><Relationship Id="rId23" Type="http://schemas.openxmlformats.org/officeDocument/2006/relationships/slide" Target="slides/slide20.xml" /><Relationship Id="rId28" Type="http://schemas.openxmlformats.org/officeDocument/2006/relationships/slide" Target="slides/slide25.xml" /><Relationship Id="rId36" Type="http://schemas.openxmlformats.org/officeDocument/2006/relationships/slide" Target="slides/slide33.xml" /><Relationship Id="rId10" Type="http://schemas.openxmlformats.org/officeDocument/2006/relationships/slide" Target="slides/slide7.xml" /><Relationship Id="rId19" Type="http://schemas.openxmlformats.org/officeDocument/2006/relationships/slide" Target="slides/slide16.xml" /><Relationship Id="rId31" Type="http://schemas.openxmlformats.org/officeDocument/2006/relationships/slide" Target="slides/slide28.xml" /><Relationship Id="rId44" Type="http://schemas.openxmlformats.org/officeDocument/2006/relationships/tableStyles" Target="tableStyles.xml" /><Relationship Id="rId4" Type="http://schemas.openxmlformats.org/officeDocument/2006/relationships/slide" Target="slides/slide1.xml" /><Relationship Id="rId9" Type="http://schemas.openxmlformats.org/officeDocument/2006/relationships/slide" Target="slides/slide6.xml" /><Relationship Id="rId14" Type="http://schemas.openxmlformats.org/officeDocument/2006/relationships/slide" Target="slides/slide11.xml" /><Relationship Id="rId22" Type="http://schemas.openxmlformats.org/officeDocument/2006/relationships/slide" Target="slides/slide19.xml" /><Relationship Id="rId27" Type="http://schemas.openxmlformats.org/officeDocument/2006/relationships/slide" Target="slides/slide24.xml" /><Relationship Id="rId30" Type="http://schemas.openxmlformats.org/officeDocument/2006/relationships/slide" Target="slides/slide27.xml" /><Relationship Id="rId35" Type="http://schemas.openxmlformats.org/officeDocument/2006/relationships/slide" Target="slides/slide32.xml" /><Relationship Id="rId43" Type="http://schemas.openxmlformats.org/officeDocument/2006/relationships/theme" Target="theme/theme1.xml" /></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 /></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 /></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 /></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 /></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 /></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 /></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 /></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 /></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 /></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23"/>
    </mc:Choice>
    <mc:Fallback>
      <c:style val="23"/>
    </mc:Fallback>
  </mc:AlternateContent>
  <c:chart>
    <c:autoTitleDeleted val="1"/>
    <c:plotArea>
      <c:layout/>
      <c:barChart>
        <c:barDir val="col"/>
        <c:grouping val="clustered"/>
        <c:varyColors val="0"/>
        <c:ser>
          <c:idx val="0"/>
          <c:order val="0"/>
          <c:tx>
            <c:strRef>
              <c:f>Sheet1!$B$1</c:f>
              <c:strCache>
                <c:ptCount val="1"/>
                <c:pt idx="0">
                  <c:v>   </c:v>
                </c:pt>
              </c:strCache>
            </c:strRef>
          </c:tx>
          <c:spPr>
            <a:solidFill>
              <a:schemeClr val="accent3">
                <a:lumMod val="60000"/>
                <a:lumOff val="40000"/>
              </a:schemeClr>
            </a:solidFill>
          </c:spPr>
          <c:invertIfNegative val="0"/>
          <c:dPt>
            <c:idx val="1"/>
            <c:invertIfNegative val="0"/>
            <c:bubble3D val="0"/>
            <c:spPr>
              <a:solidFill>
                <a:schemeClr val="accent5">
                  <a:lumMod val="75000"/>
                </a:schemeClr>
              </a:solidFill>
            </c:spPr>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MALE</c:v>
                </c:pt>
                <c:pt idx="1">
                  <c:v>FEMALE</c:v>
                </c:pt>
              </c:strCache>
            </c:strRef>
          </c:cat>
          <c:val>
            <c:numRef>
              <c:f>Sheet1!$B$2:$B$3</c:f>
              <c:numCache>
                <c:formatCode>General</c:formatCode>
                <c:ptCount val="2"/>
                <c:pt idx="0">
                  <c:v>6</c:v>
                </c:pt>
                <c:pt idx="1">
                  <c:v>14</c:v>
                </c:pt>
              </c:numCache>
            </c:numRef>
          </c:val>
          <c:extLst>
            <c:ext xmlns:c16="http://schemas.microsoft.com/office/drawing/2014/chart" uri="{C3380CC4-5D6E-409C-BE32-E72D297353CC}">
              <c16:uniqueId val="{00000000-F78E-BE47-9825-915BEF1DE0C1}"/>
            </c:ext>
          </c:extLst>
        </c:ser>
        <c:dLbls>
          <c:showLegendKey val="0"/>
          <c:showVal val="1"/>
          <c:showCatName val="0"/>
          <c:showSerName val="0"/>
          <c:showPercent val="0"/>
          <c:showBubbleSize val="0"/>
        </c:dLbls>
        <c:gapWidth val="75"/>
        <c:axId val="23483136"/>
        <c:axId val="23484672"/>
      </c:barChart>
      <c:catAx>
        <c:axId val="23483136"/>
        <c:scaling>
          <c:orientation val="minMax"/>
        </c:scaling>
        <c:delete val="0"/>
        <c:axPos val="b"/>
        <c:numFmt formatCode="General" sourceLinked="0"/>
        <c:majorTickMark val="none"/>
        <c:minorTickMark val="none"/>
        <c:tickLblPos val="nextTo"/>
        <c:crossAx val="23484672"/>
        <c:crosses val="autoZero"/>
        <c:auto val="1"/>
        <c:lblAlgn val="ctr"/>
        <c:lblOffset val="100"/>
        <c:noMultiLvlLbl val="0"/>
      </c:catAx>
      <c:valAx>
        <c:axId val="23484672"/>
        <c:scaling>
          <c:orientation val="minMax"/>
        </c:scaling>
        <c:delete val="0"/>
        <c:axPos val="l"/>
        <c:numFmt formatCode="General" sourceLinked="1"/>
        <c:majorTickMark val="none"/>
        <c:minorTickMark val="none"/>
        <c:tickLblPos val="nextTo"/>
        <c:crossAx val="23483136"/>
        <c:crosses val="autoZero"/>
        <c:crossBetween val="between"/>
      </c:val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c:v>
                </c:pt>
              </c:strCache>
            </c:strRef>
          </c:tx>
          <c:invertIfNegative val="0"/>
          <c:dPt>
            <c:idx val="0"/>
            <c:invertIfNegative val="0"/>
            <c:bubble3D val="0"/>
            <c:spPr>
              <a:solidFill>
                <a:srgbClr val="C0504D"/>
              </a:solidFill>
            </c:spPr>
          </c:dPt>
          <c:dPt>
            <c:idx val="1"/>
            <c:invertIfNegative val="0"/>
            <c:bubble3D val="0"/>
            <c:spPr>
              <a:solidFill>
                <a:srgbClr val="00B0F0"/>
              </a:solidFill>
            </c:spPr>
          </c:dPt>
          <c:dLbls>
            <c:dLbl>
              <c:idx val="0"/>
              <c:layout>
                <c:manualLayout>
                  <c:x val="6.7135017109517699E-3"/>
                  <c:y val="3.2422515931071262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342700342190354E-2"/>
                  <c:y val="-1.621125796553563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yes</c:v>
                </c:pt>
                <c:pt idx="1">
                  <c:v>no</c:v>
                </c:pt>
              </c:strCache>
            </c:strRef>
          </c:cat>
          <c:val>
            <c:numRef>
              <c:f>Sheet1!$B$2:$B$3</c:f>
              <c:numCache>
                <c:formatCode>General</c:formatCode>
                <c:ptCount val="2"/>
                <c:pt idx="0">
                  <c:v>19</c:v>
                </c:pt>
                <c:pt idx="1">
                  <c:v>1</c:v>
                </c:pt>
              </c:numCache>
            </c:numRef>
          </c:val>
          <c:extLst>
            <c:ext xmlns:c16="http://schemas.microsoft.com/office/drawing/2014/chart" uri="{C3380CC4-5D6E-409C-BE32-E72D297353CC}">
              <c16:uniqueId val="{00000000-8291-0141-A149-9A2E3C6C1CA5}"/>
            </c:ext>
          </c:extLst>
        </c:ser>
        <c:dLbls>
          <c:showLegendKey val="0"/>
          <c:showVal val="1"/>
          <c:showCatName val="0"/>
          <c:showSerName val="0"/>
          <c:showPercent val="0"/>
          <c:showBubbleSize val="0"/>
        </c:dLbls>
        <c:gapWidth val="75"/>
        <c:axId val="21694336"/>
        <c:axId val="21698048"/>
      </c:barChart>
      <c:catAx>
        <c:axId val="21694336"/>
        <c:scaling>
          <c:orientation val="minMax"/>
        </c:scaling>
        <c:delete val="0"/>
        <c:axPos val="b"/>
        <c:numFmt formatCode="General" sourceLinked="0"/>
        <c:majorTickMark val="none"/>
        <c:minorTickMark val="none"/>
        <c:tickLblPos val="nextTo"/>
        <c:crossAx val="21698048"/>
        <c:crosses val="autoZero"/>
        <c:auto val="1"/>
        <c:lblAlgn val="ctr"/>
        <c:lblOffset val="100"/>
        <c:noMultiLvlLbl val="0"/>
      </c:catAx>
      <c:valAx>
        <c:axId val="21698048"/>
        <c:scaling>
          <c:orientation val="minMax"/>
        </c:scaling>
        <c:delete val="0"/>
        <c:axPos val="l"/>
        <c:majorGridlines/>
        <c:numFmt formatCode="General" sourceLinked="1"/>
        <c:majorTickMark val="none"/>
        <c:minorTickMark val="none"/>
        <c:tickLblPos val="nextTo"/>
        <c:crossAx val="21694336"/>
        <c:crosses val="autoZero"/>
        <c:crossBetween val="between"/>
      </c:val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  </c:v>
                </c:pt>
              </c:strCache>
            </c:strRef>
          </c:tx>
          <c:invertIfNegative val="0"/>
          <c:dPt>
            <c:idx val="0"/>
            <c:invertIfNegative val="0"/>
            <c:bubble3D val="0"/>
            <c:spPr>
              <a:solidFill>
                <a:srgbClr val="00B0F0"/>
              </a:solidFill>
            </c:spPr>
          </c:dPt>
          <c:dPt>
            <c:idx val="2"/>
            <c:invertIfNegative val="0"/>
            <c:bubble3D val="0"/>
            <c:spPr>
              <a:solidFill>
                <a:schemeClr val="tx2">
                  <a:lumMod val="75000"/>
                </a:schemeClr>
              </a:solidFill>
            </c:spPr>
          </c:dPt>
          <c:dLbls>
            <c:dLbl>
              <c:idx val="0"/>
              <c:layout>
                <c:manualLayout>
                  <c:x val="4.6296296296296294E-3"/>
                  <c:y val="-0.26566692094708688"/>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4.6296296296296294E-3"/>
                  <c:y val="-0.139275164878874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4691358024691357E-2"/>
                  <c:y val="-7.856913545249932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YES</c:v>
                </c:pt>
                <c:pt idx="1">
                  <c:v>NO</c:v>
                </c:pt>
              </c:strCache>
            </c:strRef>
          </c:cat>
          <c:val>
            <c:numRef>
              <c:f>Sheet1!$B$2:$B$3</c:f>
              <c:numCache>
                <c:formatCode>General</c:formatCode>
                <c:ptCount val="2"/>
                <c:pt idx="0">
                  <c:v>13</c:v>
                </c:pt>
                <c:pt idx="1">
                  <c:v>7</c:v>
                </c:pt>
              </c:numCache>
            </c:numRef>
          </c:val>
          <c:extLst>
            <c:ext xmlns:c16="http://schemas.microsoft.com/office/drawing/2014/chart" uri="{C3380CC4-5D6E-409C-BE32-E72D297353CC}">
              <c16:uniqueId val="{00000000-E3FB-D149-AB07-B0BCA85937E4}"/>
            </c:ext>
          </c:extLst>
        </c:ser>
        <c:dLbls>
          <c:showLegendKey val="0"/>
          <c:showVal val="1"/>
          <c:showCatName val="0"/>
          <c:showSerName val="0"/>
          <c:showPercent val="0"/>
          <c:showBubbleSize val="0"/>
        </c:dLbls>
        <c:gapWidth val="75"/>
        <c:overlap val="100"/>
        <c:axId val="21718144"/>
        <c:axId val="23499520"/>
      </c:barChart>
      <c:catAx>
        <c:axId val="21718144"/>
        <c:scaling>
          <c:orientation val="minMax"/>
        </c:scaling>
        <c:delete val="0"/>
        <c:axPos val="b"/>
        <c:numFmt formatCode="General" sourceLinked="0"/>
        <c:majorTickMark val="none"/>
        <c:minorTickMark val="none"/>
        <c:tickLblPos val="nextTo"/>
        <c:crossAx val="23499520"/>
        <c:crosses val="autoZero"/>
        <c:auto val="1"/>
        <c:lblAlgn val="ctr"/>
        <c:lblOffset val="100"/>
        <c:noMultiLvlLbl val="0"/>
      </c:catAx>
      <c:valAx>
        <c:axId val="23499520"/>
        <c:scaling>
          <c:orientation val="minMax"/>
        </c:scaling>
        <c:delete val="0"/>
        <c:axPos val="l"/>
        <c:numFmt formatCode="General" sourceLinked="1"/>
        <c:majorTickMark val="none"/>
        <c:minorTickMark val="none"/>
        <c:tickLblPos val="nextTo"/>
        <c:crossAx val="21718144"/>
        <c:crosses val="autoZero"/>
        <c:crossBetween val="between"/>
      </c:val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2596022158708151"/>
          <c:y val="0.12232066560719633"/>
        </c:manualLayout>
      </c:layout>
      <c:overlay val="0"/>
      <c:txPr>
        <a:bodyPr/>
        <a:lstStyle/>
        <a:p>
          <a:pPr>
            <a:defRPr u="sng"/>
          </a:pPr>
          <a:endParaRPr lang="en-US"/>
        </a:p>
      </c:txPr>
    </c:title>
    <c:autoTitleDeleted val="0"/>
    <c:plotArea>
      <c:layout/>
      <c:pieChart>
        <c:varyColors val="1"/>
        <c:ser>
          <c:idx val="0"/>
          <c:order val="0"/>
          <c:tx>
            <c:strRef>
              <c:f>Sheet1!$B$1</c:f>
              <c:strCache>
                <c:ptCount val="1"/>
                <c:pt idx="0">
                  <c:v>Technique checked</c:v>
                </c:pt>
              </c:strCache>
            </c:strRef>
          </c:tx>
          <c:explosion val="1"/>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General</c:formatCode>
                <c:ptCount val="2"/>
                <c:pt idx="0">
                  <c:v>14</c:v>
                </c:pt>
                <c:pt idx="1">
                  <c:v>6</c:v>
                </c:pt>
              </c:numCache>
            </c:numRef>
          </c:val>
          <c:extLst>
            <c:ext xmlns:c16="http://schemas.microsoft.com/office/drawing/2014/chart" uri="{C3380CC4-5D6E-409C-BE32-E72D297353CC}">
              <c16:uniqueId val="{00000000-5C45-4242-8402-B72E7F833A59}"/>
            </c:ext>
          </c:extLst>
        </c:ser>
        <c:dLbls>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2960437201554293"/>
          <c:y val="0.10078245274334598"/>
        </c:manualLayout>
      </c:layout>
      <c:overlay val="0"/>
      <c:txPr>
        <a:bodyPr/>
        <a:lstStyle/>
        <a:p>
          <a:pPr>
            <a:defRPr u="sng"/>
          </a:pPr>
          <a:endParaRPr lang="en-US"/>
        </a:p>
      </c:txPr>
    </c:title>
    <c:autoTitleDeleted val="0"/>
    <c:plotArea>
      <c:layout/>
      <c:pieChart>
        <c:varyColors val="1"/>
        <c:ser>
          <c:idx val="0"/>
          <c:order val="0"/>
          <c:tx>
            <c:strRef>
              <c:f>Sheet1!$B$1</c:f>
              <c:strCache>
                <c:ptCount val="1"/>
                <c:pt idx="0">
                  <c:v>Instructions provided</c:v>
                </c:pt>
              </c:strCache>
            </c:strRef>
          </c:tx>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General</c:formatCode>
                <c:ptCount val="2"/>
                <c:pt idx="0">
                  <c:v>13</c:v>
                </c:pt>
                <c:pt idx="1">
                  <c:v>7</c:v>
                </c:pt>
              </c:numCache>
            </c:numRef>
          </c:val>
          <c:extLst>
            <c:ext xmlns:c16="http://schemas.microsoft.com/office/drawing/2014/chart" uri="{C3380CC4-5D6E-409C-BE32-E72D297353CC}">
              <c16:uniqueId val="{00000000-CD97-8E4A-B093-9B3B6566673A}"/>
            </c:ext>
          </c:extLst>
        </c:ser>
        <c:dLbls>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c:v>
                </c:pt>
              </c:strCache>
            </c:strRef>
          </c:tx>
          <c:invertIfNegative val="0"/>
          <c:dPt>
            <c:idx val="0"/>
            <c:invertIfNegative val="0"/>
            <c:bubble3D val="0"/>
            <c:spPr>
              <a:solidFill>
                <a:srgbClr val="3366FF"/>
              </a:solidFill>
            </c:spPr>
          </c:dPt>
          <c:dPt>
            <c:idx val="1"/>
            <c:invertIfNegative val="0"/>
            <c:bubble3D val="0"/>
            <c:spPr>
              <a:solidFill>
                <a:schemeClr val="accent1">
                  <a:lumMod val="75000"/>
                </a:schemeClr>
              </a:solidFill>
            </c:spPr>
          </c:dPt>
          <c:dPt>
            <c:idx val="2"/>
            <c:invertIfNegative val="0"/>
            <c:bubble3D val="0"/>
            <c:spPr>
              <a:solidFill>
                <a:schemeClr val="accent6">
                  <a:lumMod val="75000"/>
                </a:schemeClr>
              </a:solidFill>
            </c:spPr>
          </c:dPt>
          <c:dPt>
            <c:idx val="3"/>
            <c:invertIfNegative val="0"/>
            <c:bubble3D val="0"/>
            <c:spPr>
              <a:solidFill>
                <a:schemeClr val="accent2">
                  <a:lumMod val="75000"/>
                </a:schemeClr>
              </a:solidFill>
            </c:spPr>
          </c:dPt>
          <c:dLbls>
            <c:dLbl>
              <c:idx val="0"/>
              <c:layout>
                <c:manualLayout>
                  <c:x val="3.591229933727826E-3"/>
                  <c:y val="7.5628280096241189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9.5766131566075371E-3"/>
                  <c:y val="1.308283307235794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1922043855358456E-3"/>
                  <c:y val="1.8763634107164976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4582214176638324E-3"/>
                  <c:y val="-4.0654540565524096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0 - 3 days</c:v>
                </c:pt>
                <c:pt idx="1">
                  <c:v>4 - 7 days </c:v>
                </c:pt>
                <c:pt idx="2">
                  <c:v>&gt; 7 days</c:v>
                </c:pt>
              </c:strCache>
            </c:strRef>
          </c:cat>
          <c:val>
            <c:numRef>
              <c:f>Sheet1!$B$2:$B$4</c:f>
              <c:numCache>
                <c:formatCode>General</c:formatCode>
                <c:ptCount val="3"/>
                <c:pt idx="0">
                  <c:v>8</c:v>
                </c:pt>
                <c:pt idx="1">
                  <c:v>8</c:v>
                </c:pt>
                <c:pt idx="2">
                  <c:v>4</c:v>
                </c:pt>
              </c:numCache>
            </c:numRef>
          </c:val>
          <c:extLst>
            <c:ext xmlns:c16="http://schemas.microsoft.com/office/drawing/2014/chart" uri="{C3380CC4-5D6E-409C-BE32-E72D297353CC}">
              <c16:uniqueId val="{00000000-60E8-2243-B434-EBD1D737DD85}"/>
            </c:ext>
          </c:extLst>
        </c:ser>
        <c:dLbls>
          <c:showLegendKey val="0"/>
          <c:showVal val="1"/>
          <c:showCatName val="0"/>
          <c:showSerName val="0"/>
          <c:showPercent val="0"/>
          <c:showBubbleSize val="0"/>
        </c:dLbls>
        <c:gapWidth val="75"/>
        <c:axId val="23811968"/>
        <c:axId val="23828736"/>
      </c:barChart>
      <c:catAx>
        <c:axId val="23811968"/>
        <c:scaling>
          <c:orientation val="minMax"/>
        </c:scaling>
        <c:delete val="0"/>
        <c:axPos val="b"/>
        <c:numFmt formatCode="General" sourceLinked="0"/>
        <c:majorTickMark val="none"/>
        <c:minorTickMark val="none"/>
        <c:tickLblPos val="nextTo"/>
        <c:crossAx val="23828736"/>
        <c:crosses val="autoZero"/>
        <c:auto val="1"/>
        <c:lblAlgn val="ctr"/>
        <c:lblOffset val="100"/>
        <c:noMultiLvlLbl val="0"/>
      </c:catAx>
      <c:valAx>
        <c:axId val="23828736"/>
        <c:scaling>
          <c:orientation val="minMax"/>
        </c:scaling>
        <c:delete val="0"/>
        <c:axPos val="l"/>
        <c:majorGridlines/>
        <c:numFmt formatCode="General" sourceLinked="1"/>
        <c:majorTickMark val="none"/>
        <c:minorTickMark val="none"/>
        <c:tickLblPos val="nextTo"/>
        <c:crossAx val="23811968"/>
        <c:crosses val="autoZero"/>
        <c:crossBetween val="between"/>
      </c:val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91729201805861"/>
          <c:y val="2.5555719034221422E-2"/>
          <c:w val="0.82608270798194139"/>
          <c:h val="0.54697365394455388"/>
        </c:manualLayout>
      </c:layout>
      <c:barChart>
        <c:barDir val="col"/>
        <c:grouping val="clustered"/>
        <c:varyColors val="0"/>
        <c:ser>
          <c:idx val="0"/>
          <c:order val="0"/>
          <c:tx>
            <c:strRef>
              <c:f>Sheet1!$B$1</c:f>
              <c:strCache>
                <c:ptCount val="1"/>
                <c:pt idx="0">
                  <c:v>yes</c:v>
                </c:pt>
              </c:strCache>
            </c:strRef>
          </c:tx>
          <c:spPr>
            <a:solidFill>
              <a:schemeClr val="accent5">
                <a:lumMod val="60000"/>
                <a:lumOff val="40000"/>
              </a:schemeClr>
            </a:solidFill>
          </c:spPr>
          <c:invertIfNegative val="0"/>
          <c:cat>
            <c:strRef>
              <c:f>Sheet1!$A$2:$A$6</c:f>
              <c:strCache>
                <c:ptCount val="5"/>
                <c:pt idx="0">
                  <c:v>Classes Reviewed </c:v>
                </c:pt>
                <c:pt idx="1">
                  <c:v>Doses reviewed</c:v>
                </c:pt>
                <c:pt idx="2">
                  <c:v>increased </c:v>
                </c:pt>
                <c:pt idx="3">
                  <c:v>decreased</c:v>
                </c:pt>
                <c:pt idx="4">
                  <c:v>adherence discussed with family/patient</c:v>
                </c:pt>
              </c:strCache>
            </c:strRef>
          </c:cat>
          <c:val>
            <c:numRef>
              <c:f>Sheet1!$B$2:$B$6</c:f>
              <c:numCache>
                <c:formatCode>General</c:formatCode>
                <c:ptCount val="5"/>
                <c:pt idx="0">
                  <c:v>14</c:v>
                </c:pt>
                <c:pt idx="1">
                  <c:v>18</c:v>
                </c:pt>
                <c:pt idx="2">
                  <c:v>6</c:v>
                </c:pt>
                <c:pt idx="3">
                  <c:v>1</c:v>
                </c:pt>
                <c:pt idx="4">
                  <c:v>13</c:v>
                </c:pt>
              </c:numCache>
            </c:numRef>
          </c:val>
          <c:extLst>
            <c:ext xmlns:c16="http://schemas.microsoft.com/office/drawing/2014/chart" uri="{C3380CC4-5D6E-409C-BE32-E72D297353CC}">
              <c16:uniqueId val="{00000000-D311-294C-9F73-5F4D26617DB6}"/>
            </c:ext>
          </c:extLst>
        </c:ser>
        <c:ser>
          <c:idx val="1"/>
          <c:order val="1"/>
          <c:tx>
            <c:strRef>
              <c:f>Sheet1!$C$1</c:f>
              <c:strCache>
                <c:ptCount val="1"/>
                <c:pt idx="0">
                  <c:v>no</c:v>
                </c:pt>
              </c:strCache>
            </c:strRef>
          </c:tx>
          <c:spPr>
            <a:solidFill>
              <a:schemeClr val="accent4">
                <a:lumMod val="50000"/>
              </a:schemeClr>
            </a:solidFill>
          </c:spPr>
          <c:invertIfNegative val="0"/>
          <c:cat>
            <c:strRef>
              <c:f>Sheet1!$A$2:$A$6</c:f>
              <c:strCache>
                <c:ptCount val="5"/>
                <c:pt idx="0">
                  <c:v>Classes Reviewed </c:v>
                </c:pt>
                <c:pt idx="1">
                  <c:v>Doses reviewed</c:v>
                </c:pt>
                <c:pt idx="2">
                  <c:v>increased </c:v>
                </c:pt>
                <c:pt idx="3">
                  <c:v>decreased</c:v>
                </c:pt>
                <c:pt idx="4">
                  <c:v>adherence discussed with family/patient</c:v>
                </c:pt>
              </c:strCache>
            </c:strRef>
          </c:cat>
          <c:val>
            <c:numRef>
              <c:f>Sheet1!$C$2:$C$6</c:f>
              <c:numCache>
                <c:formatCode>General</c:formatCode>
                <c:ptCount val="5"/>
                <c:pt idx="0">
                  <c:v>6</c:v>
                </c:pt>
                <c:pt idx="1">
                  <c:v>2</c:v>
                </c:pt>
                <c:pt idx="2">
                  <c:v>5</c:v>
                </c:pt>
                <c:pt idx="3">
                  <c:v>8</c:v>
                </c:pt>
                <c:pt idx="4">
                  <c:v>7</c:v>
                </c:pt>
              </c:numCache>
            </c:numRef>
          </c:val>
          <c:extLst>
            <c:ext xmlns:c16="http://schemas.microsoft.com/office/drawing/2014/chart" uri="{C3380CC4-5D6E-409C-BE32-E72D297353CC}">
              <c16:uniqueId val="{00000001-D311-294C-9F73-5F4D26617DB6}"/>
            </c:ext>
          </c:extLst>
        </c:ser>
        <c:ser>
          <c:idx val="2"/>
          <c:order val="2"/>
          <c:tx>
            <c:strRef>
              <c:f>Sheet1!$D$1</c:f>
              <c:strCache>
                <c:ptCount val="1"/>
                <c:pt idx="0">
                  <c:v>N/A</c:v>
                </c:pt>
              </c:strCache>
            </c:strRef>
          </c:tx>
          <c:spPr>
            <a:solidFill>
              <a:srgbClr val="7030A0"/>
            </a:solidFill>
          </c:spPr>
          <c:invertIfNegative val="0"/>
          <c:cat>
            <c:strRef>
              <c:f>Sheet1!$A$2:$A$6</c:f>
              <c:strCache>
                <c:ptCount val="5"/>
                <c:pt idx="0">
                  <c:v>Classes Reviewed </c:v>
                </c:pt>
                <c:pt idx="1">
                  <c:v>Doses reviewed</c:v>
                </c:pt>
                <c:pt idx="2">
                  <c:v>increased </c:v>
                </c:pt>
                <c:pt idx="3">
                  <c:v>decreased</c:v>
                </c:pt>
                <c:pt idx="4">
                  <c:v>adherence discussed with family/patient</c:v>
                </c:pt>
              </c:strCache>
            </c:strRef>
          </c:cat>
          <c:val>
            <c:numRef>
              <c:f>Sheet1!$D$2:$D$6</c:f>
              <c:numCache>
                <c:formatCode>General</c:formatCode>
                <c:ptCount val="5"/>
                <c:pt idx="0">
                  <c:v>0</c:v>
                </c:pt>
                <c:pt idx="1">
                  <c:v>0</c:v>
                </c:pt>
                <c:pt idx="2">
                  <c:v>9</c:v>
                </c:pt>
                <c:pt idx="3">
                  <c:v>11</c:v>
                </c:pt>
                <c:pt idx="4">
                  <c:v>0</c:v>
                </c:pt>
              </c:numCache>
            </c:numRef>
          </c:val>
          <c:extLst>
            <c:ext xmlns:c16="http://schemas.microsoft.com/office/drawing/2014/chart" uri="{C3380CC4-5D6E-409C-BE32-E72D297353CC}">
              <c16:uniqueId val="{00000002-D311-294C-9F73-5F4D26617DB6}"/>
            </c:ext>
          </c:extLst>
        </c:ser>
        <c:dLbls>
          <c:showLegendKey val="0"/>
          <c:showVal val="0"/>
          <c:showCatName val="0"/>
          <c:showSerName val="0"/>
          <c:showPercent val="0"/>
          <c:showBubbleSize val="0"/>
        </c:dLbls>
        <c:gapWidth val="95"/>
        <c:axId val="23946368"/>
        <c:axId val="23947904"/>
      </c:barChart>
      <c:catAx>
        <c:axId val="23946368"/>
        <c:scaling>
          <c:orientation val="minMax"/>
        </c:scaling>
        <c:delete val="0"/>
        <c:axPos val="b"/>
        <c:numFmt formatCode="General" sourceLinked="0"/>
        <c:majorTickMark val="none"/>
        <c:minorTickMark val="none"/>
        <c:tickLblPos val="nextTo"/>
        <c:crossAx val="23947904"/>
        <c:crosses val="autoZero"/>
        <c:auto val="1"/>
        <c:lblAlgn val="ctr"/>
        <c:lblOffset val="100"/>
        <c:noMultiLvlLbl val="0"/>
      </c:catAx>
      <c:valAx>
        <c:axId val="23947904"/>
        <c:scaling>
          <c:orientation val="minMax"/>
        </c:scaling>
        <c:delete val="0"/>
        <c:axPos val="l"/>
        <c:majorGridlines/>
        <c:numFmt formatCode="General" sourceLinked="1"/>
        <c:majorTickMark val="none"/>
        <c:minorTickMark val="none"/>
        <c:tickLblPos val="nextTo"/>
        <c:crossAx val="23946368"/>
        <c:crosses val="autoZero"/>
        <c:crossBetween val="between"/>
      </c:valAx>
      <c:dTable>
        <c:showHorzBorder val="1"/>
        <c:showVertBorder val="1"/>
        <c:showOutline val="1"/>
        <c:showKeys val="1"/>
        <c:txPr>
          <a:bodyPr/>
          <a:lstStyle/>
          <a:p>
            <a:pPr rtl="0">
              <a:defRPr sz="1400"/>
            </a:pPr>
            <a:endParaRPr lang="en-US"/>
          </a:p>
        </c:txPr>
      </c:dTable>
    </c:plotArea>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xPr>
        <a:bodyPr/>
        <a:lstStyle/>
        <a:p>
          <a:pPr>
            <a:defRPr u="sng"/>
          </a:pPr>
          <a:endParaRPr lang="en-US"/>
        </a:p>
      </c:txPr>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Action plan</c:v>
                </c:pt>
              </c:strCache>
            </c:strRef>
          </c:tx>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Sheet1!$A$2:$A$4</c:f>
              <c:strCache>
                <c:ptCount val="3"/>
                <c:pt idx="0">
                  <c:v>YES</c:v>
                </c:pt>
                <c:pt idx="1">
                  <c:v>NO</c:v>
                </c:pt>
                <c:pt idx="2">
                  <c:v>Already as a plan</c:v>
                </c:pt>
              </c:strCache>
            </c:strRef>
          </c:cat>
          <c:val>
            <c:numRef>
              <c:f>Sheet1!$B$2:$B$4</c:f>
              <c:numCache>
                <c:formatCode>General</c:formatCode>
                <c:ptCount val="3"/>
                <c:pt idx="0">
                  <c:v>7</c:v>
                </c:pt>
                <c:pt idx="1">
                  <c:v>7</c:v>
                </c:pt>
                <c:pt idx="2">
                  <c:v>6</c:v>
                </c:pt>
              </c:numCache>
            </c:numRef>
          </c:val>
          <c:extLst>
            <c:ext xmlns:c16="http://schemas.microsoft.com/office/drawing/2014/chart" uri="{C3380CC4-5D6E-409C-BE32-E72D297353CC}">
              <c16:uniqueId val="{00000000-DCFA-4640-A928-C22E34372B23}"/>
            </c:ext>
          </c:extLst>
        </c:ser>
        <c:dLbls>
          <c:showLegendKey val="0"/>
          <c:showVal val="0"/>
          <c:showCatName val="1"/>
          <c:showSerName val="0"/>
          <c:showPercent val="1"/>
          <c:showBubbleSize val="0"/>
          <c:showLeaderLines val="1"/>
        </c:dLbls>
      </c:pie3DChart>
    </c:plotArea>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YES</c:v>
                </c:pt>
              </c:strCache>
            </c:strRef>
          </c:tx>
          <c:spPr>
            <a:solidFill>
              <a:schemeClr val="accent5">
                <a:lumMod val="40000"/>
                <a:lumOff val="60000"/>
              </a:schemeClr>
            </a:solidFill>
          </c:spPr>
          <c:invertIfNegative val="0"/>
          <c:dLbls>
            <c:dLbl>
              <c:idx val="0"/>
              <c:layout>
                <c:manualLayout>
                  <c:x val="-5.1411293995282303E-3"/>
                  <c:y val="7.7125403991601699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6.8548391993709743E-3"/>
                  <c:y val="8.602448906755573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 Community Review</c:v>
                </c:pt>
                <c:pt idx="1">
                  <c:v>Specialist Followup </c:v>
                </c:pt>
              </c:strCache>
            </c:strRef>
          </c:cat>
          <c:val>
            <c:numRef>
              <c:f>Sheet1!$B$2:$B$3</c:f>
              <c:numCache>
                <c:formatCode>General</c:formatCode>
                <c:ptCount val="2"/>
                <c:pt idx="0">
                  <c:v>7</c:v>
                </c:pt>
                <c:pt idx="1">
                  <c:v>11</c:v>
                </c:pt>
              </c:numCache>
            </c:numRef>
          </c:val>
          <c:extLst>
            <c:ext xmlns:c16="http://schemas.microsoft.com/office/drawing/2014/chart" uri="{C3380CC4-5D6E-409C-BE32-E72D297353CC}">
              <c16:uniqueId val="{00000000-5D6D-C440-8383-AE4E33150720}"/>
            </c:ext>
          </c:extLst>
        </c:ser>
        <c:ser>
          <c:idx val="1"/>
          <c:order val="1"/>
          <c:tx>
            <c:strRef>
              <c:f>Sheet1!$C$1</c:f>
              <c:strCache>
                <c:ptCount val="1"/>
                <c:pt idx="0">
                  <c:v>NO</c:v>
                </c:pt>
              </c:strCache>
            </c:strRef>
          </c:tx>
          <c:invertIfNegative val="0"/>
          <c:dLbls>
            <c:dLbl>
              <c:idx val="0"/>
              <c:layout>
                <c:manualLayout>
                  <c:x val="8.5685489992137175E-3"/>
                  <c:y val="7.7125403991601699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4274195996854872E-3"/>
                  <c:y val="8.8990850759540413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 Community Review</c:v>
                </c:pt>
                <c:pt idx="1">
                  <c:v>Specialist Followup </c:v>
                </c:pt>
              </c:strCache>
            </c:strRef>
          </c:cat>
          <c:val>
            <c:numRef>
              <c:f>Sheet1!$C$2:$C$3</c:f>
              <c:numCache>
                <c:formatCode>General</c:formatCode>
                <c:ptCount val="2"/>
                <c:pt idx="0">
                  <c:v>13</c:v>
                </c:pt>
                <c:pt idx="1">
                  <c:v>9</c:v>
                </c:pt>
              </c:numCache>
            </c:numRef>
          </c:val>
          <c:extLst>
            <c:ext xmlns:c16="http://schemas.microsoft.com/office/drawing/2014/chart" uri="{C3380CC4-5D6E-409C-BE32-E72D297353CC}">
              <c16:uniqueId val="{00000001-5D6D-C440-8383-AE4E33150720}"/>
            </c:ext>
          </c:extLst>
        </c:ser>
        <c:dLbls>
          <c:showLegendKey val="0"/>
          <c:showVal val="0"/>
          <c:showCatName val="0"/>
          <c:showSerName val="0"/>
          <c:showPercent val="0"/>
          <c:showBubbleSize val="0"/>
        </c:dLbls>
        <c:gapWidth val="75"/>
        <c:axId val="24098688"/>
        <c:axId val="24100224"/>
      </c:barChart>
      <c:catAx>
        <c:axId val="24098688"/>
        <c:scaling>
          <c:orientation val="minMax"/>
        </c:scaling>
        <c:delete val="0"/>
        <c:axPos val="b"/>
        <c:numFmt formatCode="General" sourceLinked="0"/>
        <c:majorTickMark val="none"/>
        <c:minorTickMark val="none"/>
        <c:tickLblPos val="nextTo"/>
        <c:crossAx val="24100224"/>
        <c:crosses val="autoZero"/>
        <c:auto val="1"/>
        <c:lblAlgn val="ctr"/>
        <c:lblOffset val="100"/>
        <c:noMultiLvlLbl val="0"/>
      </c:catAx>
      <c:valAx>
        <c:axId val="24100224"/>
        <c:scaling>
          <c:orientation val="minMax"/>
        </c:scaling>
        <c:delete val="0"/>
        <c:axPos val="l"/>
        <c:numFmt formatCode="General" sourceLinked="1"/>
        <c:majorTickMark val="none"/>
        <c:minorTickMark val="none"/>
        <c:tickLblPos val="nextTo"/>
        <c:crossAx val="24098688"/>
        <c:crosses val="autoZero"/>
        <c:crossBetween val="between"/>
      </c:val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c:v>
                </c:pt>
              </c:strCache>
            </c:strRef>
          </c:tx>
          <c:invertIfNegative val="0"/>
          <c:dLbls>
            <c:dLbl>
              <c:idx val="0"/>
              <c:layout>
                <c:manualLayout>
                  <c:x val="0"/>
                  <c:y val="1.4697441025071289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4.7241774723444001E-3"/>
                  <c:y val="1.4697441025071289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NSAIDs</c:v>
                </c:pt>
                <c:pt idx="1">
                  <c:v>Smoking</c:v>
                </c:pt>
                <c:pt idx="2">
                  <c:v>Occupational</c:v>
                </c:pt>
                <c:pt idx="3">
                  <c:v>Others</c:v>
                </c:pt>
              </c:strCache>
            </c:strRef>
          </c:cat>
          <c:val>
            <c:numRef>
              <c:f>Sheet1!$B$2:$B$5</c:f>
              <c:numCache>
                <c:formatCode>General</c:formatCode>
                <c:ptCount val="4"/>
                <c:pt idx="0">
                  <c:v>1</c:v>
                </c:pt>
                <c:pt idx="1">
                  <c:v>1</c:v>
                </c:pt>
                <c:pt idx="2">
                  <c:v>0</c:v>
                </c:pt>
                <c:pt idx="3">
                  <c:v>2</c:v>
                </c:pt>
              </c:numCache>
            </c:numRef>
          </c:val>
          <c:extLst>
            <c:ext xmlns:c16="http://schemas.microsoft.com/office/drawing/2014/chart" uri="{C3380CC4-5D6E-409C-BE32-E72D297353CC}">
              <c16:uniqueId val="{00000000-BAD1-7647-B463-EE0AC4F8D42E}"/>
            </c:ext>
          </c:extLst>
        </c:ser>
        <c:ser>
          <c:idx val="1"/>
          <c:order val="1"/>
          <c:tx>
            <c:strRef>
              <c:f>Sheet1!$C$1</c:f>
              <c:strCache>
                <c:ptCount val="1"/>
                <c:pt idx="0">
                  <c:v>NO</c:v>
                </c:pt>
              </c:strCache>
            </c:strRef>
          </c:tx>
          <c:spPr>
            <a:solidFill>
              <a:srgbClr val="00B0F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NSAIDs</c:v>
                </c:pt>
                <c:pt idx="1">
                  <c:v>Smoking</c:v>
                </c:pt>
                <c:pt idx="2">
                  <c:v>Occupational</c:v>
                </c:pt>
                <c:pt idx="3">
                  <c:v>Others</c:v>
                </c:pt>
              </c:strCache>
            </c:strRef>
          </c:cat>
          <c:val>
            <c:numRef>
              <c:f>Sheet1!$C$2:$C$5</c:f>
              <c:numCache>
                <c:formatCode>General</c:formatCode>
                <c:ptCount val="4"/>
                <c:pt idx="0">
                  <c:v>6</c:v>
                </c:pt>
                <c:pt idx="1">
                  <c:v>5</c:v>
                </c:pt>
                <c:pt idx="2">
                  <c:v>9</c:v>
                </c:pt>
                <c:pt idx="3">
                  <c:v>18</c:v>
                </c:pt>
              </c:numCache>
            </c:numRef>
          </c:val>
          <c:extLst>
            <c:ext xmlns:c16="http://schemas.microsoft.com/office/drawing/2014/chart" uri="{C3380CC4-5D6E-409C-BE32-E72D297353CC}">
              <c16:uniqueId val="{00000001-BAD1-7647-B463-EE0AC4F8D42E}"/>
            </c:ext>
          </c:extLst>
        </c:ser>
        <c:ser>
          <c:idx val="2"/>
          <c:order val="2"/>
          <c:tx>
            <c:strRef>
              <c:f>Sheet1!$D$1</c:f>
              <c:strCache>
                <c:ptCount val="1"/>
                <c:pt idx="0">
                  <c:v>Uncertain</c:v>
                </c:pt>
              </c:strCache>
            </c:strRef>
          </c:tx>
          <c:spPr>
            <a:solidFill>
              <a:srgbClr val="92D050"/>
            </a:solidFill>
          </c:spPr>
          <c:invertIfNegative val="0"/>
          <c:dLbls>
            <c:dLbl>
              <c:idx val="3"/>
              <c:layout>
                <c:manualLayout>
                  <c:x val="-2.4228076297838231E-3"/>
                  <c:y val="2.9394882050142578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NSAIDs</c:v>
                </c:pt>
                <c:pt idx="1">
                  <c:v>Smoking</c:v>
                </c:pt>
                <c:pt idx="2">
                  <c:v>Occupational</c:v>
                </c:pt>
                <c:pt idx="3">
                  <c:v>Others</c:v>
                </c:pt>
              </c:strCache>
            </c:strRef>
          </c:cat>
          <c:val>
            <c:numRef>
              <c:f>Sheet1!$D$2:$D$5</c:f>
              <c:numCache>
                <c:formatCode>General</c:formatCode>
                <c:ptCount val="4"/>
                <c:pt idx="0">
                  <c:v>7</c:v>
                </c:pt>
                <c:pt idx="1">
                  <c:v>7</c:v>
                </c:pt>
                <c:pt idx="2">
                  <c:v>0</c:v>
                </c:pt>
                <c:pt idx="3">
                  <c:v>0</c:v>
                </c:pt>
              </c:numCache>
            </c:numRef>
          </c:val>
          <c:extLst>
            <c:ext xmlns:c16="http://schemas.microsoft.com/office/drawing/2014/chart" uri="{C3380CC4-5D6E-409C-BE32-E72D297353CC}">
              <c16:uniqueId val="{00000002-BAD1-7647-B463-EE0AC4F8D42E}"/>
            </c:ext>
          </c:extLst>
        </c:ser>
        <c:ser>
          <c:idx val="3"/>
          <c:order val="3"/>
          <c:tx>
            <c:strRef>
              <c:f>Sheet1!$E$1</c:f>
              <c:strCache>
                <c:ptCount val="1"/>
                <c:pt idx="0">
                  <c:v>N/A</c:v>
                </c:pt>
              </c:strCache>
            </c:strRef>
          </c:tx>
          <c:invertIfNegative val="0"/>
          <c:dLbls>
            <c:dLbl>
              <c:idx val="3"/>
              <c:layout>
                <c:manualLayout>
                  <c:x val="-3.8764006427399154E-3"/>
                  <c:y val="-2.9394882050142578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NSAIDs</c:v>
                </c:pt>
                <c:pt idx="1">
                  <c:v>Smoking</c:v>
                </c:pt>
                <c:pt idx="2">
                  <c:v>Occupational</c:v>
                </c:pt>
                <c:pt idx="3">
                  <c:v>Others</c:v>
                </c:pt>
              </c:strCache>
            </c:strRef>
          </c:cat>
          <c:val>
            <c:numRef>
              <c:f>Sheet1!$E$2:$E$5</c:f>
              <c:numCache>
                <c:formatCode>General</c:formatCode>
                <c:ptCount val="4"/>
                <c:pt idx="0">
                  <c:v>6</c:v>
                </c:pt>
                <c:pt idx="1">
                  <c:v>7</c:v>
                </c:pt>
                <c:pt idx="2">
                  <c:v>11</c:v>
                </c:pt>
                <c:pt idx="3">
                  <c:v>0</c:v>
                </c:pt>
              </c:numCache>
            </c:numRef>
          </c:val>
          <c:extLst>
            <c:ext xmlns:c16="http://schemas.microsoft.com/office/drawing/2014/chart" uri="{C3380CC4-5D6E-409C-BE32-E72D297353CC}">
              <c16:uniqueId val="{00000003-BAD1-7647-B463-EE0AC4F8D42E}"/>
            </c:ext>
          </c:extLst>
        </c:ser>
        <c:dLbls>
          <c:showLegendKey val="0"/>
          <c:showVal val="1"/>
          <c:showCatName val="0"/>
          <c:showSerName val="0"/>
          <c:showPercent val="0"/>
          <c:showBubbleSize val="0"/>
        </c:dLbls>
        <c:gapWidth val="95"/>
        <c:axId val="24043520"/>
        <c:axId val="24045056"/>
      </c:barChart>
      <c:catAx>
        <c:axId val="24043520"/>
        <c:scaling>
          <c:orientation val="minMax"/>
        </c:scaling>
        <c:delete val="0"/>
        <c:axPos val="b"/>
        <c:numFmt formatCode="General" sourceLinked="0"/>
        <c:majorTickMark val="none"/>
        <c:minorTickMark val="none"/>
        <c:tickLblPos val="nextTo"/>
        <c:crossAx val="24045056"/>
        <c:crosses val="autoZero"/>
        <c:auto val="1"/>
        <c:lblAlgn val="ctr"/>
        <c:lblOffset val="100"/>
        <c:noMultiLvlLbl val="0"/>
      </c:catAx>
      <c:valAx>
        <c:axId val="24045056"/>
        <c:scaling>
          <c:orientation val="minMax"/>
        </c:scaling>
        <c:delete val="0"/>
        <c:axPos val="l"/>
        <c:majorGridlines/>
        <c:numFmt formatCode="General" sourceLinked="1"/>
        <c:majorTickMark val="none"/>
        <c:minorTickMark val="none"/>
        <c:tickLblPos val="nextTo"/>
        <c:crossAx val="24043520"/>
        <c:crosses val="autoZero"/>
        <c:crossBetween val="between"/>
      </c:val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0CDBE809-744B-E34E-9A2A-2B9C37FA5622}" type="datetimeFigureOut">
              <a:rPr lang="en-US" smtClean="0"/>
              <a:t>7/19/2017</a:t>
            </a:fld>
            <a:endParaRPr lang="en-US"/>
          </a:p>
        </p:txBody>
      </p:sp>
      <p:sp>
        <p:nvSpPr>
          <p:cNvPr id="4" name="Slide Image Placeholder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506E4C7C-23CB-AA41-8912-D07FDFB32934}" type="slidenum">
              <a:rPr lang="en-US" smtClean="0"/>
              <a:t>‹#›</a:t>
            </a:fld>
            <a:endParaRPr lang="en-US"/>
          </a:p>
        </p:txBody>
      </p:sp>
    </p:spTree>
    <p:extLst>
      <p:ext uri="{BB962C8B-B14F-4D97-AF65-F5344CB8AC3E}">
        <p14:creationId xmlns:p14="http://schemas.microsoft.com/office/powerpoint/2010/main" val="369457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32848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32848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32848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32848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32848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32848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32848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32848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674253"/>
            <a:ext cx="7429500" cy="1835709"/>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38250" y="3602037"/>
            <a:ext cx="7429500" cy="225784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681038" y="6356350"/>
            <a:ext cx="2228850" cy="365125"/>
          </a:xfrm>
          <a:prstGeom prst="rect">
            <a:avLst/>
          </a:prstGeom>
        </p:spPr>
        <p:txBody>
          <a:bodyPr/>
          <a:lstStyle/>
          <a:p>
            <a:fld id="{3DB293D0-E9E1-7C4B-B875-6D808F5698BB}" type="datetimeFigureOut">
              <a:rPr lang="en-US" smtClean="0"/>
              <a:t>7/19/2017</a:t>
            </a:fld>
            <a:endParaRPr lang="en-US"/>
          </a:p>
        </p:txBody>
      </p:sp>
      <p:sp>
        <p:nvSpPr>
          <p:cNvPr id="5" name="Footer Placeholder 4"/>
          <p:cNvSpPr>
            <a:spLocks noGrp="1"/>
          </p:cNvSpPr>
          <p:nvPr>
            <p:ph type="ftr" sz="quarter" idx="11"/>
          </p:nvPr>
        </p:nvSpPr>
        <p:spPr>
          <a:xfrm>
            <a:off x="3281363" y="6356350"/>
            <a:ext cx="33432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996113" y="6356350"/>
            <a:ext cx="2228850" cy="365125"/>
          </a:xfrm>
          <a:prstGeom prst="rect">
            <a:avLst/>
          </a:prstGeom>
        </p:spPr>
        <p:txBody>
          <a:bodyPr/>
          <a:lstStyle/>
          <a:p>
            <a:fld id="{D868F2D3-A8CD-7C43-9AD7-8FB7BFCD73E5}" type="slidenum">
              <a:rPr lang="en-US" smtClean="0"/>
              <a:t>‹#›</a:t>
            </a:fld>
            <a:endParaRPr lang="en-US"/>
          </a:p>
        </p:txBody>
      </p:sp>
    </p:spTree>
    <p:extLst>
      <p:ext uri="{BB962C8B-B14F-4D97-AF65-F5344CB8AC3E}">
        <p14:creationId xmlns:p14="http://schemas.microsoft.com/office/powerpoint/2010/main" val="1176168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1038" y="1622738"/>
            <a:ext cx="8543925" cy="1249251"/>
          </a:xfrm>
          <a:prstGeom prst="rect">
            <a:avLst/>
          </a:prstGeom>
        </p:spPr>
        <p:txBody>
          <a:bodyPr/>
          <a:lstStyle/>
          <a:p>
            <a:r>
              <a:rPr lang="en-US" dirty="0"/>
              <a:t>Click to edit Master title style</a:t>
            </a:r>
          </a:p>
        </p:txBody>
      </p:sp>
      <p:sp>
        <p:nvSpPr>
          <p:cNvPr id="3" name="Content Placeholder 2"/>
          <p:cNvSpPr>
            <a:spLocks noGrp="1"/>
          </p:cNvSpPr>
          <p:nvPr>
            <p:ph idx="1"/>
          </p:nvPr>
        </p:nvSpPr>
        <p:spPr>
          <a:xfrm>
            <a:off x="681038" y="3013656"/>
            <a:ext cx="8543925" cy="2936383"/>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81038" y="6356350"/>
            <a:ext cx="2228850" cy="365125"/>
          </a:xfrm>
          <a:prstGeom prst="rect">
            <a:avLst/>
          </a:prstGeom>
        </p:spPr>
        <p:txBody>
          <a:bodyPr/>
          <a:lstStyle/>
          <a:p>
            <a:fld id="{3DB293D0-E9E1-7C4B-B875-6D808F5698BB}" type="datetimeFigureOut">
              <a:rPr lang="en-US" smtClean="0"/>
              <a:t>7/19/2017</a:t>
            </a:fld>
            <a:endParaRPr lang="en-US"/>
          </a:p>
        </p:txBody>
      </p:sp>
      <p:sp>
        <p:nvSpPr>
          <p:cNvPr id="5" name="Footer Placeholder 4"/>
          <p:cNvSpPr>
            <a:spLocks noGrp="1"/>
          </p:cNvSpPr>
          <p:nvPr>
            <p:ph type="ftr" sz="quarter" idx="11"/>
          </p:nvPr>
        </p:nvSpPr>
        <p:spPr>
          <a:xfrm>
            <a:off x="3281363" y="6356350"/>
            <a:ext cx="33432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996113" y="6356350"/>
            <a:ext cx="2228850" cy="365125"/>
          </a:xfrm>
          <a:prstGeom prst="rect">
            <a:avLst/>
          </a:prstGeom>
        </p:spPr>
        <p:txBody>
          <a:bodyPr/>
          <a:lstStyle/>
          <a:p>
            <a:fld id="{D868F2D3-A8CD-7C43-9AD7-8FB7BFCD73E5}" type="slidenum">
              <a:rPr lang="en-US" smtClean="0"/>
              <a:t>‹#›</a:t>
            </a:fld>
            <a:endParaRPr lang="en-US"/>
          </a:p>
        </p:txBody>
      </p:sp>
    </p:spTree>
    <p:extLst>
      <p:ext uri="{BB962C8B-B14F-4D97-AF65-F5344CB8AC3E}">
        <p14:creationId xmlns:p14="http://schemas.microsoft.com/office/powerpoint/2010/main" val="272168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6275" y="1709739"/>
            <a:ext cx="8543925" cy="1677406"/>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76275" y="3631843"/>
            <a:ext cx="8543925" cy="245780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81038" y="6356350"/>
            <a:ext cx="2228850" cy="365125"/>
          </a:xfrm>
          <a:prstGeom prst="rect">
            <a:avLst/>
          </a:prstGeom>
        </p:spPr>
        <p:txBody>
          <a:bodyPr/>
          <a:lstStyle/>
          <a:p>
            <a:fld id="{3DB293D0-E9E1-7C4B-B875-6D808F5698BB}" type="datetimeFigureOut">
              <a:rPr lang="en-US" smtClean="0"/>
              <a:t>7/19/2017</a:t>
            </a:fld>
            <a:endParaRPr lang="en-US"/>
          </a:p>
        </p:txBody>
      </p:sp>
      <p:sp>
        <p:nvSpPr>
          <p:cNvPr id="5" name="Footer Placeholder 4"/>
          <p:cNvSpPr>
            <a:spLocks noGrp="1"/>
          </p:cNvSpPr>
          <p:nvPr>
            <p:ph type="ftr" sz="quarter" idx="11"/>
          </p:nvPr>
        </p:nvSpPr>
        <p:spPr>
          <a:xfrm>
            <a:off x="3281363" y="6356350"/>
            <a:ext cx="33432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996113" y="6356350"/>
            <a:ext cx="2228850" cy="365125"/>
          </a:xfrm>
          <a:prstGeom prst="rect">
            <a:avLst/>
          </a:prstGeom>
        </p:spPr>
        <p:txBody>
          <a:bodyPr/>
          <a:lstStyle/>
          <a:p>
            <a:fld id="{D868F2D3-A8CD-7C43-9AD7-8FB7BFCD73E5}" type="slidenum">
              <a:rPr lang="en-US" smtClean="0"/>
              <a:t>‹#›</a:t>
            </a:fld>
            <a:endParaRPr lang="en-US"/>
          </a:p>
        </p:txBody>
      </p:sp>
    </p:spTree>
    <p:extLst>
      <p:ext uri="{BB962C8B-B14F-4D97-AF65-F5344CB8AC3E}">
        <p14:creationId xmlns:p14="http://schemas.microsoft.com/office/powerpoint/2010/main" val="194954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1038" y="1506827"/>
            <a:ext cx="8543925" cy="88864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81038" y="2574857"/>
            <a:ext cx="4195762" cy="360210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29200" y="2574857"/>
            <a:ext cx="4195763" cy="3602106"/>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81038" y="6356350"/>
            <a:ext cx="2228850" cy="365125"/>
          </a:xfrm>
          <a:prstGeom prst="rect">
            <a:avLst/>
          </a:prstGeom>
        </p:spPr>
        <p:txBody>
          <a:bodyPr/>
          <a:lstStyle/>
          <a:p>
            <a:fld id="{3DB293D0-E9E1-7C4B-B875-6D808F5698BB}" type="datetimeFigureOut">
              <a:rPr lang="en-US" smtClean="0"/>
              <a:t>7/19/2017</a:t>
            </a:fld>
            <a:endParaRPr lang="en-US"/>
          </a:p>
        </p:txBody>
      </p:sp>
      <p:sp>
        <p:nvSpPr>
          <p:cNvPr id="6" name="Footer Placeholder 5"/>
          <p:cNvSpPr>
            <a:spLocks noGrp="1"/>
          </p:cNvSpPr>
          <p:nvPr>
            <p:ph type="ftr" sz="quarter" idx="11"/>
          </p:nvPr>
        </p:nvSpPr>
        <p:spPr>
          <a:xfrm>
            <a:off x="3281363" y="6356350"/>
            <a:ext cx="334327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996113" y="6356350"/>
            <a:ext cx="2228850" cy="365125"/>
          </a:xfrm>
          <a:prstGeom prst="rect">
            <a:avLst/>
          </a:prstGeom>
        </p:spPr>
        <p:txBody>
          <a:bodyPr/>
          <a:lstStyle/>
          <a:p>
            <a:fld id="{D868F2D3-A8CD-7C43-9AD7-8FB7BFCD73E5}" type="slidenum">
              <a:rPr lang="en-US" smtClean="0"/>
              <a:t>‹#›</a:t>
            </a:fld>
            <a:endParaRPr lang="en-US"/>
          </a:p>
        </p:txBody>
      </p:sp>
    </p:spTree>
    <p:extLst>
      <p:ext uri="{BB962C8B-B14F-4D97-AF65-F5344CB8AC3E}">
        <p14:creationId xmlns:p14="http://schemas.microsoft.com/office/powerpoint/2010/main" val="1683232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625" y="1514475"/>
            <a:ext cx="8543925" cy="843096"/>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82625" y="2524259"/>
            <a:ext cx="4191000" cy="5280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625" y="3218981"/>
            <a:ext cx="4191000" cy="29706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014913" y="2524258"/>
            <a:ext cx="4211637" cy="5280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3218981"/>
            <a:ext cx="4211637" cy="29706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81038" y="6356350"/>
            <a:ext cx="2228850" cy="365125"/>
          </a:xfrm>
          <a:prstGeom prst="rect">
            <a:avLst/>
          </a:prstGeom>
        </p:spPr>
        <p:txBody>
          <a:bodyPr/>
          <a:lstStyle/>
          <a:p>
            <a:fld id="{3DB293D0-E9E1-7C4B-B875-6D808F5698BB}" type="datetimeFigureOut">
              <a:rPr lang="en-US" smtClean="0"/>
              <a:t>7/19/2017</a:t>
            </a:fld>
            <a:endParaRPr lang="en-US"/>
          </a:p>
        </p:txBody>
      </p:sp>
      <p:sp>
        <p:nvSpPr>
          <p:cNvPr id="8" name="Footer Placeholder 7"/>
          <p:cNvSpPr>
            <a:spLocks noGrp="1"/>
          </p:cNvSpPr>
          <p:nvPr>
            <p:ph type="ftr" sz="quarter" idx="11"/>
          </p:nvPr>
        </p:nvSpPr>
        <p:spPr>
          <a:xfrm>
            <a:off x="3281363" y="6356350"/>
            <a:ext cx="3343275"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996113" y="6356350"/>
            <a:ext cx="2228850" cy="365125"/>
          </a:xfrm>
          <a:prstGeom prst="rect">
            <a:avLst/>
          </a:prstGeom>
        </p:spPr>
        <p:txBody>
          <a:bodyPr/>
          <a:lstStyle/>
          <a:p>
            <a:fld id="{D868F2D3-A8CD-7C43-9AD7-8FB7BFCD73E5}" type="slidenum">
              <a:rPr lang="en-US" smtClean="0"/>
              <a:t>‹#›</a:t>
            </a:fld>
            <a:endParaRPr lang="en-US"/>
          </a:p>
        </p:txBody>
      </p:sp>
    </p:spTree>
    <p:extLst>
      <p:ext uri="{BB962C8B-B14F-4D97-AF65-F5344CB8AC3E}">
        <p14:creationId xmlns:p14="http://schemas.microsoft.com/office/powerpoint/2010/main" val="1284125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1038" y="1506828"/>
            <a:ext cx="8543925" cy="837128"/>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81038" y="6356350"/>
            <a:ext cx="2228850" cy="365125"/>
          </a:xfrm>
          <a:prstGeom prst="rect">
            <a:avLst/>
          </a:prstGeom>
        </p:spPr>
        <p:txBody>
          <a:bodyPr/>
          <a:lstStyle/>
          <a:p>
            <a:fld id="{3DB293D0-E9E1-7C4B-B875-6D808F5698BB}" type="datetimeFigureOut">
              <a:rPr lang="en-US" smtClean="0"/>
              <a:t>7/19/2017</a:t>
            </a:fld>
            <a:endParaRPr lang="en-US"/>
          </a:p>
        </p:txBody>
      </p:sp>
      <p:sp>
        <p:nvSpPr>
          <p:cNvPr id="4" name="Footer Placeholder 3"/>
          <p:cNvSpPr>
            <a:spLocks noGrp="1"/>
          </p:cNvSpPr>
          <p:nvPr>
            <p:ph type="ftr" sz="quarter" idx="11"/>
          </p:nvPr>
        </p:nvSpPr>
        <p:spPr>
          <a:xfrm>
            <a:off x="3281363" y="6356350"/>
            <a:ext cx="334327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996113" y="6356350"/>
            <a:ext cx="2228850" cy="365125"/>
          </a:xfrm>
          <a:prstGeom prst="rect">
            <a:avLst/>
          </a:prstGeom>
        </p:spPr>
        <p:txBody>
          <a:bodyPr/>
          <a:lstStyle/>
          <a:p>
            <a:fld id="{D868F2D3-A8CD-7C43-9AD7-8FB7BFCD73E5}" type="slidenum">
              <a:rPr lang="en-US" smtClean="0"/>
              <a:t>‹#›</a:t>
            </a:fld>
            <a:endParaRPr lang="en-US"/>
          </a:p>
        </p:txBody>
      </p:sp>
    </p:spTree>
    <p:extLst>
      <p:ext uri="{BB962C8B-B14F-4D97-AF65-F5344CB8AC3E}">
        <p14:creationId xmlns:p14="http://schemas.microsoft.com/office/powerpoint/2010/main" val="84289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356350"/>
            <a:ext cx="2228850" cy="365125"/>
          </a:xfrm>
          <a:prstGeom prst="rect">
            <a:avLst/>
          </a:prstGeom>
        </p:spPr>
        <p:txBody>
          <a:bodyPr/>
          <a:lstStyle/>
          <a:p>
            <a:fld id="{3DB293D0-E9E1-7C4B-B875-6D808F5698BB}" type="datetimeFigureOut">
              <a:rPr lang="en-US" smtClean="0"/>
              <a:t>7/19/2017</a:t>
            </a:fld>
            <a:endParaRPr lang="en-US"/>
          </a:p>
        </p:txBody>
      </p:sp>
      <p:sp>
        <p:nvSpPr>
          <p:cNvPr id="3" name="Footer Placeholder 2"/>
          <p:cNvSpPr>
            <a:spLocks noGrp="1"/>
          </p:cNvSpPr>
          <p:nvPr>
            <p:ph type="ftr" sz="quarter" idx="11"/>
          </p:nvPr>
        </p:nvSpPr>
        <p:spPr>
          <a:xfrm>
            <a:off x="3281363" y="6356350"/>
            <a:ext cx="3343275"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996113" y="6356350"/>
            <a:ext cx="2228850" cy="365125"/>
          </a:xfrm>
          <a:prstGeom prst="rect">
            <a:avLst/>
          </a:prstGeom>
        </p:spPr>
        <p:txBody>
          <a:bodyPr/>
          <a:lstStyle/>
          <a:p>
            <a:fld id="{D868F2D3-A8CD-7C43-9AD7-8FB7BFCD73E5}" type="slidenum">
              <a:rPr lang="en-US" smtClean="0"/>
              <a:t>‹#›</a:t>
            </a:fld>
            <a:endParaRPr lang="en-US"/>
          </a:p>
        </p:txBody>
      </p:sp>
    </p:spTree>
    <p:extLst>
      <p:ext uri="{BB962C8B-B14F-4D97-AF65-F5344CB8AC3E}">
        <p14:creationId xmlns:p14="http://schemas.microsoft.com/office/powerpoint/2010/main" val="1469920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625" y="1468192"/>
            <a:ext cx="3194050" cy="978794"/>
          </a:xfrm>
          <a:prstGeom prst="rect">
            <a:avLst/>
          </a:prstGeo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4211638" y="1468192"/>
            <a:ext cx="5014912" cy="459775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625" y="2562895"/>
            <a:ext cx="3194050" cy="350305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81038" y="6356350"/>
            <a:ext cx="2228850" cy="365125"/>
          </a:xfrm>
          <a:prstGeom prst="rect">
            <a:avLst/>
          </a:prstGeom>
        </p:spPr>
        <p:txBody>
          <a:bodyPr/>
          <a:lstStyle/>
          <a:p>
            <a:fld id="{3DB293D0-E9E1-7C4B-B875-6D808F5698BB}" type="datetimeFigureOut">
              <a:rPr lang="en-US" smtClean="0"/>
              <a:t>7/19/2017</a:t>
            </a:fld>
            <a:endParaRPr lang="en-US"/>
          </a:p>
        </p:txBody>
      </p:sp>
      <p:sp>
        <p:nvSpPr>
          <p:cNvPr id="6" name="Footer Placeholder 5"/>
          <p:cNvSpPr>
            <a:spLocks noGrp="1"/>
          </p:cNvSpPr>
          <p:nvPr>
            <p:ph type="ftr" sz="quarter" idx="11"/>
          </p:nvPr>
        </p:nvSpPr>
        <p:spPr>
          <a:xfrm>
            <a:off x="3281363" y="6356350"/>
            <a:ext cx="334327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996113" y="6356350"/>
            <a:ext cx="2228850" cy="365125"/>
          </a:xfrm>
          <a:prstGeom prst="rect">
            <a:avLst/>
          </a:prstGeom>
        </p:spPr>
        <p:txBody>
          <a:bodyPr/>
          <a:lstStyle/>
          <a:p>
            <a:fld id="{D868F2D3-A8CD-7C43-9AD7-8FB7BFCD73E5}" type="slidenum">
              <a:rPr lang="en-US" smtClean="0"/>
              <a:t>‹#›</a:t>
            </a:fld>
            <a:endParaRPr lang="en-US"/>
          </a:p>
        </p:txBody>
      </p:sp>
    </p:spTree>
    <p:extLst>
      <p:ext uri="{BB962C8B-B14F-4D97-AF65-F5344CB8AC3E}">
        <p14:creationId xmlns:p14="http://schemas.microsoft.com/office/powerpoint/2010/main" val="294674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625" y="1468192"/>
            <a:ext cx="3194050" cy="940157"/>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11638" y="1468192"/>
            <a:ext cx="5014912" cy="439285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82625" y="2653048"/>
            <a:ext cx="3194050" cy="32159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81038" y="6356350"/>
            <a:ext cx="2228850" cy="365125"/>
          </a:xfrm>
          <a:prstGeom prst="rect">
            <a:avLst/>
          </a:prstGeom>
        </p:spPr>
        <p:txBody>
          <a:bodyPr/>
          <a:lstStyle/>
          <a:p>
            <a:fld id="{3DB293D0-E9E1-7C4B-B875-6D808F5698BB}" type="datetimeFigureOut">
              <a:rPr lang="en-US" smtClean="0"/>
              <a:t>7/19/2017</a:t>
            </a:fld>
            <a:endParaRPr lang="en-US"/>
          </a:p>
        </p:txBody>
      </p:sp>
      <p:sp>
        <p:nvSpPr>
          <p:cNvPr id="6" name="Footer Placeholder 5"/>
          <p:cNvSpPr>
            <a:spLocks noGrp="1"/>
          </p:cNvSpPr>
          <p:nvPr>
            <p:ph type="ftr" sz="quarter" idx="11"/>
          </p:nvPr>
        </p:nvSpPr>
        <p:spPr>
          <a:xfrm>
            <a:off x="3281363" y="6356350"/>
            <a:ext cx="334327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996113" y="6356350"/>
            <a:ext cx="2228850" cy="365125"/>
          </a:xfrm>
          <a:prstGeom prst="rect">
            <a:avLst/>
          </a:prstGeom>
        </p:spPr>
        <p:txBody>
          <a:bodyPr/>
          <a:lstStyle/>
          <a:p>
            <a:fld id="{D868F2D3-A8CD-7C43-9AD7-8FB7BFCD73E5}" type="slidenum">
              <a:rPr lang="en-US" smtClean="0"/>
              <a:t>‹#›</a:t>
            </a:fld>
            <a:endParaRPr lang="en-US"/>
          </a:p>
        </p:txBody>
      </p:sp>
    </p:spTree>
    <p:extLst>
      <p:ext uri="{BB962C8B-B14F-4D97-AF65-F5344CB8AC3E}">
        <p14:creationId xmlns:p14="http://schemas.microsoft.com/office/powerpoint/2010/main" val="491552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622737"/>
            <a:ext cx="7429500" cy="188722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38250" y="3602037"/>
            <a:ext cx="7429500" cy="214193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5FBBE1C-CD5F-3043-938A-A51FDF55FC66}" type="datetimeFigureOut">
              <a:rPr lang="en-US" smtClean="0"/>
              <a:t>7/19/2017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8257C-3823-2F4A-B38A-F9E471AE95AA}" type="slidenum">
              <a:rPr lang="en-US" smtClean="0"/>
              <a:t>‹#›</a:t>
            </a:fld>
            <a:endParaRPr lang="en-US"/>
          </a:p>
        </p:txBody>
      </p:sp>
    </p:spTree>
    <p:extLst>
      <p:ext uri="{BB962C8B-B14F-4D97-AF65-F5344CB8AC3E}">
        <p14:creationId xmlns:p14="http://schemas.microsoft.com/office/powerpoint/2010/main" val="1599867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FBBE1C-CD5F-3043-938A-A51FDF55FC66}" type="datetimeFigureOut">
              <a:rPr lang="en-US" smtClean="0"/>
              <a:t>7/19/2017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8257C-3823-2F4A-B38A-F9E471AE95AA}" type="slidenum">
              <a:rPr lang="en-US" smtClean="0"/>
              <a:t>‹#›</a:t>
            </a:fld>
            <a:endParaRPr lang="en-US"/>
          </a:p>
        </p:txBody>
      </p:sp>
    </p:spTree>
    <p:extLst>
      <p:ext uri="{BB962C8B-B14F-4D97-AF65-F5344CB8AC3E}">
        <p14:creationId xmlns:p14="http://schemas.microsoft.com/office/powerpoint/2010/main" val="325151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6275" y="1709738"/>
            <a:ext cx="8543925"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76275" y="4589463"/>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FBBE1C-CD5F-3043-938A-A51FDF55FC66}" type="datetimeFigureOut">
              <a:rPr lang="en-US" smtClean="0"/>
              <a:t>7/19/2017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8257C-3823-2F4A-B38A-F9E471AE95AA}" type="slidenum">
              <a:rPr lang="en-US" smtClean="0"/>
              <a:t>‹#›</a:t>
            </a:fld>
            <a:endParaRPr lang="en-US"/>
          </a:p>
        </p:txBody>
      </p:sp>
    </p:spTree>
    <p:extLst>
      <p:ext uri="{BB962C8B-B14F-4D97-AF65-F5344CB8AC3E}">
        <p14:creationId xmlns:p14="http://schemas.microsoft.com/office/powerpoint/2010/main" val="16288626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1038" y="2460781"/>
            <a:ext cx="4195762" cy="3716181"/>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29200" y="2460781"/>
            <a:ext cx="4195763" cy="371618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5FBBE1C-CD5F-3043-938A-A51FDF55FC66}" type="datetimeFigureOut">
              <a:rPr lang="en-US" smtClean="0"/>
              <a:t>7/19/2017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8257C-3823-2F4A-B38A-F9E471AE95AA}" type="slidenum">
              <a:rPr lang="en-US" smtClean="0"/>
              <a:t>‹#›</a:t>
            </a:fld>
            <a:endParaRPr lang="en-US"/>
          </a:p>
        </p:txBody>
      </p:sp>
    </p:spTree>
    <p:extLst>
      <p:ext uri="{BB962C8B-B14F-4D97-AF65-F5344CB8AC3E}">
        <p14:creationId xmlns:p14="http://schemas.microsoft.com/office/powerpoint/2010/main" val="1727072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625" y="1403797"/>
            <a:ext cx="8543925" cy="760591"/>
          </a:xfrm>
        </p:spPr>
        <p:txBody>
          <a:bodyPr/>
          <a:lstStyle/>
          <a:p>
            <a:r>
              <a:rPr lang="en-US"/>
              <a:t>Click to edit Master title style</a:t>
            </a:r>
          </a:p>
        </p:txBody>
      </p:sp>
      <p:sp>
        <p:nvSpPr>
          <p:cNvPr id="3" name="Text Placeholder 2"/>
          <p:cNvSpPr>
            <a:spLocks noGrp="1"/>
          </p:cNvSpPr>
          <p:nvPr>
            <p:ph type="body" idx="1"/>
          </p:nvPr>
        </p:nvSpPr>
        <p:spPr>
          <a:xfrm>
            <a:off x="682625" y="2331075"/>
            <a:ext cx="4191000" cy="106894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625" y="3400023"/>
            <a:ext cx="4191000" cy="27896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014913" y="2331075"/>
            <a:ext cx="4211637" cy="106894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3400023"/>
            <a:ext cx="4211637" cy="2789640"/>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65FBBE1C-CD5F-3043-938A-A51FDF55FC66}" type="datetimeFigureOut">
              <a:rPr lang="en-US" smtClean="0"/>
              <a:t>7/19/2017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78257C-3823-2F4A-B38A-F9E471AE95AA}" type="slidenum">
              <a:rPr lang="en-US" smtClean="0"/>
              <a:t>‹#›</a:t>
            </a:fld>
            <a:endParaRPr lang="en-US"/>
          </a:p>
        </p:txBody>
      </p:sp>
    </p:spTree>
    <p:extLst>
      <p:ext uri="{BB962C8B-B14F-4D97-AF65-F5344CB8AC3E}">
        <p14:creationId xmlns:p14="http://schemas.microsoft.com/office/powerpoint/2010/main" val="1440528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5FBBE1C-CD5F-3043-938A-A51FDF55FC66}" type="datetimeFigureOut">
              <a:rPr lang="en-US" smtClean="0"/>
              <a:t>7/19/2017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78257C-3823-2F4A-B38A-F9E471AE95AA}" type="slidenum">
              <a:rPr lang="en-US" smtClean="0"/>
              <a:t>‹#›</a:t>
            </a:fld>
            <a:endParaRPr lang="en-US"/>
          </a:p>
        </p:txBody>
      </p:sp>
    </p:spTree>
    <p:extLst>
      <p:ext uri="{BB962C8B-B14F-4D97-AF65-F5344CB8AC3E}">
        <p14:creationId xmlns:p14="http://schemas.microsoft.com/office/powerpoint/2010/main" val="2323674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FBBE1C-CD5F-3043-938A-A51FDF55FC66}" type="datetimeFigureOut">
              <a:rPr lang="en-US" smtClean="0"/>
              <a:t>7/19/2017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78257C-3823-2F4A-B38A-F9E471AE95AA}" type="slidenum">
              <a:rPr lang="en-US" smtClean="0"/>
              <a:t>‹#›</a:t>
            </a:fld>
            <a:endParaRPr lang="en-US"/>
          </a:p>
        </p:txBody>
      </p:sp>
    </p:spTree>
    <p:extLst>
      <p:ext uri="{BB962C8B-B14F-4D97-AF65-F5344CB8AC3E}">
        <p14:creationId xmlns:p14="http://schemas.microsoft.com/office/powerpoint/2010/main" val="1274159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625" y="1481069"/>
            <a:ext cx="3194050" cy="927279"/>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4211638" y="1481070"/>
            <a:ext cx="5014912" cy="43799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82625" y="2552700"/>
            <a:ext cx="3194050"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5FBBE1C-CD5F-3043-938A-A51FDF55FC66}" type="datetimeFigureOut">
              <a:rPr lang="en-US" smtClean="0"/>
              <a:t>7/19/2017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8257C-3823-2F4A-B38A-F9E471AE95AA}" type="slidenum">
              <a:rPr lang="en-US" smtClean="0"/>
              <a:t>‹#›</a:t>
            </a:fld>
            <a:endParaRPr lang="en-US"/>
          </a:p>
        </p:txBody>
      </p:sp>
    </p:spTree>
    <p:extLst>
      <p:ext uri="{BB962C8B-B14F-4D97-AF65-F5344CB8AC3E}">
        <p14:creationId xmlns:p14="http://schemas.microsoft.com/office/powerpoint/2010/main" val="897381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625" y="1519706"/>
            <a:ext cx="3194050" cy="813403"/>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11638" y="1519707"/>
            <a:ext cx="5014912" cy="434134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82625" y="2485624"/>
            <a:ext cx="3194050" cy="338336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5FBBE1C-CD5F-3043-938A-A51FDF55FC66}" type="datetimeFigureOut">
              <a:rPr lang="en-US" smtClean="0"/>
              <a:t>7/19/2017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8257C-3823-2F4A-B38A-F9E471AE95AA}" type="slidenum">
              <a:rPr lang="en-US" smtClean="0"/>
              <a:t>‹#›</a:t>
            </a:fld>
            <a:endParaRPr lang="en-US"/>
          </a:p>
        </p:txBody>
      </p:sp>
    </p:spTree>
    <p:extLst>
      <p:ext uri="{BB962C8B-B14F-4D97-AF65-F5344CB8AC3E}">
        <p14:creationId xmlns:p14="http://schemas.microsoft.com/office/powerpoint/2010/main" val="695768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FBBE1C-CD5F-3043-938A-A51FDF55FC66}" type="datetimeFigureOut">
              <a:rPr lang="en-US" smtClean="0"/>
              <a:t>7/19/2017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8257C-3823-2F4A-B38A-F9E471AE95AA}" type="slidenum">
              <a:rPr lang="en-US" smtClean="0"/>
              <a:t>‹#›</a:t>
            </a:fld>
            <a:endParaRPr lang="en-US"/>
          </a:p>
        </p:txBody>
      </p:sp>
    </p:spTree>
    <p:extLst>
      <p:ext uri="{BB962C8B-B14F-4D97-AF65-F5344CB8AC3E}">
        <p14:creationId xmlns:p14="http://schemas.microsoft.com/office/powerpoint/2010/main" val="7333938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9775" y="1493949"/>
            <a:ext cx="2135188" cy="468301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1038" y="1493949"/>
            <a:ext cx="6256337" cy="4683014"/>
          </a:xfrm>
        </p:spPr>
        <p:txBody>
          <a:bodyPr vert="eaVert"/>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5FBBE1C-CD5F-3043-938A-A51FDF55FC66}" type="datetimeFigureOut">
              <a:rPr lang="en-US" smtClean="0"/>
              <a:t>7/19/2017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8257C-3823-2F4A-B38A-F9E471AE95AA}" type="slidenum">
              <a:rPr lang="en-US" smtClean="0"/>
              <a:t>‹#›</a:t>
            </a:fld>
            <a:endParaRPr lang="en-US"/>
          </a:p>
        </p:txBody>
      </p:sp>
    </p:spTree>
    <p:extLst>
      <p:ext uri="{BB962C8B-B14F-4D97-AF65-F5344CB8AC3E}">
        <p14:creationId xmlns:p14="http://schemas.microsoft.com/office/powerpoint/2010/main" val="1742038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2363"/>
            <a:ext cx="74295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03A8573-2674-7D47-AD62-4019C5F8B41C}" type="datetimeFigureOut">
              <a:rPr lang="en-US" smtClean="0"/>
              <a:t>7/19/2017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8A5EA-82AB-BB43-8903-161A5B234355}" type="slidenum">
              <a:rPr lang="en-US" smtClean="0"/>
              <a:t>‹#›</a:t>
            </a:fld>
            <a:endParaRPr lang="en-US"/>
          </a:p>
        </p:txBody>
      </p:sp>
    </p:spTree>
    <p:extLst>
      <p:ext uri="{BB962C8B-B14F-4D97-AF65-F5344CB8AC3E}">
        <p14:creationId xmlns:p14="http://schemas.microsoft.com/office/powerpoint/2010/main" val="1273011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3A8573-2674-7D47-AD62-4019C5F8B41C}" type="datetimeFigureOut">
              <a:rPr lang="en-US" smtClean="0"/>
              <a:t>7/19/2017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8A5EA-82AB-BB43-8903-161A5B234355}" type="slidenum">
              <a:rPr lang="en-US" smtClean="0"/>
              <a:t>‹#›</a:t>
            </a:fld>
            <a:endParaRPr lang="en-US"/>
          </a:p>
        </p:txBody>
      </p:sp>
    </p:spTree>
    <p:extLst>
      <p:ext uri="{BB962C8B-B14F-4D97-AF65-F5344CB8AC3E}">
        <p14:creationId xmlns:p14="http://schemas.microsoft.com/office/powerpoint/2010/main" val="1249575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6275" y="1709738"/>
            <a:ext cx="8543925"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76275" y="4589463"/>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3A8573-2674-7D47-AD62-4019C5F8B41C}" type="datetimeFigureOut">
              <a:rPr lang="en-US" smtClean="0"/>
              <a:t>7/19/2017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8A5EA-82AB-BB43-8903-161A5B234355}" type="slidenum">
              <a:rPr lang="en-US" smtClean="0"/>
              <a:t>‹#›</a:t>
            </a:fld>
            <a:endParaRPr lang="en-US"/>
          </a:p>
        </p:txBody>
      </p:sp>
    </p:spTree>
    <p:extLst>
      <p:ext uri="{BB962C8B-B14F-4D97-AF65-F5344CB8AC3E}">
        <p14:creationId xmlns:p14="http://schemas.microsoft.com/office/powerpoint/2010/main" val="20699188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1038" y="1825625"/>
            <a:ext cx="419576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29200" y="1825625"/>
            <a:ext cx="419576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03A8573-2674-7D47-AD62-4019C5F8B41C}" type="datetimeFigureOut">
              <a:rPr lang="en-US" smtClean="0"/>
              <a:t>7/19/2017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A8A5EA-82AB-BB43-8903-161A5B234355}" type="slidenum">
              <a:rPr lang="en-US" smtClean="0"/>
              <a:t>‹#›</a:t>
            </a:fld>
            <a:endParaRPr lang="en-US"/>
          </a:p>
        </p:txBody>
      </p:sp>
    </p:spTree>
    <p:extLst>
      <p:ext uri="{BB962C8B-B14F-4D97-AF65-F5344CB8AC3E}">
        <p14:creationId xmlns:p14="http://schemas.microsoft.com/office/powerpoint/2010/main" val="20391696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625" y="365125"/>
            <a:ext cx="8543925" cy="1325563"/>
          </a:xfrm>
        </p:spPr>
        <p:txBody>
          <a:bodyPr/>
          <a:lstStyle/>
          <a:p>
            <a:r>
              <a:rPr lang="en-US"/>
              <a:t>Click to edit Master title style</a:t>
            </a:r>
          </a:p>
        </p:txBody>
      </p:sp>
      <p:sp>
        <p:nvSpPr>
          <p:cNvPr id="3" name="Text Placeholder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625" y="2505075"/>
            <a:ext cx="41910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6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03A8573-2674-7D47-AD62-4019C5F8B41C}" type="datetimeFigureOut">
              <a:rPr lang="en-US" smtClean="0"/>
              <a:t>7/19/2017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A8A5EA-82AB-BB43-8903-161A5B234355}" type="slidenum">
              <a:rPr lang="en-US" smtClean="0"/>
              <a:t>‹#›</a:t>
            </a:fld>
            <a:endParaRPr lang="en-US"/>
          </a:p>
        </p:txBody>
      </p:sp>
    </p:spTree>
    <p:extLst>
      <p:ext uri="{BB962C8B-B14F-4D97-AF65-F5344CB8AC3E}">
        <p14:creationId xmlns:p14="http://schemas.microsoft.com/office/powerpoint/2010/main" val="6331212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03A8573-2674-7D47-AD62-4019C5F8B41C}" type="datetimeFigureOut">
              <a:rPr lang="en-US" smtClean="0"/>
              <a:t>7/19/2017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A8A5EA-82AB-BB43-8903-161A5B234355}" type="slidenum">
              <a:rPr lang="en-US" smtClean="0"/>
              <a:t>‹#›</a:t>
            </a:fld>
            <a:endParaRPr lang="en-US"/>
          </a:p>
        </p:txBody>
      </p:sp>
    </p:spTree>
    <p:extLst>
      <p:ext uri="{BB962C8B-B14F-4D97-AF65-F5344CB8AC3E}">
        <p14:creationId xmlns:p14="http://schemas.microsoft.com/office/powerpoint/2010/main" val="868232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3A8573-2674-7D47-AD62-4019C5F8B41C}" type="datetimeFigureOut">
              <a:rPr lang="en-US" smtClean="0"/>
              <a:t>7/19/2017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A8A5EA-82AB-BB43-8903-161A5B234355}" type="slidenum">
              <a:rPr lang="en-US" smtClean="0"/>
              <a:t>‹#›</a:t>
            </a:fld>
            <a:endParaRPr lang="en-US"/>
          </a:p>
        </p:txBody>
      </p:sp>
    </p:spTree>
    <p:extLst>
      <p:ext uri="{BB962C8B-B14F-4D97-AF65-F5344CB8AC3E}">
        <p14:creationId xmlns:p14="http://schemas.microsoft.com/office/powerpoint/2010/main" val="10966975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625" y="457200"/>
            <a:ext cx="3194050"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3A8573-2674-7D47-AD62-4019C5F8B41C}" type="datetimeFigureOut">
              <a:rPr lang="en-US" smtClean="0"/>
              <a:t>7/19/2017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A8A5EA-82AB-BB43-8903-161A5B234355}" type="slidenum">
              <a:rPr lang="en-US" smtClean="0"/>
              <a:t>‹#›</a:t>
            </a:fld>
            <a:endParaRPr lang="en-US"/>
          </a:p>
        </p:txBody>
      </p:sp>
    </p:spTree>
    <p:extLst>
      <p:ext uri="{BB962C8B-B14F-4D97-AF65-F5344CB8AC3E}">
        <p14:creationId xmlns:p14="http://schemas.microsoft.com/office/powerpoint/2010/main" val="3431604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625" y="457200"/>
            <a:ext cx="3194050"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3A8573-2674-7D47-AD62-4019C5F8B41C}" type="datetimeFigureOut">
              <a:rPr lang="en-US" smtClean="0"/>
              <a:t>7/19/2017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A8A5EA-82AB-BB43-8903-161A5B234355}" type="slidenum">
              <a:rPr lang="en-US" smtClean="0"/>
              <a:t>‹#›</a:t>
            </a:fld>
            <a:endParaRPr lang="en-US"/>
          </a:p>
        </p:txBody>
      </p:sp>
    </p:spTree>
    <p:extLst>
      <p:ext uri="{BB962C8B-B14F-4D97-AF65-F5344CB8AC3E}">
        <p14:creationId xmlns:p14="http://schemas.microsoft.com/office/powerpoint/2010/main" val="15044943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3A8573-2674-7D47-AD62-4019C5F8B41C}" type="datetimeFigureOut">
              <a:rPr lang="en-US" smtClean="0"/>
              <a:t>7/19/2017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8A5EA-82AB-BB43-8903-161A5B234355}" type="slidenum">
              <a:rPr lang="en-US" smtClean="0"/>
              <a:t>‹#›</a:t>
            </a:fld>
            <a:endParaRPr lang="en-US"/>
          </a:p>
        </p:txBody>
      </p:sp>
    </p:spTree>
    <p:extLst>
      <p:ext uri="{BB962C8B-B14F-4D97-AF65-F5344CB8AC3E}">
        <p14:creationId xmlns:p14="http://schemas.microsoft.com/office/powerpoint/2010/main" val="15636268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9775" y="365125"/>
            <a:ext cx="2135188"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1038" y="365125"/>
            <a:ext cx="6256337"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3A8573-2674-7D47-AD62-4019C5F8B41C}" type="datetimeFigureOut">
              <a:rPr lang="en-US" smtClean="0"/>
              <a:t>7/19/2017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8A5EA-82AB-BB43-8903-161A5B234355}" type="slidenum">
              <a:rPr lang="en-US" smtClean="0"/>
              <a:t>‹#›</a:t>
            </a:fld>
            <a:endParaRPr lang="en-US"/>
          </a:p>
        </p:txBody>
      </p:sp>
    </p:spTree>
    <p:extLst>
      <p:ext uri="{BB962C8B-B14F-4D97-AF65-F5344CB8AC3E}">
        <p14:creationId xmlns:p14="http://schemas.microsoft.com/office/powerpoint/2010/main" val="1119634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image" Target="../media/image1.jpg" /><Relationship Id="rId5" Type="http://schemas.openxmlformats.org/officeDocument/2006/relationships/slideLayout" Target="../slideLayouts/slideLayout5.xml" /><Relationship Id="rId10" Type="http://schemas.openxmlformats.org/officeDocument/2006/relationships/theme" Target="../theme/theme1.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 /><Relationship Id="rId13" Type="http://schemas.openxmlformats.org/officeDocument/2006/relationships/image" Target="../media/image2.jpg" /><Relationship Id="rId3" Type="http://schemas.openxmlformats.org/officeDocument/2006/relationships/slideLayout" Target="../slideLayouts/slideLayout12.xml" /><Relationship Id="rId7" Type="http://schemas.openxmlformats.org/officeDocument/2006/relationships/slideLayout" Target="../slideLayouts/slideLayout16.xml" /><Relationship Id="rId12" Type="http://schemas.openxmlformats.org/officeDocument/2006/relationships/theme" Target="../theme/theme2.xml" /><Relationship Id="rId2" Type="http://schemas.openxmlformats.org/officeDocument/2006/relationships/slideLayout" Target="../slideLayouts/slideLayout11.xml" /><Relationship Id="rId1" Type="http://schemas.openxmlformats.org/officeDocument/2006/relationships/slideLayout" Target="../slideLayouts/slideLayout10.xml" /><Relationship Id="rId6" Type="http://schemas.openxmlformats.org/officeDocument/2006/relationships/slideLayout" Target="../slideLayouts/slideLayout15.xml" /><Relationship Id="rId11" Type="http://schemas.openxmlformats.org/officeDocument/2006/relationships/slideLayout" Target="../slideLayouts/slideLayout20.xml" /><Relationship Id="rId5" Type="http://schemas.openxmlformats.org/officeDocument/2006/relationships/slideLayout" Target="../slideLayouts/slideLayout14.xml" /><Relationship Id="rId10" Type="http://schemas.openxmlformats.org/officeDocument/2006/relationships/slideLayout" Target="../slideLayouts/slideLayout19.xml" /><Relationship Id="rId4" Type="http://schemas.openxmlformats.org/officeDocument/2006/relationships/slideLayout" Target="../slideLayouts/slideLayout13.xml" /><Relationship Id="rId9" Type="http://schemas.openxmlformats.org/officeDocument/2006/relationships/slideLayout" Target="../slideLayouts/slideLayout18.xml" /></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 /><Relationship Id="rId3" Type="http://schemas.openxmlformats.org/officeDocument/2006/relationships/slideLayout" Target="../slideLayouts/slideLayout23.xml" /><Relationship Id="rId7" Type="http://schemas.openxmlformats.org/officeDocument/2006/relationships/slideLayout" Target="../slideLayouts/slideLayout27.xml" /><Relationship Id="rId12" Type="http://schemas.openxmlformats.org/officeDocument/2006/relationships/theme" Target="../theme/theme3.xml" /><Relationship Id="rId2" Type="http://schemas.openxmlformats.org/officeDocument/2006/relationships/slideLayout" Target="../slideLayouts/slideLayout22.xml" /><Relationship Id="rId1" Type="http://schemas.openxmlformats.org/officeDocument/2006/relationships/slideLayout" Target="../slideLayouts/slideLayout21.xml" /><Relationship Id="rId6" Type="http://schemas.openxmlformats.org/officeDocument/2006/relationships/slideLayout" Target="../slideLayouts/slideLayout26.xml" /><Relationship Id="rId11" Type="http://schemas.openxmlformats.org/officeDocument/2006/relationships/slideLayout" Target="../slideLayouts/slideLayout31.xml" /><Relationship Id="rId5" Type="http://schemas.openxmlformats.org/officeDocument/2006/relationships/slideLayout" Target="../slideLayouts/slideLayout25.xml" /><Relationship Id="rId10" Type="http://schemas.openxmlformats.org/officeDocument/2006/relationships/slideLayout" Target="../slideLayouts/slideLayout30.xml" /><Relationship Id="rId4" Type="http://schemas.openxmlformats.org/officeDocument/2006/relationships/slideLayout" Target="../slideLayouts/slideLayout24.xml" /><Relationship Id="rId9" Type="http://schemas.openxmlformats.org/officeDocument/2006/relationships/slideLayout" Target="../slideLayouts/slideLayout29.xml"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1038" y="1825625"/>
            <a:ext cx="8543925" cy="412441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p:cNvPicPr>
            <a:picLocks noChangeAspect="1"/>
          </p:cNvPicPr>
          <p:nvPr userDrawn="1"/>
        </p:nvPicPr>
        <p:blipFill rotWithShape="1">
          <a:blip r:embed="rId11">
            <a:extLst>
              <a:ext uri="{28A0092B-C50C-407E-A947-70E740481C1C}">
                <a14:useLocalDpi xmlns:a14="http://schemas.microsoft.com/office/drawing/2010/main" val="0"/>
              </a:ext>
            </a:extLst>
          </a:blip>
          <a:srcRect b="4462"/>
          <a:stretch/>
        </p:blipFill>
        <p:spPr>
          <a:xfrm>
            <a:off x="0" y="2485"/>
            <a:ext cx="9906000" cy="1235034"/>
          </a:xfrm>
          <a:prstGeom prst="rect">
            <a:avLst/>
          </a:prstGeom>
          <a:ln>
            <a:noFill/>
          </a:ln>
        </p:spPr>
      </p:pic>
      <p:sp>
        <p:nvSpPr>
          <p:cNvPr id="4" name="Footer Placeholder 3"/>
          <p:cNvSpPr>
            <a:spLocks noGrp="1"/>
          </p:cNvSpPr>
          <p:nvPr>
            <p:ph type="ftr" sz="quarter" idx="3"/>
          </p:nvPr>
        </p:nvSpPr>
        <p:spPr>
          <a:xfrm>
            <a:off x="3281363" y="6356350"/>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cxnSp>
        <p:nvCxnSpPr>
          <p:cNvPr id="7" name="Straight Connector 6"/>
          <p:cNvCxnSpPr/>
          <p:nvPr userDrawn="1"/>
        </p:nvCxnSpPr>
        <p:spPr>
          <a:xfrm>
            <a:off x="0" y="1258784"/>
            <a:ext cx="9906000" cy="11876"/>
          </a:xfrm>
          <a:prstGeom prst="line">
            <a:avLst/>
          </a:prstGeom>
          <a:ln w="19050">
            <a:solidFill>
              <a:srgbClr val="0067A5"/>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6264000"/>
            <a:ext cx="9906000" cy="11876"/>
          </a:xfrm>
          <a:prstGeom prst="line">
            <a:avLst/>
          </a:prstGeom>
          <a:ln w="19050">
            <a:solidFill>
              <a:srgbClr val="005EB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7066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baseline="0">
          <a:solidFill>
            <a:schemeClr val="accent6">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accent6">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6">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accent6">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accent6">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1472107"/>
            <a:ext cx="8543925" cy="9886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1038" y="2640169"/>
            <a:ext cx="8543925" cy="3536794"/>
          </a:xfrm>
          <a:prstGeom prst="rect">
            <a:avLst/>
          </a:prstGeom>
        </p:spPr>
        <p:txBody>
          <a:bodyPr vert="horz" lIns="91440" tIns="45720" rIns="91440" bIns="45720" rtlCol="0">
            <a:normAutofit/>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81038" y="6356350"/>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FBBE1C-CD5F-3043-938A-A51FDF55FC66}" type="datetimeFigureOut">
              <a:rPr lang="en-US" smtClean="0"/>
              <a:t>7/19/2017</a:t>
            </a:fld>
            <a:endParaRPr lang="en-US"/>
          </a:p>
        </p:txBody>
      </p:sp>
      <p:sp>
        <p:nvSpPr>
          <p:cNvPr id="5" name="Footer Placeholder 4"/>
          <p:cNvSpPr>
            <a:spLocks noGrp="1"/>
          </p:cNvSpPr>
          <p:nvPr>
            <p:ph type="ftr" sz="quarter" idx="3"/>
          </p:nvPr>
        </p:nvSpPr>
        <p:spPr>
          <a:xfrm>
            <a:off x="3281363" y="6356350"/>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0"/>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78257C-3823-2F4A-B38A-F9E471AE95AA}" type="slidenum">
              <a:rPr lang="en-US" smtClean="0"/>
              <a:t>‹#›</a:t>
            </a:fld>
            <a:endParaRPr lang="en-US"/>
          </a:p>
        </p:txBody>
      </p:sp>
      <p:pic>
        <p:nvPicPr>
          <p:cNvPr id="8" name="Picture 7"/>
          <p:cNvPicPr>
            <a:picLocks noChangeAspect="1"/>
          </p:cNvPicPr>
          <p:nvPr userDrawn="1"/>
        </p:nvPicPr>
        <p:blipFill rotWithShape="1">
          <a:blip r:embed="rId13">
            <a:extLst>
              <a:ext uri="{28A0092B-C50C-407E-A947-70E740481C1C}">
                <a14:useLocalDpi xmlns:a14="http://schemas.microsoft.com/office/drawing/2010/main" val="0"/>
              </a:ext>
            </a:extLst>
          </a:blip>
          <a:srcRect b="7421"/>
          <a:stretch/>
        </p:blipFill>
        <p:spPr>
          <a:xfrm>
            <a:off x="0" y="1"/>
            <a:ext cx="9906000" cy="1196788"/>
          </a:xfrm>
          <a:prstGeom prst="rect">
            <a:avLst/>
          </a:prstGeom>
          <a:ln>
            <a:noFill/>
          </a:ln>
        </p:spPr>
      </p:pic>
      <p:cxnSp>
        <p:nvCxnSpPr>
          <p:cNvPr id="11" name="Straight Connector 10"/>
          <p:cNvCxnSpPr/>
          <p:nvPr userDrawn="1"/>
        </p:nvCxnSpPr>
        <p:spPr>
          <a:xfrm>
            <a:off x="0" y="1296000"/>
            <a:ext cx="9906000" cy="0"/>
          </a:xfrm>
          <a:prstGeom prst="line">
            <a:avLst/>
          </a:prstGeom>
          <a:ln w="19050">
            <a:solidFill>
              <a:srgbClr val="0067A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0" y="6264000"/>
            <a:ext cx="9906000" cy="0"/>
          </a:xfrm>
          <a:prstGeom prst="line">
            <a:avLst/>
          </a:prstGeom>
          <a:ln w="19050">
            <a:solidFill>
              <a:srgbClr val="0067A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16376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5"/>
            <a:ext cx="8543925"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81038" y="6356350"/>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3A8573-2674-7D47-AD62-4019C5F8B41C}" type="datetimeFigureOut">
              <a:rPr lang="en-US" smtClean="0"/>
              <a:t>7/19/2017</a:t>
            </a:fld>
            <a:endParaRPr lang="en-US"/>
          </a:p>
        </p:txBody>
      </p:sp>
      <p:sp>
        <p:nvSpPr>
          <p:cNvPr id="5" name="Footer Placeholder 4"/>
          <p:cNvSpPr>
            <a:spLocks noGrp="1"/>
          </p:cNvSpPr>
          <p:nvPr>
            <p:ph type="ftr" sz="quarter" idx="3"/>
          </p:nvPr>
        </p:nvSpPr>
        <p:spPr>
          <a:xfrm>
            <a:off x="3281363" y="6356350"/>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0"/>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A8A5EA-82AB-BB43-8903-161A5B234355}" type="slidenum">
              <a:rPr lang="en-US" smtClean="0"/>
              <a:t>‹#›</a:t>
            </a:fld>
            <a:endParaRPr lang="en-US"/>
          </a:p>
        </p:txBody>
      </p:sp>
    </p:spTree>
    <p:extLst>
      <p:ext uri="{BB962C8B-B14F-4D97-AF65-F5344CB8AC3E}">
        <p14:creationId xmlns:p14="http://schemas.microsoft.com/office/powerpoint/2010/main" val="27121040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3.jp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image" Target="../media/image4.tmp"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hyperlink" Target="https://en.wikipedia.org/wiki/Ancient_Egypt" TargetMode="Externa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7.jp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8.jp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9.jp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10.jp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microsoft.com/office/2007/relationships/hdphoto" Target="../media/hdphoto1.wdp" /><Relationship Id="rId2" Type="http://schemas.openxmlformats.org/officeDocument/2006/relationships/image" Target="../media/image11.jpe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12.tmp"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image" Target="../media/image13.tmp"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Relationship Id="rId2" Type="http://schemas.openxmlformats.org/officeDocument/2006/relationships/chart" Target="../charts/chart1.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chart" Target="../charts/chart2.xm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chart" Target="../charts/chart3.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3" Type="http://schemas.openxmlformats.org/officeDocument/2006/relationships/chart" Target="../charts/chart5.xml" /><Relationship Id="rId2" Type="http://schemas.openxmlformats.org/officeDocument/2006/relationships/chart" Target="../charts/chart4.xml"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chart" Target="../charts/chart6.xml"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chart" Target="../charts/chart7.xml"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chart" Target="../charts/chart8.xml"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chart" Target="../charts/chart9.xml"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chart" Target="../charts/chart10.xml"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Relationship Id="rId2" Type="http://schemas.openxmlformats.org/officeDocument/2006/relationships/image" Target="../media/image14.jp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5EB8"/>
        </a:solidFill>
        <a:effectLst/>
      </p:bgPr>
    </p:bg>
    <p:spTree>
      <p:nvGrpSpPr>
        <p:cNvPr id="1" name=""/>
        <p:cNvGrpSpPr/>
        <p:nvPr/>
      </p:nvGrpSpPr>
      <p:grpSpPr>
        <a:xfrm>
          <a:off x="0" y="0"/>
          <a:ext cx="0" cy="0"/>
          <a:chOff x="0" y="0"/>
          <a:chExt cx="0" cy="0"/>
        </a:xfrm>
      </p:grpSpPr>
      <p:sp>
        <p:nvSpPr>
          <p:cNvPr id="6" name="Footer Placeholder 4"/>
          <p:cNvSpPr txBox="1">
            <a:spLocks/>
          </p:cNvSpPr>
          <p:nvPr/>
        </p:nvSpPr>
        <p:spPr>
          <a:xfrm>
            <a:off x="381000" y="-2254"/>
            <a:ext cx="9144000" cy="501649"/>
          </a:xfrm>
          <a:prstGeom prst="rect">
            <a:avLst/>
          </a:prstGeom>
        </p:spPr>
        <p:txBody>
          <a:bodyPr vert="horz" lIns="91429" tIns="45715" rIns="91429" bIns="45715" rtlCol="0" anchor="ctr"/>
          <a:lstStyle>
            <a:defPPr>
              <a:defRPr lang="en-US"/>
            </a:defPPr>
            <a:lvl1pPr marL="0" algn="ctr" defTabSz="457146" rtl="0" eaLnBrk="1" latinLnBrk="0" hangingPunct="1">
              <a:defRPr sz="1200" kern="1200">
                <a:solidFill>
                  <a:schemeClr val="tx1">
                    <a:tint val="75000"/>
                  </a:schemeClr>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1"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4" algn="l" defTabSz="457146" rtl="0" eaLnBrk="1" latinLnBrk="0" hangingPunct="1">
              <a:defRPr sz="1800" kern="1200">
                <a:solidFill>
                  <a:schemeClr val="tx1"/>
                </a:solidFill>
                <a:latin typeface="+mn-lt"/>
                <a:ea typeface="+mn-ea"/>
                <a:cs typeface="+mn-cs"/>
              </a:defRPr>
            </a:lvl5pPr>
            <a:lvl6pPr marL="2285729" algn="l" defTabSz="457146" rtl="0" eaLnBrk="1" latinLnBrk="0" hangingPunct="1">
              <a:defRPr sz="1800" kern="1200">
                <a:solidFill>
                  <a:schemeClr val="tx1"/>
                </a:solidFill>
                <a:latin typeface="+mn-lt"/>
                <a:ea typeface="+mn-ea"/>
                <a:cs typeface="+mn-cs"/>
              </a:defRPr>
            </a:lvl6pPr>
            <a:lvl7pPr marL="2742875" algn="l" defTabSz="457146" rtl="0" eaLnBrk="1" latinLnBrk="0" hangingPunct="1">
              <a:defRPr sz="1800" kern="1200">
                <a:solidFill>
                  <a:schemeClr val="tx1"/>
                </a:solidFill>
                <a:latin typeface="+mn-lt"/>
                <a:ea typeface="+mn-ea"/>
                <a:cs typeface="+mn-cs"/>
              </a:defRPr>
            </a:lvl7pPr>
            <a:lvl8pPr marL="3200021" algn="l" defTabSz="457146" rtl="0" eaLnBrk="1" latinLnBrk="0" hangingPunct="1">
              <a:defRPr sz="1800" kern="1200">
                <a:solidFill>
                  <a:schemeClr val="tx1"/>
                </a:solidFill>
                <a:latin typeface="+mn-lt"/>
                <a:ea typeface="+mn-ea"/>
                <a:cs typeface="+mn-cs"/>
              </a:defRPr>
            </a:lvl8pPr>
            <a:lvl9pPr marL="3657167" algn="l" defTabSz="457146" rtl="0" eaLnBrk="1" latinLnBrk="0" hangingPunct="1">
              <a:defRPr sz="1800" kern="1200">
                <a:solidFill>
                  <a:schemeClr val="tx1"/>
                </a:solidFill>
                <a:latin typeface="+mn-lt"/>
                <a:ea typeface="+mn-ea"/>
                <a:cs typeface="+mn-cs"/>
              </a:defRPr>
            </a:lvl9pPr>
          </a:lstStyle>
          <a:p>
            <a:endParaRPr lang="en-US" dirty="0"/>
          </a:p>
        </p:txBody>
      </p:sp>
      <p:sp>
        <p:nvSpPr>
          <p:cNvPr id="9" name="TextBox 8"/>
          <p:cNvSpPr txBox="1"/>
          <p:nvPr/>
        </p:nvSpPr>
        <p:spPr>
          <a:xfrm>
            <a:off x="120503" y="1175762"/>
            <a:ext cx="9664994" cy="1631216"/>
          </a:xfrm>
          <a:prstGeom prst="rect">
            <a:avLst/>
          </a:prstGeom>
          <a:noFill/>
        </p:spPr>
        <p:txBody>
          <a:bodyPr wrap="square" rtlCol="0">
            <a:spAutoFit/>
          </a:bodyPr>
          <a:lstStyle/>
          <a:p>
            <a:pPr algn="ctr"/>
            <a:r>
              <a:rPr lang="en-GB" sz="2800" dirty="0">
                <a:solidFill>
                  <a:schemeClr val="bg1"/>
                </a:solidFill>
              </a:rPr>
              <a:t>Asthma Management According to </a:t>
            </a:r>
          </a:p>
          <a:p>
            <a:pPr algn="ctr"/>
            <a:r>
              <a:rPr lang="en-GB" sz="2800" dirty="0">
                <a:solidFill>
                  <a:schemeClr val="bg1"/>
                </a:solidFill>
              </a:rPr>
              <a:t>BTS (British Thoracic Society) guidelines </a:t>
            </a:r>
          </a:p>
          <a:p>
            <a:pPr algn="ctr"/>
            <a:r>
              <a:rPr lang="en-GB" sz="2800" dirty="0">
                <a:solidFill>
                  <a:schemeClr val="bg1"/>
                </a:solidFill>
              </a:rPr>
              <a:t>at Ealing Hospital</a:t>
            </a:r>
          </a:p>
          <a:p>
            <a:pPr algn="ctr"/>
            <a:endParaRPr lang="en-GB" sz="1600" b="1" dirty="0">
              <a:solidFill>
                <a:schemeClr val="bg1"/>
              </a:solidFill>
              <a:latin typeface="Arial" panose="020B0604020202020204" pitchFamily="34" charset="0"/>
              <a:cs typeface="Arial" panose="020B0604020202020204" pitchFamily="34" charset="0"/>
            </a:endParaRPr>
          </a:p>
        </p:txBody>
      </p:sp>
      <p:sp>
        <p:nvSpPr>
          <p:cNvPr id="7" name="Rectangle 6"/>
          <p:cNvSpPr/>
          <p:nvPr/>
        </p:nvSpPr>
        <p:spPr>
          <a:xfrm>
            <a:off x="381000" y="2466753"/>
            <a:ext cx="8970333" cy="4247317"/>
          </a:xfrm>
          <a:prstGeom prst="rect">
            <a:avLst/>
          </a:prstGeom>
        </p:spPr>
        <p:txBody>
          <a:bodyPr wrap="square">
            <a:spAutoFit/>
          </a:bodyPr>
          <a:lstStyle/>
          <a:p>
            <a:pPr algn="ctr"/>
            <a:endParaRPr lang="en-GB" dirty="0"/>
          </a:p>
          <a:p>
            <a:pPr algn="ctr"/>
            <a:endParaRPr lang="en-GB" dirty="0">
              <a:solidFill>
                <a:schemeClr val="bg1"/>
              </a:solidFill>
            </a:endParaRPr>
          </a:p>
          <a:p>
            <a:pPr algn="ctr"/>
            <a:r>
              <a:rPr lang="en-GB" b="1" dirty="0">
                <a:solidFill>
                  <a:schemeClr val="bg1"/>
                </a:solidFill>
              </a:rPr>
              <a:t>Audit Number: IM.EH.17.016</a:t>
            </a:r>
          </a:p>
          <a:p>
            <a:pPr algn="ctr"/>
            <a:endParaRPr lang="en-GB" dirty="0">
              <a:solidFill>
                <a:schemeClr val="bg1"/>
              </a:solidFill>
            </a:endParaRPr>
          </a:p>
          <a:p>
            <a:pPr algn="ctr"/>
            <a:r>
              <a:rPr lang="en-GB" u="sng" dirty="0">
                <a:solidFill>
                  <a:schemeClr val="bg1"/>
                </a:solidFill>
              </a:rPr>
              <a:t>Audit Team</a:t>
            </a:r>
          </a:p>
          <a:p>
            <a:pPr algn="ctr"/>
            <a:r>
              <a:rPr lang="en-GB" dirty="0">
                <a:solidFill>
                  <a:schemeClr val="bg1"/>
                </a:solidFill>
              </a:rPr>
              <a:t>Dr.Soresi Simona, Consultant (Respiratory)</a:t>
            </a:r>
          </a:p>
          <a:p>
            <a:pPr algn="ctr"/>
            <a:r>
              <a:rPr lang="en-GB" dirty="0">
                <a:solidFill>
                  <a:schemeClr val="bg1"/>
                </a:solidFill>
              </a:rPr>
              <a:t>Dr.Tahira Adnan, Speciality Registrar (Respiratory)</a:t>
            </a:r>
          </a:p>
          <a:p>
            <a:pPr algn="ctr"/>
            <a:r>
              <a:rPr lang="en-GB" dirty="0">
                <a:solidFill>
                  <a:schemeClr val="bg1"/>
                </a:solidFill>
              </a:rPr>
              <a:t>Sue Langley, CNS (Respiratory)</a:t>
            </a:r>
          </a:p>
          <a:p>
            <a:pPr algn="ctr"/>
            <a:r>
              <a:rPr lang="en-GB" dirty="0">
                <a:solidFill>
                  <a:schemeClr val="bg1"/>
                </a:solidFill>
              </a:rPr>
              <a:t>Dr.Saira Zafar, Clinical Fellow(Buckingham)</a:t>
            </a:r>
            <a:endParaRPr lang="en-GB" sz="2400" dirty="0">
              <a:solidFill>
                <a:schemeClr val="bg1"/>
              </a:solidFill>
            </a:endParaRPr>
          </a:p>
          <a:p>
            <a:pPr algn="ctr"/>
            <a:endParaRPr lang="en-GB" u="sng" dirty="0">
              <a:solidFill>
                <a:schemeClr val="bg1"/>
              </a:solidFill>
            </a:endParaRPr>
          </a:p>
          <a:p>
            <a:pPr algn="ctr"/>
            <a:r>
              <a:rPr lang="en-GB" u="sng" dirty="0">
                <a:solidFill>
                  <a:schemeClr val="bg1"/>
                </a:solidFill>
              </a:rPr>
              <a:t>BY</a:t>
            </a:r>
          </a:p>
          <a:p>
            <a:pPr algn="ctr"/>
            <a:r>
              <a:rPr lang="en-GB" b="1" i="1" dirty="0">
                <a:solidFill>
                  <a:schemeClr val="bg1"/>
                </a:solidFill>
              </a:rPr>
              <a:t>Dr.suryateja chekuri</a:t>
            </a:r>
          </a:p>
          <a:p>
            <a:pPr algn="ctr"/>
            <a:r>
              <a:rPr lang="en-GB" dirty="0">
                <a:solidFill>
                  <a:schemeClr val="bg1"/>
                </a:solidFill>
              </a:rPr>
              <a:t>MD clinical fellow</a:t>
            </a:r>
          </a:p>
          <a:p>
            <a:pPr algn="ctr"/>
            <a:r>
              <a:rPr lang="en-GB" dirty="0">
                <a:solidFill>
                  <a:schemeClr val="bg1"/>
                </a:solidFill>
              </a:rPr>
              <a:t>University of Buckingham</a:t>
            </a:r>
          </a:p>
          <a:p>
            <a:endParaRPr lang="en-GB" dirty="0"/>
          </a:p>
        </p:txBody>
      </p:sp>
    </p:spTree>
    <p:extLst>
      <p:ext uri="{BB962C8B-B14F-4D97-AF65-F5344CB8AC3E}">
        <p14:creationId xmlns:p14="http://schemas.microsoft.com/office/powerpoint/2010/main" val="1329865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245227"/>
            <a:ext cx="9906000" cy="5006717"/>
          </a:xfrm>
        </p:spPr>
      </p:pic>
    </p:spTree>
    <p:extLst>
      <p:ext uri="{BB962C8B-B14F-4D97-AF65-F5344CB8AC3E}">
        <p14:creationId xmlns:p14="http://schemas.microsoft.com/office/powerpoint/2010/main" val="513642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txBox="1">
            <a:spLocks/>
          </p:cNvSpPr>
          <p:nvPr/>
        </p:nvSpPr>
        <p:spPr>
          <a:xfrm>
            <a:off x="381000" y="-2254"/>
            <a:ext cx="9144000" cy="501649"/>
          </a:xfrm>
          <a:prstGeom prst="rect">
            <a:avLst/>
          </a:prstGeom>
        </p:spPr>
        <p:txBody>
          <a:bodyPr vert="horz" lIns="91429" tIns="45715" rIns="91429" bIns="45715" rtlCol="0" anchor="ctr"/>
          <a:lstStyle>
            <a:defPPr>
              <a:defRPr lang="en-US"/>
            </a:defPPr>
            <a:lvl1pPr marL="0" algn="ctr" defTabSz="457146" rtl="0" eaLnBrk="1" latinLnBrk="0" hangingPunct="1">
              <a:defRPr sz="1200" kern="1200">
                <a:solidFill>
                  <a:schemeClr val="tx1">
                    <a:tint val="75000"/>
                  </a:schemeClr>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1"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4" algn="l" defTabSz="457146" rtl="0" eaLnBrk="1" latinLnBrk="0" hangingPunct="1">
              <a:defRPr sz="1800" kern="1200">
                <a:solidFill>
                  <a:schemeClr val="tx1"/>
                </a:solidFill>
                <a:latin typeface="+mn-lt"/>
                <a:ea typeface="+mn-ea"/>
                <a:cs typeface="+mn-cs"/>
              </a:defRPr>
            </a:lvl5pPr>
            <a:lvl6pPr marL="2285729" algn="l" defTabSz="457146" rtl="0" eaLnBrk="1" latinLnBrk="0" hangingPunct="1">
              <a:defRPr sz="1800" kern="1200">
                <a:solidFill>
                  <a:schemeClr val="tx1"/>
                </a:solidFill>
                <a:latin typeface="+mn-lt"/>
                <a:ea typeface="+mn-ea"/>
                <a:cs typeface="+mn-cs"/>
              </a:defRPr>
            </a:lvl6pPr>
            <a:lvl7pPr marL="2742875" algn="l" defTabSz="457146" rtl="0" eaLnBrk="1" latinLnBrk="0" hangingPunct="1">
              <a:defRPr sz="1800" kern="1200">
                <a:solidFill>
                  <a:schemeClr val="tx1"/>
                </a:solidFill>
                <a:latin typeface="+mn-lt"/>
                <a:ea typeface="+mn-ea"/>
                <a:cs typeface="+mn-cs"/>
              </a:defRPr>
            </a:lvl7pPr>
            <a:lvl8pPr marL="3200021" algn="l" defTabSz="457146" rtl="0" eaLnBrk="1" latinLnBrk="0" hangingPunct="1">
              <a:defRPr sz="1800" kern="1200">
                <a:solidFill>
                  <a:schemeClr val="tx1"/>
                </a:solidFill>
                <a:latin typeface="+mn-lt"/>
                <a:ea typeface="+mn-ea"/>
                <a:cs typeface="+mn-cs"/>
              </a:defRPr>
            </a:lvl8pPr>
            <a:lvl9pPr marL="3657167" algn="l" defTabSz="457146" rtl="0" eaLnBrk="1" latinLnBrk="0" hangingPunct="1">
              <a:defRPr sz="1800" kern="1200">
                <a:solidFill>
                  <a:schemeClr val="tx1"/>
                </a:solidFill>
                <a:latin typeface="+mn-lt"/>
                <a:ea typeface="+mn-ea"/>
                <a:cs typeface="+mn-cs"/>
              </a:defRPr>
            </a:lvl9pPr>
          </a:lstStyle>
          <a:p>
            <a:endParaRPr lang="en-US" dirty="0"/>
          </a:p>
        </p:txBody>
      </p:sp>
      <p:sp>
        <p:nvSpPr>
          <p:cNvPr id="7" name="Title 1"/>
          <p:cNvSpPr txBox="1">
            <a:spLocks/>
          </p:cNvSpPr>
          <p:nvPr/>
        </p:nvSpPr>
        <p:spPr>
          <a:xfrm>
            <a:off x="381000" y="1506048"/>
            <a:ext cx="9002486" cy="433158"/>
          </a:xfrm>
          <a:prstGeom prst="rect">
            <a:avLst/>
          </a:prstGeom>
        </p:spPr>
        <p:txBody>
          <a:bodyPr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700" b="1" dirty="0">
                <a:solidFill>
                  <a:srgbClr val="005EB8"/>
                </a:solidFill>
                <a:latin typeface="Arial"/>
                <a:cs typeface="Arial"/>
              </a:rPr>
              <a:t>Reason for audit</a:t>
            </a:r>
            <a:endParaRPr lang="en-US" sz="1400" dirty="0">
              <a:solidFill>
                <a:srgbClr val="005EB8"/>
              </a:solidFill>
              <a:latin typeface="Arial"/>
              <a:cs typeface="Arial"/>
            </a:endParaRPr>
          </a:p>
        </p:txBody>
      </p:sp>
      <p:sp>
        <p:nvSpPr>
          <p:cNvPr id="8" name="Title 1"/>
          <p:cNvSpPr txBox="1">
            <a:spLocks/>
          </p:cNvSpPr>
          <p:nvPr/>
        </p:nvSpPr>
        <p:spPr>
          <a:xfrm>
            <a:off x="381000" y="2166505"/>
            <a:ext cx="9144000" cy="2448025"/>
          </a:xfrm>
          <a:prstGeom prst="rect">
            <a:avLst/>
          </a:prstGeom>
        </p:spPr>
        <p:txBody>
          <a:bodyPr vert="horz" lIns="91429" tIns="45715" rIns="91429" bIns="45715" rtlCol="0" anchor="t">
            <a:noAutofit/>
          </a:bodyPr>
          <a:lstStyle>
            <a:lvl1pPr algn="ctr" defTabSz="457146" rtl="0" eaLnBrk="1" latinLnBrk="0" hangingPunct="1">
              <a:spcBef>
                <a:spcPct val="0"/>
              </a:spcBef>
              <a:buNone/>
              <a:defRPr sz="4400" kern="1200">
                <a:solidFill>
                  <a:schemeClr val="tx1"/>
                </a:solidFill>
                <a:latin typeface="+mj-lt"/>
                <a:ea typeface="+mj-ea"/>
                <a:cs typeface="+mj-cs"/>
              </a:defRPr>
            </a:lvl1pPr>
          </a:lstStyle>
          <a:p>
            <a:pPr algn="l"/>
            <a:r>
              <a:rPr lang="en-GB" sz="1800" dirty="0"/>
              <a:t>1)To assess whether patients with acute asthma are been managed according to BTS guidelines.</a:t>
            </a:r>
          </a:p>
          <a:p>
            <a:pPr algn="l"/>
            <a:endParaRPr lang="en-GB" sz="1800" dirty="0"/>
          </a:p>
          <a:p>
            <a:pPr algn="l"/>
            <a:r>
              <a:rPr lang="en-GB" sz="1800" dirty="0"/>
              <a:t>2)To reduce the number of patients who are readmitted following discharge.</a:t>
            </a:r>
          </a:p>
          <a:p>
            <a:pPr algn="l"/>
            <a:endParaRPr lang="en-US" sz="1400" dirty="0">
              <a:latin typeface="Arial"/>
              <a:cs typeface="Arial"/>
            </a:endParaRPr>
          </a:p>
          <a:p>
            <a:pPr marL="285750" indent="-285750" algn="l">
              <a:buFont typeface="Arial" panose="020B0604020202020204" pitchFamily="34" charset="0"/>
              <a:buChar char="•"/>
            </a:pPr>
            <a:endParaRPr lang="en-US" sz="1400" dirty="0">
              <a:latin typeface="Arial"/>
              <a:cs typeface="Arial"/>
            </a:endParaRPr>
          </a:p>
        </p:txBody>
      </p:sp>
    </p:spTree>
    <p:extLst>
      <p:ext uri="{BB962C8B-B14F-4D97-AF65-F5344CB8AC3E}">
        <p14:creationId xmlns:p14="http://schemas.microsoft.com/office/powerpoint/2010/main" val="3561023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txBox="1">
            <a:spLocks/>
          </p:cNvSpPr>
          <p:nvPr/>
        </p:nvSpPr>
        <p:spPr>
          <a:xfrm>
            <a:off x="381000" y="-2254"/>
            <a:ext cx="9144000" cy="501649"/>
          </a:xfrm>
          <a:prstGeom prst="rect">
            <a:avLst/>
          </a:prstGeom>
        </p:spPr>
        <p:txBody>
          <a:bodyPr vert="horz" lIns="91429" tIns="45715" rIns="91429" bIns="45715" rtlCol="0" anchor="ctr"/>
          <a:lstStyle>
            <a:defPPr>
              <a:defRPr lang="en-US"/>
            </a:defPPr>
            <a:lvl1pPr marL="0" algn="ctr" defTabSz="457146" rtl="0" eaLnBrk="1" latinLnBrk="0" hangingPunct="1">
              <a:defRPr sz="1200" kern="1200">
                <a:solidFill>
                  <a:schemeClr val="tx1">
                    <a:tint val="75000"/>
                  </a:schemeClr>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1"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4" algn="l" defTabSz="457146" rtl="0" eaLnBrk="1" latinLnBrk="0" hangingPunct="1">
              <a:defRPr sz="1800" kern="1200">
                <a:solidFill>
                  <a:schemeClr val="tx1"/>
                </a:solidFill>
                <a:latin typeface="+mn-lt"/>
                <a:ea typeface="+mn-ea"/>
                <a:cs typeface="+mn-cs"/>
              </a:defRPr>
            </a:lvl5pPr>
            <a:lvl6pPr marL="2285729" algn="l" defTabSz="457146" rtl="0" eaLnBrk="1" latinLnBrk="0" hangingPunct="1">
              <a:defRPr sz="1800" kern="1200">
                <a:solidFill>
                  <a:schemeClr val="tx1"/>
                </a:solidFill>
                <a:latin typeface="+mn-lt"/>
                <a:ea typeface="+mn-ea"/>
                <a:cs typeface="+mn-cs"/>
              </a:defRPr>
            </a:lvl6pPr>
            <a:lvl7pPr marL="2742875" algn="l" defTabSz="457146" rtl="0" eaLnBrk="1" latinLnBrk="0" hangingPunct="1">
              <a:defRPr sz="1800" kern="1200">
                <a:solidFill>
                  <a:schemeClr val="tx1"/>
                </a:solidFill>
                <a:latin typeface="+mn-lt"/>
                <a:ea typeface="+mn-ea"/>
                <a:cs typeface="+mn-cs"/>
              </a:defRPr>
            </a:lvl7pPr>
            <a:lvl8pPr marL="3200021" algn="l" defTabSz="457146" rtl="0" eaLnBrk="1" latinLnBrk="0" hangingPunct="1">
              <a:defRPr sz="1800" kern="1200">
                <a:solidFill>
                  <a:schemeClr val="tx1"/>
                </a:solidFill>
                <a:latin typeface="+mn-lt"/>
                <a:ea typeface="+mn-ea"/>
                <a:cs typeface="+mn-cs"/>
              </a:defRPr>
            </a:lvl8pPr>
            <a:lvl9pPr marL="3657167" algn="l" defTabSz="457146" rtl="0" eaLnBrk="1" latinLnBrk="0" hangingPunct="1">
              <a:defRPr sz="1800" kern="1200">
                <a:solidFill>
                  <a:schemeClr val="tx1"/>
                </a:solidFill>
                <a:latin typeface="+mn-lt"/>
                <a:ea typeface="+mn-ea"/>
                <a:cs typeface="+mn-cs"/>
              </a:defRPr>
            </a:lvl9pPr>
          </a:lstStyle>
          <a:p>
            <a:endParaRPr lang="en-US" dirty="0"/>
          </a:p>
        </p:txBody>
      </p:sp>
      <p:sp>
        <p:nvSpPr>
          <p:cNvPr id="7" name="Title 1"/>
          <p:cNvSpPr txBox="1">
            <a:spLocks/>
          </p:cNvSpPr>
          <p:nvPr/>
        </p:nvSpPr>
        <p:spPr>
          <a:xfrm>
            <a:off x="381000" y="1506048"/>
            <a:ext cx="9002486" cy="2291858"/>
          </a:xfrm>
          <a:prstGeom prst="rect">
            <a:avLst/>
          </a:prstGeom>
        </p:spPr>
        <p:txBody>
          <a:bodyPr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700" b="1" dirty="0">
                <a:solidFill>
                  <a:srgbClr val="005EB8"/>
                </a:solidFill>
                <a:latin typeface="Arial"/>
                <a:cs typeface="Arial"/>
              </a:rPr>
              <a:t>Criteria/Standards being audited</a:t>
            </a:r>
          </a:p>
          <a:p>
            <a:pPr marL="514350" indent="-514350" algn="l">
              <a:lnSpc>
                <a:spcPct val="120000"/>
              </a:lnSpc>
              <a:buFont typeface="+mj-lt"/>
              <a:buAutoNum type="arabicParenR"/>
            </a:pPr>
            <a:r>
              <a:rPr lang="en-GB" sz="1400" dirty="0"/>
              <a:t>All patients should have their inhaler technique assesses prior to discharge.</a:t>
            </a:r>
          </a:p>
          <a:p>
            <a:pPr marL="514350" indent="-514350" algn="l">
              <a:lnSpc>
                <a:spcPct val="120000"/>
              </a:lnSpc>
              <a:buFont typeface="+mj-lt"/>
              <a:buAutoNum type="arabicParenR"/>
            </a:pPr>
            <a:r>
              <a:rPr lang="en-GB" sz="1400" dirty="0"/>
              <a:t>All patients have their medications assessed. The importance of medications adherence to good asthma control should be reinforced to patients prior to discharge.</a:t>
            </a:r>
          </a:p>
          <a:p>
            <a:pPr marL="514350" indent="-514350" algn="l">
              <a:lnSpc>
                <a:spcPct val="120000"/>
              </a:lnSpc>
              <a:buFont typeface="+mj-lt"/>
              <a:buAutoNum type="arabicParenR"/>
            </a:pPr>
            <a:r>
              <a:rPr lang="en-GB" sz="1400" dirty="0"/>
              <a:t>A written asthma action plan for how to manage care should be provided to patients and families/carers.</a:t>
            </a:r>
          </a:p>
          <a:p>
            <a:pPr marL="514350" indent="-514350" algn="l">
              <a:lnSpc>
                <a:spcPct val="120000"/>
              </a:lnSpc>
              <a:buFont typeface="+mj-lt"/>
              <a:buAutoNum type="arabicParenR"/>
            </a:pPr>
            <a:r>
              <a:rPr lang="en-GB" sz="1400" dirty="0"/>
              <a:t>Triggering and exacerbating factors in the patients overall environment should be considered.</a:t>
            </a:r>
          </a:p>
          <a:p>
            <a:pPr marL="514350" indent="-514350" algn="l">
              <a:lnSpc>
                <a:spcPct val="120000"/>
              </a:lnSpc>
              <a:buFont typeface="+mj-lt"/>
              <a:buAutoNum type="arabicParenR"/>
            </a:pPr>
            <a:r>
              <a:rPr lang="en-GB" sz="1400" dirty="0"/>
              <a:t>Subsequent care: follow-up in the community to be arranged within 2 working days plus specialist care according to criteria within 2 weeks.</a:t>
            </a:r>
          </a:p>
          <a:p>
            <a:pPr algn="l"/>
            <a:endParaRPr lang="en-US" sz="1400" dirty="0">
              <a:solidFill>
                <a:srgbClr val="005EB8"/>
              </a:solidFill>
              <a:latin typeface="Arial"/>
              <a:cs typeface="Arial"/>
            </a:endParaRPr>
          </a:p>
        </p:txBody>
      </p:sp>
      <p:sp>
        <p:nvSpPr>
          <p:cNvPr id="8" name="Title 1"/>
          <p:cNvSpPr txBox="1">
            <a:spLocks/>
          </p:cNvSpPr>
          <p:nvPr/>
        </p:nvSpPr>
        <p:spPr>
          <a:xfrm>
            <a:off x="381000" y="2166505"/>
            <a:ext cx="9144000" cy="1202749"/>
          </a:xfrm>
          <a:prstGeom prst="rect">
            <a:avLst/>
          </a:prstGeom>
        </p:spPr>
        <p:txBody>
          <a:bodyPr vert="horz" lIns="91429" tIns="45715" rIns="91429" bIns="45715" rtlCol="0" anchor="t">
            <a:noAutofit/>
          </a:bodyPr>
          <a:lstStyle>
            <a:lvl1pPr algn="ctr" defTabSz="457146" rtl="0" eaLnBrk="1" latinLnBrk="0" hangingPunct="1">
              <a:spcBef>
                <a:spcPct val="0"/>
              </a:spcBef>
              <a:buNone/>
              <a:defRPr sz="4400" kern="1200">
                <a:solidFill>
                  <a:schemeClr val="tx1"/>
                </a:solidFill>
                <a:latin typeface="+mj-lt"/>
                <a:ea typeface="+mj-ea"/>
                <a:cs typeface="+mj-cs"/>
              </a:defRPr>
            </a:lvl1pPr>
          </a:lstStyle>
          <a:p>
            <a:pPr marL="285750" indent="-285750" algn="l">
              <a:buFont typeface="Arial" panose="020B0604020202020204" pitchFamily="34" charset="0"/>
              <a:buChar char="•"/>
            </a:pPr>
            <a:endParaRPr lang="en-US" sz="1400" dirty="0">
              <a:latin typeface="Arial"/>
              <a:cs typeface="Arial"/>
            </a:endParaRPr>
          </a:p>
        </p:txBody>
      </p:sp>
      <p:sp>
        <p:nvSpPr>
          <p:cNvPr id="5" name="Title 1"/>
          <p:cNvSpPr txBox="1">
            <a:spLocks/>
          </p:cNvSpPr>
          <p:nvPr/>
        </p:nvSpPr>
        <p:spPr>
          <a:xfrm>
            <a:off x="381000" y="3797906"/>
            <a:ext cx="9002486" cy="433158"/>
          </a:xfrm>
          <a:prstGeom prst="rect">
            <a:avLst/>
          </a:prstGeom>
        </p:spPr>
        <p:txBody>
          <a:bodyPr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700" b="1" dirty="0">
                <a:solidFill>
                  <a:srgbClr val="005EB8"/>
                </a:solidFill>
                <a:latin typeface="Arial"/>
                <a:cs typeface="Arial"/>
              </a:rPr>
              <a:t>Methodology and Sampling</a:t>
            </a:r>
            <a:endParaRPr lang="en-US" sz="1400" dirty="0">
              <a:solidFill>
                <a:srgbClr val="005EB8"/>
              </a:solidFill>
              <a:latin typeface="Arial"/>
              <a:cs typeface="Arial"/>
            </a:endParaRPr>
          </a:p>
        </p:txBody>
      </p:sp>
      <p:sp>
        <p:nvSpPr>
          <p:cNvPr id="9" name="Title 1"/>
          <p:cNvSpPr txBox="1">
            <a:spLocks/>
          </p:cNvSpPr>
          <p:nvPr/>
        </p:nvSpPr>
        <p:spPr>
          <a:xfrm>
            <a:off x="455428" y="4379920"/>
            <a:ext cx="9144000" cy="1808229"/>
          </a:xfrm>
          <a:prstGeom prst="rect">
            <a:avLst/>
          </a:prstGeom>
        </p:spPr>
        <p:txBody>
          <a:bodyPr vert="horz" lIns="91429" tIns="45715" rIns="91429" bIns="45715" rtlCol="0" anchor="t">
            <a:noAutofit/>
          </a:bodyPr>
          <a:lstStyle>
            <a:lvl1pPr algn="ctr" defTabSz="457146" rtl="0" eaLnBrk="1" latinLnBrk="0" hangingPunct="1">
              <a:spcBef>
                <a:spcPct val="0"/>
              </a:spcBef>
              <a:buNone/>
              <a:defRPr sz="4400" kern="1200">
                <a:solidFill>
                  <a:schemeClr val="tx1"/>
                </a:solidFill>
                <a:latin typeface="+mj-lt"/>
                <a:ea typeface="+mj-ea"/>
                <a:cs typeface="+mj-cs"/>
              </a:defRPr>
            </a:lvl1pPr>
          </a:lstStyle>
          <a:p>
            <a:pPr marL="342900" lvl="0" indent="-342900" algn="l">
              <a:buFont typeface="+mj-lt"/>
              <a:buAutoNum type="arabicPeriod"/>
            </a:pPr>
            <a:r>
              <a:rPr lang="en-GB" sz="1400" dirty="0"/>
              <a:t>A retrospective data collected  for the patients admitted with asthma from 1</a:t>
            </a:r>
            <a:r>
              <a:rPr lang="en-GB" sz="1400" baseline="30000" dirty="0"/>
              <a:t>st</a:t>
            </a:r>
            <a:r>
              <a:rPr lang="en-GB" sz="1400" dirty="0"/>
              <a:t> Jan  2017 till 31</a:t>
            </a:r>
            <a:r>
              <a:rPr lang="en-GB" sz="1400" baseline="30000" dirty="0"/>
              <a:t>st</a:t>
            </a:r>
            <a:r>
              <a:rPr lang="en-GB" sz="1400" dirty="0"/>
              <a:t> Jan 2017 </a:t>
            </a:r>
          </a:p>
          <a:p>
            <a:pPr marL="342900" lvl="0" indent="-342900" algn="l">
              <a:buFont typeface="+mj-lt"/>
              <a:buAutoNum type="arabicPeriod"/>
            </a:pPr>
            <a:r>
              <a:rPr lang="en-GB" sz="1400" dirty="0"/>
              <a:t>Patient notes collected from medical records department.</a:t>
            </a:r>
          </a:p>
          <a:p>
            <a:pPr marL="342900" lvl="0" indent="-342900" algn="l">
              <a:buFont typeface="+mj-lt"/>
              <a:buAutoNum type="arabicPeriod"/>
            </a:pPr>
            <a:r>
              <a:rPr lang="en-GB" sz="1400" dirty="0"/>
              <a:t>The results compared with the previous audit conducted in Sep-Oct, 2016 and National audit.</a:t>
            </a:r>
          </a:p>
          <a:p>
            <a:pPr marL="342900" lvl="0" indent="-342900" algn="l">
              <a:buFont typeface="+mj-lt"/>
              <a:buAutoNum type="arabicPeriod"/>
            </a:pPr>
            <a:r>
              <a:rPr lang="en-GB" sz="1400" dirty="0"/>
              <a:t>Total number of patients  for the months of Sep-Oct, 2016 </a:t>
            </a:r>
            <a:r>
              <a:rPr lang="en-GB" sz="1400" b="1" dirty="0"/>
              <a:t>Previous Audit : 41 </a:t>
            </a:r>
            <a:r>
              <a:rPr lang="en-GB" sz="1400" dirty="0"/>
              <a:t>and </a:t>
            </a:r>
            <a:r>
              <a:rPr lang="en-GB" sz="1400" b="1" dirty="0"/>
              <a:t>National Audit : 40</a:t>
            </a:r>
          </a:p>
          <a:p>
            <a:pPr marL="342900" lvl="0" indent="-342900" algn="l">
              <a:buFont typeface="+mj-lt"/>
              <a:buAutoNum type="arabicPeriod"/>
            </a:pPr>
            <a:r>
              <a:rPr lang="en-GB" sz="1400" dirty="0"/>
              <a:t>Total number of patients for the month of </a:t>
            </a:r>
            <a:r>
              <a:rPr lang="en-GB" sz="1400" b="1" dirty="0"/>
              <a:t>jan-17 : 29</a:t>
            </a:r>
          </a:p>
          <a:p>
            <a:pPr marL="342900" lvl="0" indent="-342900" algn="l">
              <a:buFont typeface="+mj-lt"/>
              <a:buAutoNum type="arabicPeriod"/>
            </a:pPr>
            <a:r>
              <a:rPr lang="en-GB" sz="1400" dirty="0"/>
              <a:t>4 patients were excluded as they were in paediatric age group and 5 patients were excluded as the data was not available. So total patients considered for the month of </a:t>
            </a:r>
            <a:r>
              <a:rPr lang="en-GB" sz="1400" b="1" dirty="0"/>
              <a:t>Jan -17 : 20</a:t>
            </a:r>
          </a:p>
          <a:p>
            <a:pPr algn="l"/>
            <a:endParaRPr lang="en-US" sz="1400" dirty="0">
              <a:latin typeface="Arial"/>
              <a:cs typeface="Arial"/>
            </a:endParaRPr>
          </a:p>
        </p:txBody>
      </p:sp>
    </p:spTree>
    <p:extLst>
      <p:ext uri="{BB962C8B-B14F-4D97-AF65-F5344CB8AC3E}">
        <p14:creationId xmlns:p14="http://schemas.microsoft.com/office/powerpoint/2010/main" val="40394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0323" y="162037"/>
            <a:ext cx="3502872" cy="631364"/>
          </a:xfrm>
        </p:spPr>
        <p:txBody>
          <a:bodyPr/>
          <a:lstStyle/>
          <a:p>
            <a:r>
              <a:rPr lang="en-GB" dirty="0"/>
              <a:t>Questionnaire  </a:t>
            </a:r>
          </a:p>
        </p:txBody>
      </p:sp>
      <p:pic>
        <p:nvPicPr>
          <p:cNvPr id="6" name="Picture 5" descr="Asthma quetionnaire - Microsoft Word"/>
          <p:cNvPicPr>
            <a:picLocks noChangeAspect="1"/>
          </p:cNvPicPr>
          <p:nvPr/>
        </p:nvPicPr>
        <p:blipFill rotWithShape="1">
          <a:blip r:embed="rId2">
            <a:extLst>
              <a:ext uri="{28A0092B-C50C-407E-A947-70E740481C1C}">
                <a14:useLocalDpi xmlns:a14="http://schemas.microsoft.com/office/drawing/2010/main" val="0"/>
              </a:ext>
            </a:extLst>
          </a:blip>
          <a:srcRect l="19275" t="6047" r="20552" b="3256"/>
          <a:stretch/>
        </p:blipFill>
        <p:spPr>
          <a:xfrm>
            <a:off x="1850064" y="925034"/>
            <a:ext cx="5837275" cy="5932966"/>
          </a:xfrm>
          <a:prstGeom prst="rect">
            <a:avLst/>
          </a:prstGeom>
        </p:spPr>
      </p:pic>
    </p:spTree>
    <p:extLst>
      <p:ext uri="{BB962C8B-B14F-4D97-AF65-F5344CB8AC3E}">
        <p14:creationId xmlns:p14="http://schemas.microsoft.com/office/powerpoint/2010/main" val="2402583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2688" y="1209366"/>
            <a:ext cx="7610139" cy="672597"/>
          </a:xfrm>
        </p:spPr>
        <p:txBody>
          <a:bodyPr/>
          <a:lstStyle/>
          <a:p>
            <a:r>
              <a:rPr lang="en-GB"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INTRODUCTION</a:t>
            </a:r>
          </a:p>
        </p:txBody>
      </p:sp>
      <p:sp>
        <p:nvSpPr>
          <p:cNvPr id="3" name="Content Placeholder 2"/>
          <p:cNvSpPr>
            <a:spLocks noGrp="1"/>
          </p:cNvSpPr>
          <p:nvPr>
            <p:ph idx="1"/>
          </p:nvPr>
        </p:nvSpPr>
        <p:spPr>
          <a:xfrm>
            <a:off x="1130450" y="2005780"/>
            <a:ext cx="7342093" cy="4235532"/>
          </a:xfrm>
        </p:spPr>
        <p:txBody>
          <a:bodyPr>
            <a:noAutofit/>
          </a:bodyPr>
          <a:lstStyle/>
          <a:p>
            <a:r>
              <a:rPr lang="en-GB" sz="1700" dirty="0"/>
              <a:t>Asthma is a common condition which produces a significant workload for general practice, hospital outpatient clinics and inpatient admissions. </a:t>
            </a:r>
          </a:p>
          <a:p>
            <a:r>
              <a:rPr lang="en-GB" sz="1700" dirty="0"/>
              <a:t>Much of this morbidity relates to poor management particularly around the use of preventative medicine. </a:t>
            </a:r>
          </a:p>
          <a:p>
            <a:r>
              <a:rPr lang="en-GB" sz="1700" dirty="0"/>
              <a:t>In 1999 </a:t>
            </a:r>
            <a:r>
              <a:rPr lang="en-GB" sz="1700" b="1" dirty="0"/>
              <a:t>the British Thoracic Society (BTS</a:t>
            </a:r>
            <a:r>
              <a:rPr lang="en-GB" sz="1700" dirty="0"/>
              <a:t>) and the </a:t>
            </a:r>
            <a:r>
              <a:rPr lang="en-GB" sz="1700" b="1" dirty="0"/>
              <a:t>Scottish Intercollegiate Guidelines Network (SIGN) </a:t>
            </a:r>
            <a:r>
              <a:rPr lang="en-GB" sz="1700" dirty="0"/>
              <a:t>agreed to jointly produce a comprehensive new asthma guideline.</a:t>
            </a:r>
          </a:p>
          <a:p>
            <a:r>
              <a:rPr lang="en-GB" sz="1700" dirty="0"/>
              <a:t>Between 2004 and 2012 sections within the guideline were updated annually. Subsequently, updating moved to a biennial basis, beginning with the 2014 update. </a:t>
            </a:r>
          </a:p>
          <a:p>
            <a:r>
              <a:rPr lang="en-GB" sz="1700" dirty="0"/>
              <a:t>The new guideline was issued in 2016.</a:t>
            </a:r>
          </a:p>
          <a:p>
            <a:r>
              <a:rPr lang="en-GB" sz="1700" b="1" i="1" dirty="0"/>
              <a:t>All updates were made available on both the BTS (</a:t>
            </a:r>
            <a:r>
              <a:rPr lang="en-GB" sz="1700" b="1" i="1" dirty="0" err="1"/>
              <a:t>www.brit-thoracic.org.uk</a:t>
            </a:r>
            <a:r>
              <a:rPr lang="en-GB" sz="1700" b="1" i="1" dirty="0"/>
              <a:t>) and SIGN (</a:t>
            </a:r>
            <a:r>
              <a:rPr lang="en-GB" sz="1700" b="1" i="1" dirty="0" err="1"/>
              <a:t>www.sign.ac.uk</a:t>
            </a:r>
            <a:r>
              <a:rPr lang="en-GB" sz="1700" b="1" i="1" dirty="0"/>
              <a:t>) websites. Any updates to the guideline in the period between scheduled updates will be noted on the SIGN and BTS websites.</a:t>
            </a:r>
          </a:p>
          <a:p>
            <a:endParaRPr lang="en-GB" sz="1800" dirty="0"/>
          </a:p>
        </p:txBody>
      </p:sp>
    </p:spTree>
    <p:extLst>
      <p:ext uri="{BB962C8B-B14F-4D97-AF65-F5344CB8AC3E}">
        <p14:creationId xmlns:p14="http://schemas.microsoft.com/office/powerpoint/2010/main" val="1632440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2567" y="1340768"/>
            <a:ext cx="7342093" cy="4698525"/>
          </a:xfrm>
        </p:spPr>
        <p:txBody>
          <a:bodyPr>
            <a:noAutofit/>
          </a:bodyPr>
          <a:lstStyle/>
          <a:p>
            <a:r>
              <a:rPr lang="en-GB" sz="1800" dirty="0"/>
              <a:t>This guideline provides recommendations based on current evidence for best practice in the management of asthma.</a:t>
            </a:r>
          </a:p>
          <a:p>
            <a:r>
              <a:rPr lang="en-GB" sz="1800" dirty="0"/>
              <a:t>The guideline considers asthma management in all patients with a diagnosis of asthma, although there is less evidence available for people at either age extreme. </a:t>
            </a:r>
          </a:p>
          <a:p>
            <a:r>
              <a:rPr lang="en-GB" sz="1800" dirty="0"/>
              <a:t>The guideline does not cover patients whose primary diagnosis is not asthma, for example those with chronic obstructive pulmonary disease or cystic fibrosis, but patients with these conditions can also have asthma.</a:t>
            </a:r>
          </a:p>
          <a:p>
            <a:r>
              <a:rPr lang="en-GB" sz="1800" dirty="0"/>
              <a:t>This guideline will be of particular interest to healthcare professionals involved in the care of people with asthma including general practitioners, consultants and specialists in respiratory medicine, nurses and pharmacists.</a:t>
            </a:r>
          </a:p>
          <a:p>
            <a:r>
              <a:rPr lang="en-GB" sz="1800" dirty="0"/>
              <a:t>The guideline will also be of interest to people with asthma, their parents and carers; those who interact with people with asthma outside of the NHS, such as teachers; voluntary organisations with an interest in asthma; and those planning the delivery of services in the NHS in England, Wales, Northern Ireland and Scotland.</a:t>
            </a:r>
          </a:p>
        </p:txBody>
      </p:sp>
    </p:spTree>
    <p:extLst>
      <p:ext uri="{BB962C8B-B14F-4D97-AF65-F5344CB8AC3E}">
        <p14:creationId xmlns:p14="http://schemas.microsoft.com/office/powerpoint/2010/main" val="4253998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4878" y="1283281"/>
            <a:ext cx="7610139" cy="648072"/>
          </a:xfrm>
        </p:spPr>
        <p:txBody>
          <a:bodyPr>
            <a:normAutofit fontScale="90000"/>
          </a:bodyPr>
          <a:lstStyle/>
          <a:p>
            <a:r>
              <a:rPr lang="en-GB" dirty="0"/>
              <a:t>Epidemiology</a:t>
            </a:r>
          </a:p>
        </p:txBody>
      </p:sp>
      <p:sp>
        <p:nvSpPr>
          <p:cNvPr id="3" name="Content Placeholder 2"/>
          <p:cNvSpPr>
            <a:spLocks noGrp="1"/>
          </p:cNvSpPr>
          <p:nvPr>
            <p:ph idx="1"/>
          </p:nvPr>
        </p:nvSpPr>
        <p:spPr>
          <a:xfrm>
            <a:off x="1204878" y="1931353"/>
            <a:ext cx="7342093" cy="4347845"/>
          </a:xfrm>
        </p:spPr>
        <p:txBody>
          <a:bodyPr>
            <a:normAutofit fontScale="92500" lnSpcReduction="10000"/>
          </a:bodyPr>
          <a:lstStyle/>
          <a:p>
            <a:pPr marL="68580" indent="0">
              <a:buNone/>
            </a:pPr>
            <a:r>
              <a:rPr lang="en-GB" b="1" i="1" dirty="0"/>
              <a:t>Key Facts</a:t>
            </a:r>
          </a:p>
          <a:p>
            <a:pPr fontAlgn="base"/>
            <a:r>
              <a:rPr lang="en-GB" sz="2600" dirty="0"/>
              <a:t>5.4 million people in the UK are currently receiving treatment for asthma: 1.1 million children (1 in 11) and 4.3 million adults (1 in 12).</a:t>
            </a:r>
          </a:p>
          <a:p>
            <a:pPr fontAlgn="base"/>
            <a:r>
              <a:rPr lang="en-GB" sz="2600" dirty="0"/>
              <a:t>Asthma prevalence is thought to have plateaued since the late 1990s, although the UK still has some of the highest rates in Europe and on average 3 people a day die from asthma.</a:t>
            </a:r>
          </a:p>
          <a:p>
            <a:pPr fontAlgn="base"/>
            <a:r>
              <a:rPr lang="en-GB" sz="2600" dirty="0"/>
              <a:t>In 2015 (the most recent data available) 1,468 people died from asthma.</a:t>
            </a:r>
          </a:p>
          <a:p>
            <a:pPr fontAlgn="base"/>
            <a:r>
              <a:rPr lang="en-GB" sz="2600" dirty="0"/>
              <a:t>The NHS spends around 1 billion a year treating and caring for people with asthma</a:t>
            </a:r>
          </a:p>
          <a:p>
            <a:pPr marL="68580" indent="0">
              <a:buNone/>
            </a:pPr>
            <a:endParaRPr lang="en-GB" dirty="0"/>
          </a:p>
        </p:txBody>
      </p:sp>
    </p:spTree>
    <p:extLst>
      <p:ext uri="{BB962C8B-B14F-4D97-AF65-F5344CB8AC3E}">
        <p14:creationId xmlns:p14="http://schemas.microsoft.com/office/powerpoint/2010/main" val="2149808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4757" y="1302124"/>
            <a:ext cx="8119876" cy="4907290"/>
          </a:xfrm>
        </p:spPr>
        <p:txBody>
          <a:bodyPr>
            <a:normAutofit fontScale="92500" lnSpcReduction="10000"/>
          </a:bodyPr>
          <a:lstStyle/>
          <a:p>
            <a:pPr marL="68580" indent="0" fontAlgn="base">
              <a:buNone/>
            </a:pPr>
            <a:r>
              <a:rPr lang="en-GB" b="1" dirty="0"/>
              <a:t>Asthma across the UK</a:t>
            </a:r>
          </a:p>
          <a:p>
            <a:pPr fontAlgn="base"/>
            <a:r>
              <a:rPr lang="en-GB" dirty="0"/>
              <a:t>In Northern Ireland 182,000 people (1 in 10) are currently receiving treatment for asthma. This includes 36,000 children and 146,000 adults.</a:t>
            </a:r>
          </a:p>
          <a:p>
            <a:pPr fontAlgn="base"/>
            <a:r>
              <a:rPr lang="en-GB" dirty="0"/>
              <a:t>In Scotland, 368,000 people (1 in 14) are currently receiving treatment for asthma. This includes 72,000 children and 296,000 adults.</a:t>
            </a:r>
          </a:p>
          <a:p>
            <a:pPr fontAlgn="base"/>
            <a:r>
              <a:rPr lang="en-GB" dirty="0"/>
              <a:t>In Wales 314,000 people (1 in 10) are currently receiving treatment for asthma. This consists of 59,000 children and 256,000 adults.</a:t>
            </a:r>
          </a:p>
          <a:p>
            <a:pPr fontAlgn="base"/>
            <a:r>
              <a:rPr lang="en-GB" dirty="0"/>
              <a:t>In England, 4,500,000 people (1 in 11) are currently receiving treatment for asthma. This consists of 932,000 children and 3,600,000 adults.</a:t>
            </a:r>
          </a:p>
          <a:p>
            <a:pPr marL="68580" indent="0">
              <a:buNone/>
            </a:pPr>
            <a:endParaRPr lang="en-GB" dirty="0"/>
          </a:p>
        </p:txBody>
      </p:sp>
    </p:spTree>
    <p:extLst>
      <p:ext uri="{BB962C8B-B14F-4D97-AF65-F5344CB8AC3E}">
        <p14:creationId xmlns:p14="http://schemas.microsoft.com/office/powerpoint/2010/main" val="331839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8584" y="548680"/>
            <a:ext cx="7610139" cy="936104"/>
          </a:xfrm>
        </p:spPr>
        <p:txBody>
          <a:bodyPr/>
          <a:lstStyle/>
          <a:p>
            <a:pPr algn="ctr"/>
            <a:r>
              <a:rPr lang="en-GB" b="1" i="1" dirty="0"/>
              <a:t>Asthma Globally</a:t>
            </a: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5597" b="5565"/>
          <a:stretch/>
        </p:blipFill>
        <p:spPr>
          <a:xfrm>
            <a:off x="1036210" y="1686757"/>
            <a:ext cx="7817223" cy="4350060"/>
          </a:xfrm>
        </p:spPr>
      </p:pic>
    </p:spTree>
    <p:extLst>
      <p:ext uri="{BB962C8B-B14F-4D97-AF65-F5344CB8AC3E}">
        <p14:creationId xmlns:p14="http://schemas.microsoft.com/office/powerpoint/2010/main" val="2032917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832" y="275443"/>
            <a:ext cx="2680009" cy="924406"/>
          </a:xfrm>
        </p:spPr>
        <p:txBody>
          <a:bodyPr/>
          <a:lstStyle/>
          <a:p>
            <a:r>
              <a:rPr lang="en-GB"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ASTHMA</a:t>
            </a:r>
          </a:p>
        </p:txBody>
      </p:sp>
      <p:sp>
        <p:nvSpPr>
          <p:cNvPr id="3" name="Content Placeholder 2"/>
          <p:cNvSpPr>
            <a:spLocks noGrp="1"/>
          </p:cNvSpPr>
          <p:nvPr>
            <p:ph idx="1"/>
          </p:nvPr>
        </p:nvSpPr>
        <p:spPr>
          <a:xfrm>
            <a:off x="1130451" y="1844824"/>
            <a:ext cx="6006793" cy="4536504"/>
          </a:xfrm>
        </p:spPr>
        <p:txBody>
          <a:bodyPr>
            <a:normAutofit/>
          </a:bodyPr>
          <a:lstStyle/>
          <a:p>
            <a:r>
              <a:rPr lang="en-GB" dirty="0"/>
              <a:t>Presence of symptoms (more than one of wheeze, breathlessness, chest tightness, cough) and of variable airflow obstruction. </a:t>
            </a:r>
          </a:p>
          <a:p>
            <a:r>
              <a:rPr lang="en-GB" dirty="0"/>
              <a:t>Airway hyper -responsiveness and airway inflammation</a:t>
            </a:r>
          </a:p>
          <a:p>
            <a:r>
              <a:rPr lang="en-GB" dirty="0"/>
              <a:t>Asthma was recognized as early as </a:t>
            </a:r>
            <a:r>
              <a:rPr lang="en-GB" dirty="0">
                <a:hlinkClick r:id="rId2" tooltip="Ancient Egypt"/>
              </a:rPr>
              <a:t>Ancient Egypt</a:t>
            </a:r>
            <a:r>
              <a:rPr lang="en-GB" dirty="0"/>
              <a:t>.</a:t>
            </a:r>
            <a:endParaRPr lang="en-GB" baseline="30000" dirty="0"/>
          </a:p>
          <a:p>
            <a:r>
              <a:rPr lang="en-GB" dirty="0"/>
              <a:t>The word asthma is from the Greek ἅσθμα, </a:t>
            </a:r>
            <a:r>
              <a:rPr lang="en-GB" i="1" dirty="0"/>
              <a:t>asthma</a:t>
            </a:r>
            <a:r>
              <a:rPr lang="en-GB" dirty="0"/>
              <a:t> which means "panting</a:t>
            </a:r>
          </a:p>
          <a:p>
            <a:endParaRPr lang="en-GB" dirty="0"/>
          </a:p>
          <a:p>
            <a:endParaRPr lang="en-GB" dirty="0"/>
          </a:p>
          <a:p>
            <a:endParaRPr lang="en-GB" dirty="0"/>
          </a:p>
        </p:txBody>
      </p:sp>
      <p:pic>
        <p:nvPicPr>
          <p:cNvPr id="7" name="Picture 6">
            <a:extLst>
              <a:ext uri="{FF2B5EF4-FFF2-40B4-BE49-F238E27FC236}">
                <a16:creationId xmlns:a16="http://schemas.microsoft.com/office/drawing/2014/main" id="{378999BB-4ECA-45E1-A8BC-6B609B1B07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7244" y="1199848"/>
            <a:ext cx="1950216" cy="4965455"/>
          </a:xfrm>
          <a:prstGeom prst="rect">
            <a:avLst/>
          </a:prstGeom>
        </p:spPr>
      </p:pic>
    </p:spTree>
    <p:extLst>
      <p:ext uri="{BB962C8B-B14F-4D97-AF65-F5344CB8AC3E}">
        <p14:creationId xmlns:p14="http://schemas.microsoft.com/office/powerpoint/2010/main" val="533947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0674-9B2E-429B-9076-82C30F1D806F}"/>
              </a:ext>
            </a:extLst>
          </p:cNvPr>
          <p:cNvSpPr>
            <a:spLocks noGrp="1"/>
          </p:cNvSpPr>
          <p:nvPr>
            <p:ph type="title"/>
          </p:nvPr>
        </p:nvSpPr>
        <p:spPr>
          <a:xfrm>
            <a:off x="3658154" y="293668"/>
            <a:ext cx="3497557" cy="1249251"/>
          </a:xfrm>
        </p:spPr>
        <p:txBody>
          <a:bodyPr/>
          <a:lstStyle/>
          <a:p>
            <a:r>
              <a:rPr lang="en-GB"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ASTHMA</a:t>
            </a:r>
            <a:endParaRPr lang="en-GB" dirty="0"/>
          </a:p>
        </p:txBody>
      </p:sp>
      <p:pic>
        <p:nvPicPr>
          <p:cNvPr id="8" name="Content Placeholder 7">
            <a:extLst>
              <a:ext uri="{FF2B5EF4-FFF2-40B4-BE49-F238E27FC236}">
                <a16:creationId xmlns:a16="http://schemas.microsoft.com/office/drawing/2014/main" id="{1886E51B-EDBF-429A-ABB8-5847EF1E17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129904" y="2515110"/>
            <a:ext cx="7341790" cy="3126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372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2C35F-94A9-4784-98CD-9ABD42D070CF}"/>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2D829517-9D0F-4BFC-A5D1-8E6AE2523D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1038" y="1031358"/>
            <a:ext cx="8543925" cy="5746747"/>
          </a:xfrm>
        </p:spPr>
      </p:pic>
    </p:spTree>
    <p:extLst>
      <p:ext uri="{BB962C8B-B14F-4D97-AF65-F5344CB8AC3E}">
        <p14:creationId xmlns:p14="http://schemas.microsoft.com/office/powerpoint/2010/main" val="2003730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304B8-A58A-488B-A545-98FA837D0796}"/>
              </a:ext>
            </a:extLst>
          </p:cNvPr>
          <p:cNvSpPr>
            <a:spLocks noGrp="1"/>
          </p:cNvSpPr>
          <p:nvPr>
            <p:ph type="title"/>
          </p:nvPr>
        </p:nvSpPr>
        <p:spPr>
          <a:xfrm>
            <a:off x="481862" y="1268760"/>
            <a:ext cx="7610139" cy="1008112"/>
          </a:xfrm>
        </p:spPr>
        <p:txBody>
          <a:bodyPr/>
          <a:lstStyle/>
          <a:p>
            <a:r>
              <a:rPr lang="en-GB" dirty="0"/>
              <a:t>causes</a:t>
            </a:r>
          </a:p>
        </p:txBody>
      </p:sp>
      <p:sp>
        <p:nvSpPr>
          <p:cNvPr id="3" name="Content Placeholder 2">
            <a:extLst>
              <a:ext uri="{FF2B5EF4-FFF2-40B4-BE49-F238E27FC236}">
                <a16:creationId xmlns:a16="http://schemas.microsoft.com/office/drawing/2014/main" id="{CD4128F3-2B6E-4A59-B9B0-4410AE661A13}"/>
              </a:ext>
            </a:extLst>
          </p:cNvPr>
          <p:cNvSpPr>
            <a:spLocks noGrp="1"/>
          </p:cNvSpPr>
          <p:nvPr>
            <p:ph idx="1"/>
          </p:nvPr>
        </p:nvSpPr>
        <p:spPr/>
        <p:txBody>
          <a:bodyPr/>
          <a:lstStyle/>
          <a:p>
            <a:r>
              <a:rPr lang="en-GB" dirty="0"/>
              <a:t>Environmental</a:t>
            </a:r>
          </a:p>
          <a:p>
            <a:r>
              <a:rPr lang="en-GB" dirty="0"/>
              <a:t>Genetic</a:t>
            </a:r>
          </a:p>
          <a:p>
            <a:r>
              <a:rPr lang="en-GB" dirty="0"/>
              <a:t>Medical conditions</a:t>
            </a:r>
          </a:p>
          <a:p>
            <a:endParaRPr lang="en-GB" dirty="0"/>
          </a:p>
        </p:txBody>
      </p:sp>
      <p:pic>
        <p:nvPicPr>
          <p:cNvPr id="5" name="Picture 4">
            <a:extLst>
              <a:ext uri="{FF2B5EF4-FFF2-40B4-BE49-F238E27FC236}">
                <a16:creationId xmlns:a16="http://schemas.microsoft.com/office/drawing/2014/main" id="{4404F56E-67DC-4E7B-9018-F444A3400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3044" y="3429000"/>
            <a:ext cx="3666407" cy="2592288"/>
          </a:xfrm>
          <a:prstGeom prst="rect">
            <a:avLst/>
          </a:prstGeom>
        </p:spPr>
      </p:pic>
    </p:spTree>
    <p:extLst>
      <p:ext uri="{BB962C8B-B14F-4D97-AF65-F5344CB8AC3E}">
        <p14:creationId xmlns:p14="http://schemas.microsoft.com/office/powerpoint/2010/main" val="1647626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199F-430F-44BF-85D7-8DFBBE78785C}"/>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EFC2C73F-F9C7-40B9-8884-5B183E5B6D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6506" y="1310851"/>
            <a:ext cx="8892988" cy="5547149"/>
          </a:xfrm>
        </p:spPr>
      </p:pic>
    </p:spTree>
    <p:extLst>
      <p:ext uri="{BB962C8B-B14F-4D97-AF65-F5344CB8AC3E}">
        <p14:creationId xmlns:p14="http://schemas.microsoft.com/office/powerpoint/2010/main" val="1614390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BBB0B-EFC0-430A-85E0-06175833094C}"/>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F088EFDA-5B33-4731-8FBF-06BE30130A06}"/>
              </a:ext>
            </a:extLst>
          </p:cNvPr>
          <p:cNvPicPr>
            <a:picLocks noGrp="1" noChangeAspect="1"/>
          </p:cNvPicPr>
          <p:nvPr>
            <p:ph idx="1"/>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b="6648"/>
          <a:stretch/>
        </p:blipFill>
        <p:spPr>
          <a:xfrm>
            <a:off x="414670" y="1282844"/>
            <a:ext cx="9206119" cy="5277443"/>
          </a:xfrm>
        </p:spPr>
      </p:pic>
    </p:spTree>
    <p:extLst>
      <p:ext uri="{BB962C8B-B14F-4D97-AF65-F5344CB8AC3E}">
        <p14:creationId xmlns:p14="http://schemas.microsoft.com/office/powerpoint/2010/main" val="2025227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9058" y="208609"/>
            <a:ext cx="3657044" cy="971606"/>
          </a:xfrm>
        </p:spPr>
        <p:txBody>
          <a:bodyPr/>
          <a:lstStyle/>
          <a:p>
            <a:r>
              <a:rPr lang="en-GB" dirty="0"/>
              <a:t>ASSESSMENT</a:t>
            </a:r>
          </a:p>
        </p:txBody>
      </p:sp>
      <p:pic>
        <p:nvPicPr>
          <p:cNvPr id="4" name="Picture 3" descr="Flowchart[1] (Protected View) - Microsoft Word"/>
          <p:cNvPicPr>
            <a:picLocks noChangeAspect="1"/>
          </p:cNvPicPr>
          <p:nvPr/>
        </p:nvPicPr>
        <p:blipFill rotWithShape="1">
          <a:blip r:embed="rId2">
            <a:extLst>
              <a:ext uri="{28A0092B-C50C-407E-A947-70E740481C1C}">
                <a14:useLocalDpi xmlns:a14="http://schemas.microsoft.com/office/drawing/2010/main" val="0"/>
              </a:ext>
            </a:extLst>
          </a:blip>
          <a:srcRect l="6355" t="11628" r="8110" b="9612"/>
          <a:stretch/>
        </p:blipFill>
        <p:spPr>
          <a:xfrm>
            <a:off x="382772" y="1084522"/>
            <a:ext cx="9005777" cy="5773478"/>
          </a:xfrm>
          <a:prstGeom prst="rect">
            <a:avLst/>
          </a:prstGeom>
        </p:spPr>
      </p:pic>
    </p:spTree>
    <p:extLst>
      <p:ext uri="{BB962C8B-B14F-4D97-AF65-F5344CB8AC3E}">
        <p14:creationId xmlns:p14="http://schemas.microsoft.com/office/powerpoint/2010/main" val="3725996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9647" y="0"/>
            <a:ext cx="4210493" cy="1249251"/>
          </a:xfrm>
        </p:spPr>
        <p:txBody>
          <a:bodyPr/>
          <a:lstStyle/>
          <a:p>
            <a:r>
              <a:rPr lang="en-GB" dirty="0"/>
              <a:t>BTS Care Bundle </a:t>
            </a:r>
          </a:p>
        </p:txBody>
      </p:sp>
      <p:pic>
        <p:nvPicPr>
          <p:cNvPr id="53" name="Picture 52" descr="annex-1-bts-asthma-discharge-care-bundle[1].pdf - Adobe Reader"/>
          <p:cNvPicPr>
            <a:picLocks noChangeAspect="1"/>
          </p:cNvPicPr>
          <p:nvPr/>
        </p:nvPicPr>
        <p:blipFill rotWithShape="1">
          <a:blip r:embed="rId2">
            <a:extLst>
              <a:ext uri="{28A0092B-C50C-407E-A947-70E740481C1C}">
                <a14:useLocalDpi xmlns:a14="http://schemas.microsoft.com/office/drawing/2010/main" val="0"/>
              </a:ext>
            </a:extLst>
          </a:blip>
          <a:srcRect l="4201" t="19787" r="19990" b="11731"/>
          <a:stretch/>
        </p:blipFill>
        <p:spPr>
          <a:xfrm>
            <a:off x="180753" y="1249251"/>
            <a:ext cx="9473610" cy="5449261"/>
          </a:xfrm>
          <a:prstGeom prst="rect">
            <a:avLst/>
          </a:prstGeom>
        </p:spPr>
      </p:pic>
    </p:spTree>
    <p:extLst>
      <p:ext uri="{BB962C8B-B14F-4D97-AF65-F5344CB8AC3E}">
        <p14:creationId xmlns:p14="http://schemas.microsoft.com/office/powerpoint/2010/main" val="3178795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txBox="1">
            <a:spLocks/>
          </p:cNvSpPr>
          <p:nvPr/>
        </p:nvSpPr>
        <p:spPr>
          <a:xfrm>
            <a:off x="381000" y="-2254"/>
            <a:ext cx="9144000" cy="501649"/>
          </a:xfrm>
          <a:prstGeom prst="rect">
            <a:avLst/>
          </a:prstGeom>
        </p:spPr>
        <p:txBody>
          <a:bodyPr vert="horz" lIns="91429" tIns="45715" rIns="91429" bIns="45715" rtlCol="0" anchor="ctr"/>
          <a:lstStyle>
            <a:defPPr>
              <a:defRPr lang="en-US"/>
            </a:defPPr>
            <a:lvl1pPr marL="0" algn="ctr" defTabSz="457146" rtl="0" eaLnBrk="1" latinLnBrk="0" hangingPunct="1">
              <a:defRPr sz="1200" kern="1200">
                <a:solidFill>
                  <a:schemeClr val="tx1">
                    <a:tint val="75000"/>
                  </a:schemeClr>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1"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4" algn="l" defTabSz="457146" rtl="0" eaLnBrk="1" latinLnBrk="0" hangingPunct="1">
              <a:defRPr sz="1800" kern="1200">
                <a:solidFill>
                  <a:schemeClr val="tx1"/>
                </a:solidFill>
                <a:latin typeface="+mn-lt"/>
                <a:ea typeface="+mn-ea"/>
                <a:cs typeface="+mn-cs"/>
              </a:defRPr>
            </a:lvl5pPr>
            <a:lvl6pPr marL="2285729" algn="l" defTabSz="457146" rtl="0" eaLnBrk="1" latinLnBrk="0" hangingPunct="1">
              <a:defRPr sz="1800" kern="1200">
                <a:solidFill>
                  <a:schemeClr val="tx1"/>
                </a:solidFill>
                <a:latin typeface="+mn-lt"/>
                <a:ea typeface="+mn-ea"/>
                <a:cs typeface="+mn-cs"/>
              </a:defRPr>
            </a:lvl6pPr>
            <a:lvl7pPr marL="2742875" algn="l" defTabSz="457146" rtl="0" eaLnBrk="1" latinLnBrk="0" hangingPunct="1">
              <a:defRPr sz="1800" kern="1200">
                <a:solidFill>
                  <a:schemeClr val="tx1"/>
                </a:solidFill>
                <a:latin typeface="+mn-lt"/>
                <a:ea typeface="+mn-ea"/>
                <a:cs typeface="+mn-cs"/>
              </a:defRPr>
            </a:lvl7pPr>
            <a:lvl8pPr marL="3200021" algn="l" defTabSz="457146" rtl="0" eaLnBrk="1" latinLnBrk="0" hangingPunct="1">
              <a:defRPr sz="1800" kern="1200">
                <a:solidFill>
                  <a:schemeClr val="tx1"/>
                </a:solidFill>
                <a:latin typeface="+mn-lt"/>
                <a:ea typeface="+mn-ea"/>
                <a:cs typeface="+mn-cs"/>
              </a:defRPr>
            </a:lvl8pPr>
            <a:lvl9pPr marL="3657167" algn="l" defTabSz="457146" rtl="0" eaLnBrk="1" latinLnBrk="0" hangingPunct="1">
              <a:defRPr sz="1800" kern="1200">
                <a:solidFill>
                  <a:schemeClr val="tx1"/>
                </a:solidFill>
                <a:latin typeface="+mn-lt"/>
                <a:ea typeface="+mn-ea"/>
                <a:cs typeface="+mn-cs"/>
              </a:defRPr>
            </a:lvl9pPr>
          </a:lstStyle>
          <a:p>
            <a:endParaRPr lang="en-US" dirty="0"/>
          </a:p>
        </p:txBody>
      </p:sp>
      <p:sp>
        <p:nvSpPr>
          <p:cNvPr id="7" name="Title 1"/>
          <p:cNvSpPr txBox="1">
            <a:spLocks/>
          </p:cNvSpPr>
          <p:nvPr/>
        </p:nvSpPr>
        <p:spPr>
          <a:xfrm>
            <a:off x="381000" y="3369254"/>
            <a:ext cx="9002486" cy="433158"/>
          </a:xfrm>
          <a:prstGeom prst="rect">
            <a:avLst/>
          </a:prstGeom>
        </p:spPr>
        <p:txBody>
          <a:bodyPr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i="1" dirty="0">
                <a:solidFill>
                  <a:srgbClr val="005EB8"/>
                </a:solidFill>
                <a:latin typeface="Algerian" panose="04020705040A02060702" pitchFamily="82" charset="0"/>
                <a:cs typeface="Arial"/>
              </a:rPr>
              <a:t>Results/Findings</a:t>
            </a:r>
            <a:endParaRPr lang="en-US" sz="4800" i="1" dirty="0">
              <a:solidFill>
                <a:srgbClr val="005EB8"/>
              </a:solidFill>
              <a:latin typeface="Algerian" panose="04020705040A02060702" pitchFamily="82" charset="0"/>
              <a:cs typeface="Arial"/>
            </a:endParaRPr>
          </a:p>
        </p:txBody>
      </p:sp>
      <p:sp>
        <p:nvSpPr>
          <p:cNvPr id="8" name="Title 1"/>
          <p:cNvSpPr txBox="1">
            <a:spLocks/>
          </p:cNvSpPr>
          <p:nvPr/>
        </p:nvSpPr>
        <p:spPr>
          <a:xfrm>
            <a:off x="381000" y="2166505"/>
            <a:ext cx="9144000" cy="1202749"/>
          </a:xfrm>
          <a:prstGeom prst="rect">
            <a:avLst/>
          </a:prstGeom>
        </p:spPr>
        <p:txBody>
          <a:bodyPr vert="horz" lIns="91429" tIns="45715" rIns="91429" bIns="45715" rtlCol="0" anchor="t">
            <a:noAutofit/>
          </a:bodyPr>
          <a:lstStyle>
            <a:lvl1pPr algn="ctr" defTabSz="457146" rtl="0" eaLnBrk="1" latinLnBrk="0" hangingPunct="1">
              <a:spcBef>
                <a:spcPct val="0"/>
              </a:spcBef>
              <a:buNone/>
              <a:defRPr sz="4400" kern="1200">
                <a:solidFill>
                  <a:schemeClr val="tx1"/>
                </a:solidFill>
                <a:latin typeface="+mj-lt"/>
                <a:ea typeface="+mj-ea"/>
                <a:cs typeface="+mj-cs"/>
              </a:defRPr>
            </a:lvl1pPr>
          </a:lstStyle>
          <a:p>
            <a:pPr algn="l"/>
            <a:endParaRPr lang="en-US" sz="1400" dirty="0">
              <a:latin typeface="Arial"/>
              <a:cs typeface="Arial"/>
            </a:endParaRPr>
          </a:p>
        </p:txBody>
      </p:sp>
    </p:spTree>
    <p:extLst>
      <p:ext uri="{BB962C8B-B14F-4D97-AF65-F5344CB8AC3E}">
        <p14:creationId xmlns:p14="http://schemas.microsoft.com/office/powerpoint/2010/main" val="873342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sz="4900" b="1" i="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Gender</a:t>
            </a:r>
            <a:br>
              <a:rPr lang="en-GB"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38044931"/>
              </p:ext>
            </p:extLst>
          </p:nvPr>
        </p:nvGraphicFramePr>
        <p:xfrm>
          <a:off x="1130576" y="2420889"/>
          <a:ext cx="7341790"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80869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5098" y="1473713"/>
            <a:ext cx="6641824" cy="1143000"/>
          </a:xfrm>
        </p:spPr>
        <p:txBody>
          <a:bodyPr/>
          <a:lstStyle/>
          <a:p>
            <a:r>
              <a:rPr lang="en-GB"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Previous History of Asthma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01030374"/>
              </p:ext>
            </p:extLst>
          </p:nvPr>
        </p:nvGraphicFramePr>
        <p:xfrm>
          <a:off x="1130575" y="2276873"/>
          <a:ext cx="7566841" cy="39170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3381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614" y="1311805"/>
            <a:ext cx="7610139" cy="793442"/>
          </a:xfrm>
        </p:spPr>
        <p:txBody>
          <a:bodyPr/>
          <a:lstStyle/>
          <a:p>
            <a:pPr algn="ctr"/>
            <a:r>
              <a:rPr lang="en-GB"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Asthma Care Bundle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53017001"/>
              </p:ext>
            </p:extLst>
          </p:nvPr>
        </p:nvGraphicFramePr>
        <p:xfrm>
          <a:off x="662523" y="2105247"/>
          <a:ext cx="8915400" cy="41935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7257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3860" y="1336204"/>
            <a:ext cx="7610139" cy="1143000"/>
          </a:xfrm>
        </p:spPr>
        <p:txBody>
          <a:bodyPr>
            <a:normAutofit fontScale="90000"/>
          </a:bodyPr>
          <a:lstStyle/>
          <a:p>
            <a:pPr algn="ctr"/>
            <a:r>
              <a:rPr lang="en-GB"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Inhaler Technique Assessment Prior to Discharge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63695049"/>
              </p:ext>
            </p:extLst>
          </p:nvPr>
        </p:nvGraphicFramePr>
        <p:xfrm>
          <a:off x="662523" y="1988840"/>
          <a:ext cx="3822425" cy="44644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p14="http://schemas.microsoft.com/office/powerpoint/2010/main" val="1364737000"/>
              </p:ext>
            </p:extLst>
          </p:nvPr>
        </p:nvGraphicFramePr>
        <p:xfrm>
          <a:off x="5399677" y="2265286"/>
          <a:ext cx="4160095" cy="40324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60998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3294" y="1264196"/>
            <a:ext cx="7610139" cy="1143000"/>
          </a:xfrm>
        </p:spPr>
        <p:txBody>
          <a:bodyPr/>
          <a:lstStyle/>
          <a:p>
            <a:pPr algn="ctr"/>
            <a:r>
              <a:rPr lang="en-GB"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Length of Stay (days)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76456793"/>
              </p:ext>
            </p:extLst>
          </p:nvPr>
        </p:nvGraphicFramePr>
        <p:xfrm>
          <a:off x="896549" y="2348880"/>
          <a:ext cx="7956884" cy="40610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51958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653" y="1337909"/>
            <a:ext cx="7610139" cy="648072"/>
          </a:xfrm>
        </p:spPr>
        <p:txBody>
          <a:bodyPr>
            <a:normAutofit fontScale="90000"/>
          </a:bodyPr>
          <a:lstStyle/>
          <a:p>
            <a:pPr algn="ctr"/>
            <a:r>
              <a:rPr lang="en-GB" b="1" dirty="0">
                <a:ln w="17780" cmpd="sng">
                  <a:solidFill>
                    <a:srgbClr val="FFFFFF"/>
                  </a:solidFill>
                  <a:prstDash val="solid"/>
                  <a:miter lim="800000"/>
                </a:ln>
                <a:effectLst>
                  <a:outerShdw blurRad="50800" algn="tl" rotWithShape="0">
                    <a:srgbClr val="000000"/>
                  </a:outerShdw>
                </a:effectLst>
              </a:rPr>
              <a:t>Medication</a:t>
            </a:r>
            <a:r>
              <a:rPr lang="en-GB"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Assessment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64642197"/>
              </p:ext>
            </p:extLst>
          </p:nvPr>
        </p:nvGraphicFramePr>
        <p:xfrm>
          <a:off x="560256" y="1892596"/>
          <a:ext cx="8665536" cy="43487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5485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3295" y="1361968"/>
            <a:ext cx="7610139" cy="858116"/>
          </a:xfrm>
        </p:spPr>
        <p:txBody>
          <a:bodyPr/>
          <a:lstStyle/>
          <a:p>
            <a:pPr algn="ctr"/>
            <a:r>
              <a:rPr lang="en-GB"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Written Asthma Action Plan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78055717"/>
              </p:ext>
            </p:extLst>
          </p:nvPr>
        </p:nvGraphicFramePr>
        <p:xfrm>
          <a:off x="1052567" y="2174433"/>
          <a:ext cx="7800867" cy="44930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500062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4277" y="1273325"/>
            <a:ext cx="7610139" cy="1143000"/>
          </a:xfrm>
        </p:spPr>
        <p:txBody>
          <a:bodyPr>
            <a:normAutofit/>
          </a:bodyPr>
          <a:lstStyle/>
          <a:p>
            <a:pPr algn="ctr"/>
            <a:r>
              <a:rPr lang="en-GB"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Subsequent Care (community)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2382906"/>
              </p:ext>
            </p:extLst>
          </p:nvPr>
        </p:nvGraphicFramePr>
        <p:xfrm>
          <a:off x="1208584" y="1844825"/>
          <a:ext cx="7410823" cy="42813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032064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1251054"/>
            <a:ext cx="8543925" cy="794195"/>
          </a:xfrm>
        </p:spPr>
        <p:txBody>
          <a:bodyPr>
            <a:normAutofit/>
          </a:bodyPr>
          <a:lstStyle/>
          <a:p>
            <a:pPr algn="ctr"/>
            <a:r>
              <a:rPr lang="en-GB"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Triggering &amp; Exacerbating Factors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53261273"/>
              </p:ext>
            </p:extLst>
          </p:nvPr>
        </p:nvGraphicFramePr>
        <p:xfrm>
          <a:off x="662523" y="1988840"/>
          <a:ext cx="8736971" cy="43204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457584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585233429"/>
              </p:ext>
            </p:extLst>
          </p:nvPr>
        </p:nvGraphicFramePr>
        <p:xfrm>
          <a:off x="194472" y="2"/>
          <a:ext cx="9544951" cy="6741038"/>
        </p:xfrm>
        <a:graphic>
          <a:graphicData uri="http://schemas.openxmlformats.org/drawingml/2006/table">
            <a:tbl>
              <a:tblPr firstRow="1" bandRow="1">
                <a:tableStyleId>{5C22544A-7EE6-4342-B048-85BDC9FD1C3A}</a:tableStyleId>
              </a:tblPr>
              <a:tblGrid>
                <a:gridCol w="3042338">
                  <a:extLst>
                    <a:ext uri="{9D8B030D-6E8A-4147-A177-3AD203B41FA5}">
                      <a16:colId xmlns:a16="http://schemas.microsoft.com/office/drawing/2014/main" val="20000"/>
                    </a:ext>
                  </a:extLst>
                </a:gridCol>
                <a:gridCol w="2175162">
                  <a:extLst>
                    <a:ext uri="{9D8B030D-6E8A-4147-A177-3AD203B41FA5}">
                      <a16:colId xmlns:a16="http://schemas.microsoft.com/office/drawing/2014/main" val="20001"/>
                    </a:ext>
                  </a:extLst>
                </a:gridCol>
                <a:gridCol w="2193323">
                  <a:extLst>
                    <a:ext uri="{9D8B030D-6E8A-4147-A177-3AD203B41FA5}">
                      <a16:colId xmlns:a16="http://schemas.microsoft.com/office/drawing/2014/main" val="20002"/>
                    </a:ext>
                  </a:extLst>
                </a:gridCol>
                <a:gridCol w="2134128">
                  <a:extLst>
                    <a:ext uri="{9D8B030D-6E8A-4147-A177-3AD203B41FA5}">
                      <a16:colId xmlns:a16="http://schemas.microsoft.com/office/drawing/2014/main" val="20003"/>
                    </a:ext>
                  </a:extLst>
                </a:gridCol>
              </a:tblGrid>
              <a:tr h="526533">
                <a:tc>
                  <a:txBody>
                    <a:bodyPr/>
                    <a:lstStyle/>
                    <a:p>
                      <a:pPr lvl="0"/>
                      <a:endParaRPr lang="en-GB" dirty="0"/>
                    </a:p>
                  </a:txBody>
                  <a:tcPr marL="99060" marR="99060">
                    <a:solidFill>
                      <a:schemeClr val="tx1"/>
                    </a:solidFill>
                  </a:tcPr>
                </a:tc>
                <a:tc>
                  <a:txBody>
                    <a:bodyPr/>
                    <a:lstStyle/>
                    <a:p>
                      <a:pPr lvl="0"/>
                      <a:r>
                        <a:rPr lang="en-GB" dirty="0"/>
                        <a:t>Ealing (sep-oct,16)</a:t>
                      </a:r>
                    </a:p>
                  </a:txBody>
                  <a:tcPr marL="99060" marR="99060">
                    <a:solidFill>
                      <a:schemeClr val="tx1"/>
                    </a:solidFill>
                  </a:tcPr>
                </a:tc>
                <a:tc>
                  <a:txBody>
                    <a:bodyPr/>
                    <a:lstStyle/>
                    <a:p>
                      <a:pPr lvl="0"/>
                      <a:r>
                        <a:rPr lang="en-GB" dirty="0"/>
                        <a:t>National  </a:t>
                      </a:r>
                    </a:p>
                  </a:txBody>
                  <a:tcPr marL="99060" marR="99060">
                    <a:solidFill>
                      <a:schemeClr val="tx1"/>
                    </a:solidFill>
                  </a:tcPr>
                </a:tc>
                <a:tc>
                  <a:txBody>
                    <a:bodyPr/>
                    <a:lstStyle/>
                    <a:p>
                      <a:pPr lvl="0"/>
                      <a:r>
                        <a:rPr lang="en-GB" dirty="0"/>
                        <a:t>Ealing</a:t>
                      </a:r>
                      <a:r>
                        <a:rPr lang="en-GB" baseline="0" dirty="0"/>
                        <a:t> (Jan,17)</a:t>
                      </a:r>
                      <a:endParaRPr lang="en-GB" dirty="0"/>
                    </a:p>
                  </a:txBody>
                  <a:tcPr marL="99060" marR="99060">
                    <a:solidFill>
                      <a:schemeClr val="tx1"/>
                    </a:solidFill>
                  </a:tcPr>
                </a:tc>
                <a:extLst>
                  <a:ext uri="{0D108BD9-81ED-4DB2-BD59-A6C34878D82A}">
                    <a16:rowId xmlns:a16="http://schemas.microsoft.com/office/drawing/2014/main" val="10000"/>
                  </a:ext>
                </a:extLst>
              </a:tr>
              <a:tr h="368186">
                <a:tc>
                  <a:txBody>
                    <a:bodyPr/>
                    <a:lstStyle/>
                    <a:p>
                      <a:pPr lvl="0"/>
                      <a:r>
                        <a:rPr lang="en-GB" dirty="0"/>
                        <a:t>Gender</a:t>
                      </a:r>
                    </a:p>
                  </a:txBody>
                  <a:tcPr marL="99060" marR="99060">
                    <a:solidFill>
                      <a:schemeClr val="bg1">
                        <a:lumMod val="85000"/>
                      </a:schemeClr>
                    </a:solidFill>
                  </a:tcPr>
                </a:tc>
                <a:tc>
                  <a:txBody>
                    <a:bodyPr/>
                    <a:lstStyle/>
                    <a:p>
                      <a:pPr lvl="0"/>
                      <a:r>
                        <a:rPr lang="en-GB" dirty="0"/>
                        <a:t>Male 49%</a:t>
                      </a:r>
                    </a:p>
                  </a:txBody>
                  <a:tcPr marL="99060" marR="99060">
                    <a:solidFill>
                      <a:schemeClr val="bg1">
                        <a:lumMod val="85000"/>
                      </a:schemeClr>
                    </a:solidFill>
                  </a:tcPr>
                </a:tc>
                <a:tc>
                  <a:txBody>
                    <a:bodyPr/>
                    <a:lstStyle/>
                    <a:p>
                      <a:pPr lvl="0"/>
                      <a:r>
                        <a:rPr lang="en-GB" dirty="0"/>
                        <a:t>Male 31%</a:t>
                      </a:r>
                    </a:p>
                  </a:txBody>
                  <a:tcPr marL="99060" marR="99060">
                    <a:solidFill>
                      <a:schemeClr val="bg1">
                        <a:lumMod val="85000"/>
                      </a:schemeClr>
                    </a:solidFill>
                  </a:tcPr>
                </a:tc>
                <a:tc>
                  <a:txBody>
                    <a:bodyPr/>
                    <a:lstStyle/>
                    <a:p>
                      <a:pPr lvl="0"/>
                      <a:r>
                        <a:rPr lang="en-GB" dirty="0"/>
                        <a:t>Male 30 %</a:t>
                      </a:r>
                    </a:p>
                  </a:txBody>
                  <a:tcPr marL="99060" marR="99060">
                    <a:solidFill>
                      <a:schemeClr val="bg1">
                        <a:lumMod val="85000"/>
                      </a:schemeClr>
                    </a:solidFill>
                  </a:tcPr>
                </a:tc>
                <a:extLst>
                  <a:ext uri="{0D108BD9-81ED-4DB2-BD59-A6C34878D82A}">
                    <a16:rowId xmlns:a16="http://schemas.microsoft.com/office/drawing/2014/main" val="10001"/>
                  </a:ext>
                </a:extLst>
              </a:tr>
              <a:tr h="368186">
                <a:tc>
                  <a:txBody>
                    <a:bodyPr/>
                    <a:lstStyle/>
                    <a:p>
                      <a:pPr lvl="0"/>
                      <a:endParaRPr lang="en-GB" dirty="0"/>
                    </a:p>
                  </a:txBody>
                  <a:tcPr marL="99060" marR="99060">
                    <a:solidFill>
                      <a:schemeClr val="bg1">
                        <a:lumMod val="85000"/>
                      </a:schemeClr>
                    </a:solidFill>
                  </a:tcPr>
                </a:tc>
                <a:tc>
                  <a:txBody>
                    <a:bodyPr/>
                    <a:lstStyle/>
                    <a:p>
                      <a:pPr lvl="0"/>
                      <a:r>
                        <a:rPr lang="en-GB" dirty="0"/>
                        <a:t>Female 51%</a:t>
                      </a:r>
                    </a:p>
                  </a:txBody>
                  <a:tcPr marL="99060" marR="99060">
                    <a:solidFill>
                      <a:schemeClr val="bg1">
                        <a:lumMod val="85000"/>
                      </a:schemeClr>
                    </a:solidFill>
                  </a:tcPr>
                </a:tc>
                <a:tc>
                  <a:txBody>
                    <a:bodyPr/>
                    <a:lstStyle/>
                    <a:p>
                      <a:pPr lvl="0"/>
                      <a:r>
                        <a:rPr lang="en-GB" dirty="0"/>
                        <a:t>Female 69%</a:t>
                      </a:r>
                    </a:p>
                  </a:txBody>
                  <a:tcPr marL="99060" marR="99060">
                    <a:solidFill>
                      <a:schemeClr val="bg1">
                        <a:lumMod val="85000"/>
                      </a:schemeClr>
                    </a:solidFill>
                  </a:tcPr>
                </a:tc>
                <a:tc>
                  <a:txBody>
                    <a:bodyPr/>
                    <a:lstStyle/>
                    <a:p>
                      <a:pPr lvl="0"/>
                      <a:r>
                        <a:rPr lang="en-GB" dirty="0"/>
                        <a:t>Female</a:t>
                      </a:r>
                      <a:r>
                        <a:rPr lang="en-GB" baseline="0" dirty="0"/>
                        <a:t>70%</a:t>
                      </a:r>
                      <a:endParaRPr lang="en-GB" dirty="0"/>
                    </a:p>
                  </a:txBody>
                  <a:tcPr marL="99060" marR="99060">
                    <a:solidFill>
                      <a:schemeClr val="bg1">
                        <a:lumMod val="85000"/>
                      </a:schemeClr>
                    </a:solidFill>
                  </a:tcPr>
                </a:tc>
                <a:extLst>
                  <a:ext uri="{0D108BD9-81ED-4DB2-BD59-A6C34878D82A}">
                    <a16:rowId xmlns:a16="http://schemas.microsoft.com/office/drawing/2014/main" val="10002"/>
                  </a:ext>
                </a:extLst>
              </a:tr>
              <a:tr h="619183">
                <a:tc>
                  <a:txBody>
                    <a:bodyPr/>
                    <a:lstStyle/>
                    <a:p>
                      <a:pPr lvl="0"/>
                      <a:r>
                        <a:rPr lang="en-GB" dirty="0"/>
                        <a:t>Length of stay</a:t>
                      </a:r>
                    </a:p>
                  </a:txBody>
                  <a:tcPr marL="99060" marR="99060">
                    <a:solidFill>
                      <a:schemeClr val="bg1">
                        <a:lumMod val="85000"/>
                      </a:schemeClr>
                    </a:solidFill>
                  </a:tcPr>
                </a:tc>
                <a:tc>
                  <a:txBody>
                    <a:bodyPr/>
                    <a:lstStyle/>
                    <a:p>
                      <a:pPr lvl="0"/>
                      <a:r>
                        <a:rPr lang="en-GB" dirty="0"/>
                        <a:t>Median</a:t>
                      </a:r>
                      <a:r>
                        <a:rPr lang="en-GB" baseline="0" dirty="0"/>
                        <a:t> 2days (1-5)</a:t>
                      </a:r>
                      <a:endParaRPr lang="en-GB" dirty="0"/>
                    </a:p>
                  </a:txBody>
                  <a:tcPr marL="99060" marR="99060">
                    <a:solidFill>
                      <a:schemeClr val="bg1">
                        <a:lumMod val="85000"/>
                      </a:schemeClr>
                    </a:solidFill>
                  </a:tcPr>
                </a:tc>
                <a:tc>
                  <a:txBody>
                    <a:bodyPr/>
                    <a:lstStyle/>
                    <a:p>
                      <a:pPr lvl="0"/>
                      <a:r>
                        <a:rPr lang="en-GB" dirty="0"/>
                        <a:t>Median</a:t>
                      </a:r>
                      <a:r>
                        <a:rPr lang="en-GB" baseline="0" dirty="0"/>
                        <a:t> 2days (1-4)</a:t>
                      </a:r>
                      <a:endParaRPr lang="en-GB" dirty="0"/>
                    </a:p>
                  </a:txBody>
                  <a:tcPr marL="99060" marR="99060">
                    <a:solidFill>
                      <a:schemeClr val="bg1">
                        <a:lumMod val="85000"/>
                      </a:schemeClr>
                    </a:solidFill>
                  </a:tcPr>
                </a:tc>
                <a:tc>
                  <a:txBody>
                    <a:bodyPr/>
                    <a:lstStyle/>
                    <a:p>
                      <a:pPr lvl="0"/>
                      <a:r>
                        <a:rPr lang="en-GB" dirty="0"/>
                        <a:t>Median 4days (1-7)</a:t>
                      </a:r>
                    </a:p>
                  </a:txBody>
                  <a:tcPr marL="99060" marR="99060">
                    <a:solidFill>
                      <a:schemeClr val="bg1">
                        <a:lumMod val="85000"/>
                      </a:schemeClr>
                    </a:solidFill>
                  </a:tcPr>
                </a:tc>
                <a:extLst>
                  <a:ext uri="{0D108BD9-81ED-4DB2-BD59-A6C34878D82A}">
                    <a16:rowId xmlns:a16="http://schemas.microsoft.com/office/drawing/2014/main" val="10003"/>
                  </a:ext>
                </a:extLst>
              </a:tr>
              <a:tr h="557907">
                <a:tc>
                  <a:txBody>
                    <a:bodyPr/>
                    <a:lstStyle/>
                    <a:p>
                      <a:pPr lvl="0"/>
                      <a:r>
                        <a:rPr lang="en-GB" sz="1600" b="0" dirty="0"/>
                        <a:t>Previous asthma</a:t>
                      </a:r>
                      <a:r>
                        <a:rPr lang="en-GB" sz="1600" b="0" baseline="0" dirty="0"/>
                        <a:t> </a:t>
                      </a:r>
                      <a:r>
                        <a:rPr lang="en-GB" sz="1600" b="0" dirty="0"/>
                        <a:t>diagnosis</a:t>
                      </a:r>
                    </a:p>
                  </a:txBody>
                  <a:tcPr marL="99060" marR="99060">
                    <a:solidFill>
                      <a:schemeClr val="bg1">
                        <a:lumMod val="85000"/>
                      </a:schemeClr>
                    </a:solidFill>
                  </a:tcPr>
                </a:tc>
                <a:tc>
                  <a:txBody>
                    <a:bodyPr/>
                    <a:lstStyle/>
                    <a:p>
                      <a:pPr lvl="0"/>
                      <a:r>
                        <a:rPr lang="en-GB" dirty="0"/>
                        <a:t>Yes 98%</a:t>
                      </a:r>
                    </a:p>
                  </a:txBody>
                  <a:tcPr marL="99060" marR="99060">
                    <a:solidFill>
                      <a:schemeClr val="bg1">
                        <a:lumMod val="85000"/>
                      </a:schemeClr>
                    </a:solidFill>
                  </a:tcPr>
                </a:tc>
                <a:tc>
                  <a:txBody>
                    <a:bodyPr/>
                    <a:lstStyle/>
                    <a:p>
                      <a:pPr lvl="0"/>
                      <a:r>
                        <a:rPr lang="en-GB" dirty="0"/>
                        <a:t>Yes 89%</a:t>
                      </a:r>
                    </a:p>
                  </a:txBody>
                  <a:tcPr marL="99060" marR="99060">
                    <a:solidFill>
                      <a:schemeClr val="bg1">
                        <a:lumMod val="85000"/>
                      </a:schemeClr>
                    </a:solidFill>
                  </a:tcPr>
                </a:tc>
                <a:tc>
                  <a:txBody>
                    <a:bodyPr/>
                    <a:lstStyle/>
                    <a:p>
                      <a:pPr lvl="0"/>
                      <a:r>
                        <a:rPr lang="en-GB" dirty="0"/>
                        <a:t>Yes 95%</a:t>
                      </a:r>
                    </a:p>
                  </a:txBody>
                  <a:tcPr marL="99060" marR="99060">
                    <a:solidFill>
                      <a:schemeClr val="bg1">
                        <a:lumMod val="85000"/>
                      </a:schemeClr>
                    </a:solidFill>
                  </a:tcPr>
                </a:tc>
                <a:extLst>
                  <a:ext uri="{0D108BD9-81ED-4DB2-BD59-A6C34878D82A}">
                    <a16:rowId xmlns:a16="http://schemas.microsoft.com/office/drawing/2014/main" val="10004"/>
                  </a:ext>
                </a:extLst>
              </a:tr>
              <a:tr h="368186">
                <a:tc>
                  <a:txBody>
                    <a:bodyPr/>
                    <a:lstStyle/>
                    <a:p>
                      <a:pPr lvl="0"/>
                      <a:endParaRPr lang="en-GB" dirty="0"/>
                    </a:p>
                  </a:txBody>
                  <a:tcPr marL="99060" marR="99060">
                    <a:solidFill>
                      <a:schemeClr val="bg1">
                        <a:lumMod val="85000"/>
                      </a:schemeClr>
                    </a:solidFill>
                  </a:tcPr>
                </a:tc>
                <a:tc>
                  <a:txBody>
                    <a:bodyPr/>
                    <a:lstStyle/>
                    <a:p>
                      <a:pPr lvl="0"/>
                      <a:r>
                        <a:rPr lang="en-GB" dirty="0"/>
                        <a:t>No 2%</a:t>
                      </a:r>
                    </a:p>
                  </a:txBody>
                  <a:tcPr marL="99060" marR="99060">
                    <a:solidFill>
                      <a:schemeClr val="bg1">
                        <a:lumMod val="85000"/>
                      </a:schemeClr>
                    </a:solidFill>
                  </a:tcPr>
                </a:tc>
                <a:tc>
                  <a:txBody>
                    <a:bodyPr/>
                    <a:lstStyle/>
                    <a:p>
                      <a:pPr lvl="0"/>
                      <a:r>
                        <a:rPr lang="en-GB" dirty="0"/>
                        <a:t>No</a:t>
                      </a:r>
                      <a:r>
                        <a:rPr lang="en-GB" baseline="0" dirty="0"/>
                        <a:t> 11%</a:t>
                      </a:r>
                      <a:endParaRPr lang="en-GB" dirty="0"/>
                    </a:p>
                  </a:txBody>
                  <a:tcPr marL="99060" marR="99060">
                    <a:solidFill>
                      <a:schemeClr val="bg1">
                        <a:lumMod val="85000"/>
                      </a:schemeClr>
                    </a:solidFill>
                  </a:tcPr>
                </a:tc>
                <a:tc>
                  <a:txBody>
                    <a:bodyPr/>
                    <a:lstStyle/>
                    <a:p>
                      <a:pPr lvl="0"/>
                      <a:r>
                        <a:rPr lang="en-GB" dirty="0"/>
                        <a:t>No 5%</a:t>
                      </a:r>
                    </a:p>
                  </a:txBody>
                  <a:tcPr marL="99060" marR="99060">
                    <a:solidFill>
                      <a:schemeClr val="bg1">
                        <a:lumMod val="85000"/>
                      </a:schemeClr>
                    </a:solidFill>
                  </a:tcPr>
                </a:tc>
                <a:extLst>
                  <a:ext uri="{0D108BD9-81ED-4DB2-BD59-A6C34878D82A}">
                    <a16:rowId xmlns:a16="http://schemas.microsoft.com/office/drawing/2014/main" val="10005"/>
                  </a:ext>
                </a:extLst>
              </a:tr>
              <a:tr h="619183">
                <a:tc>
                  <a:txBody>
                    <a:bodyPr/>
                    <a:lstStyle/>
                    <a:p>
                      <a:pPr lvl="0"/>
                      <a:r>
                        <a:rPr lang="en-GB" dirty="0">
                          <a:solidFill>
                            <a:srgbClr val="FF0000"/>
                          </a:solidFill>
                        </a:rPr>
                        <a:t>Asthma care bundle used</a:t>
                      </a:r>
                    </a:p>
                  </a:txBody>
                  <a:tcPr marL="99060" marR="99060">
                    <a:solidFill>
                      <a:schemeClr val="bg1">
                        <a:lumMod val="85000"/>
                      </a:schemeClr>
                    </a:solidFill>
                  </a:tcPr>
                </a:tc>
                <a:tc>
                  <a:txBody>
                    <a:bodyPr/>
                    <a:lstStyle/>
                    <a:p>
                      <a:pPr lvl="0"/>
                      <a:r>
                        <a:rPr lang="en-GB" dirty="0">
                          <a:solidFill>
                            <a:srgbClr val="FF0000"/>
                          </a:solidFill>
                        </a:rPr>
                        <a:t>Yes 80%</a:t>
                      </a:r>
                    </a:p>
                  </a:txBody>
                  <a:tcPr marL="99060" marR="99060">
                    <a:solidFill>
                      <a:schemeClr val="bg1">
                        <a:lumMod val="85000"/>
                      </a:schemeClr>
                    </a:solidFill>
                  </a:tcPr>
                </a:tc>
                <a:tc>
                  <a:txBody>
                    <a:bodyPr/>
                    <a:lstStyle/>
                    <a:p>
                      <a:pPr lvl="0"/>
                      <a:r>
                        <a:rPr lang="en-GB" dirty="0">
                          <a:solidFill>
                            <a:srgbClr val="FF0000"/>
                          </a:solidFill>
                        </a:rPr>
                        <a:t>Yes 28%</a:t>
                      </a:r>
                    </a:p>
                  </a:txBody>
                  <a:tcPr marL="99060" marR="99060">
                    <a:solidFill>
                      <a:schemeClr val="bg1">
                        <a:lumMod val="85000"/>
                      </a:schemeClr>
                    </a:solidFill>
                  </a:tcPr>
                </a:tc>
                <a:tc>
                  <a:txBody>
                    <a:bodyPr/>
                    <a:lstStyle/>
                    <a:p>
                      <a:pPr lvl="0"/>
                      <a:r>
                        <a:rPr lang="en-GB" dirty="0">
                          <a:solidFill>
                            <a:srgbClr val="FF0000"/>
                          </a:solidFill>
                        </a:rPr>
                        <a:t>Yes 65%</a:t>
                      </a:r>
                    </a:p>
                  </a:txBody>
                  <a:tcPr marL="99060" marR="99060">
                    <a:solidFill>
                      <a:schemeClr val="bg1">
                        <a:lumMod val="85000"/>
                      </a:schemeClr>
                    </a:solidFill>
                  </a:tcPr>
                </a:tc>
                <a:extLst>
                  <a:ext uri="{0D108BD9-81ED-4DB2-BD59-A6C34878D82A}">
                    <a16:rowId xmlns:a16="http://schemas.microsoft.com/office/drawing/2014/main" val="10006"/>
                  </a:ext>
                </a:extLst>
              </a:tr>
              <a:tr h="368186">
                <a:tc>
                  <a:txBody>
                    <a:bodyPr/>
                    <a:lstStyle/>
                    <a:p>
                      <a:pPr lvl="0"/>
                      <a:endParaRPr lang="en-GB" dirty="0"/>
                    </a:p>
                  </a:txBody>
                  <a:tcPr marL="99060" marR="99060">
                    <a:solidFill>
                      <a:schemeClr val="bg1">
                        <a:lumMod val="85000"/>
                      </a:schemeClr>
                    </a:solidFill>
                  </a:tcPr>
                </a:tc>
                <a:tc>
                  <a:txBody>
                    <a:bodyPr/>
                    <a:lstStyle/>
                    <a:p>
                      <a:pPr lvl="0"/>
                      <a:r>
                        <a:rPr lang="en-GB" dirty="0"/>
                        <a:t>No 20%</a:t>
                      </a:r>
                    </a:p>
                  </a:txBody>
                  <a:tcPr marL="99060" marR="99060">
                    <a:solidFill>
                      <a:schemeClr val="bg1">
                        <a:lumMod val="85000"/>
                      </a:schemeClr>
                    </a:solidFill>
                  </a:tcPr>
                </a:tc>
                <a:tc>
                  <a:txBody>
                    <a:bodyPr/>
                    <a:lstStyle/>
                    <a:p>
                      <a:pPr lvl="0"/>
                      <a:r>
                        <a:rPr lang="en-GB" dirty="0"/>
                        <a:t>No 72%</a:t>
                      </a:r>
                    </a:p>
                  </a:txBody>
                  <a:tcPr marL="99060" marR="99060">
                    <a:solidFill>
                      <a:schemeClr val="bg1">
                        <a:lumMod val="85000"/>
                      </a:schemeClr>
                    </a:solidFill>
                  </a:tcPr>
                </a:tc>
                <a:tc>
                  <a:txBody>
                    <a:bodyPr/>
                    <a:lstStyle/>
                    <a:p>
                      <a:pPr lvl="0"/>
                      <a:r>
                        <a:rPr lang="en-GB" dirty="0"/>
                        <a:t>No 35%</a:t>
                      </a:r>
                    </a:p>
                  </a:txBody>
                  <a:tcPr marL="99060" marR="99060">
                    <a:solidFill>
                      <a:schemeClr val="bg1">
                        <a:lumMod val="85000"/>
                      </a:schemeClr>
                    </a:solidFill>
                  </a:tcPr>
                </a:tc>
                <a:extLst>
                  <a:ext uri="{0D108BD9-81ED-4DB2-BD59-A6C34878D82A}">
                    <a16:rowId xmlns:a16="http://schemas.microsoft.com/office/drawing/2014/main" val="10007"/>
                  </a:ext>
                </a:extLst>
              </a:tr>
              <a:tr h="368186">
                <a:tc>
                  <a:txBody>
                    <a:bodyPr/>
                    <a:lstStyle/>
                    <a:p>
                      <a:pPr lvl="0"/>
                      <a:r>
                        <a:rPr lang="en-GB" dirty="0"/>
                        <a:t>Care bundle</a:t>
                      </a:r>
                      <a:r>
                        <a:rPr lang="en-GB" baseline="0" dirty="0"/>
                        <a:t> </a:t>
                      </a:r>
                      <a:r>
                        <a:rPr lang="en-GB" dirty="0"/>
                        <a:t>elements:</a:t>
                      </a:r>
                    </a:p>
                  </a:txBody>
                  <a:tcPr marL="99060" marR="99060">
                    <a:solidFill>
                      <a:schemeClr val="bg1">
                        <a:lumMod val="85000"/>
                      </a:schemeClr>
                    </a:solidFill>
                  </a:tcPr>
                </a:tc>
                <a:tc>
                  <a:txBody>
                    <a:bodyPr/>
                    <a:lstStyle/>
                    <a:p>
                      <a:pPr lvl="0"/>
                      <a:endParaRPr lang="en-GB" dirty="0"/>
                    </a:p>
                  </a:txBody>
                  <a:tcPr marL="99060" marR="99060">
                    <a:solidFill>
                      <a:schemeClr val="bg1">
                        <a:lumMod val="85000"/>
                      </a:schemeClr>
                    </a:solidFill>
                  </a:tcPr>
                </a:tc>
                <a:tc>
                  <a:txBody>
                    <a:bodyPr/>
                    <a:lstStyle/>
                    <a:p>
                      <a:pPr lvl="0"/>
                      <a:endParaRPr lang="en-GB" dirty="0"/>
                    </a:p>
                  </a:txBody>
                  <a:tcPr marL="99060" marR="99060">
                    <a:solidFill>
                      <a:schemeClr val="bg1">
                        <a:lumMod val="85000"/>
                      </a:schemeClr>
                    </a:solidFill>
                  </a:tcPr>
                </a:tc>
                <a:tc>
                  <a:txBody>
                    <a:bodyPr/>
                    <a:lstStyle/>
                    <a:p>
                      <a:pPr lvl="0"/>
                      <a:endParaRPr lang="en-GB" dirty="0"/>
                    </a:p>
                  </a:txBody>
                  <a:tcPr marL="99060" marR="99060">
                    <a:solidFill>
                      <a:schemeClr val="bg1">
                        <a:lumMod val="85000"/>
                      </a:schemeClr>
                    </a:solidFill>
                  </a:tcPr>
                </a:tc>
                <a:extLst>
                  <a:ext uri="{0D108BD9-81ED-4DB2-BD59-A6C34878D82A}">
                    <a16:rowId xmlns:a16="http://schemas.microsoft.com/office/drawing/2014/main" val="10008"/>
                  </a:ext>
                </a:extLst>
              </a:tr>
              <a:tr h="368186">
                <a:tc>
                  <a:txBody>
                    <a:bodyPr/>
                    <a:lstStyle/>
                    <a:p>
                      <a:pPr lvl="0"/>
                      <a:r>
                        <a:rPr lang="en-GB" dirty="0">
                          <a:solidFill>
                            <a:srgbClr val="2A06B0"/>
                          </a:solidFill>
                        </a:rPr>
                        <a:t>Inhaler</a:t>
                      </a:r>
                      <a:r>
                        <a:rPr lang="en-GB" baseline="0" dirty="0">
                          <a:solidFill>
                            <a:srgbClr val="2A06B0"/>
                          </a:solidFill>
                        </a:rPr>
                        <a:t> Technique</a:t>
                      </a:r>
                      <a:endParaRPr lang="en-GB" dirty="0">
                        <a:solidFill>
                          <a:srgbClr val="2A06B0"/>
                        </a:solidFill>
                      </a:endParaRPr>
                    </a:p>
                  </a:txBody>
                  <a:tcPr marL="99060" marR="99060">
                    <a:solidFill>
                      <a:schemeClr val="bg1">
                        <a:lumMod val="85000"/>
                      </a:schemeClr>
                    </a:solidFill>
                  </a:tcPr>
                </a:tc>
                <a:tc>
                  <a:txBody>
                    <a:bodyPr/>
                    <a:lstStyle/>
                    <a:p>
                      <a:pPr lvl="0"/>
                      <a:r>
                        <a:rPr lang="en-GB" dirty="0">
                          <a:solidFill>
                            <a:srgbClr val="2A06B0"/>
                          </a:solidFill>
                        </a:rPr>
                        <a:t>73%</a:t>
                      </a:r>
                    </a:p>
                  </a:txBody>
                  <a:tcPr marL="99060" marR="99060">
                    <a:solidFill>
                      <a:schemeClr val="bg1">
                        <a:lumMod val="85000"/>
                      </a:schemeClr>
                    </a:solidFill>
                  </a:tcPr>
                </a:tc>
                <a:tc>
                  <a:txBody>
                    <a:bodyPr/>
                    <a:lstStyle/>
                    <a:p>
                      <a:pPr lvl="0"/>
                      <a:r>
                        <a:rPr lang="en-GB" dirty="0">
                          <a:solidFill>
                            <a:srgbClr val="2A06B0"/>
                          </a:solidFill>
                        </a:rPr>
                        <a:t>49%</a:t>
                      </a:r>
                    </a:p>
                  </a:txBody>
                  <a:tcPr marL="99060" marR="99060">
                    <a:solidFill>
                      <a:schemeClr val="bg1">
                        <a:lumMod val="85000"/>
                      </a:schemeClr>
                    </a:solidFill>
                  </a:tcPr>
                </a:tc>
                <a:tc>
                  <a:txBody>
                    <a:bodyPr/>
                    <a:lstStyle/>
                    <a:p>
                      <a:pPr lvl="0"/>
                      <a:r>
                        <a:rPr lang="en-GB" dirty="0">
                          <a:solidFill>
                            <a:srgbClr val="2A06B0"/>
                          </a:solidFill>
                        </a:rPr>
                        <a:t>70%</a:t>
                      </a:r>
                    </a:p>
                  </a:txBody>
                  <a:tcPr marL="99060" marR="99060">
                    <a:solidFill>
                      <a:schemeClr val="bg1">
                        <a:lumMod val="85000"/>
                      </a:schemeClr>
                    </a:solidFill>
                  </a:tcPr>
                </a:tc>
                <a:extLst>
                  <a:ext uri="{0D108BD9-81ED-4DB2-BD59-A6C34878D82A}">
                    <a16:rowId xmlns:a16="http://schemas.microsoft.com/office/drawing/2014/main" val="10009"/>
                  </a:ext>
                </a:extLst>
              </a:tr>
              <a:tr h="368186">
                <a:tc>
                  <a:txBody>
                    <a:bodyPr/>
                    <a:lstStyle/>
                    <a:p>
                      <a:pPr lvl="0"/>
                      <a:r>
                        <a:rPr lang="en-GB" dirty="0">
                          <a:solidFill>
                            <a:srgbClr val="2A06B0"/>
                          </a:solidFill>
                        </a:rPr>
                        <a:t>Medications review</a:t>
                      </a:r>
                    </a:p>
                  </a:txBody>
                  <a:tcPr marL="99060" marR="99060">
                    <a:solidFill>
                      <a:schemeClr val="bg1">
                        <a:lumMod val="85000"/>
                      </a:schemeClr>
                    </a:solidFill>
                  </a:tcPr>
                </a:tc>
                <a:tc>
                  <a:txBody>
                    <a:bodyPr/>
                    <a:lstStyle/>
                    <a:p>
                      <a:pPr lvl="0"/>
                      <a:r>
                        <a:rPr lang="en-GB" dirty="0">
                          <a:solidFill>
                            <a:srgbClr val="2A06B0"/>
                          </a:solidFill>
                        </a:rPr>
                        <a:t>73%</a:t>
                      </a:r>
                    </a:p>
                  </a:txBody>
                  <a:tcPr marL="99060" marR="99060">
                    <a:solidFill>
                      <a:schemeClr val="bg1">
                        <a:lumMod val="85000"/>
                      </a:schemeClr>
                    </a:solidFill>
                  </a:tcPr>
                </a:tc>
                <a:tc>
                  <a:txBody>
                    <a:bodyPr/>
                    <a:lstStyle/>
                    <a:p>
                      <a:pPr lvl="0"/>
                      <a:r>
                        <a:rPr lang="en-GB" dirty="0">
                          <a:solidFill>
                            <a:srgbClr val="2A06B0"/>
                          </a:solidFill>
                        </a:rPr>
                        <a:t>54%</a:t>
                      </a:r>
                    </a:p>
                  </a:txBody>
                  <a:tcPr marL="99060" marR="99060">
                    <a:solidFill>
                      <a:schemeClr val="bg1">
                        <a:lumMod val="85000"/>
                      </a:schemeClr>
                    </a:solidFill>
                  </a:tcPr>
                </a:tc>
                <a:tc>
                  <a:txBody>
                    <a:bodyPr/>
                    <a:lstStyle/>
                    <a:p>
                      <a:pPr lvl="0"/>
                      <a:r>
                        <a:rPr lang="en-GB" dirty="0">
                          <a:solidFill>
                            <a:srgbClr val="2A06B0"/>
                          </a:solidFill>
                        </a:rPr>
                        <a:t>70%</a:t>
                      </a:r>
                    </a:p>
                  </a:txBody>
                  <a:tcPr marL="99060" marR="99060">
                    <a:solidFill>
                      <a:schemeClr val="bg1">
                        <a:lumMod val="85000"/>
                      </a:schemeClr>
                    </a:solidFill>
                  </a:tcPr>
                </a:tc>
                <a:extLst>
                  <a:ext uri="{0D108BD9-81ED-4DB2-BD59-A6C34878D82A}">
                    <a16:rowId xmlns:a16="http://schemas.microsoft.com/office/drawing/2014/main" val="10010"/>
                  </a:ext>
                </a:extLst>
              </a:tr>
              <a:tr h="368186">
                <a:tc>
                  <a:txBody>
                    <a:bodyPr/>
                    <a:lstStyle/>
                    <a:p>
                      <a:pPr lvl="0"/>
                      <a:r>
                        <a:rPr lang="en-GB" dirty="0">
                          <a:solidFill>
                            <a:srgbClr val="2A06B0"/>
                          </a:solidFill>
                        </a:rPr>
                        <a:t>Written action plan</a:t>
                      </a:r>
                    </a:p>
                  </a:txBody>
                  <a:tcPr marL="99060" marR="99060">
                    <a:solidFill>
                      <a:schemeClr val="bg1">
                        <a:lumMod val="85000"/>
                      </a:schemeClr>
                    </a:solidFill>
                  </a:tcPr>
                </a:tc>
                <a:tc>
                  <a:txBody>
                    <a:bodyPr/>
                    <a:lstStyle/>
                    <a:p>
                      <a:pPr lvl="0"/>
                      <a:r>
                        <a:rPr lang="en-GB" dirty="0">
                          <a:solidFill>
                            <a:srgbClr val="2A06B0"/>
                          </a:solidFill>
                        </a:rPr>
                        <a:t>20%</a:t>
                      </a:r>
                    </a:p>
                  </a:txBody>
                  <a:tcPr marL="99060" marR="99060">
                    <a:solidFill>
                      <a:schemeClr val="bg1">
                        <a:lumMod val="85000"/>
                      </a:schemeClr>
                    </a:solidFill>
                  </a:tcPr>
                </a:tc>
                <a:tc>
                  <a:txBody>
                    <a:bodyPr/>
                    <a:lstStyle/>
                    <a:p>
                      <a:pPr lvl="0"/>
                      <a:r>
                        <a:rPr lang="en-GB" dirty="0">
                          <a:solidFill>
                            <a:srgbClr val="2A06B0"/>
                          </a:solidFill>
                        </a:rPr>
                        <a:t>31%</a:t>
                      </a:r>
                    </a:p>
                  </a:txBody>
                  <a:tcPr marL="99060" marR="99060">
                    <a:solidFill>
                      <a:schemeClr val="bg1">
                        <a:lumMod val="85000"/>
                      </a:schemeClr>
                    </a:solidFill>
                  </a:tcPr>
                </a:tc>
                <a:tc>
                  <a:txBody>
                    <a:bodyPr/>
                    <a:lstStyle/>
                    <a:p>
                      <a:pPr lvl="0"/>
                      <a:r>
                        <a:rPr lang="en-GB" dirty="0">
                          <a:solidFill>
                            <a:srgbClr val="2A06B0"/>
                          </a:solidFill>
                        </a:rPr>
                        <a:t>35%</a:t>
                      </a:r>
                    </a:p>
                  </a:txBody>
                  <a:tcPr marL="99060" marR="99060">
                    <a:solidFill>
                      <a:schemeClr val="bg1">
                        <a:lumMod val="85000"/>
                      </a:schemeClr>
                    </a:solidFill>
                  </a:tcPr>
                </a:tc>
                <a:extLst>
                  <a:ext uri="{0D108BD9-81ED-4DB2-BD59-A6C34878D82A}">
                    <a16:rowId xmlns:a16="http://schemas.microsoft.com/office/drawing/2014/main" val="10011"/>
                  </a:ext>
                </a:extLst>
              </a:tr>
              <a:tr h="368186">
                <a:tc>
                  <a:txBody>
                    <a:bodyPr/>
                    <a:lstStyle/>
                    <a:p>
                      <a:pPr lvl="0"/>
                      <a:r>
                        <a:rPr lang="en-GB" dirty="0">
                          <a:solidFill>
                            <a:srgbClr val="2A06B0"/>
                          </a:solidFill>
                        </a:rPr>
                        <a:t>Triggers considered</a:t>
                      </a:r>
                    </a:p>
                  </a:txBody>
                  <a:tcPr marL="99060" marR="99060">
                    <a:solidFill>
                      <a:schemeClr val="bg1">
                        <a:lumMod val="85000"/>
                      </a:schemeClr>
                    </a:solidFill>
                  </a:tcPr>
                </a:tc>
                <a:tc>
                  <a:txBody>
                    <a:bodyPr/>
                    <a:lstStyle/>
                    <a:p>
                      <a:pPr lvl="0"/>
                      <a:r>
                        <a:rPr lang="en-GB" dirty="0">
                          <a:solidFill>
                            <a:srgbClr val="2A06B0"/>
                          </a:solidFill>
                        </a:rPr>
                        <a:t>68%</a:t>
                      </a:r>
                    </a:p>
                  </a:txBody>
                  <a:tcPr marL="99060" marR="99060">
                    <a:solidFill>
                      <a:schemeClr val="bg1">
                        <a:lumMod val="85000"/>
                      </a:schemeClr>
                    </a:solidFill>
                  </a:tcPr>
                </a:tc>
                <a:tc>
                  <a:txBody>
                    <a:bodyPr/>
                    <a:lstStyle/>
                    <a:p>
                      <a:pPr lvl="0"/>
                      <a:r>
                        <a:rPr lang="en-GB" dirty="0">
                          <a:solidFill>
                            <a:srgbClr val="2A06B0"/>
                          </a:solidFill>
                        </a:rPr>
                        <a:t>59%</a:t>
                      </a:r>
                    </a:p>
                  </a:txBody>
                  <a:tcPr marL="99060" marR="99060">
                    <a:solidFill>
                      <a:schemeClr val="bg1">
                        <a:lumMod val="85000"/>
                      </a:schemeClr>
                    </a:solidFill>
                  </a:tcPr>
                </a:tc>
                <a:tc>
                  <a:txBody>
                    <a:bodyPr/>
                    <a:lstStyle/>
                    <a:p>
                      <a:pPr lvl="0"/>
                      <a:r>
                        <a:rPr lang="en-GB" dirty="0">
                          <a:solidFill>
                            <a:srgbClr val="2A06B0"/>
                          </a:solidFill>
                        </a:rPr>
                        <a:t>60%</a:t>
                      </a:r>
                    </a:p>
                  </a:txBody>
                  <a:tcPr marL="99060" marR="99060">
                    <a:solidFill>
                      <a:schemeClr val="bg1">
                        <a:lumMod val="85000"/>
                      </a:schemeClr>
                    </a:solidFill>
                  </a:tcPr>
                </a:tc>
                <a:extLst>
                  <a:ext uri="{0D108BD9-81ED-4DB2-BD59-A6C34878D82A}">
                    <a16:rowId xmlns:a16="http://schemas.microsoft.com/office/drawing/2014/main" val="10012"/>
                  </a:ext>
                </a:extLst>
              </a:tr>
              <a:tr h="368186">
                <a:tc>
                  <a:txBody>
                    <a:bodyPr/>
                    <a:lstStyle/>
                    <a:p>
                      <a:pPr lvl="0"/>
                      <a:r>
                        <a:rPr lang="en-GB" dirty="0">
                          <a:solidFill>
                            <a:srgbClr val="FF0000"/>
                          </a:solidFill>
                        </a:rPr>
                        <a:t>Community review</a:t>
                      </a:r>
                    </a:p>
                  </a:txBody>
                  <a:tcPr marL="99060" marR="99060">
                    <a:solidFill>
                      <a:schemeClr val="bg1">
                        <a:lumMod val="85000"/>
                      </a:schemeClr>
                    </a:solidFill>
                  </a:tcPr>
                </a:tc>
                <a:tc>
                  <a:txBody>
                    <a:bodyPr/>
                    <a:lstStyle/>
                    <a:p>
                      <a:pPr lvl="0"/>
                      <a:r>
                        <a:rPr lang="en-GB" dirty="0">
                          <a:solidFill>
                            <a:srgbClr val="FF0000"/>
                          </a:solidFill>
                        </a:rPr>
                        <a:t>37%</a:t>
                      </a:r>
                    </a:p>
                  </a:txBody>
                  <a:tcPr marL="99060" marR="99060">
                    <a:solidFill>
                      <a:schemeClr val="bg1">
                        <a:lumMod val="85000"/>
                      </a:schemeClr>
                    </a:solidFill>
                  </a:tcPr>
                </a:tc>
                <a:tc>
                  <a:txBody>
                    <a:bodyPr/>
                    <a:lstStyle/>
                    <a:p>
                      <a:pPr lvl="0"/>
                      <a:r>
                        <a:rPr lang="en-GB" dirty="0">
                          <a:solidFill>
                            <a:srgbClr val="FF0000"/>
                          </a:solidFill>
                        </a:rPr>
                        <a:t>46%</a:t>
                      </a:r>
                    </a:p>
                  </a:txBody>
                  <a:tcPr marL="99060" marR="99060">
                    <a:solidFill>
                      <a:schemeClr val="bg1">
                        <a:lumMod val="85000"/>
                      </a:schemeClr>
                    </a:solidFill>
                  </a:tcPr>
                </a:tc>
                <a:tc>
                  <a:txBody>
                    <a:bodyPr/>
                    <a:lstStyle/>
                    <a:p>
                      <a:pPr lvl="0"/>
                      <a:r>
                        <a:rPr lang="en-GB" dirty="0">
                          <a:solidFill>
                            <a:srgbClr val="FF0000"/>
                          </a:solidFill>
                        </a:rPr>
                        <a:t>35%</a:t>
                      </a:r>
                    </a:p>
                  </a:txBody>
                  <a:tcPr marL="99060" marR="99060">
                    <a:solidFill>
                      <a:schemeClr val="bg1">
                        <a:lumMod val="85000"/>
                      </a:schemeClr>
                    </a:solidFill>
                  </a:tcPr>
                </a:tc>
                <a:extLst>
                  <a:ext uri="{0D108BD9-81ED-4DB2-BD59-A6C34878D82A}">
                    <a16:rowId xmlns:a16="http://schemas.microsoft.com/office/drawing/2014/main" val="10013"/>
                  </a:ext>
                </a:extLst>
              </a:tr>
              <a:tr h="368186">
                <a:tc>
                  <a:txBody>
                    <a:bodyPr/>
                    <a:lstStyle/>
                    <a:p>
                      <a:pPr lvl="0"/>
                      <a:r>
                        <a:rPr lang="en-GB" dirty="0">
                          <a:solidFill>
                            <a:srgbClr val="FF0000"/>
                          </a:solidFill>
                        </a:rPr>
                        <a:t>Specialist follow up (CNS)</a:t>
                      </a:r>
                    </a:p>
                  </a:txBody>
                  <a:tcPr marL="99060" marR="99060">
                    <a:solidFill>
                      <a:schemeClr val="bg1">
                        <a:lumMod val="85000"/>
                      </a:schemeClr>
                    </a:solidFill>
                  </a:tcPr>
                </a:tc>
                <a:tc>
                  <a:txBody>
                    <a:bodyPr/>
                    <a:lstStyle/>
                    <a:p>
                      <a:pPr lvl="0"/>
                      <a:r>
                        <a:rPr lang="en-GB" dirty="0">
                          <a:solidFill>
                            <a:srgbClr val="FF0000"/>
                          </a:solidFill>
                        </a:rPr>
                        <a:t>Yes</a:t>
                      </a:r>
                      <a:r>
                        <a:rPr lang="en-GB" baseline="0" dirty="0">
                          <a:solidFill>
                            <a:srgbClr val="FF0000"/>
                          </a:solidFill>
                        </a:rPr>
                        <a:t> 66%</a:t>
                      </a:r>
                      <a:endParaRPr lang="en-GB" dirty="0">
                        <a:solidFill>
                          <a:srgbClr val="FF0000"/>
                        </a:solidFill>
                      </a:endParaRPr>
                    </a:p>
                  </a:txBody>
                  <a:tcPr marL="99060" marR="99060">
                    <a:solidFill>
                      <a:schemeClr val="bg1">
                        <a:lumMod val="85000"/>
                      </a:schemeClr>
                    </a:solidFill>
                  </a:tcPr>
                </a:tc>
                <a:tc>
                  <a:txBody>
                    <a:bodyPr/>
                    <a:lstStyle/>
                    <a:p>
                      <a:pPr lvl="0"/>
                      <a:r>
                        <a:rPr lang="en-GB" dirty="0">
                          <a:solidFill>
                            <a:srgbClr val="FF0000"/>
                          </a:solidFill>
                        </a:rPr>
                        <a:t>Yes 64%</a:t>
                      </a:r>
                    </a:p>
                  </a:txBody>
                  <a:tcPr marL="99060" marR="99060">
                    <a:solidFill>
                      <a:schemeClr val="bg1">
                        <a:lumMod val="85000"/>
                      </a:schemeClr>
                    </a:solidFill>
                  </a:tcPr>
                </a:tc>
                <a:tc>
                  <a:txBody>
                    <a:bodyPr/>
                    <a:lstStyle/>
                    <a:p>
                      <a:pPr lvl="0"/>
                      <a:r>
                        <a:rPr lang="en-GB" dirty="0">
                          <a:solidFill>
                            <a:srgbClr val="FF0000"/>
                          </a:solidFill>
                        </a:rPr>
                        <a:t>Yes 55%</a:t>
                      </a:r>
                    </a:p>
                  </a:txBody>
                  <a:tcPr marL="99060" marR="99060">
                    <a:solidFill>
                      <a:schemeClr val="bg1">
                        <a:lumMod val="85000"/>
                      </a:schemeClr>
                    </a:solidFill>
                  </a:tcPr>
                </a:tc>
                <a:extLst>
                  <a:ext uri="{0D108BD9-81ED-4DB2-BD59-A6C34878D82A}">
                    <a16:rowId xmlns:a16="http://schemas.microsoft.com/office/drawing/2014/main" val="10014"/>
                  </a:ext>
                </a:extLst>
              </a:tr>
              <a:tr h="368186">
                <a:tc>
                  <a:txBody>
                    <a:bodyPr/>
                    <a:lstStyle/>
                    <a:p>
                      <a:pPr lvl="0"/>
                      <a:endParaRPr lang="en-GB" dirty="0">
                        <a:solidFill>
                          <a:srgbClr val="FF0000"/>
                        </a:solidFill>
                      </a:endParaRPr>
                    </a:p>
                  </a:txBody>
                  <a:tcPr marL="99060" marR="99060">
                    <a:solidFill>
                      <a:schemeClr val="bg1">
                        <a:lumMod val="85000"/>
                      </a:schemeClr>
                    </a:solidFill>
                  </a:tcPr>
                </a:tc>
                <a:tc>
                  <a:txBody>
                    <a:bodyPr/>
                    <a:lstStyle/>
                    <a:p>
                      <a:pPr lvl="0"/>
                      <a:r>
                        <a:rPr lang="en-GB" dirty="0">
                          <a:solidFill>
                            <a:srgbClr val="FF0000"/>
                          </a:solidFill>
                        </a:rPr>
                        <a:t>No 34%</a:t>
                      </a:r>
                    </a:p>
                  </a:txBody>
                  <a:tcPr marL="99060" marR="99060">
                    <a:solidFill>
                      <a:schemeClr val="bg1">
                        <a:lumMod val="85000"/>
                      </a:schemeClr>
                    </a:solidFill>
                  </a:tcPr>
                </a:tc>
                <a:tc>
                  <a:txBody>
                    <a:bodyPr/>
                    <a:lstStyle/>
                    <a:p>
                      <a:pPr lvl="0"/>
                      <a:r>
                        <a:rPr lang="en-GB" dirty="0">
                          <a:solidFill>
                            <a:srgbClr val="FF0000"/>
                          </a:solidFill>
                        </a:rPr>
                        <a:t>No 36%</a:t>
                      </a:r>
                    </a:p>
                  </a:txBody>
                  <a:tcPr marL="99060" marR="99060">
                    <a:solidFill>
                      <a:schemeClr val="bg1">
                        <a:lumMod val="85000"/>
                      </a:schemeClr>
                    </a:solidFill>
                  </a:tcPr>
                </a:tc>
                <a:tc>
                  <a:txBody>
                    <a:bodyPr/>
                    <a:lstStyle/>
                    <a:p>
                      <a:pPr lvl="0"/>
                      <a:r>
                        <a:rPr lang="en-GB" dirty="0">
                          <a:solidFill>
                            <a:srgbClr val="FF0000"/>
                          </a:solidFill>
                        </a:rPr>
                        <a:t>No 45%</a:t>
                      </a:r>
                    </a:p>
                  </a:txBody>
                  <a:tcPr marL="99060" marR="99060">
                    <a:solidFill>
                      <a:schemeClr val="bg1">
                        <a:lumMod val="85000"/>
                      </a:schemeClr>
                    </a:solidFill>
                  </a:tcPr>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17841569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1307057"/>
            <a:ext cx="8543925" cy="631364"/>
          </a:xfrm>
        </p:spPr>
        <p:txBody>
          <a:bodyPr/>
          <a:lstStyle/>
          <a:p>
            <a:r>
              <a:rPr lang="en-GB" dirty="0"/>
              <a:t>Conclusion</a:t>
            </a:r>
          </a:p>
        </p:txBody>
      </p:sp>
      <p:sp>
        <p:nvSpPr>
          <p:cNvPr id="3" name="Content Placeholder 2"/>
          <p:cNvSpPr>
            <a:spLocks noGrp="1"/>
          </p:cNvSpPr>
          <p:nvPr>
            <p:ph idx="1"/>
          </p:nvPr>
        </p:nvSpPr>
        <p:spPr>
          <a:xfrm>
            <a:off x="681038" y="1938422"/>
            <a:ext cx="8543925" cy="4011618"/>
          </a:xfrm>
        </p:spPr>
        <p:txBody>
          <a:bodyPr>
            <a:normAutofit fontScale="85000" lnSpcReduction="10000"/>
          </a:bodyPr>
          <a:lstStyle/>
          <a:p>
            <a:pPr lvl="0"/>
            <a:r>
              <a:rPr lang="en-GB" dirty="0"/>
              <a:t>There has been a significant increase in female asthmatic patients from 51% in Sept, 2016 to 70% in Jan, 2017 which is keeping up with the national statistics.</a:t>
            </a:r>
          </a:p>
          <a:p>
            <a:pPr lvl="0"/>
            <a:r>
              <a:rPr lang="en-GB" dirty="0"/>
              <a:t>*The Median stay duration in the hospital has increased from 2 days to 4 days in the same duration compared to the national statistics of 2 days.</a:t>
            </a:r>
          </a:p>
          <a:p>
            <a:pPr lvl="0"/>
            <a:r>
              <a:rPr lang="en-GB" dirty="0"/>
              <a:t>There has been increased detection of new cases of Asthma as 5% new cases were detected compared to 2% in the previous audit conforming to the national statistics of 11%.</a:t>
            </a:r>
          </a:p>
          <a:p>
            <a:pPr lvl="0"/>
            <a:r>
              <a:rPr lang="en-GB" dirty="0"/>
              <a:t>There has been significant decrease in the Asthma care bundle used which has dropped to 65% from 80% in the previous audit but still is significantly better than the national statistics of 28%.</a:t>
            </a:r>
          </a:p>
          <a:p>
            <a:pPr marL="0" indent="0">
              <a:buNone/>
            </a:pPr>
            <a:endParaRPr lang="en-GB" dirty="0"/>
          </a:p>
        </p:txBody>
      </p:sp>
    </p:spTree>
    <p:extLst>
      <p:ext uri="{BB962C8B-B14F-4D97-AF65-F5344CB8AC3E}">
        <p14:creationId xmlns:p14="http://schemas.microsoft.com/office/powerpoint/2010/main" val="1180687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038" y="1371600"/>
            <a:ext cx="8543925" cy="4578439"/>
          </a:xfrm>
        </p:spPr>
        <p:txBody>
          <a:bodyPr>
            <a:normAutofit fontScale="70000" lnSpcReduction="20000"/>
          </a:bodyPr>
          <a:lstStyle/>
          <a:p>
            <a:pPr marL="0" indent="0">
              <a:buNone/>
            </a:pPr>
            <a:r>
              <a:rPr lang="en-GB" dirty="0"/>
              <a:t>Of the </a:t>
            </a:r>
            <a:r>
              <a:rPr lang="en-GB" b="1" u="sng" dirty="0"/>
              <a:t>care bundle elements noted</a:t>
            </a:r>
            <a:r>
              <a:rPr lang="en-GB" dirty="0"/>
              <a:t>, the following data has been collected.</a:t>
            </a:r>
          </a:p>
          <a:p>
            <a:pPr marL="0" indent="0">
              <a:buNone/>
            </a:pPr>
            <a:r>
              <a:rPr lang="en-GB" dirty="0"/>
              <a:t> </a:t>
            </a:r>
          </a:p>
          <a:p>
            <a:pPr lvl="0"/>
            <a:r>
              <a:rPr lang="en-GB" dirty="0"/>
              <a:t>Inhaler techniques: There has been a significant decrease from 73% in the previous audit to 70% in current practice but is still better than the national statistics of 49%.</a:t>
            </a:r>
          </a:p>
          <a:p>
            <a:pPr lvl="0"/>
            <a:r>
              <a:rPr lang="en-GB" dirty="0"/>
              <a:t>Medication review: There has been consistency in the review of medications from the previous audit from 73% to 70% and is significantly better than the national statistics of 54%.</a:t>
            </a:r>
          </a:p>
          <a:p>
            <a:pPr lvl="0"/>
            <a:r>
              <a:rPr lang="en-GB" dirty="0"/>
              <a:t>Written action plan: There has been improvement from 20% to 35% but is still below the national statistics of 31%.</a:t>
            </a:r>
          </a:p>
          <a:p>
            <a:pPr lvl="0"/>
            <a:r>
              <a:rPr lang="en-GB" dirty="0"/>
              <a:t>Community review: There has been a decrease from 37% to 35% and is still below the national statistics of 46%.</a:t>
            </a:r>
          </a:p>
          <a:p>
            <a:pPr lvl="0"/>
            <a:r>
              <a:rPr lang="en-GB" dirty="0"/>
              <a:t>Community follow up: There has been a decrease in the follow up from 66% to 55% which is still significantly lower than national statistics of 64%. </a:t>
            </a:r>
          </a:p>
          <a:p>
            <a:pPr marL="0" indent="0">
              <a:buNone/>
            </a:pPr>
            <a:endParaRPr lang="en-GB" dirty="0"/>
          </a:p>
        </p:txBody>
      </p:sp>
    </p:spTree>
    <p:extLst>
      <p:ext uri="{BB962C8B-B14F-4D97-AF65-F5344CB8AC3E}">
        <p14:creationId xmlns:p14="http://schemas.microsoft.com/office/powerpoint/2010/main" val="2374339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txBox="1">
            <a:spLocks/>
          </p:cNvSpPr>
          <p:nvPr/>
        </p:nvSpPr>
        <p:spPr>
          <a:xfrm>
            <a:off x="381000" y="-2254"/>
            <a:ext cx="9144000" cy="501649"/>
          </a:xfrm>
          <a:prstGeom prst="rect">
            <a:avLst/>
          </a:prstGeom>
        </p:spPr>
        <p:txBody>
          <a:bodyPr vert="horz" lIns="91429" tIns="45715" rIns="91429" bIns="45715" rtlCol="0" anchor="ctr"/>
          <a:lstStyle>
            <a:defPPr>
              <a:defRPr lang="en-US"/>
            </a:defPPr>
            <a:lvl1pPr marL="0" algn="ctr" defTabSz="457146" rtl="0" eaLnBrk="1" latinLnBrk="0" hangingPunct="1">
              <a:defRPr sz="1200" kern="1200">
                <a:solidFill>
                  <a:schemeClr val="tx1">
                    <a:tint val="75000"/>
                  </a:schemeClr>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1"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4" algn="l" defTabSz="457146" rtl="0" eaLnBrk="1" latinLnBrk="0" hangingPunct="1">
              <a:defRPr sz="1800" kern="1200">
                <a:solidFill>
                  <a:schemeClr val="tx1"/>
                </a:solidFill>
                <a:latin typeface="+mn-lt"/>
                <a:ea typeface="+mn-ea"/>
                <a:cs typeface="+mn-cs"/>
              </a:defRPr>
            </a:lvl5pPr>
            <a:lvl6pPr marL="2285729" algn="l" defTabSz="457146" rtl="0" eaLnBrk="1" latinLnBrk="0" hangingPunct="1">
              <a:defRPr sz="1800" kern="1200">
                <a:solidFill>
                  <a:schemeClr val="tx1"/>
                </a:solidFill>
                <a:latin typeface="+mn-lt"/>
                <a:ea typeface="+mn-ea"/>
                <a:cs typeface="+mn-cs"/>
              </a:defRPr>
            </a:lvl6pPr>
            <a:lvl7pPr marL="2742875" algn="l" defTabSz="457146" rtl="0" eaLnBrk="1" latinLnBrk="0" hangingPunct="1">
              <a:defRPr sz="1800" kern="1200">
                <a:solidFill>
                  <a:schemeClr val="tx1"/>
                </a:solidFill>
                <a:latin typeface="+mn-lt"/>
                <a:ea typeface="+mn-ea"/>
                <a:cs typeface="+mn-cs"/>
              </a:defRPr>
            </a:lvl7pPr>
            <a:lvl8pPr marL="3200021" algn="l" defTabSz="457146" rtl="0" eaLnBrk="1" latinLnBrk="0" hangingPunct="1">
              <a:defRPr sz="1800" kern="1200">
                <a:solidFill>
                  <a:schemeClr val="tx1"/>
                </a:solidFill>
                <a:latin typeface="+mn-lt"/>
                <a:ea typeface="+mn-ea"/>
                <a:cs typeface="+mn-cs"/>
              </a:defRPr>
            </a:lvl8pPr>
            <a:lvl9pPr marL="3657167" algn="l" defTabSz="457146" rtl="0" eaLnBrk="1" latinLnBrk="0" hangingPunct="1">
              <a:defRPr sz="1800" kern="1200">
                <a:solidFill>
                  <a:schemeClr val="tx1"/>
                </a:solidFill>
                <a:latin typeface="+mn-lt"/>
                <a:ea typeface="+mn-ea"/>
                <a:cs typeface="+mn-cs"/>
              </a:defRPr>
            </a:lvl9pPr>
          </a:lstStyle>
          <a:p>
            <a:endParaRPr lang="en-US" dirty="0"/>
          </a:p>
        </p:txBody>
      </p:sp>
      <p:sp>
        <p:nvSpPr>
          <p:cNvPr id="7" name="Title 1"/>
          <p:cNvSpPr txBox="1">
            <a:spLocks/>
          </p:cNvSpPr>
          <p:nvPr/>
        </p:nvSpPr>
        <p:spPr>
          <a:xfrm>
            <a:off x="381000" y="1506048"/>
            <a:ext cx="9002486" cy="433158"/>
          </a:xfrm>
          <a:prstGeom prst="rect">
            <a:avLst/>
          </a:prstGeom>
        </p:spPr>
        <p:txBody>
          <a:bodyPr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700" b="1" dirty="0">
                <a:solidFill>
                  <a:srgbClr val="005EB8"/>
                </a:solidFill>
                <a:latin typeface="Arial"/>
                <a:cs typeface="Arial"/>
              </a:rPr>
              <a:t>Rag rate the Audit Results</a:t>
            </a:r>
          </a:p>
          <a:p>
            <a:pPr algn="l"/>
            <a:endParaRPr lang="en-US" sz="2700" b="1" dirty="0">
              <a:solidFill>
                <a:srgbClr val="005EB8"/>
              </a:solidFill>
              <a:latin typeface="Arial"/>
              <a:cs typeface="Arial"/>
            </a:endParaRPr>
          </a:p>
          <a:p>
            <a:pPr algn="l"/>
            <a:r>
              <a:rPr lang="en-GB" sz="1400" b="1" dirty="0"/>
              <a:t>RAG Rate Your Audit Results </a:t>
            </a:r>
            <a:endParaRPr lang="en-GB" sz="1400" dirty="0"/>
          </a:p>
          <a:p>
            <a:pPr algn="l"/>
            <a:r>
              <a:rPr lang="en-GB" sz="1400" b="1" dirty="0"/>
              <a:t> </a:t>
            </a:r>
            <a:endParaRPr lang="en-GB" sz="1400" dirty="0"/>
          </a:p>
          <a:p>
            <a:pPr algn="l"/>
            <a:r>
              <a:rPr lang="en-GB" sz="1400" dirty="0"/>
              <a:t>Please state the rag rating for your audit results.  You can establish this by considering if the results are acceptable for your service and if not what risks these results pose. You are establishing if the care is safe and effective for your audit results</a:t>
            </a:r>
          </a:p>
          <a:p>
            <a:pPr algn="l"/>
            <a:endParaRPr lang="en-GB" sz="1400" dirty="0"/>
          </a:p>
          <a:p>
            <a:pPr algn="l"/>
            <a:r>
              <a:rPr lang="en-GB" sz="1400" b="1" dirty="0"/>
              <a:t>Green</a:t>
            </a:r>
            <a:r>
              <a:rPr lang="en-GB" sz="1400" dirty="0"/>
              <a:t> = Care is safe and effective (but you should still have an action plan to improve the quality).</a:t>
            </a:r>
          </a:p>
          <a:p>
            <a:pPr algn="l"/>
            <a:endParaRPr lang="en-GB" sz="1400" b="1" dirty="0"/>
          </a:p>
          <a:p>
            <a:pPr algn="l"/>
            <a:r>
              <a:rPr lang="en-GB" sz="1400" b="1" dirty="0"/>
              <a:t>Amber</a:t>
            </a:r>
            <a:r>
              <a:rPr lang="en-GB" sz="1400" dirty="0"/>
              <a:t> = There is an issue with clinical care and your action plan must include a re-audit within 6 months</a:t>
            </a:r>
          </a:p>
          <a:p>
            <a:pPr algn="l"/>
            <a:endParaRPr lang="en-GB" sz="1400" b="1" dirty="0"/>
          </a:p>
          <a:p>
            <a:pPr algn="l"/>
            <a:r>
              <a:rPr lang="en-GB" sz="1400" b="1" dirty="0"/>
              <a:t>Red </a:t>
            </a:r>
            <a:r>
              <a:rPr lang="en-GB" sz="1400" dirty="0"/>
              <a:t>= There is a serious clinical issue and this must be reported on the Divisional Risk Register and discussed at Divisional Clinical and Risk Meetings.  </a:t>
            </a:r>
          </a:p>
          <a:p>
            <a:pPr algn="l"/>
            <a:endParaRPr lang="en-GB" sz="1400" dirty="0"/>
          </a:p>
          <a:p>
            <a:pPr algn="l"/>
            <a:endParaRPr lang="en-GB" sz="1400" dirty="0"/>
          </a:p>
          <a:p>
            <a:pPr algn="l"/>
            <a:endParaRPr lang="en-US" sz="1400" dirty="0">
              <a:solidFill>
                <a:srgbClr val="005EB8"/>
              </a:solidFill>
              <a:latin typeface="Arial"/>
              <a:cs typeface="Arial"/>
            </a:endParaRPr>
          </a:p>
        </p:txBody>
      </p:sp>
      <p:sp>
        <p:nvSpPr>
          <p:cNvPr id="8" name="Title 1"/>
          <p:cNvSpPr txBox="1">
            <a:spLocks/>
          </p:cNvSpPr>
          <p:nvPr/>
        </p:nvSpPr>
        <p:spPr>
          <a:xfrm>
            <a:off x="381000" y="2509284"/>
            <a:ext cx="9144000" cy="1830103"/>
          </a:xfrm>
          <a:prstGeom prst="rect">
            <a:avLst/>
          </a:prstGeom>
        </p:spPr>
        <p:txBody>
          <a:bodyPr vert="horz" lIns="91429" tIns="45715" rIns="91429" bIns="45715" rtlCol="0" anchor="t">
            <a:noAutofit/>
          </a:bodyPr>
          <a:lstStyle>
            <a:lvl1pPr algn="ctr" defTabSz="457146" rtl="0" eaLnBrk="1" latinLnBrk="0" hangingPunct="1">
              <a:spcBef>
                <a:spcPct val="0"/>
              </a:spcBef>
              <a:buNone/>
              <a:defRPr sz="4400" kern="1200">
                <a:solidFill>
                  <a:schemeClr val="tx1"/>
                </a:solidFill>
                <a:latin typeface="+mj-lt"/>
                <a:ea typeface="+mj-ea"/>
                <a:cs typeface="+mj-cs"/>
              </a:defRPr>
            </a:lvl1pPr>
          </a:lstStyle>
          <a:p>
            <a:pPr algn="l"/>
            <a:endParaRPr lang="en-US" sz="1400" dirty="0">
              <a:latin typeface="Arial"/>
              <a:cs typeface="Arial"/>
            </a:endParaRPr>
          </a:p>
        </p:txBody>
      </p:sp>
      <p:graphicFrame>
        <p:nvGraphicFramePr>
          <p:cNvPr id="3" name="Table 2"/>
          <p:cNvGraphicFramePr>
            <a:graphicFrameLocks noGrp="1"/>
          </p:cNvGraphicFramePr>
          <p:nvPr>
            <p:extLst>
              <p:ext uri="{D42A27DB-BD31-4B8C-83A1-F6EECF244321}">
                <p14:modId xmlns:p14="http://schemas.microsoft.com/office/powerpoint/2010/main" val="2991600616"/>
              </p:ext>
            </p:extLst>
          </p:nvPr>
        </p:nvGraphicFramePr>
        <p:xfrm>
          <a:off x="381000" y="4697783"/>
          <a:ext cx="3133090" cy="630936"/>
        </p:xfrm>
        <a:graphic>
          <a:graphicData uri="http://schemas.openxmlformats.org/drawingml/2006/table">
            <a:tbl>
              <a:tblPr firstRow="1" firstCol="1" bandRow="1"/>
              <a:tblGrid>
                <a:gridCol w="990600">
                  <a:extLst>
                    <a:ext uri="{9D8B030D-6E8A-4147-A177-3AD203B41FA5}">
                      <a16:colId xmlns:a16="http://schemas.microsoft.com/office/drawing/2014/main" val="20000"/>
                    </a:ext>
                  </a:extLst>
                </a:gridCol>
                <a:gridCol w="2142490">
                  <a:extLst>
                    <a:ext uri="{9D8B030D-6E8A-4147-A177-3AD203B41FA5}">
                      <a16:colId xmlns:a16="http://schemas.microsoft.com/office/drawing/2014/main" val="20001"/>
                    </a:ext>
                  </a:extLst>
                </a:gridCol>
              </a:tblGrid>
              <a:tr h="0">
                <a:tc>
                  <a:txBody>
                    <a:bodyPr/>
                    <a:lstStyle/>
                    <a:p>
                      <a:pPr algn="just">
                        <a:lnSpc>
                          <a:spcPct val="115000"/>
                        </a:lnSpc>
                        <a:spcAft>
                          <a:spcPts val="0"/>
                        </a:spcAft>
                      </a:pPr>
                      <a:r>
                        <a:rPr lang="en-GB" sz="1200" b="1" dirty="0">
                          <a:effectLst/>
                          <a:latin typeface="Arial"/>
                          <a:ea typeface="Calibri"/>
                          <a:cs typeface="Times New Roman"/>
                        </a:rPr>
                        <a:t> </a:t>
                      </a:r>
                      <a:endParaRPr lang="en-GB" sz="1100" dirty="0">
                        <a:effectLst/>
                        <a:latin typeface="Calibri"/>
                        <a:ea typeface="Calibri"/>
                        <a:cs typeface="Times New Roman"/>
                      </a:endParaRPr>
                    </a:p>
                    <a:p>
                      <a:pPr algn="just">
                        <a:lnSpc>
                          <a:spcPct val="115000"/>
                        </a:lnSpc>
                        <a:spcAft>
                          <a:spcPts val="0"/>
                        </a:spcAft>
                      </a:pPr>
                      <a:r>
                        <a:rPr lang="en-GB" sz="1200" b="1" dirty="0">
                          <a:solidFill>
                            <a:schemeClr val="bg1"/>
                          </a:solidFill>
                          <a:effectLst/>
                          <a:latin typeface="Arial"/>
                          <a:ea typeface="Calibri"/>
                          <a:cs typeface="Times New Roman"/>
                        </a:rPr>
                        <a:t>Rating:</a:t>
                      </a:r>
                      <a:endParaRPr lang="en-GB" sz="1100" dirty="0">
                        <a:solidFill>
                          <a:schemeClr val="bg1"/>
                        </a:solidFill>
                        <a:effectLst/>
                        <a:latin typeface="Calibri"/>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5EB8"/>
                    </a:solidFill>
                  </a:tcPr>
                </a:tc>
                <a:tc>
                  <a:txBody>
                    <a:bodyPr/>
                    <a:lstStyle/>
                    <a:p>
                      <a:pPr algn="just">
                        <a:lnSpc>
                          <a:spcPct val="115000"/>
                        </a:lnSpc>
                        <a:spcAft>
                          <a:spcPts val="0"/>
                        </a:spcAft>
                      </a:pPr>
                      <a:r>
                        <a:rPr lang="en-GB" sz="1200" dirty="0">
                          <a:effectLst/>
                          <a:latin typeface="Arial"/>
                          <a:ea typeface="Calibri"/>
                          <a:cs typeface="Times New Roman"/>
                        </a:rPr>
                        <a:t> </a:t>
                      </a:r>
                      <a:endParaRPr lang="en-GB" sz="1100" dirty="0">
                        <a:effectLst/>
                        <a:latin typeface="Calibri"/>
                        <a:ea typeface="Calibri"/>
                        <a:cs typeface="Times New Roman"/>
                      </a:endParaRPr>
                    </a:p>
                    <a:p>
                      <a:pPr algn="just">
                        <a:lnSpc>
                          <a:spcPct val="115000"/>
                        </a:lnSpc>
                        <a:spcAft>
                          <a:spcPts val="0"/>
                        </a:spcAft>
                      </a:pPr>
                      <a:r>
                        <a:rPr lang="en-GB" sz="1200" dirty="0">
                          <a:effectLst/>
                          <a:latin typeface="Arial"/>
                          <a:ea typeface="Calibri"/>
                          <a:cs typeface="Times New Roman"/>
                        </a:rPr>
                        <a:t>  Amber</a:t>
                      </a:r>
                      <a:endParaRPr lang="en-GB" sz="1100" dirty="0">
                        <a:effectLst/>
                        <a:latin typeface="Calibri"/>
                        <a:ea typeface="Calibri"/>
                        <a:cs typeface="Times New Roman"/>
                      </a:endParaRPr>
                    </a:p>
                    <a:p>
                      <a:pPr algn="just">
                        <a:lnSpc>
                          <a:spcPct val="115000"/>
                        </a:lnSpc>
                        <a:spcAft>
                          <a:spcPts val="0"/>
                        </a:spcAft>
                      </a:pPr>
                      <a:r>
                        <a:rPr lang="en-GB" sz="1200" dirty="0">
                          <a:effectLst/>
                          <a:latin typeface="Arial"/>
                          <a:ea typeface="Calibri"/>
                          <a:cs typeface="Times New Roman"/>
                        </a:rPr>
                        <a:t> </a:t>
                      </a:r>
                      <a:endParaRPr lang="en-GB"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805435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txBox="1">
            <a:spLocks/>
          </p:cNvSpPr>
          <p:nvPr/>
        </p:nvSpPr>
        <p:spPr>
          <a:xfrm>
            <a:off x="381000" y="-2254"/>
            <a:ext cx="9144000" cy="501649"/>
          </a:xfrm>
          <a:prstGeom prst="rect">
            <a:avLst/>
          </a:prstGeom>
        </p:spPr>
        <p:txBody>
          <a:bodyPr vert="horz" lIns="91429" tIns="45715" rIns="91429" bIns="45715" rtlCol="0" anchor="ctr"/>
          <a:lstStyle>
            <a:defPPr>
              <a:defRPr lang="en-US"/>
            </a:defPPr>
            <a:lvl1pPr marL="0" algn="ctr" defTabSz="457146" rtl="0" eaLnBrk="1" latinLnBrk="0" hangingPunct="1">
              <a:defRPr sz="1200" kern="1200">
                <a:solidFill>
                  <a:schemeClr val="tx1">
                    <a:tint val="75000"/>
                  </a:schemeClr>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1"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4" algn="l" defTabSz="457146" rtl="0" eaLnBrk="1" latinLnBrk="0" hangingPunct="1">
              <a:defRPr sz="1800" kern="1200">
                <a:solidFill>
                  <a:schemeClr val="tx1"/>
                </a:solidFill>
                <a:latin typeface="+mn-lt"/>
                <a:ea typeface="+mn-ea"/>
                <a:cs typeface="+mn-cs"/>
              </a:defRPr>
            </a:lvl5pPr>
            <a:lvl6pPr marL="2285729" algn="l" defTabSz="457146" rtl="0" eaLnBrk="1" latinLnBrk="0" hangingPunct="1">
              <a:defRPr sz="1800" kern="1200">
                <a:solidFill>
                  <a:schemeClr val="tx1"/>
                </a:solidFill>
                <a:latin typeface="+mn-lt"/>
                <a:ea typeface="+mn-ea"/>
                <a:cs typeface="+mn-cs"/>
              </a:defRPr>
            </a:lvl6pPr>
            <a:lvl7pPr marL="2742875" algn="l" defTabSz="457146" rtl="0" eaLnBrk="1" latinLnBrk="0" hangingPunct="1">
              <a:defRPr sz="1800" kern="1200">
                <a:solidFill>
                  <a:schemeClr val="tx1"/>
                </a:solidFill>
                <a:latin typeface="+mn-lt"/>
                <a:ea typeface="+mn-ea"/>
                <a:cs typeface="+mn-cs"/>
              </a:defRPr>
            </a:lvl7pPr>
            <a:lvl8pPr marL="3200021" algn="l" defTabSz="457146" rtl="0" eaLnBrk="1" latinLnBrk="0" hangingPunct="1">
              <a:defRPr sz="1800" kern="1200">
                <a:solidFill>
                  <a:schemeClr val="tx1"/>
                </a:solidFill>
                <a:latin typeface="+mn-lt"/>
                <a:ea typeface="+mn-ea"/>
                <a:cs typeface="+mn-cs"/>
              </a:defRPr>
            </a:lvl8pPr>
            <a:lvl9pPr marL="3657167" algn="l" defTabSz="457146" rtl="0" eaLnBrk="1" latinLnBrk="0" hangingPunct="1">
              <a:defRPr sz="1800" kern="1200">
                <a:solidFill>
                  <a:schemeClr val="tx1"/>
                </a:solidFill>
                <a:latin typeface="+mn-lt"/>
                <a:ea typeface="+mn-ea"/>
                <a:cs typeface="+mn-cs"/>
              </a:defRPr>
            </a:lvl9pPr>
          </a:lstStyle>
          <a:p>
            <a:endParaRPr lang="en-US" dirty="0"/>
          </a:p>
        </p:txBody>
      </p:sp>
      <p:sp>
        <p:nvSpPr>
          <p:cNvPr id="7" name="Title 1"/>
          <p:cNvSpPr txBox="1">
            <a:spLocks/>
          </p:cNvSpPr>
          <p:nvPr/>
        </p:nvSpPr>
        <p:spPr>
          <a:xfrm>
            <a:off x="381000" y="1506048"/>
            <a:ext cx="9002486" cy="433158"/>
          </a:xfrm>
          <a:prstGeom prst="rect">
            <a:avLst/>
          </a:prstGeom>
        </p:spPr>
        <p:txBody>
          <a:bodyPr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700" b="1" dirty="0">
                <a:solidFill>
                  <a:srgbClr val="005EB8"/>
                </a:solidFill>
                <a:latin typeface="Arial"/>
                <a:cs typeface="Arial"/>
              </a:rPr>
              <a:t>Recommendations</a:t>
            </a:r>
          </a:p>
          <a:p>
            <a:pPr algn="l"/>
            <a:endParaRPr lang="en-US" sz="2700" b="1" dirty="0">
              <a:solidFill>
                <a:srgbClr val="005EB8"/>
              </a:solidFill>
              <a:latin typeface="Arial"/>
              <a:cs typeface="Arial"/>
            </a:endParaRPr>
          </a:p>
          <a:p>
            <a:pPr algn="l"/>
            <a:endParaRPr lang="en-US" sz="2700" b="1" dirty="0">
              <a:solidFill>
                <a:srgbClr val="005EB8"/>
              </a:solidFill>
              <a:latin typeface="Arial"/>
              <a:cs typeface="Arial"/>
            </a:endParaRPr>
          </a:p>
          <a:p>
            <a:pPr algn="l"/>
            <a:endParaRPr lang="en-US" sz="1400" dirty="0">
              <a:solidFill>
                <a:srgbClr val="005EB8"/>
              </a:solidFill>
              <a:latin typeface="Arial"/>
              <a:cs typeface="Arial"/>
            </a:endParaRPr>
          </a:p>
        </p:txBody>
      </p:sp>
      <p:sp>
        <p:nvSpPr>
          <p:cNvPr id="8" name="Title 1"/>
          <p:cNvSpPr txBox="1">
            <a:spLocks/>
          </p:cNvSpPr>
          <p:nvPr/>
        </p:nvSpPr>
        <p:spPr>
          <a:xfrm>
            <a:off x="381000" y="2509284"/>
            <a:ext cx="9144000" cy="2583711"/>
          </a:xfrm>
          <a:prstGeom prst="rect">
            <a:avLst/>
          </a:prstGeom>
        </p:spPr>
        <p:txBody>
          <a:bodyPr vert="horz" lIns="91429" tIns="45715" rIns="91429" bIns="45715" rtlCol="0" anchor="t">
            <a:noAutofit/>
          </a:bodyPr>
          <a:lstStyle>
            <a:lvl1pPr algn="ctr" defTabSz="457146" rtl="0" eaLnBrk="1" latinLnBrk="0" hangingPunct="1">
              <a:spcBef>
                <a:spcPct val="0"/>
              </a:spcBef>
              <a:buNone/>
              <a:defRPr sz="4400" kern="1200">
                <a:solidFill>
                  <a:schemeClr val="tx1"/>
                </a:solidFill>
                <a:latin typeface="+mj-lt"/>
                <a:ea typeface="+mj-ea"/>
                <a:cs typeface="+mj-cs"/>
              </a:defRPr>
            </a:lvl1pPr>
          </a:lstStyle>
          <a:p>
            <a:pPr marL="68580" algn="l"/>
            <a:r>
              <a:rPr lang="en-GB" sz="2000" dirty="0"/>
              <a:t>  Based on the data collected, the following are the recommendations:</a:t>
            </a:r>
          </a:p>
          <a:p>
            <a:pPr marL="342900" lvl="0" indent="-342900" algn="l">
              <a:buFont typeface="+mj-lt"/>
              <a:buAutoNum type="arabicPeriod"/>
            </a:pPr>
            <a:r>
              <a:rPr lang="en-GB" sz="2000" dirty="0"/>
              <a:t>The stay in the hospital needs to be reduced from 4 days to the national average of 2 days.</a:t>
            </a:r>
          </a:p>
          <a:p>
            <a:pPr marL="342900" lvl="0" indent="-342900" algn="l">
              <a:buFont typeface="+mj-lt"/>
              <a:buAutoNum type="arabicPeriod"/>
            </a:pPr>
            <a:r>
              <a:rPr lang="en-GB" sz="2000" dirty="0"/>
              <a:t>The community follow up and review for these patients need to be improved significantly.</a:t>
            </a:r>
          </a:p>
          <a:p>
            <a:pPr marL="342900" lvl="0" indent="-342900" algn="l">
              <a:buFont typeface="+mj-lt"/>
              <a:buAutoNum type="arabicPeriod"/>
            </a:pPr>
            <a:r>
              <a:rPr lang="en-GB" sz="2000" dirty="0"/>
              <a:t>Need for continuing the audit on asthma care bundle.</a:t>
            </a:r>
          </a:p>
          <a:p>
            <a:pPr marL="285750" indent="-285750" algn="l">
              <a:buFont typeface="Arial" panose="020B0604020202020204" pitchFamily="34" charset="0"/>
              <a:buChar char="•"/>
            </a:pPr>
            <a:endParaRPr lang="en-US" sz="1400" dirty="0">
              <a:latin typeface="Arial"/>
              <a:cs typeface="Arial"/>
            </a:endParaRPr>
          </a:p>
        </p:txBody>
      </p:sp>
    </p:spTree>
    <p:extLst>
      <p:ext uri="{BB962C8B-B14F-4D97-AF65-F5344CB8AC3E}">
        <p14:creationId xmlns:p14="http://schemas.microsoft.com/office/powerpoint/2010/main" val="24488596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txBox="1">
            <a:spLocks/>
          </p:cNvSpPr>
          <p:nvPr/>
        </p:nvSpPr>
        <p:spPr>
          <a:xfrm>
            <a:off x="381000" y="-2254"/>
            <a:ext cx="9144000" cy="501649"/>
          </a:xfrm>
          <a:prstGeom prst="rect">
            <a:avLst/>
          </a:prstGeom>
        </p:spPr>
        <p:txBody>
          <a:bodyPr vert="horz" lIns="91429" tIns="45715" rIns="91429" bIns="45715" rtlCol="0" anchor="ctr"/>
          <a:lstStyle>
            <a:defPPr>
              <a:defRPr lang="en-US"/>
            </a:defPPr>
            <a:lvl1pPr marL="0" algn="ctr" defTabSz="457146" rtl="0" eaLnBrk="1" latinLnBrk="0" hangingPunct="1">
              <a:defRPr sz="1200" kern="1200">
                <a:solidFill>
                  <a:schemeClr val="tx1">
                    <a:tint val="75000"/>
                  </a:schemeClr>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1"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4" algn="l" defTabSz="457146" rtl="0" eaLnBrk="1" latinLnBrk="0" hangingPunct="1">
              <a:defRPr sz="1800" kern="1200">
                <a:solidFill>
                  <a:schemeClr val="tx1"/>
                </a:solidFill>
                <a:latin typeface="+mn-lt"/>
                <a:ea typeface="+mn-ea"/>
                <a:cs typeface="+mn-cs"/>
              </a:defRPr>
            </a:lvl5pPr>
            <a:lvl6pPr marL="2285729" algn="l" defTabSz="457146" rtl="0" eaLnBrk="1" latinLnBrk="0" hangingPunct="1">
              <a:defRPr sz="1800" kern="1200">
                <a:solidFill>
                  <a:schemeClr val="tx1"/>
                </a:solidFill>
                <a:latin typeface="+mn-lt"/>
                <a:ea typeface="+mn-ea"/>
                <a:cs typeface="+mn-cs"/>
              </a:defRPr>
            </a:lvl6pPr>
            <a:lvl7pPr marL="2742875" algn="l" defTabSz="457146" rtl="0" eaLnBrk="1" latinLnBrk="0" hangingPunct="1">
              <a:defRPr sz="1800" kern="1200">
                <a:solidFill>
                  <a:schemeClr val="tx1"/>
                </a:solidFill>
                <a:latin typeface="+mn-lt"/>
                <a:ea typeface="+mn-ea"/>
                <a:cs typeface="+mn-cs"/>
              </a:defRPr>
            </a:lvl7pPr>
            <a:lvl8pPr marL="3200021" algn="l" defTabSz="457146" rtl="0" eaLnBrk="1" latinLnBrk="0" hangingPunct="1">
              <a:defRPr sz="1800" kern="1200">
                <a:solidFill>
                  <a:schemeClr val="tx1"/>
                </a:solidFill>
                <a:latin typeface="+mn-lt"/>
                <a:ea typeface="+mn-ea"/>
                <a:cs typeface="+mn-cs"/>
              </a:defRPr>
            </a:lvl8pPr>
            <a:lvl9pPr marL="3657167" algn="l" defTabSz="457146" rtl="0" eaLnBrk="1" latinLnBrk="0" hangingPunct="1">
              <a:defRPr sz="1800" kern="1200">
                <a:solidFill>
                  <a:schemeClr val="tx1"/>
                </a:solidFill>
                <a:latin typeface="+mn-lt"/>
                <a:ea typeface="+mn-ea"/>
                <a:cs typeface="+mn-cs"/>
              </a:defRPr>
            </a:lvl9pPr>
          </a:lstStyle>
          <a:p>
            <a:endParaRPr lang="en-US" dirty="0"/>
          </a:p>
        </p:txBody>
      </p:sp>
      <p:sp>
        <p:nvSpPr>
          <p:cNvPr id="7" name="Title 1"/>
          <p:cNvSpPr txBox="1">
            <a:spLocks/>
          </p:cNvSpPr>
          <p:nvPr/>
        </p:nvSpPr>
        <p:spPr>
          <a:xfrm>
            <a:off x="381000" y="1506048"/>
            <a:ext cx="9002486" cy="433158"/>
          </a:xfrm>
          <a:prstGeom prst="rect">
            <a:avLst/>
          </a:prstGeom>
        </p:spPr>
        <p:txBody>
          <a:bodyPr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700" b="1" dirty="0">
                <a:solidFill>
                  <a:srgbClr val="005EB8"/>
                </a:solidFill>
                <a:latin typeface="Arial"/>
                <a:cs typeface="Arial"/>
              </a:rPr>
              <a:t>Clinical Audit Action Plan</a:t>
            </a:r>
          </a:p>
          <a:p>
            <a:pPr algn="l"/>
            <a:endParaRPr lang="en-US" sz="2700" b="1" dirty="0">
              <a:solidFill>
                <a:srgbClr val="005EB8"/>
              </a:solidFill>
              <a:latin typeface="Arial"/>
              <a:cs typeface="Arial"/>
            </a:endParaRPr>
          </a:p>
          <a:p>
            <a:pPr algn="l"/>
            <a:endParaRPr lang="en-US" sz="1400" dirty="0">
              <a:solidFill>
                <a:srgbClr val="005EB8"/>
              </a:solidFill>
              <a:latin typeface="Arial"/>
              <a:cs typeface="Arial"/>
            </a:endParaRPr>
          </a:p>
        </p:txBody>
      </p:sp>
      <p:graphicFrame>
        <p:nvGraphicFramePr>
          <p:cNvPr id="4" name="Table 3"/>
          <p:cNvGraphicFramePr>
            <a:graphicFrameLocks noGrp="1"/>
          </p:cNvGraphicFramePr>
          <p:nvPr>
            <p:extLst>
              <p:ext uri="{D42A27DB-BD31-4B8C-83A1-F6EECF244321}">
                <p14:modId xmlns:p14="http://schemas.microsoft.com/office/powerpoint/2010/main" val="1528209076"/>
              </p:ext>
            </p:extLst>
          </p:nvPr>
        </p:nvGraphicFramePr>
        <p:xfrm>
          <a:off x="326951" y="2562445"/>
          <a:ext cx="9252098" cy="2905914"/>
        </p:xfrm>
        <a:graphic>
          <a:graphicData uri="http://schemas.openxmlformats.org/drawingml/2006/table">
            <a:tbl>
              <a:tblPr firstRow="1" firstCol="1" bandRow="1"/>
              <a:tblGrid>
                <a:gridCol w="1799506">
                  <a:extLst>
                    <a:ext uri="{9D8B030D-6E8A-4147-A177-3AD203B41FA5}">
                      <a16:colId xmlns:a16="http://schemas.microsoft.com/office/drawing/2014/main" val="20000"/>
                    </a:ext>
                  </a:extLst>
                </a:gridCol>
                <a:gridCol w="1609502">
                  <a:extLst>
                    <a:ext uri="{9D8B030D-6E8A-4147-A177-3AD203B41FA5}">
                      <a16:colId xmlns:a16="http://schemas.microsoft.com/office/drawing/2014/main" val="20001"/>
                    </a:ext>
                  </a:extLst>
                </a:gridCol>
                <a:gridCol w="1729176">
                  <a:extLst>
                    <a:ext uri="{9D8B030D-6E8A-4147-A177-3AD203B41FA5}">
                      <a16:colId xmlns:a16="http://schemas.microsoft.com/office/drawing/2014/main" val="20002"/>
                    </a:ext>
                  </a:extLst>
                </a:gridCol>
                <a:gridCol w="1370714">
                  <a:extLst>
                    <a:ext uri="{9D8B030D-6E8A-4147-A177-3AD203B41FA5}">
                      <a16:colId xmlns:a16="http://schemas.microsoft.com/office/drawing/2014/main" val="20003"/>
                    </a:ext>
                  </a:extLst>
                </a:gridCol>
                <a:gridCol w="2743200">
                  <a:extLst>
                    <a:ext uri="{9D8B030D-6E8A-4147-A177-3AD203B41FA5}">
                      <a16:colId xmlns:a16="http://schemas.microsoft.com/office/drawing/2014/main" val="20004"/>
                    </a:ext>
                  </a:extLst>
                </a:gridCol>
              </a:tblGrid>
              <a:tr h="691116">
                <a:tc>
                  <a:txBody>
                    <a:bodyPr/>
                    <a:lstStyle/>
                    <a:p>
                      <a:pPr algn="ctr">
                        <a:spcAft>
                          <a:spcPts val="0"/>
                        </a:spcAft>
                      </a:pPr>
                      <a:r>
                        <a:rPr lang="en-GB" sz="1100" b="1" dirty="0">
                          <a:solidFill>
                            <a:schemeClr val="bg1"/>
                          </a:solidFill>
                          <a:effectLst/>
                          <a:latin typeface="Arial"/>
                          <a:ea typeface="Calibri"/>
                          <a:cs typeface="Times New Roman"/>
                        </a:rPr>
                        <a:t>Issue identified</a:t>
                      </a:r>
                      <a:endParaRPr lang="en-GB" sz="11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5EB8"/>
                    </a:solidFill>
                  </a:tcPr>
                </a:tc>
                <a:tc>
                  <a:txBody>
                    <a:bodyPr/>
                    <a:lstStyle/>
                    <a:p>
                      <a:pPr algn="ctr">
                        <a:spcAft>
                          <a:spcPts val="0"/>
                        </a:spcAft>
                      </a:pPr>
                      <a:r>
                        <a:rPr lang="en-GB" sz="1100" b="1" dirty="0">
                          <a:solidFill>
                            <a:schemeClr val="bg1"/>
                          </a:solidFill>
                          <a:effectLst/>
                          <a:latin typeface="Arial"/>
                          <a:ea typeface="Calibri"/>
                          <a:cs typeface="Times New Roman"/>
                        </a:rPr>
                        <a:t>Action to be taken</a:t>
                      </a:r>
                      <a:endParaRPr lang="en-GB" sz="11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5EB8"/>
                    </a:solidFill>
                  </a:tcPr>
                </a:tc>
                <a:tc>
                  <a:txBody>
                    <a:bodyPr/>
                    <a:lstStyle/>
                    <a:p>
                      <a:pPr algn="ctr">
                        <a:spcAft>
                          <a:spcPts val="0"/>
                        </a:spcAft>
                      </a:pPr>
                      <a:r>
                        <a:rPr lang="en-GB" sz="1100" b="1" dirty="0">
                          <a:solidFill>
                            <a:schemeClr val="bg1"/>
                          </a:solidFill>
                          <a:effectLst/>
                          <a:latin typeface="Arial"/>
                          <a:ea typeface="Calibri"/>
                          <a:cs typeface="Times New Roman"/>
                        </a:rPr>
                        <a:t>Name of person responsible</a:t>
                      </a:r>
                      <a:endParaRPr lang="en-GB" sz="11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5EB8"/>
                    </a:solidFill>
                  </a:tcPr>
                </a:tc>
                <a:tc>
                  <a:txBody>
                    <a:bodyPr/>
                    <a:lstStyle/>
                    <a:p>
                      <a:pPr algn="ctr">
                        <a:spcAft>
                          <a:spcPts val="0"/>
                        </a:spcAft>
                      </a:pPr>
                      <a:r>
                        <a:rPr lang="en-GB" sz="1100" b="1" dirty="0">
                          <a:solidFill>
                            <a:schemeClr val="bg1"/>
                          </a:solidFill>
                          <a:effectLst/>
                          <a:latin typeface="Arial"/>
                          <a:ea typeface="Calibri"/>
                          <a:cs typeface="Times New Roman"/>
                        </a:rPr>
                        <a:t>Date action to be completed by</a:t>
                      </a:r>
                      <a:endParaRPr lang="en-GB" sz="11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5EB8"/>
                    </a:solidFill>
                  </a:tcPr>
                </a:tc>
                <a:tc>
                  <a:txBody>
                    <a:bodyPr/>
                    <a:lstStyle/>
                    <a:p>
                      <a:pPr algn="ctr">
                        <a:spcAft>
                          <a:spcPts val="0"/>
                        </a:spcAft>
                      </a:pPr>
                      <a:r>
                        <a:rPr lang="en-GB" sz="1100" b="1" dirty="0">
                          <a:solidFill>
                            <a:schemeClr val="bg1"/>
                          </a:solidFill>
                          <a:effectLst/>
                          <a:latin typeface="Arial"/>
                          <a:ea typeface="Calibri"/>
                          <a:cs typeface="Times New Roman"/>
                        </a:rPr>
                        <a:t>Progress with implementing action</a:t>
                      </a:r>
                      <a:endParaRPr lang="en-GB" sz="1100" dirty="0">
                        <a:solidFill>
                          <a:schemeClr val="bg1"/>
                        </a:solidFill>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5EB8"/>
                    </a:solidFill>
                  </a:tcPr>
                </a:tc>
                <a:extLst>
                  <a:ext uri="{0D108BD9-81ED-4DB2-BD59-A6C34878D82A}">
                    <a16:rowId xmlns:a16="http://schemas.microsoft.com/office/drawing/2014/main" val="10000"/>
                  </a:ext>
                </a:extLst>
              </a:tr>
              <a:tr h="604479">
                <a:tc>
                  <a:txBody>
                    <a:bodyPr/>
                    <a:lstStyle/>
                    <a:p>
                      <a:pPr>
                        <a:spcAft>
                          <a:spcPts val="0"/>
                        </a:spcAft>
                      </a:pPr>
                      <a:r>
                        <a:rPr lang="en-GB" sz="1100" dirty="0">
                          <a:effectLst/>
                          <a:latin typeface="Arial"/>
                          <a:ea typeface="Calibri"/>
                          <a:cs typeface="Times New Roman"/>
                        </a:rPr>
                        <a:t>Use of Asthma care bundle </a:t>
                      </a:r>
                      <a:endParaRPr lang="en-GB"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dirty="0">
                          <a:effectLst/>
                          <a:latin typeface="Arial"/>
                          <a:ea typeface="Calibri"/>
                          <a:cs typeface="Times New Roman"/>
                        </a:rPr>
                        <a:t>Teaching of Asthma care bundle and new Asthma guidelines </a:t>
                      </a:r>
                      <a:endParaRPr lang="en-GB"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dirty="0"/>
                        <a:t>Dr.Soresi Simona,</a:t>
                      </a:r>
                      <a:r>
                        <a:rPr lang="en-GB" sz="1100" baseline="0" dirty="0"/>
                        <a:t> </a:t>
                      </a:r>
                      <a:r>
                        <a:rPr lang="en-GB" sz="1100" dirty="0"/>
                        <a:t>Consultant </a:t>
                      </a:r>
                    </a:p>
                    <a:p>
                      <a:pPr>
                        <a:spcAft>
                          <a:spcPts val="0"/>
                        </a:spcAft>
                      </a:pPr>
                      <a:r>
                        <a:rPr lang="en-GB" sz="1100" dirty="0"/>
                        <a:t>Dr. Tahira Adnan, </a:t>
                      </a:r>
                      <a:r>
                        <a:rPr lang="en-GB" sz="1100" dirty="0">
                          <a:effectLst/>
                          <a:latin typeface="Arial"/>
                          <a:ea typeface="Calibri"/>
                          <a:cs typeface="Times New Roman"/>
                        </a:rPr>
                        <a:t>Registrar</a:t>
                      </a:r>
                      <a:endParaRPr lang="en-GB" sz="1100" dirty="0">
                        <a:effectLst/>
                        <a:latin typeface="Calibri"/>
                        <a:ea typeface="Calibri"/>
                        <a:cs typeface="Times New Roman"/>
                      </a:endParaRPr>
                    </a:p>
                    <a:p>
                      <a:pPr>
                        <a:spcAft>
                          <a:spcPts val="0"/>
                        </a:spcAft>
                      </a:pPr>
                      <a:r>
                        <a:rPr lang="en-GB" sz="1100" dirty="0"/>
                        <a:t>Sue Langley, </a:t>
                      </a:r>
                      <a:r>
                        <a:rPr lang="en-GB" sz="1100" dirty="0">
                          <a:effectLst/>
                          <a:latin typeface="Arial"/>
                          <a:ea typeface="Calibri"/>
                          <a:cs typeface="Times New Roman"/>
                        </a:rPr>
                        <a:t>Resp CNS</a:t>
                      </a:r>
                      <a:endParaRPr lang="en-GB" sz="1100" dirty="0">
                        <a:effectLst/>
                        <a:latin typeface="Calibri"/>
                        <a:ea typeface="Calibri"/>
                        <a:cs typeface="Times New Roman"/>
                      </a:endParaRPr>
                    </a:p>
                    <a:p>
                      <a:pPr>
                        <a:spcAft>
                          <a:spcPts val="0"/>
                        </a:spcAft>
                      </a:pPr>
                      <a:r>
                        <a:rPr lang="en-GB" sz="1100" dirty="0">
                          <a:effectLst/>
                          <a:latin typeface="Arial"/>
                          <a:ea typeface="Calibri"/>
                          <a:cs typeface="Times New Roman"/>
                        </a:rPr>
                        <a:t> </a:t>
                      </a:r>
                      <a:endParaRPr lang="en-GB"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effectLst/>
                          <a:latin typeface="Arial"/>
                          <a:ea typeface="Calibri"/>
                          <a:cs typeface="Times New Roman"/>
                        </a:rPr>
                        <a:t>From August 2017 till Dec 2017</a:t>
                      </a:r>
                      <a:endParaRPr lang="en-GB" sz="1100">
                        <a:effectLst/>
                        <a:latin typeface="Calibri"/>
                        <a:ea typeface="Calibri"/>
                        <a:cs typeface="Times New Roman"/>
                      </a:endParaRPr>
                    </a:p>
                    <a:p>
                      <a:pPr>
                        <a:spcAft>
                          <a:spcPts val="0"/>
                        </a:spcAft>
                      </a:pPr>
                      <a:r>
                        <a:rPr lang="en-GB" sz="1100">
                          <a:effectLst/>
                          <a:latin typeface="Arial"/>
                          <a:ea typeface="Calibri"/>
                          <a:cs typeface="Times New Roman"/>
                        </a:rPr>
                        <a:t>Different teaching sessions for A&amp;E</a:t>
                      </a:r>
                      <a:endParaRPr lang="en-GB" sz="1100">
                        <a:effectLst/>
                        <a:latin typeface="Calibri"/>
                        <a:ea typeface="Calibri"/>
                        <a:cs typeface="Times New Roman"/>
                      </a:endParaRPr>
                    </a:p>
                    <a:p>
                      <a:pPr>
                        <a:spcAft>
                          <a:spcPts val="0"/>
                        </a:spcAft>
                      </a:pPr>
                      <a:r>
                        <a:rPr lang="en-GB" sz="1100">
                          <a:effectLst/>
                          <a:latin typeface="Arial"/>
                          <a:ea typeface="Calibri"/>
                          <a:cs typeface="Times New Roman"/>
                        </a:rPr>
                        <a:t>AMU</a:t>
                      </a:r>
                      <a:endParaRPr lang="en-GB" sz="1100">
                        <a:effectLst/>
                        <a:latin typeface="Calibri"/>
                        <a:ea typeface="Calibri"/>
                        <a:cs typeface="Times New Roman"/>
                      </a:endParaRPr>
                    </a:p>
                    <a:p>
                      <a:pPr>
                        <a:spcAft>
                          <a:spcPts val="0"/>
                        </a:spcAft>
                      </a:pPr>
                      <a:r>
                        <a:rPr lang="en-GB" sz="1100">
                          <a:effectLst/>
                          <a:latin typeface="Arial"/>
                          <a:ea typeface="Calibri"/>
                          <a:cs typeface="Times New Roman"/>
                        </a:rPr>
                        <a:t>Wards</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effectLst/>
                          <a:latin typeface="Arial"/>
                          <a:ea typeface="Calibri"/>
                          <a:cs typeface="Times New Roman"/>
                        </a:rPr>
                        <a:t>Re audit Jan 2018</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04479">
                <a:tc>
                  <a:txBody>
                    <a:bodyPr/>
                    <a:lstStyle/>
                    <a:p>
                      <a:pPr>
                        <a:spcAft>
                          <a:spcPts val="0"/>
                        </a:spcAft>
                      </a:pPr>
                      <a:r>
                        <a:rPr lang="en-GB" sz="1100">
                          <a:effectLst/>
                          <a:latin typeface="Arial"/>
                          <a:ea typeface="Calibri"/>
                          <a:cs typeface="Times New Roman"/>
                        </a:rPr>
                        <a:t>Community Review </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effectLst/>
                          <a:latin typeface="Arial"/>
                          <a:ea typeface="Calibri"/>
                          <a:cs typeface="Times New Roman"/>
                        </a:rPr>
                        <a:t>Business proposal for community Respiratory Nurse</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effectLst/>
                          <a:latin typeface="Arial"/>
                          <a:ea typeface="Calibri"/>
                          <a:cs typeface="Times New Roman"/>
                        </a:rPr>
                        <a:t>Respiratory Lead</a:t>
                      </a:r>
                      <a:endParaRPr lang="en-GB" sz="1100">
                        <a:effectLst/>
                        <a:latin typeface="Calibri"/>
                        <a:ea typeface="Calibri"/>
                        <a:cs typeface="Times New Roman"/>
                      </a:endParaRPr>
                    </a:p>
                    <a:p>
                      <a:pPr>
                        <a:spcAft>
                          <a:spcPts val="0"/>
                        </a:spcAft>
                      </a:pPr>
                      <a:r>
                        <a:rPr lang="en-GB" sz="1100">
                          <a:effectLst/>
                          <a:latin typeface="Arial"/>
                          <a:ea typeface="Calibri"/>
                          <a:cs typeface="Times New Roman"/>
                        </a:rPr>
                        <a:t>Prof Mathur</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effectLst/>
                          <a:latin typeface="Arial"/>
                          <a:ea typeface="Calibri"/>
                          <a:cs typeface="Times New Roman"/>
                        </a:rPr>
                        <a:t>Ongoing </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effectLst/>
                          <a:latin typeface="Arial"/>
                          <a:ea typeface="Calibri"/>
                          <a:cs typeface="Times New Roman"/>
                        </a:rPr>
                        <a:t>Ongoing </a:t>
                      </a:r>
                      <a:endParaRPr lang="en-GB"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04479">
                <a:tc>
                  <a:txBody>
                    <a:bodyPr/>
                    <a:lstStyle/>
                    <a:p>
                      <a:pPr>
                        <a:spcAft>
                          <a:spcPts val="0"/>
                        </a:spcAft>
                      </a:pPr>
                      <a:r>
                        <a:rPr lang="en-GB" sz="1000" dirty="0">
                          <a:effectLst/>
                          <a:latin typeface="Arial"/>
                          <a:ea typeface="Calibri"/>
                          <a:cs typeface="Times New Roman"/>
                        </a:rPr>
                        <a:t> </a:t>
                      </a:r>
                      <a:endParaRPr lang="en-GB" sz="1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000">
                          <a:effectLst/>
                          <a:latin typeface="Arial"/>
                          <a:ea typeface="Calibri"/>
                          <a:cs typeface="Times New Roman"/>
                        </a:rPr>
                        <a:t> </a:t>
                      </a:r>
                      <a:endParaRPr lang="en-GB" sz="1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000" dirty="0">
                          <a:effectLst/>
                          <a:latin typeface="Arial"/>
                          <a:ea typeface="Calibri"/>
                          <a:cs typeface="Times New Roman"/>
                        </a:rPr>
                        <a:t> </a:t>
                      </a:r>
                      <a:endParaRPr lang="en-GB" sz="1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000" dirty="0">
                          <a:effectLst/>
                          <a:latin typeface="Arial"/>
                          <a:ea typeface="Calibri"/>
                          <a:cs typeface="Times New Roman"/>
                        </a:rPr>
                        <a:t> </a:t>
                      </a:r>
                      <a:endParaRPr lang="en-GB" sz="1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000" dirty="0">
                          <a:effectLst/>
                          <a:latin typeface="Arial"/>
                          <a:ea typeface="Calibri"/>
                          <a:cs typeface="Times New Roman"/>
                        </a:rPr>
                        <a:t> </a:t>
                      </a:r>
                      <a:endParaRPr lang="en-GB" sz="1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095134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txBox="1">
            <a:spLocks/>
          </p:cNvSpPr>
          <p:nvPr/>
        </p:nvSpPr>
        <p:spPr>
          <a:xfrm>
            <a:off x="381000" y="-2254"/>
            <a:ext cx="9144000" cy="501649"/>
          </a:xfrm>
          <a:prstGeom prst="rect">
            <a:avLst/>
          </a:prstGeom>
        </p:spPr>
        <p:txBody>
          <a:bodyPr vert="horz" lIns="91429" tIns="45715" rIns="91429" bIns="45715" rtlCol="0" anchor="ctr"/>
          <a:lstStyle>
            <a:defPPr>
              <a:defRPr lang="en-US"/>
            </a:defPPr>
            <a:lvl1pPr marL="0" algn="ctr" defTabSz="457146" rtl="0" eaLnBrk="1" latinLnBrk="0" hangingPunct="1">
              <a:defRPr sz="1200" kern="1200">
                <a:solidFill>
                  <a:schemeClr val="tx1">
                    <a:tint val="75000"/>
                  </a:schemeClr>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1"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4" algn="l" defTabSz="457146" rtl="0" eaLnBrk="1" latinLnBrk="0" hangingPunct="1">
              <a:defRPr sz="1800" kern="1200">
                <a:solidFill>
                  <a:schemeClr val="tx1"/>
                </a:solidFill>
                <a:latin typeface="+mn-lt"/>
                <a:ea typeface="+mn-ea"/>
                <a:cs typeface="+mn-cs"/>
              </a:defRPr>
            </a:lvl5pPr>
            <a:lvl6pPr marL="2285729" algn="l" defTabSz="457146" rtl="0" eaLnBrk="1" latinLnBrk="0" hangingPunct="1">
              <a:defRPr sz="1800" kern="1200">
                <a:solidFill>
                  <a:schemeClr val="tx1"/>
                </a:solidFill>
                <a:latin typeface="+mn-lt"/>
                <a:ea typeface="+mn-ea"/>
                <a:cs typeface="+mn-cs"/>
              </a:defRPr>
            </a:lvl6pPr>
            <a:lvl7pPr marL="2742875" algn="l" defTabSz="457146" rtl="0" eaLnBrk="1" latinLnBrk="0" hangingPunct="1">
              <a:defRPr sz="1800" kern="1200">
                <a:solidFill>
                  <a:schemeClr val="tx1"/>
                </a:solidFill>
                <a:latin typeface="+mn-lt"/>
                <a:ea typeface="+mn-ea"/>
                <a:cs typeface="+mn-cs"/>
              </a:defRPr>
            </a:lvl7pPr>
            <a:lvl8pPr marL="3200021" algn="l" defTabSz="457146" rtl="0" eaLnBrk="1" latinLnBrk="0" hangingPunct="1">
              <a:defRPr sz="1800" kern="1200">
                <a:solidFill>
                  <a:schemeClr val="tx1"/>
                </a:solidFill>
                <a:latin typeface="+mn-lt"/>
                <a:ea typeface="+mn-ea"/>
                <a:cs typeface="+mn-cs"/>
              </a:defRPr>
            </a:lvl8pPr>
            <a:lvl9pPr marL="3657167" algn="l" defTabSz="457146" rtl="0" eaLnBrk="1" latinLnBrk="0" hangingPunct="1">
              <a:defRPr sz="1800" kern="1200">
                <a:solidFill>
                  <a:schemeClr val="tx1"/>
                </a:solidFill>
                <a:latin typeface="+mn-lt"/>
                <a:ea typeface="+mn-ea"/>
                <a:cs typeface="+mn-cs"/>
              </a:defRPr>
            </a:lvl9pPr>
          </a:lstStyle>
          <a:p>
            <a:endParaRPr lang="en-US" dirty="0"/>
          </a:p>
        </p:txBody>
      </p:sp>
      <p:sp>
        <p:nvSpPr>
          <p:cNvPr id="7" name="Title 1"/>
          <p:cNvSpPr txBox="1">
            <a:spLocks/>
          </p:cNvSpPr>
          <p:nvPr/>
        </p:nvSpPr>
        <p:spPr>
          <a:xfrm>
            <a:off x="381000" y="1346712"/>
            <a:ext cx="9002486" cy="433158"/>
          </a:xfrm>
          <a:prstGeom prst="rect">
            <a:avLst/>
          </a:prstGeom>
        </p:spPr>
        <p:txBody>
          <a:bodyPr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700" b="1" dirty="0">
                <a:solidFill>
                  <a:srgbClr val="005EB8"/>
                </a:solidFill>
                <a:latin typeface="Arial"/>
                <a:cs typeface="Arial"/>
              </a:rPr>
              <a:t>Acknowledgement</a:t>
            </a:r>
          </a:p>
          <a:p>
            <a:pPr algn="l"/>
            <a:endParaRPr lang="en-US" sz="2700" b="1" dirty="0">
              <a:solidFill>
                <a:srgbClr val="005EB8"/>
              </a:solidFill>
              <a:latin typeface="Arial"/>
              <a:cs typeface="Arial"/>
            </a:endParaRPr>
          </a:p>
          <a:p>
            <a:pPr algn="l"/>
            <a:endParaRPr lang="en-US" sz="2700" b="1" dirty="0">
              <a:solidFill>
                <a:srgbClr val="005EB8"/>
              </a:solidFill>
              <a:latin typeface="Arial"/>
              <a:cs typeface="Arial"/>
            </a:endParaRPr>
          </a:p>
          <a:p>
            <a:pPr algn="l"/>
            <a:endParaRPr lang="en-US" sz="1400" dirty="0">
              <a:solidFill>
                <a:srgbClr val="005EB8"/>
              </a:solidFill>
              <a:latin typeface="Arial"/>
              <a:cs typeface="Arial"/>
            </a:endParaRPr>
          </a:p>
        </p:txBody>
      </p:sp>
      <p:sp>
        <p:nvSpPr>
          <p:cNvPr id="8" name="Title 1"/>
          <p:cNvSpPr txBox="1">
            <a:spLocks/>
          </p:cNvSpPr>
          <p:nvPr/>
        </p:nvSpPr>
        <p:spPr>
          <a:xfrm>
            <a:off x="381000" y="1805216"/>
            <a:ext cx="9144000" cy="4365901"/>
          </a:xfrm>
          <a:prstGeom prst="rect">
            <a:avLst/>
          </a:prstGeom>
        </p:spPr>
        <p:txBody>
          <a:bodyPr vert="horz" lIns="91429" tIns="45715" rIns="91429" bIns="45715" rtlCol="0" anchor="t">
            <a:noAutofit/>
          </a:bodyPr>
          <a:lstStyle>
            <a:lvl1pPr algn="ctr" defTabSz="457146" rtl="0" eaLnBrk="1" latinLnBrk="0" hangingPunct="1">
              <a:spcBef>
                <a:spcPct val="0"/>
              </a:spcBef>
              <a:buNone/>
              <a:defRPr sz="4400" kern="1200">
                <a:solidFill>
                  <a:schemeClr val="tx1"/>
                </a:solidFill>
                <a:latin typeface="+mj-lt"/>
                <a:ea typeface="+mj-ea"/>
                <a:cs typeface="+mj-cs"/>
              </a:defRPr>
            </a:lvl1pPr>
          </a:lstStyle>
          <a:p>
            <a:pPr marL="285750" indent="-285750" algn="l">
              <a:buFont typeface="Wingdings" panose="05000000000000000000" pitchFamily="2" charset="2"/>
              <a:buChar char="v"/>
            </a:pPr>
            <a:r>
              <a:rPr lang="en-US" sz="1800" dirty="0"/>
              <a:t>I acknowledge with gratitude my indebtedness to Consultant Dr</a:t>
            </a:r>
            <a:r>
              <a:rPr lang="en-US" sz="1800" b="1" dirty="0"/>
              <a:t>. Rajat Matur </a:t>
            </a:r>
            <a:r>
              <a:rPr lang="en-US" sz="1800" dirty="0"/>
              <a:t>for introducing me to the respiratory department and giving me the opportunity to work on this project and gave valuable guidance for preparing this project.</a:t>
            </a:r>
            <a:endParaRPr lang="en-GB" sz="1800" dirty="0"/>
          </a:p>
          <a:p>
            <a:pPr marL="285750" indent="-285750" algn="l">
              <a:buFont typeface="Wingdings" panose="05000000000000000000" pitchFamily="2" charset="2"/>
              <a:buChar char="v"/>
            </a:pPr>
            <a:r>
              <a:rPr lang="en-US" sz="1800" dirty="0"/>
              <a:t>My sincere thanks and appreciation also goes to </a:t>
            </a:r>
            <a:r>
              <a:rPr lang="en-US" sz="1800" b="1" dirty="0"/>
              <a:t>Dr. Tahira Adnan</a:t>
            </a:r>
            <a:r>
              <a:rPr lang="en-US" sz="1800" dirty="0"/>
              <a:t>, whose contribution in thought- provoking suggestions and support helped me to organize my work especially in writing the findings of the outcome, she is one of the best doctors I have ever worked in as a team.</a:t>
            </a:r>
            <a:endParaRPr lang="en-GB" sz="1800" dirty="0"/>
          </a:p>
          <a:p>
            <a:pPr marL="285750" indent="-285750" algn="l">
              <a:buFont typeface="Wingdings" panose="05000000000000000000" pitchFamily="2" charset="2"/>
              <a:buChar char="v"/>
            </a:pPr>
            <a:r>
              <a:rPr lang="en-US" sz="1800" dirty="0"/>
              <a:t> Furthermore I would also like to acknowledge with much appreciation the supportive role of staff at Ealing Hospital, who granted me the access to all the available resources and the permission to use all required information to finish the audit.</a:t>
            </a:r>
            <a:endParaRPr lang="en-GB" sz="1800" dirty="0"/>
          </a:p>
          <a:p>
            <a:pPr marL="285750" indent="-285750" algn="l">
              <a:buFont typeface="Wingdings" panose="05000000000000000000" pitchFamily="2" charset="2"/>
              <a:buChar char="v"/>
            </a:pPr>
            <a:r>
              <a:rPr lang="en-US" sz="1800" dirty="0"/>
              <a:t>This is being my first effort, the possibilities of errors and omissions in its contents and presentation cannot be completely ruled out. I shall, however, grateful to my supervisor from Ealing Hospital, Dr</a:t>
            </a:r>
            <a:r>
              <a:rPr lang="en-US" sz="1800" b="1" dirty="0"/>
              <a:t>. Vijay Manglam</a:t>
            </a:r>
            <a:r>
              <a:rPr lang="en-US" sz="1800" dirty="0"/>
              <a:t> from his suggestions for its improvement.</a:t>
            </a:r>
            <a:endParaRPr lang="en-GB" sz="1800" dirty="0"/>
          </a:p>
          <a:p>
            <a:pPr marL="285750" indent="-285750" algn="l">
              <a:buFont typeface="Wingdings" panose="05000000000000000000" pitchFamily="2" charset="2"/>
              <a:buChar char="v"/>
            </a:pPr>
            <a:r>
              <a:rPr lang="en-US" sz="1800" dirty="0"/>
              <a:t>While I have taken efforts in completing the audit, it would not have been possible without the relative support of my parents and my brothers, whom I would like to extend my sincere thanks.</a:t>
            </a:r>
            <a:endParaRPr lang="en-GB" sz="1800" dirty="0"/>
          </a:p>
          <a:p>
            <a:pPr algn="l"/>
            <a:endParaRPr lang="en-US" sz="1400" dirty="0">
              <a:latin typeface="Arial"/>
              <a:cs typeface="Arial"/>
            </a:endParaRPr>
          </a:p>
        </p:txBody>
      </p:sp>
    </p:spTree>
    <p:extLst>
      <p:ext uri="{BB962C8B-B14F-4D97-AF65-F5344CB8AC3E}">
        <p14:creationId xmlns:p14="http://schemas.microsoft.com/office/powerpoint/2010/main" val="4545622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rotWithShape="1">
          <a:blip r:embed="rId2">
            <a:extLst>
              <a:ext uri="{28A0092B-C50C-407E-A947-70E740481C1C}">
                <a14:useLocalDpi xmlns:a14="http://schemas.microsoft.com/office/drawing/2010/main" val="0"/>
              </a:ext>
            </a:extLst>
          </a:blip>
          <a:srcRect l="20198" t="29282" r="22556" b="12526"/>
          <a:stretch/>
        </p:blipFill>
        <p:spPr>
          <a:xfrm>
            <a:off x="3838353" y="2232836"/>
            <a:ext cx="4805918" cy="4008475"/>
          </a:xfrm>
        </p:spPr>
      </p:pic>
      <p:sp>
        <p:nvSpPr>
          <p:cNvPr id="8" name="TextBox 7"/>
          <p:cNvSpPr txBox="1"/>
          <p:nvPr/>
        </p:nvSpPr>
        <p:spPr>
          <a:xfrm>
            <a:off x="786809" y="2392325"/>
            <a:ext cx="3051544" cy="830997"/>
          </a:xfrm>
          <a:prstGeom prst="rect">
            <a:avLst/>
          </a:prstGeom>
          <a:noFill/>
        </p:spPr>
        <p:txBody>
          <a:bodyPr wrap="square" rtlCol="0">
            <a:spAutoFit/>
          </a:bodyPr>
          <a:lstStyle/>
          <a:p>
            <a:r>
              <a:rPr lang="en-GB" sz="4800" b="1" i="1" dirty="0">
                <a:latin typeface="Script MT Bold" panose="03040602040607080904" pitchFamily="66" charset="0"/>
              </a:rPr>
              <a:t>Thank You</a:t>
            </a:r>
          </a:p>
        </p:txBody>
      </p:sp>
    </p:spTree>
    <p:extLst>
      <p:ext uri="{BB962C8B-B14F-4D97-AF65-F5344CB8AC3E}">
        <p14:creationId xmlns:p14="http://schemas.microsoft.com/office/powerpoint/2010/main" val="3224831224"/>
      </p:ext>
    </p:extLst>
  </p:cSld>
  <p:clrMapOvr>
    <a:masterClrMapping/>
  </p:clrMapOvr>
</p:sld>
</file>

<file path=ppt/theme/theme1.xml><?xml version="1.0" encoding="utf-8"?>
<a:theme xmlns:a="http://schemas.openxmlformats.org/drawingml/2006/main" name="Custom Desig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1630</TotalTime>
  <Words>1595</Words>
  <Application>Microsoft Office PowerPoint</Application>
  <PresentationFormat>A4 Paper (210x297 mm)</PresentationFormat>
  <Paragraphs>227</Paragraphs>
  <Slides>36</Slides>
  <Notes>8</Notes>
  <HiddenSlides>0</HiddenSlides>
  <MMClips>0</MMClips>
  <ScaleCrop>false</ScaleCrop>
  <HeadingPairs>
    <vt:vector size="4" baseType="variant">
      <vt:variant>
        <vt:lpstr>Theme</vt:lpstr>
      </vt:variant>
      <vt:variant>
        <vt:i4>3</vt:i4>
      </vt:variant>
      <vt:variant>
        <vt:lpstr>Slide Titles</vt:lpstr>
      </vt:variant>
      <vt:variant>
        <vt:i4>36</vt:i4>
      </vt:variant>
    </vt:vector>
  </HeadingPairs>
  <TitlesOfParts>
    <vt:vector size="39" baseType="lpstr">
      <vt:lpstr>Custom Design</vt:lpstr>
      <vt:lpstr>1_Custom Design</vt:lpstr>
      <vt:lpstr>2_Custom Design</vt:lpstr>
      <vt:lpstr>PowerPoint Presentation</vt:lpstr>
      <vt:lpstr>PowerPoint Presentation</vt:lpstr>
      <vt:lpstr>PowerPoint Presentation</vt:lpstr>
      <vt:lpstr>PowerPoint Presentation</vt:lpstr>
      <vt:lpstr>Questionnaire  </vt:lpstr>
      <vt:lpstr>INTRODUCTION</vt:lpstr>
      <vt:lpstr>PowerPoint Presentation</vt:lpstr>
      <vt:lpstr>Epidemiology</vt:lpstr>
      <vt:lpstr>PowerPoint Presentation</vt:lpstr>
      <vt:lpstr>Asthma Globally</vt:lpstr>
      <vt:lpstr>ASTHMA</vt:lpstr>
      <vt:lpstr>ASTHMA</vt:lpstr>
      <vt:lpstr>PowerPoint Presentation</vt:lpstr>
      <vt:lpstr>causes</vt:lpstr>
      <vt:lpstr>PowerPoint Presentation</vt:lpstr>
      <vt:lpstr>PowerPoint Presentation</vt:lpstr>
      <vt:lpstr>ASSESSMENT</vt:lpstr>
      <vt:lpstr>BTS Care Bundle </vt:lpstr>
      <vt:lpstr>PowerPoint Presentation</vt:lpstr>
      <vt:lpstr>Gender </vt:lpstr>
      <vt:lpstr>Previous History of Asthma</vt:lpstr>
      <vt:lpstr>Asthma Care Bundle </vt:lpstr>
      <vt:lpstr>Inhaler Technique Assessment Prior to Discharge</vt:lpstr>
      <vt:lpstr>Length of Stay (days)</vt:lpstr>
      <vt:lpstr>Medication Assessment</vt:lpstr>
      <vt:lpstr>Written Asthma Action Plan</vt:lpstr>
      <vt:lpstr>Subsequent Care (community)</vt:lpstr>
      <vt:lpstr>Triggering &amp; Exacerbating Factors</vt:lpstr>
      <vt:lpstr>PowerPoint Presentation</vt:lpstr>
      <vt:lpstr>Conclusion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Evans</dc:creator>
  <cp:lastModifiedBy>Chekuri, Surya</cp:lastModifiedBy>
  <cp:revision>77</cp:revision>
  <cp:lastPrinted>2017-07-04T09:31:05Z</cp:lastPrinted>
  <dcterms:created xsi:type="dcterms:W3CDTF">2016-11-28T21:47:32Z</dcterms:created>
  <dcterms:modified xsi:type="dcterms:W3CDTF">2017-07-19T12:37:33Z</dcterms:modified>
</cp:coreProperties>
</file>