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2"/>
  </p:sldMasterIdLst>
  <p:notesMasterIdLst>
    <p:notesMasterId r:id="rId23"/>
  </p:notesMasterIdLst>
  <p:handoutMasterIdLst>
    <p:handoutMasterId r:id="rId24"/>
  </p:handoutMasterIdLst>
  <p:sldIdLst>
    <p:sldId id="257" r:id="rId3"/>
    <p:sldId id="259" r:id="rId4"/>
    <p:sldId id="258" r:id="rId5"/>
    <p:sldId id="260" r:id="rId6"/>
    <p:sldId id="261" r:id="rId7"/>
    <p:sldId id="263" r:id="rId8"/>
    <p:sldId id="264" r:id="rId9"/>
    <p:sldId id="271" r:id="rId10"/>
    <p:sldId id="265" r:id="rId11"/>
    <p:sldId id="266" r:id="rId12"/>
    <p:sldId id="272" r:id="rId13"/>
    <p:sldId id="316" r:id="rId14"/>
    <p:sldId id="277" r:id="rId15"/>
    <p:sldId id="309" r:id="rId16"/>
    <p:sldId id="279" r:id="rId17"/>
    <p:sldId id="280" r:id="rId18"/>
    <p:sldId id="306" r:id="rId19"/>
    <p:sldId id="286" r:id="rId20"/>
    <p:sldId id="296" r:id="rId21"/>
    <p:sldId id="328" r:id="rId2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p:scale>
          <a:sx n="68" d="100"/>
          <a:sy n="68" d="100"/>
        </p:scale>
        <p:origin x="-1446"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AB8FEAB1-B9AB-4A20-B1C2-4EF625E89B10}" type="datetimeFigureOut">
              <a:rPr lang="en-US" smtClean="0"/>
              <a:pPr/>
              <a:t>3/18/2018</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7DFC528D-4CA2-4726-9940-16D8827FBD50}" type="slidenum">
              <a:rPr lang="en-US" smtClean="0"/>
              <a:pPr/>
              <a:t>‹#›</a:t>
            </a:fld>
            <a:endParaRPr lang="en-US"/>
          </a:p>
        </p:txBody>
      </p:sp>
    </p:spTree>
    <p:extLst>
      <p:ext uri="{BB962C8B-B14F-4D97-AF65-F5344CB8AC3E}">
        <p14:creationId xmlns:p14="http://schemas.microsoft.com/office/powerpoint/2010/main" xmlns="" val="2774922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5DE90950-1F9C-4F47-8641-5A44AA01C621}" type="datetimeFigureOut">
              <a:rPr lang="en-US" smtClean="0"/>
              <a:pPr/>
              <a:t>3/18/2018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29DFD706-DF32-4E42-8F53-8058371C6039}" type="slidenum">
              <a:rPr lang="en-US" smtClean="0"/>
              <a:pPr/>
              <a:t>‹#›</a:t>
            </a:fld>
            <a:endParaRPr lang="en-US"/>
          </a:p>
        </p:txBody>
      </p:sp>
    </p:spTree>
    <p:extLst>
      <p:ext uri="{BB962C8B-B14F-4D97-AF65-F5344CB8AC3E}">
        <p14:creationId xmlns:p14="http://schemas.microsoft.com/office/powerpoint/2010/main" xmlns="" val="1200372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ln>
            <a:solidFill>
              <a:srgbClr val="000000"/>
            </a:solidFill>
            <a:miter lim="800000"/>
            <a:headEnd/>
            <a:tailEnd/>
          </a:ln>
          <a:extLst>
            <a:ext uri="{909E8E84-426E-40DD-AFC4-6F175D3DCCD1}">
              <a14:hiddenFill xmlns:a14="http://schemas.microsoft.com/office/drawing/2010/main" xmlns="">
                <a:solidFill>
                  <a:srgbClr xmlns:mc="http://schemas.openxmlformats.org/markup-compatibility/2006" val="FFFFFF" mc:Ignorable=""/>
                </a:solidFill>
              </a14:hiddenFill>
            </a:ext>
          </a:extLst>
        </p:spPr>
      </p:sp>
      <p:sp>
        <p:nvSpPr>
          <p:cNvPr id="55299" name="Rectangle 3"/>
          <p:cNvSpPr>
            <a:spLocks noGrp="1" noChangeArrowheads="1"/>
          </p:cNvSpPr>
          <p:nvPr>
            <p:ph type="body" idx="1"/>
          </p:nvPr>
        </p:nvSpPr>
        <p:spPr bwMode="auto">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82203A-376A-4245-8BE4-83DD89BE7548}" type="datetimeFigureOut">
              <a:rPr lang="en-US" smtClean="0"/>
              <a:pPr/>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82203A-376A-4245-8BE4-83DD89BE7548}" type="datetimeFigureOut">
              <a:rPr lang="en-US" smtClean="0"/>
              <a:pPr/>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82203A-376A-4245-8BE4-83DD89BE7548}" type="datetimeFigureOut">
              <a:rPr lang="en-US" smtClean="0"/>
              <a:pPr/>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C82203A-376A-4245-8BE4-83DD89BE7548}" type="datetimeFigureOut">
              <a:rPr lang="en-US" smtClean="0"/>
              <a:pPr/>
              <a:t>3/18/2018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C82203A-376A-4245-8BE4-83DD89BE7548}" type="datetimeFigureOut">
              <a:rPr lang="en-US" smtClean="0"/>
              <a:pPr/>
              <a:t>3/18/2018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82203A-376A-4245-8BE4-83DD89BE7548}" type="datetimeFigureOut">
              <a:rPr lang="en-US" smtClean="0"/>
              <a:pPr/>
              <a:t>3/18/2018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82203A-376A-4245-8BE4-83DD89BE7548}" type="datetimeFigureOut">
              <a:rPr lang="en-US" smtClean="0"/>
              <a:pPr/>
              <a:t>3/18/2018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82203A-376A-4245-8BE4-83DD89BE7548}" type="datetimeFigureOut">
              <a:rPr lang="en-US" smtClean="0"/>
              <a:pPr/>
              <a:t>3/18/2018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82203A-376A-4245-8BE4-83DD89BE7548}" type="datetimeFigureOut">
              <a:rPr lang="en-US" smtClean="0"/>
              <a:pPr/>
              <a:t>3/18/2018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82203A-376A-4245-8BE4-83DD89BE7548}" type="datetimeFigureOut">
              <a:rPr lang="en-US" smtClean="0"/>
              <a:pPr/>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82203A-376A-4245-8BE4-83DD89BE7548}" type="datetimeFigureOut">
              <a:rPr lang="en-US" smtClean="0"/>
              <a:pPr/>
              <a:t>3/18/2018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D42222-F02D-4925-BF45-7BF750A6FA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82203A-376A-4245-8BE4-83DD89BE7548}" type="datetimeFigureOut">
              <a:rPr lang="en-US" smtClean="0"/>
              <a:pPr/>
              <a:t>3/18/2018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D42222-F02D-4925-BF45-7BF750A6FA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12"/>
          <p:cNvSpPr txBox="1">
            <a:spLocks noChangeArrowheads="1"/>
          </p:cNvSpPr>
          <p:nvPr/>
        </p:nvSpPr>
        <p:spPr bwMode="auto">
          <a:xfrm>
            <a:off x="152400" y="4953000"/>
            <a:ext cx="8839200" cy="1569660"/>
          </a:xfrm>
          <a:prstGeom prst="rect">
            <a:avLst/>
          </a:prstGeom>
          <a:extLst/>
        </p:spPr>
        <p:style>
          <a:lnRef idx="1">
            <a:schemeClr val="accent4"/>
          </a:lnRef>
          <a:fillRef idx="2">
            <a:schemeClr val="accent4"/>
          </a:fillRef>
          <a:effectRef idx="1">
            <a:schemeClr val="accent4"/>
          </a:effectRef>
          <a:fontRef idx="minor">
            <a:schemeClr val="dk1"/>
          </a:fontRef>
        </p:style>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2400" b="1" dirty="0">
                <a:solidFill>
                  <a:srgbClr val="A50021"/>
                </a:solidFill>
                <a:latin typeface="Calibri" pitchFamily="34" charset="0"/>
              </a:rPr>
              <a:t>DEPARTMENT OF </a:t>
            </a:r>
            <a:r>
              <a:rPr lang="en-US" sz="2400" b="1" dirty="0" smtClean="0">
                <a:solidFill>
                  <a:srgbClr val="A50021"/>
                </a:solidFill>
                <a:latin typeface="Calibri" pitchFamily="34" charset="0"/>
              </a:rPr>
              <a:t>AGRONOMY</a:t>
            </a:r>
          </a:p>
          <a:p>
            <a:pPr algn="ctr" eaLnBrk="1" hangingPunct="1"/>
            <a:r>
              <a:rPr lang="en-US" sz="2400" dirty="0" smtClean="0"/>
              <a:t>School of Agriculture,</a:t>
            </a:r>
            <a:endParaRPr lang="en-US" sz="2400" b="1" dirty="0">
              <a:solidFill>
                <a:srgbClr val="A50021"/>
              </a:solidFill>
              <a:latin typeface="Calibri" pitchFamily="34" charset="0"/>
            </a:endParaRPr>
          </a:p>
          <a:p>
            <a:pPr algn="ctr"/>
            <a:r>
              <a:rPr lang="en-US" sz="2400" b="1" dirty="0" smtClean="0"/>
              <a:t>OPJS University, </a:t>
            </a:r>
            <a:r>
              <a:rPr lang="en-US" sz="2400" b="1" dirty="0" err="1" smtClean="0"/>
              <a:t>Churu</a:t>
            </a:r>
            <a:r>
              <a:rPr lang="en-US" sz="2400" b="1" dirty="0" smtClean="0"/>
              <a:t> (Rajasthan)</a:t>
            </a:r>
            <a:endParaRPr lang="en-US" sz="2400" dirty="0" smtClean="0"/>
          </a:p>
          <a:p>
            <a:pPr algn="ctr" eaLnBrk="1" hangingPunct="1"/>
            <a:endParaRPr lang="en-US" sz="2400" b="1" dirty="0">
              <a:solidFill>
                <a:srgbClr val="A50021"/>
              </a:solidFill>
              <a:latin typeface="Calibri" pitchFamily="34" charset="0"/>
            </a:endParaRPr>
          </a:p>
        </p:txBody>
      </p:sp>
      <p:sp>
        <p:nvSpPr>
          <p:cNvPr id="2054" name="TextBox 9"/>
          <p:cNvSpPr txBox="1">
            <a:spLocks noChangeArrowheads="1"/>
          </p:cNvSpPr>
          <p:nvPr/>
        </p:nvSpPr>
        <p:spPr bwMode="auto">
          <a:xfrm>
            <a:off x="2667000" y="381000"/>
            <a:ext cx="3657600" cy="1077913"/>
          </a:xfrm>
          <a:prstGeom prst="rect">
            <a:avLst/>
          </a:prstGeom>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3200" b="1" i="1" dirty="0">
                <a:latin typeface="Arial Rounded MT Bold" pitchFamily="34" charset="0"/>
              </a:rPr>
              <a:t>Course seminar </a:t>
            </a:r>
          </a:p>
          <a:p>
            <a:pPr algn="ctr" eaLnBrk="1" hangingPunct="1"/>
            <a:r>
              <a:rPr lang="en-US" sz="3200" b="1" i="1" dirty="0">
                <a:latin typeface="Arial Rounded MT Bold" pitchFamily="34" charset="0"/>
              </a:rPr>
              <a:t>On</a:t>
            </a:r>
            <a:endParaRPr lang="en-US" dirty="0">
              <a:latin typeface="Arial Rounded MT Bold" pitchFamily="34" charset="0"/>
            </a:endParaRPr>
          </a:p>
        </p:txBody>
      </p:sp>
      <p:sp>
        <p:nvSpPr>
          <p:cNvPr id="2055" name="TextBox 13"/>
          <p:cNvSpPr txBox="1">
            <a:spLocks noChangeArrowheads="1"/>
          </p:cNvSpPr>
          <p:nvPr/>
        </p:nvSpPr>
        <p:spPr bwMode="auto">
          <a:xfrm>
            <a:off x="152400" y="3657600"/>
            <a:ext cx="3886200" cy="954088"/>
          </a:xfrm>
          <a:prstGeom prst="rect">
            <a:avLst/>
          </a:prstGeom>
          <a:extLst/>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2800" dirty="0">
                <a:latin typeface="Impact" pitchFamily="34" charset="0"/>
              </a:rPr>
              <a:t>Supervisor</a:t>
            </a:r>
          </a:p>
          <a:p>
            <a:pPr algn="ctr" eaLnBrk="1" hangingPunct="1"/>
            <a:r>
              <a:rPr lang="en-US" sz="2800" dirty="0" err="1" smtClean="0">
                <a:latin typeface="Impact" pitchFamily="34" charset="0"/>
              </a:rPr>
              <a:t>Prof.Y.K</a:t>
            </a:r>
            <a:r>
              <a:rPr lang="en-US" sz="2800" dirty="0" smtClean="0">
                <a:latin typeface="Impact" pitchFamily="34" charset="0"/>
              </a:rPr>
              <a:t>. </a:t>
            </a:r>
            <a:r>
              <a:rPr lang="en-US" sz="2800" dirty="0" err="1" smtClean="0">
                <a:latin typeface="Impact" pitchFamily="34" charset="0"/>
              </a:rPr>
              <a:t>Ghilotia</a:t>
            </a:r>
            <a:endParaRPr lang="en-US" sz="2800" dirty="0">
              <a:latin typeface="Impact" pitchFamily="34" charset="0"/>
            </a:endParaRPr>
          </a:p>
        </p:txBody>
      </p:sp>
      <p:sp>
        <p:nvSpPr>
          <p:cNvPr id="2056" name="TextBox 14"/>
          <p:cNvSpPr txBox="1">
            <a:spLocks noChangeArrowheads="1"/>
          </p:cNvSpPr>
          <p:nvPr/>
        </p:nvSpPr>
        <p:spPr bwMode="auto">
          <a:xfrm>
            <a:off x="5715000" y="3429000"/>
            <a:ext cx="3276600" cy="1200329"/>
          </a:xfrm>
          <a:prstGeom prst="rect">
            <a:avLst/>
          </a:prstGeom>
          <a:extLst/>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2400" b="1" dirty="0" smtClean="0">
                <a:latin typeface="Arial Unicode MS" pitchFamily="34" charset="-128"/>
                <a:ea typeface="Arial Unicode MS" pitchFamily="34" charset="-128"/>
                <a:cs typeface="Arial Unicode MS" pitchFamily="34" charset="-128"/>
              </a:rPr>
              <a:t>Mr. Rajesh Kumar </a:t>
            </a:r>
            <a:r>
              <a:rPr lang="en-US" sz="2400" b="1" dirty="0" err="1" smtClean="0">
                <a:latin typeface="Arial Unicode MS" pitchFamily="34" charset="-128"/>
                <a:ea typeface="Arial Unicode MS" pitchFamily="34" charset="-128"/>
                <a:cs typeface="Arial Unicode MS" pitchFamily="34" charset="-128"/>
              </a:rPr>
              <a:t>Doutaniya</a:t>
            </a:r>
            <a:endParaRPr lang="en-US" sz="2400" b="1" dirty="0" smtClean="0">
              <a:latin typeface="Arial Unicode MS" pitchFamily="34" charset="-128"/>
              <a:ea typeface="Arial Unicode MS" pitchFamily="34" charset="-128"/>
              <a:cs typeface="Arial Unicode MS" pitchFamily="34" charset="-128"/>
            </a:endParaRPr>
          </a:p>
          <a:p>
            <a:pPr algn="ctr" eaLnBrk="1" hangingPunct="1"/>
            <a:r>
              <a:rPr lang="en-US" sz="2400" b="1" dirty="0" smtClean="0">
                <a:latin typeface="Arial Unicode MS" pitchFamily="34" charset="-128"/>
                <a:ea typeface="Arial Unicode MS" pitchFamily="34" charset="-128"/>
                <a:cs typeface="Arial Unicode MS" pitchFamily="34" charset="-128"/>
              </a:rPr>
              <a:t>Reg.No.-R16150001  </a:t>
            </a:r>
          </a:p>
        </p:txBody>
      </p:sp>
      <p:sp>
        <p:nvSpPr>
          <p:cNvPr id="2" name="Rectangle 1"/>
          <p:cNvSpPr/>
          <p:nvPr/>
        </p:nvSpPr>
        <p:spPr>
          <a:xfrm>
            <a:off x="533400" y="1600200"/>
            <a:ext cx="8229600"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ctr"/>
            <a:r>
              <a:rPr lang="en-US" sz="3600" b="1" dirty="0"/>
              <a:t>INTERCROPPING AND INTEGRATED NUTRIENT MANAGEMENT IN PULSES</a:t>
            </a:r>
          </a:p>
        </p:txBody>
      </p:sp>
      <p:pic>
        <p:nvPicPr>
          <p:cNvPr id="9" name="Picture 8" descr="OPJS-University 1"/>
          <p:cNvPicPr/>
          <p:nvPr/>
        </p:nvPicPr>
        <p:blipFill>
          <a:blip r:embed="rId3"/>
          <a:srcRect/>
          <a:stretch>
            <a:fillRect/>
          </a:stretch>
        </p:blipFill>
        <p:spPr bwMode="auto">
          <a:xfrm>
            <a:off x="0" y="0"/>
            <a:ext cx="2514600" cy="1295400"/>
          </a:xfrm>
          <a:prstGeom prst="rect">
            <a:avLst/>
          </a:prstGeom>
          <a:noFill/>
          <a:ln w="9525">
            <a:noFill/>
            <a:miter lim="800000"/>
            <a:headEnd/>
            <a:tailEnd/>
          </a:ln>
        </p:spPr>
      </p:pic>
    </p:spTree>
    <p:extLst>
      <p:ext uri="{BB962C8B-B14F-4D97-AF65-F5344CB8AC3E}">
        <p14:creationId xmlns:p14="http://schemas.microsoft.com/office/powerpoint/2010/main" xmlns="" val="449401358"/>
      </p:ext>
    </p:extLst>
  </p:cSld>
  <p:clrMapOvr>
    <a:masterClrMapping/>
  </p:clrMapOvr>
  <p:transition spd="slow" advTm="70000">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0"/>
            <a:ext cx="9144000" cy="990600"/>
          </a:xfrm>
        </p:spPr>
        <p:style>
          <a:lnRef idx="3">
            <a:schemeClr val="lt1"/>
          </a:lnRef>
          <a:fillRef idx="1">
            <a:schemeClr val="dk1"/>
          </a:fillRef>
          <a:effectRef idx="1">
            <a:schemeClr val="dk1"/>
          </a:effectRef>
          <a:fontRef idx="minor">
            <a:schemeClr val="lt1"/>
          </a:fontRef>
        </p:style>
        <p:txBody>
          <a:bodyPr>
            <a:normAutofit fontScale="90000"/>
          </a:bodyPr>
          <a:lstStyle/>
          <a:p>
            <a:r>
              <a:rPr lang="en-US" sz="7200" b="1" dirty="0" smtClean="0">
                <a:solidFill>
                  <a:schemeClr val="bg1"/>
                </a:solidFill>
              </a:rPr>
              <a:t>Contents</a:t>
            </a:r>
            <a:endParaRPr lang="en-IN" sz="7200" b="1" dirty="0" smtClean="0">
              <a:solidFill>
                <a:schemeClr val="bg1"/>
              </a:solidFill>
            </a:endParaRPr>
          </a:p>
        </p:txBody>
      </p:sp>
      <p:sp>
        <p:nvSpPr>
          <p:cNvPr id="3075" name="Content Placeholder 2"/>
          <p:cNvSpPr>
            <a:spLocks noGrp="1"/>
          </p:cNvSpPr>
          <p:nvPr>
            <p:ph idx="1"/>
          </p:nvPr>
        </p:nvSpPr>
        <p:spPr>
          <a:xfrm>
            <a:off x="0" y="990600"/>
            <a:ext cx="9144000" cy="5867400"/>
          </a:xfrm>
          <a:extLst>
            <a:ext uri="{53640926-AAD7-44D8-BBD7-CCE9431645EC}">
              <a14:shadowObscured xmlns:a14="http://schemas.microsoft.com/office/drawing/2010/main" xmlns="" val="1"/>
            </a:ext>
          </a:extLst>
        </p:spPr>
        <p:style>
          <a:lnRef idx="1">
            <a:schemeClr val="accent6"/>
          </a:lnRef>
          <a:fillRef idx="2">
            <a:schemeClr val="accent6"/>
          </a:fillRef>
          <a:effectRef idx="1">
            <a:schemeClr val="accent6"/>
          </a:effectRef>
          <a:fontRef idx="minor">
            <a:schemeClr val="dk1"/>
          </a:fontRef>
        </p:style>
        <p:txBody>
          <a:bodyPr>
            <a:normAutofit/>
          </a:bodyPr>
          <a:lstStyle/>
          <a:p>
            <a:r>
              <a:rPr lang="en-IN" b="1" dirty="0" smtClean="0"/>
              <a:t>Introduction</a:t>
            </a:r>
          </a:p>
          <a:p>
            <a:r>
              <a:rPr lang="en-IN" b="1" dirty="0" smtClean="0"/>
              <a:t>Intercropping ; it benefits and practices</a:t>
            </a:r>
          </a:p>
          <a:p>
            <a:r>
              <a:rPr lang="en-IN" b="1" dirty="0" smtClean="0"/>
              <a:t>Current Scenario of INM</a:t>
            </a:r>
          </a:p>
          <a:p>
            <a:r>
              <a:rPr lang="en-IN" b="1" dirty="0" smtClean="0"/>
              <a:t>Integrated Nutrient Management</a:t>
            </a:r>
          </a:p>
          <a:p>
            <a:r>
              <a:rPr lang="en-US" b="1" dirty="0" smtClean="0"/>
              <a:t>Constraints</a:t>
            </a:r>
          </a:p>
          <a:p>
            <a:r>
              <a:rPr lang="en-US" b="1" dirty="0" smtClean="0"/>
              <a:t>Conclusion</a:t>
            </a:r>
          </a:p>
          <a:p>
            <a:endParaRPr lang="en-US" b="1" dirty="0" smtClean="0"/>
          </a:p>
          <a:p>
            <a:endParaRPr lang="en-IN" b="1" dirty="0" smtClean="0"/>
          </a:p>
        </p:txBody>
      </p:sp>
    </p:spTree>
    <p:extLst>
      <p:ext uri="{BB962C8B-B14F-4D97-AF65-F5344CB8AC3E}">
        <p14:creationId xmlns:p14="http://schemas.microsoft.com/office/powerpoint/2010/main" xmlns="" val="283589343"/>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3D4A8"/>
            </a:gs>
            <a:gs pos="25000">
              <a:srgbClr val="21D6E0"/>
            </a:gs>
            <a:gs pos="75000">
              <a:srgbClr val="0087E6"/>
            </a:gs>
            <a:gs pos="100000">
              <a:srgbClr val="005CBF"/>
            </a:gs>
          </a:gsLst>
          <a:lin ang="5400000" scaled="0"/>
        </a:gradFill>
        <a:effectLst/>
      </p:bgPr>
    </p:bg>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0" y="2667000"/>
            <a:ext cx="9144000" cy="1200150"/>
          </a:xfrm>
          <a:prstGeom prst="rect">
            <a:avLst/>
          </a:prstGeom>
          <a:ln>
            <a:headEnd/>
            <a:tailEnd/>
          </a:ln>
          <a:extLst>
            <a:ext uri="{53640926-AAD7-44D8-BBD7-CCE9431645EC}">
              <a14:shadowObscured xmlns:a14="http://schemas.microsoft.com/office/drawing/2010/main" xmlns="" val="1"/>
            </a:ext>
          </a:extLst>
        </p:spPr>
        <p:style>
          <a:lnRef idx="1">
            <a:schemeClr val="accent4"/>
          </a:lnRef>
          <a:fillRef idx="3">
            <a:schemeClr val="accent4"/>
          </a:fillRef>
          <a:effectRef idx="2">
            <a:schemeClr val="accent4"/>
          </a:effectRef>
          <a:fontRef idx="minor">
            <a:schemeClr val="lt1"/>
          </a:fontRef>
        </p:style>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7200" dirty="0">
                <a:solidFill>
                  <a:schemeClr val="bg1"/>
                </a:solidFill>
                <a:latin typeface="Eras Bold ITC" pitchFamily="34" charset="0"/>
              </a:rPr>
              <a:t>INTRODUCTION</a:t>
            </a:r>
          </a:p>
        </p:txBody>
      </p:sp>
    </p:spTree>
    <p:extLst>
      <p:ext uri="{BB962C8B-B14F-4D97-AF65-F5344CB8AC3E}">
        <p14:creationId xmlns:p14="http://schemas.microsoft.com/office/powerpoint/2010/main" xmlns="" val="32846095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3505200"/>
            <a:ext cx="8229600" cy="2895600"/>
          </a:xfrm>
        </p:spPr>
        <p:txBody>
          <a:bodyPr>
            <a:normAutofit/>
          </a:bodyPr>
          <a:lstStyle/>
          <a:p>
            <a:pPr marL="0" indent="0">
              <a:buFont typeface="Arial" pitchFamily="34" charset="0"/>
              <a:buNone/>
            </a:pPr>
            <a:r>
              <a:rPr lang="en-US" sz="2800" b="1" dirty="0" smtClean="0"/>
              <a:t>Types of intercropping practices :</a:t>
            </a:r>
          </a:p>
          <a:p>
            <a:pPr marL="0" indent="0">
              <a:buFont typeface="Arial" pitchFamily="34" charset="0"/>
              <a:buNone/>
            </a:pPr>
            <a:r>
              <a:rPr lang="en-US" sz="2800" b="1" dirty="0" smtClean="0">
                <a:solidFill>
                  <a:srgbClr val="7030A0"/>
                </a:solidFill>
              </a:rPr>
              <a:t>1. </a:t>
            </a:r>
            <a:r>
              <a:rPr lang="en-US" sz="2800" dirty="0" smtClean="0">
                <a:solidFill>
                  <a:srgbClr val="7030A0"/>
                </a:solidFill>
              </a:rPr>
              <a:t>Multi-intercropping  :</a:t>
            </a:r>
          </a:p>
          <a:p>
            <a:pPr marL="0" indent="0">
              <a:buFont typeface="Arial" pitchFamily="34" charset="0"/>
              <a:buNone/>
            </a:pPr>
            <a:r>
              <a:rPr lang="en-US" sz="2800" dirty="0" smtClean="0"/>
              <a:t>2. Relay intercropping :</a:t>
            </a:r>
          </a:p>
          <a:p>
            <a:pPr marL="0" indent="0">
              <a:buFont typeface="Arial" pitchFamily="34" charset="0"/>
              <a:buNone/>
            </a:pPr>
            <a:r>
              <a:rPr lang="en-US" sz="2800" dirty="0" smtClean="0">
                <a:solidFill>
                  <a:srgbClr val="C00000"/>
                </a:solidFill>
              </a:rPr>
              <a:t>3. Row intercropping :</a:t>
            </a:r>
          </a:p>
          <a:p>
            <a:pPr marL="0" indent="0">
              <a:buFont typeface="Arial" pitchFamily="34" charset="0"/>
              <a:buNone/>
            </a:pPr>
            <a:r>
              <a:rPr lang="en-US" sz="2800" dirty="0" smtClean="0"/>
              <a:t>4. Strip intercropping :</a:t>
            </a:r>
          </a:p>
        </p:txBody>
      </p:sp>
      <p:sp>
        <p:nvSpPr>
          <p:cNvPr id="2" name="Rectangle 1"/>
          <p:cNvSpPr/>
          <p:nvPr/>
        </p:nvSpPr>
        <p:spPr>
          <a:xfrm>
            <a:off x="304800" y="685800"/>
            <a:ext cx="8686800" cy="2616101"/>
          </a:xfrm>
          <a:prstGeom prst="rect">
            <a:avLst/>
          </a:prstGeom>
        </p:spPr>
        <p:txBody>
          <a:bodyPr wrap="square">
            <a:spAutoFit/>
          </a:bodyPr>
          <a:lstStyle/>
          <a:p>
            <a:r>
              <a:rPr lang="en-US" sz="2800" b="1" dirty="0" smtClean="0"/>
              <a:t>Intercropping </a:t>
            </a:r>
            <a:r>
              <a:rPr lang="en-US" sz="2800" b="1" dirty="0" smtClean="0"/>
              <a:t>:</a:t>
            </a:r>
          </a:p>
          <a:p>
            <a:pPr algn="just"/>
            <a:r>
              <a:rPr lang="en-US" sz="2400" dirty="0" smtClean="0"/>
              <a:t>	</a:t>
            </a:r>
            <a:r>
              <a:rPr lang="en-US" sz="2400" smtClean="0"/>
              <a:t>	Intercropping</a:t>
            </a:r>
            <a:r>
              <a:rPr lang="en-US" sz="2400" dirty="0" smtClean="0"/>
              <a:t> is a multiple cropping practice involving growing two or more crops in proximity. </a:t>
            </a:r>
            <a:r>
              <a:rPr lang="en-US" sz="2400" dirty="0" smtClean="0"/>
              <a:t>The </a:t>
            </a:r>
            <a:r>
              <a:rPr lang="en-US" sz="2400" dirty="0" smtClean="0"/>
              <a:t>most common goal of intercropping is to produce a greater yield on a given piece of </a:t>
            </a:r>
            <a:r>
              <a:rPr lang="en-US" sz="2400" dirty="0" smtClean="0"/>
              <a:t>land </a:t>
            </a:r>
            <a:r>
              <a:rPr lang="en-US" sz="2400" dirty="0" smtClean="0"/>
              <a:t>by making use of resources or ecological processes that would otherwise not be utilized by </a:t>
            </a:r>
            <a:r>
              <a:rPr lang="en-US" sz="2400" dirty="0" smtClean="0"/>
              <a:t>a </a:t>
            </a:r>
            <a:r>
              <a:rPr lang="en-US" sz="2400" dirty="0" smtClean="0"/>
              <a:t>single crop.</a:t>
            </a:r>
            <a:endParaRPr lang="en-US" sz="2400" dirty="0" smtClean="0"/>
          </a:p>
          <a:p>
            <a:endParaRPr lang="en-US" sz="1600" b="1" dirty="0" smtClean="0"/>
          </a:p>
        </p:txBody>
      </p:sp>
    </p:spTree>
    <p:extLst>
      <p:ext uri="{BB962C8B-B14F-4D97-AF65-F5344CB8AC3E}">
        <p14:creationId xmlns:p14="http://schemas.microsoft.com/office/powerpoint/2010/main" xmlns="" val="198491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lstStyle/>
          <a:p>
            <a:r>
              <a:rPr lang="en-US" b="1" dirty="0" smtClean="0"/>
              <a:t>Benefits of Intercropping :</a:t>
            </a:r>
          </a:p>
        </p:txBody>
      </p:sp>
      <p:sp>
        <p:nvSpPr>
          <p:cNvPr id="5" name="Content Placeholder 2"/>
          <p:cNvSpPr>
            <a:spLocks noGrp="1"/>
          </p:cNvSpPr>
          <p:nvPr>
            <p:ph idx="1"/>
          </p:nvPr>
        </p:nvSpPr>
        <p:spPr/>
        <p:txBody>
          <a:bodyPr>
            <a:normAutofit fontScale="92500" lnSpcReduction="10000"/>
          </a:bodyPr>
          <a:lstStyle/>
          <a:p>
            <a:r>
              <a:rPr lang="en-US" b="1" dirty="0" smtClean="0">
                <a:solidFill>
                  <a:srgbClr val="0070C0"/>
                </a:solidFill>
              </a:rPr>
              <a:t>Reduces the insect pest populations and diseases.</a:t>
            </a:r>
          </a:p>
          <a:p>
            <a:r>
              <a:rPr lang="en-US" b="1" dirty="0" smtClean="0"/>
              <a:t>Reduces  soil erosion.</a:t>
            </a:r>
          </a:p>
          <a:p>
            <a:r>
              <a:rPr lang="en-US" b="1" dirty="0" smtClean="0">
                <a:solidFill>
                  <a:srgbClr val="7030A0"/>
                </a:solidFill>
              </a:rPr>
              <a:t>Reduces the weed population</a:t>
            </a:r>
          </a:p>
          <a:p>
            <a:r>
              <a:rPr lang="en-US" b="1" dirty="0" smtClean="0"/>
              <a:t>Conservation of soil moisture </a:t>
            </a:r>
          </a:p>
          <a:p>
            <a:r>
              <a:rPr lang="en-US" b="1" dirty="0" smtClean="0">
                <a:solidFill>
                  <a:srgbClr val="FF0000"/>
                </a:solidFill>
              </a:rPr>
              <a:t>Utilizes the farm area more efficiently</a:t>
            </a:r>
          </a:p>
          <a:p>
            <a:r>
              <a:rPr lang="en-US" b="1" dirty="0" smtClean="0"/>
              <a:t>Provides two or more different food crops</a:t>
            </a:r>
          </a:p>
          <a:p>
            <a:r>
              <a:rPr lang="en-US" b="1" dirty="0" smtClean="0">
                <a:solidFill>
                  <a:srgbClr val="FF0000"/>
                </a:solidFill>
              </a:rPr>
              <a:t>Use of space between main crop</a:t>
            </a:r>
          </a:p>
          <a:p>
            <a:r>
              <a:rPr lang="en-US" b="1" dirty="0" smtClean="0">
                <a:solidFill>
                  <a:srgbClr val="00B0F0"/>
                </a:solidFill>
              </a:rPr>
              <a:t>Improve the soil fertility</a:t>
            </a:r>
          </a:p>
          <a:p>
            <a:endParaRPr lang="en-US" b="1" dirty="0" smtClean="0"/>
          </a:p>
          <a:p>
            <a:endParaRPr lang="en-US" b="1"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xmlns="" val="3383583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3500" dirty="0" smtClean="0"/>
              <a:t>Some pictures of intercropping systems</a:t>
            </a:r>
          </a:p>
        </p:txBody>
      </p:sp>
      <p:pic>
        <p:nvPicPr>
          <p:cNvPr id="1026" name="Picture 2" descr="C:\Documents and Settings\Narendra\Desktop\Pic of Intercropping\11intercropping.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95400"/>
            <a:ext cx="3648075" cy="2324100"/>
          </a:xfrm>
          <a:prstGeom prst="rect">
            <a:avLst/>
          </a:prstGeom>
          <a:extLst>
            <a:ext uri="{909E8E84-426E-40DD-AFC4-6F175D3DCCD1}">
              <a14:hiddenFill xmlns:a14="http://schemas.microsoft.com/office/drawing/2010/main" xmlns="">
                <a:solidFill>
                  <a:srgbClr xmlns:mc="http://schemas.openxmlformats.org/markup-compatibility/2006" val="FFFFFF" mc:Ignorable=""/>
                </a:solidFill>
              </a14:hiddenFill>
            </a:ext>
            <a:ext uri="{53640926-AAD7-44D8-BBD7-CCE9431645EC}">
              <a14:shadowObscured xmlns:a14="http://schemas.microsoft.com/office/drawing/2010/main" xmlns="" val="1"/>
            </a:ext>
          </a:extLst>
        </p:spPr>
      </p:pic>
      <p:pic>
        <p:nvPicPr>
          <p:cNvPr id="1027" name="Picture 3" descr="C:\Documents and Settings\Narendra\Desktop\Pic of Intercropping\eng10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95800" y="1295400"/>
            <a:ext cx="3581400" cy="2286000"/>
          </a:xfrm>
          <a:prstGeom prst="rect">
            <a:avLst/>
          </a:prstGeom>
          <a:extLst>
            <a:ext uri="{909E8E84-426E-40DD-AFC4-6F175D3DCCD1}">
              <a14:hiddenFill xmlns:a14="http://schemas.microsoft.com/office/drawing/2010/main" xmlns="">
                <a:solidFill>
                  <a:srgbClr xmlns:mc="http://schemas.openxmlformats.org/markup-compatibility/2006" val="FFFFFF" mc:Ignorable=""/>
                </a:solidFill>
              </a14:hiddenFill>
            </a:ext>
            <a:ext uri="{53640926-AAD7-44D8-BBD7-CCE9431645EC}">
              <a14:shadowObscured xmlns:a14="http://schemas.microsoft.com/office/drawing/2010/main" xmlns="" val="1"/>
            </a:ext>
          </a:extLst>
        </p:spPr>
      </p:pic>
      <p:pic>
        <p:nvPicPr>
          <p:cNvPr id="1028" name="Picture 4" descr="C:\Documents and Settings\Narendra\Desktop\Pic of Intercropping\intercrop071806.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038600"/>
            <a:ext cx="3657600" cy="2209800"/>
          </a:xfrm>
          <a:prstGeom prst="rect">
            <a:avLst/>
          </a:prstGeom>
          <a:extLst>
            <a:ext uri="{909E8E84-426E-40DD-AFC4-6F175D3DCCD1}">
              <a14:hiddenFill xmlns:a14="http://schemas.microsoft.com/office/drawing/2010/main" xmlns="">
                <a:solidFill>
                  <a:srgbClr xmlns:mc="http://schemas.openxmlformats.org/markup-compatibility/2006" val="FFFFFF" mc:Ignorable=""/>
                </a:solidFill>
              </a14:hiddenFill>
            </a:ext>
            <a:ext uri="{53640926-AAD7-44D8-BBD7-CCE9431645EC}">
              <a14:shadowObscured xmlns:a14="http://schemas.microsoft.com/office/drawing/2010/main" xmlns="" val="1"/>
            </a:ext>
          </a:extLst>
        </p:spPr>
      </p:pic>
      <p:pic>
        <p:nvPicPr>
          <p:cNvPr id="7" name="Picture 6" descr="H:\Narendra Photos\Experiment Photo 27-08-2009\DSC04012.JP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495800" y="3657600"/>
            <a:ext cx="3657600" cy="2590800"/>
          </a:xfrm>
          <a:prstGeom prst="rect">
            <a:avLst/>
          </a:prstGeom>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pic>
    </p:spTree>
    <p:extLst>
      <p:ext uri="{BB962C8B-B14F-4D97-AF65-F5344CB8AC3E}">
        <p14:creationId xmlns:p14="http://schemas.microsoft.com/office/powerpoint/2010/main" xmlns="" val="733629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2667000"/>
            <a:ext cx="9144000" cy="1143000"/>
          </a:xfrm>
          <a:solidFill>
            <a:srgbClr val="00B050"/>
          </a:solidFill>
        </p:spPr>
        <p:txBody>
          <a:bodyPr>
            <a:normAutofit fontScale="90000"/>
          </a:bodyPr>
          <a:lstStyle/>
          <a:p>
            <a:r>
              <a:rPr lang="en-US" sz="9600" b="1" dirty="0" smtClean="0">
                <a:solidFill>
                  <a:schemeClr val="bg1"/>
                </a:solidFill>
              </a:rPr>
              <a:t>Scenario of INM</a:t>
            </a:r>
            <a:endParaRPr lang="en-IN" sz="9600" b="1" dirty="0" smtClean="0">
              <a:solidFill>
                <a:schemeClr val="bg1"/>
              </a:solidFill>
            </a:endParaRPr>
          </a:p>
        </p:txBody>
      </p:sp>
    </p:spTree>
    <p:extLst>
      <p:ext uri="{BB962C8B-B14F-4D97-AF65-F5344CB8AC3E}">
        <p14:creationId xmlns:p14="http://schemas.microsoft.com/office/powerpoint/2010/main" xmlns="" val="22616325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1143000"/>
          </a:xfrm>
          <a:solidFill>
            <a:srgbClr val="00B050"/>
          </a:solidFill>
        </p:spPr>
        <p:txBody>
          <a:bodyPr lIns="0" rIns="0"/>
          <a:lstStyle/>
          <a:p>
            <a:r>
              <a:rPr lang="en-US" sz="2800" b="1" dirty="0" smtClean="0"/>
              <a:t>Potential &amp; Present Utilization of Organic nutrients in India (Million </a:t>
            </a:r>
            <a:r>
              <a:rPr lang="en-US" sz="2800" b="1" dirty="0" err="1" smtClean="0"/>
              <a:t>Tonne</a:t>
            </a:r>
            <a:r>
              <a:rPr lang="en-US" sz="2800" b="1" dirty="0" smtClean="0"/>
              <a:t>)</a:t>
            </a:r>
            <a:endParaRPr lang="en-US" sz="2800" dirty="0"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433485735"/>
              </p:ext>
            </p:extLst>
          </p:nvPr>
        </p:nvGraphicFramePr>
        <p:xfrm>
          <a:off x="457200" y="1600200"/>
          <a:ext cx="8229600" cy="4525963"/>
        </p:xfrm>
        <a:graphic>
          <a:graphicData uri="http://schemas.openxmlformats.org/drawingml/2006/table">
            <a:tbl>
              <a:tblPr firstRow="1" bandRow="1">
                <a:tableStyleId>{00A15C55-8517-42AA-B614-E9B94910E393}</a:tableStyleId>
              </a:tblPr>
              <a:tblGrid>
                <a:gridCol w="2209800"/>
                <a:gridCol w="1447799"/>
                <a:gridCol w="1676399"/>
                <a:gridCol w="1447799"/>
                <a:gridCol w="1447802"/>
              </a:tblGrid>
              <a:tr h="457272">
                <a:tc rowSpan="2">
                  <a:txBody>
                    <a:bodyPr/>
                    <a:lstStyle/>
                    <a:p>
                      <a:pPr algn="ctr"/>
                      <a:r>
                        <a:rPr lang="en-US" sz="2400" b="1" kern="1200" baseline="0" dirty="0" smtClean="0"/>
                        <a:t>Organic Manures</a:t>
                      </a:r>
                      <a:endParaRPr lang="en-US" sz="2400" b="1" dirty="0"/>
                    </a:p>
                  </a:txBody>
                  <a:tcPr marT="45727" marB="45727" anchor="ctr"/>
                </a:tc>
                <a:tc gridSpan="2">
                  <a:txBody>
                    <a:bodyPr/>
                    <a:lstStyle/>
                    <a:p>
                      <a:pPr algn="ctr"/>
                      <a:r>
                        <a:rPr lang="en-US" sz="2400" b="1" kern="1200" baseline="0" dirty="0" smtClean="0"/>
                        <a:t>Achievable Potential</a:t>
                      </a:r>
                      <a:endParaRPr lang="en-US" sz="2400" b="1" dirty="0"/>
                    </a:p>
                  </a:txBody>
                  <a:tcPr marT="45727" marB="45727" anchor="ctr"/>
                </a:tc>
                <a:tc hMerge="1">
                  <a:txBody>
                    <a:bodyPr/>
                    <a:lstStyle/>
                    <a:p>
                      <a:endParaRPr lang="en-US" dirty="0"/>
                    </a:p>
                  </a:txBody>
                  <a:tcPr/>
                </a:tc>
                <a:tc gridSpan="2">
                  <a:txBody>
                    <a:bodyPr/>
                    <a:lstStyle/>
                    <a:p>
                      <a:pPr algn="ctr"/>
                      <a:r>
                        <a:rPr lang="en-US" sz="2400" b="1" kern="1200" baseline="0" dirty="0" smtClean="0"/>
                        <a:t>Present Utilization</a:t>
                      </a:r>
                      <a:endParaRPr lang="en-US" sz="2400" b="1" dirty="0"/>
                    </a:p>
                  </a:txBody>
                  <a:tcPr marT="45727" marB="45727" anchor="ctr"/>
                </a:tc>
                <a:tc hMerge="1">
                  <a:txBody>
                    <a:bodyPr/>
                    <a:lstStyle/>
                    <a:p>
                      <a:endParaRPr lang="en-US" dirty="0"/>
                    </a:p>
                  </a:txBody>
                  <a:tcPr/>
                </a:tc>
              </a:tr>
              <a:tr h="731635">
                <a:tc vMerge="1">
                  <a:txBody>
                    <a:bodyPr/>
                    <a:lstStyle/>
                    <a:p>
                      <a:endParaRPr lang="en-US" dirty="0"/>
                    </a:p>
                  </a:txBody>
                  <a:tcPr/>
                </a:tc>
                <a:tc>
                  <a:txBody>
                    <a:bodyPr/>
                    <a:lstStyle/>
                    <a:p>
                      <a:pPr algn="ctr"/>
                      <a:r>
                        <a:rPr lang="en-US" sz="2400" b="1" kern="1200" baseline="0" dirty="0" smtClean="0"/>
                        <a:t>Product</a:t>
                      </a:r>
                      <a:endParaRPr lang="en-US" sz="2400" b="1" dirty="0"/>
                    </a:p>
                  </a:txBody>
                  <a:tcPr marT="45727" marB="45727" anchor="ctr">
                    <a:solidFill>
                      <a:schemeClr val="accent4">
                        <a:lumMod val="60000"/>
                        <a:lumOff val="40000"/>
                      </a:schemeClr>
                    </a:solidFill>
                  </a:tcPr>
                </a:tc>
                <a:tc>
                  <a:txBody>
                    <a:bodyPr/>
                    <a:lstStyle/>
                    <a:p>
                      <a:pPr algn="ctr"/>
                      <a:r>
                        <a:rPr lang="en-US" sz="2400" b="1" kern="1200" baseline="0" dirty="0" smtClean="0"/>
                        <a:t>Nutrient </a:t>
                      </a:r>
                      <a:r>
                        <a:rPr lang="en-US" sz="1800" b="1" kern="1200" baseline="0" dirty="0" smtClean="0"/>
                        <a:t>(NPK)</a:t>
                      </a:r>
                      <a:endParaRPr lang="en-US" sz="2400" b="1" dirty="0"/>
                    </a:p>
                  </a:txBody>
                  <a:tcPr marT="45727" marB="45727" anchor="ctr">
                    <a:solidFill>
                      <a:schemeClr val="accent4">
                        <a:lumMod val="60000"/>
                        <a:lumOff val="40000"/>
                      </a:schemeClr>
                    </a:solidFill>
                  </a:tcPr>
                </a:tc>
                <a:tc>
                  <a:txBody>
                    <a:bodyPr/>
                    <a:lstStyle/>
                    <a:p>
                      <a:pPr algn="ctr"/>
                      <a:r>
                        <a:rPr lang="en-US" sz="2400" b="1" kern="1200" baseline="0" dirty="0" smtClean="0"/>
                        <a:t>Product</a:t>
                      </a:r>
                      <a:endParaRPr lang="en-US" sz="2400" b="1" dirty="0"/>
                    </a:p>
                  </a:txBody>
                  <a:tcPr marT="45727" marB="45727" anchor="ctr">
                    <a:solidFill>
                      <a:schemeClr val="accent4">
                        <a:lumMod val="60000"/>
                        <a:lumOff val="40000"/>
                      </a:schemeClr>
                    </a:solidFill>
                  </a:tcPr>
                </a:tc>
                <a:tc>
                  <a:txBody>
                    <a:bodyPr/>
                    <a:lstStyle/>
                    <a:p>
                      <a:pPr algn="ctr"/>
                      <a:r>
                        <a:rPr lang="en-US" sz="2400" b="1" kern="1200" baseline="0" dirty="0" smtClean="0"/>
                        <a:t>Nutrient </a:t>
                      </a:r>
                      <a:r>
                        <a:rPr lang="en-US" sz="1800" b="1" kern="1200" baseline="0" dirty="0" smtClean="0"/>
                        <a:t>(NPK)</a:t>
                      </a:r>
                      <a:endParaRPr lang="en-US" sz="2400" b="1" dirty="0"/>
                    </a:p>
                  </a:txBody>
                  <a:tcPr marT="45727" marB="45727" anchor="ctr">
                    <a:solidFill>
                      <a:schemeClr val="accent4">
                        <a:lumMod val="60000"/>
                        <a:lumOff val="40000"/>
                      </a:schemeClr>
                    </a:solidFill>
                  </a:tcPr>
                </a:tc>
              </a:tr>
              <a:tr h="370898">
                <a:tc>
                  <a:txBody>
                    <a:bodyPr/>
                    <a:lstStyle/>
                    <a:p>
                      <a:pPr algn="ctr"/>
                      <a:r>
                        <a:rPr lang="en-US" sz="1800" b="1" dirty="0" smtClean="0"/>
                        <a:t>FYM</a:t>
                      </a:r>
                      <a:endParaRPr lang="en-US" sz="1800" b="1" dirty="0"/>
                    </a:p>
                  </a:txBody>
                  <a:tcPr marT="45727" marB="45727" anchor="ctr"/>
                </a:tc>
                <a:tc>
                  <a:txBody>
                    <a:bodyPr/>
                    <a:lstStyle/>
                    <a:p>
                      <a:pPr algn="ctr"/>
                      <a:r>
                        <a:rPr lang="en-US" sz="1800" b="1" dirty="0" smtClean="0"/>
                        <a:t>250</a:t>
                      </a:r>
                      <a:endParaRPr lang="en-US" sz="1800" b="1" dirty="0"/>
                    </a:p>
                  </a:txBody>
                  <a:tcPr marT="45727" marB="45727" anchor="ctr"/>
                </a:tc>
                <a:tc>
                  <a:txBody>
                    <a:bodyPr/>
                    <a:lstStyle/>
                    <a:p>
                      <a:pPr algn="ctr"/>
                      <a:r>
                        <a:rPr lang="en-US" sz="1800" b="1" kern="1200" baseline="0" dirty="0" smtClean="0"/>
                        <a:t>3.75</a:t>
                      </a:r>
                      <a:endParaRPr lang="en-US" sz="1800" b="1" dirty="0"/>
                    </a:p>
                  </a:txBody>
                  <a:tcPr marT="45727" marB="45727" anchor="ctr"/>
                </a:tc>
                <a:tc>
                  <a:txBody>
                    <a:bodyPr/>
                    <a:lstStyle/>
                    <a:p>
                      <a:pPr algn="ctr"/>
                      <a:r>
                        <a:rPr lang="en-US" sz="1800" b="1" dirty="0" smtClean="0"/>
                        <a:t>100</a:t>
                      </a:r>
                      <a:endParaRPr lang="en-US" sz="1800" b="1" dirty="0"/>
                    </a:p>
                  </a:txBody>
                  <a:tcPr marT="45727" marB="45727" anchor="ctr"/>
                </a:tc>
                <a:tc>
                  <a:txBody>
                    <a:bodyPr/>
                    <a:lstStyle/>
                    <a:p>
                      <a:pPr algn="ctr"/>
                      <a:r>
                        <a:rPr lang="en-US" sz="1800" b="1" kern="1200" baseline="0" dirty="0" smtClean="0"/>
                        <a:t>1.5</a:t>
                      </a:r>
                      <a:endParaRPr lang="en-US" sz="1800" b="1" dirty="0"/>
                    </a:p>
                  </a:txBody>
                  <a:tcPr marT="45727" marB="45727" anchor="ctr"/>
                </a:tc>
              </a:tr>
              <a:tr h="640180">
                <a:tc>
                  <a:txBody>
                    <a:bodyPr/>
                    <a:lstStyle/>
                    <a:p>
                      <a:pPr algn="ctr"/>
                      <a:r>
                        <a:rPr lang="en-US" sz="1800" b="1" kern="1200" baseline="0" dirty="0" smtClean="0"/>
                        <a:t>Crop residue / Rural Compost</a:t>
                      </a:r>
                      <a:endParaRPr lang="en-US" sz="1800" b="1" dirty="0"/>
                    </a:p>
                  </a:txBody>
                  <a:tcPr marT="45727" marB="45727" anchor="ctr"/>
                </a:tc>
                <a:tc>
                  <a:txBody>
                    <a:bodyPr/>
                    <a:lstStyle/>
                    <a:p>
                      <a:pPr algn="ctr"/>
                      <a:r>
                        <a:rPr lang="en-US" sz="1800" b="1" dirty="0" smtClean="0"/>
                        <a:t>150</a:t>
                      </a:r>
                      <a:endParaRPr lang="en-US" sz="1800" b="1" dirty="0"/>
                    </a:p>
                  </a:txBody>
                  <a:tcPr marT="45727" marB="45727" anchor="ctr"/>
                </a:tc>
                <a:tc>
                  <a:txBody>
                    <a:bodyPr/>
                    <a:lstStyle/>
                    <a:p>
                      <a:pPr algn="ctr"/>
                      <a:r>
                        <a:rPr lang="en-US" sz="1800" b="1" kern="1200" baseline="0" dirty="0" smtClean="0"/>
                        <a:t>2.25</a:t>
                      </a:r>
                      <a:endParaRPr lang="en-US" sz="1800" b="1" dirty="0"/>
                    </a:p>
                  </a:txBody>
                  <a:tcPr marT="45727" marB="45727" anchor="ctr"/>
                </a:tc>
                <a:tc>
                  <a:txBody>
                    <a:bodyPr/>
                    <a:lstStyle/>
                    <a:p>
                      <a:pPr algn="ctr"/>
                      <a:r>
                        <a:rPr lang="en-US" sz="1800" b="1" dirty="0" smtClean="0"/>
                        <a:t>100</a:t>
                      </a:r>
                      <a:endParaRPr lang="en-US" sz="1800" b="1" dirty="0"/>
                    </a:p>
                  </a:txBody>
                  <a:tcPr marT="45727" marB="45727" anchor="ctr"/>
                </a:tc>
                <a:tc>
                  <a:txBody>
                    <a:bodyPr/>
                    <a:lstStyle/>
                    <a:p>
                      <a:pPr algn="ctr"/>
                      <a:r>
                        <a:rPr lang="en-US" sz="1800" b="1" kern="1200" baseline="0" dirty="0" smtClean="0"/>
                        <a:t>1.5</a:t>
                      </a:r>
                      <a:endParaRPr lang="en-US" sz="1800" b="1" dirty="0"/>
                    </a:p>
                  </a:txBody>
                  <a:tcPr marT="45727" marB="45727" anchor="ctr"/>
                </a:tc>
              </a:tr>
              <a:tr h="370898">
                <a:tc>
                  <a:txBody>
                    <a:bodyPr/>
                    <a:lstStyle/>
                    <a:p>
                      <a:pPr algn="ctr"/>
                      <a:r>
                        <a:rPr lang="en-US" sz="1800" b="1" kern="1200" baseline="0" dirty="0" smtClean="0"/>
                        <a:t>City Compost</a:t>
                      </a:r>
                      <a:endParaRPr lang="en-US" sz="1800" b="1" dirty="0"/>
                    </a:p>
                  </a:txBody>
                  <a:tcPr marT="45727" marB="45727" anchor="ctr"/>
                </a:tc>
                <a:tc>
                  <a:txBody>
                    <a:bodyPr/>
                    <a:lstStyle/>
                    <a:p>
                      <a:pPr algn="ctr"/>
                      <a:r>
                        <a:rPr lang="en-US" sz="1800" b="1" dirty="0" smtClean="0"/>
                        <a:t>14</a:t>
                      </a:r>
                    </a:p>
                  </a:txBody>
                  <a:tcPr marT="45727" marB="45727" anchor="ctr"/>
                </a:tc>
                <a:tc>
                  <a:txBody>
                    <a:bodyPr/>
                    <a:lstStyle/>
                    <a:p>
                      <a:pPr algn="ctr"/>
                      <a:r>
                        <a:rPr lang="en-US" sz="1800" b="1" kern="1200" baseline="0" dirty="0" smtClean="0"/>
                        <a:t>1.87</a:t>
                      </a:r>
                      <a:endParaRPr lang="en-US" sz="1800" b="1" dirty="0"/>
                    </a:p>
                  </a:txBody>
                  <a:tcPr marT="45727" marB="45727" anchor="ctr"/>
                </a:tc>
                <a:tc>
                  <a:txBody>
                    <a:bodyPr/>
                    <a:lstStyle/>
                    <a:p>
                      <a:pPr algn="ctr"/>
                      <a:r>
                        <a:rPr lang="en-US" sz="1800" b="1" dirty="0" smtClean="0"/>
                        <a:t>1.5</a:t>
                      </a:r>
                      <a:endParaRPr lang="en-US" sz="1800" b="1" dirty="0"/>
                    </a:p>
                  </a:txBody>
                  <a:tcPr marT="45727" marB="45727" anchor="ctr"/>
                </a:tc>
                <a:tc>
                  <a:txBody>
                    <a:bodyPr/>
                    <a:lstStyle/>
                    <a:p>
                      <a:pPr algn="ctr"/>
                      <a:r>
                        <a:rPr lang="en-US" sz="1800" b="1" dirty="0" smtClean="0"/>
                        <a:t>0.2</a:t>
                      </a:r>
                      <a:endParaRPr lang="en-US" sz="1800" b="1" dirty="0"/>
                    </a:p>
                  </a:txBody>
                  <a:tcPr marT="45727" marB="45727" anchor="ctr"/>
                </a:tc>
              </a:tr>
              <a:tr h="370898">
                <a:tc>
                  <a:txBody>
                    <a:bodyPr/>
                    <a:lstStyle/>
                    <a:p>
                      <a:pPr algn="ctr"/>
                      <a:r>
                        <a:rPr lang="en-US" sz="1800" b="1" kern="1200" baseline="0" dirty="0" smtClean="0"/>
                        <a:t>Biogas Slurry</a:t>
                      </a:r>
                      <a:endParaRPr lang="en-US" sz="1800" b="1" dirty="0"/>
                    </a:p>
                  </a:txBody>
                  <a:tcPr marT="45727" marB="45727" anchor="ctr"/>
                </a:tc>
                <a:tc>
                  <a:txBody>
                    <a:bodyPr/>
                    <a:lstStyle/>
                    <a:p>
                      <a:pPr algn="ctr"/>
                      <a:r>
                        <a:rPr lang="en-US" sz="1800" b="1" dirty="0" smtClean="0"/>
                        <a:t>28</a:t>
                      </a:r>
                      <a:endParaRPr lang="en-US" sz="1800" b="1" dirty="0"/>
                    </a:p>
                  </a:txBody>
                  <a:tcPr marT="45727" marB="45727" anchor="ctr"/>
                </a:tc>
                <a:tc>
                  <a:txBody>
                    <a:bodyPr/>
                    <a:lstStyle/>
                    <a:p>
                      <a:pPr algn="ctr"/>
                      <a:r>
                        <a:rPr lang="en-US" sz="1800" b="1" kern="1200" baseline="0" dirty="0" smtClean="0"/>
                        <a:t>1.20</a:t>
                      </a:r>
                      <a:endParaRPr lang="en-US" sz="1800" b="1" dirty="0"/>
                    </a:p>
                  </a:txBody>
                  <a:tcPr marT="45727" marB="45727" anchor="ctr"/>
                </a:tc>
                <a:tc>
                  <a:txBody>
                    <a:bodyPr/>
                    <a:lstStyle/>
                    <a:p>
                      <a:pPr algn="ctr"/>
                      <a:r>
                        <a:rPr lang="en-US" sz="1800" b="1" dirty="0" smtClean="0"/>
                        <a:t>7.0</a:t>
                      </a:r>
                      <a:endParaRPr lang="en-US" sz="1800" b="1" dirty="0"/>
                    </a:p>
                  </a:txBody>
                  <a:tcPr marT="45727" marB="45727" anchor="ctr"/>
                </a:tc>
                <a:tc>
                  <a:txBody>
                    <a:bodyPr/>
                    <a:lstStyle/>
                    <a:p>
                      <a:pPr algn="ctr"/>
                      <a:r>
                        <a:rPr lang="en-US" sz="1800" b="1" dirty="0" smtClean="0"/>
                        <a:t>0.3</a:t>
                      </a:r>
                      <a:endParaRPr lang="en-US" sz="1800" b="1" dirty="0"/>
                    </a:p>
                  </a:txBody>
                  <a:tcPr marT="45727" marB="45727" anchor="ctr"/>
                </a:tc>
              </a:tr>
              <a:tr h="370898">
                <a:tc>
                  <a:txBody>
                    <a:bodyPr/>
                    <a:lstStyle/>
                    <a:p>
                      <a:pPr algn="ctr"/>
                      <a:r>
                        <a:rPr lang="en-US" sz="1800" b="1" kern="1200" baseline="0" dirty="0" smtClean="0"/>
                        <a:t>Bio Fertilizer</a:t>
                      </a:r>
                      <a:endParaRPr lang="en-US" sz="1800" b="1" dirty="0"/>
                    </a:p>
                  </a:txBody>
                  <a:tcPr marT="45727" marB="45727" anchor="ctr"/>
                </a:tc>
                <a:tc>
                  <a:txBody>
                    <a:bodyPr/>
                    <a:lstStyle/>
                    <a:p>
                      <a:pPr algn="ctr"/>
                      <a:r>
                        <a:rPr lang="en-US" sz="1800" b="1" dirty="0" smtClean="0"/>
                        <a:t>0.03</a:t>
                      </a:r>
                      <a:endParaRPr lang="en-US" sz="1800" b="1" dirty="0"/>
                    </a:p>
                  </a:txBody>
                  <a:tcPr marT="45727" marB="45727" anchor="ctr"/>
                </a:tc>
                <a:tc>
                  <a:txBody>
                    <a:bodyPr/>
                    <a:lstStyle/>
                    <a:p>
                      <a:pPr algn="ctr"/>
                      <a:r>
                        <a:rPr lang="en-US" sz="1800" b="1" kern="1200" baseline="0" dirty="0" smtClean="0"/>
                        <a:t>0.72</a:t>
                      </a:r>
                      <a:endParaRPr lang="en-US" sz="1800" b="1" dirty="0"/>
                    </a:p>
                  </a:txBody>
                  <a:tcPr marT="45727" marB="45727" anchor="ctr"/>
                </a:tc>
                <a:tc>
                  <a:txBody>
                    <a:bodyPr/>
                    <a:lstStyle/>
                    <a:p>
                      <a:pPr algn="ctr"/>
                      <a:r>
                        <a:rPr lang="en-US" sz="1800" b="1" dirty="0" smtClean="0"/>
                        <a:t>0.01</a:t>
                      </a:r>
                      <a:endParaRPr lang="en-US" sz="1800" b="1" dirty="0"/>
                    </a:p>
                  </a:txBody>
                  <a:tcPr marT="45727" marB="45727" anchor="ctr"/>
                </a:tc>
                <a:tc>
                  <a:txBody>
                    <a:bodyPr/>
                    <a:lstStyle/>
                    <a:p>
                      <a:pPr algn="ctr"/>
                      <a:r>
                        <a:rPr lang="en-US" sz="1800" b="1" dirty="0" smtClean="0"/>
                        <a:t>0.24</a:t>
                      </a:r>
                      <a:endParaRPr lang="en-US" sz="1800" b="1" dirty="0"/>
                    </a:p>
                  </a:txBody>
                  <a:tcPr marT="45727" marB="45727" anchor="ctr"/>
                </a:tc>
              </a:tr>
              <a:tr h="370898">
                <a:tc>
                  <a:txBody>
                    <a:bodyPr/>
                    <a:lstStyle/>
                    <a:p>
                      <a:pPr algn="ctr"/>
                      <a:r>
                        <a:rPr lang="en-US" sz="1800" b="1" kern="1200" baseline="0" dirty="0" smtClean="0"/>
                        <a:t>Green manuring</a:t>
                      </a:r>
                      <a:endParaRPr lang="en-US" sz="1800" b="1" dirty="0"/>
                    </a:p>
                  </a:txBody>
                  <a:tcPr marT="45727" marB="45727" anchor="ctr"/>
                </a:tc>
                <a:tc>
                  <a:txBody>
                    <a:bodyPr/>
                    <a:lstStyle/>
                    <a:p>
                      <a:pPr algn="ctr"/>
                      <a:r>
                        <a:rPr lang="en-US" sz="1800" b="1" dirty="0" smtClean="0"/>
                        <a:t>230 lakh</a:t>
                      </a:r>
                      <a:r>
                        <a:rPr lang="en-US" sz="1800" b="1" baseline="0" dirty="0" smtClean="0"/>
                        <a:t> ha</a:t>
                      </a:r>
                      <a:endParaRPr lang="en-US" sz="1800" b="1" dirty="0"/>
                    </a:p>
                  </a:txBody>
                  <a:tcPr marT="45727" marB="45727" anchor="ctr"/>
                </a:tc>
                <a:tc>
                  <a:txBody>
                    <a:bodyPr/>
                    <a:lstStyle/>
                    <a:p>
                      <a:pPr algn="ctr"/>
                      <a:r>
                        <a:rPr lang="en-US" sz="1800" b="1" kern="1200" baseline="0" dirty="0" smtClean="0"/>
                        <a:t>1.16</a:t>
                      </a:r>
                      <a:endParaRPr lang="en-US" sz="1800" b="1" dirty="0"/>
                    </a:p>
                  </a:txBody>
                  <a:tcPr marT="45727" marB="45727" anchor="ctr"/>
                </a:tc>
                <a:tc>
                  <a:txBody>
                    <a:bodyPr/>
                    <a:lstStyle/>
                    <a:p>
                      <a:pPr algn="ctr"/>
                      <a:r>
                        <a:rPr lang="en-US" sz="1800" b="1" kern="1200" baseline="0" dirty="0" smtClean="0"/>
                        <a:t>20.51 lakh ha</a:t>
                      </a:r>
                      <a:endParaRPr lang="en-US" sz="1800" b="1" dirty="0"/>
                    </a:p>
                  </a:txBody>
                  <a:tcPr marT="45727" marB="45727" anchor="ctr"/>
                </a:tc>
                <a:tc>
                  <a:txBody>
                    <a:bodyPr/>
                    <a:lstStyle/>
                    <a:p>
                      <a:pPr algn="ctr"/>
                      <a:r>
                        <a:rPr lang="en-US" sz="1800" b="1" dirty="0" smtClean="0"/>
                        <a:t>0.01</a:t>
                      </a:r>
                      <a:endParaRPr lang="en-US" sz="1800" b="1" dirty="0"/>
                    </a:p>
                  </a:txBody>
                  <a:tcPr marT="45727" marB="45727" anchor="ctr"/>
                </a:tc>
              </a:tr>
              <a:tr h="370898">
                <a:tc>
                  <a:txBody>
                    <a:bodyPr/>
                    <a:lstStyle/>
                    <a:p>
                      <a:pPr algn="ctr"/>
                      <a:r>
                        <a:rPr lang="en-US" sz="1800" b="1" kern="1200" baseline="0" dirty="0" smtClean="0"/>
                        <a:t>Total</a:t>
                      </a:r>
                      <a:endParaRPr lang="en-US" sz="1800" b="1" dirty="0"/>
                    </a:p>
                  </a:txBody>
                  <a:tcPr marT="45727" marB="45727" anchor="ctr"/>
                </a:tc>
                <a:tc>
                  <a:txBody>
                    <a:bodyPr/>
                    <a:lstStyle/>
                    <a:p>
                      <a:pPr algn="ctr"/>
                      <a:r>
                        <a:rPr lang="en-US" sz="1800" b="1" kern="1200" baseline="0" dirty="0" smtClean="0"/>
                        <a:t>442.03</a:t>
                      </a:r>
                      <a:endParaRPr lang="en-US" sz="1800" b="1" dirty="0"/>
                    </a:p>
                  </a:txBody>
                  <a:tcPr marT="45727" marB="45727" anchor="ctr"/>
                </a:tc>
                <a:tc>
                  <a:txBody>
                    <a:bodyPr/>
                    <a:lstStyle/>
                    <a:p>
                      <a:pPr algn="ctr"/>
                      <a:r>
                        <a:rPr lang="en-US" sz="1800" b="1" kern="1200" baseline="0" dirty="0" smtClean="0"/>
                        <a:t>10.75</a:t>
                      </a:r>
                      <a:endParaRPr lang="en-US" sz="1800" b="1" dirty="0"/>
                    </a:p>
                  </a:txBody>
                  <a:tcPr marT="45727" marB="45727" anchor="ctr"/>
                </a:tc>
                <a:tc>
                  <a:txBody>
                    <a:bodyPr/>
                    <a:lstStyle/>
                    <a:p>
                      <a:pPr algn="ctr"/>
                      <a:r>
                        <a:rPr lang="en-US" sz="1800" b="1" kern="1200" baseline="0" dirty="0" smtClean="0"/>
                        <a:t>208.51</a:t>
                      </a:r>
                      <a:endParaRPr lang="en-US" sz="1800" b="1" dirty="0"/>
                    </a:p>
                  </a:txBody>
                  <a:tcPr marT="45727" marB="45727" anchor="ctr"/>
                </a:tc>
                <a:tc>
                  <a:txBody>
                    <a:bodyPr/>
                    <a:lstStyle/>
                    <a:p>
                      <a:pPr algn="ctr"/>
                      <a:r>
                        <a:rPr lang="en-US" sz="1800" b="1" dirty="0" smtClean="0"/>
                        <a:t>3.75</a:t>
                      </a:r>
                      <a:endParaRPr lang="en-US" sz="1800" b="1" dirty="0"/>
                    </a:p>
                  </a:txBody>
                  <a:tcPr marT="45727" marB="45727" anchor="ctr"/>
                </a:tc>
              </a:tr>
            </a:tbl>
          </a:graphicData>
        </a:graphic>
      </p:graphicFrame>
      <p:sp>
        <p:nvSpPr>
          <p:cNvPr id="5" name="TextBox 5"/>
          <p:cNvSpPr txBox="1">
            <a:spLocks noChangeArrowheads="1"/>
          </p:cNvSpPr>
          <p:nvPr/>
        </p:nvSpPr>
        <p:spPr bwMode="auto">
          <a:xfrm>
            <a:off x="6553200" y="6019800"/>
            <a:ext cx="2133600" cy="369332"/>
          </a:xfrm>
          <a:prstGeom prst="rect">
            <a:avLst/>
          </a:prstGeom>
          <a:extLs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b="1" dirty="0" smtClean="0">
                <a:solidFill>
                  <a:srgbClr val="0070C0"/>
                </a:solidFill>
              </a:rPr>
              <a:t>Jain (2007)</a:t>
            </a:r>
            <a:endParaRPr lang="en-US" b="1" dirty="0">
              <a:solidFill>
                <a:srgbClr val="0070C0"/>
              </a:solidFill>
            </a:endParaRPr>
          </a:p>
        </p:txBody>
      </p:sp>
    </p:spTree>
    <p:extLst>
      <p:ext uri="{BB962C8B-B14F-4D97-AF65-F5344CB8AC3E}">
        <p14:creationId xmlns:p14="http://schemas.microsoft.com/office/powerpoint/2010/main" xmlns="" val="1596553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1417638"/>
          </a:xfrm>
          <a:solidFill>
            <a:srgbClr val="00B050"/>
          </a:solidFill>
          <a:ln>
            <a:solidFill>
              <a:srgbClr val="00B050"/>
            </a:solidFill>
          </a:ln>
        </p:spPr>
        <p:style>
          <a:lnRef idx="0">
            <a:scrgbClr r="0" g="0" b="0"/>
          </a:lnRef>
          <a:fillRef idx="1003">
            <a:schemeClr val="dk2"/>
          </a:fillRef>
          <a:effectRef idx="0">
            <a:scrgbClr r="0" g="0" b="0"/>
          </a:effectRef>
          <a:fontRef idx="major"/>
        </p:style>
        <p:txBody>
          <a:bodyPr>
            <a:normAutofit fontScale="90000"/>
          </a:bodyPr>
          <a:lstStyle/>
          <a:p>
            <a:pPr>
              <a:defRPr/>
            </a:pPr>
            <a:r>
              <a:rPr lang="en-US" b="1" dirty="0" smtClean="0"/>
              <a:t>Fertilizer Consumption in India</a:t>
            </a:r>
            <a:br>
              <a:rPr lang="en-US" b="1" dirty="0" smtClean="0"/>
            </a:br>
            <a:r>
              <a:rPr lang="en-US" b="1" dirty="0" smtClean="0"/>
              <a:t>(NPK)</a:t>
            </a:r>
            <a:endParaRPr lang="en-US" dirty="0"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918685955"/>
              </p:ext>
            </p:extLst>
          </p:nvPr>
        </p:nvGraphicFramePr>
        <p:xfrm>
          <a:off x="228599" y="1600198"/>
          <a:ext cx="8610600" cy="4572000"/>
        </p:xfrm>
        <a:graphic>
          <a:graphicData uri="http://schemas.openxmlformats.org/drawingml/2006/table">
            <a:tbl>
              <a:tblPr firstRow="1" bandRow="1">
                <a:tableStyleId>{5C22544A-7EE6-4342-B048-85BDC9FD1C3A}</a:tableStyleId>
              </a:tblPr>
              <a:tblGrid>
                <a:gridCol w="1149632"/>
                <a:gridCol w="940829"/>
                <a:gridCol w="908897"/>
                <a:gridCol w="999785"/>
                <a:gridCol w="1081110"/>
                <a:gridCol w="1980438"/>
                <a:gridCol w="1549909"/>
              </a:tblGrid>
              <a:tr h="704312">
                <a:tc rowSpan="2">
                  <a:txBody>
                    <a:bodyPr/>
                    <a:lstStyle/>
                    <a:p>
                      <a:pPr algn="ctr" fontAlgn="ctr"/>
                      <a:r>
                        <a:rPr lang="en-US" sz="2400" b="1" i="0" u="none" strike="noStrike" dirty="0">
                          <a:solidFill>
                            <a:srgbClr val="000000"/>
                          </a:solidFill>
                          <a:latin typeface="Calibri"/>
                        </a:rPr>
                        <a:t>Year</a:t>
                      </a:r>
                    </a:p>
                  </a:txBody>
                  <a:tcPr marL="9525" marR="9525" marT="9527" marB="0" anchor="ct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i="0" u="none" strike="noStrike" dirty="0" smtClean="0">
                          <a:solidFill>
                            <a:srgbClr val="000000"/>
                          </a:solidFill>
                          <a:latin typeface="+mn-lt"/>
                        </a:rPr>
                        <a:t>Consumption (in lakh tones)</a:t>
                      </a:r>
                    </a:p>
                  </a:txBody>
                  <a:tcPr marL="9525" marR="9525" marT="9527" marB="0" anchor="ct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algn="ctr" fontAlgn="ctr"/>
                      <a:r>
                        <a:rPr lang="en-US" sz="2300" b="1" i="0" u="none" strike="noStrike" dirty="0">
                          <a:solidFill>
                            <a:srgbClr val="000000"/>
                          </a:solidFill>
                          <a:latin typeface="Calibri"/>
                        </a:rPr>
                        <a:t>Per hectare consumption </a:t>
                      </a:r>
                      <a:endParaRPr lang="en-US" sz="2300" b="1" i="0" u="none" strike="noStrike" dirty="0" smtClean="0">
                        <a:solidFill>
                          <a:srgbClr val="000000"/>
                        </a:solidFill>
                        <a:latin typeface="Calibri"/>
                      </a:endParaRPr>
                    </a:p>
                    <a:p>
                      <a:pPr algn="ctr" fontAlgn="ctr"/>
                      <a:r>
                        <a:rPr lang="en-US" sz="2300" b="1" i="0" u="none" strike="noStrike" dirty="0" smtClean="0">
                          <a:solidFill>
                            <a:srgbClr val="000000"/>
                          </a:solidFill>
                          <a:latin typeface="Calibri"/>
                        </a:rPr>
                        <a:t>(</a:t>
                      </a:r>
                      <a:r>
                        <a:rPr lang="en-US" sz="2300" b="1" i="0" u="none" strike="noStrike" dirty="0">
                          <a:solidFill>
                            <a:srgbClr val="000000"/>
                          </a:solidFill>
                          <a:latin typeface="Calibri"/>
                        </a:rPr>
                        <a:t>kg/ha)</a:t>
                      </a:r>
                    </a:p>
                  </a:txBody>
                  <a:tcPr marL="9525" marR="9525" marT="9527" marB="0" anchor="ctr"/>
                </a:tc>
                <a:tc rowSpan="2">
                  <a:txBody>
                    <a:bodyPr/>
                    <a:lstStyle/>
                    <a:p>
                      <a:pPr algn="ctr" fontAlgn="ctr"/>
                      <a:r>
                        <a:rPr lang="en-US" sz="2300" b="1" i="0" u="none" strike="noStrike" dirty="0">
                          <a:solidFill>
                            <a:srgbClr val="000000"/>
                          </a:solidFill>
                          <a:latin typeface="Calibri"/>
                        </a:rPr>
                        <a:t>Food production </a:t>
                      </a:r>
                      <a:endParaRPr lang="en-US" sz="2300" b="1" i="0" u="none" strike="noStrike" dirty="0" smtClean="0">
                        <a:solidFill>
                          <a:srgbClr val="000000"/>
                        </a:solidFill>
                        <a:latin typeface="Calibri"/>
                      </a:endParaRPr>
                    </a:p>
                    <a:p>
                      <a:pPr algn="ctr" fontAlgn="ctr"/>
                      <a:r>
                        <a:rPr lang="en-US" sz="2300" b="1" i="0" u="none" strike="noStrike" dirty="0" smtClean="0">
                          <a:solidFill>
                            <a:srgbClr val="000000"/>
                          </a:solidFill>
                          <a:latin typeface="Calibri"/>
                        </a:rPr>
                        <a:t>(</a:t>
                      </a:r>
                      <a:r>
                        <a:rPr lang="en-US" sz="2300" b="1" i="0" u="none" strike="noStrike" dirty="0">
                          <a:solidFill>
                            <a:srgbClr val="000000"/>
                          </a:solidFill>
                          <a:latin typeface="Calibri"/>
                        </a:rPr>
                        <a:t>mt)</a:t>
                      </a:r>
                    </a:p>
                  </a:txBody>
                  <a:tcPr marL="9525" marR="9525" marT="9527" marB="0" anchor="ctr"/>
                </a:tc>
              </a:tr>
              <a:tr h="1050440">
                <a:tc vMerge="1">
                  <a:txBody>
                    <a:bodyPr/>
                    <a:lstStyle/>
                    <a:p>
                      <a:endParaRPr lang="en-US"/>
                    </a:p>
                  </a:txBody>
                  <a:tcPr/>
                </a:tc>
                <a:tc>
                  <a:txBody>
                    <a:bodyPr/>
                    <a:lstStyle/>
                    <a:p>
                      <a:pPr algn="ctr" fontAlgn="ctr"/>
                      <a:r>
                        <a:rPr lang="en-US" sz="2400" b="1" i="0" u="none" strike="noStrike" dirty="0" smtClean="0">
                          <a:solidFill>
                            <a:srgbClr val="000000"/>
                          </a:solidFill>
                          <a:latin typeface="Calibri"/>
                        </a:rPr>
                        <a:t>N</a:t>
                      </a:r>
                      <a:endParaRPr lang="en-US" sz="2400" b="1" i="0" u="none" strike="noStrike" dirty="0">
                        <a:solidFill>
                          <a:srgbClr val="000000"/>
                        </a:solidFill>
                        <a:latin typeface="Calibri"/>
                      </a:endParaRPr>
                    </a:p>
                  </a:txBody>
                  <a:tcPr marL="9525" marR="9525" marT="9527" marB="0" anchor="ctr"/>
                </a:tc>
                <a:tc>
                  <a:txBody>
                    <a:bodyPr/>
                    <a:lstStyle/>
                    <a:p>
                      <a:pPr algn="ctr" fontAlgn="ctr"/>
                      <a:r>
                        <a:rPr lang="en-US" sz="2400" b="1" i="0" u="none" strike="noStrike" dirty="0">
                          <a:solidFill>
                            <a:srgbClr val="000000"/>
                          </a:solidFill>
                          <a:latin typeface="Calibri"/>
                        </a:rPr>
                        <a:t>P</a:t>
                      </a:r>
                    </a:p>
                  </a:txBody>
                  <a:tcPr marL="9525" marR="9525" marT="9527" marB="0" anchor="ctr"/>
                </a:tc>
                <a:tc>
                  <a:txBody>
                    <a:bodyPr/>
                    <a:lstStyle/>
                    <a:p>
                      <a:pPr algn="ctr" fontAlgn="ctr"/>
                      <a:r>
                        <a:rPr lang="en-US" sz="2400" b="1" i="0" u="none" strike="noStrike" dirty="0">
                          <a:solidFill>
                            <a:srgbClr val="000000"/>
                          </a:solidFill>
                          <a:latin typeface="Calibri"/>
                        </a:rPr>
                        <a:t>K</a:t>
                      </a:r>
                    </a:p>
                  </a:txBody>
                  <a:tcPr marL="9525" marR="9525" marT="9527" marB="0" anchor="ctr"/>
                </a:tc>
                <a:tc>
                  <a:txBody>
                    <a:bodyPr/>
                    <a:lstStyle/>
                    <a:p>
                      <a:pPr algn="ctr" fontAlgn="ctr"/>
                      <a:r>
                        <a:rPr lang="en-US" sz="2400" b="1" i="0" u="none" strike="noStrike" dirty="0">
                          <a:solidFill>
                            <a:srgbClr val="000000"/>
                          </a:solidFill>
                          <a:latin typeface="Calibri"/>
                        </a:rPr>
                        <a:t>Total</a:t>
                      </a:r>
                    </a:p>
                  </a:txBody>
                  <a:tcPr marL="9525" marR="9525" marT="9527" marB="0" anchor="ctr"/>
                </a:tc>
                <a:tc vMerge="1">
                  <a:txBody>
                    <a:bodyPr/>
                    <a:lstStyle/>
                    <a:p>
                      <a:endParaRPr lang="en-US"/>
                    </a:p>
                  </a:txBody>
                  <a:tcPr/>
                </a:tc>
                <a:tc vMerge="1">
                  <a:txBody>
                    <a:bodyPr/>
                    <a:lstStyle/>
                    <a:p>
                      <a:endParaRPr lang="en-US"/>
                    </a:p>
                  </a:txBody>
                  <a:tcPr/>
                </a:tc>
              </a:tr>
              <a:tr h="704312">
                <a:tc>
                  <a:txBody>
                    <a:bodyPr/>
                    <a:lstStyle/>
                    <a:p>
                      <a:pPr algn="ctr" fontAlgn="ctr"/>
                      <a:r>
                        <a:rPr lang="en-US" sz="2000" b="1" i="0" u="none" strike="noStrike" dirty="0" smtClean="0">
                          <a:solidFill>
                            <a:schemeClr val="tx1"/>
                          </a:solidFill>
                          <a:latin typeface="Calibri"/>
                        </a:rPr>
                        <a:t>2006-07</a:t>
                      </a:r>
                      <a:endParaRPr lang="en-US" sz="2000" b="1" i="0" u="none" strike="noStrike" dirty="0">
                        <a:solidFill>
                          <a:schemeClr val="tx1"/>
                        </a:solidFill>
                        <a:latin typeface="Calibri"/>
                      </a:endParaRPr>
                    </a:p>
                  </a:txBody>
                  <a:tcPr marL="9525" marR="9525" marT="9527" marB="0" anchor="ctr"/>
                </a:tc>
                <a:tc>
                  <a:txBody>
                    <a:bodyPr/>
                    <a:lstStyle/>
                    <a:p>
                      <a:pPr algn="ctr" fontAlgn="ctr"/>
                      <a:r>
                        <a:rPr lang="en-US" sz="2000" b="1" i="0" u="none" strike="noStrike" dirty="0" smtClean="0">
                          <a:solidFill>
                            <a:schemeClr val="tx1"/>
                          </a:solidFill>
                          <a:latin typeface="Calibri"/>
                        </a:rPr>
                        <a:t>137.73</a:t>
                      </a:r>
                      <a:endParaRPr lang="en-US" sz="2000" b="1" i="0" u="none" strike="noStrike" dirty="0">
                        <a:solidFill>
                          <a:schemeClr val="tx1"/>
                        </a:solidFill>
                        <a:latin typeface="Calibri"/>
                      </a:endParaRPr>
                    </a:p>
                  </a:txBody>
                  <a:tcPr marL="9525" marR="9525" marT="9527" marB="0" anchor="ctr"/>
                </a:tc>
                <a:tc>
                  <a:txBody>
                    <a:bodyPr/>
                    <a:lstStyle/>
                    <a:p>
                      <a:pPr algn="ctr" fontAlgn="ctr"/>
                      <a:r>
                        <a:rPr lang="en-US" sz="2000" b="1" i="0" u="none" strike="noStrike" dirty="0" smtClean="0">
                          <a:solidFill>
                            <a:schemeClr val="tx1"/>
                          </a:solidFill>
                          <a:latin typeface="Calibri"/>
                        </a:rPr>
                        <a:t>55.43</a:t>
                      </a:r>
                      <a:endParaRPr lang="en-US" sz="2000" b="1" i="0" u="none" strike="noStrike" dirty="0">
                        <a:solidFill>
                          <a:schemeClr val="tx1"/>
                        </a:solidFill>
                        <a:latin typeface="Calibri"/>
                      </a:endParaRPr>
                    </a:p>
                  </a:txBody>
                  <a:tcPr marL="9525" marR="9525" marT="9527" marB="0" anchor="ctr"/>
                </a:tc>
                <a:tc>
                  <a:txBody>
                    <a:bodyPr/>
                    <a:lstStyle/>
                    <a:p>
                      <a:pPr algn="ctr" fontAlgn="ctr"/>
                      <a:r>
                        <a:rPr lang="en-US" sz="2000" b="1" i="0" u="none" strike="noStrike" dirty="0" smtClean="0">
                          <a:solidFill>
                            <a:schemeClr val="tx1"/>
                          </a:solidFill>
                          <a:latin typeface="Calibri"/>
                        </a:rPr>
                        <a:t>23.35</a:t>
                      </a:r>
                      <a:endParaRPr lang="en-US" sz="2000" b="1" i="0" u="none" strike="noStrike" dirty="0">
                        <a:solidFill>
                          <a:schemeClr val="tx1"/>
                        </a:solidFill>
                        <a:latin typeface="Calibri"/>
                      </a:endParaRPr>
                    </a:p>
                  </a:txBody>
                  <a:tcPr marL="9525" marR="9525" marT="9527" marB="0" anchor="ctr"/>
                </a:tc>
                <a:tc>
                  <a:txBody>
                    <a:bodyPr/>
                    <a:lstStyle/>
                    <a:p>
                      <a:pPr algn="ctr" fontAlgn="ctr"/>
                      <a:r>
                        <a:rPr lang="en-US" sz="2000" b="1" i="0" u="none" strike="noStrike" dirty="0" smtClean="0">
                          <a:solidFill>
                            <a:schemeClr val="tx1"/>
                          </a:solidFill>
                          <a:latin typeface="Calibri"/>
                        </a:rPr>
                        <a:t>216.51</a:t>
                      </a:r>
                      <a:endParaRPr lang="en-US" sz="2000" b="1" i="0" u="none" strike="noStrike" dirty="0">
                        <a:solidFill>
                          <a:schemeClr val="tx1"/>
                        </a:solidFill>
                        <a:latin typeface="Calibri"/>
                      </a:endParaRPr>
                    </a:p>
                  </a:txBody>
                  <a:tcPr marL="9525" marR="9525" marT="9527" marB="0" anchor="ctr"/>
                </a:tc>
                <a:tc>
                  <a:txBody>
                    <a:bodyPr/>
                    <a:lstStyle/>
                    <a:p>
                      <a:pPr algn="ctr" fontAlgn="ctr"/>
                      <a:r>
                        <a:rPr lang="en-US" sz="2000" b="1" i="0" u="none" strike="noStrike" dirty="0" smtClean="0">
                          <a:solidFill>
                            <a:schemeClr val="tx1"/>
                          </a:solidFill>
                          <a:latin typeface="Calibri"/>
                        </a:rPr>
                        <a:t>111.8</a:t>
                      </a:r>
                      <a:endParaRPr lang="en-US" sz="2000" b="1" i="0" u="none" strike="noStrike" dirty="0">
                        <a:solidFill>
                          <a:schemeClr val="tx1"/>
                        </a:solidFill>
                        <a:latin typeface="Calibri"/>
                      </a:endParaRPr>
                    </a:p>
                  </a:txBody>
                  <a:tcPr marL="9525" marR="9525" marT="9527" marB="0" anchor="ctr"/>
                </a:tc>
                <a:tc>
                  <a:txBody>
                    <a:bodyPr/>
                    <a:lstStyle/>
                    <a:p>
                      <a:pPr algn="ctr" fontAlgn="ctr"/>
                      <a:r>
                        <a:rPr lang="en-US" sz="2000" b="1" i="0" u="none" strike="noStrike" dirty="0" smtClean="0">
                          <a:solidFill>
                            <a:schemeClr val="tx1"/>
                          </a:solidFill>
                          <a:latin typeface="Calibri"/>
                        </a:rPr>
                        <a:t>217.30</a:t>
                      </a:r>
                      <a:endParaRPr lang="en-US" sz="2000" b="1" i="0" u="none" strike="noStrike" dirty="0">
                        <a:solidFill>
                          <a:schemeClr val="tx1"/>
                        </a:solidFill>
                        <a:latin typeface="Calibri"/>
                      </a:endParaRPr>
                    </a:p>
                  </a:txBody>
                  <a:tcPr marL="9525" marR="9525" marT="9527" marB="0" anchor="ctr"/>
                </a:tc>
              </a:tr>
              <a:tr h="704312">
                <a:tc>
                  <a:txBody>
                    <a:bodyPr/>
                    <a:lstStyle/>
                    <a:p>
                      <a:pPr algn="ctr" fontAlgn="ctr"/>
                      <a:r>
                        <a:rPr lang="en-US" sz="2000" b="1" i="0" u="none" strike="noStrike" dirty="0" smtClean="0">
                          <a:solidFill>
                            <a:srgbClr val="000000"/>
                          </a:solidFill>
                          <a:latin typeface="Calibri"/>
                        </a:rPr>
                        <a:t>2007-08</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144.19</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55.15</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26.36</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225.70</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116.5</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230.78</a:t>
                      </a:r>
                      <a:endParaRPr lang="en-US" sz="2000" b="1" i="0" u="none" strike="noStrike" dirty="0">
                        <a:solidFill>
                          <a:srgbClr val="000000"/>
                        </a:solidFill>
                        <a:latin typeface="Calibri"/>
                      </a:endParaRPr>
                    </a:p>
                  </a:txBody>
                  <a:tcPr marL="9525" marR="9525" marT="9527" marB="0" anchor="ctr"/>
                </a:tc>
              </a:tr>
              <a:tr h="704312">
                <a:tc>
                  <a:txBody>
                    <a:bodyPr/>
                    <a:lstStyle/>
                    <a:p>
                      <a:pPr algn="ctr" fontAlgn="ctr"/>
                      <a:r>
                        <a:rPr lang="en-US" sz="2000" b="1" i="0" u="none" strike="noStrike" dirty="0" smtClean="0">
                          <a:solidFill>
                            <a:srgbClr val="000000"/>
                          </a:solidFill>
                          <a:latin typeface="Calibri"/>
                        </a:rPr>
                        <a:t>2008-09</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150.9</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65.06</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33.13</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249.09</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127.2</a:t>
                      </a:r>
                      <a:endParaRPr lang="en-US" sz="2000" b="1" i="0" u="none" strike="noStrike" dirty="0">
                        <a:solidFill>
                          <a:srgbClr val="000000"/>
                        </a:solidFill>
                        <a:latin typeface="Calibri"/>
                      </a:endParaRPr>
                    </a:p>
                  </a:txBody>
                  <a:tcPr marL="9525" marR="9525" marT="9527" marB="0" anchor="ctr"/>
                </a:tc>
                <a:tc>
                  <a:txBody>
                    <a:bodyPr/>
                    <a:lstStyle/>
                    <a:p>
                      <a:pPr algn="ctr" fontAlgn="ctr"/>
                      <a:r>
                        <a:rPr lang="en-US" sz="2000" b="1" i="0" u="none" strike="noStrike" dirty="0" smtClean="0">
                          <a:solidFill>
                            <a:srgbClr val="C00000"/>
                          </a:solidFill>
                          <a:latin typeface="Calibri"/>
                        </a:rPr>
                        <a:t>233.88</a:t>
                      </a:r>
                      <a:endParaRPr lang="en-US" sz="2000" b="1" i="0" u="none" strike="noStrike" dirty="0">
                        <a:solidFill>
                          <a:srgbClr val="C00000"/>
                        </a:solidFill>
                        <a:latin typeface="Calibri"/>
                      </a:endParaRPr>
                    </a:p>
                  </a:txBody>
                  <a:tcPr marL="9525" marR="9525" marT="9527" marB="0" anchor="ctr"/>
                </a:tc>
              </a:tr>
              <a:tr h="704312">
                <a:tc>
                  <a:txBody>
                    <a:bodyPr/>
                    <a:lstStyle/>
                    <a:p>
                      <a:pPr algn="ctr" fontAlgn="ctr"/>
                      <a:r>
                        <a:rPr lang="en-US" sz="2000" b="1" i="0" u="none" strike="noStrike" dirty="0" smtClean="0">
                          <a:solidFill>
                            <a:srgbClr val="C00000"/>
                          </a:solidFill>
                          <a:latin typeface="Calibri"/>
                        </a:rPr>
                        <a:t>2009-10</a:t>
                      </a:r>
                      <a:endParaRPr lang="en-US" sz="2000" b="1" i="0" u="none" strike="noStrike" dirty="0">
                        <a:solidFill>
                          <a:srgbClr val="C00000"/>
                        </a:solidFill>
                        <a:latin typeface="Calibri"/>
                      </a:endParaRPr>
                    </a:p>
                  </a:txBody>
                  <a:tcPr marL="9525" marR="9525" marT="9527" marB="0" anchor="ctr"/>
                </a:tc>
                <a:tc>
                  <a:txBody>
                    <a:bodyPr/>
                    <a:lstStyle/>
                    <a:p>
                      <a:pPr algn="ctr" fontAlgn="ctr"/>
                      <a:r>
                        <a:rPr lang="en-US" sz="2000" b="1" i="0" u="none" strike="noStrike" dirty="0" smtClean="0">
                          <a:solidFill>
                            <a:srgbClr val="C00000"/>
                          </a:solidFill>
                          <a:latin typeface="Calibri"/>
                        </a:rPr>
                        <a:t>155.8</a:t>
                      </a:r>
                      <a:endParaRPr lang="en-US" sz="2000" b="1" i="0" u="none" strike="noStrike" dirty="0">
                        <a:solidFill>
                          <a:srgbClr val="C00000"/>
                        </a:solidFill>
                        <a:latin typeface="Calibri"/>
                      </a:endParaRPr>
                    </a:p>
                  </a:txBody>
                  <a:tcPr marL="9525" marR="9525" marT="9527" marB="0" anchor="ctr"/>
                </a:tc>
                <a:tc>
                  <a:txBody>
                    <a:bodyPr/>
                    <a:lstStyle/>
                    <a:p>
                      <a:pPr algn="ctr" fontAlgn="ctr"/>
                      <a:r>
                        <a:rPr lang="en-US" sz="2000" b="1" i="0" u="none" strike="noStrike" dirty="0" smtClean="0">
                          <a:solidFill>
                            <a:srgbClr val="C00000"/>
                          </a:solidFill>
                          <a:latin typeface="Calibri"/>
                        </a:rPr>
                        <a:t>72.74</a:t>
                      </a:r>
                      <a:endParaRPr lang="en-US" sz="2000" b="1" i="0" u="none" strike="noStrike" dirty="0">
                        <a:solidFill>
                          <a:srgbClr val="C00000"/>
                        </a:solidFill>
                        <a:latin typeface="Calibri"/>
                      </a:endParaRPr>
                    </a:p>
                  </a:txBody>
                  <a:tcPr marL="9525" marR="9525" marT="9527" marB="0" anchor="ctr"/>
                </a:tc>
                <a:tc>
                  <a:txBody>
                    <a:bodyPr/>
                    <a:lstStyle/>
                    <a:p>
                      <a:pPr algn="ctr" fontAlgn="ctr"/>
                      <a:r>
                        <a:rPr lang="en-US" sz="2000" b="1" i="0" u="none" strike="noStrike" dirty="0" smtClean="0">
                          <a:solidFill>
                            <a:srgbClr val="C00000"/>
                          </a:solidFill>
                          <a:latin typeface="Calibri"/>
                        </a:rPr>
                        <a:t>36.32</a:t>
                      </a:r>
                      <a:endParaRPr lang="en-US" sz="2000" b="1" i="0" u="none" strike="noStrike" dirty="0">
                        <a:solidFill>
                          <a:srgbClr val="C00000"/>
                        </a:solidFill>
                        <a:latin typeface="Calibri"/>
                      </a:endParaRPr>
                    </a:p>
                  </a:txBody>
                  <a:tcPr marL="9525" marR="9525" marT="9527" marB="0" anchor="ctr"/>
                </a:tc>
                <a:tc>
                  <a:txBody>
                    <a:bodyPr/>
                    <a:lstStyle/>
                    <a:p>
                      <a:pPr algn="ctr" fontAlgn="ctr"/>
                      <a:r>
                        <a:rPr lang="en-US" sz="2000" b="1" i="0" u="none" strike="noStrike" dirty="0" smtClean="0">
                          <a:solidFill>
                            <a:srgbClr val="C00000"/>
                          </a:solidFill>
                          <a:latin typeface="Calibri"/>
                        </a:rPr>
                        <a:t>264.86</a:t>
                      </a:r>
                      <a:endParaRPr lang="en-US" sz="2000" b="1" i="0" u="none" strike="noStrike" dirty="0">
                        <a:solidFill>
                          <a:srgbClr val="C00000"/>
                        </a:solidFill>
                        <a:latin typeface="Calibri"/>
                      </a:endParaRPr>
                    </a:p>
                  </a:txBody>
                  <a:tcPr marL="9525" marR="9525" marT="9527" marB="0" anchor="ctr"/>
                </a:tc>
                <a:tc>
                  <a:txBody>
                    <a:bodyPr/>
                    <a:lstStyle/>
                    <a:p>
                      <a:pPr algn="ctr" fontAlgn="ctr"/>
                      <a:r>
                        <a:rPr lang="en-US" sz="2000" b="1" i="0" u="none" strike="noStrike" dirty="0" smtClean="0">
                          <a:solidFill>
                            <a:srgbClr val="C00000"/>
                          </a:solidFill>
                          <a:latin typeface="Calibri"/>
                        </a:rPr>
                        <a:t>135.3</a:t>
                      </a:r>
                      <a:endParaRPr lang="en-US" sz="2000" b="1" i="0" u="none" strike="noStrike" dirty="0">
                        <a:solidFill>
                          <a:srgbClr val="C00000"/>
                        </a:solidFill>
                        <a:latin typeface="Calibri"/>
                      </a:endParaRPr>
                    </a:p>
                  </a:txBody>
                  <a:tcPr marL="9525" marR="9525" marT="9527" marB="0" anchor="ctr"/>
                </a:tc>
                <a:tc>
                  <a:txBody>
                    <a:bodyPr/>
                    <a:lstStyle/>
                    <a:p>
                      <a:pPr algn="ctr" fontAlgn="ctr"/>
                      <a:r>
                        <a:rPr lang="en-US" sz="2000" b="1" i="0" u="none" strike="noStrike" dirty="0" smtClean="0">
                          <a:solidFill>
                            <a:srgbClr val="000000"/>
                          </a:solidFill>
                          <a:latin typeface="Calibri"/>
                        </a:rPr>
                        <a:t>218.20</a:t>
                      </a:r>
                      <a:endParaRPr lang="en-US" sz="2000" b="1" i="0" u="none" strike="noStrike" dirty="0">
                        <a:solidFill>
                          <a:srgbClr val="000000"/>
                        </a:solidFill>
                        <a:latin typeface="Calibri"/>
                      </a:endParaRPr>
                    </a:p>
                  </a:txBody>
                  <a:tcPr marL="9525" marR="9525" marT="9527" marB="0" anchor="ctr"/>
                </a:tc>
              </a:tr>
            </a:tbl>
          </a:graphicData>
        </a:graphic>
      </p:graphicFrame>
      <p:sp>
        <p:nvSpPr>
          <p:cNvPr id="5" name="TextBox 6"/>
          <p:cNvSpPr txBox="1">
            <a:spLocks noChangeArrowheads="1"/>
          </p:cNvSpPr>
          <p:nvPr/>
        </p:nvSpPr>
        <p:spPr bwMode="auto">
          <a:xfrm>
            <a:off x="5943600" y="6335712"/>
            <a:ext cx="2895600" cy="369332"/>
          </a:xfrm>
          <a:prstGeom prst="rect">
            <a:avLst/>
          </a:prstGeom>
          <a:solidFill>
            <a:schemeClr val="accent2"/>
          </a:solidFill>
          <a:extLs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b="1" dirty="0" smtClean="0">
                <a:solidFill>
                  <a:schemeClr val="bg1"/>
                </a:solidFill>
              </a:rPr>
              <a:t>Economic survey, 2011</a:t>
            </a:r>
            <a:endParaRPr lang="en-US" b="1" dirty="0">
              <a:solidFill>
                <a:schemeClr val="bg1"/>
              </a:solidFill>
            </a:endParaRPr>
          </a:p>
        </p:txBody>
      </p:sp>
    </p:spTree>
    <p:extLst>
      <p:ext uri="{BB962C8B-B14F-4D97-AF65-F5344CB8AC3E}">
        <p14:creationId xmlns:p14="http://schemas.microsoft.com/office/powerpoint/2010/main" xmlns="" val="3312998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8" name="Group 4"/>
          <p:cNvGrpSpPr>
            <a:grpSpLocks noChangeAspect="1"/>
          </p:cNvGrpSpPr>
          <p:nvPr/>
        </p:nvGrpSpPr>
        <p:grpSpPr bwMode="auto">
          <a:xfrm>
            <a:off x="-9525" y="0"/>
            <a:ext cx="9201151" cy="6553200"/>
            <a:chOff x="-6" y="-25"/>
            <a:chExt cx="5796" cy="4153"/>
          </a:xfrm>
        </p:grpSpPr>
        <p:sp>
          <p:nvSpPr>
            <p:cNvPr id="1027" name="AutoShape 3"/>
            <p:cNvSpPr>
              <a:spLocks noChangeAspect="1" noChangeArrowheads="1" noTextEdit="1"/>
            </p:cNvSpPr>
            <p:nvPr/>
          </p:nvSpPr>
          <p:spPr bwMode="auto">
            <a:xfrm>
              <a:off x="0" y="0"/>
              <a:ext cx="5790" cy="406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9" name="Rectangle 5"/>
            <p:cNvSpPr>
              <a:spLocks noChangeArrowheads="1"/>
            </p:cNvSpPr>
            <p:nvPr/>
          </p:nvSpPr>
          <p:spPr bwMode="auto">
            <a:xfrm>
              <a:off x="-3" y="-22"/>
              <a:ext cx="5760" cy="667"/>
            </a:xfrm>
            <a:prstGeom prst="rect">
              <a:avLst/>
            </a:prstGeom>
            <a:solidFill>
              <a:srgbClr val="00B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noEditPoints="1"/>
            </p:cNvSpPr>
            <p:nvPr/>
          </p:nvSpPr>
          <p:spPr bwMode="auto">
            <a:xfrm>
              <a:off x="-6" y="-25"/>
              <a:ext cx="5766" cy="673"/>
            </a:xfrm>
            <a:custGeom>
              <a:avLst/>
              <a:gdLst/>
              <a:ahLst/>
              <a:cxnLst>
                <a:cxn ang="0">
                  <a:pos x="0" y="0"/>
                </a:cxn>
                <a:cxn ang="0">
                  <a:pos x="5766" y="0"/>
                </a:cxn>
                <a:cxn ang="0">
                  <a:pos x="5766" y="673"/>
                </a:cxn>
                <a:cxn ang="0">
                  <a:pos x="0" y="673"/>
                </a:cxn>
                <a:cxn ang="0">
                  <a:pos x="0" y="0"/>
                </a:cxn>
                <a:cxn ang="0">
                  <a:pos x="6" y="670"/>
                </a:cxn>
                <a:cxn ang="0">
                  <a:pos x="3" y="668"/>
                </a:cxn>
                <a:cxn ang="0">
                  <a:pos x="5763" y="668"/>
                </a:cxn>
                <a:cxn ang="0">
                  <a:pos x="5760" y="670"/>
                </a:cxn>
                <a:cxn ang="0">
                  <a:pos x="5760" y="3"/>
                </a:cxn>
                <a:cxn ang="0">
                  <a:pos x="5763" y="6"/>
                </a:cxn>
                <a:cxn ang="0">
                  <a:pos x="3" y="6"/>
                </a:cxn>
                <a:cxn ang="0">
                  <a:pos x="6" y="3"/>
                </a:cxn>
                <a:cxn ang="0">
                  <a:pos x="6" y="670"/>
                </a:cxn>
              </a:cxnLst>
              <a:rect l="0" t="0" r="r" b="b"/>
              <a:pathLst>
                <a:path w="5766" h="673">
                  <a:moveTo>
                    <a:pt x="0" y="0"/>
                  </a:moveTo>
                  <a:lnTo>
                    <a:pt x="5766" y="0"/>
                  </a:lnTo>
                  <a:lnTo>
                    <a:pt x="5766" y="673"/>
                  </a:lnTo>
                  <a:lnTo>
                    <a:pt x="0" y="673"/>
                  </a:lnTo>
                  <a:lnTo>
                    <a:pt x="0" y="0"/>
                  </a:lnTo>
                  <a:close/>
                  <a:moveTo>
                    <a:pt x="6" y="670"/>
                  </a:moveTo>
                  <a:lnTo>
                    <a:pt x="3" y="668"/>
                  </a:lnTo>
                  <a:lnTo>
                    <a:pt x="5763" y="668"/>
                  </a:lnTo>
                  <a:lnTo>
                    <a:pt x="5760" y="670"/>
                  </a:lnTo>
                  <a:lnTo>
                    <a:pt x="5760" y="3"/>
                  </a:lnTo>
                  <a:lnTo>
                    <a:pt x="5763" y="6"/>
                  </a:lnTo>
                  <a:lnTo>
                    <a:pt x="3" y="6"/>
                  </a:lnTo>
                  <a:lnTo>
                    <a:pt x="6" y="3"/>
                  </a:lnTo>
                  <a:lnTo>
                    <a:pt x="6" y="670"/>
                  </a:lnTo>
                  <a:close/>
                </a:path>
              </a:pathLst>
            </a:custGeom>
            <a:solidFill>
              <a:srgbClr val="00B050"/>
            </a:solidFill>
            <a:ln w="0" cap="flat">
              <a:solidFill>
                <a:srgbClr val="00B05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Rectangle 7"/>
            <p:cNvSpPr>
              <a:spLocks noChangeArrowheads="1"/>
            </p:cNvSpPr>
            <p:nvPr/>
          </p:nvSpPr>
          <p:spPr bwMode="auto">
            <a:xfrm>
              <a:off x="751" y="111"/>
              <a:ext cx="4464" cy="48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100" b="1" i="0" u="none" strike="noStrike" cap="none" normalizeH="0" baseline="0" smtClean="0">
                  <a:ln>
                    <a:noFill/>
                  </a:ln>
                  <a:solidFill>
                    <a:srgbClr val="000000"/>
                  </a:solidFill>
                  <a:effectLst/>
                  <a:latin typeface="Calibri" pitchFamily="34" charset="0"/>
                </a:rPr>
                <a:t>Fertility Status of Indian Soils</a:t>
              </a:r>
              <a:endParaRPr kumimoji="0" lang="en-US" sz="1800" b="0" i="0" u="none" strike="noStrike" cap="none" normalizeH="0" baseline="0" smtClean="0">
                <a:ln>
                  <a:noFill/>
                </a:ln>
                <a:solidFill>
                  <a:schemeClr val="tx1"/>
                </a:solidFill>
                <a:effectLst/>
                <a:latin typeface="Arial" pitchFamily="34" charset="0"/>
              </a:endParaRPr>
            </a:p>
          </p:txBody>
        </p:sp>
        <p:sp>
          <p:nvSpPr>
            <p:cNvPr id="1032" name="Rectangle 8"/>
            <p:cNvSpPr>
              <a:spLocks noChangeArrowheads="1"/>
            </p:cNvSpPr>
            <p:nvPr/>
          </p:nvSpPr>
          <p:spPr bwMode="auto">
            <a:xfrm>
              <a:off x="282" y="732"/>
              <a:ext cx="2016" cy="81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 name="Rectangle 9"/>
            <p:cNvSpPr>
              <a:spLocks noChangeArrowheads="1"/>
            </p:cNvSpPr>
            <p:nvPr/>
          </p:nvSpPr>
          <p:spPr bwMode="auto">
            <a:xfrm>
              <a:off x="2298" y="732"/>
              <a:ext cx="3168" cy="81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 name="Rectangle 10"/>
            <p:cNvSpPr>
              <a:spLocks noChangeArrowheads="1"/>
            </p:cNvSpPr>
            <p:nvPr/>
          </p:nvSpPr>
          <p:spPr bwMode="auto">
            <a:xfrm>
              <a:off x="282" y="1550"/>
              <a:ext cx="2016" cy="232"/>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 name="Rectangle 11"/>
            <p:cNvSpPr>
              <a:spLocks noChangeArrowheads="1"/>
            </p:cNvSpPr>
            <p:nvPr/>
          </p:nvSpPr>
          <p:spPr bwMode="auto">
            <a:xfrm>
              <a:off x="2298" y="1550"/>
              <a:ext cx="3168" cy="232"/>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 name="Rectangle 12"/>
            <p:cNvSpPr>
              <a:spLocks noChangeArrowheads="1"/>
            </p:cNvSpPr>
            <p:nvPr/>
          </p:nvSpPr>
          <p:spPr bwMode="auto">
            <a:xfrm>
              <a:off x="282" y="1782"/>
              <a:ext cx="2016" cy="231"/>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7" name="Rectangle 13"/>
            <p:cNvSpPr>
              <a:spLocks noChangeArrowheads="1"/>
            </p:cNvSpPr>
            <p:nvPr/>
          </p:nvSpPr>
          <p:spPr bwMode="auto">
            <a:xfrm>
              <a:off x="2298" y="1782"/>
              <a:ext cx="3168" cy="231"/>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8" name="Rectangle 14"/>
            <p:cNvSpPr>
              <a:spLocks noChangeArrowheads="1"/>
            </p:cNvSpPr>
            <p:nvPr/>
          </p:nvSpPr>
          <p:spPr bwMode="auto">
            <a:xfrm>
              <a:off x="282" y="2013"/>
              <a:ext cx="2016" cy="231"/>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9" name="Rectangle 15"/>
            <p:cNvSpPr>
              <a:spLocks noChangeArrowheads="1"/>
            </p:cNvSpPr>
            <p:nvPr/>
          </p:nvSpPr>
          <p:spPr bwMode="auto">
            <a:xfrm>
              <a:off x="2298" y="2013"/>
              <a:ext cx="3168" cy="231"/>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0" name="Rectangle 16"/>
            <p:cNvSpPr>
              <a:spLocks noChangeArrowheads="1"/>
            </p:cNvSpPr>
            <p:nvPr/>
          </p:nvSpPr>
          <p:spPr bwMode="auto">
            <a:xfrm>
              <a:off x="282" y="2244"/>
              <a:ext cx="2016" cy="232"/>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1" name="Rectangle 17"/>
            <p:cNvSpPr>
              <a:spLocks noChangeArrowheads="1"/>
            </p:cNvSpPr>
            <p:nvPr/>
          </p:nvSpPr>
          <p:spPr bwMode="auto">
            <a:xfrm>
              <a:off x="2298" y="2244"/>
              <a:ext cx="3168" cy="232"/>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2" name="Rectangle 18"/>
            <p:cNvSpPr>
              <a:spLocks noChangeArrowheads="1"/>
            </p:cNvSpPr>
            <p:nvPr/>
          </p:nvSpPr>
          <p:spPr bwMode="auto">
            <a:xfrm>
              <a:off x="282" y="2476"/>
              <a:ext cx="5184" cy="267"/>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3" name="Rectangle 19"/>
            <p:cNvSpPr>
              <a:spLocks noChangeArrowheads="1"/>
            </p:cNvSpPr>
            <p:nvPr/>
          </p:nvSpPr>
          <p:spPr bwMode="auto">
            <a:xfrm>
              <a:off x="282" y="2743"/>
              <a:ext cx="2016" cy="231"/>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4" name="Rectangle 20"/>
            <p:cNvSpPr>
              <a:spLocks noChangeArrowheads="1"/>
            </p:cNvSpPr>
            <p:nvPr/>
          </p:nvSpPr>
          <p:spPr bwMode="auto">
            <a:xfrm>
              <a:off x="2298" y="2743"/>
              <a:ext cx="3168" cy="231"/>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5" name="Rectangle 21"/>
            <p:cNvSpPr>
              <a:spLocks noChangeArrowheads="1"/>
            </p:cNvSpPr>
            <p:nvPr/>
          </p:nvSpPr>
          <p:spPr bwMode="auto">
            <a:xfrm>
              <a:off x="282" y="2974"/>
              <a:ext cx="2016" cy="231"/>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6" name="Rectangle 22"/>
            <p:cNvSpPr>
              <a:spLocks noChangeArrowheads="1"/>
            </p:cNvSpPr>
            <p:nvPr/>
          </p:nvSpPr>
          <p:spPr bwMode="auto">
            <a:xfrm>
              <a:off x="2298" y="2974"/>
              <a:ext cx="3168" cy="231"/>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7" name="Rectangle 23"/>
            <p:cNvSpPr>
              <a:spLocks noChangeArrowheads="1"/>
            </p:cNvSpPr>
            <p:nvPr/>
          </p:nvSpPr>
          <p:spPr bwMode="auto">
            <a:xfrm>
              <a:off x="282" y="3205"/>
              <a:ext cx="2016" cy="232"/>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8" name="Rectangle 24"/>
            <p:cNvSpPr>
              <a:spLocks noChangeArrowheads="1"/>
            </p:cNvSpPr>
            <p:nvPr/>
          </p:nvSpPr>
          <p:spPr bwMode="auto">
            <a:xfrm>
              <a:off x="2298" y="3205"/>
              <a:ext cx="3168" cy="232"/>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49" name="Rectangle 25"/>
            <p:cNvSpPr>
              <a:spLocks noChangeArrowheads="1"/>
            </p:cNvSpPr>
            <p:nvPr/>
          </p:nvSpPr>
          <p:spPr bwMode="auto">
            <a:xfrm>
              <a:off x="282" y="3437"/>
              <a:ext cx="2016" cy="231"/>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0" name="Rectangle 26"/>
            <p:cNvSpPr>
              <a:spLocks noChangeArrowheads="1"/>
            </p:cNvSpPr>
            <p:nvPr/>
          </p:nvSpPr>
          <p:spPr bwMode="auto">
            <a:xfrm>
              <a:off x="2298" y="3437"/>
              <a:ext cx="3168" cy="231"/>
            </a:xfrm>
            <a:prstGeom prst="rect">
              <a:avLst/>
            </a:prstGeom>
            <a:solidFill>
              <a:srgbClr val="993E3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51" name="Rectangle 27"/>
            <p:cNvSpPr>
              <a:spLocks noChangeArrowheads="1"/>
            </p:cNvSpPr>
            <p:nvPr/>
          </p:nvSpPr>
          <p:spPr bwMode="auto">
            <a:xfrm>
              <a:off x="282" y="1543"/>
              <a:ext cx="5184" cy="15"/>
            </a:xfrm>
            <a:prstGeom prst="rect">
              <a:avLst/>
            </a:prstGeom>
            <a:solidFill>
              <a:srgbClr val="FFFFFF"/>
            </a:solidFill>
            <a:ln w="0"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2" name="Rectangle 28"/>
            <p:cNvSpPr>
              <a:spLocks noChangeArrowheads="1"/>
            </p:cNvSpPr>
            <p:nvPr/>
          </p:nvSpPr>
          <p:spPr bwMode="auto">
            <a:xfrm>
              <a:off x="901" y="1019"/>
              <a:ext cx="900" cy="3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smtClean="0">
                  <a:ln>
                    <a:noFill/>
                  </a:ln>
                  <a:solidFill>
                    <a:srgbClr val="FFFFFF"/>
                  </a:solidFill>
                  <a:effectLst/>
                  <a:latin typeface="Calibri" pitchFamily="34" charset="0"/>
                </a:rPr>
                <a:t>Nutrient</a:t>
              </a:r>
              <a:endParaRPr kumimoji="0" lang="en-US" sz="1800" b="0" i="0" u="none" strike="noStrike" cap="none" normalizeH="0" baseline="0" smtClean="0">
                <a:ln>
                  <a:noFill/>
                </a:ln>
                <a:solidFill>
                  <a:schemeClr val="tx1"/>
                </a:solidFill>
                <a:effectLst/>
                <a:latin typeface="Arial" pitchFamily="34" charset="0"/>
              </a:endParaRPr>
            </a:p>
          </p:txBody>
        </p:sp>
        <p:sp>
          <p:nvSpPr>
            <p:cNvPr id="1053" name="Rectangle 29"/>
            <p:cNvSpPr>
              <a:spLocks noChangeArrowheads="1"/>
            </p:cNvSpPr>
            <p:nvPr/>
          </p:nvSpPr>
          <p:spPr bwMode="auto">
            <a:xfrm>
              <a:off x="2973" y="939"/>
              <a:ext cx="1980" cy="30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smtClean="0">
                  <a:ln>
                    <a:noFill/>
                  </a:ln>
                  <a:solidFill>
                    <a:srgbClr val="FFFFFF"/>
                  </a:solidFill>
                  <a:effectLst/>
                  <a:latin typeface="Calibri" pitchFamily="34" charset="0"/>
                </a:rPr>
                <a:t>Extent of deficiency </a:t>
              </a:r>
              <a:endParaRPr kumimoji="0" lang="en-US" sz="1800" b="0" i="0" u="none" strike="noStrike" cap="none" normalizeH="0" baseline="0" smtClean="0">
                <a:ln>
                  <a:noFill/>
                </a:ln>
                <a:solidFill>
                  <a:schemeClr val="tx1"/>
                </a:solidFill>
                <a:effectLst/>
                <a:latin typeface="Arial" pitchFamily="34" charset="0"/>
              </a:endParaRPr>
            </a:p>
          </p:txBody>
        </p:sp>
        <p:sp>
          <p:nvSpPr>
            <p:cNvPr id="1054" name="Rectangle 30"/>
            <p:cNvSpPr>
              <a:spLocks noChangeArrowheads="1"/>
            </p:cNvSpPr>
            <p:nvPr/>
          </p:nvSpPr>
          <p:spPr bwMode="auto">
            <a:xfrm>
              <a:off x="2523" y="1184"/>
              <a:ext cx="2790" cy="19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smtClean="0">
                  <a:ln>
                    <a:noFill/>
                  </a:ln>
                  <a:solidFill>
                    <a:srgbClr val="FFFFFF"/>
                  </a:solidFill>
                  <a:effectLst/>
                  <a:latin typeface="Calibri" pitchFamily="34" charset="0"/>
                </a:rPr>
                <a:t>(low to medium soil available nutrient status)</a:t>
              </a:r>
              <a:endParaRPr kumimoji="0" lang="en-US" sz="1800" b="0" i="0" u="none" strike="noStrike" cap="none" normalizeH="0" baseline="0" smtClean="0">
                <a:ln>
                  <a:noFill/>
                </a:ln>
                <a:solidFill>
                  <a:schemeClr val="tx1"/>
                </a:solidFill>
                <a:effectLst/>
                <a:latin typeface="Arial" pitchFamily="34" charset="0"/>
              </a:endParaRPr>
            </a:p>
          </p:txBody>
        </p:sp>
        <p:sp>
          <p:nvSpPr>
            <p:cNvPr id="1055" name="Rectangle 31"/>
            <p:cNvSpPr>
              <a:spLocks noChangeArrowheads="1"/>
            </p:cNvSpPr>
            <p:nvPr/>
          </p:nvSpPr>
          <p:spPr bwMode="auto">
            <a:xfrm>
              <a:off x="1009" y="1575"/>
              <a:ext cx="660"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smtClean="0">
                  <a:ln>
                    <a:noFill/>
                  </a:ln>
                  <a:solidFill>
                    <a:srgbClr val="FFFFFF"/>
                  </a:solidFill>
                  <a:effectLst/>
                  <a:latin typeface="Calibri" pitchFamily="34" charset="0"/>
                </a:rPr>
                <a:t>Nitrogen</a:t>
              </a:r>
              <a:endParaRPr kumimoji="0" lang="en-US" sz="1800" b="0" i="0" u="none" strike="noStrike" cap="none" normalizeH="0" baseline="0" dirty="0" smtClean="0">
                <a:ln>
                  <a:noFill/>
                </a:ln>
                <a:solidFill>
                  <a:schemeClr val="tx1"/>
                </a:solidFill>
                <a:effectLst/>
                <a:latin typeface="Arial" pitchFamily="34" charset="0"/>
              </a:endParaRPr>
            </a:p>
          </p:txBody>
        </p:sp>
        <p:sp>
          <p:nvSpPr>
            <p:cNvPr id="1056" name="Rectangle 32"/>
            <p:cNvSpPr>
              <a:spLocks noChangeArrowheads="1"/>
            </p:cNvSpPr>
            <p:nvPr/>
          </p:nvSpPr>
          <p:spPr bwMode="auto">
            <a:xfrm>
              <a:off x="3745" y="1575"/>
              <a:ext cx="366"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89%</a:t>
              </a:r>
              <a:endParaRPr kumimoji="0" lang="en-US" sz="1800" b="0" i="0" u="none" strike="noStrike" cap="none" normalizeH="0" baseline="0" smtClean="0">
                <a:ln>
                  <a:noFill/>
                </a:ln>
                <a:solidFill>
                  <a:schemeClr val="tx1"/>
                </a:solidFill>
                <a:effectLst/>
                <a:latin typeface="Arial" pitchFamily="34" charset="0"/>
              </a:endParaRPr>
            </a:p>
          </p:txBody>
        </p:sp>
        <p:sp>
          <p:nvSpPr>
            <p:cNvPr id="1057" name="Rectangle 33"/>
            <p:cNvSpPr>
              <a:spLocks noChangeArrowheads="1"/>
            </p:cNvSpPr>
            <p:nvPr/>
          </p:nvSpPr>
          <p:spPr bwMode="auto">
            <a:xfrm>
              <a:off x="865" y="1805"/>
              <a:ext cx="942"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Phosphorous</a:t>
              </a:r>
              <a:endParaRPr kumimoji="0" lang="en-US" sz="1800" b="0" i="0" u="none" strike="noStrike" cap="none" normalizeH="0" baseline="0" smtClean="0">
                <a:ln>
                  <a:noFill/>
                </a:ln>
                <a:solidFill>
                  <a:schemeClr val="tx1"/>
                </a:solidFill>
                <a:effectLst/>
                <a:latin typeface="Arial" pitchFamily="34" charset="0"/>
              </a:endParaRPr>
            </a:p>
          </p:txBody>
        </p:sp>
        <p:sp>
          <p:nvSpPr>
            <p:cNvPr id="1058" name="Rectangle 34"/>
            <p:cNvSpPr>
              <a:spLocks noChangeArrowheads="1"/>
            </p:cNvSpPr>
            <p:nvPr/>
          </p:nvSpPr>
          <p:spPr bwMode="auto">
            <a:xfrm>
              <a:off x="3745" y="1805"/>
              <a:ext cx="366"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80%</a:t>
              </a:r>
              <a:endParaRPr kumimoji="0" lang="en-US" sz="1800" b="0" i="0" u="none" strike="noStrike" cap="none" normalizeH="0" baseline="0" smtClean="0">
                <a:ln>
                  <a:noFill/>
                </a:ln>
                <a:solidFill>
                  <a:schemeClr val="tx1"/>
                </a:solidFill>
                <a:effectLst/>
                <a:latin typeface="Arial" pitchFamily="34" charset="0"/>
              </a:endParaRPr>
            </a:p>
          </p:txBody>
        </p:sp>
        <p:sp>
          <p:nvSpPr>
            <p:cNvPr id="1059" name="Rectangle 35"/>
            <p:cNvSpPr>
              <a:spLocks noChangeArrowheads="1"/>
            </p:cNvSpPr>
            <p:nvPr/>
          </p:nvSpPr>
          <p:spPr bwMode="auto">
            <a:xfrm>
              <a:off x="955" y="2036"/>
              <a:ext cx="762" cy="2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Potassium</a:t>
              </a:r>
              <a:endParaRPr kumimoji="0" lang="en-US" sz="1800" b="0" i="0" u="none" strike="noStrike" cap="none" normalizeH="0" baseline="0" smtClean="0">
                <a:ln>
                  <a:noFill/>
                </a:ln>
                <a:solidFill>
                  <a:schemeClr val="tx1"/>
                </a:solidFill>
                <a:effectLst/>
                <a:latin typeface="Arial" pitchFamily="34" charset="0"/>
              </a:endParaRPr>
            </a:p>
          </p:txBody>
        </p:sp>
        <p:sp>
          <p:nvSpPr>
            <p:cNvPr id="1060" name="Rectangle 36"/>
            <p:cNvSpPr>
              <a:spLocks noChangeArrowheads="1"/>
            </p:cNvSpPr>
            <p:nvPr/>
          </p:nvSpPr>
          <p:spPr bwMode="auto">
            <a:xfrm>
              <a:off x="3745" y="2036"/>
              <a:ext cx="366" cy="2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50%</a:t>
              </a:r>
              <a:endParaRPr kumimoji="0" lang="en-US" sz="1800" b="0" i="0" u="none" strike="noStrike" cap="none" normalizeH="0" baseline="0" smtClean="0">
                <a:ln>
                  <a:noFill/>
                </a:ln>
                <a:solidFill>
                  <a:schemeClr val="tx1"/>
                </a:solidFill>
                <a:effectLst/>
                <a:latin typeface="Arial" pitchFamily="34" charset="0"/>
              </a:endParaRPr>
            </a:p>
          </p:txBody>
        </p:sp>
        <p:sp>
          <p:nvSpPr>
            <p:cNvPr id="1061" name="Rectangle 37"/>
            <p:cNvSpPr>
              <a:spLocks noChangeArrowheads="1"/>
            </p:cNvSpPr>
            <p:nvPr/>
          </p:nvSpPr>
          <p:spPr bwMode="auto">
            <a:xfrm>
              <a:off x="1045" y="2269"/>
              <a:ext cx="588"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Sulphur</a:t>
              </a:r>
              <a:endParaRPr kumimoji="0" lang="en-US" sz="1800" b="0" i="0" u="none" strike="noStrike" cap="none" normalizeH="0" baseline="0" smtClean="0">
                <a:ln>
                  <a:noFill/>
                </a:ln>
                <a:solidFill>
                  <a:schemeClr val="tx1"/>
                </a:solidFill>
                <a:effectLst/>
                <a:latin typeface="Arial" pitchFamily="34" charset="0"/>
              </a:endParaRPr>
            </a:p>
          </p:txBody>
        </p:sp>
        <p:sp>
          <p:nvSpPr>
            <p:cNvPr id="1062" name="Rectangle 38"/>
            <p:cNvSpPr>
              <a:spLocks noChangeArrowheads="1"/>
            </p:cNvSpPr>
            <p:nvPr/>
          </p:nvSpPr>
          <p:spPr bwMode="auto">
            <a:xfrm>
              <a:off x="3745" y="2269"/>
              <a:ext cx="366"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40%</a:t>
              </a:r>
              <a:endParaRPr kumimoji="0" lang="en-US" sz="1800" b="0" i="0" u="none" strike="noStrike" cap="none" normalizeH="0" baseline="0" smtClean="0">
                <a:ln>
                  <a:noFill/>
                </a:ln>
                <a:solidFill>
                  <a:schemeClr val="tx1"/>
                </a:solidFill>
                <a:effectLst/>
                <a:latin typeface="Arial" pitchFamily="34" charset="0"/>
              </a:endParaRPr>
            </a:p>
          </p:txBody>
        </p:sp>
        <p:sp>
          <p:nvSpPr>
            <p:cNvPr id="1063" name="Rectangle 39"/>
            <p:cNvSpPr>
              <a:spLocks noChangeArrowheads="1"/>
            </p:cNvSpPr>
            <p:nvPr/>
          </p:nvSpPr>
          <p:spPr bwMode="auto">
            <a:xfrm>
              <a:off x="343" y="2505"/>
              <a:ext cx="1338" cy="27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smtClean="0">
                  <a:ln>
                    <a:noFill/>
                  </a:ln>
                  <a:solidFill>
                    <a:srgbClr val="FFFF00"/>
                  </a:solidFill>
                  <a:effectLst/>
                  <a:latin typeface="Calibri" pitchFamily="34" charset="0"/>
                </a:rPr>
                <a:t>Micronutrients</a:t>
              </a:r>
              <a:endParaRPr kumimoji="0" lang="en-US" sz="1800" b="0" i="0" u="none" strike="noStrike" cap="none" normalizeH="0" baseline="0" smtClean="0">
                <a:ln>
                  <a:noFill/>
                </a:ln>
                <a:solidFill>
                  <a:schemeClr val="tx1"/>
                </a:solidFill>
                <a:effectLst/>
                <a:latin typeface="Arial" pitchFamily="34" charset="0"/>
              </a:endParaRPr>
            </a:p>
          </p:txBody>
        </p:sp>
        <p:sp>
          <p:nvSpPr>
            <p:cNvPr id="1064" name="Rectangle 40"/>
            <p:cNvSpPr>
              <a:spLocks noChangeArrowheads="1"/>
            </p:cNvSpPr>
            <p:nvPr/>
          </p:nvSpPr>
          <p:spPr bwMode="auto">
            <a:xfrm>
              <a:off x="1159" y="2766"/>
              <a:ext cx="348"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Zinc</a:t>
              </a:r>
              <a:endParaRPr kumimoji="0" lang="en-US" sz="1800" b="0" i="0" u="none" strike="noStrike" cap="none" normalizeH="0" baseline="0" smtClean="0">
                <a:ln>
                  <a:noFill/>
                </a:ln>
                <a:solidFill>
                  <a:schemeClr val="tx1"/>
                </a:solidFill>
                <a:effectLst/>
                <a:latin typeface="Arial" pitchFamily="34" charset="0"/>
              </a:endParaRPr>
            </a:p>
          </p:txBody>
        </p:sp>
        <p:sp>
          <p:nvSpPr>
            <p:cNvPr id="1065" name="Rectangle 41"/>
            <p:cNvSpPr>
              <a:spLocks noChangeArrowheads="1"/>
            </p:cNvSpPr>
            <p:nvPr/>
          </p:nvSpPr>
          <p:spPr bwMode="auto">
            <a:xfrm>
              <a:off x="3745" y="2766"/>
              <a:ext cx="366"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48%</a:t>
              </a:r>
              <a:endParaRPr kumimoji="0" lang="en-US" sz="1800" b="0" i="0" u="none" strike="noStrike" cap="none" normalizeH="0" baseline="0" smtClean="0">
                <a:ln>
                  <a:noFill/>
                </a:ln>
                <a:solidFill>
                  <a:schemeClr val="tx1"/>
                </a:solidFill>
                <a:effectLst/>
                <a:latin typeface="Arial" pitchFamily="34" charset="0"/>
              </a:endParaRPr>
            </a:p>
          </p:txBody>
        </p:sp>
        <p:sp>
          <p:nvSpPr>
            <p:cNvPr id="1066" name="Rectangle 42"/>
            <p:cNvSpPr>
              <a:spLocks noChangeArrowheads="1"/>
            </p:cNvSpPr>
            <p:nvPr/>
          </p:nvSpPr>
          <p:spPr bwMode="auto">
            <a:xfrm>
              <a:off x="1093" y="2997"/>
              <a:ext cx="480" cy="2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Boron</a:t>
              </a:r>
              <a:endParaRPr kumimoji="0" lang="en-US" sz="1800" b="0" i="0" u="none" strike="noStrike" cap="none" normalizeH="0" baseline="0" smtClean="0">
                <a:ln>
                  <a:noFill/>
                </a:ln>
                <a:solidFill>
                  <a:schemeClr val="tx1"/>
                </a:solidFill>
                <a:effectLst/>
                <a:latin typeface="Arial" pitchFamily="34" charset="0"/>
              </a:endParaRPr>
            </a:p>
          </p:txBody>
        </p:sp>
        <p:sp>
          <p:nvSpPr>
            <p:cNvPr id="1067" name="Rectangle 43"/>
            <p:cNvSpPr>
              <a:spLocks noChangeArrowheads="1"/>
            </p:cNvSpPr>
            <p:nvPr/>
          </p:nvSpPr>
          <p:spPr bwMode="auto">
            <a:xfrm>
              <a:off x="3745" y="2997"/>
              <a:ext cx="366" cy="2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33%</a:t>
              </a:r>
              <a:endParaRPr kumimoji="0" lang="en-US" sz="1800" b="0" i="0" u="none" strike="noStrike" cap="none" normalizeH="0" baseline="0" smtClean="0">
                <a:ln>
                  <a:noFill/>
                </a:ln>
                <a:solidFill>
                  <a:schemeClr val="tx1"/>
                </a:solidFill>
                <a:effectLst/>
                <a:latin typeface="Arial" pitchFamily="34" charset="0"/>
              </a:endParaRPr>
            </a:p>
          </p:txBody>
        </p:sp>
        <p:sp>
          <p:nvSpPr>
            <p:cNvPr id="1068" name="Rectangle 44"/>
            <p:cNvSpPr>
              <a:spLocks noChangeArrowheads="1"/>
            </p:cNvSpPr>
            <p:nvPr/>
          </p:nvSpPr>
          <p:spPr bwMode="auto">
            <a:xfrm>
              <a:off x="1159" y="3230"/>
              <a:ext cx="348"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Iron</a:t>
              </a:r>
              <a:endParaRPr kumimoji="0" lang="en-US" sz="1800" b="0" i="0" u="none" strike="noStrike" cap="none" normalizeH="0" baseline="0" smtClean="0">
                <a:ln>
                  <a:noFill/>
                </a:ln>
                <a:solidFill>
                  <a:schemeClr val="tx1"/>
                </a:solidFill>
                <a:effectLst/>
                <a:latin typeface="Arial" pitchFamily="34" charset="0"/>
              </a:endParaRPr>
            </a:p>
          </p:txBody>
        </p:sp>
        <p:sp>
          <p:nvSpPr>
            <p:cNvPr id="1069" name="Rectangle 45"/>
            <p:cNvSpPr>
              <a:spLocks noChangeArrowheads="1"/>
            </p:cNvSpPr>
            <p:nvPr/>
          </p:nvSpPr>
          <p:spPr bwMode="auto">
            <a:xfrm>
              <a:off x="3745" y="3230"/>
              <a:ext cx="366"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12%</a:t>
              </a:r>
              <a:endParaRPr kumimoji="0" lang="en-US" sz="1800" b="0" i="0" u="none" strike="noStrike" cap="none" normalizeH="0" baseline="0" smtClean="0">
                <a:ln>
                  <a:noFill/>
                </a:ln>
                <a:solidFill>
                  <a:schemeClr val="tx1"/>
                </a:solidFill>
                <a:effectLst/>
                <a:latin typeface="Arial" pitchFamily="34" charset="0"/>
              </a:endParaRPr>
            </a:p>
          </p:txBody>
        </p:sp>
        <p:sp>
          <p:nvSpPr>
            <p:cNvPr id="1070" name="Rectangle 46"/>
            <p:cNvSpPr>
              <a:spLocks noChangeArrowheads="1"/>
            </p:cNvSpPr>
            <p:nvPr/>
          </p:nvSpPr>
          <p:spPr bwMode="auto">
            <a:xfrm>
              <a:off x="913" y="3461"/>
              <a:ext cx="852"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Manganese</a:t>
              </a:r>
              <a:endParaRPr kumimoji="0" lang="en-US" sz="1800" b="0" i="0" u="none" strike="noStrike" cap="none" normalizeH="0" baseline="0" smtClean="0">
                <a:ln>
                  <a:noFill/>
                </a:ln>
                <a:solidFill>
                  <a:schemeClr val="tx1"/>
                </a:solidFill>
                <a:effectLst/>
                <a:latin typeface="Arial" pitchFamily="34" charset="0"/>
              </a:endParaRPr>
            </a:p>
          </p:txBody>
        </p:sp>
        <p:sp>
          <p:nvSpPr>
            <p:cNvPr id="1071" name="Rectangle 47"/>
            <p:cNvSpPr>
              <a:spLocks noChangeArrowheads="1"/>
            </p:cNvSpPr>
            <p:nvPr/>
          </p:nvSpPr>
          <p:spPr bwMode="auto">
            <a:xfrm>
              <a:off x="3787" y="3461"/>
              <a:ext cx="282" cy="2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smtClean="0">
                  <a:ln>
                    <a:noFill/>
                  </a:ln>
                  <a:solidFill>
                    <a:srgbClr val="FFFFFF"/>
                  </a:solidFill>
                  <a:effectLst/>
                  <a:latin typeface="Calibri" pitchFamily="34" charset="0"/>
                </a:rPr>
                <a:t>5%</a:t>
              </a:r>
              <a:endParaRPr kumimoji="0" lang="en-US" sz="1800" b="0" i="0" u="none" strike="noStrike" cap="none" normalizeH="0" baseline="0" smtClean="0">
                <a:ln>
                  <a:noFill/>
                </a:ln>
                <a:solidFill>
                  <a:schemeClr val="tx1"/>
                </a:solidFill>
                <a:effectLst/>
                <a:latin typeface="Arial" pitchFamily="34" charset="0"/>
              </a:endParaRPr>
            </a:p>
          </p:txBody>
        </p:sp>
        <p:sp>
          <p:nvSpPr>
            <p:cNvPr id="1072" name="Rectangle 48"/>
            <p:cNvSpPr>
              <a:spLocks noChangeArrowheads="1"/>
            </p:cNvSpPr>
            <p:nvPr/>
          </p:nvSpPr>
          <p:spPr bwMode="auto">
            <a:xfrm>
              <a:off x="4032" y="3838"/>
              <a:ext cx="1056" cy="290"/>
            </a:xfrm>
            <a:prstGeom prst="rect">
              <a:avLst/>
            </a:prstGeom>
            <a:solidFill>
              <a:srgbClr val="C0504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3" name="Rectangle 49"/>
            <p:cNvSpPr>
              <a:spLocks noChangeArrowheads="1"/>
            </p:cNvSpPr>
            <p:nvPr/>
          </p:nvSpPr>
          <p:spPr bwMode="auto">
            <a:xfrm>
              <a:off x="4176" y="3744"/>
              <a:ext cx="1301" cy="33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b="1" i="0" u="none" strike="noStrike" cap="none" normalizeH="0" baseline="0" dirty="0" smtClean="0">
                  <a:ln>
                    <a:noFill/>
                  </a:ln>
                  <a:solidFill>
                    <a:srgbClr val="FFFFFF"/>
                  </a:solidFill>
                  <a:effectLst/>
                  <a:latin typeface="Arial" pitchFamily="34" charset="0"/>
                </a:rPr>
                <a:t>                                                                                                                     Jain (2007)</a:t>
              </a:r>
              <a:endParaRPr kumimoji="0" lang="en-US" sz="18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2495206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style>
          <a:lnRef idx="0">
            <a:schemeClr val="accent6"/>
          </a:lnRef>
          <a:fillRef idx="3">
            <a:schemeClr val="accent6"/>
          </a:fillRef>
          <a:effectRef idx="3">
            <a:schemeClr val="accent6"/>
          </a:effectRef>
          <a:fontRef idx="minor">
            <a:schemeClr val="lt1"/>
          </a:fontRef>
        </p:style>
        <p:txBody>
          <a:bodyPr/>
          <a:lstStyle/>
          <a:p>
            <a:pPr eaLnBrk="1" hangingPunct="1"/>
            <a:r>
              <a:rPr lang="en-US" b="1" dirty="0" smtClean="0">
                <a:solidFill>
                  <a:schemeClr val="bg1"/>
                </a:solidFill>
                <a:latin typeface="Eras Bold ITC" pitchFamily="34" charset="0"/>
              </a:rPr>
              <a:t>WHAT     IS    INM ?</a:t>
            </a:r>
          </a:p>
        </p:txBody>
      </p:sp>
      <p:sp>
        <p:nvSpPr>
          <p:cNvPr id="4" name="Content Placeholder 2"/>
          <p:cNvSpPr>
            <a:spLocks noGrp="1"/>
          </p:cNvSpPr>
          <p:nvPr>
            <p:ph idx="1"/>
          </p:nvPr>
        </p:nvSpPr>
        <p:spPr>
          <a:xfrm>
            <a:off x="381000" y="1066800"/>
            <a:ext cx="8229600" cy="5181600"/>
          </a:xfrm>
          <a:extLst>
            <a:ext uri="{53640926-AAD7-44D8-BBD7-CCE9431645EC}">
              <a14:shadowObscured xmlns:a14="http://schemas.microsoft.com/office/drawing/2010/main" xmlns="" val="1"/>
            </a:ext>
          </a:extLst>
        </p:spPr>
        <p:txBody>
          <a:bodyPr>
            <a:normAutofit/>
          </a:bodyPr>
          <a:lstStyle/>
          <a:p>
            <a:pPr indent="0" algn="just">
              <a:buFont typeface="Arial" pitchFamily="34" charset="0"/>
              <a:buNone/>
            </a:pPr>
            <a:r>
              <a:rPr lang="en-US" sz="4400" dirty="0" smtClean="0">
                <a:latin typeface="Baskerville Old Face" pitchFamily="18" charset="0"/>
              </a:rPr>
              <a:t>I</a:t>
            </a:r>
            <a:r>
              <a:rPr lang="en-US" sz="3600" dirty="0" smtClean="0">
                <a:latin typeface="Baskerville Old Face" pitchFamily="18" charset="0"/>
              </a:rPr>
              <a:t>ntegrated Nutrient Management (INM) </a:t>
            </a:r>
            <a:r>
              <a:rPr lang="en-US" sz="3600" dirty="0" smtClean="0"/>
              <a:t>involves tapping of all the major sources of plant nutrients be it soil nutrient reserve, mineral fertilizers, bulky organic manures, compost, green manures, biological inoculants etc.; in a judicious way and to ensure their efficient use</a:t>
            </a:r>
            <a:r>
              <a:rPr lang="en-US" sz="3600" dirty="0" smtClean="0">
                <a:latin typeface="Baskerville Old Face" pitchFamily="18" charset="0"/>
              </a:rPr>
              <a:t> </a:t>
            </a:r>
            <a:r>
              <a:rPr lang="en-US" sz="3600" dirty="0" smtClean="0"/>
              <a:t>without sacrificing the soil productivity for the future generations</a:t>
            </a:r>
            <a:r>
              <a:rPr lang="en-US" sz="3600" dirty="0" smtClean="0">
                <a:latin typeface="Baskerville Old Face" pitchFamily="18" charset="0"/>
              </a:rPr>
              <a:t>.</a:t>
            </a:r>
            <a:endParaRPr lang="en-US" sz="3600" dirty="0" smtClean="0"/>
          </a:p>
        </p:txBody>
      </p:sp>
      <p:sp>
        <p:nvSpPr>
          <p:cNvPr id="5" name="Rectangle 4"/>
          <p:cNvSpPr/>
          <p:nvPr/>
        </p:nvSpPr>
        <p:spPr>
          <a:xfrm>
            <a:off x="5159717" y="6336268"/>
            <a:ext cx="3896964" cy="369332"/>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US" b="1" dirty="0" err="1" smtClean="0">
                <a:solidFill>
                  <a:srgbClr val="00B050"/>
                </a:solidFill>
              </a:rPr>
              <a:t>Biofertilizer</a:t>
            </a:r>
            <a:r>
              <a:rPr lang="en-US" b="1" dirty="0" smtClean="0">
                <a:solidFill>
                  <a:srgbClr val="00B050"/>
                </a:solidFill>
              </a:rPr>
              <a:t> and Organic Farming, 2004</a:t>
            </a:r>
            <a:endParaRPr lang="en-US" b="1" dirty="0">
              <a:solidFill>
                <a:srgbClr val="00B050"/>
              </a:solidFill>
            </a:endParaRPr>
          </a:p>
        </p:txBody>
      </p:sp>
    </p:spTree>
    <p:extLst>
      <p:ext uri="{BB962C8B-B14F-4D97-AF65-F5344CB8AC3E}">
        <p14:creationId xmlns:p14="http://schemas.microsoft.com/office/powerpoint/2010/main" xmlns="" val="2673009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7" name="Text Box 3"/>
          <p:cNvSpPr txBox="1">
            <a:spLocks noChangeArrowheads="1"/>
          </p:cNvSpPr>
          <p:nvPr/>
        </p:nvSpPr>
        <p:spPr bwMode="auto">
          <a:xfrm>
            <a:off x="1676400" y="381000"/>
            <a:ext cx="5715000" cy="641350"/>
          </a:xfrm>
          <a:prstGeom prst="rect">
            <a:avLst/>
          </a:prstGeom>
          <a:extLst>
            <a:ext uri="{53640926-AAD7-44D8-BBD7-CCE9431645EC}">
              <a14:shadowObscured xmlns:a14="http://schemas.microsoft.com/office/drawing/2010/main" xmlns="" val="1"/>
            </a:ext>
          </a:extLst>
        </p:spPr>
        <p:style>
          <a:lnRef idx="1">
            <a:schemeClr val="accent4"/>
          </a:lnRef>
          <a:fillRef idx="3">
            <a:schemeClr val="accent4"/>
          </a:fillRef>
          <a:effectRef idx="2">
            <a:schemeClr val="accent4"/>
          </a:effectRef>
          <a:fontRef idx="minor">
            <a:schemeClr val="lt1"/>
          </a:fontRef>
        </p:style>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600" dirty="0">
                <a:solidFill>
                  <a:schemeClr val="bg1"/>
                </a:solidFill>
              </a:rPr>
              <a:t>NEED OF INM IN PULSES</a:t>
            </a:r>
          </a:p>
        </p:txBody>
      </p:sp>
      <p:sp>
        <p:nvSpPr>
          <p:cNvPr id="47106" name="Rectangle 2"/>
          <p:cNvSpPr>
            <a:spLocks noGrp="1" noChangeArrowheads="1"/>
          </p:cNvSpPr>
          <p:nvPr>
            <p:ph idx="1"/>
          </p:nvPr>
        </p:nvSpPr>
        <p:spPr>
          <a:xfrm>
            <a:off x="228600" y="1295401"/>
            <a:ext cx="8686800" cy="5029199"/>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just" eaLnBrk="1" hangingPunct="1">
              <a:lnSpc>
                <a:spcPct val="90000"/>
              </a:lnSpc>
              <a:buFontTx/>
              <a:buNone/>
            </a:pPr>
            <a:r>
              <a:rPr lang="en-US" sz="2500" b="1" dirty="0" smtClean="0">
                <a:solidFill>
                  <a:srgbClr val="003300"/>
                </a:solidFill>
              </a:rPr>
              <a:t>	Nutrient uptake in pulses has been a naturally occurring integrated phenomena owing to </a:t>
            </a:r>
            <a:r>
              <a:rPr lang="en-US" sz="2500" b="1" i="1" dirty="0" smtClean="0">
                <a:solidFill>
                  <a:srgbClr val="003300"/>
                </a:solidFill>
              </a:rPr>
              <a:t>Rhizobium </a:t>
            </a:r>
            <a:r>
              <a:rPr lang="en-US" sz="2500" b="1" dirty="0" smtClean="0">
                <a:solidFill>
                  <a:srgbClr val="003300"/>
                </a:solidFill>
              </a:rPr>
              <a:t>symbiosis and VAM associations. In present context following situations may be visualized for INM in pulses.  </a:t>
            </a:r>
          </a:p>
          <a:p>
            <a:pPr marL="0" indent="0" algn="just" eaLnBrk="1" hangingPunct="1">
              <a:lnSpc>
                <a:spcPct val="90000"/>
              </a:lnSpc>
              <a:buFontTx/>
              <a:buNone/>
            </a:pPr>
            <a:endParaRPr lang="en-US" sz="2500" b="1" dirty="0" smtClean="0">
              <a:solidFill>
                <a:srgbClr val="003300"/>
              </a:solidFill>
            </a:endParaRPr>
          </a:p>
          <a:p>
            <a:pPr marL="0" indent="0" algn="just" eaLnBrk="1" hangingPunct="1">
              <a:lnSpc>
                <a:spcPct val="90000"/>
              </a:lnSpc>
            </a:pPr>
            <a:r>
              <a:rPr lang="en-US" sz="2500" b="1" dirty="0" smtClean="0">
                <a:solidFill>
                  <a:srgbClr val="003300"/>
                </a:solidFill>
              </a:rPr>
              <a:t> Intensive agriculture (replenishing soil health).</a:t>
            </a:r>
          </a:p>
          <a:p>
            <a:pPr marL="0" indent="0" algn="just" eaLnBrk="1" hangingPunct="1">
              <a:lnSpc>
                <a:spcPct val="90000"/>
              </a:lnSpc>
            </a:pPr>
            <a:r>
              <a:rPr lang="en-US" sz="2500" b="1" dirty="0" smtClean="0">
                <a:solidFill>
                  <a:srgbClr val="003300"/>
                </a:solidFill>
              </a:rPr>
              <a:t> Low and imbalance fertilizer application. </a:t>
            </a:r>
          </a:p>
          <a:p>
            <a:pPr marL="0" indent="0" algn="just" eaLnBrk="1" hangingPunct="1">
              <a:lnSpc>
                <a:spcPct val="90000"/>
              </a:lnSpc>
            </a:pPr>
            <a:r>
              <a:rPr lang="en-US" sz="2500" b="1" dirty="0" smtClean="0">
                <a:solidFill>
                  <a:srgbClr val="003300"/>
                </a:solidFill>
              </a:rPr>
              <a:t> Wide spread responses of P,S and micronutrients like</a:t>
            </a:r>
          </a:p>
          <a:p>
            <a:pPr marL="0" indent="0" algn="just" eaLnBrk="1" hangingPunct="1">
              <a:lnSpc>
                <a:spcPct val="90000"/>
              </a:lnSpc>
              <a:buFontTx/>
              <a:buNone/>
            </a:pPr>
            <a:r>
              <a:rPr lang="en-US" sz="2500" b="1" dirty="0" smtClean="0">
                <a:solidFill>
                  <a:srgbClr val="003300"/>
                </a:solidFill>
              </a:rPr>
              <a:t>   Zn, Fe, B and Mo.</a:t>
            </a:r>
          </a:p>
          <a:p>
            <a:pPr marL="0" indent="0" algn="just" eaLnBrk="1" hangingPunct="1">
              <a:lnSpc>
                <a:spcPct val="90000"/>
              </a:lnSpc>
            </a:pPr>
            <a:r>
              <a:rPr lang="en-US" sz="2500" b="1" dirty="0" smtClean="0">
                <a:solidFill>
                  <a:srgbClr val="003300"/>
                </a:solidFill>
              </a:rPr>
              <a:t> Deterioration of native soil property( fear of nutrient</a:t>
            </a:r>
          </a:p>
          <a:p>
            <a:pPr marL="0" indent="0" algn="just" eaLnBrk="1" hangingPunct="1">
              <a:lnSpc>
                <a:spcPct val="90000"/>
              </a:lnSpc>
              <a:buFontTx/>
              <a:buNone/>
            </a:pPr>
            <a:r>
              <a:rPr lang="en-US" sz="2500" b="1" dirty="0" smtClean="0">
                <a:solidFill>
                  <a:srgbClr val="003300"/>
                </a:solidFill>
              </a:rPr>
              <a:t>   mining in pulses).	</a:t>
            </a:r>
          </a:p>
          <a:p>
            <a:pPr marL="233363" indent="-233363" algn="just">
              <a:lnSpc>
                <a:spcPct val="90000"/>
              </a:lnSpc>
            </a:pPr>
            <a:r>
              <a:rPr lang="en-US" sz="2500" b="1" dirty="0" smtClean="0"/>
              <a:t>Pulses </a:t>
            </a:r>
            <a:r>
              <a:rPr lang="en-US" sz="2500" b="1" dirty="0"/>
              <a:t>are important crop component in </a:t>
            </a:r>
            <a:r>
              <a:rPr lang="en-US" sz="2500" b="1" dirty="0" smtClean="0"/>
              <a:t>diversification</a:t>
            </a:r>
            <a:endParaRPr lang="en-US" sz="2500" b="1" dirty="0" smtClean="0">
              <a:solidFill>
                <a:srgbClr val="003300"/>
              </a:solidFill>
            </a:endParaRPr>
          </a:p>
        </p:txBody>
      </p:sp>
    </p:spTree>
    <p:extLst>
      <p:ext uri="{BB962C8B-B14F-4D97-AF65-F5344CB8AC3E}">
        <p14:creationId xmlns:p14="http://schemas.microsoft.com/office/powerpoint/2010/main" xmlns="" val="3686792976"/>
      </p:ext>
    </p:extLst>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107"/>
                                        </p:tgtEl>
                                        <p:attrNameLst>
                                          <p:attrName>style.visibility</p:attrName>
                                        </p:attrNameLst>
                                      </p:cBhvr>
                                      <p:to>
                                        <p:strVal val="visible"/>
                                      </p:to>
                                    </p:set>
                                    <p:animEffect transition="in" filter="fade">
                                      <p:cBhvr>
                                        <p:cTn id="7" dur="2000"/>
                                        <p:tgtEl>
                                          <p:spTgt spid="47107"/>
                                        </p:tgtEl>
                                      </p:cBhvr>
                                    </p:animEffect>
                                  </p:childTnLst>
                                </p:cTn>
                              </p:par>
                              <p:par>
                                <p:cTn id="8" presetID="8" presetClass="emph" presetSubtype="0" fill="hold" grpId="0" nodeType="withEffect">
                                  <p:stCondLst>
                                    <p:cond delay="1000"/>
                                  </p:stCondLst>
                                  <p:childTnLst>
                                    <p:animRot by="21600000">
                                      <p:cBhvr>
                                        <p:cTn id="9" dur="2000" fill="hold"/>
                                        <p:tgtEl>
                                          <p:spTgt spid="47106">
                                            <p:bg/>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animBg="1"/>
      <p:bldP spid="47106"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76200"/>
            <a:ext cx="9144000" cy="1143000"/>
          </a:xfrm>
          <a:ln>
            <a:headEnd/>
            <a:tailEnd/>
          </a:ln>
        </p:spPr>
        <p:style>
          <a:lnRef idx="1">
            <a:schemeClr val="accent3"/>
          </a:lnRef>
          <a:fillRef idx="2">
            <a:schemeClr val="accent3"/>
          </a:fillRef>
          <a:effectRef idx="1">
            <a:schemeClr val="accent3"/>
          </a:effectRef>
          <a:fontRef idx="minor">
            <a:schemeClr val="dk1"/>
          </a:fontRef>
        </p:style>
        <p:txBody>
          <a:bodyPr tIns="640080">
            <a:normAutofit fontScale="90000"/>
          </a:bodyPr>
          <a:lstStyle/>
          <a:p>
            <a:pPr eaLnBrk="1" hangingPunct="1"/>
            <a:r>
              <a:rPr lang="en-US" sz="4800" b="1" dirty="0" smtClean="0">
                <a:solidFill>
                  <a:srgbClr val="002060"/>
                </a:solidFill>
              </a:rPr>
              <a:t>The  key objectives of  INM</a:t>
            </a:r>
            <a:r>
              <a:rPr lang="en-US" sz="4800" dirty="0" smtClean="0">
                <a:solidFill>
                  <a:srgbClr val="002060"/>
                </a:solidFill>
              </a:rPr>
              <a:t/>
            </a:r>
            <a:br>
              <a:rPr lang="en-US" sz="4800" dirty="0" smtClean="0">
                <a:solidFill>
                  <a:srgbClr val="002060"/>
                </a:solidFill>
              </a:rPr>
            </a:br>
            <a:endParaRPr lang="en-US" sz="4800" dirty="0" smtClean="0">
              <a:solidFill>
                <a:srgbClr val="002060"/>
              </a:solidFill>
            </a:endParaRPr>
          </a:p>
        </p:txBody>
      </p:sp>
      <p:sp>
        <p:nvSpPr>
          <p:cNvPr id="5" name="Content Placeholder 2"/>
          <p:cNvSpPr>
            <a:spLocks noGrp="1"/>
          </p:cNvSpPr>
          <p:nvPr>
            <p:ph idx="1"/>
          </p:nvPr>
        </p:nvSpPr>
        <p:spPr/>
        <p:txBody>
          <a:bodyPr rtlCol="0">
            <a:normAutofit lnSpcReduction="10000"/>
          </a:bodyPr>
          <a:lstStyle/>
          <a:p>
            <a:pPr algn="just" eaLnBrk="1" fontAlgn="auto" hangingPunct="1">
              <a:spcAft>
                <a:spcPts val="0"/>
              </a:spcAft>
              <a:buClr>
                <a:srgbClr val="FF0000"/>
              </a:buClr>
              <a:buSzPct val="100000"/>
              <a:buFont typeface="Wingdings" pitchFamily="2" charset="2"/>
              <a:buChar char="Ø"/>
              <a:defRPr/>
            </a:pPr>
            <a:r>
              <a:rPr lang="en-US" b="1" dirty="0" smtClean="0"/>
              <a:t>To maintain or enhance soil productivity through balanced use of mineral fertilizers combined with organic and biological sources of plant nutrients.</a:t>
            </a:r>
          </a:p>
          <a:p>
            <a:pPr algn="just" eaLnBrk="1" fontAlgn="auto" hangingPunct="1">
              <a:spcAft>
                <a:spcPts val="0"/>
              </a:spcAft>
              <a:buClr>
                <a:srgbClr val="FF0000"/>
              </a:buClr>
              <a:buSzPct val="100000"/>
              <a:buFont typeface="Wingdings" pitchFamily="2" charset="2"/>
              <a:buChar char="Ø"/>
              <a:defRPr/>
            </a:pPr>
            <a:r>
              <a:rPr lang="en-US" b="1" dirty="0" smtClean="0"/>
              <a:t>To improve  the stock of plant nutrients in the soil.</a:t>
            </a:r>
            <a:endParaRPr lang="en-US" dirty="0" smtClean="0"/>
          </a:p>
          <a:p>
            <a:pPr algn="just" eaLnBrk="1" fontAlgn="auto" hangingPunct="1">
              <a:spcAft>
                <a:spcPts val="0"/>
              </a:spcAft>
              <a:buClr>
                <a:srgbClr val="FF0000"/>
              </a:buClr>
              <a:buSzPct val="100000"/>
              <a:buFont typeface="Wingdings" pitchFamily="2" charset="2"/>
              <a:buChar char="Ø"/>
              <a:defRPr/>
            </a:pPr>
            <a:r>
              <a:rPr lang="en-US" b="1" dirty="0" smtClean="0"/>
              <a:t>To improve  the efficiency of plant nutrients, thus limiting losses to the environment.</a:t>
            </a:r>
            <a:endParaRPr lang="en-US" dirty="0" smtClean="0"/>
          </a:p>
          <a:p>
            <a:pPr algn="just" eaLnBrk="1" fontAlgn="auto" hangingPunct="1">
              <a:spcAft>
                <a:spcPts val="0"/>
              </a:spcAft>
              <a:buClr>
                <a:srgbClr val="FF0000"/>
              </a:buClr>
              <a:buSzPct val="100000"/>
              <a:buFont typeface="Wingdings" pitchFamily="2" charset="2"/>
              <a:buChar char="Ø"/>
              <a:defRPr/>
            </a:pPr>
            <a:r>
              <a:rPr lang="en-US" b="1" dirty="0" smtClean="0"/>
              <a:t>To improve physical conditions of soils.</a:t>
            </a:r>
            <a:endParaRPr lang="en-US" dirty="0" smtClean="0"/>
          </a:p>
          <a:p>
            <a:pPr algn="just" eaLnBrk="1" fontAlgn="auto" hangingPunct="1">
              <a:spcAft>
                <a:spcPts val="0"/>
              </a:spcAft>
              <a:buClr>
                <a:srgbClr val="7030A0"/>
              </a:buClr>
              <a:buFont typeface="Wingdings" pitchFamily="2" charset="2"/>
              <a:buChar char="Ø"/>
              <a:defRPr/>
            </a:pPr>
            <a:endParaRPr lang="en-US" dirty="0"/>
          </a:p>
        </p:txBody>
      </p:sp>
    </p:spTree>
    <p:extLst>
      <p:ext uri="{BB962C8B-B14F-4D97-AF65-F5344CB8AC3E}">
        <p14:creationId xmlns:p14="http://schemas.microsoft.com/office/powerpoint/2010/main" xmlns="" val="2149041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72576" cy="16383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pic>
      <p:sp>
        <p:nvSpPr>
          <p:cNvPr id="4" name="Rectangle 3"/>
          <p:cNvSpPr/>
          <p:nvPr/>
        </p:nvSpPr>
        <p:spPr>
          <a:xfrm>
            <a:off x="0" y="1415395"/>
            <a:ext cx="9144000" cy="536640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base">
              <a:lnSpc>
                <a:spcPct val="120000"/>
              </a:lnSpc>
            </a:pPr>
            <a:r>
              <a:rPr lang="en-US" sz="3600" b="1" dirty="0" smtClean="0"/>
              <a:t>1.	Improving </a:t>
            </a:r>
            <a:r>
              <a:rPr lang="en-US" sz="3600" b="1" dirty="0"/>
              <a:t>resource use efficiency </a:t>
            </a:r>
            <a:endParaRPr lang="en-US" sz="3600" dirty="0"/>
          </a:p>
          <a:p>
            <a:pPr algn="just" fontAlgn="base">
              <a:lnSpc>
                <a:spcPct val="120000"/>
              </a:lnSpc>
            </a:pPr>
            <a:r>
              <a:rPr lang="en-US" sz="3600" b="1" dirty="0" smtClean="0"/>
              <a:t>2.	Enhances </a:t>
            </a:r>
            <a:r>
              <a:rPr lang="en-US" sz="3600" b="1" dirty="0"/>
              <a:t>food grain production</a:t>
            </a:r>
            <a:endParaRPr lang="en-US" sz="3600" dirty="0"/>
          </a:p>
          <a:p>
            <a:pPr algn="just" fontAlgn="base">
              <a:lnSpc>
                <a:spcPct val="120000"/>
              </a:lnSpc>
            </a:pPr>
            <a:r>
              <a:rPr lang="en-US" sz="3600" b="1" dirty="0" smtClean="0"/>
              <a:t>3.	Maintains </a:t>
            </a:r>
            <a:r>
              <a:rPr lang="en-US" sz="3600" b="1" dirty="0"/>
              <a:t>soil fertility and  soil health </a:t>
            </a:r>
            <a:r>
              <a:rPr lang="en-US" sz="3600" b="1" dirty="0" smtClean="0"/>
              <a:t>	(</a:t>
            </a:r>
            <a:r>
              <a:rPr lang="en-US" sz="3600" b="1" dirty="0"/>
              <a:t>Physical, Chemical &amp; Biological)</a:t>
            </a:r>
            <a:endParaRPr lang="en-US" sz="3600" dirty="0"/>
          </a:p>
          <a:p>
            <a:pPr algn="just" fontAlgn="base">
              <a:lnSpc>
                <a:spcPct val="120000"/>
              </a:lnSpc>
            </a:pPr>
            <a:r>
              <a:rPr lang="en-US" sz="3600" b="1" dirty="0" smtClean="0"/>
              <a:t>4.	Restore </a:t>
            </a:r>
            <a:r>
              <a:rPr lang="en-US" sz="3600" b="1" dirty="0"/>
              <a:t>organic matter and enhance </a:t>
            </a:r>
            <a:r>
              <a:rPr lang="en-US" sz="3600" b="1" dirty="0" smtClean="0"/>
              <a:t>	nutrient </a:t>
            </a:r>
            <a:r>
              <a:rPr lang="en-US" sz="3600" b="1" dirty="0"/>
              <a:t>use efficiency</a:t>
            </a:r>
            <a:endParaRPr lang="en-US" sz="3600" dirty="0"/>
          </a:p>
          <a:p>
            <a:pPr algn="just" fontAlgn="base">
              <a:lnSpc>
                <a:spcPct val="120000"/>
              </a:lnSpc>
            </a:pPr>
            <a:r>
              <a:rPr lang="en-US" sz="3600" b="1" dirty="0" smtClean="0"/>
              <a:t>5.	Sustain </a:t>
            </a:r>
            <a:r>
              <a:rPr lang="en-US" sz="3600" b="1" dirty="0"/>
              <a:t>crop productivity</a:t>
            </a:r>
            <a:endParaRPr lang="en-US" sz="3600" dirty="0"/>
          </a:p>
          <a:p>
            <a:pPr algn="just">
              <a:lnSpc>
                <a:spcPct val="120000"/>
              </a:lnSpc>
            </a:pPr>
            <a:r>
              <a:rPr lang="en-US" sz="3600" b="1" dirty="0" smtClean="0"/>
              <a:t>6.	Increases </a:t>
            </a:r>
            <a:r>
              <a:rPr lang="en-US" sz="3600" b="1" dirty="0"/>
              <a:t>farmer’s income</a:t>
            </a:r>
            <a:endParaRPr lang="en-US" sz="3600" dirty="0"/>
          </a:p>
        </p:txBody>
      </p:sp>
    </p:spTree>
    <p:extLst>
      <p:ext uri="{BB962C8B-B14F-4D97-AF65-F5344CB8AC3E}">
        <p14:creationId xmlns:p14="http://schemas.microsoft.com/office/powerpoint/2010/main" xmlns="" val="34442820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143000"/>
          </a:xfrm>
        </p:spPr>
        <p:style>
          <a:lnRef idx="3">
            <a:schemeClr val="lt1"/>
          </a:lnRef>
          <a:fillRef idx="1">
            <a:schemeClr val="accent3"/>
          </a:fillRef>
          <a:effectRef idx="1">
            <a:schemeClr val="accent3"/>
          </a:effectRef>
          <a:fontRef idx="minor">
            <a:schemeClr val="lt1"/>
          </a:fontRef>
        </p:style>
        <p:txBody>
          <a:bodyPr/>
          <a:lstStyle/>
          <a:p>
            <a:pPr eaLnBrk="1" hangingPunct="1"/>
            <a:r>
              <a:rPr lang="en-US" sz="4800" b="1" smtClean="0">
                <a:solidFill>
                  <a:schemeClr val="bg1"/>
                </a:solidFill>
              </a:rPr>
              <a:t>Components of the INM</a:t>
            </a:r>
          </a:p>
        </p:txBody>
      </p:sp>
      <p:sp>
        <p:nvSpPr>
          <p:cNvPr id="5" name="Content Placeholder 2"/>
          <p:cNvSpPr>
            <a:spLocks noGrp="1"/>
          </p:cNvSpPr>
          <p:nvPr>
            <p:ph idx="1"/>
          </p:nvPr>
        </p:nvSpPr>
        <p:spPr>
          <a:extLst>
            <a:ext uri="{53640926-AAD7-44D8-BBD7-CCE9431645EC}">
              <a14:shadowObscured xmlns:a14="http://schemas.microsoft.com/office/drawing/2010/main" xmlns="" val="1"/>
            </a:ext>
          </a:extLst>
        </p:spPr>
        <p:txBody>
          <a:bodyPr/>
          <a:lstStyle/>
          <a:p>
            <a:pPr eaLnBrk="1" hangingPunct="1"/>
            <a:r>
              <a:rPr lang="en-US" b="1" smtClean="0"/>
              <a:t>Soil nutrients.</a:t>
            </a:r>
          </a:p>
          <a:p>
            <a:pPr eaLnBrk="1" hangingPunct="1"/>
            <a:r>
              <a:rPr lang="en-US" b="1" smtClean="0"/>
              <a:t>Chemical fertilizers.</a:t>
            </a:r>
          </a:p>
          <a:p>
            <a:pPr eaLnBrk="1" hangingPunct="1"/>
            <a:r>
              <a:rPr lang="en-US" b="1" smtClean="0"/>
              <a:t>Organic manure, soil amendments and crop residues.</a:t>
            </a:r>
          </a:p>
          <a:p>
            <a:pPr eaLnBrk="1" hangingPunct="1"/>
            <a:r>
              <a:rPr lang="en-US" b="1" smtClean="0"/>
              <a:t>Green manure.</a:t>
            </a:r>
          </a:p>
          <a:p>
            <a:pPr eaLnBrk="1" hangingPunct="1"/>
            <a:r>
              <a:rPr lang="en-US" b="1" smtClean="0"/>
              <a:t>Biological nitrogen fixation.</a:t>
            </a:r>
          </a:p>
          <a:p>
            <a:pPr eaLnBrk="1" hangingPunct="1"/>
            <a:r>
              <a:rPr lang="en-US" b="1" smtClean="0"/>
              <a:t>Biofertilizers.</a:t>
            </a:r>
          </a:p>
        </p:txBody>
      </p:sp>
    </p:spTree>
    <p:extLst>
      <p:ext uri="{BB962C8B-B14F-4D97-AF65-F5344CB8AC3E}">
        <p14:creationId xmlns:p14="http://schemas.microsoft.com/office/powerpoint/2010/main" xmlns="" val="792684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288" y="-14288"/>
            <a:ext cx="9172576" cy="6886576"/>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pic>
    </p:spTree>
    <p:extLst>
      <p:ext uri="{BB962C8B-B14F-4D97-AF65-F5344CB8AC3E}">
        <p14:creationId xmlns:p14="http://schemas.microsoft.com/office/powerpoint/2010/main" xmlns="" val="3430470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2362200"/>
            <a:ext cx="9144000" cy="1676400"/>
          </a:xfrm>
          <a:solidFill>
            <a:srgbClr val="00B050"/>
          </a:solidFill>
        </p:spPr>
        <p:txBody>
          <a:bodyPr/>
          <a:lstStyle/>
          <a:p>
            <a:r>
              <a:rPr lang="en-US" sz="9600" b="1" dirty="0" smtClean="0">
                <a:solidFill>
                  <a:schemeClr val="bg1"/>
                </a:solidFill>
              </a:rPr>
              <a:t>Constraints</a:t>
            </a:r>
            <a:endParaRPr lang="en-US" sz="9600" dirty="0" smtClean="0"/>
          </a:p>
        </p:txBody>
      </p:sp>
    </p:spTree>
    <p:extLst>
      <p:ext uri="{BB962C8B-B14F-4D97-AF65-F5344CB8AC3E}">
        <p14:creationId xmlns:p14="http://schemas.microsoft.com/office/powerpoint/2010/main" xmlns="" val="3493224560"/>
      </p:ext>
    </p:extLst>
  </p:cSld>
  <p:clrMapOvr>
    <a:masterClrMapping/>
  </p:clrMapOvr>
  <p:transition spd="slow">
    <p:cover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2" name="Group 4"/>
          <p:cNvGrpSpPr>
            <a:grpSpLocks noChangeAspect="1"/>
          </p:cNvGrpSpPr>
          <p:nvPr/>
        </p:nvGrpSpPr>
        <p:grpSpPr bwMode="auto">
          <a:xfrm>
            <a:off x="-14288" y="200025"/>
            <a:ext cx="9255126" cy="6810375"/>
            <a:chOff x="-9" y="15"/>
            <a:chExt cx="5830" cy="4290"/>
          </a:xfrm>
        </p:grpSpPr>
        <p:sp>
          <p:nvSpPr>
            <p:cNvPr id="2051" name="AutoShape 3"/>
            <p:cNvSpPr>
              <a:spLocks noChangeAspect="1" noChangeArrowheads="1" noTextEdit="1"/>
            </p:cNvSpPr>
            <p:nvPr/>
          </p:nvSpPr>
          <p:spPr bwMode="auto">
            <a:xfrm>
              <a:off x="-9" y="15"/>
              <a:ext cx="5778" cy="42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3" name="Rectangle 5"/>
            <p:cNvSpPr>
              <a:spLocks noChangeArrowheads="1"/>
            </p:cNvSpPr>
            <p:nvPr/>
          </p:nvSpPr>
          <p:spPr bwMode="auto">
            <a:xfrm>
              <a:off x="0" y="24"/>
              <a:ext cx="5760" cy="1392"/>
            </a:xfrm>
            <a:prstGeom prst="rect">
              <a:avLst/>
            </a:prstGeom>
            <a:solidFill>
              <a:srgbClr val="00B05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4" name="Rectangle 6"/>
            <p:cNvSpPr>
              <a:spLocks noChangeArrowheads="1"/>
            </p:cNvSpPr>
            <p:nvPr/>
          </p:nvSpPr>
          <p:spPr bwMode="auto">
            <a:xfrm>
              <a:off x="181" y="190"/>
              <a:ext cx="5640" cy="4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rgbClr val="FFFFFF"/>
                  </a:solidFill>
                  <a:effectLst/>
                  <a:latin typeface="Calibri" pitchFamily="34" charset="0"/>
                </a:rPr>
                <a:t>Common constraints encountered by the </a:t>
              </a:r>
              <a:endParaRPr kumimoji="0" lang="en-US" sz="1800" b="0" i="0" u="none" strike="noStrike" cap="none" normalizeH="0" baseline="0" smtClean="0">
                <a:ln>
                  <a:noFill/>
                </a:ln>
                <a:solidFill>
                  <a:schemeClr val="tx1"/>
                </a:solidFill>
                <a:effectLst/>
                <a:latin typeface="Arial" pitchFamily="34" charset="0"/>
              </a:endParaRPr>
            </a:p>
          </p:txBody>
        </p:sp>
        <p:sp>
          <p:nvSpPr>
            <p:cNvPr id="2055" name="Rectangle 7"/>
            <p:cNvSpPr>
              <a:spLocks noChangeArrowheads="1"/>
            </p:cNvSpPr>
            <p:nvPr/>
          </p:nvSpPr>
          <p:spPr bwMode="auto">
            <a:xfrm>
              <a:off x="307" y="574"/>
              <a:ext cx="5382" cy="4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rgbClr val="FFFFFF"/>
                  </a:solidFill>
                  <a:effectLst/>
                  <a:latin typeface="Calibri" pitchFamily="34" charset="0"/>
                </a:rPr>
                <a:t>farmers in adoption of INM technology </a:t>
              </a:r>
              <a:endParaRPr kumimoji="0" lang="en-US" sz="1800" b="0" i="0" u="none" strike="noStrike" cap="none" normalizeH="0" baseline="0" smtClean="0">
                <a:ln>
                  <a:noFill/>
                </a:ln>
                <a:solidFill>
                  <a:schemeClr val="tx1"/>
                </a:solidFill>
                <a:effectLst/>
                <a:latin typeface="Arial" pitchFamily="34" charset="0"/>
              </a:endParaRPr>
            </a:p>
          </p:txBody>
        </p:sp>
        <p:sp>
          <p:nvSpPr>
            <p:cNvPr id="2056" name="Rectangle 8"/>
            <p:cNvSpPr>
              <a:spLocks noChangeArrowheads="1"/>
            </p:cNvSpPr>
            <p:nvPr/>
          </p:nvSpPr>
          <p:spPr bwMode="auto">
            <a:xfrm>
              <a:off x="1975" y="958"/>
              <a:ext cx="1980" cy="48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rgbClr val="FFFFFF"/>
                  </a:solidFill>
                  <a:effectLst/>
                  <a:latin typeface="Calibri" pitchFamily="34" charset="0"/>
                </a:rPr>
                <a:t>are as follows</a:t>
              </a:r>
              <a:endParaRPr kumimoji="0" lang="en-US" sz="1800" b="0" i="0" u="none" strike="noStrike" cap="none" normalizeH="0" baseline="0" smtClean="0">
                <a:ln>
                  <a:noFill/>
                </a:ln>
                <a:solidFill>
                  <a:schemeClr val="tx1"/>
                </a:solidFill>
                <a:effectLst/>
                <a:latin typeface="Arial" pitchFamily="34" charset="0"/>
              </a:endParaRPr>
            </a:p>
          </p:txBody>
        </p:sp>
        <p:sp>
          <p:nvSpPr>
            <p:cNvPr id="2057" name="Rectangle 9"/>
            <p:cNvSpPr>
              <a:spLocks noChangeArrowheads="1"/>
            </p:cNvSpPr>
            <p:nvPr/>
          </p:nvSpPr>
          <p:spPr bwMode="auto">
            <a:xfrm>
              <a:off x="349" y="1521"/>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58" name="Rectangle 10"/>
            <p:cNvSpPr>
              <a:spLocks noChangeArrowheads="1"/>
            </p:cNvSpPr>
            <p:nvPr/>
          </p:nvSpPr>
          <p:spPr bwMode="auto">
            <a:xfrm>
              <a:off x="565" y="1509"/>
              <a:ext cx="5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Non</a:t>
              </a:r>
              <a:endParaRPr kumimoji="0" lang="en-US" sz="1800" b="0" i="0" u="none" strike="noStrike" cap="none" normalizeH="0" baseline="0" smtClean="0">
                <a:ln>
                  <a:noFill/>
                </a:ln>
                <a:solidFill>
                  <a:schemeClr val="tx1"/>
                </a:solidFill>
                <a:effectLst/>
                <a:latin typeface="Arial" pitchFamily="34" charset="0"/>
              </a:endParaRPr>
            </a:p>
          </p:txBody>
        </p:sp>
        <p:sp>
          <p:nvSpPr>
            <p:cNvPr id="2059" name="Rectangle 11"/>
            <p:cNvSpPr>
              <a:spLocks noChangeArrowheads="1"/>
            </p:cNvSpPr>
            <p:nvPr/>
          </p:nvSpPr>
          <p:spPr bwMode="auto">
            <a:xfrm>
              <a:off x="979" y="1509"/>
              <a:ext cx="19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60" name="Rectangle 12"/>
            <p:cNvSpPr>
              <a:spLocks noChangeArrowheads="1"/>
            </p:cNvSpPr>
            <p:nvPr/>
          </p:nvSpPr>
          <p:spPr bwMode="auto">
            <a:xfrm>
              <a:off x="1051" y="1509"/>
              <a:ext cx="1974"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availability of FYM</a:t>
              </a:r>
              <a:endParaRPr kumimoji="0" lang="en-US" sz="1800" b="0" i="0" u="none" strike="noStrike" cap="none" normalizeH="0" baseline="0" smtClean="0">
                <a:ln>
                  <a:noFill/>
                </a:ln>
                <a:solidFill>
                  <a:schemeClr val="tx1"/>
                </a:solidFill>
                <a:effectLst/>
                <a:latin typeface="Arial" pitchFamily="34" charset="0"/>
              </a:endParaRPr>
            </a:p>
          </p:txBody>
        </p:sp>
        <p:sp>
          <p:nvSpPr>
            <p:cNvPr id="2061" name="Rectangle 13"/>
            <p:cNvSpPr>
              <a:spLocks noChangeArrowheads="1"/>
            </p:cNvSpPr>
            <p:nvPr/>
          </p:nvSpPr>
          <p:spPr bwMode="auto">
            <a:xfrm>
              <a:off x="349" y="1809"/>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62" name="Rectangle 14"/>
            <p:cNvSpPr>
              <a:spLocks noChangeArrowheads="1"/>
            </p:cNvSpPr>
            <p:nvPr/>
          </p:nvSpPr>
          <p:spPr bwMode="auto">
            <a:xfrm>
              <a:off x="565" y="1797"/>
              <a:ext cx="4344"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Difficulties in growing green manure crops</a:t>
              </a:r>
              <a:endParaRPr kumimoji="0" lang="en-US" sz="1800" b="0" i="0" u="none" strike="noStrike" cap="none" normalizeH="0" baseline="0" dirty="0" smtClean="0">
                <a:ln>
                  <a:noFill/>
                </a:ln>
                <a:solidFill>
                  <a:schemeClr val="tx1"/>
                </a:solidFill>
                <a:effectLst/>
                <a:latin typeface="Arial" pitchFamily="34" charset="0"/>
              </a:endParaRPr>
            </a:p>
          </p:txBody>
        </p:sp>
        <p:sp>
          <p:nvSpPr>
            <p:cNvPr id="2063" name="Rectangle 15"/>
            <p:cNvSpPr>
              <a:spLocks noChangeArrowheads="1"/>
            </p:cNvSpPr>
            <p:nvPr/>
          </p:nvSpPr>
          <p:spPr bwMode="auto">
            <a:xfrm>
              <a:off x="349" y="2097"/>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64" name="Rectangle 16"/>
            <p:cNvSpPr>
              <a:spLocks noChangeArrowheads="1"/>
            </p:cNvSpPr>
            <p:nvPr/>
          </p:nvSpPr>
          <p:spPr bwMode="auto">
            <a:xfrm>
              <a:off x="565" y="2085"/>
              <a:ext cx="5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Non</a:t>
              </a:r>
              <a:endParaRPr kumimoji="0" lang="en-US" sz="1800" b="0" i="0" u="none" strike="noStrike" cap="none" normalizeH="0" baseline="0" smtClean="0">
                <a:ln>
                  <a:noFill/>
                </a:ln>
                <a:solidFill>
                  <a:schemeClr val="tx1"/>
                </a:solidFill>
                <a:effectLst/>
                <a:latin typeface="Arial" pitchFamily="34" charset="0"/>
              </a:endParaRPr>
            </a:p>
          </p:txBody>
        </p:sp>
        <p:sp>
          <p:nvSpPr>
            <p:cNvPr id="2065" name="Rectangle 17"/>
            <p:cNvSpPr>
              <a:spLocks noChangeArrowheads="1"/>
            </p:cNvSpPr>
            <p:nvPr/>
          </p:nvSpPr>
          <p:spPr bwMode="auto">
            <a:xfrm>
              <a:off x="979" y="2085"/>
              <a:ext cx="19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66" name="Rectangle 18"/>
            <p:cNvSpPr>
              <a:spLocks noChangeArrowheads="1"/>
            </p:cNvSpPr>
            <p:nvPr/>
          </p:nvSpPr>
          <p:spPr bwMode="auto">
            <a:xfrm>
              <a:off x="1051" y="2085"/>
              <a:ext cx="2784"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availability of biofertilizers</a:t>
              </a:r>
              <a:endParaRPr kumimoji="0" lang="en-US" sz="1800" b="0" i="0" u="none" strike="noStrike" cap="none" normalizeH="0" baseline="0" smtClean="0">
                <a:ln>
                  <a:noFill/>
                </a:ln>
                <a:solidFill>
                  <a:schemeClr val="tx1"/>
                </a:solidFill>
                <a:effectLst/>
                <a:latin typeface="Arial" pitchFamily="34" charset="0"/>
              </a:endParaRPr>
            </a:p>
          </p:txBody>
        </p:sp>
        <p:sp>
          <p:nvSpPr>
            <p:cNvPr id="2067" name="Rectangle 19"/>
            <p:cNvSpPr>
              <a:spLocks noChangeArrowheads="1"/>
            </p:cNvSpPr>
            <p:nvPr/>
          </p:nvSpPr>
          <p:spPr bwMode="auto">
            <a:xfrm>
              <a:off x="349" y="2385"/>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68" name="Rectangle 20"/>
            <p:cNvSpPr>
              <a:spLocks noChangeArrowheads="1"/>
            </p:cNvSpPr>
            <p:nvPr/>
          </p:nvSpPr>
          <p:spPr bwMode="auto">
            <a:xfrm>
              <a:off x="565" y="2373"/>
              <a:ext cx="5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Non</a:t>
              </a:r>
              <a:endParaRPr kumimoji="0" lang="en-US" sz="1800" b="0" i="0" u="none" strike="noStrike" cap="none" normalizeH="0" baseline="0" dirty="0" smtClean="0">
                <a:ln>
                  <a:noFill/>
                </a:ln>
                <a:solidFill>
                  <a:schemeClr val="tx1"/>
                </a:solidFill>
                <a:effectLst/>
                <a:latin typeface="Arial" pitchFamily="34" charset="0"/>
              </a:endParaRPr>
            </a:p>
          </p:txBody>
        </p:sp>
        <p:sp>
          <p:nvSpPr>
            <p:cNvPr id="2069" name="Rectangle 21"/>
            <p:cNvSpPr>
              <a:spLocks noChangeArrowheads="1"/>
            </p:cNvSpPr>
            <p:nvPr/>
          </p:nvSpPr>
          <p:spPr bwMode="auto">
            <a:xfrm>
              <a:off x="979" y="2373"/>
              <a:ext cx="19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a:t>
              </a:r>
              <a:endParaRPr kumimoji="0" lang="en-US" sz="1800" b="0" i="0" u="none" strike="noStrike" cap="none" normalizeH="0" baseline="0" dirty="0" smtClean="0">
                <a:ln>
                  <a:noFill/>
                </a:ln>
                <a:solidFill>
                  <a:schemeClr val="tx1"/>
                </a:solidFill>
                <a:effectLst/>
                <a:latin typeface="Arial" pitchFamily="34" charset="0"/>
              </a:endParaRPr>
            </a:p>
          </p:txBody>
        </p:sp>
        <p:sp>
          <p:nvSpPr>
            <p:cNvPr id="2070" name="Rectangle 22"/>
            <p:cNvSpPr>
              <a:spLocks noChangeArrowheads="1"/>
            </p:cNvSpPr>
            <p:nvPr/>
          </p:nvSpPr>
          <p:spPr bwMode="auto">
            <a:xfrm>
              <a:off x="1051" y="2373"/>
              <a:ext cx="3492"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availability of soil testing facilities</a:t>
              </a:r>
              <a:endParaRPr kumimoji="0" lang="en-US" sz="1800" b="0" i="0" u="none" strike="noStrike" cap="none" normalizeH="0" baseline="0" dirty="0" smtClean="0">
                <a:ln>
                  <a:noFill/>
                </a:ln>
                <a:solidFill>
                  <a:schemeClr val="tx1"/>
                </a:solidFill>
                <a:effectLst/>
                <a:latin typeface="Arial" pitchFamily="34" charset="0"/>
              </a:endParaRPr>
            </a:p>
          </p:txBody>
        </p:sp>
        <p:sp>
          <p:nvSpPr>
            <p:cNvPr id="2071" name="Rectangle 23"/>
            <p:cNvSpPr>
              <a:spLocks noChangeArrowheads="1"/>
            </p:cNvSpPr>
            <p:nvPr/>
          </p:nvSpPr>
          <p:spPr bwMode="auto">
            <a:xfrm>
              <a:off x="349" y="2673"/>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72" name="Rectangle 24"/>
            <p:cNvSpPr>
              <a:spLocks noChangeArrowheads="1"/>
            </p:cNvSpPr>
            <p:nvPr/>
          </p:nvSpPr>
          <p:spPr bwMode="auto">
            <a:xfrm>
              <a:off x="565" y="2661"/>
              <a:ext cx="322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High cost of chemical fertilizers</a:t>
              </a:r>
              <a:endParaRPr kumimoji="0" lang="en-US" sz="1800" b="0" i="0" u="none" strike="noStrike" cap="none" normalizeH="0" baseline="0" dirty="0" smtClean="0">
                <a:ln>
                  <a:noFill/>
                </a:ln>
                <a:solidFill>
                  <a:schemeClr val="tx1"/>
                </a:solidFill>
                <a:effectLst/>
                <a:latin typeface="Arial" pitchFamily="34" charset="0"/>
              </a:endParaRPr>
            </a:p>
          </p:txBody>
        </p:sp>
        <p:sp>
          <p:nvSpPr>
            <p:cNvPr id="2073" name="Rectangle 25"/>
            <p:cNvSpPr>
              <a:spLocks noChangeArrowheads="1"/>
            </p:cNvSpPr>
            <p:nvPr/>
          </p:nvSpPr>
          <p:spPr bwMode="auto">
            <a:xfrm>
              <a:off x="349" y="2961"/>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74" name="Rectangle 26"/>
            <p:cNvSpPr>
              <a:spLocks noChangeArrowheads="1"/>
            </p:cNvSpPr>
            <p:nvPr/>
          </p:nvSpPr>
          <p:spPr bwMode="auto">
            <a:xfrm>
              <a:off x="565" y="2949"/>
              <a:ext cx="5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Non</a:t>
              </a:r>
              <a:endParaRPr kumimoji="0" lang="en-US" sz="1800" b="0" i="0" u="none" strike="noStrike" cap="none" normalizeH="0" baseline="0" smtClean="0">
                <a:ln>
                  <a:noFill/>
                </a:ln>
                <a:solidFill>
                  <a:schemeClr val="tx1"/>
                </a:solidFill>
                <a:effectLst/>
                <a:latin typeface="Arial" pitchFamily="34" charset="0"/>
              </a:endParaRPr>
            </a:p>
          </p:txBody>
        </p:sp>
        <p:sp>
          <p:nvSpPr>
            <p:cNvPr id="2075" name="Rectangle 27"/>
            <p:cNvSpPr>
              <a:spLocks noChangeArrowheads="1"/>
            </p:cNvSpPr>
            <p:nvPr/>
          </p:nvSpPr>
          <p:spPr bwMode="auto">
            <a:xfrm>
              <a:off x="979" y="2949"/>
              <a:ext cx="19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76" name="Rectangle 28"/>
            <p:cNvSpPr>
              <a:spLocks noChangeArrowheads="1"/>
            </p:cNvSpPr>
            <p:nvPr/>
          </p:nvSpPr>
          <p:spPr bwMode="auto">
            <a:xfrm>
              <a:off x="1051" y="2949"/>
              <a:ext cx="2112"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availability of water</a:t>
              </a:r>
              <a:endParaRPr kumimoji="0" lang="en-US" sz="1800" b="0" i="0" u="none" strike="noStrike" cap="none" normalizeH="0" baseline="0" dirty="0" smtClean="0">
                <a:ln>
                  <a:noFill/>
                </a:ln>
                <a:solidFill>
                  <a:schemeClr val="tx1"/>
                </a:solidFill>
                <a:effectLst/>
                <a:latin typeface="Arial" pitchFamily="34" charset="0"/>
              </a:endParaRPr>
            </a:p>
          </p:txBody>
        </p:sp>
        <p:sp>
          <p:nvSpPr>
            <p:cNvPr id="2077" name="Rectangle 29"/>
            <p:cNvSpPr>
              <a:spLocks noChangeArrowheads="1"/>
            </p:cNvSpPr>
            <p:nvPr/>
          </p:nvSpPr>
          <p:spPr bwMode="auto">
            <a:xfrm>
              <a:off x="349" y="3249"/>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78" name="Rectangle 30"/>
            <p:cNvSpPr>
              <a:spLocks noChangeArrowheads="1"/>
            </p:cNvSpPr>
            <p:nvPr/>
          </p:nvSpPr>
          <p:spPr bwMode="auto">
            <a:xfrm>
              <a:off x="565" y="3237"/>
              <a:ext cx="466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Lack of knowledge and poor advisory services</a:t>
              </a:r>
              <a:endParaRPr kumimoji="0" lang="en-US" sz="1800" b="0" i="0" u="none" strike="noStrike" cap="none" normalizeH="0" baseline="0" dirty="0" smtClean="0">
                <a:ln>
                  <a:noFill/>
                </a:ln>
                <a:solidFill>
                  <a:schemeClr val="tx1"/>
                </a:solidFill>
                <a:effectLst/>
                <a:latin typeface="Arial" pitchFamily="34" charset="0"/>
              </a:endParaRPr>
            </a:p>
          </p:txBody>
        </p:sp>
        <p:sp>
          <p:nvSpPr>
            <p:cNvPr id="2079" name="Rectangle 31"/>
            <p:cNvSpPr>
              <a:spLocks noChangeArrowheads="1"/>
            </p:cNvSpPr>
            <p:nvPr/>
          </p:nvSpPr>
          <p:spPr bwMode="auto">
            <a:xfrm>
              <a:off x="349" y="3537"/>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80" name="Rectangle 32"/>
            <p:cNvSpPr>
              <a:spLocks noChangeArrowheads="1"/>
            </p:cNvSpPr>
            <p:nvPr/>
          </p:nvSpPr>
          <p:spPr bwMode="auto">
            <a:xfrm>
              <a:off x="565" y="3525"/>
              <a:ext cx="5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Non</a:t>
              </a:r>
              <a:endParaRPr kumimoji="0" lang="en-US" sz="1800" b="0" i="0" u="none" strike="noStrike" cap="none" normalizeH="0" baseline="0" smtClean="0">
                <a:ln>
                  <a:noFill/>
                </a:ln>
                <a:solidFill>
                  <a:schemeClr val="tx1"/>
                </a:solidFill>
                <a:effectLst/>
                <a:latin typeface="Arial" pitchFamily="34" charset="0"/>
              </a:endParaRPr>
            </a:p>
          </p:txBody>
        </p:sp>
        <p:sp>
          <p:nvSpPr>
            <p:cNvPr id="2081" name="Rectangle 33"/>
            <p:cNvSpPr>
              <a:spLocks noChangeArrowheads="1"/>
            </p:cNvSpPr>
            <p:nvPr/>
          </p:nvSpPr>
          <p:spPr bwMode="auto">
            <a:xfrm>
              <a:off x="979" y="3525"/>
              <a:ext cx="19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smtClean="0">
                  <a:ln>
                    <a:noFill/>
                  </a:ln>
                  <a:solidFill>
                    <a:srgbClr val="254061"/>
                  </a:solidFill>
                  <a:effectLst/>
                  <a:latin typeface="Calibri"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82" name="Rectangle 34"/>
            <p:cNvSpPr>
              <a:spLocks noChangeArrowheads="1"/>
            </p:cNvSpPr>
            <p:nvPr/>
          </p:nvSpPr>
          <p:spPr bwMode="auto">
            <a:xfrm>
              <a:off x="1051" y="3525"/>
              <a:ext cx="3108"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availability of improved seeds</a:t>
              </a:r>
              <a:endParaRPr kumimoji="0" lang="en-US" sz="1800" b="0" i="0" u="none" strike="noStrike" cap="none" normalizeH="0" baseline="0" dirty="0" smtClean="0">
                <a:ln>
                  <a:noFill/>
                </a:ln>
                <a:solidFill>
                  <a:schemeClr val="tx1"/>
                </a:solidFill>
                <a:effectLst/>
                <a:latin typeface="Arial" pitchFamily="34" charset="0"/>
              </a:endParaRPr>
            </a:p>
          </p:txBody>
        </p:sp>
        <p:sp>
          <p:nvSpPr>
            <p:cNvPr id="2083" name="Rectangle 35"/>
            <p:cNvSpPr>
              <a:spLocks noChangeArrowheads="1"/>
            </p:cNvSpPr>
            <p:nvPr/>
          </p:nvSpPr>
          <p:spPr bwMode="auto">
            <a:xfrm>
              <a:off x="349" y="3825"/>
              <a:ext cx="192" cy="31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0" i="0" u="none" strike="noStrike" cap="none" normalizeH="0" baseline="0" smtClean="0">
                  <a:ln>
                    <a:noFill/>
                  </a:ln>
                  <a:solidFill>
                    <a:srgbClr val="254061"/>
                  </a:solidFill>
                  <a:effectLst/>
                  <a:latin typeface="Arial" pitchFamily="34" charset="0"/>
                </a:rPr>
                <a:t>•</a:t>
              </a:r>
              <a:endParaRPr kumimoji="0" lang="en-US" sz="1800" b="0" i="0" u="none" strike="noStrike" cap="none" normalizeH="0" baseline="0" smtClean="0">
                <a:ln>
                  <a:noFill/>
                </a:ln>
                <a:solidFill>
                  <a:schemeClr val="tx1"/>
                </a:solidFill>
                <a:effectLst/>
                <a:latin typeface="Arial" pitchFamily="34" charset="0"/>
              </a:endParaRPr>
            </a:p>
          </p:txBody>
        </p:sp>
        <p:sp>
          <p:nvSpPr>
            <p:cNvPr id="2084" name="Rectangle 36"/>
            <p:cNvSpPr>
              <a:spLocks noChangeArrowheads="1"/>
            </p:cNvSpPr>
            <p:nvPr/>
          </p:nvSpPr>
          <p:spPr bwMode="auto">
            <a:xfrm>
              <a:off x="565" y="3813"/>
              <a:ext cx="1584"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000" b="1" i="0" u="none" strike="noStrike" cap="none" normalizeH="0" baseline="0" dirty="0" smtClean="0">
                  <a:ln>
                    <a:noFill/>
                  </a:ln>
                  <a:solidFill>
                    <a:srgbClr val="254061"/>
                  </a:solidFill>
                  <a:effectLst/>
                  <a:latin typeface="Calibri" pitchFamily="34" charset="0"/>
                </a:rPr>
                <a:t>Soil conditions</a:t>
              </a:r>
              <a:endParaRPr kumimoji="0" lang="en-US" sz="18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xmlns="" val="19106976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1143000"/>
          </a:xfrm>
          <a:solidFill>
            <a:srgbClr val="00B050"/>
          </a:solidFill>
          <a:ln>
            <a:solidFill>
              <a:srgbClr val="00B050"/>
            </a:solidFill>
            <a:miter lim="800000"/>
            <a:headEnd/>
            <a:tailEnd/>
          </a:ln>
        </p:spPr>
        <p:txBody>
          <a:bodyPr/>
          <a:lstStyle/>
          <a:p>
            <a:pPr eaLnBrk="1" hangingPunct="1"/>
            <a:r>
              <a:rPr lang="en-US" sz="6000" b="1" smtClean="0">
                <a:solidFill>
                  <a:schemeClr val="bg1"/>
                </a:solidFill>
              </a:rPr>
              <a:t>CONCLUSION</a:t>
            </a:r>
          </a:p>
        </p:txBody>
      </p:sp>
      <p:sp>
        <p:nvSpPr>
          <p:cNvPr id="5" name="Content Placeholder 2"/>
          <p:cNvSpPr>
            <a:spLocks noGrp="1"/>
          </p:cNvSpPr>
          <p:nvPr>
            <p:ph idx="1"/>
          </p:nvPr>
        </p:nvSpPr>
        <p:spPr>
          <a:xfrm>
            <a:off x="0" y="1143000"/>
            <a:ext cx="9144000" cy="5715000"/>
          </a:xfrm>
          <a:extLst>
            <a:ext uri="{53640926-AAD7-44D8-BBD7-CCE9431645EC}">
              <a14:shadowObscured xmlns:a14="http://schemas.microsoft.com/office/drawing/2010/main" xmlns="" val="1"/>
            </a:ext>
          </a:extLst>
        </p:spPr>
        <p:txBody>
          <a:bodyPr>
            <a:normAutofit fontScale="77500" lnSpcReduction="20000"/>
          </a:bodyPr>
          <a:lstStyle/>
          <a:p>
            <a:pPr algn="just"/>
            <a:r>
              <a:rPr lang="en-US" dirty="0" smtClean="0"/>
              <a:t>	</a:t>
            </a:r>
            <a:r>
              <a:rPr lang="en-US" sz="3600" b="1" dirty="0" smtClean="0"/>
              <a:t>Scientific approach of intercropping increases the total productivity per unit area and time, besides equitable and judicious utilization of land resources and farming inputs including </a:t>
            </a:r>
            <a:r>
              <a:rPr lang="en-US" sz="3600" b="1" dirty="0" err="1" smtClean="0"/>
              <a:t>labour</a:t>
            </a:r>
            <a:r>
              <a:rPr lang="en-US" sz="3600" b="1" dirty="0" smtClean="0"/>
              <a:t>. One of the main reason for higher yield in intercropping is that the component crops are able to use natural resources more than grown separately.</a:t>
            </a:r>
          </a:p>
          <a:p>
            <a:pPr algn="just"/>
            <a:r>
              <a:rPr lang="en-US" sz="3600" b="1" dirty="0" smtClean="0"/>
              <a:t>	Integrated nutrient management (INM) improves the growth, yield and quality of pulses along with increasing nutrient uptake and its availability in soil and also giving better economic return. There is an urgent need to demonstrate the technology, strengthening extension, distribution channels and administrative manageability for the successful promotion of the technology under existing structure.</a:t>
            </a:r>
            <a:endParaRPr lang="en-US" sz="4500" b="1" dirty="0" smtClean="0"/>
          </a:p>
        </p:txBody>
      </p:sp>
    </p:spTree>
    <p:extLst>
      <p:ext uri="{BB962C8B-B14F-4D97-AF65-F5344CB8AC3E}">
        <p14:creationId xmlns:p14="http://schemas.microsoft.com/office/powerpoint/2010/main" xmlns="" val="20738094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Narendra Photos\Exp. Photo NK\DSC05893.JP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pic>
      <p:sp>
        <p:nvSpPr>
          <p:cNvPr id="5" name="Rectangle 4"/>
          <p:cNvSpPr/>
          <p:nvPr/>
        </p:nvSpPr>
        <p:spPr>
          <a:xfrm>
            <a:off x="1066800" y="2057400"/>
            <a:ext cx="7315200" cy="1938992"/>
          </a:xfrm>
          <a:prstGeom prst="rect">
            <a:avLst/>
          </a:prstGeom>
          <a:noFill/>
        </p:spPr>
        <p:txBody>
          <a:bodyPr wrap="square" lIns="91440" tIns="45720" rIns="91440" bIns="45720">
            <a:spAutoFit/>
          </a:bodyPr>
          <a:lstStyle/>
          <a:p>
            <a:pPr algn="ctr"/>
            <a:r>
              <a:rPr lang="en-US" sz="12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Thanks</a:t>
            </a:r>
            <a:endParaRPr lang="en-US" sz="12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xmlns="" val="3387395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2010-03-09T05:48:52Z</outs:dateTime>
      <outs:isPinned>true</outs:isPinned>
    </outs:relatedDate>
    <outs:relatedDate>
      <outs:type>2</outs:type>
      <outs:displayName>Created</outs:displayName>
      <outs:dateTime>2010-02-23T06:04:23Z</outs:dateTime>
      <outs:isPinned>true</outs:isPinned>
    </outs:relatedDate>
    <outs:relatedDate>
      <outs:type>4</outs:type>
      <outs:displayName>Last Printed</outs:displayName>
      <outs:dateTime>2010-02-24T05:18:44Z</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relatedPerson>
          <outs:displayName>Narendra Kumawat</outs:displayName>
          <outs:accountName/>
        </outs:relatedPerson>
      </outs:people>
      <outs:source>0</outs:source>
      <outs:isPinned>true</outs:isPinned>
    </outs:relatedPeopleItem>
    <outs:relatedPeopleItem>
      <outs:category>Last modified by</outs:category>
      <outs:people>
        <outs:relatedPerson>
          <outs:displayName>Narendra Kumawat</outs:displayName>
          <outs:accountName/>
        </outs:relatedPerson>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A1AEC31F-F892-42F6-8397-5BBCC3656C6D}">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emplate/>
  <TotalTime>1959</TotalTime>
  <Words>558</Words>
  <Application>Microsoft Office PowerPoint</Application>
  <PresentationFormat>On-screen Show (4:3)</PresentationFormat>
  <Paragraphs>212</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Contents</vt:lpstr>
      <vt:lpstr>Slide 3</vt:lpstr>
      <vt:lpstr>Slide 4</vt:lpstr>
      <vt:lpstr>Benefits of Intercropping :</vt:lpstr>
      <vt:lpstr>Some pictures of intercropping systems</vt:lpstr>
      <vt:lpstr>Scenario of INM</vt:lpstr>
      <vt:lpstr>Potential &amp; Present Utilization of Organic nutrients in India (Million Tonne)</vt:lpstr>
      <vt:lpstr>Fertilizer Consumption in India (NPK)</vt:lpstr>
      <vt:lpstr>Slide 10</vt:lpstr>
      <vt:lpstr>WHAT     IS    INM ?</vt:lpstr>
      <vt:lpstr>Slide 12</vt:lpstr>
      <vt:lpstr>The  key objectives of  INM </vt:lpstr>
      <vt:lpstr>Slide 14</vt:lpstr>
      <vt:lpstr>Components of the INM</vt:lpstr>
      <vt:lpstr>Slide 16</vt:lpstr>
      <vt:lpstr>Constraints</vt:lpstr>
      <vt:lpstr>Slide 18</vt:lpstr>
      <vt:lpstr>CONCLUSION</vt:lpstr>
      <vt:lpstr>Slide 20</vt:lpstr>
    </vt:vector>
  </TitlesOfParts>
  <Company>Agronomy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Narendra Kumawat</dc:creator>
  <cp:lastModifiedBy>DELL Chetan</cp:lastModifiedBy>
  <cp:revision>302</cp:revision>
  <cp:lastPrinted>2010-03-10T03:09:22Z</cp:lastPrinted>
  <dcterms:created xsi:type="dcterms:W3CDTF">2010-02-23T06:04:23Z</dcterms:created>
  <dcterms:modified xsi:type="dcterms:W3CDTF">2018-03-18T13:36:49Z</dcterms:modified>
</cp:coreProperties>
</file>