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94" r:id="rId1"/>
  </p:sldMasterIdLst>
  <p:sldIdLst>
    <p:sldId id="256" r:id="rId2"/>
  </p:sldIdLst>
  <p:sldSz cx="21305838" cy="30267275"/>
  <p:notesSz cx="6858000" cy="9144000"/>
  <p:defaultTextStyle>
    <a:defPPr>
      <a:defRPr lang="en-US"/>
    </a:defPPr>
    <a:lvl1pPr marL="0" algn="l" defTabSz="2962565" rtl="0" eaLnBrk="1" latinLnBrk="0" hangingPunct="1">
      <a:defRPr sz="5800" kern="1200">
        <a:solidFill>
          <a:schemeClr val="tx1"/>
        </a:solidFill>
        <a:latin typeface="+mn-lt"/>
        <a:ea typeface="+mn-ea"/>
        <a:cs typeface="+mn-cs"/>
      </a:defRPr>
    </a:lvl1pPr>
    <a:lvl2pPr marL="1481282" algn="l" defTabSz="2962565" rtl="0" eaLnBrk="1" latinLnBrk="0" hangingPunct="1">
      <a:defRPr sz="5800" kern="1200">
        <a:solidFill>
          <a:schemeClr val="tx1"/>
        </a:solidFill>
        <a:latin typeface="+mn-lt"/>
        <a:ea typeface="+mn-ea"/>
        <a:cs typeface="+mn-cs"/>
      </a:defRPr>
    </a:lvl2pPr>
    <a:lvl3pPr marL="2962565" algn="l" defTabSz="2962565" rtl="0" eaLnBrk="1" latinLnBrk="0" hangingPunct="1">
      <a:defRPr sz="5800" kern="1200">
        <a:solidFill>
          <a:schemeClr val="tx1"/>
        </a:solidFill>
        <a:latin typeface="+mn-lt"/>
        <a:ea typeface="+mn-ea"/>
        <a:cs typeface="+mn-cs"/>
      </a:defRPr>
    </a:lvl3pPr>
    <a:lvl4pPr marL="4443847" algn="l" defTabSz="2962565" rtl="0" eaLnBrk="1" latinLnBrk="0" hangingPunct="1">
      <a:defRPr sz="5800" kern="1200">
        <a:solidFill>
          <a:schemeClr val="tx1"/>
        </a:solidFill>
        <a:latin typeface="+mn-lt"/>
        <a:ea typeface="+mn-ea"/>
        <a:cs typeface="+mn-cs"/>
      </a:defRPr>
    </a:lvl4pPr>
    <a:lvl5pPr marL="5925129" algn="l" defTabSz="2962565" rtl="0" eaLnBrk="1" latinLnBrk="0" hangingPunct="1">
      <a:defRPr sz="5800" kern="1200">
        <a:solidFill>
          <a:schemeClr val="tx1"/>
        </a:solidFill>
        <a:latin typeface="+mn-lt"/>
        <a:ea typeface="+mn-ea"/>
        <a:cs typeface="+mn-cs"/>
      </a:defRPr>
    </a:lvl5pPr>
    <a:lvl6pPr marL="7406411" algn="l" defTabSz="2962565" rtl="0" eaLnBrk="1" latinLnBrk="0" hangingPunct="1">
      <a:defRPr sz="5800" kern="1200">
        <a:solidFill>
          <a:schemeClr val="tx1"/>
        </a:solidFill>
        <a:latin typeface="+mn-lt"/>
        <a:ea typeface="+mn-ea"/>
        <a:cs typeface="+mn-cs"/>
      </a:defRPr>
    </a:lvl6pPr>
    <a:lvl7pPr marL="8887694" algn="l" defTabSz="2962565" rtl="0" eaLnBrk="1" latinLnBrk="0" hangingPunct="1">
      <a:defRPr sz="5800" kern="1200">
        <a:solidFill>
          <a:schemeClr val="tx1"/>
        </a:solidFill>
        <a:latin typeface="+mn-lt"/>
        <a:ea typeface="+mn-ea"/>
        <a:cs typeface="+mn-cs"/>
      </a:defRPr>
    </a:lvl7pPr>
    <a:lvl8pPr marL="10368976" algn="l" defTabSz="2962565" rtl="0" eaLnBrk="1" latinLnBrk="0" hangingPunct="1">
      <a:defRPr sz="5800" kern="1200">
        <a:solidFill>
          <a:schemeClr val="tx1"/>
        </a:solidFill>
        <a:latin typeface="+mn-lt"/>
        <a:ea typeface="+mn-ea"/>
        <a:cs typeface="+mn-cs"/>
      </a:defRPr>
    </a:lvl8pPr>
    <a:lvl9pPr marL="11850258" algn="l" defTabSz="2962565" rtl="0" eaLnBrk="1" latinLnBrk="0" hangingPunct="1">
      <a:defRPr sz="5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9533">
          <p15:clr>
            <a:srgbClr val="A4A3A4"/>
          </p15:clr>
        </p15:guide>
        <p15:guide id="2" pos="671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8027" autoAdjust="0"/>
    <p:restoredTop sz="94660"/>
  </p:normalViewPr>
  <p:slideViewPr>
    <p:cSldViewPr>
      <p:cViewPr>
        <p:scale>
          <a:sx n="39" d="100"/>
          <a:sy n="39" d="100"/>
        </p:scale>
        <p:origin x="1212" y="30"/>
      </p:cViewPr>
      <p:guideLst>
        <p:guide orient="horz" pos="9533"/>
        <p:guide pos="6711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.xlsx"/><Relationship Id="rId1" Type="http://schemas.openxmlformats.org/officeDocument/2006/relationships/themeOverride" Target="../theme/themeOverrid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0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000" b="1"/>
              <a:t>B</a:t>
            </a:r>
          </a:p>
        </c:rich>
      </c:tx>
      <c:layout>
        <c:manualLayout>
          <c:xMode val="edge"/>
          <c:yMode val="edge"/>
          <c:x val="2.5208223972003511E-2"/>
          <c:y val="6.4814814814814811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13857179468265274"/>
          <c:y val="7.4490740740740746E-2"/>
          <c:w val="0.84024992034093304"/>
          <c:h val="0.7621832166812482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'weight loss'!$A$33</c:f>
              <c:strCache>
                <c:ptCount val="1"/>
                <c:pt idx="0">
                  <c:v>Control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'weight loss'!$B$32:$F$32</c:f>
              <c:numCache>
                <c:formatCode>General</c:formatCode>
                <c:ptCount val="5"/>
                <c:pt idx="0">
                  <c:v>0</c:v>
                </c:pt>
                <c:pt idx="1">
                  <c:v>7</c:v>
                </c:pt>
                <c:pt idx="2">
                  <c:v>14</c:v>
                </c:pt>
                <c:pt idx="3">
                  <c:v>21</c:v>
                </c:pt>
                <c:pt idx="4">
                  <c:v>28</c:v>
                </c:pt>
              </c:numCache>
            </c:numRef>
          </c:cat>
          <c:val>
            <c:numRef>
              <c:f>'weight loss'!$B$33:$F$33</c:f>
              <c:numCache>
                <c:formatCode>General</c:formatCode>
                <c:ptCount val="5"/>
                <c:pt idx="0">
                  <c:v>0</c:v>
                </c:pt>
                <c:pt idx="1">
                  <c:v>2.2133333333333334</c:v>
                </c:pt>
                <c:pt idx="2">
                  <c:v>2.82</c:v>
                </c:pt>
                <c:pt idx="3">
                  <c:v>4.5133333333333336</c:v>
                </c:pt>
                <c:pt idx="4">
                  <c:v>6.7566666666666668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606D-4C5F-A32C-D17220BBE2F7}"/>
            </c:ext>
          </c:extLst>
        </c:ser>
        <c:ser>
          <c:idx val="1"/>
          <c:order val="1"/>
          <c:tx>
            <c:strRef>
              <c:f>'weight loss'!$A$34</c:f>
              <c:strCache>
                <c:ptCount val="1"/>
                <c:pt idx="0">
                  <c:v>JS 10%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'weight loss'!$B$32:$F$32</c:f>
              <c:numCache>
                <c:formatCode>General</c:formatCode>
                <c:ptCount val="5"/>
                <c:pt idx="0">
                  <c:v>0</c:v>
                </c:pt>
                <c:pt idx="1">
                  <c:v>7</c:v>
                </c:pt>
                <c:pt idx="2">
                  <c:v>14</c:v>
                </c:pt>
                <c:pt idx="3">
                  <c:v>21</c:v>
                </c:pt>
                <c:pt idx="4">
                  <c:v>28</c:v>
                </c:pt>
              </c:numCache>
            </c:numRef>
          </c:cat>
          <c:val>
            <c:numRef>
              <c:f>'weight loss'!$B$34:$F$34</c:f>
              <c:numCache>
                <c:formatCode>General</c:formatCode>
                <c:ptCount val="5"/>
                <c:pt idx="0">
                  <c:v>0</c:v>
                </c:pt>
                <c:pt idx="1">
                  <c:v>1.0166666666666666</c:v>
                </c:pt>
                <c:pt idx="2">
                  <c:v>2.1733333333333333</c:v>
                </c:pt>
                <c:pt idx="3">
                  <c:v>4.0133333333333328</c:v>
                </c:pt>
                <c:pt idx="4">
                  <c:v>5.376666666666666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606D-4C5F-A32C-D17220BBE2F7}"/>
            </c:ext>
          </c:extLst>
        </c:ser>
        <c:ser>
          <c:idx val="2"/>
          <c:order val="2"/>
          <c:tx>
            <c:strRef>
              <c:f>'weight loss'!$A$35</c:f>
              <c:strCache>
                <c:ptCount val="1"/>
                <c:pt idx="0">
                  <c:v>JS 20%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'weight loss'!$B$32:$F$32</c:f>
              <c:numCache>
                <c:formatCode>General</c:formatCode>
                <c:ptCount val="5"/>
                <c:pt idx="0">
                  <c:v>0</c:v>
                </c:pt>
                <c:pt idx="1">
                  <c:v>7</c:v>
                </c:pt>
                <c:pt idx="2">
                  <c:v>14</c:v>
                </c:pt>
                <c:pt idx="3">
                  <c:v>21</c:v>
                </c:pt>
                <c:pt idx="4">
                  <c:v>28</c:v>
                </c:pt>
              </c:numCache>
            </c:numRef>
          </c:cat>
          <c:val>
            <c:numRef>
              <c:f>'weight loss'!$B$35:$F$35</c:f>
              <c:numCache>
                <c:formatCode>General</c:formatCode>
                <c:ptCount val="5"/>
                <c:pt idx="0">
                  <c:v>0</c:v>
                </c:pt>
                <c:pt idx="1">
                  <c:v>1.32</c:v>
                </c:pt>
                <c:pt idx="2">
                  <c:v>1.9066666666666665</c:v>
                </c:pt>
                <c:pt idx="3">
                  <c:v>4.3333333333333304</c:v>
                </c:pt>
                <c:pt idx="4">
                  <c:v>6.0933333333333337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606D-4C5F-A32C-D17220BBE2F7}"/>
            </c:ext>
          </c:extLst>
        </c:ser>
        <c:ser>
          <c:idx val="3"/>
          <c:order val="3"/>
          <c:tx>
            <c:strRef>
              <c:f>'weight loss'!$A$36</c:f>
              <c:strCache>
                <c:ptCount val="1"/>
                <c:pt idx="0">
                  <c:v>PP 10%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'weight loss'!$B$32:$F$32</c:f>
              <c:numCache>
                <c:formatCode>General</c:formatCode>
                <c:ptCount val="5"/>
                <c:pt idx="0">
                  <c:v>0</c:v>
                </c:pt>
                <c:pt idx="1">
                  <c:v>7</c:v>
                </c:pt>
                <c:pt idx="2">
                  <c:v>14</c:v>
                </c:pt>
                <c:pt idx="3">
                  <c:v>21</c:v>
                </c:pt>
                <c:pt idx="4">
                  <c:v>28</c:v>
                </c:pt>
              </c:numCache>
            </c:numRef>
          </c:cat>
          <c:val>
            <c:numRef>
              <c:f>'weight loss'!$B$36:$F$36</c:f>
              <c:numCache>
                <c:formatCode>General</c:formatCode>
                <c:ptCount val="5"/>
                <c:pt idx="0">
                  <c:v>0</c:v>
                </c:pt>
                <c:pt idx="1">
                  <c:v>1.57</c:v>
                </c:pt>
                <c:pt idx="2">
                  <c:v>1.97</c:v>
                </c:pt>
                <c:pt idx="3">
                  <c:v>2.34</c:v>
                </c:pt>
                <c:pt idx="4">
                  <c:v>3.1333333333333329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606D-4C5F-A32C-D17220BBE2F7}"/>
            </c:ext>
          </c:extLst>
        </c:ser>
        <c:ser>
          <c:idx val="4"/>
          <c:order val="4"/>
          <c:tx>
            <c:strRef>
              <c:f>'weight loss'!$A$37</c:f>
              <c:strCache>
                <c:ptCount val="1"/>
                <c:pt idx="0">
                  <c:v>PP 20%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'weight loss'!$B$32:$F$32</c:f>
              <c:numCache>
                <c:formatCode>General</c:formatCode>
                <c:ptCount val="5"/>
                <c:pt idx="0">
                  <c:v>0</c:v>
                </c:pt>
                <c:pt idx="1">
                  <c:v>7</c:v>
                </c:pt>
                <c:pt idx="2">
                  <c:v>14</c:v>
                </c:pt>
                <c:pt idx="3">
                  <c:v>21</c:v>
                </c:pt>
                <c:pt idx="4">
                  <c:v>28</c:v>
                </c:pt>
              </c:numCache>
            </c:numRef>
          </c:cat>
          <c:val>
            <c:numRef>
              <c:f>'weight loss'!$B$37:$F$37</c:f>
              <c:numCache>
                <c:formatCode>General</c:formatCode>
                <c:ptCount val="5"/>
                <c:pt idx="0">
                  <c:v>0</c:v>
                </c:pt>
                <c:pt idx="1">
                  <c:v>3.3166666666666664</c:v>
                </c:pt>
                <c:pt idx="2">
                  <c:v>3.3666666666666667</c:v>
                </c:pt>
                <c:pt idx="3">
                  <c:v>3.686666666666667</c:v>
                </c:pt>
                <c:pt idx="4">
                  <c:v>5.0266666666666664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606D-4C5F-A32C-D17220BBE2F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4924568"/>
        <c:axId val="384929664"/>
      </c:barChart>
      <c:catAx>
        <c:axId val="384924568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b="1"/>
                  <a:t>Stoarge</a:t>
                </a:r>
                <a:r>
                  <a:rPr lang="en-US" b="1" baseline="0"/>
                  <a:t> days</a:t>
                </a:r>
                <a:endParaRPr lang="en-US" b="1"/>
              </a:p>
            </c:rich>
          </c:tx>
          <c:layout>
            <c:manualLayout>
              <c:xMode val="edge"/>
              <c:yMode val="edge"/>
              <c:x val="0.48259200306867811"/>
              <c:y val="0.9318800871604328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ysClr val="windowText" lastClr="00000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4929664"/>
        <c:crosses val="autoZero"/>
        <c:auto val="1"/>
        <c:lblAlgn val="ctr"/>
        <c:lblOffset val="100"/>
        <c:noMultiLvlLbl val="0"/>
      </c:catAx>
      <c:valAx>
        <c:axId val="384929664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b="1"/>
                  <a:t>Weight</a:t>
                </a:r>
                <a:r>
                  <a:rPr lang="en-US" b="1" baseline="0"/>
                  <a:t> loss (%)</a:t>
                </a:r>
                <a:endParaRPr lang="en-US" b="1"/>
              </a:p>
            </c:rich>
          </c:tx>
          <c:layout>
            <c:manualLayout>
              <c:xMode val="edge"/>
              <c:yMode val="edge"/>
              <c:x val="7.8219246593798589E-3"/>
              <c:y val="0.26635790317876934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49245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7170587969346468"/>
          <c:y val="8.8541092881945685E-2"/>
          <c:w val="0.15069407148665653"/>
          <c:h val="0.3670558745301820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0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000" b="1"/>
              <a:t>A</a:t>
            </a:r>
          </a:p>
        </c:rich>
      </c:tx>
      <c:layout>
        <c:manualLayout>
          <c:xMode val="edge"/>
          <c:yMode val="edge"/>
          <c:x val="2.7140994122193229E-2"/>
          <c:y val="7.8703703703703706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1463081426808352"/>
          <c:y val="8.3750000000000005E-2"/>
          <c:w val="0.82313644447893908"/>
          <c:h val="0.7205165500145815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SSC!$A$33</c:f>
              <c:strCache>
                <c:ptCount val="1"/>
                <c:pt idx="0">
                  <c:v>Control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SSC!$B$32:$F$32</c:f>
              <c:numCache>
                <c:formatCode>General</c:formatCode>
                <c:ptCount val="5"/>
                <c:pt idx="0">
                  <c:v>0</c:v>
                </c:pt>
                <c:pt idx="1">
                  <c:v>7</c:v>
                </c:pt>
                <c:pt idx="2">
                  <c:v>14</c:v>
                </c:pt>
                <c:pt idx="3">
                  <c:v>21</c:v>
                </c:pt>
                <c:pt idx="4">
                  <c:v>28</c:v>
                </c:pt>
              </c:numCache>
            </c:numRef>
          </c:cat>
          <c:val>
            <c:numRef>
              <c:f>SSC!$B$33:$F$33</c:f>
              <c:numCache>
                <c:formatCode>General</c:formatCode>
                <c:ptCount val="5"/>
                <c:pt idx="0">
                  <c:v>6.02</c:v>
                </c:pt>
                <c:pt idx="1">
                  <c:v>7.5533333333333337</c:v>
                </c:pt>
                <c:pt idx="2">
                  <c:v>10.11</c:v>
                </c:pt>
                <c:pt idx="3">
                  <c:v>14.266666666666666</c:v>
                </c:pt>
                <c:pt idx="4">
                  <c:v>14.32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BEF6-455B-BD49-EE5E1628A2E6}"/>
            </c:ext>
          </c:extLst>
        </c:ser>
        <c:ser>
          <c:idx val="1"/>
          <c:order val="1"/>
          <c:tx>
            <c:strRef>
              <c:f>SSC!$A$34</c:f>
              <c:strCache>
                <c:ptCount val="1"/>
                <c:pt idx="0">
                  <c:v>JS 10%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SSC!$B$32:$F$32</c:f>
              <c:numCache>
                <c:formatCode>General</c:formatCode>
                <c:ptCount val="5"/>
                <c:pt idx="0">
                  <c:v>0</c:v>
                </c:pt>
                <c:pt idx="1">
                  <c:v>7</c:v>
                </c:pt>
                <c:pt idx="2">
                  <c:v>14</c:v>
                </c:pt>
                <c:pt idx="3">
                  <c:v>21</c:v>
                </c:pt>
                <c:pt idx="4">
                  <c:v>28</c:v>
                </c:pt>
              </c:numCache>
            </c:numRef>
          </c:cat>
          <c:val>
            <c:numRef>
              <c:f>SSC!$B$34:$F$34</c:f>
              <c:numCache>
                <c:formatCode>General</c:formatCode>
                <c:ptCount val="5"/>
                <c:pt idx="0">
                  <c:v>6.2966666666666669</c:v>
                </c:pt>
                <c:pt idx="1">
                  <c:v>6.8933333333333335</c:v>
                </c:pt>
                <c:pt idx="2">
                  <c:v>9.0866666666666678</c:v>
                </c:pt>
                <c:pt idx="3">
                  <c:v>11.04</c:v>
                </c:pt>
                <c:pt idx="4">
                  <c:v>13.483333333333333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BEF6-455B-BD49-EE5E1628A2E6}"/>
            </c:ext>
          </c:extLst>
        </c:ser>
        <c:ser>
          <c:idx val="2"/>
          <c:order val="2"/>
          <c:tx>
            <c:strRef>
              <c:f>SSC!$A$35</c:f>
              <c:strCache>
                <c:ptCount val="1"/>
                <c:pt idx="0">
                  <c:v>JS 20%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SSC!$B$32:$F$32</c:f>
              <c:numCache>
                <c:formatCode>General</c:formatCode>
                <c:ptCount val="5"/>
                <c:pt idx="0">
                  <c:v>0</c:v>
                </c:pt>
                <c:pt idx="1">
                  <c:v>7</c:v>
                </c:pt>
                <c:pt idx="2">
                  <c:v>14</c:v>
                </c:pt>
                <c:pt idx="3">
                  <c:v>21</c:v>
                </c:pt>
                <c:pt idx="4">
                  <c:v>28</c:v>
                </c:pt>
              </c:numCache>
            </c:numRef>
          </c:cat>
          <c:val>
            <c:numRef>
              <c:f>SSC!$B$35:$F$35</c:f>
              <c:numCache>
                <c:formatCode>General</c:formatCode>
                <c:ptCount val="5"/>
                <c:pt idx="0">
                  <c:v>6.2833333333333341</c:v>
                </c:pt>
                <c:pt idx="1">
                  <c:v>6.3066666666666658</c:v>
                </c:pt>
                <c:pt idx="2">
                  <c:v>7.2700000000000005</c:v>
                </c:pt>
                <c:pt idx="3">
                  <c:v>8.7533333333333321</c:v>
                </c:pt>
                <c:pt idx="4">
                  <c:v>10.069999999999999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BEF6-455B-BD49-EE5E1628A2E6}"/>
            </c:ext>
          </c:extLst>
        </c:ser>
        <c:ser>
          <c:idx val="3"/>
          <c:order val="3"/>
          <c:tx>
            <c:strRef>
              <c:f>SSC!$A$36</c:f>
              <c:strCache>
                <c:ptCount val="1"/>
                <c:pt idx="0">
                  <c:v>PP 10%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SSC!$B$32:$F$32</c:f>
              <c:numCache>
                <c:formatCode>General</c:formatCode>
                <c:ptCount val="5"/>
                <c:pt idx="0">
                  <c:v>0</c:v>
                </c:pt>
                <c:pt idx="1">
                  <c:v>7</c:v>
                </c:pt>
                <c:pt idx="2">
                  <c:v>14</c:v>
                </c:pt>
                <c:pt idx="3">
                  <c:v>21</c:v>
                </c:pt>
                <c:pt idx="4">
                  <c:v>28</c:v>
                </c:pt>
              </c:numCache>
            </c:numRef>
          </c:cat>
          <c:val>
            <c:numRef>
              <c:f>SSC!$B$36:$F$36</c:f>
              <c:numCache>
                <c:formatCode>General</c:formatCode>
                <c:ptCount val="5"/>
                <c:pt idx="0">
                  <c:v>6.2</c:v>
                </c:pt>
                <c:pt idx="1">
                  <c:v>6.5133333333333328</c:v>
                </c:pt>
                <c:pt idx="2">
                  <c:v>8.413333333333334</c:v>
                </c:pt>
                <c:pt idx="3">
                  <c:v>10.543333333333335</c:v>
                </c:pt>
                <c:pt idx="4">
                  <c:v>12.623333333333333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BEF6-455B-BD49-EE5E1628A2E6}"/>
            </c:ext>
          </c:extLst>
        </c:ser>
        <c:ser>
          <c:idx val="4"/>
          <c:order val="4"/>
          <c:tx>
            <c:strRef>
              <c:f>SSC!$A$37</c:f>
              <c:strCache>
                <c:ptCount val="1"/>
                <c:pt idx="0">
                  <c:v>PP 20%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SSC!$B$32:$F$32</c:f>
              <c:numCache>
                <c:formatCode>General</c:formatCode>
                <c:ptCount val="5"/>
                <c:pt idx="0">
                  <c:v>0</c:v>
                </c:pt>
                <c:pt idx="1">
                  <c:v>7</c:v>
                </c:pt>
                <c:pt idx="2">
                  <c:v>14</c:v>
                </c:pt>
                <c:pt idx="3">
                  <c:v>21</c:v>
                </c:pt>
                <c:pt idx="4">
                  <c:v>28</c:v>
                </c:pt>
              </c:numCache>
            </c:numRef>
          </c:cat>
          <c:val>
            <c:numRef>
              <c:f>SSC!$B$37:$F$37</c:f>
              <c:numCache>
                <c:formatCode>General</c:formatCode>
                <c:ptCount val="5"/>
                <c:pt idx="0">
                  <c:v>6.1</c:v>
                </c:pt>
                <c:pt idx="1">
                  <c:v>5.5133000000000001</c:v>
                </c:pt>
                <c:pt idx="2">
                  <c:v>8.4132999999999996</c:v>
                </c:pt>
                <c:pt idx="3">
                  <c:v>9.5433000000000003</c:v>
                </c:pt>
                <c:pt idx="4">
                  <c:v>11.523300000000001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BEF6-455B-BD49-EE5E1628A2E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4930056"/>
        <c:axId val="384930840"/>
      </c:barChart>
      <c:catAx>
        <c:axId val="384930056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b="1"/>
                  <a:t>Storage</a:t>
                </a:r>
                <a:r>
                  <a:rPr lang="en-US" b="1" baseline="0"/>
                  <a:t>  days</a:t>
                </a:r>
                <a:endParaRPr lang="en-US" b="1"/>
              </a:p>
            </c:rich>
          </c:tx>
          <c:layout>
            <c:manualLayout>
              <c:xMode val="edge"/>
              <c:yMode val="edge"/>
              <c:x val="0.43895642437876659"/>
              <c:y val="0.91136559412494877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ysClr val="windowText" lastClr="00000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4930840"/>
        <c:crosses val="autoZero"/>
        <c:auto val="1"/>
        <c:lblAlgn val="ctr"/>
        <c:lblOffset val="100"/>
        <c:noMultiLvlLbl val="0"/>
      </c:catAx>
      <c:valAx>
        <c:axId val="384930840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b="1"/>
                  <a:t>SSC (</a:t>
                </a:r>
                <a:r>
                  <a:rPr lang="en-US" b="1" baseline="0"/>
                  <a:t>%)</a:t>
                </a:r>
                <a:endParaRPr lang="en-US" b="1"/>
              </a:p>
            </c:rich>
          </c:tx>
          <c:layout>
            <c:manualLayout>
              <c:xMode val="edge"/>
              <c:yMode val="edge"/>
              <c:x val="1.3816453267774162E-2"/>
              <c:y val="0.37851049868766401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ysClr val="windowText" lastClr="000000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49300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831316064724347"/>
          <c:y val="9.7800486906157155E-2"/>
          <c:w val="0.15152355074198906"/>
          <c:h val="0.3421339740502927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2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63230" y="4953466"/>
            <a:ext cx="15979379" cy="10537496"/>
          </a:xfrm>
        </p:spPr>
        <p:txBody>
          <a:bodyPr anchor="b"/>
          <a:lstStyle>
            <a:lvl1pPr algn="ctr">
              <a:defRPr sz="10485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63230" y="15897328"/>
            <a:ext cx="15979379" cy="7307583"/>
          </a:xfrm>
        </p:spPr>
        <p:txBody>
          <a:bodyPr/>
          <a:lstStyle>
            <a:lvl1pPr marL="0" indent="0" algn="ctr">
              <a:buNone/>
              <a:defRPr sz="4194"/>
            </a:lvl1pPr>
            <a:lvl2pPr marL="798957" indent="0" algn="ctr">
              <a:buNone/>
              <a:defRPr sz="3495"/>
            </a:lvl2pPr>
            <a:lvl3pPr marL="1597914" indent="0" algn="ctr">
              <a:buNone/>
              <a:defRPr sz="3146"/>
            </a:lvl3pPr>
            <a:lvl4pPr marL="2396871" indent="0" algn="ctr">
              <a:buNone/>
              <a:defRPr sz="2796"/>
            </a:lvl4pPr>
            <a:lvl5pPr marL="3195828" indent="0" algn="ctr">
              <a:buNone/>
              <a:defRPr sz="2796"/>
            </a:lvl5pPr>
            <a:lvl6pPr marL="3994785" indent="0" algn="ctr">
              <a:buNone/>
              <a:defRPr sz="2796"/>
            </a:lvl6pPr>
            <a:lvl7pPr marL="4793742" indent="0" algn="ctr">
              <a:buNone/>
              <a:defRPr sz="2796"/>
            </a:lvl7pPr>
            <a:lvl8pPr marL="5592699" indent="0" algn="ctr">
              <a:buNone/>
              <a:defRPr sz="2796"/>
            </a:lvl8pPr>
            <a:lvl9pPr marL="6391656" indent="0" algn="ctr">
              <a:buNone/>
              <a:defRPr sz="2796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97654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12278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3680" y="7545804"/>
            <a:ext cx="18376285" cy="12590343"/>
          </a:xfrm>
        </p:spPr>
        <p:txBody>
          <a:bodyPr anchor="b"/>
          <a:lstStyle>
            <a:lvl1pPr>
              <a:defRPr sz="10485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3680" y="20255257"/>
            <a:ext cx="18376285" cy="6620964"/>
          </a:xfrm>
        </p:spPr>
        <p:txBody>
          <a:bodyPr/>
          <a:lstStyle>
            <a:lvl1pPr marL="0" indent="0">
              <a:buNone/>
              <a:defRPr sz="4194">
                <a:solidFill>
                  <a:schemeClr val="tx1">
                    <a:tint val="75000"/>
                  </a:schemeClr>
                </a:solidFill>
              </a:defRPr>
            </a:lvl1pPr>
            <a:lvl2pPr marL="798957" indent="0">
              <a:buNone/>
              <a:defRPr sz="3495">
                <a:solidFill>
                  <a:schemeClr val="tx1">
                    <a:tint val="75000"/>
                  </a:schemeClr>
                </a:solidFill>
              </a:defRPr>
            </a:lvl2pPr>
            <a:lvl3pPr marL="1597914" indent="0">
              <a:buNone/>
              <a:defRPr sz="3146">
                <a:solidFill>
                  <a:schemeClr val="tx1">
                    <a:tint val="75000"/>
                  </a:schemeClr>
                </a:solidFill>
              </a:defRPr>
            </a:lvl3pPr>
            <a:lvl4pPr marL="2396871" indent="0">
              <a:buNone/>
              <a:defRPr sz="2796">
                <a:solidFill>
                  <a:schemeClr val="tx1">
                    <a:tint val="75000"/>
                  </a:schemeClr>
                </a:solidFill>
              </a:defRPr>
            </a:lvl4pPr>
            <a:lvl5pPr marL="3195828" indent="0">
              <a:buNone/>
              <a:defRPr sz="2796">
                <a:solidFill>
                  <a:schemeClr val="tx1">
                    <a:tint val="75000"/>
                  </a:schemeClr>
                </a:solidFill>
              </a:defRPr>
            </a:lvl5pPr>
            <a:lvl6pPr marL="3994785" indent="0">
              <a:buNone/>
              <a:defRPr sz="2796">
                <a:solidFill>
                  <a:schemeClr val="tx1">
                    <a:tint val="75000"/>
                  </a:schemeClr>
                </a:solidFill>
              </a:defRPr>
            </a:lvl6pPr>
            <a:lvl7pPr marL="4793742" indent="0">
              <a:buNone/>
              <a:defRPr sz="2796">
                <a:solidFill>
                  <a:schemeClr val="tx1">
                    <a:tint val="75000"/>
                  </a:schemeClr>
                </a:solidFill>
              </a:defRPr>
            </a:lvl7pPr>
            <a:lvl8pPr marL="5592699" indent="0">
              <a:buNone/>
              <a:defRPr sz="2796">
                <a:solidFill>
                  <a:schemeClr val="tx1">
                    <a:tint val="75000"/>
                  </a:schemeClr>
                </a:solidFill>
              </a:defRPr>
            </a:lvl8pPr>
            <a:lvl9pPr marL="6391656" indent="0">
              <a:buNone/>
              <a:defRPr sz="279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77336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64776" y="8057261"/>
            <a:ext cx="9054981" cy="192043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786081" y="8057261"/>
            <a:ext cx="9054981" cy="192043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16941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67552" y="1611454"/>
            <a:ext cx="18376285" cy="585027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7552" y="7419688"/>
            <a:ext cx="9013367" cy="3636275"/>
          </a:xfrm>
        </p:spPr>
        <p:txBody>
          <a:bodyPr anchor="b"/>
          <a:lstStyle>
            <a:lvl1pPr marL="0" indent="0">
              <a:buNone/>
              <a:defRPr sz="4194" b="1"/>
            </a:lvl1pPr>
            <a:lvl2pPr marL="798957" indent="0">
              <a:buNone/>
              <a:defRPr sz="3495" b="1"/>
            </a:lvl2pPr>
            <a:lvl3pPr marL="1597914" indent="0">
              <a:buNone/>
              <a:defRPr sz="3146" b="1"/>
            </a:lvl3pPr>
            <a:lvl4pPr marL="2396871" indent="0">
              <a:buNone/>
              <a:defRPr sz="2796" b="1"/>
            </a:lvl4pPr>
            <a:lvl5pPr marL="3195828" indent="0">
              <a:buNone/>
              <a:defRPr sz="2796" b="1"/>
            </a:lvl5pPr>
            <a:lvl6pPr marL="3994785" indent="0">
              <a:buNone/>
              <a:defRPr sz="2796" b="1"/>
            </a:lvl6pPr>
            <a:lvl7pPr marL="4793742" indent="0">
              <a:buNone/>
              <a:defRPr sz="2796" b="1"/>
            </a:lvl7pPr>
            <a:lvl8pPr marL="5592699" indent="0">
              <a:buNone/>
              <a:defRPr sz="2796" b="1"/>
            </a:lvl8pPr>
            <a:lvl9pPr marL="6391656" indent="0">
              <a:buNone/>
              <a:defRPr sz="2796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67552" y="11055963"/>
            <a:ext cx="9013367" cy="1626165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786081" y="7419688"/>
            <a:ext cx="9057756" cy="3636275"/>
          </a:xfrm>
        </p:spPr>
        <p:txBody>
          <a:bodyPr anchor="b"/>
          <a:lstStyle>
            <a:lvl1pPr marL="0" indent="0">
              <a:buNone/>
              <a:defRPr sz="4194" b="1"/>
            </a:lvl1pPr>
            <a:lvl2pPr marL="798957" indent="0">
              <a:buNone/>
              <a:defRPr sz="3495" b="1"/>
            </a:lvl2pPr>
            <a:lvl3pPr marL="1597914" indent="0">
              <a:buNone/>
              <a:defRPr sz="3146" b="1"/>
            </a:lvl3pPr>
            <a:lvl4pPr marL="2396871" indent="0">
              <a:buNone/>
              <a:defRPr sz="2796" b="1"/>
            </a:lvl4pPr>
            <a:lvl5pPr marL="3195828" indent="0">
              <a:buNone/>
              <a:defRPr sz="2796" b="1"/>
            </a:lvl5pPr>
            <a:lvl6pPr marL="3994785" indent="0">
              <a:buNone/>
              <a:defRPr sz="2796" b="1"/>
            </a:lvl6pPr>
            <a:lvl7pPr marL="4793742" indent="0">
              <a:buNone/>
              <a:defRPr sz="2796" b="1"/>
            </a:lvl7pPr>
            <a:lvl8pPr marL="5592699" indent="0">
              <a:buNone/>
              <a:defRPr sz="2796" b="1"/>
            </a:lvl8pPr>
            <a:lvl9pPr marL="6391656" indent="0">
              <a:buNone/>
              <a:defRPr sz="2796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786081" y="11055963"/>
            <a:ext cx="9057756" cy="1626165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12/13/2018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61160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12/13/2018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92382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12/13/2018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48502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67552" y="2017818"/>
            <a:ext cx="6871687" cy="7062364"/>
          </a:xfrm>
        </p:spPr>
        <p:txBody>
          <a:bodyPr anchor="b"/>
          <a:lstStyle>
            <a:lvl1pPr>
              <a:defRPr sz="5592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57756" y="4357929"/>
            <a:ext cx="10786080" cy="21509383"/>
          </a:xfrm>
        </p:spPr>
        <p:txBody>
          <a:bodyPr/>
          <a:lstStyle>
            <a:lvl1pPr>
              <a:defRPr sz="5592"/>
            </a:lvl1pPr>
            <a:lvl2pPr>
              <a:defRPr sz="4893"/>
            </a:lvl2pPr>
            <a:lvl3pPr>
              <a:defRPr sz="4194"/>
            </a:lvl3pPr>
            <a:lvl4pPr>
              <a:defRPr sz="3495"/>
            </a:lvl4pPr>
            <a:lvl5pPr>
              <a:defRPr sz="3495"/>
            </a:lvl5pPr>
            <a:lvl6pPr>
              <a:defRPr sz="3495"/>
            </a:lvl6pPr>
            <a:lvl7pPr>
              <a:defRPr sz="3495"/>
            </a:lvl7pPr>
            <a:lvl8pPr>
              <a:defRPr sz="3495"/>
            </a:lvl8pPr>
            <a:lvl9pPr>
              <a:defRPr sz="3495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67552" y="9080183"/>
            <a:ext cx="6871687" cy="16822161"/>
          </a:xfrm>
        </p:spPr>
        <p:txBody>
          <a:bodyPr/>
          <a:lstStyle>
            <a:lvl1pPr marL="0" indent="0">
              <a:buNone/>
              <a:defRPr sz="2796"/>
            </a:lvl1pPr>
            <a:lvl2pPr marL="798957" indent="0">
              <a:buNone/>
              <a:defRPr sz="2447"/>
            </a:lvl2pPr>
            <a:lvl3pPr marL="1597914" indent="0">
              <a:buNone/>
              <a:defRPr sz="2097"/>
            </a:lvl3pPr>
            <a:lvl4pPr marL="2396871" indent="0">
              <a:buNone/>
              <a:defRPr sz="1748"/>
            </a:lvl4pPr>
            <a:lvl5pPr marL="3195828" indent="0">
              <a:buNone/>
              <a:defRPr sz="1748"/>
            </a:lvl5pPr>
            <a:lvl6pPr marL="3994785" indent="0">
              <a:buNone/>
              <a:defRPr sz="1748"/>
            </a:lvl6pPr>
            <a:lvl7pPr marL="4793742" indent="0">
              <a:buNone/>
              <a:defRPr sz="1748"/>
            </a:lvl7pPr>
            <a:lvl8pPr marL="5592699" indent="0">
              <a:buNone/>
              <a:defRPr sz="1748"/>
            </a:lvl8pPr>
            <a:lvl9pPr marL="6391656" indent="0">
              <a:buNone/>
              <a:defRPr sz="1748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70597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67552" y="2017818"/>
            <a:ext cx="6871687" cy="7062364"/>
          </a:xfrm>
        </p:spPr>
        <p:txBody>
          <a:bodyPr anchor="b"/>
          <a:lstStyle>
            <a:lvl1pPr>
              <a:defRPr sz="5592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9057756" y="4357929"/>
            <a:ext cx="10786080" cy="21509383"/>
          </a:xfrm>
        </p:spPr>
        <p:txBody>
          <a:bodyPr/>
          <a:lstStyle>
            <a:lvl1pPr marL="0" indent="0">
              <a:buNone/>
              <a:defRPr sz="5592"/>
            </a:lvl1pPr>
            <a:lvl2pPr marL="798957" indent="0">
              <a:buNone/>
              <a:defRPr sz="4893"/>
            </a:lvl2pPr>
            <a:lvl3pPr marL="1597914" indent="0">
              <a:buNone/>
              <a:defRPr sz="4194"/>
            </a:lvl3pPr>
            <a:lvl4pPr marL="2396871" indent="0">
              <a:buNone/>
              <a:defRPr sz="3495"/>
            </a:lvl4pPr>
            <a:lvl5pPr marL="3195828" indent="0">
              <a:buNone/>
              <a:defRPr sz="3495"/>
            </a:lvl5pPr>
            <a:lvl6pPr marL="3994785" indent="0">
              <a:buNone/>
              <a:defRPr sz="3495"/>
            </a:lvl6pPr>
            <a:lvl7pPr marL="4793742" indent="0">
              <a:buNone/>
              <a:defRPr sz="3495"/>
            </a:lvl7pPr>
            <a:lvl8pPr marL="5592699" indent="0">
              <a:buNone/>
              <a:defRPr sz="3495"/>
            </a:lvl8pPr>
            <a:lvl9pPr marL="6391656" indent="0">
              <a:buNone/>
              <a:defRPr sz="3495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67552" y="9080183"/>
            <a:ext cx="6871687" cy="16822161"/>
          </a:xfrm>
        </p:spPr>
        <p:txBody>
          <a:bodyPr/>
          <a:lstStyle>
            <a:lvl1pPr marL="0" indent="0">
              <a:buNone/>
              <a:defRPr sz="2796"/>
            </a:lvl1pPr>
            <a:lvl2pPr marL="798957" indent="0">
              <a:buNone/>
              <a:defRPr sz="2447"/>
            </a:lvl2pPr>
            <a:lvl3pPr marL="1597914" indent="0">
              <a:buNone/>
              <a:defRPr sz="2097"/>
            </a:lvl3pPr>
            <a:lvl4pPr marL="2396871" indent="0">
              <a:buNone/>
              <a:defRPr sz="1748"/>
            </a:lvl4pPr>
            <a:lvl5pPr marL="3195828" indent="0">
              <a:buNone/>
              <a:defRPr sz="1748"/>
            </a:lvl5pPr>
            <a:lvl6pPr marL="3994785" indent="0">
              <a:buNone/>
              <a:defRPr sz="1748"/>
            </a:lvl6pPr>
            <a:lvl7pPr marL="4793742" indent="0">
              <a:buNone/>
              <a:defRPr sz="1748"/>
            </a:lvl7pPr>
            <a:lvl8pPr marL="5592699" indent="0">
              <a:buNone/>
              <a:defRPr sz="1748"/>
            </a:lvl8pPr>
            <a:lvl9pPr marL="6391656" indent="0">
              <a:buNone/>
              <a:defRPr sz="1748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2023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90637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246990" y="1611452"/>
            <a:ext cx="4594071" cy="2565011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64776" y="1611452"/>
            <a:ext cx="13515891" cy="256501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25350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64777" y="1611454"/>
            <a:ext cx="18376285" cy="58502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4777" y="8057261"/>
            <a:ext cx="18376285" cy="192043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64776" y="28053282"/>
            <a:ext cx="4793814" cy="16114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9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057559" y="28053282"/>
            <a:ext cx="7190720" cy="16114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09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047248" y="28053282"/>
            <a:ext cx="4793814" cy="16114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9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40102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897" r:id="rId3"/>
    <p:sldLayoutId id="2147483898" r:id="rId4"/>
    <p:sldLayoutId id="2147483899" r:id="rId5"/>
    <p:sldLayoutId id="2147483900" r:id="rId6"/>
    <p:sldLayoutId id="2147483901" r:id="rId7"/>
    <p:sldLayoutId id="2147483902" r:id="rId8"/>
    <p:sldLayoutId id="2147483903" r:id="rId9"/>
    <p:sldLayoutId id="2147483904" r:id="rId10"/>
    <p:sldLayoutId id="2147483905" r:id="rId11"/>
  </p:sldLayoutIdLst>
  <p:txStyles>
    <p:titleStyle>
      <a:lvl1pPr algn="l" defTabSz="1597914" rtl="0" eaLnBrk="1" latinLnBrk="0" hangingPunct="1">
        <a:lnSpc>
          <a:spcPct val="90000"/>
        </a:lnSpc>
        <a:spcBef>
          <a:spcPct val="0"/>
        </a:spcBef>
        <a:buNone/>
        <a:defRPr sz="768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99479" indent="-399479" algn="l" defTabSz="1597914" rtl="0" eaLnBrk="1" latinLnBrk="0" hangingPunct="1">
        <a:lnSpc>
          <a:spcPct val="90000"/>
        </a:lnSpc>
        <a:spcBef>
          <a:spcPts val="1748"/>
        </a:spcBef>
        <a:buFont typeface="Arial" panose="020B0604020202020204" pitchFamily="34" charset="0"/>
        <a:buChar char="•"/>
        <a:defRPr sz="4893" kern="1200">
          <a:solidFill>
            <a:schemeClr val="tx1"/>
          </a:solidFill>
          <a:latin typeface="+mn-lt"/>
          <a:ea typeface="+mn-ea"/>
          <a:cs typeface="+mn-cs"/>
        </a:defRPr>
      </a:lvl1pPr>
      <a:lvl2pPr marL="1198436" indent="-399479" algn="l" defTabSz="1597914" rtl="0" eaLnBrk="1" latinLnBrk="0" hangingPunct="1">
        <a:lnSpc>
          <a:spcPct val="90000"/>
        </a:lnSpc>
        <a:spcBef>
          <a:spcPts val="874"/>
        </a:spcBef>
        <a:buFont typeface="Arial" panose="020B0604020202020204" pitchFamily="34" charset="0"/>
        <a:buChar char="•"/>
        <a:defRPr sz="4194" kern="1200">
          <a:solidFill>
            <a:schemeClr val="tx1"/>
          </a:solidFill>
          <a:latin typeface="+mn-lt"/>
          <a:ea typeface="+mn-ea"/>
          <a:cs typeface="+mn-cs"/>
        </a:defRPr>
      </a:lvl2pPr>
      <a:lvl3pPr marL="1997393" indent="-399479" algn="l" defTabSz="1597914" rtl="0" eaLnBrk="1" latinLnBrk="0" hangingPunct="1">
        <a:lnSpc>
          <a:spcPct val="90000"/>
        </a:lnSpc>
        <a:spcBef>
          <a:spcPts val="874"/>
        </a:spcBef>
        <a:buFont typeface="Arial" panose="020B0604020202020204" pitchFamily="34" charset="0"/>
        <a:buChar char="•"/>
        <a:defRPr sz="3495" kern="1200">
          <a:solidFill>
            <a:schemeClr val="tx1"/>
          </a:solidFill>
          <a:latin typeface="+mn-lt"/>
          <a:ea typeface="+mn-ea"/>
          <a:cs typeface="+mn-cs"/>
        </a:defRPr>
      </a:lvl3pPr>
      <a:lvl4pPr marL="2796350" indent="-399479" algn="l" defTabSz="1597914" rtl="0" eaLnBrk="1" latinLnBrk="0" hangingPunct="1">
        <a:lnSpc>
          <a:spcPct val="90000"/>
        </a:lnSpc>
        <a:spcBef>
          <a:spcPts val="874"/>
        </a:spcBef>
        <a:buFont typeface="Arial" panose="020B0604020202020204" pitchFamily="34" charset="0"/>
        <a:buChar char="•"/>
        <a:defRPr sz="3146" kern="1200">
          <a:solidFill>
            <a:schemeClr val="tx1"/>
          </a:solidFill>
          <a:latin typeface="+mn-lt"/>
          <a:ea typeface="+mn-ea"/>
          <a:cs typeface="+mn-cs"/>
        </a:defRPr>
      </a:lvl4pPr>
      <a:lvl5pPr marL="3595307" indent="-399479" algn="l" defTabSz="1597914" rtl="0" eaLnBrk="1" latinLnBrk="0" hangingPunct="1">
        <a:lnSpc>
          <a:spcPct val="90000"/>
        </a:lnSpc>
        <a:spcBef>
          <a:spcPts val="874"/>
        </a:spcBef>
        <a:buFont typeface="Arial" panose="020B0604020202020204" pitchFamily="34" charset="0"/>
        <a:buChar char="•"/>
        <a:defRPr sz="3146" kern="1200">
          <a:solidFill>
            <a:schemeClr val="tx1"/>
          </a:solidFill>
          <a:latin typeface="+mn-lt"/>
          <a:ea typeface="+mn-ea"/>
          <a:cs typeface="+mn-cs"/>
        </a:defRPr>
      </a:lvl5pPr>
      <a:lvl6pPr marL="4394264" indent="-399479" algn="l" defTabSz="1597914" rtl="0" eaLnBrk="1" latinLnBrk="0" hangingPunct="1">
        <a:lnSpc>
          <a:spcPct val="90000"/>
        </a:lnSpc>
        <a:spcBef>
          <a:spcPts val="874"/>
        </a:spcBef>
        <a:buFont typeface="Arial" panose="020B0604020202020204" pitchFamily="34" charset="0"/>
        <a:buChar char="•"/>
        <a:defRPr sz="3146" kern="1200">
          <a:solidFill>
            <a:schemeClr val="tx1"/>
          </a:solidFill>
          <a:latin typeface="+mn-lt"/>
          <a:ea typeface="+mn-ea"/>
          <a:cs typeface="+mn-cs"/>
        </a:defRPr>
      </a:lvl6pPr>
      <a:lvl7pPr marL="5193221" indent="-399479" algn="l" defTabSz="1597914" rtl="0" eaLnBrk="1" latinLnBrk="0" hangingPunct="1">
        <a:lnSpc>
          <a:spcPct val="90000"/>
        </a:lnSpc>
        <a:spcBef>
          <a:spcPts val="874"/>
        </a:spcBef>
        <a:buFont typeface="Arial" panose="020B0604020202020204" pitchFamily="34" charset="0"/>
        <a:buChar char="•"/>
        <a:defRPr sz="3146" kern="1200">
          <a:solidFill>
            <a:schemeClr val="tx1"/>
          </a:solidFill>
          <a:latin typeface="+mn-lt"/>
          <a:ea typeface="+mn-ea"/>
          <a:cs typeface="+mn-cs"/>
        </a:defRPr>
      </a:lvl7pPr>
      <a:lvl8pPr marL="5992178" indent="-399479" algn="l" defTabSz="1597914" rtl="0" eaLnBrk="1" latinLnBrk="0" hangingPunct="1">
        <a:lnSpc>
          <a:spcPct val="90000"/>
        </a:lnSpc>
        <a:spcBef>
          <a:spcPts val="874"/>
        </a:spcBef>
        <a:buFont typeface="Arial" panose="020B0604020202020204" pitchFamily="34" charset="0"/>
        <a:buChar char="•"/>
        <a:defRPr sz="3146" kern="1200">
          <a:solidFill>
            <a:schemeClr val="tx1"/>
          </a:solidFill>
          <a:latin typeface="+mn-lt"/>
          <a:ea typeface="+mn-ea"/>
          <a:cs typeface="+mn-cs"/>
        </a:defRPr>
      </a:lvl8pPr>
      <a:lvl9pPr marL="6791135" indent="-399479" algn="l" defTabSz="1597914" rtl="0" eaLnBrk="1" latinLnBrk="0" hangingPunct="1">
        <a:lnSpc>
          <a:spcPct val="90000"/>
        </a:lnSpc>
        <a:spcBef>
          <a:spcPts val="874"/>
        </a:spcBef>
        <a:buFont typeface="Arial" panose="020B0604020202020204" pitchFamily="34" charset="0"/>
        <a:buChar char="•"/>
        <a:defRPr sz="314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597914" rtl="0" eaLnBrk="1" latinLnBrk="0" hangingPunct="1">
        <a:defRPr sz="3146" kern="1200">
          <a:solidFill>
            <a:schemeClr val="tx1"/>
          </a:solidFill>
          <a:latin typeface="+mn-lt"/>
          <a:ea typeface="+mn-ea"/>
          <a:cs typeface="+mn-cs"/>
        </a:defRPr>
      </a:lvl1pPr>
      <a:lvl2pPr marL="798957" algn="l" defTabSz="1597914" rtl="0" eaLnBrk="1" latinLnBrk="0" hangingPunct="1">
        <a:defRPr sz="3146" kern="1200">
          <a:solidFill>
            <a:schemeClr val="tx1"/>
          </a:solidFill>
          <a:latin typeface="+mn-lt"/>
          <a:ea typeface="+mn-ea"/>
          <a:cs typeface="+mn-cs"/>
        </a:defRPr>
      </a:lvl2pPr>
      <a:lvl3pPr marL="1597914" algn="l" defTabSz="1597914" rtl="0" eaLnBrk="1" latinLnBrk="0" hangingPunct="1">
        <a:defRPr sz="3146" kern="1200">
          <a:solidFill>
            <a:schemeClr val="tx1"/>
          </a:solidFill>
          <a:latin typeface="+mn-lt"/>
          <a:ea typeface="+mn-ea"/>
          <a:cs typeface="+mn-cs"/>
        </a:defRPr>
      </a:lvl3pPr>
      <a:lvl4pPr marL="2396871" algn="l" defTabSz="1597914" rtl="0" eaLnBrk="1" latinLnBrk="0" hangingPunct="1">
        <a:defRPr sz="3146" kern="1200">
          <a:solidFill>
            <a:schemeClr val="tx1"/>
          </a:solidFill>
          <a:latin typeface="+mn-lt"/>
          <a:ea typeface="+mn-ea"/>
          <a:cs typeface="+mn-cs"/>
        </a:defRPr>
      </a:lvl4pPr>
      <a:lvl5pPr marL="3195828" algn="l" defTabSz="1597914" rtl="0" eaLnBrk="1" latinLnBrk="0" hangingPunct="1">
        <a:defRPr sz="3146" kern="1200">
          <a:solidFill>
            <a:schemeClr val="tx1"/>
          </a:solidFill>
          <a:latin typeface="+mn-lt"/>
          <a:ea typeface="+mn-ea"/>
          <a:cs typeface="+mn-cs"/>
        </a:defRPr>
      </a:lvl5pPr>
      <a:lvl6pPr marL="3994785" algn="l" defTabSz="1597914" rtl="0" eaLnBrk="1" latinLnBrk="0" hangingPunct="1">
        <a:defRPr sz="3146" kern="1200">
          <a:solidFill>
            <a:schemeClr val="tx1"/>
          </a:solidFill>
          <a:latin typeface="+mn-lt"/>
          <a:ea typeface="+mn-ea"/>
          <a:cs typeface="+mn-cs"/>
        </a:defRPr>
      </a:lvl6pPr>
      <a:lvl7pPr marL="4793742" algn="l" defTabSz="1597914" rtl="0" eaLnBrk="1" latinLnBrk="0" hangingPunct="1">
        <a:defRPr sz="3146" kern="1200">
          <a:solidFill>
            <a:schemeClr val="tx1"/>
          </a:solidFill>
          <a:latin typeface="+mn-lt"/>
          <a:ea typeface="+mn-ea"/>
          <a:cs typeface="+mn-cs"/>
        </a:defRPr>
      </a:lvl7pPr>
      <a:lvl8pPr marL="5592699" algn="l" defTabSz="1597914" rtl="0" eaLnBrk="1" latinLnBrk="0" hangingPunct="1">
        <a:defRPr sz="3146" kern="1200">
          <a:solidFill>
            <a:schemeClr val="tx1"/>
          </a:solidFill>
          <a:latin typeface="+mn-lt"/>
          <a:ea typeface="+mn-ea"/>
          <a:cs typeface="+mn-cs"/>
        </a:defRPr>
      </a:lvl8pPr>
      <a:lvl9pPr marL="6391656" algn="l" defTabSz="1597914" rtl="0" eaLnBrk="1" latinLnBrk="0" hangingPunct="1">
        <a:defRPr sz="314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.xml"/><Relationship Id="rId3" Type="http://schemas.openxmlformats.org/officeDocument/2006/relationships/image" Target="../media/image2.jpeg"/><Relationship Id="rId7" Type="http://schemas.openxmlformats.org/officeDocument/2006/relationships/image" Target="../media/image6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g"/><Relationship Id="rId5" Type="http://schemas.openxmlformats.org/officeDocument/2006/relationships/image" Target="../media/image4.jpeg"/><Relationship Id="rId4" Type="http://schemas.openxmlformats.org/officeDocument/2006/relationships/image" Target="../media/image3.jpg"/><Relationship Id="rId9" Type="http://schemas.openxmlformats.org/officeDocument/2006/relationships/chart" Target="../charts/char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12991" y="427037"/>
            <a:ext cx="19691364" cy="156966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800" b="1" dirty="0"/>
              <a:t>Effects of </a:t>
            </a:r>
            <a:r>
              <a:rPr lang="en-US" sz="4800" b="1" dirty="0" err="1"/>
              <a:t>jaman</a:t>
            </a:r>
            <a:r>
              <a:rPr lang="en-US" sz="4800" b="1" dirty="0"/>
              <a:t> seed and pomegranate peel extracts on </a:t>
            </a:r>
            <a:r>
              <a:rPr lang="en-US" sz="4800" b="1" dirty="0" err="1"/>
              <a:t>physico</a:t>
            </a:r>
            <a:r>
              <a:rPr lang="en-US" sz="4800" b="1" dirty="0"/>
              <a:t>-chemical and </a:t>
            </a:r>
            <a:r>
              <a:rPr lang="en-US" sz="4800" b="1" dirty="0" smtClean="0"/>
              <a:t>post-harvest </a:t>
            </a:r>
            <a:r>
              <a:rPr lang="en-US" sz="4800" b="1" dirty="0"/>
              <a:t>qualities of </a:t>
            </a:r>
            <a:r>
              <a:rPr lang="en-US" sz="4800" b="1" dirty="0" err="1"/>
              <a:t>chiku</a:t>
            </a:r>
            <a:r>
              <a:rPr lang="en-US" sz="4800" b="1" dirty="0"/>
              <a:t> (</a:t>
            </a:r>
            <a:r>
              <a:rPr lang="en-US" sz="4800" b="1" i="1" dirty="0" err="1"/>
              <a:t>Manilkara</a:t>
            </a:r>
            <a:r>
              <a:rPr lang="en-US" sz="4800" b="1" i="1" dirty="0"/>
              <a:t> </a:t>
            </a:r>
            <a:r>
              <a:rPr lang="en-US" sz="4800" b="1" i="1" dirty="0" err="1"/>
              <a:t>zapota</a:t>
            </a:r>
            <a:r>
              <a:rPr lang="en-US" sz="4800" b="1" i="1" dirty="0"/>
              <a:t> </a:t>
            </a:r>
            <a:r>
              <a:rPr lang="en-US" sz="4800" b="1" dirty="0"/>
              <a:t>L</a:t>
            </a:r>
            <a:r>
              <a:rPr lang="en-US" sz="4800" b="1" i="1" dirty="0"/>
              <a:t>.)</a:t>
            </a:r>
            <a:r>
              <a:rPr lang="en-US" sz="4800" b="1" dirty="0"/>
              <a:t> fruit during storage.</a:t>
            </a:r>
            <a:endParaRPr lang="en-US" sz="4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567602" y="2761899"/>
            <a:ext cx="13868569" cy="156966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Shahzad Sabir, Ghulam Khaliq, </a:t>
            </a:r>
            <a:r>
              <a:rPr lang="en-US" sz="3200" b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Atrif</a:t>
            </a:r>
            <a:r>
              <a:rPr lang="en-US" sz="32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Saleh, </a:t>
            </a:r>
            <a:r>
              <a:rPr lang="en-US" sz="3200" b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Mohaib</a:t>
            </a:r>
            <a:r>
              <a:rPr lang="en-US" sz="32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ullah</a:t>
            </a:r>
            <a:endParaRPr lang="en-US" sz="32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3200" b="1" baseline="30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AU" sz="3200" b="1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</a:t>
            </a:r>
            <a:r>
              <a:rPr lang="en-AU" sz="3200" b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asbela</a:t>
            </a:r>
            <a:r>
              <a:rPr lang="en-AU" sz="32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University of Agriculture, Water </a:t>
            </a:r>
            <a:r>
              <a:rPr lang="en-AU" sz="32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&amp;</a:t>
            </a:r>
            <a:r>
              <a:rPr lang="en-AU" sz="32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Marine Sciences </a:t>
            </a:r>
            <a:r>
              <a:rPr lang="en-AU" sz="3200" b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Uthal</a:t>
            </a:r>
            <a:r>
              <a:rPr lang="en-AU" sz="32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AU" sz="3200" b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Balochistan</a:t>
            </a:r>
            <a:endParaRPr lang="en-US" sz="32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7236" y="5208662"/>
            <a:ext cx="9847971" cy="464742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latin typeface="Arial" pitchFamily="34" charset="0"/>
                <a:cs typeface="Arial" pitchFamily="34" charset="0"/>
              </a:rPr>
              <a:t>Abstract</a:t>
            </a:r>
          </a:p>
          <a:p>
            <a:pPr algn="just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Effect of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jaman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seed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and pomegranate peel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extract were studied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on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physico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chemical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characteristic of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chiku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fruit during storage.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The aim of this study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was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to enhance the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shelf-life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of economically important fruit of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asbela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district.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Jaman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seed extract and pomegranate peel extract significantly reduced the weight loss and decay incidence of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chiku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fruit. Moreover, the same treatments potentially decreased the soluble solid concentration of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chiku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fruit. These treatments increased the shelf-life and improved quality of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chiku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during storage. Pomegranate peel treatment was the most effective in preservation of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chiku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 These results revealed that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jaman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seed and pomegranate peel extracts can be used for maintaining the postharvest life of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chiku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fruit during storage. </a:t>
            </a:r>
            <a:endParaRPr lang="en-US" sz="2400" b="1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371702" y="5208662"/>
            <a:ext cx="10467377" cy="612475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latin typeface="Arial" pitchFamily="34" charset="0"/>
                <a:cs typeface="Arial" pitchFamily="34" charset="0"/>
              </a:rPr>
              <a:t>Introduction</a:t>
            </a:r>
          </a:p>
          <a:p>
            <a:pPr algn="just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Sapodilla 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Manilkara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zapota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.)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is an economically important species of the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Sapotaceae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family native to tropical America. As a rainforest tree known as the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chickle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tree, it has a long history of human use (Simpson et al.,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1995).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The name Sapodilla is derived from the Spanish word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zapotilla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, meaning "small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sapote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." It is a popular fruit crop presently and widely cultivated in most tropical countries across the globe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It is an important adjunct in ice cream and milk shakes in its fresh form.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Also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fruits in general are important sources of antioxidants, vitamins and minerals, and usually have industrial and medicinal applications. Physiologically, sapodilla fruit exhibit a climacteric behavior in postharvest. Ripening occurs rapidly and is characterized by a significant increase in the respiration rate and ethylene production, all of which classify it as a highly perishable fruit with a short shelf life, making its commercialization more difficult. Depending on the variety and the agro-climatic conditions of production, the fruit ripens at 26 °C between 8 and 10 days after harvesting (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Morais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et al., 2006).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37236" y="9935105"/>
            <a:ext cx="9847971" cy="5016758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latin typeface="Arial" pitchFamily="34" charset="0"/>
                <a:cs typeface="Arial" pitchFamily="34" charset="0"/>
              </a:rPr>
              <a:t>Materials and </a:t>
            </a:r>
            <a:r>
              <a:rPr lang="en-US" sz="3200" b="1" dirty="0" smtClean="0">
                <a:latin typeface="Arial" pitchFamily="34" charset="0"/>
                <a:cs typeface="Arial" pitchFamily="34" charset="0"/>
              </a:rPr>
              <a:t>Methods</a:t>
            </a:r>
            <a:endParaRPr lang="en-US" sz="2800" dirty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Chiku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fruit in hard mature stage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were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collected from the coconut farm agriculture research station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U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thal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Jaman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seeds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were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collected from Quetta and pomegranate peel from District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Panjgur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Balochistan.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Fruit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were washed with 0.01% sodium hypochlorite for 2 min.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The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chiku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were randomly divided into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five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lots. The first lot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were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dipped in distilled water containing Tween-20 and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were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used as a control. The other four lots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were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dipped in the corresponding solutions.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Chiku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fruit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were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dipped in the solutions for 5 min. After dipping treatments, fruit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were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air-dried for 1 h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 All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fruits were packed in plastic boxes and then stored at 6 ± 1ºC for 28 days and after that the samples transferred to 25± 2 </a:t>
            </a:r>
            <a:r>
              <a:rPr lang="en-US" sz="2400" baseline="30000" dirty="0" err="1" smtClean="0">
                <a:latin typeface="Arial" pitchFamily="34" charset="0"/>
                <a:cs typeface="Arial" pitchFamily="34" charset="0"/>
              </a:rPr>
              <a:t>o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C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for additional 5 days shelf life. The data were collected before treatment (day 0) and at 7 day intervals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.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0343369" y="11412433"/>
            <a:ext cx="10323514" cy="5847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latin typeface="Arial" pitchFamily="34" charset="0"/>
                <a:cs typeface="Arial" pitchFamily="34" charset="0"/>
              </a:rPr>
              <a:t>Results and D</a:t>
            </a:r>
            <a:r>
              <a:rPr lang="en-US" sz="3200" b="1" dirty="0" smtClean="0">
                <a:latin typeface="Arial" pitchFamily="34" charset="0"/>
                <a:cs typeface="Arial" pitchFamily="34" charset="0"/>
              </a:rPr>
              <a:t>iscussion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88621" y="20487815"/>
            <a:ext cx="20336166" cy="830997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Fig. 1.</a:t>
            </a:r>
            <a:r>
              <a:rPr lang="en-US" sz="2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Effect of </a:t>
            </a:r>
            <a:r>
              <a:rPr lang="en-U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jaman</a:t>
            </a:r>
            <a:r>
              <a:rPr lang="en-U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seed and pomegranate peel extracts on weight loss and soluble solid concentration of </a:t>
            </a:r>
            <a:r>
              <a:rPr lang="en-US" sz="24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chiku</a:t>
            </a:r>
            <a:r>
              <a:rPr lang="en-U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fruit during storage. </a:t>
            </a:r>
          </a:p>
          <a:p>
            <a:pPr algn="ctr"/>
            <a:r>
              <a:rPr lang="en-U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Vertical </a:t>
            </a:r>
            <a:r>
              <a:rPr lang="en-US" sz="2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bars indicate standard error of means for three replicates.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5170" y="25783755"/>
            <a:ext cx="11978863" cy="2862322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b="1" dirty="0" smtClean="0">
                <a:latin typeface="Arial" pitchFamily="34" charset="0"/>
                <a:cs typeface="Arial" pitchFamily="34" charset="0"/>
              </a:rPr>
              <a:t>Conclusions</a:t>
            </a:r>
          </a:p>
          <a:p>
            <a:pPr algn="ctr"/>
            <a:endParaRPr lang="en-US" sz="2800" dirty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2400" dirty="0">
                <a:latin typeface="Arial" pitchFamily="34" charset="0"/>
                <a:cs typeface="Arial" pitchFamily="34" charset="0"/>
              </a:rPr>
              <a:t>In conclusion,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both treatment pomegranate and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jaman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seed extract have the ability to preserve and extend the shelf life of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chiku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fruit by reducing weight loss, decay incidence and soluble solid concentration. Pomegranate peel extract is useful to prolong the shelf life and protect the fruit from quick deterioration.</a:t>
            </a:r>
          </a:p>
          <a:p>
            <a:pPr algn="ctr"/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32749" y="21473117"/>
            <a:ext cx="20176639" cy="3785652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The results in figures 1 and 2 indicated that the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chiku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fruits (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M. </a:t>
            </a:r>
            <a:r>
              <a:rPr lang="en-US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zapota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) stored for four consecutive weeks at 6 </a:t>
            </a:r>
            <a:r>
              <a:rPr lang="en-US" sz="2400" baseline="30000" dirty="0" err="1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remained firm when treated with pomegranate peel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jaman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seeds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extract compared to the control fruit.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Similarly, different concentration of pomegranate peel and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jaman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seeds extract at (10 and 20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%)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significantly (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≤ 0.05) inhibited the weight loss compared with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chiku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fruits treated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with control treatment.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Moreover, the results of present study are in agreement with the results of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Anitescu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et al.,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(1997).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who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reported that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plant extracts reduced weight loss.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It is suggested that soluble solid concertation may decreased the permeability of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chiku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fruits that resulted into enhancing the firmness which resulted into increases in firmness and shelf-life of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fruit.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Beside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these soluble solid concentration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is also reduced when fruits of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chiku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fruit treated with pomegranate peel (10 and 20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%),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that resulted into significant differences in quality of these fruits compared with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jaman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seed extract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controlled treatments (Figs. 1 and 2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).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Saltveit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et al.,, (2002</a:t>
            </a:r>
            <a:r>
              <a:rPr lang="en-US" sz="2400" dirty="0" smtClean="0"/>
              <a:t>).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explained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that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weight loss and soluble solid concentration affect the fruit quality during storage.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To our knowledge, it is the first study in which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chiku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fruits treated with pomegranate peel and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jaman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seeds extract for enhancing the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shelf-life of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chiku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fruit.   </a:t>
            </a: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2444034" y="25782406"/>
            <a:ext cx="8283340" cy="292387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latin typeface="Arial" pitchFamily="34" charset="0"/>
                <a:cs typeface="Arial" pitchFamily="34" charset="0"/>
              </a:rPr>
              <a:t>Acknowledgements</a:t>
            </a:r>
          </a:p>
          <a:p>
            <a:pPr algn="ctr"/>
            <a:endParaRPr lang="en-US" sz="3200" b="1" dirty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2400" dirty="0" smtClean="0">
                <a:latin typeface="Arial" pitchFamily="34" charset="0"/>
                <a:cs typeface="Arial" pitchFamily="34" charset="0"/>
              </a:rPr>
              <a:t>Shahzad Sabir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gratefully acknowledges the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Lasbela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University of Agriculture Water and Marine Sciences,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Uthal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Balochistan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, Pakistan for financial support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and  during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his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M.Phil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studing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algn="just"/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25069" y="28697237"/>
            <a:ext cx="20302306" cy="126188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b="1" dirty="0">
                <a:latin typeface="Arial" pitchFamily="34" charset="0"/>
                <a:cs typeface="Arial" pitchFamily="34" charset="0"/>
              </a:rPr>
              <a:t>References.</a:t>
            </a:r>
            <a:endParaRPr lang="en-US" sz="2800" dirty="0">
              <a:latin typeface="Arial" pitchFamily="34" charset="0"/>
              <a:cs typeface="Arial" pitchFamily="34" charset="0"/>
            </a:endParaRPr>
          </a:p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Simpson, B. B., &amp;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Ogorzaly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, M. C. (1995). Spices, herbs, and perfumes. </a:t>
            </a:r>
            <a:r>
              <a:rPr lang="en-US" sz="1600" i="1" dirty="0">
                <a:latin typeface="Arial" panose="020B0604020202020204" pitchFamily="34" charset="0"/>
                <a:cs typeface="Arial" panose="020B0604020202020204" pitchFamily="34" charset="0"/>
              </a:rPr>
              <a:t>Economic Botany Plants in our World. 2nd Ed. New York. McGraw-Hill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, 278–301.</a:t>
            </a:r>
          </a:p>
          <a:p>
            <a:pPr algn="just"/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Morais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, P. L. D. D., Lima, L. C. D. O., Alves, R. E., Alves, J. D., &amp; Alves, A. D. P. (2006). Ripening of sapodilla (</a:t>
            </a:r>
            <a:r>
              <a:rPr lang="en-US" sz="1600" i="1" dirty="0" err="1">
                <a:latin typeface="Arial" panose="020B0604020202020204" pitchFamily="34" charset="0"/>
                <a:cs typeface="Arial" panose="020B0604020202020204" pitchFamily="34" charset="0"/>
              </a:rPr>
              <a:t>Manilkara</a:t>
            </a:r>
            <a:r>
              <a:rPr lang="en-US" sz="16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i="1" dirty="0" err="1">
                <a:latin typeface="Arial" panose="020B0604020202020204" pitchFamily="34" charset="0"/>
                <a:cs typeface="Arial" panose="020B0604020202020204" pitchFamily="34" charset="0"/>
              </a:rPr>
              <a:t>zapota</a:t>
            </a:r>
            <a:r>
              <a:rPr lang="en-US" sz="16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L.) submitted to 1methylcyclopropene. </a:t>
            </a:r>
            <a:r>
              <a:rPr lang="en-US" sz="1600" i="1" dirty="0" err="1">
                <a:latin typeface="Arial" panose="020B0604020202020204" pitchFamily="34" charset="0"/>
                <a:cs typeface="Arial" panose="020B0604020202020204" pitchFamily="34" charset="0"/>
              </a:rPr>
              <a:t>Revista</a:t>
            </a:r>
            <a:r>
              <a:rPr lang="en-US" sz="16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i="1" dirty="0" err="1">
                <a:latin typeface="Arial" panose="020B0604020202020204" pitchFamily="34" charset="0"/>
                <a:cs typeface="Arial" panose="020B0604020202020204" pitchFamily="34" charset="0"/>
              </a:rPr>
              <a:t>Brasileira</a:t>
            </a:r>
            <a:r>
              <a:rPr lang="en-US" sz="1600" i="1" dirty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1600" i="1" dirty="0" err="1">
                <a:latin typeface="Arial" panose="020B0604020202020204" pitchFamily="34" charset="0"/>
                <a:cs typeface="Arial" panose="020B0604020202020204" pitchFamily="34" charset="0"/>
              </a:rPr>
              <a:t>Fruticultura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, </a:t>
            </a:r>
            <a:r>
              <a:rPr lang="en-US" sz="1600" i="1" dirty="0">
                <a:latin typeface="Arial" panose="020B0604020202020204" pitchFamily="34" charset="0"/>
                <a:cs typeface="Arial" panose="020B0604020202020204" pitchFamily="34" charset="0"/>
              </a:rPr>
              <a:t>28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(3), 369– 373.</a:t>
            </a:r>
          </a:p>
          <a:p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1855" y="15970509"/>
            <a:ext cx="3026682" cy="3354128"/>
          </a:xfrm>
          <a:prstGeom prst="rect">
            <a:avLst/>
          </a:prstGeom>
        </p:spPr>
      </p:pic>
      <p:pic>
        <p:nvPicPr>
          <p:cNvPr id="1026" name="Picture 9" descr="LUAWM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236" y="2351428"/>
            <a:ext cx="2774619" cy="27208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3369" y="12105944"/>
            <a:ext cx="10323514" cy="2845919"/>
          </a:xfrm>
          <a:prstGeom prst="rect">
            <a:avLst/>
          </a:prstGeom>
        </p:spPr>
      </p:pic>
      <p:pic>
        <p:nvPicPr>
          <p:cNvPr id="19" name="Picture 1" descr="Final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891919" y="2187255"/>
            <a:ext cx="2932868" cy="2885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851" y="16049281"/>
            <a:ext cx="2438400" cy="3275356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2919" y="15970509"/>
            <a:ext cx="2514600" cy="3248483"/>
          </a:xfrm>
          <a:prstGeom prst="rect">
            <a:avLst/>
          </a:prstGeom>
        </p:spPr>
      </p:pic>
      <p:graphicFrame>
        <p:nvGraphicFramePr>
          <p:cNvPr id="22" name="Chart 2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34147207"/>
              </p:ext>
            </p:extLst>
          </p:nvPr>
        </p:nvGraphicFramePr>
        <p:xfrm>
          <a:off x="15666236" y="16058531"/>
          <a:ext cx="4932417" cy="34947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23" name="Chart 2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21567705"/>
              </p:ext>
            </p:extLst>
          </p:nvPr>
        </p:nvGraphicFramePr>
        <p:xfrm>
          <a:off x="10228563" y="16071670"/>
          <a:ext cx="5115911" cy="35801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</p:spTree>
    <p:extLst>
      <p:ext uri="{BB962C8B-B14F-4D97-AF65-F5344CB8AC3E}">
        <p14:creationId xmlns:p14="http://schemas.microsoft.com/office/powerpoint/2010/main" val="421782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1046</TotalTime>
  <Words>991</Words>
  <Application>Microsoft Office PowerPoint</Application>
  <PresentationFormat>Custom</PresentationFormat>
  <Paragraphs>28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shahzad sabir</cp:lastModifiedBy>
  <cp:revision>90</cp:revision>
  <dcterms:created xsi:type="dcterms:W3CDTF">2006-08-16T00:00:00Z</dcterms:created>
  <dcterms:modified xsi:type="dcterms:W3CDTF">2018-12-13T10:01:45Z</dcterms:modified>
</cp:coreProperties>
</file>