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2"/>
  </p:sldMasterIdLst>
  <p:notesMasterIdLst>
    <p:notesMasterId r:id="rId26"/>
  </p:notesMasterIdLst>
  <p:handoutMasterIdLst>
    <p:handoutMasterId r:id="rId27"/>
  </p:handoutMasterIdLst>
  <p:sldIdLst>
    <p:sldId id="257" r:id="rId3"/>
    <p:sldId id="258" r:id="rId4"/>
    <p:sldId id="293" r:id="rId5"/>
    <p:sldId id="264" r:id="rId6"/>
    <p:sldId id="286" r:id="rId7"/>
    <p:sldId id="260" r:id="rId8"/>
    <p:sldId id="263" r:id="rId9"/>
    <p:sldId id="265" r:id="rId10"/>
    <p:sldId id="276" r:id="rId11"/>
    <p:sldId id="275" r:id="rId12"/>
    <p:sldId id="295" r:id="rId13"/>
    <p:sldId id="289" r:id="rId14"/>
    <p:sldId id="272" r:id="rId15"/>
    <p:sldId id="280" r:id="rId16"/>
    <p:sldId id="281" r:id="rId17"/>
    <p:sldId id="279" r:id="rId18"/>
    <p:sldId id="294" r:id="rId19"/>
    <p:sldId id="288" r:id="rId20"/>
    <p:sldId id="282" r:id="rId21"/>
    <p:sldId id="283" r:id="rId22"/>
    <p:sldId id="261" r:id="rId23"/>
    <p:sldId id="278" r:id="rId24"/>
    <p:sldId id="277"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96" userDrawn="1">
          <p15:clr>
            <a:srgbClr val="A4A3A4"/>
          </p15:clr>
        </p15:guide>
        <p15:guide id="4" orient="horz" pos="41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89911" autoAdjust="0"/>
  </p:normalViewPr>
  <p:slideViewPr>
    <p:cSldViewPr snapToGrid="0">
      <p:cViewPr varScale="1">
        <p:scale>
          <a:sx n="67" d="100"/>
          <a:sy n="67" d="100"/>
        </p:scale>
        <p:origin x="816" y="66"/>
      </p:cViewPr>
      <p:guideLst>
        <p:guide orient="horz" pos="2160"/>
        <p:guide pos="3840"/>
        <p:guide pos="7296"/>
        <p:guide orient="horz" pos="4128"/>
      </p:guideLst>
    </p:cSldViewPr>
  </p:slideViewPr>
  <p:notesTextViewPr>
    <p:cViewPr>
      <p:scale>
        <a:sx n="3" d="2"/>
        <a:sy n="3" d="2"/>
      </p:scale>
      <p:origin x="0" y="0"/>
    </p:cViewPr>
  </p:notesTextViewPr>
  <p:notesViewPr>
    <p:cSldViewPr snapToGrid="0" showGuides="1">
      <p:cViewPr varScale="1">
        <p:scale>
          <a:sx n="76" d="100"/>
          <a:sy n="76" d="100"/>
        </p:scale>
        <p:origin x="2538"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8796EA6-6F25-4F19-87BA-7ADCC16DAEFF}" type="datetimeFigureOut">
              <a:rPr lang="en-US" smtClean="0"/>
              <a:t>12/8/2016</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64E50CC-F33A-4EF4-9F12-93EC4A21A0CF}" type="slidenum">
              <a:rPr lang="en-US" smtClean="0"/>
              <a:t>‹#›</a:t>
            </a:fld>
            <a:endParaRPr lang="en-US" dirty="0"/>
          </a:p>
        </p:txBody>
      </p:sp>
    </p:spTree>
    <p:extLst>
      <p:ext uri="{BB962C8B-B14F-4D97-AF65-F5344CB8AC3E}">
        <p14:creationId xmlns:p14="http://schemas.microsoft.com/office/powerpoint/2010/main" val="1323295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39C172E-A8B5-46F6-B05C-DFA3E2E0F207}" type="datetimeFigureOut">
              <a:rPr lang="en-US" smtClean="0"/>
              <a:t>12/8/2016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2674CE4-FBD8-4481-AEFB-CA53E599A745}" type="slidenum">
              <a:rPr lang="en-US" smtClean="0"/>
              <a:t>‹#›</a:t>
            </a:fld>
            <a:endParaRPr lang="en-US" dirty="0"/>
          </a:p>
        </p:txBody>
      </p:sp>
    </p:spTree>
    <p:extLst>
      <p:ext uri="{BB962C8B-B14F-4D97-AF65-F5344CB8AC3E}">
        <p14:creationId xmlns:p14="http://schemas.microsoft.com/office/powerpoint/2010/main" val="1273268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674CE4-FBD8-4481-AEFB-CA53E599A745}" type="slidenum">
              <a:rPr lang="en-US" smtClean="0"/>
              <a:t>1</a:t>
            </a:fld>
            <a:endParaRPr lang="en-US" dirty="0"/>
          </a:p>
        </p:txBody>
      </p:sp>
    </p:spTree>
    <p:extLst>
      <p:ext uri="{BB962C8B-B14F-4D97-AF65-F5344CB8AC3E}">
        <p14:creationId xmlns:p14="http://schemas.microsoft.com/office/powerpoint/2010/main" val="214797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How presentation will benefit audience: Adult learners are more interested in a subject if they know how or why it is important to them.</a:t>
            </a:r>
          </a:p>
          <a:p>
            <a:pPr marL="174708" indent="-174708">
              <a:buFont typeface="Arial" panose="020B0604020202020204" pitchFamily="34" charset="0"/>
              <a:buChar char="•"/>
            </a:pPr>
            <a:r>
              <a:rPr lang="en-US" dirty="0"/>
              <a:t>Presenter’s level of expertise in the subject: Briefly state your credentials in this area, or explain why participants should listen to you.</a:t>
            </a:r>
          </a:p>
        </p:txBody>
      </p:sp>
      <p:sp>
        <p:nvSpPr>
          <p:cNvPr id="4" name="Slide Number Placeholder 3"/>
          <p:cNvSpPr>
            <a:spLocks noGrp="1"/>
          </p:cNvSpPr>
          <p:nvPr>
            <p:ph type="sldNum" sz="quarter" idx="10"/>
          </p:nvPr>
        </p:nvSpPr>
        <p:spPr/>
        <p:txBody>
          <a:bodyPr/>
          <a:lstStyle/>
          <a:p>
            <a:fld id="{CF2FD335-6D8E-486A-8F5F-DFC7325903FF}" type="slidenum">
              <a:rPr lang="en-US" smtClean="0"/>
              <a:t>2</a:t>
            </a:fld>
            <a:endParaRPr lang="en-US" dirty="0"/>
          </a:p>
        </p:txBody>
      </p:sp>
    </p:spTree>
    <p:extLst>
      <p:ext uri="{BB962C8B-B14F-4D97-AF65-F5344CB8AC3E}">
        <p14:creationId xmlns:p14="http://schemas.microsoft.com/office/powerpoint/2010/main" val="118867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Through this lesson we will have a much better understanding of how Emotions and thoughts enter the brain giving just enough time as a practitioner of the lessons will result in a happier you.</a:t>
            </a:r>
          </a:p>
          <a:p>
            <a:endParaRPr lang="en-US" dirty="0"/>
          </a:p>
          <a:p>
            <a:endParaRPr lang="en-US" dirty="0"/>
          </a:p>
        </p:txBody>
      </p:sp>
      <p:sp>
        <p:nvSpPr>
          <p:cNvPr id="4" name="Slide Number Placeholder 3"/>
          <p:cNvSpPr>
            <a:spLocks noGrp="1"/>
          </p:cNvSpPr>
          <p:nvPr>
            <p:ph type="sldNum" sz="quarter" idx="10"/>
          </p:nvPr>
        </p:nvSpPr>
        <p:spPr/>
        <p:txBody>
          <a:bodyPr/>
          <a:lstStyle/>
          <a:p>
            <a:fld id="{CF2FD335-6D8E-486A-8F5F-DFC7325903FF}" type="slidenum">
              <a:rPr lang="en-US" smtClean="0"/>
              <a:t>6</a:t>
            </a:fld>
            <a:endParaRPr lang="en-US" dirty="0"/>
          </a:p>
        </p:txBody>
      </p:sp>
    </p:spTree>
    <p:extLst>
      <p:ext uri="{BB962C8B-B14F-4D97-AF65-F5344CB8AC3E}">
        <p14:creationId xmlns:p14="http://schemas.microsoft.com/office/powerpoint/2010/main" val="3069441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00B302-F4DC-4547-9C74-CF794137D166}" type="slidenum">
              <a:rPr lang="en-US" smtClean="0"/>
              <a:t>7</a:t>
            </a:fld>
            <a:endParaRPr lang="en-US" dirty="0"/>
          </a:p>
        </p:txBody>
      </p:sp>
    </p:spTree>
    <p:extLst>
      <p:ext uri="{BB962C8B-B14F-4D97-AF65-F5344CB8AC3E}">
        <p14:creationId xmlns:p14="http://schemas.microsoft.com/office/powerpoint/2010/main" val="908655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4" name="Rectangle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5" name="Rectangle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Rectangle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7" name="Rectangle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0" name="Rounded Rectangle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1" name="Rounded Rectangle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7" name="Rectangle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0" name="Rectangle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1" name="Rectangle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9" name="Rectangle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8" name="Date Placeholder 27"/>
          <p:cNvSpPr>
            <a:spLocks noGrp="1"/>
          </p:cNvSpPr>
          <p:nvPr>
            <p:ph type="dt" sz="half" idx="10"/>
          </p:nvPr>
        </p:nvSpPr>
        <p:spPr>
          <a:xfrm>
            <a:off x="8940800" y="4206240"/>
            <a:ext cx="1280160" cy="457200"/>
          </a:xfrm>
        </p:spPr>
        <p:txBody>
          <a:bodyPr/>
          <a:lstStyle/>
          <a:p>
            <a:fld id="{4E708F12-96AD-4ED4-8132-A78F5E42C1F5}" type="datetime1">
              <a:rPr lang="en-US" smtClean="0"/>
              <a:t>12/8/2016</a:t>
            </a:fld>
            <a:endParaRPr lang="en-US" dirty="0"/>
          </a:p>
        </p:txBody>
      </p:sp>
      <p:sp>
        <p:nvSpPr>
          <p:cNvPr id="17" name="Footer Placeholder 16"/>
          <p:cNvSpPr>
            <a:spLocks noGrp="1"/>
          </p:cNvSpPr>
          <p:nvPr>
            <p:ph type="ftr" sz="quarter" idx="11"/>
          </p:nvPr>
        </p:nvSpPr>
        <p:spPr>
          <a:xfrm>
            <a:off x="7213600" y="4205288"/>
            <a:ext cx="1727200" cy="457200"/>
          </a:xfrm>
        </p:spPr>
        <p:txBody>
          <a:bodyPr/>
          <a:lstStyle/>
          <a:p>
            <a:endParaRPr lang="en-US" dirty="0"/>
          </a:p>
        </p:txBody>
      </p:sp>
      <p:sp>
        <p:nvSpPr>
          <p:cNvPr id="29" name="Slide Number Placeholder 28"/>
          <p:cNvSpPr>
            <a:spLocks noGrp="1"/>
          </p:cNvSpPr>
          <p:nvPr>
            <p:ph type="sldNum" sz="quarter" idx="12"/>
          </p:nvPr>
        </p:nvSpPr>
        <p:spPr>
          <a:xfrm>
            <a:off x="11093451" y="1136"/>
            <a:ext cx="996949" cy="365760"/>
          </a:xfrm>
        </p:spPr>
        <p:txBody>
          <a:bodyPr/>
          <a:lstStyle>
            <a:lvl1pPr algn="r">
              <a:defRPr sz="1800">
                <a:solidFill>
                  <a:schemeClr val="bg1"/>
                </a:solidFill>
              </a:defRPr>
            </a:lvl1pPr>
          </a:lstStyle>
          <a:p>
            <a:fld id="{401CF334-2D5C-4859-84A6-CA7E6E43FAEB}" type="slidenum">
              <a:rPr lang="en-US" smtClean="0"/>
              <a:t>‹#›</a:t>
            </a:fld>
            <a:endParaRPr lang="en-US" dirty="0"/>
          </a:p>
        </p:txBody>
      </p:sp>
      <p:sp>
        <p:nvSpPr>
          <p:cNvPr id="9" name="Subtitle 8"/>
          <p:cNvSpPr>
            <a:spLocks noGrp="1"/>
          </p:cNvSpPr>
          <p:nvPr>
            <p:ph type="subTitle" idx="1"/>
          </p:nvPr>
        </p:nvSpPr>
        <p:spPr>
          <a:xfrm>
            <a:off x="609600" y="3899938"/>
            <a:ext cx="6604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8" name="Title 7"/>
          <p:cNvSpPr>
            <a:spLocks noGrp="1"/>
          </p:cNvSpPr>
          <p:nvPr>
            <p:ph type="ctrTitle"/>
          </p:nvPr>
        </p:nvSpPr>
        <p:spPr>
          <a:xfrm>
            <a:off x="609600" y="2401888"/>
            <a:ext cx="11277600" cy="1470025"/>
          </a:xfrm>
        </p:spPr>
        <p:txBody>
          <a:bodyPr anchor="b"/>
          <a:lstStyle>
            <a:lvl1pPr>
              <a:defRPr sz="4400">
                <a:solidFill>
                  <a:schemeClr val="bg1"/>
                </a:solidFill>
              </a:defRPr>
            </a:lvl1pPr>
          </a:lstStyle>
          <a:p>
            <a:r>
              <a:rPr kumimoji="0" lang="en-US"/>
              <a:t>Click to edit Master title style</a:t>
            </a:r>
          </a:p>
        </p:txBody>
      </p:sp>
    </p:spTree>
    <p:extLst>
      <p:ext uri="{BB962C8B-B14F-4D97-AF65-F5344CB8AC3E}">
        <p14:creationId xmlns:p14="http://schemas.microsoft.com/office/powerpoint/2010/main" val="360115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B98BEDD-6160-49BB-B372-861DE7DE9BA5}" type="datetime1">
              <a:rPr lang="en-US" smtClean="0"/>
              <a:t>12/8/2016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359430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AAE819F-B7FD-4B29-8F66-9E318144BC2A}" type="datetime1">
              <a:rPr lang="en-US" smtClean="0"/>
              <a:t>12/8/2016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Text Placeholder 2"/>
          <p:cNvSpPr>
            <a:spLocks noGrp="1"/>
          </p:cNvSpPr>
          <p:nvPr>
            <p:ph type="body" idx="1"/>
          </p:nvPr>
        </p:nvSpPr>
        <p:spPr>
          <a:xfrm>
            <a:off x="963084" y="3367088"/>
            <a:ext cx="103632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2" name="Title 1"/>
          <p:cNvSpPr>
            <a:spLocks noGrp="1"/>
          </p:cNvSpPr>
          <p:nvPr>
            <p:ph type="title"/>
          </p:nvPr>
        </p:nvSpPr>
        <p:spPr>
          <a:xfrm>
            <a:off x="963084" y="1981201"/>
            <a:ext cx="10363200" cy="1362075"/>
          </a:xfrm>
        </p:spPr>
        <p:txBody>
          <a:bodyPr anchor="b">
            <a:noAutofit/>
          </a:bodyPr>
          <a:lstStyle>
            <a:lvl1pPr algn="l">
              <a:buNone/>
              <a:defRPr sz="4300" b="1" cap="none" baseline="0">
                <a:ln w="12700">
                  <a:solidFill>
                    <a:schemeClr val="accent2">
                      <a:shade val="90000"/>
                      <a:satMod val="150000"/>
                    </a:schemeClr>
                  </a:solidFill>
                </a:ln>
                <a:solidFill>
                  <a:schemeClr val="accent2"/>
                </a:solidFill>
                <a:effectLst/>
              </a:defRPr>
            </a:lvl1pPr>
          </a:lstStyle>
          <a:p>
            <a:r>
              <a:rPr kumimoji="0" lang="en-US"/>
              <a:t>Click to edit Master title style</a:t>
            </a:r>
            <a:endParaRPr kumimoji="0" lang="en-US" dirty="0"/>
          </a:p>
        </p:txBody>
      </p:sp>
    </p:spTree>
    <p:extLst>
      <p:ext uri="{BB962C8B-B14F-4D97-AF65-F5344CB8AC3E}">
        <p14:creationId xmlns:p14="http://schemas.microsoft.com/office/powerpoint/2010/main" val="270512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4CA159C-B6E0-4F10-9F4A-2FA57003B139}" type="datetime1">
              <a:rPr lang="en-US" smtClean="0"/>
              <a:t>12/8/2016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4" name="Content Placeholder 3"/>
          <p:cNvSpPr>
            <a:spLocks noGrp="1"/>
          </p:cNvSpPr>
          <p:nvPr>
            <p:ph sz="half" idx="2"/>
          </p:nvPr>
        </p:nvSpPr>
        <p:spPr>
          <a:xfrm>
            <a:off x="6197600" y="2249425"/>
            <a:ext cx="5384800" cy="4341875"/>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Content Placeholder 2"/>
          <p:cNvSpPr>
            <a:spLocks noGrp="1"/>
          </p:cNvSpPr>
          <p:nvPr>
            <p:ph sz="half" idx="1"/>
          </p:nvPr>
        </p:nvSpPr>
        <p:spPr>
          <a:xfrm>
            <a:off x="609600" y="2249425"/>
            <a:ext cx="5384800" cy="4341875"/>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344644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6" name="Date Placeholder 25"/>
          <p:cNvSpPr>
            <a:spLocks noGrp="1"/>
          </p:cNvSpPr>
          <p:nvPr>
            <p:ph type="dt" sz="half" idx="10"/>
          </p:nvPr>
        </p:nvSpPr>
        <p:spPr/>
        <p:txBody>
          <a:bodyPr rtlCol="0"/>
          <a:lstStyle/>
          <a:p>
            <a:fld id="{8170CBBB-D1D1-4386-A5E9-07F3477B78F3}" type="datetime1">
              <a:rPr lang="en-US" smtClean="0"/>
              <a:t>12/8/2016</a:t>
            </a:fld>
            <a:endParaRPr lang="en-US" dirty="0"/>
          </a:p>
        </p:txBody>
      </p:sp>
      <p:sp>
        <p:nvSpPr>
          <p:cNvPr id="27" name="Slide Number Placeholder 26"/>
          <p:cNvSpPr>
            <a:spLocks noGrp="1"/>
          </p:cNvSpPr>
          <p:nvPr>
            <p:ph type="sldNum" sz="quarter" idx="11"/>
          </p:nvPr>
        </p:nvSpPr>
        <p:spPr/>
        <p:txBody>
          <a:bodyPr rtlCol="0"/>
          <a:lstStyle/>
          <a:p>
            <a:fld id="{401CF334-2D5C-4859-84A6-CA7E6E43FAEB}" type="slidenum">
              <a:rPr lang="en-US" smtClean="0"/>
              <a:t>‹#›</a:t>
            </a:fld>
            <a:endParaRPr lang="en-US" dirty="0"/>
          </a:p>
        </p:txBody>
      </p:sp>
      <p:sp>
        <p:nvSpPr>
          <p:cNvPr id="28" name="Footer Placeholder 27"/>
          <p:cNvSpPr>
            <a:spLocks noGrp="1"/>
          </p:cNvSpPr>
          <p:nvPr>
            <p:ph type="ftr" sz="quarter" idx="12"/>
          </p:nvPr>
        </p:nvSpPr>
        <p:spPr/>
        <p:txBody>
          <a:bodyPr rtlCol="0"/>
          <a:lstStyle/>
          <a:p>
            <a:endParaRPr lang="en-US" dirty="0"/>
          </a:p>
        </p:txBody>
      </p:sp>
      <p:sp>
        <p:nvSpPr>
          <p:cNvPr id="6" name="Content Placeholder 5"/>
          <p:cNvSpPr>
            <a:spLocks noGrp="1"/>
          </p:cNvSpPr>
          <p:nvPr>
            <p:ph sz="quarter" idx="4"/>
          </p:nvPr>
        </p:nvSpPr>
        <p:spPr>
          <a:xfrm>
            <a:off x="6291073" y="2708519"/>
            <a:ext cx="5389033"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294968" y="2244970"/>
            <a:ext cx="5389033" cy="457200"/>
          </a:xfrm>
          <a:solidFill>
            <a:schemeClr val="accent2">
              <a:lumMod val="60000"/>
              <a:lumOff val="4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508000" y="2708519"/>
            <a:ext cx="5388864"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1"/>
          </p:nvPr>
        </p:nvSpPr>
        <p:spPr>
          <a:xfrm>
            <a:off x="508000" y="2244970"/>
            <a:ext cx="5388864" cy="457200"/>
          </a:xfrm>
          <a:solidFill>
            <a:schemeClr val="accent2">
              <a:lumMod val="60000"/>
              <a:lumOff val="4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2" name="Title 1"/>
          <p:cNvSpPr>
            <a:spLocks noGrp="1"/>
          </p:cNvSpPr>
          <p:nvPr>
            <p:ph type="title"/>
          </p:nvPr>
        </p:nvSpPr>
        <p:spPr>
          <a:xfrm>
            <a:off x="508000" y="1143000"/>
            <a:ext cx="11176000" cy="1069848"/>
          </a:xfrm>
        </p:spPr>
        <p:txBody>
          <a:bodyPr anchor="ctr"/>
          <a:lstStyle>
            <a:lvl1pPr>
              <a:defRPr sz="4000" b="0" i="0" cap="none" baseline="0"/>
            </a:lvl1pPr>
          </a:lstStyle>
          <a:p>
            <a:r>
              <a:rPr kumimoji="0" lang="en-US"/>
              <a:t>Click to edit Master title style</a:t>
            </a:r>
          </a:p>
        </p:txBody>
      </p:sp>
    </p:spTree>
    <p:extLst>
      <p:ext uri="{BB962C8B-B14F-4D97-AF65-F5344CB8AC3E}">
        <p14:creationId xmlns:p14="http://schemas.microsoft.com/office/powerpoint/2010/main" val="37071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778240" y="612648"/>
            <a:ext cx="1276352" cy="457200"/>
          </a:xfrm>
        </p:spPr>
        <p:txBody>
          <a:bodyPr/>
          <a:lstStyle/>
          <a:p>
            <a:fld id="{9FA4CAD8-0EA7-4615-B69B-B2F199EF3A93}" type="datetime1">
              <a:rPr lang="en-US" smtClean="0"/>
              <a:t>12/8/2016</a:t>
            </a:fld>
            <a:endParaRPr lang="en-US" dirty="0"/>
          </a:p>
        </p:txBody>
      </p:sp>
      <p:sp>
        <p:nvSpPr>
          <p:cNvPr id="4" name="Footer Placeholder 3"/>
          <p:cNvSpPr>
            <a:spLocks noGrp="1"/>
          </p:cNvSpPr>
          <p:nvPr>
            <p:ph type="ftr" sz="quarter" idx="11"/>
          </p:nvPr>
        </p:nvSpPr>
        <p:spPr>
          <a:xfrm>
            <a:off x="7010400" y="612648"/>
            <a:ext cx="1767840" cy="457200"/>
          </a:xfrm>
        </p:spPr>
        <p:txBody>
          <a:bodyPr/>
          <a:lstStyle/>
          <a:p>
            <a:endParaRPr lang="en-US" dirty="0"/>
          </a:p>
        </p:txBody>
      </p:sp>
      <p:sp>
        <p:nvSpPr>
          <p:cNvPr id="5" name="Slide Number Placeholder 4"/>
          <p:cNvSpPr>
            <a:spLocks noGrp="1"/>
          </p:cNvSpPr>
          <p:nvPr>
            <p:ph type="sldNum" sz="quarter" idx="12"/>
          </p:nvPr>
        </p:nvSpPr>
        <p:spPr>
          <a:xfrm>
            <a:off x="10899648" y="2272"/>
            <a:ext cx="1016000" cy="365760"/>
          </a:xfrm>
        </p:spPr>
        <p:txBody>
          <a:bodyPr/>
          <a:lstStyle/>
          <a:p>
            <a:fld id="{401CF334-2D5C-4859-84A6-CA7E6E43FAEB}" type="slidenum">
              <a:rPr lang="en-US" smtClean="0"/>
              <a:t>‹#›</a:t>
            </a:fld>
            <a:endParaRPr lang="en-US" dirty="0"/>
          </a:p>
        </p:txBody>
      </p:sp>
      <p:sp>
        <p:nvSpPr>
          <p:cNvPr id="2" name="Title 1"/>
          <p:cNvSpPr>
            <a:spLocks noGrp="1"/>
          </p:cNvSpPr>
          <p:nvPr>
            <p:ph type="title"/>
          </p:nvPr>
        </p:nvSpPr>
        <p:spPr>
          <a:xfrm>
            <a:off x="609600" y="1143000"/>
            <a:ext cx="10972800" cy="1069848"/>
          </a:xfrm>
        </p:spPr>
        <p:txBody>
          <a:bodyPr anchor="ctr"/>
          <a:lstStyle>
            <a:lvl1pPr>
              <a:defRPr sz="4000">
                <a:solidFill>
                  <a:schemeClr val="tx2"/>
                </a:solidFill>
              </a:defRPr>
            </a:lvl1pPr>
          </a:lstStyle>
          <a:p>
            <a:r>
              <a:rPr kumimoji="0" lang="en-US"/>
              <a:t>Click to edit Master title style</a:t>
            </a:r>
          </a:p>
        </p:txBody>
      </p:sp>
    </p:spTree>
    <p:extLst>
      <p:ext uri="{BB962C8B-B14F-4D97-AF65-F5344CB8AC3E}">
        <p14:creationId xmlns:p14="http://schemas.microsoft.com/office/powerpoint/2010/main" val="382195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234BD7-6953-492C-921B-E68B2D7F14C8}" type="datetime1">
              <a:rPr lang="en-US" smtClean="0"/>
              <a:t>12/8/2016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13569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5A17D9B-D4D3-4E23-88DF-2E354FA43196}" type="datetime1">
              <a:rPr lang="en-US" smtClean="0"/>
              <a:t>12/8/2016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4" name="Content Placeholder 3"/>
          <p:cNvSpPr>
            <a:spLocks noGrp="1"/>
          </p:cNvSpPr>
          <p:nvPr>
            <p:ph sz="half" idx="1"/>
          </p:nvPr>
        </p:nvSpPr>
        <p:spPr>
          <a:xfrm>
            <a:off x="203200" y="776287"/>
            <a:ext cx="6803136" cy="5805083"/>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7137995" y="2010727"/>
            <a:ext cx="4511040" cy="45805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2" name="Title 1"/>
          <p:cNvSpPr>
            <a:spLocks noGrp="1"/>
          </p:cNvSpPr>
          <p:nvPr>
            <p:ph type="title"/>
          </p:nvPr>
        </p:nvSpPr>
        <p:spPr>
          <a:xfrm>
            <a:off x="7137995" y="1101970"/>
            <a:ext cx="4511040" cy="877824"/>
          </a:xfrm>
        </p:spPr>
        <p:txBody>
          <a:bodyPr anchor="b"/>
          <a:lstStyle>
            <a:lvl1pPr algn="l">
              <a:buNone/>
              <a:defRPr sz="1800" b="1"/>
            </a:lvl1pPr>
          </a:lstStyle>
          <a:p>
            <a:r>
              <a:rPr kumimoji="0" lang="en-US"/>
              <a:t>Click to edit Master title style</a:t>
            </a:r>
          </a:p>
        </p:txBody>
      </p:sp>
    </p:spTree>
    <p:extLst>
      <p:ext uri="{BB962C8B-B14F-4D97-AF65-F5344CB8AC3E}">
        <p14:creationId xmlns:p14="http://schemas.microsoft.com/office/powerpoint/2010/main" val="49868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41F67C5-D04E-4576-B61C-12ABA14BBD6C}" type="datetime1">
              <a:rPr lang="en-US" smtClean="0"/>
              <a:t>12/8/2016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3" name="Picture Placeholder 2"/>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09"/>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2" name="Title 1"/>
          <p:cNvSpPr>
            <a:spLocks noGrp="1"/>
          </p:cNvSpPr>
          <p:nvPr>
            <p:ph type="title"/>
          </p:nvPr>
        </p:nvSpPr>
        <p:spPr>
          <a:xfrm>
            <a:off x="7253913" y="1109161"/>
            <a:ext cx="782404" cy="4681637"/>
          </a:xfrm>
        </p:spPr>
        <p:txBody>
          <a:bodyPr vert="vert270" lIns="45720" tIns="0" rIns="45720" anchor="t"/>
          <a:lstStyle>
            <a:lvl1pPr algn="ctr">
              <a:buNone/>
              <a:defRPr sz="2000" b="1"/>
            </a:lvl1pPr>
          </a:lstStyle>
          <a:p>
            <a:r>
              <a:rPr kumimoji="0" lang="en-US"/>
              <a:t>Click to edit Master title style</a:t>
            </a:r>
          </a:p>
        </p:txBody>
      </p:sp>
    </p:spTree>
    <p:extLst>
      <p:ext uri="{BB962C8B-B14F-4D97-AF65-F5344CB8AC3E}">
        <p14:creationId xmlns:p14="http://schemas.microsoft.com/office/powerpoint/2010/main" val="188361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B7FA170-8299-44AD-AEEF-FC686C3D7804}" type="datetime1">
              <a:rPr lang="en-US" smtClean="0"/>
              <a:t>12/8/2016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p:txBody>
          <a:bodyPr/>
          <a:lstStyle/>
          <a:p>
            <a:r>
              <a:rPr kumimoji="0" lang="en-US"/>
              <a:t>Click to edit Master title style</a:t>
            </a:r>
          </a:p>
        </p:txBody>
      </p:sp>
    </p:spTree>
    <p:extLst>
      <p:ext uri="{BB962C8B-B14F-4D97-AF65-F5344CB8AC3E}">
        <p14:creationId xmlns:p14="http://schemas.microsoft.com/office/powerpoint/2010/main" val="346784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231763A-68EC-4ECD-9620-D9FE9CDDD622}" type="datetime1">
              <a:rPr lang="en-US" smtClean="0"/>
              <a:t>12/8/2016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3" name="Vertical Text Placeholder 2"/>
          <p:cNvSpPr>
            <a:spLocks noGrp="1"/>
          </p:cNvSpPr>
          <p:nvPr>
            <p:ph type="body" orient="vert" idx="1"/>
          </p:nvPr>
        </p:nvSpPr>
        <p:spPr>
          <a:xfrm>
            <a:off x="609600" y="1143000"/>
            <a:ext cx="8331200" cy="54483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Vertical Title 1"/>
          <p:cNvSpPr>
            <a:spLocks noGrp="1"/>
          </p:cNvSpPr>
          <p:nvPr>
            <p:ph type="title" orient="vert"/>
          </p:nvPr>
        </p:nvSpPr>
        <p:spPr>
          <a:xfrm>
            <a:off x="9042400" y="1143000"/>
            <a:ext cx="2540000" cy="5448300"/>
          </a:xfrm>
        </p:spPr>
        <p:txBody>
          <a:bodyPr vert="eaVert"/>
          <a:lstStyle/>
          <a:p>
            <a:r>
              <a:rPr kumimoji="0" lang="en-US"/>
              <a:t>Click to edit Master title style</a:t>
            </a:r>
          </a:p>
        </p:txBody>
      </p:sp>
    </p:spTree>
    <p:extLst>
      <p:ext uri="{BB962C8B-B14F-4D97-AF65-F5344CB8AC3E}">
        <p14:creationId xmlns:p14="http://schemas.microsoft.com/office/powerpoint/2010/main" val="297808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Rectangle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0" name="Rectangle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1" name="Rectangle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2" name="Rectangle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3" name="Rounded Rectangle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4" name="Rounded Rectangle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5" name="Rectangle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6" name="Rectangle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7" name="Rectangle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8" name="Rectangle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9" name="Rectangle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0" name="Rectangle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4" name="Date Placeholder 13"/>
          <p:cNvSpPr>
            <a:spLocks noGrp="1"/>
          </p:cNvSpPr>
          <p:nvPr>
            <p:ph type="dt" sz="half" idx="2"/>
          </p:nvPr>
        </p:nvSpPr>
        <p:spPr>
          <a:xfrm>
            <a:off x="8782048" y="612648"/>
            <a:ext cx="1276352" cy="457200"/>
          </a:xfrm>
          <a:prstGeom prst="rect">
            <a:avLst/>
          </a:prstGeom>
        </p:spPr>
        <p:txBody>
          <a:bodyPr vert="horz"/>
          <a:lstStyle>
            <a:lvl1pPr algn="l" eaLnBrk="1" latinLnBrk="0" hangingPunct="1">
              <a:defRPr kumimoji="0" sz="800">
                <a:solidFill>
                  <a:schemeClr val="accent2"/>
                </a:solidFill>
              </a:defRPr>
            </a:lvl1pPr>
          </a:lstStyle>
          <a:p>
            <a:fld id="{C20F09E4-6EA4-4BF3-9FC8-FF40373B88E6}" type="datetime1">
              <a:rPr lang="en-US" smtClean="0"/>
              <a:t>12/8/2016</a:t>
            </a:fld>
            <a:endParaRPr lang="en-US" dirty="0"/>
          </a:p>
        </p:txBody>
      </p:sp>
      <p:sp>
        <p:nvSpPr>
          <p:cNvPr id="3" name="Footer Placeholder 2"/>
          <p:cNvSpPr>
            <a:spLocks noGrp="1"/>
          </p:cNvSpPr>
          <p:nvPr>
            <p:ph type="ftr" sz="quarter" idx="3"/>
          </p:nvPr>
        </p:nvSpPr>
        <p:spPr>
          <a:xfrm>
            <a:off x="7010400" y="612648"/>
            <a:ext cx="1767840" cy="457200"/>
          </a:xfrm>
          <a:prstGeom prst="rect">
            <a:avLst/>
          </a:prstGeom>
        </p:spPr>
        <p:txBody>
          <a:bodyPr vert="horz"/>
          <a:lstStyle>
            <a:lvl1pPr algn="r" eaLnBrk="1" latinLnBrk="0" hangingPunct="1">
              <a:defRPr kumimoji="0" sz="800">
                <a:solidFill>
                  <a:schemeClr val="accent2"/>
                </a:solidFill>
              </a:defRPr>
            </a:lvl1pPr>
          </a:lstStyle>
          <a:p>
            <a:endParaRPr lang="en-US" dirty="0"/>
          </a:p>
        </p:txBody>
      </p:sp>
      <p:sp>
        <p:nvSpPr>
          <p:cNvPr id="23" name="Slide Number Placeholder 22"/>
          <p:cNvSpPr>
            <a:spLocks noGrp="1"/>
          </p:cNvSpPr>
          <p:nvPr>
            <p:ph type="sldNum" sz="quarter" idx="4"/>
          </p:nvPr>
        </p:nvSpPr>
        <p:spPr>
          <a:xfrm>
            <a:off x="10899648" y="2272"/>
            <a:ext cx="1016000" cy="365760"/>
          </a:xfrm>
          <a:prstGeom prst="rect">
            <a:avLst/>
          </a:prstGeom>
        </p:spPr>
        <p:txBody>
          <a:bodyPr vert="horz" anchor="b"/>
          <a:lstStyle>
            <a:lvl1pPr algn="r" eaLnBrk="1" latinLnBrk="0" hangingPunct="1">
              <a:defRPr kumimoji="0" sz="1800">
                <a:solidFill>
                  <a:srgbClr val="FFFFFF"/>
                </a:solidFill>
              </a:defRPr>
            </a:lvl1pPr>
          </a:lstStyle>
          <a:p>
            <a:fld id="{401CF334-2D5C-4859-84A6-CA7E6E43FAEB}" type="slidenum">
              <a:rPr lang="en-US" smtClean="0"/>
              <a:t>‹#›</a:t>
            </a:fld>
            <a:endParaRPr lang="en-US" dirty="0"/>
          </a:p>
        </p:txBody>
      </p:sp>
      <p:sp>
        <p:nvSpPr>
          <p:cNvPr id="13" name="Text Placeholder 12"/>
          <p:cNvSpPr>
            <a:spLocks noGrp="1"/>
          </p:cNvSpPr>
          <p:nvPr>
            <p:ph type="body" idx="1"/>
          </p:nvPr>
        </p:nvSpPr>
        <p:spPr>
          <a:xfrm>
            <a:off x="609600" y="2249424"/>
            <a:ext cx="10972800" cy="4325112"/>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itle Placeholder 21"/>
          <p:cNvSpPr>
            <a:spLocks noGrp="1"/>
          </p:cNvSpPr>
          <p:nvPr>
            <p:ph type="title"/>
          </p:nvPr>
        </p:nvSpPr>
        <p:spPr>
          <a:xfrm>
            <a:off x="609600" y="1143000"/>
            <a:ext cx="10972800" cy="1066800"/>
          </a:xfrm>
          <a:prstGeom prst="rect">
            <a:avLst/>
          </a:prstGeom>
        </p:spPr>
        <p:txBody>
          <a:bodyPr vert="horz" anchor="ctr">
            <a:normAutofit/>
          </a:bodyPr>
          <a:lstStyle/>
          <a:p>
            <a:r>
              <a:rPr kumimoji="0" lang="en-US"/>
              <a:t>Click to edit Master title style</a:t>
            </a:r>
            <a:endParaRPr kumimoji="0" lang="en-US" dirty="0"/>
          </a:p>
        </p:txBody>
      </p:sp>
    </p:spTree>
    <p:extLst>
      <p:ext uri="{BB962C8B-B14F-4D97-AF65-F5344CB8AC3E}">
        <p14:creationId xmlns:p14="http://schemas.microsoft.com/office/powerpoint/2010/main" val="21321717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buClr>
        <a:buFont typeface="Wingdings 2" panose="05020102010507070707" pitchFamily="18" charset="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orient="horz" pos="415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fif"/><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17.jp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 Id="rId4"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86032" y="3998792"/>
            <a:ext cx="6604000" cy="1001575"/>
          </a:xfrm>
        </p:spPr>
        <p:txBody>
          <a:bodyPr>
            <a:normAutofit/>
          </a:bodyPr>
          <a:lstStyle/>
          <a:p>
            <a:r>
              <a:rPr lang="en-US" sz="2200" b="1" i="1" dirty="0"/>
              <a:t>Presented by</a:t>
            </a:r>
          </a:p>
          <a:p>
            <a:r>
              <a:rPr lang="en-US" sz="2200" b="1" i="1" dirty="0"/>
              <a:t>John Ray Broussard</a:t>
            </a:r>
          </a:p>
        </p:txBody>
      </p:sp>
      <p:sp>
        <p:nvSpPr>
          <p:cNvPr id="2" name="Title 1"/>
          <p:cNvSpPr>
            <a:spLocks noGrp="1"/>
          </p:cNvSpPr>
          <p:nvPr>
            <p:ph type="ctrTitle"/>
          </p:nvPr>
        </p:nvSpPr>
        <p:spPr>
          <a:xfrm>
            <a:off x="0" y="0"/>
            <a:ext cx="9064978" cy="3702756"/>
          </a:xfrm>
        </p:spPr>
        <p:txBody>
          <a:bodyPr>
            <a:normAutofit/>
          </a:bodyPr>
          <a:lstStyle/>
          <a:p>
            <a:pPr algn="ctr"/>
            <a:r>
              <a:rPr lang="en-US" b="1" i="1" dirty="0"/>
              <a:t>Emotional Intelligence for Nurses</a:t>
            </a:r>
            <a:r>
              <a:rPr lang="en-US" sz="1800" dirty="0"/>
              <a:t/>
            </a:r>
            <a:br>
              <a:rPr lang="en-US" sz="1800" dirty="0"/>
            </a:br>
            <a:r>
              <a:rPr lang="en-US" dirty="0"/>
              <a:t/>
            </a:r>
            <a:br>
              <a:rPr lang="en-US" dirty="0"/>
            </a:br>
            <a:endParaRPr lang="en-US" dirty="0"/>
          </a:p>
        </p:txBody>
      </p:sp>
      <p:pic>
        <p:nvPicPr>
          <p:cNvPr id="4" name="Picture 3"/>
          <p:cNvPicPr>
            <a:picLocks noChangeAspect="1"/>
          </p:cNvPicPr>
          <p:nvPr/>
        </p:nvPicPr>
        <p:blipFill>
          <a:blip r:embed="rId3"/>
          <a:stretch>
            <a:fillRect/>
          </a:stretch>
        </p:blipFill>
        <p:spPr>
          <a:xfrm>
            <a:off x="9211733" y="97384"/>
            <a:ext cx="2867378" cy="3479733"/>
          </a:xfrm>
          <a:prstGeom prst="rect">
            <a:avLst/>
          </a:prstGeom>
        </p:spPr>
      </p:pic>
    </p:spTree>
    <p:extLst>
      <p:ext uri="{BB962C8B-B14F-4D97-AF65-F5344CB8AC3E}">
        <p14:creationId xmlns:p14="http://schemas.microsoft.com/office/powerpoint/2010/main" val="70630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378" y="955589"/>
            <a:ext cx="12274378" cy="5988908"/>
          </a:xfrm>
        </p:spPr>
        <p:txBody>
          <a:bodyPr>
            <a:normAutofit/>
          </a:bodyPr>
          <a:lstStyle/>
          <a:p>
            <a:endParaRPr lang="en-US" dirty="0" smtClean="0"/>
          </a:p>
          <a:p>
            <a:r>
              <a:rPr lang="en-US" dirty="0" smtClean="0"/>
              <a:t>Gaining </a:t>
            </a:r>
            <a:r>
              <a:rPr lang="en-US" dirty="0"/>
              <a:t>the skill of TOTAL THOUGHT/EMOTION CONTROL 24/7 ON OR OFF THE JOB</a:t>
            </a:r>
            <a:r>
              <a:rPr lang="en-US" dirty="0" smtClean="0"/>
              <a:t>.</a:t>
            </a:r>
          </a:p>
          <a:p>
            <a:pPr marL="109728" indent="0">
              <a:buNone/>
            </a:pPr>
            <a:endParaRPr lang="en-US" dirty="0"/>
          </a:p>
          <a:p>
            <a:r>
              <a:rPr lang="en-US" dirty="0"/>
              <a:t>Gaining control of your repetitive thoughts due to Pre &amp; Post catastrophic events, by simply changing the pattern of one individual thought or mental picture at a time</a:t>
            </a:r>
            <a:r>
              <a:rPr lang="en-US" dirty="0" smtClean="0"/>
              <a:t>.</a:t>
            </a:r>
          </a:p>
          <a:p>
            <a:pPr marL="109728" indent="0">
              <a:buNone/>
            </a:pPr>
            <a:endParaRPr lang="en-US" dirty="0"/>
          </a:p>
          <a:p>
            <a:r>
              <a:rPr lang="en-US" dirty="0"/>
              <a:t>Mission Statement:  My Mission is to inspire others to happiness within and peace of mind body and soul connection through EI, and Paradigm shifts in thinking.</a:t>
            </a:r>
          </a:p>
        </p:txBody>
      </p:sp>
      <p:sp>
        <p:nvSpPr>
          <p:cNvPr id="2" name="Title 1"/>
          <p:cNvSpPr>
            <a:spLocks noGrp="1"/>
          </p:cNvSpPr>
          <p:nvPr>
            <p:ph type="title"/>
          </p:nvPr>
        </p:nvSpPr>
        <p:spPr>
          <a:xfrm>
            <a:off x="189471" y="154460"/>
            <a:ext cx="10972800" cy="1066800"/>
          </a:xfrm>
        </p:spPr>
        <p:txBody>
          <a:bodyPr/>
          <a:lstStyle/>
          <a:p>
            <a:r>
              <a:rPr lang="en-US" dirty="0" smtClean="0"/>
              <a:t>Introduction</a:t>
            </a:r>
            <a:endParaRPr lang="en-US" dirty="0"/>
          </a:p>
        </p:txBody>
      </p:sp>
    </p:spTree>
    <p:extLst>
      <p:ext uri="{BB962C8B-B14F-4D97-AF65-F5344CB8AC3E}">
        <p14:creationId xmlns:p14="http://schemas.microsoft.com/office/powerpoint/2010/main" val="185189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2249424"/>
            <a:ext cx="10229088" cy="4325112"/>
          </a:xfrm>
        </p:spPr>
        <p:txBody>
          <a:bodyPr/>
          <a:lstStyle/>
          <a:p>
            <a:r>
              <a:rPr lang="en-US" dirty="0" smtClean="0"/>
              <a:t>Owner and Manager of Inner-Works, LLC</a:t>
            </a:r>
          </a:p>
          <a:p>
            <a:pPr marL="109728" indent="0">
              <a:buNone/>
            </a:pPr>
            <a:endParaRPr lang="en-US" dirty="0" smtClean="0"/>
          </a:p>
          <a:p>
            <a:r>
              <a:rPr lang="en-US" dirty="0" smtClean="0"/>
              <a:t>All content of this presentation will be educational-based and will not promote or represent my commercial relationship </a:t>
            </a:r>
            <a:endParaRPr lang="en-US" dirty="0"/>
          </a:p>
        </p:txBody>
      </p:sp>
      <p:sp>
        <p:nvSpPr>
          <p:cNvPr id="3" name="Title 2"/>
          <p:cNvSpPr>
            <a:spLocks noGrp="1"/>
          </p:cNvSpPr>
          <p:nvPr>
            <p:ph type="title"/>
          </p:nvPr>
        </p:nvSpPr>
        <p:spPr/>
        <p:txBody>
          <a:bodyPr/>
          <a:lstStyle/>
          <a:p>
            <a:r>
              <a:rPr lang="en-US" dirty="0" smtClean="0"/>
              <a:t>Disclosure </a:t>
            </a:r>
            <a:endParaRPr lang="en-US" dirty="0"/>
          </a:p>
        </p:txBody>
      </p:sp>
    </p:spTree>
    <p:extLst>
      <p:ext uri="{BB962C8B-B14F-4D97-AF65-F5344CB8AC3E}">
        <p14:creationId xmlns:p14="http://schemas.microsoft.com/office/powerpoint/2010/main" val="6118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sz="half" idx="1"/>
          </p:nvPr>
        </p:nvSpPr>
        <p:spPr>
          <a:xfrm>
            <a:off x="609600" y="2249425"/>
            <a:ext cx="4962525" cy="4341875"/>
          </a:xfrm>
        </p:spPr>
        <p:txBody>
          <a:bodyPr>
            <a:normAutofit/>
          </a:bodyPr>
          <a:lstStyle/>
          <a:p>
            <a:pPr>
              <a:buFont typeface="Wingdings" panose="05000000000000000000" pitchFamily="2" charset="2"/>
              <a:buChar char="v"/>
            </a:pPr>
            <a:r>
              <a:rPr lang="en-US" sz="2800" b="1" i="1" dirty="0"/>
              <a:t>Self – Awareness</a:t>
            </a:r>
          </a:p>
          <a:p>
            <a:pPr marL="109728" indent="0">
              <a:buNone/>
            </a:pPr>
            <a:endParaRPr lang="en-US" sz="2800" b="1" i="1" dirty="0"/>
          </a:p>
          <a:p>
            <a:pPr>
              <a:buFont typeface="Wingdings" panose="05000000000000000000" pitchFamily="2" charset="2"/>
              <a:buChar char="v"/>
            </a:pPr>
            <a:r>
              <a:rPr lang="en-US" sz="2800" b="1" i="1" dirty="0"/>
              <a:t>Self – Regulation </a:t>
            </a:r>
          </a:p>
          <a:p>
            <a:pPr marL="109728" indent="0">
              <a:buNone/>
            </a:pPr>
            <a:endParaRPr lang="en-US" sz="2800" b="1" i="1" dirty="0"/>
          </a:p>
          <a:p>
            <a:pPr>
              <a:buFont typeface="Wingdings" panose="05000000000000000000" pitchFamily="2" charset="2"/>
              <a:buChar char="v"/>
            </a:pPr>
            <a:r>
              <a:rPr lang="en-US" sz="2800" b="1" i="1" dirty="0"/>
              <a:t>Self – Motivation</a:t>
            </a:r>
          </a:p>
          <a:p>
            <a:pPr>
              <a:buFont typeface="Wingdings" panose="05000000000000000000" pitchFamily="2" charset="2"/>
              <a:buChar char="v"/>
            </a:pPr>
            <a:endParaRPr lang="en-US" sz="2800" b="1" i="1" dirty="0"/>
          </a:p>
          <a:p>
            <a:pPr>
              <a:buFont typeface="Wingdings" panose="05000000000000000000" pitchFamily="2" charset="2"/>
              <a:buChar char="v"/>
            </a:pPr>
            <a:r>
              <a:rPr lang="en-US" sz="2800" b="1" i="1" dirty="0"/>
              <a:t>Social Awareness</a:t>
            </a:r>
          </a:p>
          <a:p>
            <a:pPr>
              <a:buFont typeface="Wingdings" panose="05000000000000000000" pitchFamily="2" charset="2"/>
              <a:buChar char="v"/>
            </a:pPr>
            <a:endParaRPr lang="en-US" sz="2800" b="1" i="1" dirty="0"/>
          </a:p>
          <a:p>
            <a:pPr>
              <a:buFont typeface="Wingdings" panose="05000000000000000000" pitchFamily="2" charset="2"/>
              <a:buChar char="v"/>
            </a:pPr>
            <a:r>
              <a:rPr lang="en-US" sz="2800" b="1" i="1" dirty="0"/>
              <a:t>Social Skills</a:t>
            </a:r>
          </a:p>
          <a:p>
            <a:endParaRPr lang="en-US" dirty="0"/>
          </a:p>
          <a:p>
            <a:endParaRPr lang="en-US" dirty="0"/>
          </a:p>
          <a:p>
            <a:endParaRPr lang="en-US" dirty="0"/>
          </a:p>
        </p:txBody>
      </p:sp>
      <p:sp>
        <p:nvSpPr>
          <p:cNvPr id="2" name="Title 1"/>
          <p:cNvSpPr>
            <a:spLocks noGrp="1"/>
          </p:cNvSpPr>
          <p:nvPr>
            <p:ph type="title"/>
          </p:nvPr>
        </p:nvSpPr>
        <p:spPr/>
        <p:txBody>
          <a:bodyPr>
            <a:normAutofit fontScale="90000"/>
          </a:bodyPr>
          <a:lstStyle/>
          <a:p>
            <a:r>
              <a:rPr lang="en-US" b="1" i="1" dirty="0"/>
              <a:t>Principles of Emotional Intelligence</a:t>
            </a:r>
            <a:r>
              <a:rPr lang="en-US" dirty="0"/>
              <a:t/>
            </a:r>
            <a:br>
              <a:rPr lang="en-US" dirty="0"/>
            </a:br>
            <a:endParaRPr lang="en-US" b="1" i="1" dirty="0"/>
          </a:p>
        </p:txBody>
      </p:sp>
      <p:sp>
        <p:nvSpPr>
          <p:cNvPr id="8" name="Content Placeholder 7"/>
          <p:cNvSpPr>
            <a:spLocks noGrp="1"/>
          </p:cNvSpPr>
          <p:nvPr>
            <p:ph sz="half" idx="2"/>
          </p:nvPr>
        </p:nvSpPr>
        <p:spPr/>
        <p:txBody>
          <a:bodyPr>
            <a:normAutofit/>
          </a:bodyPr>
          <a:lstStyle/>
          <a:p>
            <a:pPr marL="566928" indent="-457200">
              <a:buAutoNum type="arabicPeriod" startAt="2"/>
            </a:pPr>
            <a:endParaRPr lang="en-US" b="1" i="1" dirty="0"/>
          </a:p>
          <a:p>
            <a:pPr marL="566928" indent="-457200">
              <a:buAutoNum type="arabicPeriod" startAt="2"/>
            </a:pPr>
            <a:endParaRPr lang="en-US" b="1" i="1" dirty="0"/>
          </a:p>
          <a:p>
            <a:pPr marL="566928" indent="-457200">
              <a:buAutoNum type="arabicPeriod" startAt="2"/>
            </a:pPr>
            <a:endParaRPr lang="en-US" b="1" i="1" dirty="0"/>
          </a:p>
          <a:p>
            <a:pPr marL="109728" indent="0">
              <a:buNone/>
            </a:pPr>
            <a:endParaRPr lang="en-US" b="1" i="1" dirty="0"/>
          </a:p>
          <a:p>
            <a:pPr marL="109728" indent="0">
              <a:buNone/>
            </a:pPr>
            <a:endParaRPr lang="en-US" b="1" i="1" dirty="0"/>
          </a:p>
          <a:p>
            <a:endParaRPr lang="en-US" dirty="0"/>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0712" y="2209800"/>
            <a:ext cx="5146827" cy="3410795"/>
          </a:xfrm>
          <a:prstGeom prst="rect">
            <a:avLst/>
          </a:prstGeom>
        </p:spPr>
      </p:pic>
    </p:spTree>
    <p:extLst>
      <p:ext uri="{BB962C8B-B14F-4D97-AF65-F5344CB8AC3E}">
        <p14:creationId xmlns:p14="http://schemas.microsoft.com/office/powerpoint/2010/main" val="411993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37077810"/>
              </p:ext>
            </p:extLst>
          </p:nvPr>
        </p:nvGraphicFramePr>
        <p:xfrm>
          <a:off x="170121" y="1316736"/>
          <a:ext cx="12021879" cy="5541264"/>
        </p:xfrm>
        <a:graphic>
          <a:graphicData uri="http://schemas.openxmlformats.org/drawingml/2006/table">
            <a:tbl>
              <a:tblPr>
                <a:tableStyleId>{3C2FFA5D-87B4-456A-9821-1D502468CF0F}</a:tableStyleId>
              </a:tblPr>
              <a:tblGrid>
                <a:gridCol w="12021879">
                  <a:extLst>
                    <a:ext uri="{9D8B030D-6E8A-4147-A177-3AD203B41FA5}">
                      <a16:colId xmlns="" xmlns:a16="http://schemas.microsoft.com/office/drawing/2014/main" val="20000"/>
                    </a:ext>
                  </a:extLst>
                </a:gridCol>
              </a:tblGrid>
              <a:tr h="5541264">
                <a:tc>
                  <a:txBody>
                    <a:bodyPr/>
                    <a:lstStyle/>
                    <a:p>
                      <a:pPr marL="342900" indent="-342900">
                        <a:buFont typeface="Wingdings" panose="05000000000000000000" pitchFamily="2" charset="2"/>
                        <a:buChar char="v"/>
                      </a:pPr>
                      <a:endParaRPr lang="en-US" sz="2000" dirty="0" smtClean="0"/>
                    </a:p>
                    <a:p>
                      <a:pPr marL="342900" indent="-342900">
                        <a:buFont typeface="Wingdings" panose="05000000000000000000" pitchFamily="2" charset="2"/>
                        <a:buChar char="v"/>
                      </a:pPr>
                      <a:r>
                        <a:rPr lang="en-US" sz="2000" b="1" dirty="0" smtClean="0"/>
                        <a:t>INFLUENCE -</a:t>
                      </a:r>
                      <a:r>
                        <a:rPr lang="en-US" sz="2000" dirty="0" smtClean="0"/>
                        <a:t>  </a:t>
                      </a:r>
                      <a:r>
                        <a:rPr lang="en-US" sz="2000" dirty="0"/>
                        <a:t>Wielding effective tactics for persuasion</a:t>
                      </a:r>
                    </a:p>
                    <a:p>
                      <a:pPr marL="342900" indent="-342900">
                        <a:buFont typeface="Arial" panose="020B0604020202020204" pitchFamily="34" charset="0"/>
                        <a:buChar char="•"/>
                      </a:pPr>
                      <a:r>
                        <a:rPr lang="en-US" sz="2000" dirty="0"/>
                        <a:t>We are skilled at persuasion </a:t>
                      </a:r>
                    </a:p>
                    <a:p>
                      <a:pPr marL="342900" indent="-342900">
                        <a:buFont typeface="Arial" panose="020B0604020202020204" pitchFamily="34" charset="0"/>
                        <a:buChar char="•"/>
                      </a:pPr>
                      <a:r>
                        <a:rPr lang="en-US" sz="2000" dirty="0"/>
                        <a:t>Fine-tune presentations to appeal to the listener</a:t>
                      </a:r>
                      <a:r>
                        <a:rPr lang="en-US" sz="2000" baseline="0" dirty="0"/>
                        <a:t> </a:t>
                      </a:r>
                    </a:p>
                    <a:p>
                      <a:pPr marL="342900" indent="-342900">
                        <a:buFont typeface="Arial" panose="020B0604020202020204" pitchFamily="34" charset="0"/>
                        <a:buChar char="•"/>
                      </a:pPr>
                      <a:r>
                        <a:rPr lang="en-US" sz="2000" baseline="0" dirty="0"/>
                        <a:t>Use complex strategies like indirect influence to build </a:t>
                      </a:r>
                      <a:r>
                        <a:rPr lang="en-US" sz="2000" baseline="0" dirty="0" smtClean="0"/>
                        <a:t>co</a:t>
                      </a:r>
                    </a:p>
                    <a:p>
                      <a:pPr marL="0" indent="0">
                        <a:buFont typeface="Arial" panose="020B0604020202020204" pitchFamily="34" charset="0"/>
                        <a:buNone/>
                      </a:pPr>
                      <a:endParaRPr lang="en-US" sz="2000" baseline="0" dirty="0"/>
                    </a:p>
                    <a:p>
                      <a:pPr marL="342900" indent="-342900">
                        <a:buFont typeface="Wingdings" panose="05000000000000000000" pitchFamily="2" charset="2"/>
                        <a:buChar char="v"/>
                      </a:pPr>
                      <a:r>
                        <a:rPr lang="en-US" sz="2000" b="1" baseline="0" dirty="0" smtClean="0"/>
                        <a:t>COMMUNICATION -</a:t>
                      </a:r>
                      <a:r>
                        <a:rPr lang="en-US" sz="2000" baseline="0" dirty="0" smtClean="0"/>
                        <a:t> </a:t>
                      </a:r>
                      <a:r>
                        <a:rPr lang="en-US" sz="2000" baseline="0" dirty="0"/>
                        <a:t>sending clear and convincing messages.</a:t>
                      </a:r>
                    </a:p>
                    <a:p>
                      <a:pPr marL="285750" indent="-285750">
                        <a:buFont typeface="Wingdings" panose="05000000000000000000" pitchFamily="2" charset="2"/>
                        <a:buChar char="§"/>
                      </a:pPr>
                      <a:r>
                        <a:rPr lang="en-US" sz="2000" baseline="0" dirty="0" smtClean="0"/>
                        <a:t> Are </a:t>
                      </a:r>
                      <a:r>
                        <a:rPr lang="en-US" sz="2000" baseline="0" dirty="0"/>
                        <a:t>effective in give and take, registering emotional cues in attuning your message</a:t>
                      </a:r>
                    </a:p>
                    <a:p>
                      <a:pPr marL="285750" indent="-285750">
                        <a:buFont typeface="Wingdings" panose="05000000000000000000" pitchFamily="2" charset="2"/>
                        <a:buChar char="§"/>
                      </a:pPr>
                      <a:r>
                        <a:rPr lang="en-US" sz="2000" baseline="0" dirty="0" smtClean="0"/>
                        <a:t> Deals </a:t>
                      </a:r>
                      <a:r>
                        <a:rPr lang="en-US" sz="2000" baseline="0" dirty="0"/>
                        <a:t>with difficult issues straight </a:t>
                      </a:r>
                      <a:r>
                        <a:rPr lang="en-US" sz="2000" baseline="0" dirty="0" smtClean="0"/>
                        <a:t>forward</a:t>
                      </a:r>
                    </a:p>
                    <a:p>
                      <a:pPr marL="0" indent="0">
                        <a:buFont typeface="Wingdings" panose="05000000000000000000" pitchFamily="2" charset="2"/>
                        <a:buNone/>
                      </a:pPr>
                      <a:endParaRPr lang="en-US" sz="2000" baseline="0" dirty="0"/>
                    </a:p>
                    <a:p>
                      <a:pPr marL="285750" indent="-285750">
                        <a:buFont typeface="Wingdings" panose="05000000000000000000" pitchFamily="2" charset="2"/>
                        <a:buChar char="v"/>
                      </a:pPr>
                      <a:r>
                        <a:rPr lang="en-US" sz="2000" b="1" baseline="0" dirty="0" smtClean="0"/>
                        <a:t>LEADERSHIP -</a:t>
                      </a:r>
                      <a:r>
                        <a:rPr lang="en-US" sz="2000" baseline="0" dirty="0" smtClean="0"/>
                        <a:t>  </a:t>
                      </a:r>
                      <a:r>
                        <a:rPr lang="en-US" sz="2000" baseline="0" dirty="0"/>
                        <a:t>inspiring and guiding groups and people</a:t>
                      </a:r>
                    </a:p>
                    <a:p>
                      <a:pPr marL="342900" indent="-342900">
                        <a:buFont typeface="Arial" panose="020B0604020202020204" pitchFamily="34" charset="0"/>
                        <a:buChar char="•"/>
                      </a:pPr>
                      <a:r>
                        <a:rPr lang="en-US" sz="2000" baseline="0" dirty="0"/>
                        <a:t>Articulate and group enthusiasm for a shared vision and mission</a:t>
                      </a:r>
                    </a:p>
                    <a:p>
                      <a:pPr marL="342900" indent="-342900">
                        <a:buFont typeface="Arial" panose="020B0604020202020204" pitchFamily="34" charset="0"/>
                        <a:buChar char="•"/>
                      </a:pPr>
                      <a:r>
                        <a:rPr lang="en-US" sz="2000" baseline="0" dirty="0"/>
                        <a:t>Step forward to lead as needed regardless  of position</a:t>
                      </a:r>
                    </a:p>
                    <a:p>
                      <a:pPr marL="342900" indent="-342900">
                        <a:buFont typeface="Arial" panose="020B0604020202020204" pitchFamily="34" charset="0"/>
                        <a:buChar char="•"/>
                      </a:pPr>
                      <a:r>
                        <a:rPr lang="en-US" sz="2000" baseline="0" dirty="0"/>
                        <a:t>Guide the performance of others while holding time accountable</a:t>
                      </a:r>
                    </a:p>
                    <a:p>
                      <a:pPr marL="342900" indent="-342900">
                        <a:buFont typeface="Arial" panose="020B0604020202020204" pitchFamily="34" charset="0"/>
                        <a:buChar char="•"/>
                      </a:pPr>
                      <a:r>
                        <a:rPr lang="en-US" sz="2000" dirty="0"/>
                        <a:t>Lead</a:t>
                      </a:r>
                      <a:r>
                        <a:rPr lang="en-US" sz="2000" baseline="0" dirty="0"/>
                        <a:t> by </a:t>
                      </a:r>
                      <a:r>
                        <a:rPr lang="en-US" sz="2000" baseline="0" dirty="0" smtClean="0"/>
                        <a:t>example</a:t>
                      </a:r>
                    </a:p>
                    <a:p>
                      <a:pPr marL="342900" indent="-342900">
                        <a:buFont typeface="Arial" panose="020B0604020202020204" pitchFamily="34" charset="0"/>
                        <a:buChar char="•"/>
                      </a:pPr>
                      <a:endParaRPr lang="en-US" sz="2000" baseline="0" dirty="0"/>
                    </a:p>
                  </a:txBody>
                  <a:tcPr/>
                </a:tc>
                <a:extLst>
                  <a:ext uri="{0D108BD9-81ED-4DB2-BD59-A6C34878D82A}">
                    <a16:rowId xmlns="" xmlns:a16="http://schemas.microsoft.com/office/drawing/2014/main" val="10000"/>
                  </a:ext>
                </a:extLst>
              </a:tr>
            </a:tbl>
          </a:graphicData>
        </a:graphic>
      </p:graphicFrame>
      <p:sp>
        <p:nvSpPr>
          <p:cNvPr id="3" name="TextBox 2"/>
          <p:cNvSpPr txBox="1"/>
          <p:nvPr/>
        </p:nvSpPr>
        <p:spPr>
          <a:xfrm>
            <a:off x="1569587" y="450949"/>
            <a:ext cx="4286250" cy="646331"/>
          </a:xfrm>
          <a:prstGeom prst="rect">
            <a:avLst/>
          </a:prstGeom>
          <a:noFill/>
        </p:spPr>
        <p:txBody>
          <a:bodyPr wrap="square" rtlCol="0">
            <a:spAutoFit/>
          </a:bodyPr>
          <a:lstStyle/>
          <a:p>
            <a:r>
              <a:rPr lang="en-US" sz="3600" b="1" i="1" dirty="0"/>
              <a:t>SOCIAL SKILLS</a:t>
            </a:r>
          </a:p>
        </p:txBody>
      </p:sp>
    </p:spTree>
    <p:extLst>
      <p:ext uri="{BB962C8B-B14F-4D97-AF65-F5344CB8AC3E}">
        <p14:creationId xmlns:p14="http://schemas.microsoft.com/office/powerpoint/2010/main" val="3062965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67481"/>
            <a:ext cx="12192000" cy="5170064"/>
          </a:xfrm>
        </p:spPr>
        <p:txBody>
          <a:bodyPr>
            <a:normAutofit/>
          </a:bodyPr>
          <a:lstStyle/>
          <a:p>
            <a:r>
              <a:rPr lang="en-US" dirty="0" smtClean="0"/>
              <a:t>Objective - to </a:t>
            </a:r>
            <a:r>
              <a:rPr lang="en-US" dirty="0"/>
              <a:t>grasp the latest proven changes of b</a:t>
            </a:r>
            <a:r>
              <a:rPr lang="en-US" dirty="0" smtClean="0"/>
              <a:t>rain functions.</a:t>
            </a:r>
          </a:p>
          <a:p>
            <a:pPr marL="109728" indent="0">
              <a:buNone/>
            </a:pPr>
            <a:endParaRPr lang="en-US" dirty="0" smtClean="0"/>
          </a:p>
          <a:p>
            <a:r>
              <a:rPr lang="en-US" dirty="0" smtClean="0"/>
              <a:t>Dr</a:t>
            </a:r>
            <a:r>
              <a:rPr lang="en-US" dirty="0"/>
              <a:t>. Daniel Goleman, is the leading pioneer in Emotional 				Intelligence studies and training.  </a:t>
            </a:r>
            <a:endParaRPr lang="en-US" dirty="0" smtClean="0"/>
          </a:p>
          <a:p>
            <a:endParaRPr lang="en-US" dirty="0" smtClean="0"/>
          </a:p>
          <a:p>
            <a:r>
              <a:rPr lang="en-US" dirty="0" smtClean="0"/>
              <a:t>EI </a:t>
            </a:r>
            <a:r>
              <a:rPr lang="en-US" dirty="0"/>
              <a:t>has been proven </a:t>
            </a:r>
            <a:r>
              <a:rPr lang="en-US" dirty="0" smtClean="0"/>
              <a:t>with </a:t>
            </a:r>
            <a:r>
              <a:rPr lang="en-US" dirty="0"/>
              <a:t>a designed skull cap tied to MRI machine and </a:t>
            </a:r>
            <a:r>
              <a:rPr lang="en-US" dirty="0" smtClean="0"/>
              <a:t>has discovered </a:t>
            </a:r>
            <a:r>
              <a:rPr lang="en-US" dirty="0"/>
              <a:t>some amazing things about the brain.</a:t>
            </a:r>
          </a:p>
          <a:p>
            <a:endParaRPr lang="en-US" dirty="0"/>
          </a:p>
          <a:p>
            <a:r>
              <a:rPr lang="en-US" dirty="0"/>
              <a:t>Empathy -  being able to feel and since what others are feeling</a:t>
            </a:r>
            <a:r>
              <a:rPr lang="en-US" dirty="0" smtClean="0"/>
              <a:t>.</a:t>
            </a:r>
          </a:p>
          <a:p>
            <a:pPr marL="109728" indent="0">
              <a:buNone/>
            </a:pPr>
            <a:endParaRPr lang="en-US" dirty="0"/>
          </a:p>
          <a:p>
            <a:r>
              <a:rPr lang="en-US" dirty="0"/>
              <a:t>Contrast causes you to </a:t>
            </a:r>
            <a:r>
              <a:rPr lang="en-US" dirty="0" smtClean="0"/>
              <a:t>focus</a:t>
            </a:r>
            <a:endParaRPr lang="en-US" dirty="0"/>
          </a:p>
        </p:txBody>
      </p:sp>
      <p:sp>
        <p:nvSpPr>
          <p:cNvPr id="2" name="Title 1"/>
          <p:cNvSpPr>
            <a:spLocks noGrp="1"/>
          </p:cNvSpPr>
          <p:nvPr>
            <p:ph type="title"/>
          </p:nvPr>
        </p:nvSpPr>
        <p:spPr>
          <a:xfrm>
            <a:off x="156519" y="511281"/>
            <a:ext cx="10972800" cy="1066800"/>
          </a:xfrm>
        </p:spPr>
        <p:txBody>
          <a:bodyPr>
            <a:normAutofit fontScale="90000"/>
          </a:bodyPr>
          <a:lstStyle/>
          <a:p>
            <a:r>
              <a:rPr lang="en-US" dirty="0" smtClean="0"/>
              <a:t>EMOTIONAL </a:t>
            </a:r>
            <a:r>
              <a:rPr lang="en-US" dirty="0"/>
              <a:t>INTELLIGENCE </a:t>
            </a:r>
            <a:br>
              <a:rPr lang="en-US" dirty="0"/>
            </a:br>
            <a:endParaRPr lang="en-US" dirty="0"/>
          </a:p>
        </p:txBody>
      </p:sp>
    </p:spTree>
    <p:extLst>
      <p:ext uri="{BB962C8B-B14F-4D97-AF65-F5344CB8AC3E}">
        <p14:creationId xmlns:p14="http://schemas.microsoft.com/office/powerpoint/2010/main" val="384888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854" y="1328351"/>
            <a:ext cx="12192000" cy="5820031"/>
          </a:xfrm>
        </p:spPr>
        <p:txBody>
          <a:bodyPr>
            <a:normAutofit/>
          </a:bodyPr>
          <a:lstStyle/>
          <a:p>
            <a:r>
              <a:rPr lang="en-US" dirty="0"/>
              <a:t>Emotional Intelligence provides a framework to think about all the non-technical skills you need in order to be a good nurse.  It’s often described as the potential to feel, use, communicate, recognize, remember, describe, identify, learn from, manage, understand, and explain emotions</a:t>
            </a:r>
            <a:r>
              <a:rPr lang="en-US" dirty="0" smtClean="0"/>
              <a:t>.</a:t>
            </a:r>
          </a:p>
          <a:p>
            <a:pPr marL="109728" indent="0">
              <a:buNone/>
            </a:pPr>
            <a:endParaRPr lang="en-US" dirty="0"/>
          </a:p>
          <a:p>
            <a:r>
              <a:rPr lang="en-US" dirty="0"/>
              <a:t>Y</a:t>
            </a:r>
            <a:r>
              <a:rPr lang="en-US" dirty="0" smtClean="0"/>
              <a:t>our </a:t>
            </a:r>
            <a:r>
              <a:rPr lang="en-US" dirty="0"/>
              <a:t>ability to preform patient care tasks will certainly impact your success in a job.  However, how you work with others and how you incorporate Self-Awareness into your role may play an even larger part than the nursing skills.  You not only need to communicate with other members of the health care team, but you also need to sense your patients emotions, weather you are in a hospital, primary care setting, clinic, or nursing home.</a:t>
            </a:r>
          </a:p>
          <a:p>
            <a:endParaRPr lang="en-US" dirty="0"/>
          </a:p>
          <a:p>
            <a:pPr marL="109728" indent="0">
              <a:buNone/>
            </a:pPr>
            <a:endParaRPr lang="en-US" dirty="0"/>
          </a:p>
        </p:txBody>
      </p:sp>
      <p:sp>
        <p:nvSpPr>
          <p:cNvPr id="2" name="Title 1"/>
          <p:cNvSpPr>
            <a:spLocks noGrp="1"/>
          </p:cNvSpPr>
          <p:nvPr>
            <p:ph type="title"/>
          </p:nvPr>
        </p:nvSpPr>
        <p:spPr>
          <a:xfrm>
            <a:off x="90616" y="261551"/>
            <a:ext cx="10972800" cy="1066800"/>
          </a:xfrm>
        </p:spPr>
        <p:txBody>
          <a:bodyPr/>
          <a:lstStyle/>
          <a:p>
            <a:r>
              <a:rPr lang="en-US" dirty="0" smtClean="0"/>
              <a:t>Emotional </a:t>
            </a:r>
            <a:r>
              <a:rPr lang="en-US" dirty="0"/>
              <a:t>Intelligence for Nurses</a:t>
            </a:r>
          </a:p>
        </p:txBody>
      </p:sp>
    </p:spTree>
    <p:extLst>
      <p:ext uri="{BB962C8B-B14F-4D97-AF65-F5344CB8AC3E}">
        <p14:creationId xmlns:p14="http://schemas.microsoft.com/office/powerpoint/2010/main" val="304608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74141" y="1206458"/>
            <a:ext cx="12043718" cy="5581520"/>
          </a:xfrm>
          <a:pattFill prst="pct20">
            <a:fgClr>
              <a:schemeClr val="accent1"/>
            </a:fgClr>
            <a:bgClr>
              <a:schemeClr val="bg1"/>
            </a:bgClr>
          </a:pattFill>
        </p:spPr>
        <p:txBody>
          <a:bodyPr>
            <a:normAutofit/>
          </a:bodyPr>
          <a:lstStyle/>
          <a:p>
            <a:pPr>
              <a:buFont typeface="Wingdings" panose="05000000000000000000" pitchFamily="2" charset="2"/>
              <a:buChar char="v"/>
            </a:pPr>
            <a:r>
              <a:rPr lang="en-US" sz="2400" b="1" i="1" dirty="0"/>
              <a:t>Emotional Awareness – Recognizing one’s emotions and their effects</a:t>
            </a:r>
            <a:r>
              <a:rPr lang="en-US" b="1" i="1" dirty="0"/>
              <a:t>.</a:t>
            </a:r>
          </a:p>
          <a:p>
            <a:pPr>
              <a:buFont typeface="Arial" panose="020B0604020202020204" pitchFamily="34" charset="0"/>
              <a:buChar char="•"/>
            </a:pPr>
            <a:r>
              <a:rPr lang="en-US" sz="1800" b="1" i="1" dirty="0"/>
              <a:t>Know which emotions we are feeling and why</a:t>
            </a:r>
          </a:p>
          <a:p>
            <a:pPr>
              <a:buFont typeface="Arial" panose="020B0604020202020204" pitchFamily="34" charset="0"/>
              <a:buChar char="•"/>
            </a:pPr>
            <a:r>
              <a:rPr lang="en-US" sz="1800" b="1" i="1" dirty="0"/>
              <a:t>Realize the links between your feelings and what you think, do and say</a:t>
            </a:r>
          </a:p>
          <a:p>
            <a:pPr>
              <a:buFont typeface="Arial" panose="020B0604020202020204" pitchFamily="34" charset="0"/>
              <a:buChar char="•"/>
            </a:pPr>
            <a:r>
              <a:rPr lang="en-US" sz="1800" b="1" i="1" dirty="0"/>
              <a:t>Recognize how your feelings affect your performance</a:t>
            </a:r>
          </a:p>
          <a:p>
            <a:pPr>
              <a:buFont typeface="Arial" panose="020B0604020202020204" pitchFamily="34" charset="0"/>
              <a:buChar char="•"/>
            </a:pPr>
            <a:r>
              <a:rPr lang="en-US" sz="1800" b="1" i="1" dirty="0"/>
              <a:t>Have a guiding awareness of your values and goals</a:t>
            </a:r>
          </a:p>
          <a:p>
            <a:pPr>
              <a:buFont typeface="Arial" panose="020B0604020202020204" pitchFamily="34" charset="0"/>
              <a:buChar char="•"/>
            </a:pPr>
            <a:endParaRPr lang="en-US" sz="1800" b="1" i="1" dirty="0"/>
          </a:p>
          <a:p>
            <a:pPr>
              <a:buFont typeface="Wingdings" panose="05000000000000000000" pitchFamily="2" charset="2"/>
              <a:buChar char="v"/>
            </a:pPr>
            <a:r>
              <a:rPr lang="en-US" sz="2400" b="1" i="1" dirty="0"/>
              <a:t>Accurate Self – Assessment – Knowing one’s strengths and limits.</a:t>
            </a:r>
          </a:p>
          <a:p>
            <a:pPr>
              <a:buFont typeface="Arial" panose="020B0604020202020204" pitchFamily="34" charset="0"/>
              <a:buChar char="•"/>
            </a:pPr>
            <a:r>
              <a:rPr lang="en-US" sz="1800" b="1" i="1" dirty="0"/>
              <a:t>Aware of your strengths and weaknesses</a:t>
            </a:r>
          </a:p>
          <a:p>
            <a:pPr>
              <a:buFont typeface="Arial" panose="020B0604020202020204" pitchFamily="34" charset="0"/>
              <a:buChar char="•"/>
            </a:pPr>
            <a:r>
              <a:rPr lang="en-US" sz="1800" b="1" i="1" dirty="0"/>
              <a:t>Reflective, Learning from experience</a:t>
            </a:r>
          </a:p>
          <a:p>
            <a:pPr>
              <a:buFont typeface="Arial" panose="020B0604020202020204" pitchFamily="34" charset="0"/>
              <a:buChar char="•"/>
            </a:pPr>
            <a:r>
              <a:rPr lang="en-US" sz="1800" b="1" i="1" dirty="0"/>
              <a:t>Open to candid feedback, new perspectives, continuous learning, and self development</a:t>
            </a:r>
          </a:p>
          <a:p>
            <a:pPr>
              <a:buFont typeface="Arial" panose="020B0604020202020204" pitchFamily="34" charset="0"/>
              <a:buChar char="•"/>
            </a:pPr>
            <a:r>
              <a:rPr lang="en-US" sz="1800" b="1" i="1" dirty="0"/>
              <a:t>Able to show a sense of humor and perspective about yourself</a:t>
            </a:r>
          </a:p>
          <a:p>
            <a:pPr>
              <a:buFont typeface="Arial" panose="020B0604020202020204" pitchFamily="34" charset="0"/>
              <a:buChar char="•"/>
            </a:pPr>
            <a:endParaRPr lang="en-US" sz="1800" b="1" i="1" dirty="0"/>
          </a:p>
          <a:p>
            <a:pPr>
              <a:buFont typeface="Wingdings" panose="05000000000000000000" pitchFamily="2" charset="2"/>
              <a:buChar char="v"/>
            </a:pPr>
            <a:r>
              <a:rPr lang="en-US" sz="2400" b="1" i="1" dirty="0"/>
              <a:t>Self- Confidence – Sureness about one’s self-worth and capabilities.</a:t>
            </a:r>
          </a:p>
          <a:p>
            <a:pPr>
              <a:buFont typeface="Arial" panose="020B0604020202020204" pitchFamily="34" charset="0"/>
              <a:buChar char="•"/>
            </a:pPr>
            <a:r>
              <a:rPr lang="en-US" sz="1800" b="1" i="1" dirty="0"/>
              <a:t>Present yourself with self-assurance; have “Presence”</a:t>
            </a:r>
          </a:p>
          <a:p>
            <a:pPr>
              <a:buFont typeface="Arial" panose="020B0604020202020204" pitchFamily="34" charset="0"/>
              <a:buChar char="•"/>
            </a:pPr>
            <a:r>
              <a:rPr lang="en-US" sz="1800" b="1" i="1" dirty="0"/>
              <a:t>Can voice views that are unpopular and go out on a limb for what is right</a:t>
            </a:r>
          </a:p>
          <a:p>
            <a:pPr>
              <a:buFont typeface="Arial" panose="020B0604020202020204" pitchFamily="34" charset="0"/>
              <a:buChar char="•"/>
            </a:pPr>
            <a:r>
              <a:rPr lang="en-US" sz="1800" b="1" i="1" dirty="0"/>
              <a:t>Are decisive, able to make sound decisions despite uncertainties and pressures </a:t>
            </a:r>
          </a:p>
          <a:p>
            <a:pPr>
              <a:buFont typeface="Arial" panose="020B0604020202020204" pitchFamily="34" charset="0"/>
              <a:buChar char="•"/>
            </a:pPr>
            <a:endParaRPr lang="en-US" sz="1800" b="1" i="1" dirty="0"/>
          </a:p>
          <a:p>
            <a:pPr>
              <a:buFont typeface="Arial" panose="020B0604020202020204" pitchFamily="34" charset="0"/>
              <a:buChar char="•"/>
            </a:pPr>
            <a:endParaRPr lang="en-US" sz="1800" b="1" i="1" dirty="0"/>
          </a:p>
          <a:p>
            <a:pPr marL="109728" indent="0">
              <a:buNone/>
            </a:pPr>
            <a:endParaRPr lang="en-US" sz="2400" b="1" i="1" dirty="0"/>
          </a:p>
          <a:p>
            <a:pPr>
              <a:buFont typeface="Arial" panose="020B0604020202020204" pitchFamily="34" charset="0"/>
              <a:buChar char="•"/>
            </a:pPr>
            <a:endParaRPr lang="en-US" sz="1800" b="1" i="1" dirty="0"/>
          </a:p>
        </p:txBody>
      </p:sp>
      <p:sp>
        <p:nvSpPr>
          <p:cNvPr id="2" name="Title 1"/>
          <p:cNvSpPr>
            <a:spLocks noGrp="1"/>
          </p:cNvSpPr>
          <p:nvPr>
            <p:ph type="title"/>
          </p:nvPr>
        </p:nvSpPr>
        <p:spPr>
          <a:xfrm>
            <a:off x="609600" y="500373"/>
            <a:ext cx="10972800" cy="706085"/>
          </a:xfrm>
        </p:spPr>
        <p:txBody>
          <a:bodyPr/>
          <a:lstStyle/>
          <a:p>
            <a:r>
              <a:rPr lang="en-US" dirty="0"/>
              <a:t> </a:t>
            </a:r>
            <a:r>
              <a:rPr lang="en-US" b="1" i="1" dirty="0"/>
              <a:t>SELF - AWARENESS</a:t>
            </a:r>
          </a:p>
        </p:txBody>
      </p:sp>
    </p:spTree>
    <p:extLst>
      <p:ext uri="{BB962C8B-B14F-4D97-AF65-F5344CB8AC3E}">
        <p14:creationId xmlns:p14="http://schemas.microsoft.com/office/powerpoint/2010/main" val="2822598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0" y="1428750"/>
            <a:ext cx="12109622" cy="5062666"/>
          </a:xfrm>
          <a:pattFill prst="pct20">
            <a:fgClr>
              <a:schemeClr val="accent1"/>
            </a:fgClr>
            <a:bgClr>
              <a:schemeClr val="bg1"/>
            </a:bgClr>
          </a:pattFill>
        </p:spPr>
        <p:txBody>
          <a:bodyPr>
            <a:normAutofit/>
          </a:bodyPr>
          <a:lstStyle/>
          <a:p>
            <a:pPr>
              <a:buFont typeface="Wingdings" panose="05000000000000000000" pitchFamily="2" charset="2"/>
              <a:buChar char="v"/>
            </a:pPr>
            <a:r>
              <a:rPr lang="en-US" sz="2400" b="1" i="1" dirty="0"/>
              <a:t>SELF CONTROL – MANAGING DISRUPTIVE EMOTIONS AND IMPULSES                   </a:t>
            </a:r>
            <a:endParaRPr lang="en-US" sz="1800" b="1" i="1" dirty="0"/>
          </a:p>
          <a:p>
            <a:pPr>
              <a:buFont typeface="Arial" panose="020B0604020202020204" pitchFamily="34" charset="0"/>
              <a:buChar char="•"/>
            </a:pPr>
            <a:r>
              <a:rPr lang="en-US" sz="1800" b="1" i="1" dirty="0"/>
              <a:t>Manage your impulsive feelings and distressing emotions well</a:t>
            </a:r>
          </a:p>
          <a:p>
            <a:pPr>
              <a:buFont typeface="Arial" panose="020B0604020202020204" pitchFamily="34" charset="0"/>
              <a:buChar char="•"/>
            </a:pPr>
            <a:r>
              <a:rPr lang="en-US" sz="1800" b="1" i="1" dirty="0"/>
              <a:t>Stay composed, positive, and unbreakable in trying moments</a:t>
            </a:r>
          </a:p>
          <a:p>
            <a:pPr>
              <a:buFont typeface="Arial" panose="020B0604020202020204" pitchFamily="34" charset="0"/>
              <a:buChar char="•"/>
            </a:pPr>
            <a:r>
              <a:rPr lang="en-US" sz="1800" b="1" i="1" dirty="0"/>
              <a:t>Think clearly and stay focused under pressure</a:t>
            </a:r>
          </a:p>
          <a:p>
            <a:pPr>
              <a:buFont typeface="Arial" panose="020B0604020202020204" pitchFamily="34" charset="0"/>
              <a:buChar char="•"/>
            </a:pPr>
            <a:endParaRPr lang="en-US" sz="1800" b="1" i="1" dirty="0"/>
          </a:p>
          <a:p>
            <a:pPr>
              <a:buFont typeface="Wingdings" panose="05000000000000000000" pitchFamily="2" charset="2"/>
              <a:buChar char="v"/>
            </a:pPr>
            <a:r>
              <a:rPr lang="en-US" sz="2400" b="1" i="1" dirty="0"/>
              <a:t>Trustworthiness –Maintaining standards of honesty and integrity</a:t>
            </a:r>
          </a:p>
          <a:p>
            <a:pPr>
              <a:buFont typeface="Arial" panose="020B0604020202020204" pitchFamily="34" charset="0"/>
              <a:buChar char="•"/>
            </a:pPr>
            <a:r>
              <a:rPr lang="en-US" sz="1800" b="1" i="1" dirty="0"/>
              <a:t>Act ethically and above disapproval </a:t>
            </a:r>
          </a:p>
          <a:p>
            <a:pPr>
              <a:buFont typeface="Arial" panose="020B0604020202020204" pitchFamily="34" charset="0"/>
              <a:buChar char="•"/>
            </a:pPr>
            <a:r>
              <a:rPr lang="en-US" sz="1800" b="1" i="1" dirty="0"/>
              <a:t>Build trust through reliability and authenticity</a:t>
            </a:r>
          </a:p>
          <a:p>
            <a:pPr>
              <a:buFont typeface="Arial" panose="020B0604020202020204" pitchFamily="34" charset="0"/>
              <a:buChar char="•"/>
            </a:pPr>
            <a:r>
              <a:rPr lang="en-US" sz="1800" b="1" i="1" dirty="0"/>
              <a:t>Admit your own mistakes and confront unethical actions in others </a:t>
            </a:r>
          </a:p>
          <a:p>
            <a:pPr>
              <a:buFont typeface="Arial" panose="020B0604020202020204" pitchFamily="34" charset="0"/>
              <a:buChar char="•"/>
            </a:pPr>
            <a:endParaRPr lang="en-US" sz="1800" b="1" i="1" dirty="0"/>
          </a:p>
          <a:p>
            <a:pPr>
              <a:buFont typeface="Wingdings" panose="05000000000000000000" pitchFamily="2" charset="2"/>
              <a:buChar char="v"/>
            </a:pPr>
            <a:r>
              <a:rPr lang="en-US" sz="2400" b="1" i="1" dirty="0"/>
              <a:t>Adaptability – flexibility in handling change.</a:t>
            </a:r>
          </a:p>
          <a:p>
            <a:pPr>
              <a:buFont typeface="Arial" panose="020B0604020202020204" pitchFamily="34" charset="0"/>
              <a:buChar char="•"/>
            </a:pPr>
            <a:r>
              <a:rPr lang="en-US" sz="1800" b="1" i="1" dirty="0"/>
              <a:t>Smoothly handle multiple demands, shifting priorities and rapid change</a:t>
            </a:r>
          </a:p>
          <a:p>
            <a:pPr>
              <a:buFont typeface="Arial" panose="020B0604020202020204" pitchFamily="34" charset="0"/>
              <a:buChar char="•"/>
            </a:pPr>
            <a:r>
              <a:rPr lang="en-US" sz="1800" b="1" i="1" dirty="0"/>
              <a:t>Adapt your responses and tactics to fit fluid circumstances</a:t>
            </a:r>
          </a:p>
          <a:p>
            <a:pPr>
              <a:buFont typeface="Arial" panose="020B0604020202020204" pitchFamily="34" charset="0"/>
              <a:buChar char="•"/>
            </a:pPr>
            <a:r>
              <a:rPr lang="en-US" sz="1800" b="1" i="1" dirty="0"/>
              <a:t>Take fresh perspectives and risks in your thinking in difficult situations</a:t>
            </a:r>
          </a:p>
          <a:p>
            <a:pPr>
              <a:buFont typeface="Arial" panose="020B0604020202020204" pitchFamily="34" charset="0"/>
              <a:buChar char="•"/>
            </a:pPr>
            <a:r>
              <a:rPr lang="en-US" sz="1800" b="1" i="1" dirty="0"/>
              <a:t>Quickly seek out fresh ideas from a wide variety of sources in timely manner</a:t>
            </a:r>
          </a:p>
          <a:p>
            <a:pPr>
              <a:buFont typeface="Arial" panose="020B0604020202020204" pitchFamily="34" charset="0"/>
              <a:buChar char="•"/>
            </a:pPr>
            <a:endParaRPr lang="en-US" sz="1800" b="1" i="1" dirty="0"/>
          </a:p>
          <a:p>
            <a:pPr>
              <a:buFont typeface="Arial" panose="020B0604020202020204" pitchFamily="34" charset="0"/>
              <a:buChar char="•"/>
            </a:pPr>
            <a:endParaRPr lang="en-US" sz="1800" b="1" i="1" dirty="0"/>
          </a:p>
          <a:p>
            <a:pPr marL="109728" indent="0">
              <a:buNone/>
            </a:pPr>
            <a:endParaRPr lang="en-US" sz="2400" b="1" i="1" dirty="0"/>
          </a:p>
          <a:p>
            <a:pPr>
              <a:buFont typeface="Arial" panose="020B0604020202020204" pitchFamily="34" charset="0"/>
              <a:buChar char="•"/>
            </a:pPr>
            <a:endParaRPr lang="en-US" sz="1800" b="1" i="1" dirty="0"/>
          </a:p>
        </p:txBody>
      </p:sp>
      <p:sp>
        <p:nvSpPr>
          <p:cNvPr id="2" name="Title 1"/>
          <p:cNvSpPr>
            <a:spLocks noGrp="1"/>
          </p:cNvSpPr>
          <p:nvPr>
            <p:ph type="title"/>
          </p:nvPr>
        </p:nvSpPr>
        <p:spPr>
          <a:xfrm>
            <a:off x="296562" y="492134"/>
            <a:ext cx="10972800" cy="706085"/>
          </a:xfrm>
        </p:spPr>
        <p:txBody>
          <a:bodyPr/>
          <a:lstStyle/>
          <a:p>
            <a:r>
              <a:rPr lang="en-US" dirty="0"/>
              <a:t> </a:t>
            </a:r>
            <a:r>
              <a:rPr lang="en-US" b="1" i="1" dirty="0"/>
              <a:t>SELF - REGULATION</a:t>
            </a:r>
          </a:p>
        </p:txBody>
      </p:sp>
    </p:spTree>
    <p:extLst>
      <p:ext uri="{BB962C8B-B14F-4D97-AF65-F5344CB8AC3E}">
        <p14:creationId xmlns:p14="http://schemas.microsoft.com/office/powerpoint/2010/main" val="33025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148281" y="1534812"/>
            <a:ext cx="11705968" cy="5214937"/>
          </a:xfrm>
          <a:pattFill prst="pct20">
            <a:fgClr>
              <a:schemeClr val="accent1"/>
            </a:fgClr>
            <a:bgClr>
              <a:schemeClr val="bg1"/>
            </a:bgClr>
          </a:pattFill>
        </p:spPr>
        <p:txBody>
          <a:bodyPr>
            <a:normAutofit lnSpcReduction="10000"/>
          </a:bodyPr>
          <a:lstStyle/>
          <a:p>
            <a:pPr>
              <a:buFont typeface="Wingdings" panose="05000000000000000000" pitchFamily="2" charset="2"/>
              <a:buChar char="v"/>
            </a:pPr>
            <a:r>
              <a:rPr lang="en-US" sz="2400" b="1" i="1" dirty="0"/>
              <a:t>Empathy – sensing others feelings and perspective, and taking an active interest in patient concerns </a:t>
            </a:r>
            <a:endParaRPr lang="en-US" b="1" i="1" dirty="0"/>
          </a:p>
          <a:p>
            <a:pPr>
              <a:buFont typeface="Arial" panose="020B0604020202020204" pitchFamily="34" charset="0"/>
              <a:buChar char="•"/>
            </a:pPr>
            <a:r>
              <a:rPr lang="en-US" sz="1800" b="1" i="1" dirty="0"/>
              <a:t>Be attentive to emotional cues by listening and intuition </a:t>
            </a:r>
          </a:p>
          <a:p>
            <a:pPr>
              <a:buFont typeface="Arial" panose="020B0604020202020204" pitchFamily="34" charset="0"/>
              <a:buChar char="•"/>
            </a:pPr>
            <a:r>
              <a:rPr lang="en-US" sz="1800" b="1" i="1" dirty="0"/>
              <a:t>Show sensitivity and understand others perspectives, see through their eyes not yours</a:t>
            </a:r>
          </a:p>
          <a:p>
            <a:pPr>
              <a:buFont typeface="Arial" panose="020B0604020202020204" pitchFamily="34" charset="0"/>
              <a:buChar char="•"/>
            </a:pPr>
            <a:r>
              <a:rPr lang="en-US" sz="1800" b="1" i="1" dirty="0"/>
              <a:t>Help based on understanding other people’s needs and feelings</a:t>
            </a:r>
          </a:p>
          <a:p>
            <a:pPr>
              <a:buFont typeface="Arial" panose="020B0604020202020204" pitchFamily="34" charset="0"/>
              <a:buChar char="•"/>
            </a:pPr>
            <a:endParaRPr lang="en-US" sz="1800" b="1" i="1" dirty="0"/>
          </a:p>
          <a:p>
            <a:pPr>
              <a:buFont typeface="Wingdings" panose="05000000000000000000" pitchFamily="2" charset="2"/>
              <a:buChar char="v"/>
            </a:pPr>
            <a:r>
              <a:rPr lang="en-US" sz="2400" b="1" i="1" dirty="0"/>
              <a:t>Service orientation – anticipating, recognizing and meeting patients needs.</a:t>
            </a:r>
          </a:p>
          <a:p>
            <a:pPr>
              <a:buFont typeface="Arial" panose="020B0604020202020204" pitchFamily="34" charset="0"/>
              <a:buChar char="•"/>
            </a:pPr>
            <a:r>
              <a:rPr lang="en-US" sz="1800" b="1" i="1" dirty="0"/>
              <a:t>Understand patients needs and match them to services or products</a:t>
            </a:r>
          </a:p>
          <a:p>
            <a:pPr>
              <a:buFont typeface="Arial" panose="020B0604020202020204" pitchFamily="34" charset="0"/>
              <a:buChar char="•"/>
            </a:pPr>
            <a:r>
              <a:rPr lang="en-US" sz="1800" b="1" i="1" dirty="0"/>
              <a:t>Seek ways to increase patients satisfaction and loyalty</a:t>
            </a:r>
          </a:p>
          <a:p>
            <a:pPr>
              <a:buFont typeface="Arial" panose="020B0604020202020204" pitchFamily="34" charset="0"/>
              <a:buChar char="•"/>
            </a:pPr>
            <a:r>
              <a:rPr lang="en-US" sz="1800" b="1" i="1" dirty="0"/>
              <a:t>Enthusiastically offer appropriate assistance </a:t>
            </a:r>
          </a:p>
          <a:p>
            <a:pPr>
              <a:buFont typeface="Arial" panose="020B0604020202020204" pitchFamily="34" charset="0"/>
              <a:buChar char="•"/>
            </a:pPr>
            <a:r>
              <a:rPr lang="en-US" sz="1800" b="1" i="1" dirty="0"/>
              <a:t>Grasp a patients perspective acting as a trusted advisor</a:t>
            </a:r>
          </a:p>
          <a:p>
            <a:pPr>
              <a:buFont typeface="Arial" panose="020B0604020202020204" pitchFamily="34" charset="0"/>
              <a:buChar char="•"/>
            </a:pPr>
            <a:endParaRPr lang="en-US" sz="1800" b="1" i="1" dirty="0"/>
          </a:p>
          <a:p>
            <a:pPr>
              <a:buFont typeface="Wingdings" panose="05000000000000000000" pitchFamily="2" charset="2"/>
              <a:buChar char="v"/>
            </a:pPr>
            <a:r>
              <a:rPr lang="en-US" sz="2400" b="1" i="1" dirty="0"/>
              <a:t>Successfully navigate relationships in work and life.</a:t>
            </a:r>
          </a:p>
          <a:p>
            <a:pPr>
              <a:buFont typeface="Arial" panose="020B0604020202020204" pitchFamily="34" charset="0"/>
              <a:buChar char="•"/>
            </a:pPr>
            <a:r>
              <a:rPr lang="en-US" sz="1800" b="1" i="1" dirty="0"/>
              <a:t>Identify emotions in one’s thought process more intelligently</a:t>
            </a:r>
          </a:p>
          <a:p>
            <a:pPr>
              <a:buFont typeface="Arial" panose="020B0604020202020204" pitchFamily="34" charset="0"/>
              <a:buChar char="•"/>
            </a:pPr>
            <a:r>
              <a:rPr lang="en-US" sz="1800" b="1" i="1" dirty="0"/>
              <a:t>Understand emotions in transitional situations – such as anger leading to rage</a:t>
            </a:r>
          </a:p>
          <a:p>
            <a:pPr>
              <a:buFont typeface="Arial" panose="020B0604020202020204" pitchFamily="34" charset="0"/>
              <a:buChar char="•"/>
            </a:pPr>
            <a:r>
              <a:rPr lang="en-US" sz="1800" b="1" i="1" dirty="0"/>
              <a:t>Manage one’s emotions and those of others to achieve our goals</a:t>
            </a:r>
          </a:p>
          <a:p>
            <a:pPr>
              <a:buFont typeface="Arial" panose="020B0604020202020204" pitchFamily="34" charset="0"/>
              <a:buChar char="•"/>
            </a:pPr>
            <a:endParaRPr lang="en-US" sz="1800" b="1" i="1" dirty="0"/>
          </a:p>
          <a:p>
            <a:pPr>
              <a:buFont typeface="Arial" panose="020B0604020202020204" pitchFamily="34" charset="0"/>
              <a:buChar char="•"/>
            </a:pPr>
            <a:endParaRPr lang="en-US" sz="1800" b="1" i="1" dirty="0"/>
          </a:p>
          <a:p>
            <a:pPr marL="109728" indent="0">
              <a:buNone/>
            </a:pPr>
            <a:endParaRPr lang="en-US" sz="2400" b="1" i="1" dirty="0"/>
          </a:p>
          <a:p>
            <a:pPr>
              <a:buFont typeface="Arial" panose="020B0604020202020204" pitchFamily="34" charset="0"/>
              <a:buChar char="•"/>
            </a:pPr>
            <a:endParaRPr lang="en-US" sz="1800" b="1" i="1" dirty="0"/>
          </a:p>
        </p:txBody>
      </p:sp>
      <p:sp>
        <p:nvSpPr>
          <p:cNvPr id="2" name="Title 1"/>
          <p:cNvSpPr>
            <a:spLocks noGrp="1"/>
          </p:cNvSpPr>
          <p:nvPr>
            <p:ph type="title"/>
          </p:nvPr>
        </p:nvSpPr>
        <p:spPr>
          <a:xfrm>
            <a:off x="609600" y="936978"/>
            <a:ext cx="10972800" cy="706085"/>
          </a:xfrm>
        </p:spPr>
        <p:txBody>
          <a:bodyPr/>
          <a:lstStyle/>
          <a:p>
            <a:r>
              <a:rPr lang="en-US" dirty="0"/>
              <a:t> </a:t>
            </a:r>
            <a:r>
              <a:rPr lang="en-US" b="1" i="1" dirty="0"/>
              <a:t>SOCIAL – AWARNESS </a:t>
            </a:r>
          </a:p>
        </p:txBody>
      </p:sp>
    </p:spTree>
    <p:extLst>
      <p:ext uri="{BB962C8B-B14F-4D97-AF65-F5344CB8AC3E}">
        <p14:creationId xmlns:p14="http://schemas.microsoft.com/office/powerpoint/2010/main" val="3046402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6916" y="1474377"/>
            <a:ext cx="10766324" cy="2585323"/>
          </a:xfrm>
          <a:prstGeom prst="rect">
            <a:avLst/>
          </a:prstGeom>
          <a:noFill/>
        </p:spPr>
        <p:txBody>
          <a:bodyPr wrap="square" rtlCol="0">
            <a:spAutoFit/>
          </a:bodyPr>
          <a:lstStyle/>
          <a:p>
            <a:r>
              <a:rPr lang="en-US" dirty="0" smtClean="0"/>
              <a:t>Classic , each student given a practice </a:t>
            </a:r>
            <a:r>
              <a:rPr lang="en-US" dirty="0" err="1" smtClean="0"/>
              <a:t>sermin</a:t>
            </a:r>
            <a:r>
              <a:rPr lang="en-US" dirty="0" smtClean="0"/>
              <a:t>, half was given the </a:t>
            </a:r>
            <a:r>
              <a:rPr lang="en-US" dirty="0" err="1" smtClean="0"/>
              <a:t>pararble</a:t>
            </a:r>
            <a:r>
              <a:rPr lang="en-US" dirty="0" smtClean="0"/>
              <a:t> of the good </a:t>
            </a:r>
            <a:r>
              <a:rPr lang="en-US" dirty="0" err="1" smtClean="0"/>
              <a:t>semeritan</a:t>
            </a:r>
            <a:r>
              <a:rPr lang="en-US" dirty="0" smtClean="0"/>
              <a:t>, as they were going to speech, what mattered what time pressure they were under</a:t>
            </a:r>
          </a:p>
          <a:p>
            <a:endParaRPr lang="en-US" dirty="0" smtClean="0"/>
          </a:p>
          <a:p>
            <a:endParaRPr lang="en-US" dirty="0"/>
          </a:p>
          <a:p>
            <a:r>
              <a:rPr lang="en-US" dirty="0" smtClean="0"/>
              <a:t>Attention is under siege- example driving texting on my way.  Texting while driving is bad as drinking and driving..</a:t>
            </a:r>
          </a:p>
          <a:p>
            <a:endParaRPr lang="en-US" dirty="0"/>
          </a:p>
          <a:p>
            <a:r>
              <a:rPr lang="en-US" dirty="0" smtClean="0"/>
              <a:t>We are all is same boat, computers, phones, </a:t>
            </a:r>
            <a:r>
              <a:rPr lang="en-US" dirty="0" err="1" smtClean="0"/>
              <a:t>ect</a:t>
            </a:r>
            <a:r>
              <a:rPr lang="en-US" dirty="0" smtClean="0"/>
              <a:t>.  Attention has been besieged</a:t>
            </a:r>
          </a:p>
          <a:p>
            <a:endParaRPr lang="en-US" dirty="0"/>
          </a:p>
          <a:p>
            <a:r>
              <a:rPr lang="en-US" dirty="0" smtClean="0"/>
              <a:t>2007 time small article, </a:t>
            </a:r>
            <a:r>
              <a:rPr lang="en-US" dirty="0" err="1" smtClean="0"/>
              <a:t>pizzeld</a:t>
            </a:r>
            <a:r>
              <a:rPr lang="en-US" dirty="0" smtClean="0"/>
              <a:t>, puzzled and pissed off</a:t>
            </a:r>
            <a:endParaRPr lang="en-US" dirty="0"/>
          </a:p>
        </p:txBody>
      </p:sp>
    </p:spTree>
    <p:extLst>
      <p:ext uri="{BB962C8B-B14F-4D97-AF65-F5344CB8AC3E}">
        <p14:creationId xmlns:p14="http://schemas.microsoft.com/office/powerpoint/2010/main" val="266742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0" y="1601618"/>
            <a:ext cx="12192000" cy="4164869"/>
          </a:xfrm>
          <a:pattFill prst="pct20">
            <a:fgClr>
              <a:schemeClr val="accent1"/>
            </a:fgClr>
            <a:bgClr>
              <a:schemeClr val="bg1"/>
            </a:bgClr>
          </a:pattFill>
        </p:spPr>
        <p:txBody>
          <a:bodyPr>
            <a:normAutofit/>
          </a:bodyPr>
          <a:lstStyle/>
          <a:p>
            <a:pPr>
              <a:buFont typeface="Wingdings" panose="05000000000000000000" pitchFamily="2" charset="2"/>
              <a:buChar char="v"/>
            </a:pPr>
            <a:r>
              <a:rPr lang="en-US" sz="2400" b="1" i="1" dirty="0" smtClean="0"/>
              <a:t>Initiative </a:t>
            </a:r>
            <a:r>
              <a:rPr lang="en-US" sz="2400" b="1" i="1" dirty="0"/>
              <a:t>– readiness to act on opportunities </a:t>
            </a:r>
          </a:p>
          <a:p>
            <a:pPr>
              <a:buFont typeface="Arial" panose="020B0604020202020204" pitchFamily="34" charset="0"/>
              <a:buChar char="•"/>
            </a:pPr>
            <a:r>
              <a:rPr lang="en-US" sz="2400" b="1" i="1" dirty="0"/>
              <a:t>Always ready to seize opportunities beyond what’s required of you</a:t>
            </a:r>
          </a:p>
          <a:p>
            <a:pPr>
              <a:buFont typeface="Arial" panose="020B0604020202020204" pitchFamily="34" charset="0"/>
              <a:buChar char="•"/>
            </a:pPr>
            <a:r>
              <a:rPr lang="en-US" sz="2400" b="1" i="1" dirty="0"/>
              <a:t>Cut through the red tape when necessary to get the job done with confidence </a:t>
            </a:r>
          </a:p>
          <a:p>
            <a:pPr>
              <a:buFont typeface="Arial" panose="020B0604020202020204" pitchFamily="34" charset="0"/>
              <a:buChar char="•"/>
            </a:pPr>
            <a:r>
              <a:rPr lang="en-US" sz="2400" b="1" i="1" dirty="0"/>
              <a:t>Mobilize others through unusual, enterprising efforts thinking outside the </a:t>
            </a:r>
            <a:r>
              <a:rPr lang="en-US" sz="2400" b="1" i="1" dirty="0" smtClean="0"/>
              <a:t>box</a:t>
            </a:r>
          </a:p>
          <a:p>
            <a:pPr>
              <a:buFont typeface="Arial" panose="020B0604020202020204" pitchFamily="34" charset="0"/>
              <a:buChar char="•"/>
            </a:pPr>
            <a:endParaRPr lang="en-US" sz="2400" b="1" i="1" dirty="0"/>
          </a:p>
          <a:p>
            <a:pPr>
              <a:buFont typeface="Wingdings" panose="05000000000000000000" pitchFamily="2" charset="2"/>
              <a:buChar char="v"/>
            </a:pPr>
            <a:r>
              <a:rPr lang="en-US" sz="2400" b="1" i="1" dirty="0"/>
              <a:t>Optimism – Persistence in pursuing goals despite obstacles and setbacks</a:t>
            </a:r>
          </a:p>
          <a:p>
            <a:pPr>
              <a:buFont typeface="Arial" panose="020B0604020202020204" pitchFamily="34" charset="0"/>
              <a:buChar char="•"/>
            </a:pPr>
            <a:r>
              <a:rPr lang="en-US" sz="2400" b="1" i="1" dirty="0"/>
              <a:t>See obstacles and setbacks as opportunities to better accomplish the task at hand</a:t>
            </a:r>
          </a:p>
          <a:p>
            <a:pPr>
              <a:buFont typeface="Arial" panose="020B0604020202020204" pitchFamily="34" charset="0"/>
              <a:buChar char="•"/>
            </a:pPr>
            <a:r>
              <a:rPr lang="en-US" sz="2400" b="1" i="1" dirty="0"/>
              <a:t>Operate from hope of success rather than fear of failure</a:t>
            </a:r>
          </a:p>
          <a:p>
            <a:pPr>
              <a:buFont typeface="Arial" panose="020B0604020202020204" pitchFamily="34" charset="0"/>
              <a:buChar char="•"/>
            </a:pPr>
            <a:r>
              <a:rPr lang="en-US" sz="2400" b="1" i="1" dirty="0"/>
              <a:t>See setbacks as due to manageable circumstance rather than personal flaws</a:t>
            </a:r>
          </a:p>
          <a:p>
            <a:pPr>
              <a:buFont typeface="Arial" panose="020B0604020202020204" pitchFamily="34" charset="0"/>
              <a:buChar char="•"/>
            </a:pPr>
            <a:r>
              <a:rPr lang="en-US" sz="2400" b="1" i="1" dirty="0"/>
              <a:t>Examples of nurses-</a:t>
            </a:r>
          </a:p>
          <a:p>
            <a:pPr marL="109728" indent="0">
              <a:buNone/>
            </a:pPr>
            <a:endParaRPr lang="en-US" sz="1800" b="1" i="1" dirty="0"/>
          </a:p>
          <a:p>
            <a:pPr>
              <a:buFont typeface="Wingdings" panose="05000000000000000000" pitchFamily="2" charset="2"/>
              <a:buChar char="v"/>
            </a:pPr>
            <a:endParaRPr lang="en-US" sz="1800" b="1" i="1" dirty="0"/>
          </a:p>
          <a:p>
            <a:pPr>
              <a:buFont typeface="Arial" panose="020B0604020202020204" pitchFamily="34" charset="0"/>
              <a:buChar char="•"/>
            </a:pPr>
            <a:endParaRPr lang="en-US" sz="1800" b="1" i="1" dirty="0"/>
          </a:p>
          <a:p>
            <a:pPr>
              <a:buFont typeface="Arial" panose="020B0604020202020204" pitchFamily="34" charset="0"/>
              <a:buChar char="•"/>
            </a:pPr>
            <a:endParaRPr lang="en-US" sz="1800" b="1" i="1" dirty="0"/>
          </a:p>
          <a:p>
            <a:pPr>
              <a:buFont typeface="Arial" panose="020B0604020202020204" pitchFamily="34" charset="0"/>
              <a:buChar char="•"/>
            </a:pPr>
            <a:endParaRPr lang="en-US" sz="1800" b="1" i="1" dirty="0"/>
          </a:p>
          <a:p>
            <a:pPr>
              <a:buFont typeface="Arial" panose="020B0604020202020204" pitchFamily="34" charset="0"/>
              <a:buChar char="•"/>
            </a:pPr>
            <a:endParaRPr lang="en-US" sz="1800" b="1" i="1" dirty="0"/>
          </a:p>
          <a:p>
            <a:pPr marL="109728" indent="0">
              <a:buNone/>
            </a:pPr>
            <a:endParaRPr lang="en-US" sz="2400" b="1" i="1" dirty="0"/>
          </a:p>
          <a:p>
            <a:pPr>
              <a:buFont typeface="Arial" panose="020B0604020202020204" pitchFamily="34" charset="0"/>
              <a:buChar char="•"/>
            </a:pPr>
            <a:endParaRPr lang="en-US" sz="1800" b="1" i="1" dirty="0"/>
          </a:p>
        </p:txBody>
      </p:sp>
      <p:sp>
        <p:nvSpPr>
          <p:cNvPr id="2" name="Title 1"/>
          <p:cNvSpPr>
            <a:spLocks noGrp="1"/>
          </p:cNvSpPr>
          <p:nvPr>
            <p:ph type="title"/>
          </p:nvPr>
        </p:nvSpPr>
        <p:spPr>
          <a:xfrm>
            <a:off x="502508" y="655036"/>
            <a:ext cx="10972800" cy="542926"/>
          </a:xfrm>
        </p:spPr>
        <p:txBody>
          <a:bodyPr>
            <a:normAutofit fontScale="90000"/>
          </a:bodyPr>
          <a:lstStyle/>
          <a:p>
            <a:r>
              <a:rPr lang="en-US" dirty="0"/>
              <a:t> </a:t>
            </a:r>
            <a:r>
              <a:rPr lang="en-US" b="1" i="1" dirty="0"/>
              <a:t>SELF – MOTIVATION</a:t>
            </a:r>
          </a:p>
        </p:txBody>
      </p:sp>
    </p:spTree>
    <p:extLst>
      <p:ext uri="{BB962C8B-B14F-4D97-AF65-F5344CB8AC3E}">
        <p14:creationId xmlns:p14="http://schemas.microsoft.com/office/powerpoint/2010/main" val="113805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How can EI Skills relate to what you want in your nursing career</a:t>
            </a:r>
            <a:r>
              <a:rPr lang="en-US" dirty="0" smtClean="0"/>
              <a:t>?</a:t>
            </a:r>
          </a:p>
          <a:p>
            <a:pPr marL="109728" indent="0">
              <a:buNone/>
            </a:pPr>
            <a:endParaRPr lang="en-US" dirty="0"/>
          </a:p>
          <a:p>
            <a:r>
              <a:rPr lang="en-US" dirty="0"/>
              <a:t>How can you increase EI Skills through clinical or work experiences</a:t>
            </a:r>
            <a:r>
              <a:rPr lang="en-US" dirty="0" smtClean="0"/>
              <a:t>?</a:t>
            </a:r>
          </a:p>
          <a:p>
            <a:pPr marL="109728" indent="0">
              <a:buNone/>
            </a:pPr>
            <a:endParaRPr lang="en-US" dirty="0"/>
          </a:p>
          <a:p>
            <a:r>
              <a:rPr lang="en-US" dirty="0"/>
              <a:t>How would you rate yourself in EI Skills</a:t>
            </a:r>
            <a:r>
              <a:rPr lang="en-US" dirty="0" smtClean="0"/>
              <a:t>?</a:t>
            </a:r>
          </a:p>
          <a:p>
            <a:pPr marL="109728" indent="0">
              <a:buNone/>
            </a:pPr>
            <a:endParaRPr lang="en-US" dirty="0"/>
          </a:p>
          <a:p>
            <a:r>
              <a:rPr lang="en-US" dirty="0"/>
              <a:t>How do these competencies help you develop your nursing practice</a:t>
            </a:r>
          </a:p>
        </p:txBody>
      </p:sp>
      <p:sp>
        <p:nvSpPr>
          <p:cNvPr id="3" name="Title 2"/>
          <p:cNvSpPr>
            <a:spLocks noGrp="1"/>
          </p:cNvSpPr>
          <p:nvPr>
            <p:ph type="title"/>
          </p:nvPr>
        </p:nvSpPr>
        <p:spPr/>
        <p:txBody>
          <a:bodyPr/>
          <a:lstStyle/>
          <a:p>
            <a:r>
              <a:rPr lang="en-US" b="1" i="1" dirty="0"/>
              <a:t>Questions to ask yourself about the Principles of EI</a:t>
            </a:r>
            <a:endParaRPr lang="en-US" dirty="0"/>
          </a:p>
        </p:txBody>
      </p:sp>
    </p:spTree>
    <p:extLst>
      <p:ext uri="{BB962C8B-B14F-4D97-AF65-F5344CB8AC3E}">
        <p14:creationId xmlns:p14="http://schemas.microsoft.com/office/powerpoint/2010/main" val="579213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6671" y="1253141"/>
            <a:ext cx="3865944" cy="193297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677197" y="629342"/>
            <a:ext cx="2504567" cy="2138274"/>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671" y="3527712"/>
            <a:ext cx="3050986" cy="2580626"/>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0415" y="2778051"/>
            <a:ext cx="4286605" cy="4079949"/>
          </a:xfrm>
          <a:prstGeom prst="rect">
            <a:avLst/>
          </a:prstGeom>
        </p:spPr>
      </p:pic>
    </p:spTree>
    <p:extLst>
      <p:ext uri="{BB962C8B-B14F-4D97-AF65-F5344CB8AC3E}">
        <p14:creationId xmlns:p14="http://schemas.microsoft.com/office/powerpoint/2010/main" val="18697102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7301345" y="2714832"/>
            <a:ext cx="3422073" cy="4066489"/>
          </a:xfrm>
        </p:spPr>
      </p:pic>
      <p:sp>
        <p:nvSpPr>
          <p:cNvPr id="3" name="Text Placeholder 2"/>
          <p:cNvSpPr>
            <a:spLocks noGrp="1"/>
          </p:cNvSpPr>
          <p:nvPr>
            <p:ph type="body" sz="half" idx="3"/>
          </p:nvPr>
        </p:nvSpPr>
        <p:spPr/>
        <p:txBody>
          <a:bodyPr/>
          <a:lstStyle/>
          <a:p>
            <a:r>
              <a:rPr lang="en-US" dirty="0"/>
              <a:t>R &amp; L BRAIN FUNCTION</a:t>
            </a:r>
          </a:p>
        </p:txBody>
      </p:sp>
      <p:pic>
        <p:nvPicPr>
          <p:cNvPr id="7" name="Content Placeholder 6"/>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942109" y="2916927"/>
            <a:ext cx="3851564" cy="3805345"/>
          </a:xfrm>
        </p:spPr>
      </p:pic>
      <p:sp>
        <p:nvSpPr>
          <p:cNvPr id="5" name="Text Placeholder 4"/>
          <p:cNvSpPr>
            <a:spLocks noGrp="1"/>
          </p:cNvSpPr>
          <p:nvPr>
            <p:ph type="body" idx="1"/>
          </p:nvPr>
        </p:nvSpPr>
        <p:spPr/>
        <p:txBody>
          <a:bodyPr/>
          <a:lstStyle/>
          <a:p>
            <a:r>
              <a:rPr lang="en-US" dirty="0"/>
              <a:t>4 –A, B, C, D THINKING PROCESS</a:t>
            </a:r>
          </a:p>
        </p:txBody>
      </p:sp>
      <p:sp>
        <p:nvSpPr>
          <p:cNvPr id="6" name="Title 5"/>
          <p:cNvSpPr>
            <a:spLocks noGrp="1"/>
          </p:cNvSpPr>
          <p:nvPr>
            <p:ph type="title"/>
          </p:nvPr>
        </p:nvSpPr>
        <p:spPr>
          <a:xfrm>
            <a:off x="308864" y="532820"/>
            <a:ext cx="11176000" cy="1069848"/>
          </a:xfrm>
        </p:spPr>
        <p:txBody>
          <a:bodyPr/>
          <a:lstStyle/>
          <a:p>
            <a:r>
              <a:rPr lang="en-US" dirty="0"/>
              <a:t>Right and Left Brain </a:t>
            </a:r>
          </a:p>
        </p:txBody>
      </p:sp>
    </p:spTree>
    <p:extLst>
      <p:ext uri="{BB962C8B-B14F-4D97-AF65-F5344CB8AC3E}">
        <p14:creationId xmlns:p14="http://schemas.microsoft.com/office/powerpoint/2010/main" val="1336136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128" y="548987"/>
            <a:ext cx="6110222" cy="61432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3788" y="835669"/>
            <a:ext cx="4228897" cy="6022331"/>
          </a:xfrm>
          <a:prstGeom prst="rect">
            <a:avLst/>
          </a:prstGeom>
        </p:spPr>
      </p:pic>
    </p:spTree>
    <p:extLst>
      <p:ext uri="{BB962C8B-B14F-4D97-AF65-F5344CB8AC3E}">
        <p14:creationId xmlns:p14="http://schemas.microsoft.com/office/powerpoint/2010/main" val="866585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9637" y="442912"/>
            <a:ext cx="6172200" cy="6172200"/>
          </a:xfrm>
          <a:prstGeom prst="rect">
            <a:avLst/>
          </a:prstGeom>
        </p:spPr>
      </p:pic>
    </p:spTree>
    <p:extLst>
      <p:ext uri="{BB962C8B-B14F-4D97-AF65-F5344CB8AC3E}">
        <p14:creationId xmlns:p14="http://schemas.microsoft.com/office/powerpoint/2010/main" val="2839643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7649" y="713146"/>
            <a:ext cx="5919087" cy="6022934"/>
          </a:xfrm>
          <a:prstGeom prst="rect">
            <a:avLst/>
          </a:prstGeom>
        </p:spPr>
      </p:pic>
    </p:spTree>
    <p:extLst>
      <p:ext uri="{BB962C8B-B14F-4D97-AF65-F5344CB8AC3E}">
        <p14:creationId xmlns:p14="http://schemas.microsoft.com/office/powerpoint/2010/main" val="204844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2092" t="4112" r="4096" b="9410"/>
          <a:stretch/>
        </p:blipFill>
        <p:spPr>
          <a:xfrm>
            <a:off x="0" y="887108"/>
            <a:ext cx="7290918" cy="579144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2292" y="711416"/>
            <a:ext cx="4301803" cy="6142830"/>
          </a:xfrm>
          <a:prstGeom prst="rect">
            <a:avLst/>
          </a:prstGeom>
        </p:spPr>
      </p:pic>
    </p:spTree>
    <p:extLst>
      <p:ext uri="{BB962C8B-B14F-4D97-AF65-F5344CB8AC3E}">
        <p14:creationId xmlns:p14="http://schemas.microsoft.com/office/powerpoint/2010/main" val="514813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60" y="491490"/>
            <a:ext cx="3197248" cy="272965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281" y="3639096"/>
            <a:ext cx="4346311" cy="3218904"/>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0595" y="3734004"/>
            <a:ext cx="4649669" cy="3123996"/>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70435" y="685699"/>
            <a:ext cx="3729990" cy="2797493"/>
          </a:xfrm>
          <a:prstGeom prst="rect">
            <a:avLst/>
          </a:prstGeom>
        </p:spPr>
      </p:pic>
    </p:spTree>
    <p:extLst>
      <p:ext uri="{BB962C8B-B14F-4D97-AF65-F5344CB8AC3E}">
        <p14:creationId xmlns:p14="http://schemas.microsoft.com/office/powerpoint/2010/main" val="3986709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7526231" y="814478"/>
            <a:ext cx="1937922" cy="2365093"/>
          </a:xfrm>
        </p:spPr>
      </p:pic>
      <p:sp>
        <p:nvSpPr>
          <p:cNvPr id="6" name="Text Placeholder 5"/>
          <p:cNvSpPr>
            <a:spLocks noGrp="1"/>
          </p:cNvSpPr>
          <p:nvPr>
            <p:ph sz="half" idx="1"/>
          </p:nvPr>
        </p:nvSpPr>
        <p:spPr>
          <a:xfrm>
            <a:off x="0" y="1556358"/>
            <a:ext cx="6263910" cy="5157916"/>
          </a:xfrm>
        </p:spPr>
        <p:txBody>
          <a:bodyPr>
            <a:normAutofit lnSpcReduction="10000"/>
          </a:bodyPr>
          <a:lstStyle/>
          <a:p>
            <a:r>
              <a:rPr lang="en-US" dirty="0"/>
              <a:t>We now have enough studies to prove left and right brain thinking.  </a:t>
            </a:r>
            <a:endParaRPr lang="en-US" dirty="0" smtClean="0"/>
          </a:p>
          <a:p>
            <a:pPr marL="109728" indent="0">
              <a:buNone/>
            </a:pPr>
            <a:endParaRPr lang="en-US" dirty="0"/>
          </a:p>
          <a:p>
            <a:r>
              <a:rPr lang="en-US" dirty="0"/>
              <a:t>Left brain </a:t>
            </a:r>
            <a:r>
              <a:rPr lang="en-US" dirty="0" smtClean="0"/>
              <a:t>thinking </a:t>
            </a:r>
            <a:r>
              <a:rPr lang="en-US" dirty="0"/>
              <a:t>is where peace, calm, love, reside, the right is where worry, doubt, fear, reside</a:t>
            </a:r>
            <a:r>
              <a:rPr lang="en-US" dirty="0" smtClean="0"/>
              <a:t>.</a:t>
            </a:r>
          </a:p>
          <a:p>
            <a:pPr marL="109728" indent="0">
              <a:buNone/>
            </a:pPr>
            <a:endParaRPr lang="en-US" dirty="0"/>
          </a:p>
          <a:p>
            <a:r>
              <a:rPr lang="en-US" dirty="0"/>
              <a:t>You can take a thought of worry and doubt and turn to confidence and resolve, buy simply seeing your brain triggers fire from right to left, you can heal and calm any situation</a:t>
            </a:r>
            <a:r>
              <a:rPr lang="en-US" dirty="0" smtClean="0"/>
              <a:t>.</a:t>
            </a:r>
          </a:p>
          <a:p>
            <a:pPr marL="109728" indent="0">
              <a:buNone/>
            </a:pPr>
            <a:endParaRPr lang="en-US" dirty="0"/>
          </a:p>
          <a:p>
            <a:r>
              <a:rPr lang="en-US" dirty="0"/>
              <a:t>Exercise by taking each uneasy thought </a:t>
            </a:r>
            <a:endParaRPr lang="en-US" dirty="0" smtClean="0"/>
          </a:p>
          <a:p>
            <a:pPr marL="109728" indent="0">
              <a:buNone/>
            </a:pPr>
            <a:endParaRPr lang="en-US" dirty="0"/>
          </a:p>
          <a:p>
            <a:r>
              <a:rPr lang="en-US" dirty="0"/>
              <a:t>Vision you must imagine the purple lights </a:t>
            </a:r>
            <a:endParaRPr lang="en-US" dirty="0" smtClean="0"/>
          </a:p>
          <a:p>
            <a:pPr marL="109728" indent="0">
              <a:buNone/>
            </a:pPr>
            <a:endParaRPr lang="en-US" dirty="0"/>
          </a:p>
          <a:p>
            <a:r>
              <a:rPr lang="en-US" dirty="0"/>
              <a:t>Transfer to the left side of brain, and rest.</a:t>
            </a:r>
          </a:p>
          <a:p>
            <a:pPr marL="109728" indent="0">
              <a:buNone/>
            </a:pPr>
            <a:endParaRPr lang="en-US" dirty="0"/>
          </a:p>
        </p:txBody>
      </p:sp>
      <p:sp>
        <p:nvSpPr>
          <p:cNvPr id="9" name="Title 8"/>
          <p:cNvSpPr>
            <a:spLocks noGrp="1"/>
          </p:cNvSpPr>
          <p:nvPr>
            <p:ph type="title"/>
          </p:nvPr>
        </p:nvSpPr>
        <p:spPr>
          <a:xfrm>
            <a:off x="180613" y="281078"/>
            <a:ext cx="6186311" cy="1066800"/>
          </a:xfrm>
        </p:spPr>
        <p:txBody>
          <a:bodyPr>
            <a:normAutofit fontScale="90000"/>
          </a:bodyPr>
          <a:lstStyle/>
          <a:p>
            <a:r>
              <a:rPr lang="en-US" dirty="0"/>
              <a:t>LEFT BRAIN THINKING VS RIGHT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2113" y="3501512"/>
            <a:ext cx="1989176" cy="210592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0037" y="4888536"/>
            <a:ext cx="1510760" cy="1702764"/>
          </a:xfrm>
          <a:prstGeom prst="rect">
            <a:avLst/>
          </a:prstGeom>
        </p:spPr>
      </p:pic>
      <p:sp>
        <p:nvSpPr>
          <p:cNvPr id="8" name="TextBox 7"/>
          <p:cNvSpPr txBox="1"/>
          <p:nvPr/>
        </p:nvSpPr>
        <p:spPr>
          <a:xfrm>
            <a:off x="10241036" y="3690565"/>
            <a:ext cx="2020711" cy="646331"/>
          </a:xfrm>
          <a:prstGeom prst="rect">
            <a:avLst/>
          </a:prstGeom>
          <a:noFill/>
        </p:spPr>
        <p:txBody>
          <a:bodyPr wrap="square" rtlCol="0">
            <a:spAutoFit/>
          </a:bodyPr>
          <a:lstStyle/>
          <a:p>
            <a:r>
              <a:rPr lang="en-US" b="1" i="1" dirty="0">
                <a:solidFill>
                  <a:schemeClr val="accent2">
                    <a:lumMod val="50000"/>
                  </a:schemeClr>
                </a:solidFill>
              </a:rPr>
              <a:t>LEFT BRAIN THINKING </a:t>
            </a:r>
            <a:r>
              <a:rPr lang="en-US" b="1" i="1" dirty="0" smtClean="0">
                <a:solidFill>
                  <a:schemeClr val="accent2">
                    <a:lumMod val="50000"/>
                  </a:schemeClr>
                </a:solidFill>
              </a:rPr>
              <a:t>RESULT</a:t>
            </a:r>
            <a:endParaRPr lang="en-US" b="1" i="1" dirty="0">
              <a:solidFill>
                <a:schemeClr val="accent2">
                  <a:lumMod val="50000"/>
                </a:schemeClr>
              </a:solidFill>
            </a:endParaRPr>
          </a:p>
        </p:txBody>
      </p:sp>
      <p:sp>
        <p:nvSpPr>
          <p:cNvPr id="10" name="Rectangle 9"/>
          <p:cNvSpPr/>
          <p:nvPr/>
        </p:nvSpPr>
        <p:spPr>
          <a:xfrm>
            <a:off x="6315417" y="3690565"/>
            <a:ext cx="2007416" cy="646331"/>
          </a:xfrm>
          <a:prstGeom prst="rect">
            <a:avLst/>
          </a:prstGeom>
        </p:spPr>
        <p:txBody>
          <a:bodyPr wrap="square">
            <a:spAutoFit/>
          </a:bodyPr>
          <a:lstStyle/>
          <a:p>
            <a:r>
              <a:rPr lang="en-US" b="1" i="1" dirty="0">
                <a:solidFill>
                  <a:schemeClr val="accent2">
                    <a:lumMod val="50000"/>
                  </a:schemeClr>
                </a:solidFill>
              </a:rPr>
              <a:t>RIGHT BRAIN THINKING </a:t>
            </a:r>
            <a:r>
              <a:rPr lang="en-US" b="1" i="1" dirty="0" smtClean="0">
                <a:solidFill>
                  <a:schemeClr val="accent2">
                    <a:lumMod val="50000"/>
                  </a:schemeClr>
                </a:solidFill>
              </a:rPr>
              <a:t>RESULT</a:t>
            </a:r>
            <a:endParaRPr lang="en-US" b="1" i="1" dirty="0">
              <a:solidFill>
                <a:schemeClr val="accent2">
                  <a:lumMod val="50000"/>
                </a:schemeClr>
              </a:solidFill>
            </a:endParaRPr>
          </a:p>
        </p:txBody>
      </p:sp>
    </p:spTree>
    <p:extLst>
      <p:ext uri="{BB962C8B-B14F-4D97-AF65-F5344CB8AC3E}">
        <p14:creationId xmlns:p14="http://schemas.microsoft.com/office/powerpoint/2010/main" val="4237039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5330" y="451584"/>
            <a:ext cx="12192000" cy="6278642"/>
          </a:xfrm>
          <a:prstGeom prst="rect">
            <a:avLst/>
          </a:prstGeom>
          <a:noFill/>
        </p:spPr>
        <p:txBody>
          <a:bodyPr wrap="square" rtlCol="0">
            <a:spAutoFit/>
          </a:bodyPr>
          <a:lstStyle/>
          <a:p>
            <a:r>
              <a:rPr lang="en-US" dirty="0">
                <a:solidFill>
                  <a:schemeClr val="accent3">
                    <a:lumMod val="50000"/>
                  </a:schemeClr>
                </a:solidFill>
              </a:rPr>
              <a:t>EI Self Mastery </a:t>
            </a:r>
          </a:p>
          <a:p>
            <a:endParaRPr lang="en-US" dirty="0"/>
          </a:p>
          <a:p>
            <a:r>
              <a:rPr lang="en-US" dirty="0" smtClean="0"/>
              <a:t>•Self </a:t>
            </a:r>
            <a:r>
              <a:rPr lang="en-US" dirty="0"/>
              <a:t>awareness - knowing what I'm feeling why I'm feeling it.  A study by Antonio </a:t>
            </a:r>
            <a:r>
              <a:rPr lang="en-US" dirty="0" err="1"/>
              <a:t>Damasio</a:t>
            </a:r>
            <a:r>
              <a:rPr lang="en-US" dirty="0"/>
              <a:t>, an expert on circuitry, took a lawyer </a:t>
            </a:r>
            <a:endParaRPr lang="en-US" dirty="0" smtClean="0"/>
          </a:p>
          <a:p>
            <a:r>
              <a:rPr lang="en-US" dirty="0"/>
              <a:t> </a:t>
            </a:r>
            <a:r>
              <a:rPr lang="en-US" dirty="0" smtClean="0"/>
              <a:t> who </a:t>
            </a:r>
            <a:r>
              <a:rPr lang="en-US" dirty="0"/>
              <a:t>had a severe brain injury which they sniped the circuitry from frontal lobe and amygdala because the lawyers life was </a:t>
            </a:r>
            <a:r>
              <a:rPr lang="en-US" dirty="0" smtClean="0"/>
              <a:t>  </a:t>
            </a:r>
          </a:p>
          <a:p>
            <a:r>
              <a:rPr lang="en-US" dirty="0"/>
              <a:t> </a:t>
            </a:r>
            <a:r>
              <a:rPr lang="en-US" dirty="0" smtClean="0"/>
              <a:t> collapsing</a:t>
            </a:r>
            <a:r>
              <a:rPr lang="en-US" dirty="0"/>
              <a:t>.  He seemed to be able to function as before, but could not control his moods, temper, and reactions.  He still had a </a:t>
            </a:r>
            <a:endParaRPr lang="en-US" dirty="0" smtClean="0"/>
          </a:p>
          <a:p>
            <a:r>
              <a:rPr lang="en-US" dirty="0"/>
              <a:t> </a:t>
            </a:r>
            <a:r>
              <a:rPr lang="en-US" dirty="0" smtClean="0"/>
              <a:t> high </a:t>
            </a:r>
            <a:r>
              <a:rPr lang="en-US" dirty="0"/>
              <a:t>IQ.  He could not keep a job.  Being a lawyer could give him rational work, but he no longer had emotional prioritization, </a:t>
            </a:r>
            <a:endParaRPr lang="en-US" dirty="0" smtClean="0"/>
          </a:p>
          <a:p>
            <a:r>
              <a:rPr lang="en-US" dirty="0"/>
              <a:t> </a:t>
            </a:r>
            <a:r>
              <a:rPr lang="en-US" dirty="0" smtClean="0"/>
              <a:t> how </a:t>
            </a:r>
            <a:r>
              <a:rPr lang="en-US" dirty="0"/>
              <a:t>should this guy vs that guy.  He could not draw on base brain thinking which observes every action, what works and didn’t </a:t>
            </a:r>
            <a:endParaRPr lang="en-US" dirty="0" smtClean="0"/>
          </a:p>
          <a:p>
            <a:r>
              <a:rPr lang="en-US" dirty="0"/>
              <a:t> </a:t>
            </a:r>
            <a:r>
              <a:rPr lang="en-US" dirty="0" smtClean="0"/>
              <a:t> work</a:t>
            </a:r>
            <a:r>
              <a:rPr lang="en-US" dirty="0"/>
              <a:t>, but has zero connectivity in words</a:t>
            </a:r>
            <a:r>
              <a:rPr lang="en-US" dirty="0" smtClean="0"/>
              <a:t>.</a:t>
            </a:r>
          </a:p>
          <a:p>
            <a:endParaRPr lang="en-US" dirty="0"/>
          </a:p>
          <a:p>
            <a:r>
              <a:rPr lang="en-US" dirty="0" smtClean="0"/>
              <a:t>  -It </a:t>
            </a:r>
            <a:r>
              <a:rPr lang="en-US" dirty="0"/>
              <a:t>tells with feelings, i.e. go with your gut, tells us this is right or wrong with gut </a:t>
            </a:r>
            <a:r>
              <a:rPr lang="en-US" dirty="0" smtClean="0"/>
              <a:t>feeling </a:t>
            </a:r>
            <a:r>
              <a:rPr lang="en-US" dirty="0"/>
              <a:t>, EI is being able to tune into emotional </a:t>
            </a:r>
            <a:endParaRPr lang="en-US" dirty="0" smtClean="0"/>
          </a:p>
          <a:p>
            <a:r>
              <a:rPr lang="en-US" dirty="0"/>
              <a:t> </a:t>
            </a:r>
            <a:r>
              <a:rPr lang="en-US" dirty="0" smtClean="0"/>
              <a:t>  feelings </a:t>
            </a:r>
            <a:r>
              <a:rPr lang="en-US" dirty="0"/>
              <a:t>which comes to us through non verbal, feeling only not yes or no</a:t>
            </a:r>
            <a:r>
              <a:rPr lang="en-US" dirty="0" smtClean="0"/>
              <a:t>.</a:t>
            </a:r>
          </a:p>
          <a:p>
            <a:endParaRPr lang="en-US" sz="800" dirty="0"/>
          </a:p>
          <a:p>
            <a:endParaRPr lang="en-US" sz="800" dirty="0"/>
          </a:p>
          <a:p>
            <a:r>
              <a:rPr lang="en-US" dirty="0" smtClean="0"/>
              <a:t> -How </a:t>
            </a:r>
            <a:r>
              <a:rPr lang="en-US" dirty="0"/>
              <a:t>good we are going to feel when a goal is accomplished.  </a:t>
            </a:r>
            <a:endParaRPr lang="en-US" dirty="0" smtClean="0"/>
          </a:p>
          <a:p>
            <a:endParaRPr lang="en-US" dirty="0" smtClean="0"/>
          </a:p>
          <a:p>
            <a:r>
              <a:rPr lang="en-US" dirty="0" smtClean="0"/>
              <a:t>-Ability </a:t>
            </a:r>
            <a:r>
              <a:rPr lang="en-US" dirty="0"/>
              <a:t>difference between emotionality, </a:t>
            </a:r>
            <a:r>
              <a:rPr lang="en-US" dirty="0" smtClean="0"/>
              <a:t>example:</a:t>
            </a:r>
          </a:p>
          <a:p>
            <a:r>
              <a:rPr lang="en-US" dirty="0" smtClean="0"/>
              <a:t>       Kids </a:t>
            </a:r>
            <a:r>
              <a:rPr lang="en-US" dirty="0"/>
              <a:t>with marsh mellows, you can have this marsh mellow now but if you wait till I get back you can have 2, </a:t>
            </a:r>
            <a:endParaRPr lang="en-US" dirty="0" smtClean="0"/>
          </a:p>
          <a:p>
            <a:r>
              <a:rPr lang="en-US" dirty="0"/>
              <a:t> </a:t>
            </a:r>
            <a:r>
              <a:rPr lang="en-US" dirty="0" smtClean="0"/>
              <a:t>      1/3 </a:t>
            </a:r>
            <a:r>
              <a:rPr lang="en-US" dirty="0"/>
              <a:t>ate right </a:t>
            </a:r>
            <a:r>
              <a:rPr lang="en-US" dirty="0" smtClean="0"/>
              <a:t>away and 1/3 waited . . .  </a:t>
            </a:r>
            <a:r>
              <a:rPr lang="en-US" dirty="0"/>
              <a:t>pay off came years later upon graduating high school</a:t>
            </a:r>
            <a:r>
              <a:rPr lang="en-US" dirty="0" smtClean="0"/>
              <a:t>, the </a:t>
            </a:r>
            <a:r>
              <a:rPr lang="en-US" dirty="0"/>
              <a:t>kids who waited, got along </a:t>
            </a:r>
            <a:endParaRPr lang="en-US" dirty="0" smtClean="0"/>
          </a:p>
          <a:p>
            <a:r>
              <a:rPr lang="en-US" dirty="0"/>
              <a:t> </a:t>
            </a:r>
            <a:r>
              <a:rPr lang="en-US" dirty="0" smtClean="0"/>
              <a:t>      better </a:t>
            </a:r>
            <a:r>
              <a:rPr lang="en-US" dirty="0"/>
              <a:t>and scored 200 </a:t>
            </a:r>
            <a:r>
              <a:rPr lang="en-US" dirty="0" smtClean="0"/>
              <a:t>pts  higher </a:t>
            </a:r>
            <a:r>
              <a:rPr lang="en-US" dirty="0"/>
              <a:t>than kids who did not wait.  All children of very high 1q families, impulsivities' no control.  </a:t>
            </a:r>
            <a:endParaRPr lang="en-US" dirty="0" smtClean="0"/>
          </a:p>
          <a:p>
            <a:endParaRPr lang="en-US" dirty="0"/>
          </a:p>
          <a:p>
            <a:r>
              <a:rPr lang="en-US" dirty="0" smtClean="0"/>
              <a:t>•When </a:t>
            </a:r>
            <a:r>
              <a:rPr lang="en-US" dirty="0"/>
              <a:t>amygdala, fixates </a:t>
            </a:r>
            <a:r>
              <a:rPr lang="en-US" dirty="0" smtClean="0"/>
              <a:t>on:</a:t>
            </a:r>
          </a:p>
          <a:p>
            <a:endParaRPr lang="en-US" sz="800" dirty="0"/>
          </a:p>
          <a:p>
            <a:r>
              <a:rPr lang="en-US" dirty="0"/>
              <a:t> </a:t>
            </a:r>
            <a:r>
              <a:rPr lang="en-US" dirty="0" smtClean="0"/>
              <a:t>    Bother </a:t>
            </a:r>
            <a:r>
              <a:rPr lang="en-US" dirty="0"/>
              <a:t>vs solution or reward, occupies working memory,  if 6 bits of info are concentrating on problems, and only 2 for </a:t>
            </a:r>
            <a:r>
              <a:rPr lang="en-US" dirty="0" smtClean="0"/>
              <a:t>  </a:t>
            </a:r>
          </a:p>
          <a:p>
            <a:r>
              <a:rPr lang="en-US" dirty="0"/>
              <a:t> </a:t>
            </a:r>
            <a:r>
              <a:rPr lang="en-US" dirty="0" smtClean="0"/>
              <a:t>     teacher:       Not </a:t>
            </a:r>
            <a:r>
              <a:rPr lang="en-US" dirty="0"/>
              <a:t>be able to learn</a:t>
            </a:r>
          </a:p>
        </p:txBody>
      </p:sp>
    </p:spTree>
    <p:extLst>
      <p:ext uri="{BB962C8B-B14F-4D97-AF65-F5344CB8AC3E}">
        <p14:creationId xmlns:p14="http://schemas.microsoft.com/office/powerpoint/2010/main" val="108904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49712"/>
            <a:ext cx="12192000" cy="6063198"/>
          </a:xfrm>
          <a:prstGeom prst="rect">
            <a:avLst/>
          </a:prstGeom>
          <a:noFill/>
        </p:spPr>
        <p:txBody>
          <a:bodyPr wrap="square" rtlCol="0">
            <a:spAutoFit/>
          </a:bodyPr>
          <a:lstStyle/>
          <a:p>
            <a:r>
              <a:rPr lang="en-US" dirty="0">
                <a:solidFill>
                  <a:srgbClr val="92D050"/>
                </a:solidFill>
              </a:rPr>
              <a:t>Neural Basis EQ vs IQ</a:t>
            </a:r>
          </a:p>
          <a:p>
            <a:endParaRPr lang="en-US" dirty="0"/>
          </a:p>
          <a:p>
            <a:r>
              <a:rPr lang="en-US" sz="1600" dirty="0"/>
              <a:t>The brain in evolution was developed from the bottom upward.  The brain is basically an elegant machine for survival. </a:t>
            </a:r>
            <a:endParaRPr lang="en-US" sz="1600" dirty="0" smtClean="0"/>
          </a:p>
          <a:p>
            <a:endParaRPr lang="en-US" sz="1600" dirty="0"/>
          </a:p>
          <a:p>
            <a:r>
              <a:rPr lang="en-US" sz="1600" dirty="0" smtClean="0"/>
              <a:t> </a:t>
            </a:r>
            <a:r>
              <a:rPr lang="en-US" sz="1600" dirty="0"/>
              <a:t>When it came to animals they needed to have a brain that registered emotions. Emotions have the primary survival function,  One part in mid brain known as the Amygdala is the sentinel, small portion goes to Amygdala, answers one question, do I eat it or does it eat me.  Has a trigger, the HPA- Hypo Polemic Pituitary adrenal axis. Once triggered, i.e. fear, once that which scares us, stress response, sends energy to limbs, classic flight fight freeze signal. We no longer operate like survival animalistic mode, Now we operate in a complex symbolic reality, symbolic threats, i.e. he’s not treating me fairly, she’s dissing me, what ever it may be to trigger HPA, when we are caught in the HPA axis Amygdala, caught in the grips of a distressing emotion, our attention narrows and fixates, makes sub optimal for most of life that are impactful. </a:t>
            </a:r>
            <a:endParaRPr lang="en-US" sz="1600" dirty="0" smtClean="0"/>
          </a:p>
          <a:p>
            <a:endParaRPr lang="en-US" sz="1600" dirty="0"/>
          </a:p>
          <a:p>
            <a:r>
              <a:rPr lang="en-US" sz="1600" dirty="0" smtClean="0"/>
              <a:t>When </a:t>
            </a:r>
            <a:r>
              <a:rPr lang="en-US" sz="1600" dirty="0"/>
              <a:t>its really triggered it may cause an Amygdala Hijack-very strong emotional response, sudden and intense, you so something or say something, or send an email, that when the dust settles, we really </a:t>
            </a:r>
            <a:r>
              <a:rPr lang="en-US" sz="1600" dirty="0" smtClean="0"/>
              <a:t>regret (tell </a:t>
            </a:r>
            <a:r>
              <a:rPr lang="en-US" sz="1600" dirty="0"/>
              <a:t>bank story</a:t>
            </a:r>
            <a:r>
              <a:rPr lang="en-US" sz="1600" dirty="0" smtClean="0"/>
              <a:t>) happens </a:t>
            </a:r>
            <a:r>
              <a:rPr lang="en-US" sz="1600" dirty="0"/>
              <a:t>to really intelligent people as we become very childlike and really dumb, being run by our fears and anger learned in childhood.  Good new is When we have an impulse from the amygdala it goes to the pre frontal cortex, the PFC draws information form all over the brain, its very important it’s the  brains executive center, like when we get so pissed off, goes into center and googles brain, and tells you that crucial fact that we really need to know, like oh this is my boss I’m pissed at, I’m not going slug him, I'm going to smile instead and that is exactly the diff between cortical which operate in the center of the brain, where IQ resides, amygdala  and EI, PFC draws information form all over the brain which integrate between the frontal cortex or lobe and the amygdala very widely connected throughout the brain. </a:t>
            </a:r>
            <a:endParaRPr lang="en-US" sz="1600" dirty="0" smtClean="0"/>
          </a:p>
          <a:p>
            <a:endParaRPr lang="en-US" sz="1600" dirty="0"/>
          </a:p>
          <a:p>
            <a:r>
              <a:rPr lang="en-US" sz="1600" dirty="0" smtClean="0"/>
              <a:t>When </a:t>
            </a:r>
            <a:r>
              <a:rPr lang="en-US" sz="1600" dirty="0"/>
              <a:t>the amygdala, is hijacked it takes over the right side of the brain.  Resting ration Right to left, most are in the middle, when someone is mostly far right they are clinically depressed, when far to Left, happy just let things roll off their back, hardly ever have a bad day, what the Left has that the right doesn't  have is an inhibitory  circuit to the amygdala, so when thoughts are sent to amygdala that provoke stress or anxiety it tell brain to shut up!  It calms the amygdala, so people who have this ability have more good days, better moods, more self control. </a:t>
            </a:r>
          </a:p>
        </p:txBody>
      </p:sp>
    </p:spTree>
    <p:extLst>
      <p:ext uri="{BB962C8B-B14F-4D97-AF65-F5344CB8AC3E}">
        <p14:creationId xmlns:p14="http://schemas.microsoft.com/office/powerpoint/2010/main" val="3632491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raining presentation">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Training presentation" id="{9308F140-5CDC-477D-BC4D-9C1906451284}" vid="{11C5112C-663B-4E6D-9D3D-2361F8FA32D6}"/>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FD44557-C150-4AA7-97B1-62E8021520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Training presentation</Template>
  <TotalTime>0</TotalTime>
  <Words>2101</Words>
  <Application>Microsoft Office PowerPoint</Application>
  <PresentationFormat>Widescreen</PresentationFormat>
  <Paragraphs>204</Paragraphs>
  <Slides>23</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Georgia</vt:lpstr>
      <vt:lpstr>Wingdings</vt:lpstr>
      <vt:lpstr>Wingdings 2</vt:lpstr>
      <vt:lpstr>Training presentation</vt:lpstr>
      <vt:lpstr>Emotional Intelligence for Nurses  </vt:lpstr>
      <vt:lpstr>Introduction</vt:lpstr>
      <vt:lpstr>Disclosure </vt:lpstr>
      <vt:lpstr>Principles of Emotional Intelligence </vt:lpstr>
      <vt:lpstr>PowerPoint Presentation</vt:lpstr>
      <vt:lpstr>EMOTIONAL INTELLIGENCE  </vt:lpstr>
      <vt:lpstr>Emotional Intelligence for Nurses</vt:lpstr>
      <vt:lpstr> SELF - AWARENESS</vt:lpstr>
      <vt:lpstr> SELF - REGULATION</vt:lpstr>
      <vt:lpstr> SOCIAL – AWARNESS </vt:lpstr>
      <vt:lpstr>PowerPoint Presentation</vt:lpstr>
      <vt:lpstr> SELF – MOTIVATION</vt:lpstr>
      <vt:lpstr>Questions to ask yourself about the Principles of EI</vt:lpstr>
      <vt:lpstr>PowerPoint Presentation</vt:lpstr>
      <vt:lpstr>Right and Left Brain </vt:lpstr>
      <vt:lpstr>PowerPoint Presentation</vt:lpstr>
      <vt:lpstr>PowerPoint Presentation</vt:lpstr>
      <vt:lpstr>PowerPoint Presentation</vt:lpstr>
      <vt:lpstr>PowerPoint Presentation</vt:lpstr>
      <vt:lpstr>PowerPoint Presentation</vt:lpstr>
      <vt:lpstr>LEFT BRAIN THINKING VS RIGHT</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2016-06-08T01:18:33Z</dcterms:created>
  <dcterms:modified xsi:type="dcterms:W3CDTF">2016-12-09T20:53:28Z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TC034606049991</vt:lpwstr>
  </property>
</Properties>
</file>