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
  </p:notesMasterIdLst>
  <p:handoutMasterIdLst>
    <p:handoutMasterId r:id="rId4"/>
  </p:handoutMasterIdLst>
  <p:sldIdLst>
    <p:sldId id="263" r:id="rId2"/>
  </p:sldIdLst>
  <p:sldSz cx="43891200" cy="32918400"/>
  <p:notesSz cx="7010400" cy="9296400"/>
  <p:embeddedFontLst>
    <p:embeddedFont>
      <p:font typeface="Montserrat Light" panose="020B0604020202020204" charset="0"/>
      <p:regular r:id="rId5"/>
    </p:embeddedFont>
    <p:embeddedFont>
      <p:font typeface="Libre Baskerville" panose="020B0604020202020204" charset="0"/>
      <p:bold r:id="rId6"/>
    </p:embeddedFont>
    <p:embeddedFont>
      <p:font typeface="Calibri" panose="020F0502020204030204" pitchFamily="34" charset="0"/>
      <p:regular r:id="rId7"/>
      <p:bold r:id="rId8"/>
      <p:italic r:id="rId9"/>
      <p:boldItalic r:id="rId10"/>
    </p:embeddedFont>
  </p:embeddedFontLst>
  <p:custDataLst>
    <p:tags r:id="rId11"/>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9968">
          <p15:clr>
            <a:srgbClr val="A4A3A4"/>
          </p15:clr>
        </p15:guide>
        <p15:guide id="2" orient="horz" pos="5632">
          <p15:clr>
            <a:srgbClr val="A4A3A4"/>
          </p15:clr>
        </p15:guide>
        <p15:guide id="3" orient="horz" pos="3533">
          <p15:clr>
            <a:srgbClr val="A4A3A4"/>
          </p15:clr>
        </p15:guide>
        <p15:guide id="4" orient="horz" pos="6246">
          <p15:clr>
            <a:srgbClr val="A4A3A4"/>
          </p15:clr>
        </p15:guide>
        <p15:guide id="5" pos="720">
          <p15:clr>
            <a:srgbClr val="A4A3A4"/>
          </p15:clr>
        </p15:guide>
        <p15:guide id="6" pos="6912">
          <p15:clr>
            <a:srgbClr val="A4A3A4"/>
          </p15:clr>
        </p15:guide>
        <p15:guide id="7" pos="7392">
          <p15:clr>
            <a:srgbClr val="A4A3A4"/>
          </p15:clr>
        </p15:guide>
        <p15:guide id="8" pos="13584">
          <p15:clr>
            <a:srgbClr val="A4A3A4"/>
          </p15:clr>
        </p15:guide>
        <p15:guide id="9" pos="14064">
          <p15:clr>
            <a:srgbClr val="A4A3A4"/>
          </p15:clr>
        </p15:guide>
        <p15:guide id="10" pos="20256">
          <p15:clr>
            <a:srgbClr val="A4A3A4"/>
          </p15:clr>
        </p15:guide>
        <p15:guide id="11" pos="20736">
          <p15:clr>
            <a:srgbClr val="A4A3A4"/>
          </p15:clr>
        </p15:guide>
        <p15:guide id="12" pos="26928">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82A5"/>
    <a:srgbClr val="DCE1C8"/>
    <a:srgbClr val="235078"/>
    <a:srgbClr val="EAEAEA"/>
    <a:srgbClr val="EEEEEE"/>
    <a:srgbClr val="006699"/>
    <a:srgbClr val="CC3300"/>
    <a:srgbClr val="006600"/>
    <a:srgbClr val="336699"/>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4660" autoAdjust="0"/>
  </p:normalViewPr>
  <p:slideViewPr>
    <p:cSldViewPr>
      <p:cViewPr>
        <p:scale>
          <a:sx n="50" d="100"/>
          <a:sy n="50" d="100"/>
        </p:scale>
        <p:origin x="1506" y="-132"/>
      </p:cViewPr>
      <p:guideLst>
        <p:guide orient="horz" pos="19968"/>
        <p:guide orient="horz" pos="5632"/>
        <p:guide orient="horz" pos="3533"/>
        <p:guide orient="horz" pos="6246"/>
        <p:guide pos="720"/>
        <p:guide pos="6912"/>
        <p:guide pos="7392"/>
        <p:guide pos="13584"/>
        <p:guide pos="14064"/>
        <p:guide pos="20256"/>
        <p:guide pos="20736"/>
        <p:guide pos="26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p:cViewPr varScale="1">
        <p:scale>
          <a:sx n="17" d="100"/>
          <a:sy n="17" d="100"/>
        </p:scale>
        <p:origin x="4416" y="1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ags" Target="tags/tag1.xml"/><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28587"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t" anchorCtr="0" compatLnSpc="1">
            <a:prstTxWarp prst="textNoShape">
              <a:avLst/>
            </a:prstTxWarp>
          </a:bodyPr>
          <a:lstStyle>
            <a:defPPr>
              <a:defRPr kern="1200" smtId="4294967295"/>
            </a:defPPr>
            <a:lvl1pPr defTabSz="895388">
              <a:defRPr sz="1200"/>
            </a:lvl1pPr>
          </a:lstStyle>
          <a:p>
            <a:pPr>
              <a:defRPr/>
            </a:pPr>
            <a:endParaRPr lang="en-AU"/>
          </a:p>
        </p:txBody>
      </p:sp>
      <p:sp>
        <p:nvSpPr>
          <p:cNvPr id="4099" name="Rectangle 3"/>
          <p:cNvSpPr>
            <a:spLocks noGrp="1" noChangeArrowheads="1"/>
          </p:cNvSpPr>
          <p:nvPr>
            <p:ph type="dt" sz="quarter" idx="1"/>
          </p:nvPr>
        </p:nvSpPr>
        <p:spPr bwMode="auto">
          <a:xfrm>
            <a:off x="3936189" y="0"/>
            <a:ext cx="3101028"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t" anchorCtr="0" compatLnSpc="1">
            <a:prstTxWarp prst="textNoShape">
              <a:avLst/>
            </a:prstTxWarp>
          </a:bodyPr>
          <a:lstStyle>
            <a:defPPr>
              <a:defRPr kern="1200" smtId="4294967295"/>
            </a:defPPr>
            <a:lvl1pPr algn="r" defTabSz="895388">
              <a:defRPr sz="1200"/>
            </a:lvl1pPr>
          </a:lstStyle>
          <a:p>
            <a:pPr>
              <a:defRPr/>
            </a:pPr>
            <a:endParaRPr lang="en-AU"/>
          </a:p>
        </p:txBody>
      </p:sp>
      <p:sp>
        <p:nvSpPr>
          <p:cNvPr id="4100" name="Rectangle 4"/>
          <p:cNvSpPr>
            <a:spLocks noGrp="1" noChangeArrowheads="1"/>
          </p:cNvSpPr>
          <p:nvPr>
            <p:ph type="ftr" sz="quarter" idx="2"/>
          </p:nvPr>
        </p:nvSpPr>
        <p:spPr bwMode="auto">
          <a:xfrm>
            <a:off x="0" y="8831138"/>
            <a:ext cx="3028587"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b" anchorCtr="0" compatLnSpc="1">
            <a:prstTxWarp prst="textNoShape">
              <a:avLst/>
            </a:prstTxWarp>
          </a:bodyPr>
          <a:lstStyle>
            <a:defPPr>
              <a:defRPr kern="1200" smtId="4294967295"/>
            </a:defPPr>
            <a:lvl1pPr defTabSz="895388">
              <a:defRPr sz="1200"/>
            </a:lvl1pPr>
          </a:lstStyle>
          <a:p>
            <a:pPr>
              <a:defRPr/>
            </a:pPr>
            <a:endParaRPr lang="en-AU"/>
          </a:p>
        </p:txBody>
      </p:sp>
      <p:sp>
        <p:nvSpPr>
          <p:cNvPr id="4101" name="Rectangle 5"/>
          <p:cNvSpPr>
            <a:spLocks noGrp="1" noChangeArrowheads="1"/>
          </p:cNvSpPr>
          <p:nvPr>
            <p:ph type="sldNum" sz="quarter" idx="3"/>
          </p:nvPr>
        </p:nvSpPr>
        <p:spPr bwMode="auto">
          <a:xfrm>
            <a:off x="3936189" y="8831138"/>
            <a:ext cx="3101028"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b" anchorCtr="0" compatLnSpc="1">
            <a:prstTxWarp prst="textNoShape">
              <a:avLst/>
            </a:prstTxWarp>
          </a:bodyPr>
          <a:lstStyle>
            <a:defPPr>
              <a:defRPr kern="1200" smtId="4294967295"/>
            </a:defPPr>
            <a:lvl1pPr algn="r" defTabSz="895388">
              <a:defRPr sz="1200"/>
            </a:lvl1pPr>
          </a:lstStyle>
          <a:p>
            <a:pPr>
              <a:defRPr/>
            </a:pPr>
            <a:fld id="{440C443C-8022-4F5D-8F2E-5133654FC91D}" type="slidenum">
              <a:rPr lang="en-AU"/>
              <a:pPr>
                <a:defRPr/>
              </a:pPr>
              <a:t>‹#›</a:t>
            </a:fld>
            <a:endParaRPr lang="en-AU"/>
          </a:p>
        </p:txBody>
      </p:sp>
    </p:spTree>
    <p:extLst>
      <p:ext uri="{BB962C8B-B14F-4D97-AF65-F5344CB8AC3E}">
        <p14:creationId xmlns:p14="http://schemas.microsoft.com/office/powerpoint/2010/main" val="39979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28587"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t" anchorCtr="0" compatLnSpc="1">
            <a:prstTxWarp prst="textNoShape">
              <a:avLst/>
            </a:prstTxWarp>
          </a:bodyPr>
          <a:lstStyle>
            <a:defPPr>
              <a:defRPr kern="1200" smtId="4294967295"/>
            </a:defPPr>
            <a:lvl1pPr defTabSz="895388">
              <a:defRPr sz="1200"/>
            </a:lvl1pPr>
          </a:lstStyle>
          <a:p>
            <a:pPr>
              <a:defRPr/>
            </a:pPr>
            <a:endParaRPr lang="en-AU"/>
          </a:p>
        </p:txBody>
      </p:sp>
      <p:sp>
        <p:nvSpPr>
          <p:cNvPr id="3075" name="Rectangle 3"/>
          <p:cNvSpPr>
            <a:spLocks noGrp="1" noChangeArrowheads="1"/>
          </p:cNvSpPr>
          <p:nvPr>
            <p:ph type="dt" idx="1"/>
          </p:nvPr>
        </p:nvSpPr>
        <p:spPr bwMode="auto">
          <a:xfrm>
            <a:off x="3936189" y="0"/>
            <a:ext cx="3101028"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t" anchorCtr="0" compatLnSpc="1">
            <a:prstTxWarp prst="textNoShape">
              <a:avLst/>
            </a:prstTxWarp>
          </a:bodyPr>
          <a:lstStyle>
            <a:defPPr>
              <a:defRPr kern="1200" smtId="4294967295"/>
            </a:defPPr>
            <a:lvl1pPr algn="r" defTabSz="895388">
              <a:defRPr sz="1200"/>
            </a:lvl1pPr>
          </a:lstStyle>
          <a:p>
            <a:pPr>
              <a:defRPr/>
            </a:pPr>
            <a:endParaRPr lang="en-AU"/>
          </a:p>
        </p:txBody>
      </p:sp>
      <p:sp>
        <p:nvSpPr>
          <p:cNvPr id="3076" name="Rectangle 4"/>
          <p:cNvSpPr>
            <a:spLocks noGrp="1" noRot="1" noChangeAspect="1" noChangeArrowheads="1" noTextEdit="1"/>
          </p:cNvSpPr>
          <p:nvPr>
            <p:ph type="sldImg" idx="2"/>
          </p:nvPr>
        </p:nvSpPr>
        <p:spPr bwMode="auto">
          <a:xfrm>
            <a:off x="1166813" y="696913"/>
            <a:ext cx="4632325" cy="3475037"/>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07601" y="4449854"/>
            <a:ext cx="5146091" cy="4173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t" anchorCtr="0" compatLnSpc="1">
            <a:prstTxWarp prst="textNoShape">
              <a:avLst/>
            </a:prstTxWarp>
          </a:bodyPr>
          <a:lstStyle>
            <a:defPPr>
              <a:defRPr kern="1200" smtId="4294967295"/>
            </a:defP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8831138"/>
            <a:ext cx="3028587"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b" anchorCtr="0" compatLnSpc="1">
            <a:prstTxWarp prst="textNoShape">
              <a:avLst/>
            </a:prstTxWarp>
          </a:bodyPr>
          <a:lstStyle>
            <a:defPPr>
              <a:defRPr kern="1200" smtId="4294967295"/>
            </a:defPPr>
            <a:lvl1pPr defTabSz="895388">
              <a:defRPr sz="1200"/>
            </a:lvl1pPr>
          </a:lstStyle>
          <a:p>
            <a:pPr>
              <a:defRPr/>
            </a:pPr>
            <a:endParaRPr lang="en-AU"/>
          </a:p>
        </p:txBody>
      </p:sp>
      <p:sp>
        <p:nvSpPr>
          <p:cNvPr id="3079" name="Rectangle 7"/>
          <p:cNvSpPr>
            <a:spLocks noGrp="1" noChangeArrowheads="1"/>
          </p:cNvSpPr>
          <p:nvPr>
            <p:ph type="sldNum" sz="quarter" idx="5"/>
          </p:nvPr>
        </p:nvSpPr>
        <p:spPr bwMode="auto">
          <a:xfrm>
            <a:off x="3936189" y="8831138"/>
            <a:ext cx="3101028" cy="487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376" tIns="44688" rIns="89376" bIns="44688" anchor="b" anchorCtr="0" compatLnSpc="1">
            <a:prstTxWarp prst="textNoShape">
              <a:avLst/>
            </a:prstTxWarp>
          </a:bodyPr>
          <a:lstStyle>
            <a:defPPr>
              <a:defRPr kern="1200" smtId="4294967295"/>
            </a:defPPr>
            <a:lvl1pPr algn="r" defTabSz="895388">
              <a:defRPr sz="1200"/>
            </a:lvl1pPr>
          </a:lstStyle>
          <a:p>
            <a:pPr>
              <a:defRPr/>
            </a:pPr>
            <a:fld id="{42207482-9F38-4AF6-9B91-768DCEDA59AC}" type="slidenum">
              <a:rPr lang="en-AU"/>
              <a:pPr>
                <a:defRPr/>
              </a:pPr>
              <a:t>‹#›</a:t>
            </a:fld>
            <a:endParaRPr lang="en-AU"/>
          </a:p>
        </p:txBody>
      </p:sp>
    </p:spTree>
    <p:extLst>
      <p:ext uri="{BB962C8B-B14F-4D97-AF65-F5344CB8AC3E}">
        <p14:creationId xmlns:p14="http://schemas.microsoft.com/office/powerpoint/2010/main" val="40907993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smtId="4294967295"/>
            </a:defPPr>
            <a:lvl1pPr defTabSz="895388">
              <a:defRPr sz="500">
                <a:solidFill>
                  <a:schemeClr val="tx1"/>
                </a:solidFill>
                <a:latin typeface="Times New Roman" pitchFamily="18" charset="0"/>
              </a:defRPr>
            </a:lvl1pPr>
            <a:lvl2pPr marL="147550" indent="-56750" defTabSz="895388">
              <a:defRPr sz="500">
                <a:solidFill>
                  <a:schemeClr val="tx1"/>
                </a:solidFill>
                <a:latin typeface="Times New Roman" pitchFamily="18" charset="0"/>
              </a:defRPr>
            </a:lvl2pPr>
            <a:lvl3pPr marL="227000" indent="-45400" defTabSz="895388">
              <a:defRPr sz="500">
                <a:solidFill>
                  <a:schemeClr val="tx1"/>
                </a:solidFill>
                <a:latin typeface="Times New Roman" pitchFamily="18" charset="0"/>
              </a:defRPr>
            </a:lvl3pPr>
            <a:lvl4pPr marL="317800" indent="-45400" defTabSz="895388">
              <a:defRPr sz="500">
                <a:solidFill>
                  <a:schemeClr val="tx1"/>
                </a:solidFill>
                <a:latin typeface="Times New Roman" pitchFamily="18" charset="0"/>
              </a:defRPr>
            </a:lvl4pPr>
            <a:lvl5pPr marL="408600" indent="-45400" defTabSz="895388">
              <a:defRPr sz="500">
                <a:solidFill>
                  <a:schemeClr val="tx1"/>
                </a:solidFill>
                <a:latin typeface="Times New Roman" pitchFamily="18" charset="0"/>
              </a:defRPr>
            </a:lvl5pPr>
            <a:lvl6pPr marL="499400" indent="-45400" defTabSz="895388" eaLnBrk="0" fontAlgn="base" hangingPunct="0">
              <a:spcBef>
                <a:spcPct val="0"/>
              </a:spcBef>
              <a:spcAft>
                <a:spcPct val="0"/>
              </a:spcAft>
              <a:defRPr sz="500">
                <a:solidFill>
                  <a:schemeClr val="tx1"/>
                </a:solidFill>
                <a:latin typeface="Times New Roman" pitchFamily="18" charset="0"/>
              </a:defRPr>
            </a:lvl6pPr>
            <a:lvl7pPr marL="590199" indent="-45400" defTabSz="895388" eaLnBrk="0" fontAlgn="base" hangingPunct="0">
              <a:spcBef>
                <a:spcPct val="0"/>
              </a:spcBef>
              <a:spcAft>
                <a:spcPct val="0"/>
              </a:spcAft>
              <a:defRPr sz="500">
                <a:solidFill>
                  <a:schemeClr val="tx1"/>
                </a:solidFill>
                <a:latin typeface="Times New Roman" pitchFamily="18" charset="0"/>
              </a:defRPr>
            </a:lvl7pPr>
            <a:lvl8pPr marL="680999" indent="-45400" defTabSz="895388" eaLnBrk="0" fontAlgn="base" hangingPunct="0">
              <a:spcBef>
                <a:spcPct val="0"/>
              </a:spcBef>
              <a:spcAft>
                <a:spcPct val="0"/>
              </a:spcAft>
              <a:defRPr sz="500">
                <a:solidFill>
                  <a:schemeClr val="tx1"/>
                </a:solidFill>
                <a:latin typeface="Times New Roman" pitchFamily="18" charset="0"/>
              </a:defRPr>
            </a:lvl8pPr>
            <a:lvl9pPr marL="771799" indent="-45400" defTabSz="895388" eaLnBrk="0" fontAlgn="base" hangingPunct="0">
              <a:spcBef>
                <a:spcPct val="0"/>
              </a:spcBef>
              <a:spcAft>
                <a:spcPct val="0"/>
              </a:spcAft>
              <a:defRPr sz="500">
                <a:solidFill>
                  <a:schemeClr val="tx1"/>
                </a:solidFill>
                <a:latin typeface="Times New Roman" pitchFamily="18" charset="0"/>
              </a:defRPr>
            </a:lvl9pPr>
          </a:lstStyle>
          <a:p>
            <a:fld id="{842B0325-ACC9-488E-8876-C4E9E3B68AD8}" type="slidenum">
              <a:rPr lang="en-AU" sz="1200"/>
              <a:t>1</a:t>
            </a:fld>
            <a:endParaRPr lang="en-AU" sz="1200"/>
          </a:p>
        </p:txBody>
      </p:sp>
      <p:sp>
        <p:nvSpPr>
          <p:cNvPr id="4099" name="Rectangle 2"/>
          <p:cNvSpPr>
            <a:spLocks noGrp="1" noRot="1" noChangeAspect="1" noChangeArrowheads="1" noTextEdit="1"/>
          </p:cNvSpPr>
          <p:nvPr>
            <p:ph type="sldImg"/>
          </p:nvPr>
        </p:nvSpPr>
        <p:spPr/>
      </p:sp>
      <p:sp>
        <p:nvSpPr>
          <p:cNvPr id="4100" name="Rectangle 3"/>
          <p:cNvSpPr>
            <a:spLocks noGrp="1" noChangeArrowheads="1"/>
          </p:cNvSpPr>
          <p:nvPr>
            <p:ph type="body" idx="1"/>
          </p:nvPr>
        </p:nvSpPr>
        <p:spPr>
          <a:noFill/>
        </p:spPr>
        <p:txBody>
          <a:bodyPr/>
          <a:lstStyle>
            <a:defPPr>
              <a:defRPr kern="1200" smtId="4294967295"/>
            </a:defP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123" y="10226675"/>
            <a:ext cx="37306957" cy="7054850"/>
          </a:xfrm>
        </p:spPr>
        <p:txBody>
          <a:bodyPr/>
          <a:lstStyle>
            <a:defPPr>
              <a:defRPr kern="1200" smtId="4294967295"/>
            </a:defPPr>
          </a:lstStyle>
          <a:p>
            <a:r>
              <a:rPr lang="en-US"/>
              <a:t>Click to edit Master title style</a:t>
            </a:r>
          </a:p>
        </p:txBody>
      </p:sp>
      <p:sp>
        <p:nvSpPr>
          <p:cNvPr id="3" name="Subtitle 2"/>
          <p:cNvSpPr>
            <a:spLocks noGrp="1"/>
          </p:cNvSpPr>
          <p:nvPr>
            <p:ph type="subTitle" idx="1"/>
          </p:nvPr>
        </p:nvSpPr>
        <p:spPr>
          <a:xfrm>
            <a:off x="6584245" y="18653125"/>
            <a:ext cx="30722711" cy="8413750"/>
          </a:xfrm>
        </p:spPr>
        <p:txBody>
          <a:bodyPr/>
          <a:lstStyle>
            <a:defPPr>
              <a:defRPr kern="1200" smtId="4294967295"/>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DA66E67-F948-4693-96A5-27BC239C04A3}" type="slidenum">
              <a:rPr lang="en-US"/>
              <a:pPr>
                <a:defRPr/>
              </a:pPr>
              <a:t>‹#›</a:t>
            </a:fld>
            <a:endParaRPr lang="en-US"/>
          </a:p>
        </p:txBody>
      </p:sp>
    </p:spTree>
    <p:extLst>
      <p:ext uri="{BB962C8B-B14F-4D97-AF65-F5344CB8AC3E}">
        <p14:creationId xmlns:p14="http://schemas.microsoft.com/office/powerpoint/2010/main" val="36489225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EC1B4D6-BEE2-4AF6-A92E-38CD68913D5A}" type="slidenum">
              <a:rPr lang="en-US"/>
              <a:pPr>
                <a:defRPr/>
              </a:pPr>
              <a:t>‹#›</a:t>
            </a:fld>
            <a:endParaRPr lang="en-US"/>
          </a:p>
        </p:txBody>
      </p:sp>
    </p:spTree>
    <p:extLst>
      <p:ext uri="{BB962C8B-B14F-4D97-AF65-F5344CB8AC3E}">
        <p14:creationId xmlns:p14="http://schemas.microsoft.com/office/powerpoint/2010/main" val="317776266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1" y="21153439"/>
            <a:ext cx="37306957" cy="6537325"/>
          </a:xfrm>
        </p:spPr>
        <p:txBody>
          <a:bodyPr anchor="t"/>
          <a:lstStyle>
            <a:defPPr>
              <a:defRPr kern="1200" smtId="4294967295"/>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1" y="13952538"/>
            <a:ext cx="37306957" cy="7200900"/>
          </a:xfrm>
        </p:spPr>
        <p:txBody>
          <a:bodyPr anchor="b"/>
          <a:lstStyle>
            <a:defPPr>
              <a:defRPr kern="1200" smtId="4294967295"/>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D8650354-6837-43DB-843B-C6021BD2EF37}" type="slidenum">
              <a:rPr lang="en-US"/>
              <a:pPr>
                <a:defRPr/>
              </a:pPr>
              <a:t>‹#›</a:t>
            </a:fld>
            <a:endParaRPr lang="en-US"/>
          </a:p>
        </p:txBody>
      </p:sp>
    </p:spTree>
    <p:extLst>
      <p:ext uri="{BB962C8B-B14F-4D97-AF65-F5344CB8AC3E}">
        <p14:creationId xmlns:p14="http://schemas.microsoft.com/office/powerpoint/2010/main" val="256863821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3293534" y="9509126"/>
            <a:ext cx="18584332" cy="19751675"/>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13334" y="9509126"/>
            <a:ext cx="18584332" cy="19751675"/>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4296FF25-ADB1-4315-9622-9852994CD1E5}" type="slidenum">
              <a:rPr lang="en-US"/>
              <a:pPr>
                <a:defRPr/>
              </a:pPr>
              <a:t>‹#›</a:t>
            </a:fld>
            <a:endParaRPr lang="en-US"/>
          </a:p>
        </p:txBody>
      </p:sp>
    </p:spTree>
    <p:extLst>
      <p:ext uri="{BB962C8B-B14F-4D97-AF65-F5344CB8AC3E}">
        <p14:creationId xmlns:p14="http://schemas.microsoft.com/office/powerpoint/2010/main" val="26183091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279" y="1317625"/>
            <a:ext cx="39502643" cy="5486400"/>
          </a:xfrm>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2194278" y="7369176"/>
            <a:ext cx="19392900" cy="3070225"/>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278" y="10439400"/>
            <a:ext cx="19392900" cy="18965862"/>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5555" y="7369176"/>
            <a:ext cx="19401368" cy="3070225"/>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5555" y="10439400"/>
            <a:ext cx="19401368" cy="18965862"/>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smtId="4294967295"/>
            </a:defPPr>
            <a:lvl1pPr>
              <a:defRPr/>
            </a:lvl1pPr>
          </a:lstStyle>
          <a:p>
            <a:pPr>
              <a:defRPr/>
            </a:pPr>
            <a:fld id="{72EF82B1-171C-4CAC-B9C4-22062286C8C4}" type="slidenum">
              <a:rPr lang="en-US"/>
              <a:pPr>
                <a:defRPr/>
              </a:pPr>
              <a:t>‹#›</a:t>
            </a:fld>
            <a:endParaRPr lang="en-US"/>
          </a:p>
        </p:txBody>
      </p:sp>
    </p:spTree>
    <p:extLst>
      <p:ext uri="{BB962C8B-B14F-4D97-AF65-F5344CB8AC3E}">
        <p14:creationId xmlns:p14="http://schemas.microsoft.com/office/powerpoint/2010/main" val="36012239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smtId="4294967295"/>
            </a:defPPr>
            <a:lvl1pPr>
              <a:defRPr/>
            </a:lvl1pPr>
          </a:lstStyle>
          <a:p>
            <a:pPr>
              <a:defRPr/>
            </a:pPr>
            <a:fld id="{678F620B-8934-45A0-BE2C-EF6C76032C45}" type="slidenum">
              <a:rPr lang="en-US"/>
              <a:pPr>
                <a:defRPr/>
              </a:pPr>
              <a:t>‹#›</a:t>
            </a:fld>
            <a:endParaRPr lang="en-US"/>
          </a:p>
        </p:txBody>
      </p:sp>
    </p:spTree>
    <p:extLst>
      <p:ext uri="{BB962C8B-B14F-4D97-AF65-F5344CB8AC3E}">
        <p14:creationId xmlns:p14="http://schemas.microsoft.com/office/powerpoint/2010/main" val="35293863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smtId="4294967295"/>
            </a:defPPr>
            <a:lvl1pPr>
              <a:defRPr/>
            </a:lvl1pPr>
          </a:lstStyle>
          <a:p>
            <a:pPr>
              <a:defRPr/>
            </a:pPr>
            <a:fld id="{A3ECE3F5-A3DD-46D3-8112-19EE7FD1DDFA}" type="slidenum">
              <a:rPr lang="en-US"/>
              <a:pPr>
                <a:defRPr/>
              </a:pPr>
              <a:t>‹#›</a:t>
            </a:fld>
            <a:endParaRPr lang="en-US"/>
          </a:p>
        </p:txBody>
      </p:sp>
    </p:spTree>
    <p:extLst>
      <p:ext uri="{BB962C8B-B14F-4D97-AF65-F5344CB8AC3E}">
        <p14:creationId xmlns:p14="http://schemas.microsoft.com/office/powerpoint/2010/main" val="233742527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278" y="1311275"/>
            <a:ext cx="14439900" cy="5576888"/>
          </a:xfrm>
        </p:spPr>
        <p:txBody>
          <a:bodyPr anchor="b"/>
          <a:lstStyle>
            <a:defPPr>
              <a:defRPr kern="1200" smtId="4294967295"/>
            </a:defPPr>
            <a:lvl1pPr algn="l">
              <a:defRPr sz="2000" b="1"/>
            </a:lvl1pPr>
          </a:lstStyle>
          <a:p>
            <a:r>
              <a:rPr lang="en-US"/>
              <a:t>Click to edit Master title style</a:t>
            </a:r>
          </a:p>
        </p:txBody>
      </p:sp>
      <p:sp>
        <p:nvSpPr>
          <p:cNvPr id="3" name="Content Placeholder 2"/>
          <p:cNvSpPr>
            <a:spLocks noGrp="1"/>
          </p:cNvSpPr>
          <p:nvPr>
            <p:ph idx="1"/>
          </p:nvPr>
        </p:nvSpPr>
        <p:spPr>
          <a:xfrm>
            <a:off x="17160523" y="1311275"/>
            <a:ext cx="24536400" cy="28093988"/>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278" y="6888163"/>
            <a:ext cx="14439900" cy="22517100"/>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96691E56-DA67-4BF5-BA67-706F30B37046}" type="slidenum">
              <a:rPr lang="en-US"/>
              <a:pPr>
                <a:defRPr/>
              </a:pPr>
              <a:t>‹#›</a:t>
            </a:fld>
            <a:endParaRPr lang="en-US"/>
          </a:p>
        </p:txBody>
      </p:sp>
    </p:spTree>
    <p:extLst>
      <p:ext uri="{BB962C8B-B14F-4D97-AF65-F5344CB8AC3E}">
        <p14:creationId xmlns:p14="http://schemas.microsoft.com/office/powerpoint/2010/main" val="398289561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545" y="23042564"/>
            <a:ext cx="26334157" cy="2720975"/>
          </a:xfrm>
        </p:spPr>
        <p:txBody>
          <a:bodyPr anchor="b"/>
          <a:lstStyle>
            <a:defPPr>
              <a:defRPr kern="1200" smtId="4294967295"/>
            </a:defPPr>
            <a:lvl1pPr algn="l">
              <a:defRPr sz="2000" b="1"/>
            </a:lvl1pPr>
          </a:lstStyle>
          <a:p>
            <a:r>
              <a:rPr lang="en-US"/>
              <a:t>Click to edit Master title style</a:t>
            </a:r>
          </a:p>
        </p:txBody>
      </p:sp>
      <p:sp>
        <p:nvSpPr>
          <p:cNvPr id="3" name="Picture Placeholder 2"/>
          <p:cNvSpPr>
            <a:spLocks noGrp="1"/>
          </p:cNvSpPr>
          <p:nvPr>
            <p:ph type="pic" idx="1"/>
          </p:nvPr>
        </p:nvSpPr>
        <p:spPr>
          <a:xfrm>
            <a:off x="8603545" y="2941638"/>
            <a:ext cx="26334157" cy="19750088"/>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3545" y="25763539"/>
            <a:ext cx="26334157" cy="3862387"/>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87F51DAE-E528-43E1-8BE0-91521416EFB0}" type="slidenum">
              <a:rPr lang="en-US"/>
              <a:pPr>
                <a:defRPr/>
              </a:pPr>
              <a:t>‹#›</a:t>
            </a:fld>
            <a:endParaRPr lang="en-US"/>
          </a:p>
        </p:txBody>
      </p:sp>
    </p:spTree>
    <p:extLst>
      <p:ext uri="{BB962C8B-B14F-4D97-AF65-F5344CB8AC3E}">
        <p14:creationId xmlns:p14="http://schemas.microsoft.com/office/powerpoint/2010/main" val="215429485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2DA27A25-0059-41B6-A6E5-54D93C10805F}" type="slidenum">
              <a:rPr lang="en-US"/>
              <a:pPr>
                <a:defRPr/>
              </a:pPr>
              <a:t>‹#›</a:t>
            </a:fld>
            <a:endParaRPr lang="en-US"/>
          </a:p>
        </p:txBody>
      </p:sp>
    </p:spTree>
    <p:extLst>
      <p:ext uri="{BB962C8B-B14F-4D97-AF65-F5344CB8AC3E}">
        <p14:creationId xmlns:p14="http://schemas.microsoft.com/office/powerpoint/2010/main" val="418118746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1635" y="2925763"/>
            <a:ext cx="9326033" cy="26335038"/>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3293534" y="2925763"/>
            <a:ext cx="27842635" cy="26335038"/>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43B26BC-A2E6-4CDA-9F76-12293F26600A}" type="slidenum">
              <a:rPr lang="en-US"/>
              <a:pPr>
                <a:defRPr/>
              </a:pPr>
              <a:t>‹#›</a:t>
            </a:fld>
            <a:endParaRPr lang="en-US"/>
          </a:p>
        </p:txBody>
      </p:sp>
    </p:spTree>
    <p:extLst>
      <p:ext uri="{BB962C8B-B14F-4D97-AF65-F5344CB8AC3E}">
        <p14:creationId xmlns:p14="http://schemas.microsoft.com/office/powerpoint/2010/main" val="34941854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0000">
              <a:srgbClr val="FFFFFF">
                <a:lumMod val="75000"/>
                <a:lumOff val="25000"/>
                <a:alpha val="82000"/>
              </a:srgbClr>
            </a:gs>
            <a:gs pos="45000">
              <a:schemeClr val="bg2">
                <a:lumMod val="25000"/>
                <a:alpha val="62000"/>
              </a:schemeClr>
            </a:gs>
          </a:gsLst>
          <a:lin ang="5400000" scaled="0"/>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4063" y="2925763"/>
            <a:ext cx="37303075"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ctr" anchorCtr="0" compatLnSpc="1">
            <a:prstTxWarp prst="textNoShape">
              <a:avLst/>
            </a:prstTxWarp>
          </a:bodyPr>
          <a:lstStyle>
            <a:defPPr>
              <a:defRPr kern="1200" smtId="4294967295"/>
            </a:defPPr>
          </a:lstStyle>
          <a:p>
            <a:pPr lvl="0"/>
            <a:r>
              <a:rPr lang="en-US"/>
              <a:t>Click to edit Master title style</a:t>
            </a:r>
          </a:p>
        </p:txBody>
      </p:sp>
      <p:sp>
        <p:nvSpPr>
          <p:cNvPr id="1027" name="Rectangle 3"/>
          <p:cNvSpPr>
            <a:spLocks noGrp="1" noChangeArrowheads="1"/>
          </p:cNvSpPr>
          <p:nvPr>
            <p:ph type="body" idx="1"/>
          </p:nvPr>
        </p:nvSpPr>
        <p:spPr bwMode="auto">
          <a:xfrm>
            <a:off x="3294063" y="9509125"/>
            <a:ext cx="37303075" cy="1975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4063"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defTabSz="4267200">
              <a:defRPr sz="6500"/>
            </a:lvl1pPr>
          </a:lstStyle>
          <a:p>
            <a:pPr>
              <a:defRPr/>
            </a:pPr>
            <a:endParaRPr lang="en-US"/>
          </a:p>
        </p:txBody>
      </p:sp>
      <p:sp>
        <p:nvSpPr>
          <p:cNvPr id="1029" name="Rectangle 5"/>
          <p:cNvSpPr>
            <a:spLocks noGrp="1" noChangeArrowheads="1"/>
          </p:cNvSpPr>
          <p:nvPr>
            <p:ph type="ftr" sz="quarter" idx="3"/>
          </p:nvPr>
        </p:nvSpPr>
        <p:spPr bwMode="auto">
          <a:xfrm>
            <a:off x="14993938" y="29992638"/>
            <a:ext cx="13903325"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algn="ctr" defTabSz="4267200">
              <a:defRPr sz="6500"/>
            </a:lvl1pPr>
          </a:lstStyle>
          <a:p>
            <a:pPr>
              <a:defRPr/>
            </a:pPr>
            <a:endParaRPr lang="en-US"/>
          </a:p>
        </p:txBody>
      </p:sp>
      <p:sp>
        <p:nvSpPr>
          <p:cNvPr id="1030" name="Rectangle 6"/>
          <p:cNvSpPr>
            <a:spLocks noGrp="1" noChangeArrowheads="1"/>
          </p:cNvSpPr>
          <p:nvPr>
            <p:ph type="sldNum" sz="quarter" idx="4"/>
          </p:nvPr>
        </p:nvSpPr>
        <p:spPr bwMode="auto">
          <a:xfrm>
            <a:off x="31453138" y="29992638"/>
            <a:ext cx="9144000" cy="219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26714" tIns="213357" rIns="426714" bIns="213357" anchor="t" anchorCtr="0" compatLnSpc="1">
            <a:prstTxWarp prst="textNoShape">
              <a:avLst/>
            </a:prstTxWarp>
          </a:bodyPr>
          <a:lstStyle>
            <a:defPPr>
              <a:defRPr kern="1200" smtId="4294967295"/>
            </a:defPPr>
            <a:lvl1pPr algn="r" defTabSz="4267200">
              <a:defRPr sz="6500"/>
            </a:lvl1pPr>
          </a:lstStyle>
          <a:p>
            <a:pPr>
              <a:defRPr/>
            </a:pPr>
            <a:fld id="{469A0CB4-D18D-4AEF-B324-9EDF067D136D}" type="slidenum">
              <a:rPr lang="en-US"/>
              <a:pPr>
                <a:defRPr/>
              </a:pPr>
              <a:t>‹#›</a:t>
            </a:fld>
            <a:endParaRPr lang="en-US"/>
          </a:p>
        </p:txBody>
      </p:sp>
      <p:pic>
        <p:nvPicPr>
          <p:cNvPr id="1031" name="New picture"/>
          <p:cNvPicPr/>
          <p:nvPr/>
        </p:nvPicPr>
        <p:blipFill>
          <a:blip r:embed="rId13"/>
          <a:stretch>
            <a:fillRect/>
          </a:stretch>
        </p:blipFill>
        <p:spPr>
          <a:xfrm rot="16200000">
            <a:off x="-11506200" y="16459200"/>
            <a:ext cx="14274800" cy="4368800"/>
          </a:xfrm>
          <a:prstGeom prst="rect">
            <a:avLst/>
          </a:prstGeom>
        </p:spPr>
      </p:pic>
      <p:pic>
        <p:nvPicPr>
          <p:cNvPr id="1032" name="New picture"/>
          <p:cNvPicPr/>
          <p:nvPr/>
        </p:nvPicPr>
        <p:blipFill>
          <a:blip r:embed="rId13"/>
          <a:stretch>
            <a:fillRect/>
          </a:stretch>
        </p:blipFill>
        <p:spPr>
          <a:xfrm rot="5400000">
            <a:off x="41122600" y="16459200"/>
            <a:ext cx="14274800" cy="4368800"/>
          </a:xfrm>
          <a:prstGeom prst="rect">
            <a:avLst/>
          </a:prstGeom>
        </p:spPr>
      </p:pic>
      <p:pic>
        <p:nvPicPr>
          <p:cNvPr id="1033" name="New picture"/>
          <p:cNvPicPr/>
          <p:nvPr/>
        </p:nvPicPr>
        <p:blipFill>
          <a:blip r:embed="rId14"/>
          <a:stretch>
            <a:fillRect/>
          </a:stretch>
        </p:blipFill>
        <p:spPr>
          <a:xfrm>
            <a:off x="6959600" y="33426400"/>
            <a:ext cx="29972000" cy="1549400"/>
          </a:xfrm>
          <a:prstGeom prst="rect">
            <a:avLst/>
          </a:prstGeom>
        </p:spPr>
      </p:pic>
      <p:sp>
        <p:nvSpPr>
          <p:cNvPr id="1034"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880">
                <a:solidFill>
                  <a:srgbClr val="808080"/>
                </a:solidFill>
              </a:rPr>
              <a:t>Template ID: persuadingsapphire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smtId="4294967295"/>
      </a:defPPr>
      <a:lvl1pPr algn="ctr" defTabSz="4267200" rtl="0" eaLnBrk="0" fontAlgn="base" hangingPunct="0">
        <a:spcBef>
          <a:spcPct val="0"/>
        </a:spcBef>
        <a:spcAft>
          <a:spcPct val="0"/>
        </a:spcAft>
        <a:defRPr sz="20500">
          <a:solidFill>
            <a:schemeClr val="tx2"/>
          </a:solidFill>
          <a:latin typeface="+mj-lt"/>
          <a:ea typeface="+mj-ea"/>
          <a:cs typeface="+mj-cs"/>
        </a:defRPr>
      </a:lvl1pPr>
      <a:lvl2pPr algn="ctr" defTabSz="4267200" rtl="0" eaLnBrk="0" fontAlgn="base" hangingPunct="0">
        <a:spcBef>
          <a:spcPct val="0"/>
        </a:spcBef>
        <a:spcAft>
          <a:spcPct val="0"/>
        </a:spcAft>
        <a:defRPr sz="20500">
          <a:solidFill>
            <a:schemeClr val="tx2"/>
          </a:solidFill>
          <a:latin typeface="Times New Roman" pitchFamily="18" charset="0"/>
        </a:defRPr>
      </a:lvl2pPr>
      <a:lvl3pPr algn="ctr" defTabSz="4267200" rtl="0" eaLnBrk="0" fontAlgn="base" hangingPunct="0">
        <a:spcBef>
          <a:spcPct val="0"/>
        </a:spcBef>
        <a:spcAft>
          <a:spcPct val="0"/>
        </a:spcAft>
        <a:defRPr sz="20500">
          <a:solidFill>
            <a:schemeClr val="tx2"/>
          </a:solidFill>
          <a:latin typeface="Times New Roman" pitchFamily="18" charset="0"/>
        </a:defRPr>
      </a:lvl3pPr>
      <a:lvl4pPr algn="ctr" defTabSz="4267200" rtl="0" eaLnBrk="0" fontAlgn="base" hangingPunct="0">
        <a:spcBef>
          <a:spcPct val="0"/>
        </a:spcBef>
        <a:spcAft>
          <a:spcPct val="0"/>
        </a:spcAft>
        <a:defRPr sz="20500">
          <a:solidFill>
            <a:schemeClr val="tx2"/>
          </a:solidFill>
          <a:latin typeface="Times New Roman" pitchFamily="18" charset="0"/>
        </a:defRPr>
      </a:lvl4pPr>
      <a:lvl5pPr algn="ctr" defTabSz="4267200" rtl="0" eaLnBrk="0" fontAlgn="base" hangingPunct="0">
        <a:spcBef>
          <a:spcPct val="0"/>
        </a:spcBef>
        <a:spcAft>
          <a:spcPct val="0"/>
        </a:spcAft>
        <a:defRPr sz="20500">
          <a:solidFill>
            <a:schemeClr val="tx2"/>
          </a:solidFill>
          <a:latin typeface="Times New Roman" pitchFamily="18" charset="0"/>
        </a:defRPr>
      </a:lvl5pPr>
      <a:lvl6pPr marL="457200" algn="ctr" defTabSz="4267200" rtl="0" eaLnBrk="0" fontAlgn="base" hangingPunct="0">
        <a:spcBef>
          <a:spcPct val="0"/>
        </a:spcBef>
        <a:spcAft>
          <a:spcPct val="0"/>
        </a:spcAft>
        <a:defRPr sz="20500">
          <a:solidFill>
            <a:schemeClr val="tx2"/>
          </a:solidFill>
          <a:latin typeface="Times New Roman" pitchFamily="18" charset="0"/>
        </a:defRPr>
      </a:lvl6pPr>
      <a:lvl7pPr marL="914400" algn="ctr" defTabSz="4267200" rtl="0" eaLnBrk="0" fontAlgn="base" hangingPunct="0">
        <a:spcBef>
          <a:spcPct val="0"/>
        </a:spcBef>
        <a:spcAft>
          <a:spcPct val="0"/>
        </a:spcAft>
        <a:defRPr sz="20500">
          <a:solidFill>
            <a:schemeClr val="tx2"/>
          </a:solidFill>
          <a:latin typeface="Times New Roman" pitchFamily="18" charset="0"/>
        </a:defRPr>
      </a:lvl7pPr>
      <a:lvl8pPr marL="1371600" algn="ctr" defTabSz="4267200" rtl="0" eaLnBrk="0" fontAlgn="base" hangingPunct="0">
        <a:spcBef>
          <a:spcPct val="0"/>
        </a:spcBef>
        <a:spcAft>
          <a:spcPct val="0"/>
        </a:spcAft>
        <a:defRPr sz="20500">
          <a:solidFill>
            <a:schemeClr val="tx2"/>
          </a:solidFill>
          <a:latin typeface="Times New Roman" pitchFamily="18" charset="0"/>
        </a:defRPr>
      </a:lvl8pPr>
      <a:lvl9pPr marL="1828800" algn="ctr" defTabSz="4267200" rtl="0" eaLnBrk="0" fontAlgn="base" hangingPunct="0">
        <a:spcBef>
          <a:spcPct val="0"/>
        </a:spcBef>
        <a:spcAft>
          <a:spcPct val="0"/>
        </a:spcAft>
        <a:defRPr sz="20500">
          <a:solidFill>
            <a:schemeClr val="tx2"/>
          </a:solidFill>
          <a:latin typeface="Times New Roman" pitchFamily="18" charset="0"/>
        </a:defRPr>
      </a:lvl9pPr>
    </p:titleStyle>
    <p:bodyStyle>
      <a:defPPr>
        <a:defRPr kern="1200" smtId="4294967295"/>
      </a:defPPr>
      <a:lvl1pPr marL="1600200" indent="-1600200" algn="l" defTabSz="4267200" rtl="0" eaLnBrk="0" fontAlgn="base" hangingPunct="0">
        <a:spcBef>
          <a:spcPct val="20000"/>
        </a:spcBef>
        <a:spcAft>
          <a:spcPct val="0"/>
        </a:spcAft>
        <a:buChar char="•"/>
        <a:defRPr sz="14900">
          <a:solidFill>
            <a:schemeClr val="tx1"/>
          </a:solidFill>
          <a:latin typeface="+mn-lt"/>
          <a:ea typeface="+mn-ea"/>
          <a:cs typeface="+mn-cs"/>
        </a:defRPr>
      </a:lvl1pPr>
      <a:lvl2pPr marL="3467100" indent="-1333500" algn="l" defTabSz="4267200" rtl="0" eaLnBrk="0" fontAlgn="base" hangingPunct="0">
        <a:spcBef>
          <a:spcPct val="20000"/>
        </a:spcBef>
        <a:spcAft>
          <a:spcPct val="0"/>
        </a:spcAft>
        <a:buChar char="–"/>
        <a:defRPr sz="13100">
          <a:solidFill>
            <a:schemeClr val="tx1"/>
          </a:solidFill>
          <a:latin typeface="+mn-lt"/>
        </a:defRPr>
      </a:lvl2pPr>
      <a:lvl3pPr marL="5334000" indent="-1066800" algn="l" defTabSz="4267200" rtl="0" eaLnBrk="0" fontAlgn="base" hangingPunct="0">
        <a:spcBef>
          <a:spcPct val="20000"/>
        </a:spcBef>
        <a:spcAft>
          <a:spcPct val="0"/>
        </a:spcAft>
        <a:buChar char="•"/>
        <a:defRPr sz="11200">
          <a:solidFill>
            <a:schemeClr val="tx1"/>
          </a:solidFill>
          <a:latin typeface="+mn-lt"/>
        </a:defRPr>
      </a:lvl3pPr>
      <a:lvl4pPr marL="7467600" indent="-1066800" algn="l" defTabSz="4267200" rtl="0" eaLnBrk="0" fontAlgn="base" hangingPunct="0">
        <a:spcBef>
          <a:spcPct val="20000"/>
        </a:spcBef>
        <a:spcAft>
          <a:spcPct val="0"/>
        </a:spcAft>
        <a:buChar char="–"/>
        <a:defRPr sz="9300">
          <a:solidFill>
            <a:schemeClr val="tx1"/>
          </a:solidFill>
          <a:latin typeface="+mn-lt"/>
        </a:defRPr>
      </a:lvl4pPr>
      <a:lvl5pPr marL="9601200" indent="-1066800" algn="l" defTabSz="4267200" rtl="0" eaLnBrk="0" fontAlgn="base" hangingPunct="0">
        <a:spcBef>
          <a:spcPct val="20000"/>
        </a:spcBef>
        <a:spcAft>
          <a:spcPct val="0"/>
        </a:spcAft>
        <a:buChar char="»"/>
        <a:defRPr sz="9300">
          <a:solidFill>
            <a:schemeClr val="tx1"/>
          </a:solidFill>
          <a:latin typeface="+mn-lt"/>
        </a:defRPr>
      </a:lvl5pPr>
      <a:lvl6pPr marL="10058400" indent="-1066800" algn="l" defTabSz="4267200" rtl="0" eaLnBrk="0" fontAlgn="base" hangingPunct="0">
        <a:spcBef>
          <a:spcPct val="20000"/>
        </a:spcBef>
        <a:spcAft>
          <a:spcPct val="0"/>
        </a:spcAft>
        <a:buChar char="»"/>
        <a:defRPr sz="9300">
          <a:solidFill>
            <a:schemeClr val="tx1"/>
          </a:solidFill>
          <a:latin typeface="+mn-lt"/>
        </a:defRPr>
      </a:lvl6pPr>
      <a:lvl7pPr marL="10515600" indent="-1066800" algn="l" defTabSz="4267200" rtl="0" eaLnBrk="0" fontAlgn="base" hangingPunct="0">
        <a:spcBef>
          <a:spcPct val="20000"/>
        </a:spcBef>
        <a:spcAft>
          <a:spcPct val="0"/>
        </a:spcAft>
        <a:buChar char="»"/>
        <a:defRPr sz="9300">
          <a:solidFill>
            <a:schemeClr val="tx1"/>
          </a:solidFill>
          <a:latin typeface="+mn-lt"/>
        </a:defRPr>
      </a:lvl7pPr>
      <a:lvl8pPr marL="10972800" indent="-1066800" algn="l" defTabSz="4267200" rtl="0" eaLnBrk="0" fontAlgn="base" hangingPunct="0">
        <a:spcBef>
          <a:spcPct val="20000"/>
        </a:spcBef>
        <a:spcAft>
          <a:spcPct val="0"/>
        </a:spcAft>
        <a:buChar char="»"/>
        <a:defRPr sz="9300">
          <a:solidFill>
            <a:schemeClr val="tx1"/>
          </a:solidFill>
          <a:latin typeface="+mn-lt"/>
        </a:defRPr>
      </a:lvl8pPr>
      <a:lvl9pPr marL="11430000" indent="-1066800" algn="l" defTabSz="4267200" rtl="0" eaLnBrk="0" fontAlgn="base" hangingPunct="0">
        <a:spcBef>
          <a:spcPct val="20000"/>
        </a:spcBef>
        <a:spcAft>
          <a:spcPct val="0"/>
        </a:spcAft>
        <a:buChar char="»"/>
        <a:defRPr sz="9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5.wdp"/><Relationship Id="rId18" Type="http://schemas.openxmlformats.org/officeDocument/2006/relationships/image" Target="../media/image11.png"/><Relationship Id="rId3" Type="http://schemas.openxmlformats.org/officeDocument/2006/relationships/image" Target="../media/image3.png"/><Relationship Id="rId7" Type="http://schemas.microsoft.com/office/2007/relationships/hdphoto" Target="../media/hdphoto2.wdp"/><Relationship Id="rId12" Type="http://schemas.openxmlformats.org/officeDocument/2006/relationships/image" Target="../media/image8.png"/><Relationship Id="rId17" Type="http://schemas.microsoft.com/office/2007/relationships/hdphoto" Target="../media/hdphoto7.wdp"/><Relationship Id="rId2" Type="http://schemas.openxmlformats.org/officeDocument/2006/relationships/notesSlide" Target="../notesSlides/notesSlide1.xml"/><Relationship Id="rId16"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png"/><Relationship Id="rId11" Type="http://schemas.microsoft.com/office/2007/relationships/hdphoto" Target="../media/hdphoto4.wdp"/><Relationship Id="rId5" Type="http://schemas.openxmlformats.org/officeDocument/2006/relationships/image" Target="../media/image4.png"/><Relationship Id="rId15" Type="http://schemas.microsoft.com/office/2007/relationships/hdphoto" Target="../media/hdphoto6.wdp"/><Relationship Id="rId10" Type="http://schemas.openxmlformats.org/officeDocument/2006/relationships/image" Target="../media/image7.png"/><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1">
            <a:extLst>
              <a:ext uri="{FF2B5EF4-FFF2-40B4-BE49-F238E27FC236}">
                <a16:creationId xmlns:a16="http://schemas.microsoft.com/office/drawing/2014/main" id="{8785E597-B0C8-4CA8-9A56-A0F3996D088D}"/>
              </a:ext>
            </a:extLst>
          </p:cNvPr>
          <p:cNvSpPr txBox="1"/>
          <p:nvPr/>
        </p:nvSpPr>
        <p:spPr>
          <a:xfrm>
            <a:off x="3467100" y="304800"/>
            <a:ext cx="36957000" cy="2746935"/>
          </a:xfrm>
          <a:prstGeom prst="rect">
            <a:avLst/>
          </a:prstGeom>
        </p:spPr>
        <p:txBody>
          <a:bodyPr lIns="128016" tIns="64008" rIns="128016" bIns="64008"/>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14000" b="1" dirty="0"/>
              <a:t>Hepatoid Adenocarcinoma of The Lung:  </a:t>
            </a:r>
          </a:p>
          <a:p>
            <a:r>
              <a:rPr lang="en-US" sz="14000" b="1" dirty="0"/>
              <a:t>A Cause of Diagnostic Pitfall</a:t>
            </a:r>
            <a:endParaRPr lang="en-US" sz="14000" dirty="0">
              <a:solidFill>
                <a:srgbClr val="235078"/>
              </a:solidFill>
              <a:latin typeface="Libre Baskerville" panose="02000000000000000000" pitchFamily="2" charset="0"/>
            </a:endParaRPr>
          </a:p>
        </p:txBody>
      </p:sp>
      <p:sp>
        <p:nvSpPr>
          <p:cNvPr id="42" name="Text Placeholder 16">
            <a:extLst>
              <a:ext uri="{FF2B5EF4-FFF2-40B4-BE49-F238E27FC236}">
                <a16:creationId xmlns:a16="http://schemas.microsoft.com/office/drawing/2014/main" id="{EBC3B70E-A392-4069-A147-C1FCF37051AF}"/>
              </a:ext>
            </a:extLst>
          </p:cNvPr>
          <p:cNvSpPr txBox="1"/>
          <p:nvPr/>
        </p:nvSpPr>
        <p:spPr>
          <a:xfrm>
            <a:off x="10744200" y="4724400"/>
            <a:ext cx="22402800" cy="2314480"/>
          </a:xfrm>
          <a:prstGeom prst="rect">
            <a:avLst/>
          </a:prstGeom>
        </p:spPr>
        <p:txBody>
          <a:bodyPr wrap="square" lIns="128016" tIns="64008" rIns="128016" bIns="64008">
            <a:spAutoFit/>
          </a:bodyPr>
          <a:lstStyle>
            <a:defPPr>
              <a:defRPr kern="1200" smtId="4294967295"/>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nn-NO" sz="5400" dirty="0">
                <a:latin typeface="+mj-lt"/>
              </a:rPr>
              <a:t>Kevin Kuan, MD, Siba El Hussein, MD, Samer Khader, MD</a:t>
            </a:r>
            <a:r>
              <a:rPr lang="en-US" sz="5400" dirty="0">
                <a:solidFill>
                  <a:srgbClr val="1482A5"/>
                </a:solidFill>
                <a:latin typeface="+mj-lt"/>
              </a:rPr>
              <a:t> </a:t>
            </a:r>
          </a:p>
          <a:p>
            <a:pPr algn="ctr"/>
            <a:r>
              <a:rPr lang="en-US" sz="4000" dirty="0">
                <a:latin typeface="+mj-lt"/>
              </a:rPr>
              <a:t>Department of Pathology, Leopold G. Koss Division of Cytology, Montefiore Medical Center/Albert Einstein College of Medicine, Bronx, NY 10467</a:t>
            </a:r>
            <a:endParaRPr lang="en-US" sz="4000" dirty="0">
              <a:solidFill>
                <a:srgbClr val="1482A5"/>
              </a:solidFill>
              <a:latin typeface="+mj-lt"/>
            </a:endParaRPr>
          </a:p>
        </p:txBody>
      </p:sp>
      <p:sp>
        <p:nvSpPr>
          <p:cNvPr id="46" name="Rectangle 45">
            <a:extLst>
              <a:ext uri="{FF2B5EF4-FFF2-40B4-BE49-F238E27FC236}">
                <a16:creationId xmlns:a16="http://schemas.microsoft.com/office/drawing/2014/main" id="{2C718E78-BDD8-4BAD-851F-D423AE935B0D}"/>
              </a:ext>
            </a:extLst>
          </p:cNvPr>
          <p:cNvSpPr/>
          <p:nvPr/>
        </p:nvSpPr>
        <p:spPr>
          <a:xfrm>
            <a:off x="381000" y="7315200"/>
            <a:ext cx="11430000" cy="100587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latin typeface="+mj-lt"/>
            </a:endParaRPr>
          </a:p>
        </p:txBody>
      </p:sp>
      <p:sp>
        <p:nvSpPr>
          <p:cNvPr id="48" name="Rectangle 47">
            <a:extLst>
              <a:ext uri="{FF2B5EF4-FFF2-40B4-BE49-F238E27FC236}">
                <a16:creationId xmlns:a16="http://schemas.microsoft.com/office/drawing/2014/main" id="{3E6D1C9C-2516-4738-BC80-673A19ECE5BD}"/>
              </a:ext>
            </a:extLst>
          </p:cNvPr>
          <p:cNvSpPr/>
          <p:nvPr/>
        </p:nvSpPr>
        <p:spPr>
          <a:xfrm>
            <a:off x="31851600" y="20650200"/>
            <a:ext cx="11430000" cy="3340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49" name="Rectangle 48">
            <a:extLst>
              <a:ext uri="{FF2B5EF4-FFF2-40B4-BE49-F238E27FC236}">
                <a16:creationId xmlns:a16="http://schemas.microsoft.com/office/drawing/2014/main" id="{8F25EFAD-7AAF-4CAF-BA69-869B3D423F7F}"/>
              </a:ext>
            </a:extLst>
          </p:cNvPr>
          <p:cNvSpPr/>
          <p:nvPr/>
        </p:nvSpPr>
        <p:spPr>
          <a:xfrm>
            <a:off x="381000" y="17995392"/>
            <a:ext cx="11430000" cy="14237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53" name="TextBox 52">
            <a:extLst>
              <a:ext uri="{FF2B5EF4-FFF2-40B4-BE49-F238E27FC236}">
                <a16:creationId xmlns:a16="http://schemas.microsoft.com/office/drawing/2014/main" id="{B9BDD4D7-12C6-4DBA-AD93-2C88BC17BC8B}"/>
              </a:ext>
            </a:extLst>
          </p:cNvPr>
          <p:cNvSpPr txBox="1"/>
          <p:nvPr/>
        </p:nvSpPr>
        <p:spPr>
          <a:xfrm>
            <a:off x="914400" y="8305800"/>
            <a:ext cx="10515600" cy="8586966"/>
          </a:xfrm>
          <a:prstGeom prst="rect">
            <a:avLst/>
          </a:prstGeom>
          <a:noFill/>
        </p:spPr>
        <p:txBody>
          <a:bodyPr wrap="square" rtlCol="0">
            <a:spAutoFit/>
          </a:bodyPr>
          <a:lstStyle>
            <a:defPPr>
              <a:defRPr kern="1200" smtId="4294967295"/>
            </a:defPPr>
          </a:lstStyle>
          <a:p>
            <a:pPr marL="342900" indent="-342900">
              <a:lnSpc>
                <a:spcPts val="50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Hepatoid adenocarcinoma of the lung (HAL) is a rare form of malignant lung cancer that is recently described in the literature.</a:t>
            </a:r>
          </a:p>
          <a:p>
            <a:pPr marL="342900" indent="-342900">
              <a:lnSpc>
                <a:spcPts val="50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Histologically, HAL </a:t>
            </a:r>
            <a:r>
              <a:rPr lang="en-US" sz="2800" dirty="0">
                <a:solidFill>
                  <a:schemeClr val="accent4">
                    <a:lumMod val="75000"/>
                  </a:schemeClr>
                </a:solidFill>
                <a:latin typeface="Montserrat Light" panose="00000400000000000000" pitchFamily="50" charset="0"/>
                <a:ea typeface="Open Sans" panose="020B0606030504020204" pitchFamily="34" charset="0"/>
                <a:cs typeface="Open Sans" panose="020B0606030504020204" pitchFamily="34" charset="0"/>
              </a:rPr>
              <a:t>greatly</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resembles metastatic hepatocellular carcinoma to the lung. </a:t>
            </a:r>
          </a:p>
          <a:p>
            <a:pPr marL="342900" indent="-342900">
              <a:lnSpc>
                <a:spcPts val="50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Immunohistochemical (IHC) profile of HAL has overlapping </a:t>
            </a:r>
            <a:r>
              <a:rPr lang="en-US" sz="2800" dirty="0" smtClean="0">
                <a:solidFill>
                  <a:srgbClr val="1482A5"/>
                </a:solidFill>
                <a:latin typeface="Montserrat Light" panose="00000400000000000000" pitchFamily="50" charset="0"/>
                <a:ea typeface="Open Sans" panose="020B0606030504020204" pitchFamily="34" charset="0"/>
                <a:cs typeface="Open Sans" panose="020B0606030504020204" pitchFamily="34" charset="0"/>
              </a:rPr>
              <a:t>features </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of both pulmonary adenocarcinoma and hepatocellular carcinoma.</a:t>
            </a:r>
          </a:p>
          <a:p>
            <a:pPr marL="342900" indent="-342900">
              <a:lnSpc>
                <a:spcPts val="50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Establishing the diagnosis of HAL can be difficult, especially on surgical biopsy due to the scarcity of the acquired tissue. </a:t>
            </a:r>
          </a:p>
        </p:txBody>
      </p:sp>
      <p:sp>
        <p:nvSpPr>
          <p:cNvPr id="54" name="TextBox 53">
            <a:extLst>
              <a:ext uri="{FF2B5EF4-FFF2-40B4-BE49-F238E27FC236}">
                <a16:creationId xmlns:a16="http://schemas.microsoft.com/office/drawing/2014/main" id="{E4864E4E-50A2-403F-84B8-E4F7E820612B}"/>
              </a:ext>
            </a:extLst>
          </p:cNvPr>
          <p:cNvSpPr txBox="1"/>
          <p:nvPr/>
        </p:nvSpPr>
        <p:spPr>
          <a:xfrm>
            <a:off x="914400" y="7696200"/>
            <a:ext cx="9601200"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BACKGROUND</a:t>
            </a:r>
          </a:p>
        </p:txBody>
      </p:sp>
      <p:sp>
        <p:nvSpPr>
          <p:cNvPr id="55" name="Rectangle 54">
            <a:extLst>
              <a:ext uri="{FF2B5EF4-FFF2-40B4-BE49-F238E27FC236}">
                <a16:creationId xmlns:a16="http://schemas.microsoft.com/office/drawing/2014/main" id="{32418A42-DDE0-497E-98DF-5F9BFF98DA6B}"/>
              </a:ext>
            </a:extLst>
          </p:cNvPr>
          <p:cNvSpPr/>
          <p:nvPr/>
        </p:nvSpPr>
        <p:spPr>
          <a:xfrm>
            <a:off x="31851600" y="24475440"/>
            <a:ext cx="11430000" cy="77570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ctr"/>
            <a:endParaRPr lang="en-US" sz="9600"/>
          </a:p>
        </p:txBody>
      </p:sp>
      <p:sp>
        <p:nvSpPr>
          <p:cNvPr id="56" name="TextBox 55">
            <a:extLst>
              <a:ext uri="{FF2B5EF4-FFF2-40B4-BE49-F238E27FC236}">
                <a16:creationId xmlns:a16="http://schemas.microsoft.com/office/drawing/2014/main" id="{1D434DB1-CA03-4AE7-BD42-F2F4837CE20D}"/>
              </a:ext>
            </a:extLst>
          </p:cNvPr>
          <p:cNvSpPr txBox="1"/>
          <p:nvPr/>
        </p:nvSpPr>
        <p:spPr>
          <a:xfrm>
            <a:off x="32461200" y="25815887"/>
            <a:ext cx="10146792" cy="5755422"/>
          </a:xfrm>
          <a:prstGeom prst="rect">
            <a:avLst/>
          </a:prstGeom>
          <a:noFill/>
        </p:spPr>
        <p:txBody>
          <a:bodyPr wrap="square" rtlCol="0">
            <a:spAutoFit/>
          </a:bodyPr>
          <a:lstStyle>
            <a:defPPr>
              <a:defRPr kern="1200" smtId="4294967295"/>
            </a:defPPr>
          </a:lstStyle>
          <a:p>
            <a:pPr marL="457200" indent="-457200">
              <a:spcAft>
                <a:spcPts val="3600"/>
              </a:spcAft>
              <a:buAutoNum type="arabicPeriod"/>
            </a:pPr>
            <a:r>
              <a:rPr lang="en-US" sz="2800" dirty="0">
                <a:solidFill>
                  <a:schemeClr val="accent4">
                    <a:lumMod val="75000"/>
                  </a:schemeClr>
                </a:solidFill>
                <a:latin typeface="Montserrat Light" panose="020B0604020202020204" charset="0"/>
              </a:rPr>
              <a:t>H. </a:t>
            </a:r>
            <a:r>
              <a:rPr lang="en-US" sz="2800" dirty="0" err="1">
                <a:solidFill>
                  <a:schemeClr val="accent4">
                    <a:lumMod val="75000"/>
                  </a:schemeClr>
                </a:solidFill>
                <a:latin typeface="Montserrat Light" panose="020B0604020202020204" charset="0"/>
              </a:rPr>
              <a:t>Ishikura</a:t>
            </a:r>
            <a:r>
              <a:rPr lang="en-US" sz="2800" dirty="0">
                <a:solidFill>
                  <a:schemeClr val="accent4">
                    <a:lumMod val="75000"/>
                  </a:schemeClr>
                </a:solidFill>
                <a:latin typeface="Montserrat Light" panose="020B0604020202020204" charset="0"/>
              </a:rPr>
              <a:t>, M. Kanda, M. Ito et al. Hepatoid adenocarcinoma: a distinctive histological subtype of alpha-fetoprotein-producing lung carcinoma. </a:t>
            </a:r>
            <a:r>
              <a:rPr lang="en-US" sz="2800" dirty="0" err="1">
                <a:solidFill>
                  <a:schemeClr val="accent4">
                    <a:lumMod val="75000"/>
                  </a:schemeClr>
                </a:solidFill>
                <a:latin typeface="Montserrat Light" panose="020B0604020202020204" charset="0"/>
              </a:rPr>
              <a:t>Virchows</a:t>
            </a:r>
            <a:r>
              <a:rPr lang="en-US" sz="2800" dirty="0">
                <a:solidFill>
                  <a:schemeClr val="accent4">
                    <a:lumMod val="75000"/>
                  </a:schemeClr>
                </a:solidFill>
                <a:latin typeface="Montserrat Light" panose="020B0604020202020204" charset="0"/>
              </a:rPr>
              <a:t> </a:t>
            </a:r>
            <a:r>
              <a:rPr lang="en-US" sz="2800" dirty="0" err="1">
                <a:solidFill>
                  <a:schemeClr val="accent4">
                    <a:lumMod val="75000"/>
                  </a:schemeClr>
                </a:solidFill>
                <a:latin typeface="Montserrat Light" panose="020B0604020202020204" charset="0"/>
              </a:rPr>
              <a:t>Archiv</a:t>
            </a:r>
            <a:r>
              <a:rPr lang="en-US" sz="2800" dirty="0">
                <a:solidFill>
                  <a:schemeClr val="accent4">
                    <a:lumMod val="75000"/>
                  </a:schemeClr>
                </a:solidFill>
                <a:latin typeface="Montserrat Light" panose="020B0604020202020204" charset="0"/>
              </a:rPr>
              <a:t> A </a:t>
            </a:r>
            <a:r>
              <a:rPr lang="en-US" sz="2800" dirty="0" err="1">
                <a:solidFill>
                  <a:schemeClr val="accent4">
                    <a:lumMod val="75000"/>
                  </a:schemeClr>
                </a:solidFill>
                <a:latin typeface="Montserrat Light" panose="020B0604020202020204" charset="0"/>
              </a:rPr>
              <a:t>Pathol</a:t>
            </a:r>
            <a:r>
              <a:rPr lang="en-US" sz="2800" dirty="0">
                <a:solidFill>
                  <a:schemeClr val="accent4">
                    <a:lumMod val="75000"/>
                  </a:schemeClr>
                </a:solidFill>
                <a:latin typeface="Montserrat Light" panose="020B0604020202020204" charset="0"/>
              </a:rPr>
              <a:t>. Anat. 1990; 417(1): 73-80.</a:t>
            </a:r>
          </a:p>
          <a:p>
            <a:pPr marL="457200" indent="-457200">
              <a:spcAft>
                <a:spcPts val="3600"/>
              </a:spcAft>
              <a:buAutoNum type="arabicPeriod"/>
            </a:pPr>
            <a:r>
              <a:rPr lang="en-US" sz="2800" dirty="0">
                <a:solidFill>
                  <a:schemeClr val="accent4">
                    <a:lumMod val="75000"/>
                  </a:schemeClr>
                </a:solidFill>
                <a:latin typeface="Montserrat Light" panose="020B0604020202020204" charset="0"/>
              </a:rPr>
              <a:t>K. Grossman, M. Beasley, and S. </a:t>
            </a:r>
            <a:r>
              <a:rPr lang="en-US" sz="2800" dirty="0" err="1">
                <a:solidFill>
                  <a:schemeClr val="accent4">
                    <a:lumMod val="75000"/>
                  </a:schemeClr>
                </a:solidFill>
                <a:latin typeface="Montserrat Light" panose="020B0604020202020204" charset="0"/>
              </a:rPr>
              <a:t>Braman</a:t>
            </a:r>
            <a:r>
              <a:rPr lang="en-US" sz="2800" dirty="0">
                <a:solidFill>
                  <a:schemeClr val="accent4">
                    <a:lumMod val="75000"/>
                  </a:schemeClr>
                </a:solidFill>
                <a:latin typeface="Montserrat Light" panose="020B0604020202020204" charset="0"/>
              </a:rPr>
              <a:t>. Hepatoid adenocarcinoma of the lung: review of a rare form of lung cancer. </a:t>
            </a:r>
            <a:r>
              <a:rPr lang="en-US" sz="2800" dirty="0" err="1">
                <a:solidFill>
                  <a:schemeClr val="accent4">
                    <a:lumMod val="75000"/>
                  </a:schemeClr>
                </a:solidFill>
                <a:latin typeface="Montserrat Light" panose="020B0604020202020204" charset="0"/>
              </a:rPr>
              <a:t>Respir</a:t>
            </a:r>
            <a:r>
              <a:rPr lang="en-US" sz="2800" dirty="0">
                <a:solidFill>
                  <a:schemeClr val="accent4">
                    <a:lumMod val="75000"/>
                  </a:schemeClr>
                </a:solidFill>
                <a:latin typeface="Montserrat Light" panose="020B0604020202020204" charset="0"/>
              </a:rPr>
              <a:t>. Medicine. 2016; 119:175-179.</a:t>
            </a:r>
          </a:p>
          <a:p>
            <a:pPr marL="457200" indent="-457200">
              <a:spcAft>
                <a:spcPts val="3600"/>
              </a:spcAft>
              <a:buAutoNum type="arabicPeriod"/>
            </a:pPr>
            <a:r>
              <a:rPr lang="en-US" sz="2800" dirty="0">
                <a:solidFill>
                  <a:schemeClr val="accent4">
                    <a:lumMod val="75000"/>
                  </a:schemeClr>
                </a:solidFill>
                <a:latin typeface="Montserrat Light" panose="020B0604020202020204" charset="0"/>
              </a:rPr>
              <a:t>D. </a:t>
            </a:r>
            <a:r>
              <a:rPr lang="en-US" sz="2800" dirty="0" err="1">
                <a:solidFill>
                  <a:schemeClr val="accent4">
                    <a:lumMod val="75000"/>
                  </a:schemeClr>
                </a:solidFill>
                <a:latin typeface="Montserrat Light" panose="020B0604020202020204" charset="0"/>
              </a:rPr>
              <a:t>Haninger</a:t>
            </a:r>
            <a:r>
              <a:rPr lang="en-US" sz="2800" dirty="0">
                <a:solidFill>
                  <a:schemeClr val="accent4">
                    <a:lumMod val="75000"/>
                  </a:schemeClr>
                </a:solidFill>
                <a:latin typeface="Montserrat Light" panose="020B0604020202020204" charset="0"/>
              </a:rPr>
              <a:t>, g. </a:t>
            </a:r>
            <a:r>
              <a:rPr lang="en-US" sz="2800" dirty="0" err="1">
                <a:solidFill>
                  <a:schemeClr val="accent4">
                    <a:lumMod val="75000"/>
                  </a:schemeClr>
                </a:solidFill>
                <a:latin typeface="Montserrat Light" panose="020B0604020202020204" charset="0"/>
              </a:rPr>
              <a:t>Kloecker</a:t>
            </a:r>
            <a:r>
              <a:rPr lang="en-US" sz="2800" dirty="0">
                <a:solidFill>
                  <a:schemeClr val="accent4">
                    <a:lumMod val="75000"/>
                  </a:schemeClr>
                </a:solidFill>
                <a:latin typeface="Montserrat Light" panose="020B0604020202020204" charset="0"/>
              </a:rPr>
              <a:t>, M. </a:t>
            </a:r>
            <a:r>
              <a:rPr lang="en-US" sz="2800" dirty="0" err="1">
                <a:solidFill>
                  <a:schemeClr val="accent4">
                    <a:lumMod val="75000"/>
                  </a:schemeClr>
                </a:solidFill>
                <a:latin typeface="Montserrat Light" panose="020B0604020202020204" charset="0"/>
              </a:rPr>
              <a:t>Bousamra</a:t>
            </a:r>
            <a:r>
              <a:rPr lang="en-US" sz="2800" dirty="0">
                <a:solidFill>
                  <a:schemeClr val="accent4">
                    <a:lumMod val="75000"/>
                  </a:schemeClr>
                </a:solidFill>
                <a:latin typeface="Montserrat Light" panose="020B0604020202020204" charset="0"/>
              </a:rPr>
              <a:t> et al. Hepatoid adenocarcinoma of the lung: report of five cases and review of the literature. Mod. Pathology J. US Can. Acad. Pathology. 2014; 27(4): 535-542. </a:t>
            </a:r>
          </a:p>
        </p:txBody>
      </p:sp>
      <p:sp>
        <p:nvSpPr>
          <p:cNvPr id="57" name="TextBox 56">
            <a:extLst>
              <a:ext uri="{FF2B5EF4-FFF2-40B4-BE49-F238E27FC236}">
                <a16:creationId xmlns:a16="http://schemas.microsoft.com/office/drawing/2014/main" id="{992CC346-56CD-4384-BB14-A915BC781C78}"/>
              </a:ext>
            </a:extLst>
          </p:cNvPr>
          <p:cNvSpPr txBox="1"/>
          <p:nvPr/>
        </p:nvSpPr>
        <p:spPr>
          <a:xfrm>
            <a:off x="32461200" y="25108001"/>
            <a:ext cx="9601200"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REFERENCE</a:t>
            </a:r>
          </a:p>
        </p:txBody>
      </p:sp>
      <p:sp>
        <p:nvSpPr>
          <p:cNvPr id="59" name="TextBox 58">
            <a:extLst>
              <a:ext uri="{FF2B5EF4-FFF2-40B4-BE49-F238E27FC236}">
                <a16:creationId xmlns:a16="http://schemas.microsoft.com/office/drawing/2014/main" id="{D07EEF88-ACF9-4467-B180-074FC642245A}"/>
              </a:ext>
            </a:extLst>
          </p:cNvPr>
          <p:cNvSpPr txBox="1"/>
          <p:nvPr/>
        </p:nvSpPr>
        <p:spPr>
          <a:xfrm>
            <a:off x="32385000" y="20955000"/>
            <a:ext cx="9601200"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CONCLUSION</a:t>
            </a:r>
          </a:p>
        </p:txBody>
      </p:sp>
      <p:sp>
        <p:nvSpPr>
          <p:cNvPr id="63" name="TextBox 62">
            <a:extLst>
              <a:ext uri="{FF2B5EF4-FFF2-40B4-BE49-F238E27FC236}">
                <a16:creationId xmlns:a16="http://schemas.microsoft.com/office/drawing/2014/main" id="{92D5F59B-F8CA-463C-871F-D1042309DE00}"/>
              </a:ext>
            </a:extLst>
          </p:cNvPr>
          <p:cNvSpPr txBox="1"/>
          <p:nvPr/>
        </p:nvSpPr>
        <p:spPr>
          <a:xfrm>
            <a:off x="938784" y="18061522"/>
            <a:ext cx="9601200" cy="707886"/>
          </a:xfrm>
          <a:prstGeom prst="rect">
            <a:avLst/>
          </a:prstGeom>
          <a:noFill/>
        </p:spPr>
        <p:txBody>
          <a:bodyPr wrap="square" rtlCol="0">
            <a:spAutoFit/>
          </a:bodyPr>
          <a:lstStyle>
            <a:defPPr>
              <a:defRPr kern="1200" smtId="4294967295"/>
            </a:defPPr>
          </a:lstStyle>
          <a:p>
            <a:r>
              <a:rPr lang="en-US" sz="4000" dirty="0">
                <a:solidFill>
                  <a:srgbClr val="235078"/>
                </a:solidFill>
                <a:latin typeface="Libre Baskerville" panose="02000000000000000000" pitchFamily="2" charset="0"/>
              </a:rPr>
              <a:t>CASE REPORT </a:t>
            </a:r>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8371" y1="23423" x2="8371" y2="23423"/>
                        <a14:foregroundMark x1="19581" y1="26577" x2="19581" y2="26577"/>
                        <a14:foregroundMark x1="25411" y1="35135" x2="25411" y2="35135"/>
                        <a14:foregroundMark x1="45889" y1="36937" x2="45889" y2="36937"/>
                        <a14:foregroundMark x1="51271" y1="48649" x2="51271" y2="48649"/>
                        <a14:foregroundMark x1="64425" y1="33784" x2="64425" y2="33784"/>
                        <a14:foregroundMark x1="67265" y1="45495" x2="67265" y2="45495"/>
                        <a14:foregroundMark x1="67713" y1="22072" x2="67713" y2="22072"/>
                        <a14:foregroundMark x1="13303" y1="45495" x2="13303" y2="45495"/>
                        <a14:foregroundMark x1="83857" y1="40991" x2="83857" y2="40991"/>
                        <a14:foregroundMark x1="78027" y1="40991" x2="78027" y2="40991"/>
                        <a14:foregroundMark x1="88789" y1="51351" x2="88789" y2="51351"/>
                        <a14:foregroundMark x1="6428" y1="73423" x2="6428" y2="73423"/>
                        <a14:foregroundMark x1="11211" y1="74775" x2="11211" y2="74775"/>
                        <a14:foregroundMark x1="13752" y1="74775" x2="13752" y2="74775"/>
                        <a14:foregroundMark x1="23468" y1="73423" x2="23468" y2="73423"/>
                        <a14:foregroundMark x1="25411" y1="74775" x2="25411" y2="74775"/>
                        <a14:foregroundMark x1="30792" y1="73423" x2="30792" y2="73423"/>
                        <a14:foregroundMark x1="33184" y1="73423" x2="33184" y2="73423"/>
                        <a14:foregroundMark x1="38565" y1="76577" x2="38565" y2="76577"/>
                        <a14:foregroundMark x1="42900" y1="74775" x2="42900" y2="74775"/>
                        <a14:foregroundMark x1="46786" y1="70721" x2="46786" y2="70721"/>
                        <a14:foregroundMark x1="49327" y1="73423" x2="49327" y2="73423"/>
                        <a14:foregroundMark x1="54111" y1="73423" x2="54111" y2="73423"/>
                        <a14:foregroundMark x1="56502" y1="74775" x2="56502" y2="74775"/>
                        <a14:foregroundMark x1="65321" y1="73423" x2="65321" y2="73423"/>
                        <a14:foregroundMark x1="68311" y1="73423" x2="68311" y2="73423"/>
                        <a14:foregroundMark x1="74589" y1="76577" x2="74589" y2="76577"/>
                        <a14:foregroundMark x1="78924" y1="76577" x2="78924" y2="76577"/>
                        <a14:foregroundMark x1="82362" y1="74775" x2="82362" y2="74775"/>
                        <a14:foregroundMark x1="84753" y1="74775" x2="84753" y2="74775"/>
                        <a14:foregroundMark x1="87743" y1="74775" x2="87743" y2="74775"/>
                        <a14:foregroundMark x1="92676" y1="76577" x2="92676" y2="76577"/>
                        <a14:foregroundMark x1="8520" y1="79279" x2="8520" y2="79279"/>
                        <a14:foregroundMark x1="6577" y1="76126" x2="6577" y2="76126"/>
                      </a14:backgroundRemoval>
                    </a14:imgEffect>
                  </a14:imgLayer>
                </a14:imgProps>
              </a:ext>
            </a:extLst>
          </a:blip>
          <a:stretch>
            <a:fillRect/>
          </a:stretch>
        </p:blipFill>
        <p:spPr>
          <a:xfrm>
            <a:off x="685800" y="3352800"/>
            <a:ext cx="8266670" cy="2743200"/>
          </a:xfrm>
          <a:prstGeom prst="rect">
            <a:avLst/>
          </a:prstGeom>
        </p:spPr>
      </p:pic>
      <p:pic>
        <p:nvPicPr>
          <p:cNvPr id="4" name="Picture 3"/>
          <p:cNvPicPr>
            <a:picLocks noChangeAspect="1"/>
          </p:cNvPicPr>
          <p:nvPr/>
        </p:nvPicPr>
        <p:blipFill>
          <a:blip r:embed="rId5"/>
          <a:stretch>
            <a:fillRect/>
          </a:stretch>
        </p:blipFill>
        <p:spPr>
          <a:xfrm>
            <a:off x="34749828" y="3477889"/>
            <a:ext cx="8303172" cy="2743200"/>
          </a:xfrm>
          <a:prstGeom prst="rect">
            <a:avLst/>
          </a:prstGeom>
        </p:spPr>
      </p:pic>
      <p:sp>
        <p:nvSpPr>
          <p:cNvPr id="32" name="TextBox 31">
            <a:extLst>
              <a:ext uri="{FF2B5EF4-FFF2-40B4-BE49-F238E27FC236}">
                <a16:creationId xmlns:a16="http://schemas.microsoft.com/office/drawing/2014/main" id="{B9BDD4D7-12C6-4DBA-AD93-2C88BC17BC8B}"/>
              </a:ext>
            </a:extLst>
          </p:cNvPr>
          <p:cNvSpPr txBox="1"/>
          <p:nvPr/>
        </p:nvSpPr>
        <p:spPr>
          <a:xfrm>
            <a:off x="922421" y="18558350"/>
            <a:ext cx="10515600" cy="13365197"/>
          </a:xfrm>
          <a:prstGeom prst="rect">
            <a:avLst/>
          </a:prstGeom>
          <a:noFill/>
        </p:spPr>
        <p:txBody>
          <a:bodyPr wrap="square" rtlCol="0">
            <a:spAutoFit/>
          </a:bodyPr>
          <a:lstStyle>
            <a:defPPr>
              <a:defRPr kern="1200" smtId="4294967295"/>
            </a:defPPr>
          </a:lstStyle>
          <a:p>
            <a:pPr marL="342900" indent="-342900">
              <a:lnSpc>
                <a:spcPts val="45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A 47 year-old male with no known medical history presented to emergency department complaining of a sharp, localized chest pain x 3 weeks.</a:t>
            </a:r>
          </a:p>
          <a:p>
            <a:pPr marL="342900" indent="-342900">
              <a:lnSpc>
                <a:spcPts val="45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Computer Tomography scan (CT) of the thorax showed a right upper lobe bulla with air-fluid level and adjacent dense nodule. </a:t>
            </a:r>
          </a:p>
          <a:p>
            <a:pPr marL="342900" indent="-342900">
              <a:lnSpc>
                <a:spcPts val="45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CT-guided core biopsy and fine needle aspiration of the lung nodule demonstrated an adenocarcinoma with </a:t>
            </a:r>
            <a:r>
              <a:rPr lang="en-US" sz="2800" dirty="0" err="1">
                <a:solidFill>
                  <a:srgbClr val="1482A5"/>
                </a:solidFill>
                <a:latin typeface="Montserrat Light" panose="00000400000000000000" pitchFamily="50" charset="0"/>
                <a:ea typeface="Open Sans" panose="020B0606030504020204" pitchFamily="34" charset="0"/>
                <a:cs typeface="Open Sans" panose="020B0606030504020204" pitchFamily="34" charset="0"/>
              </a:rPr>
              <a:t>hepatoid</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morphology.</a:t>
            </a:r>
          </a:p>
          <a:p>
            <a:pPr marL="342900" indent="-342900">
              <a:lnSpc>
                <a:spcPts val="45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IHC staining revealed that the tumor cells are positive for CK7, EMA, polyclonal CEA (</a:t>
            </a:r>
            <a:r>
              <a:rPr lang="en-US" sz="2800" dirty="0" err="1">
                <a:solidFill>
                  <a:srgbClr val="1482A5"/>
                </a:solidFill>
                <a:latin typeface="Montserrat Light" panose="00000400000000000000" pitchFamily="50" charset="0"/>
                <a:ea typeface="Open Sans" panose="020B0606030504020204" pitchFamily="34" charset="0"/>
                <a:cs typeface="Open Sans" panose="020B0606030504020204" pitchFamily="34" charset="0"/>
              </a:rPr>
              <a:t>pCEA</a:t>
            </a:r>
            <a:r>
              <a:rPr lang="en-US" sz="2800" dirty="0" smtClean="0">
                <a:solidFill>
                  <a:srgbClr val="1482A5"/>
                </a:solidFill>
                <a:latin typeface="Montserrat Light" panose="00000400000000000000" pitchFamily="50" charset="0"/>
                <a:ea typeface="Open Sans" panose="020B0606030504020204" pitchFamily="34" charset="0"/>
                <a:cs typeface="Open Sans" panose="020B0606030504020204" pitchFamily="34" charset="0"/>
              </a:rPr>
              <a:t>), </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HepPar-1, </a:t>
            </a:r>
            <a:r>
              <a:rPr lang="en-US" sz="2800" dirty="0" smtClean="0">
                <a:solidFill>
                  <a:srgbClr val="1482A5"/>
                </a:solidFill>
                <a:latin typeface="Montserrat Light" panose="00000400000000000000" pitchFamily="50" charset="0"/>
                <a:ea typeface="Open Sans" panose="020B0606030504020204" pitchFamily="34" charset="0"/>
                <a:cs typeface="Open Sans" panose="020B0606030504020204" pitchFamily="34" charset="0"/>
              </a:rPr>
              <a:t>cytoplasmic TTF-1 and MOC31, while </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negative </a:t>
            </a:r>
            <a:r>
              <a:rPr lang="en-US" sz="2800" dirty="0" smtClean="0">
                <a:solidFill>
                  <a:srgbClr val="1482A5"/>
                </a:solidFill>
                <a:latin typeface="Montserrat Light" panose="00000400000000000000" pitchFamily="50" charset="0"/>
                <a:ea typeface="Open Sans" panose="020B0606030504020204" pitchFamily="34" charset="0"/>
                <a:cs typeface="Open Sans" panose="020B0606030504020204" pitchFamily="34" charset="0"/>
              </a:rPr>
              <a:t>for </a:t>
            </a:r>
            <a:r>
              <a:rPr lang="en-US" sz="2800" dirty="0" err="1">
                <a:solidFill>
                  <a:srgbClr val="1482A5"/>
                </a:solidFill>
                <a:latin typeface="Montserrat Light" panose="00000400000000000000" pitchFamily="50" charset="0"/>
                <a:ea typeface="Open Sans" panose="020B0606030504020204" pitchFamily="34" charset="0"/>
                <a:cs typeface="Open Sans" panose="020B0606030504020204" pitchFamily="34" charset="0"/>
              </a:rPr>
              <a:t>NapsinA</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 CK5/6, CK20, AFP, Glypican-3, and CD34.   </a:t>
            </a:r>
          </a:p>
          <a:p>
            <a:pPr marL="342900" indent="-342900">
              <a:lnSpc>
                <a:spcPts val="45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Repeated laboratory work-up of liver function tests and multiple </a:t>
            </a:r>
            <a:r>
              <a:rPr lang="en-US" sz="2800" dirty="0" smtClean="0">
                <a:solidFill>
                  <a:srgbClr val="1482A5"/>
                </a:solidFill>
                <a:latin typeface="Montserrat Light" panose="00000400000000000000" pitchFamily="50" charset="0"/>
                <a:ea typeface="Open Sans" panose="020B0606030504020204" pitchFamily="34" charset="0"/>
                <a:cs typeface="Open Sans" panose="020B0606030504020204" pitchFamily="34" charset="0"/>
              </a:rPr>
              <a:t>imagining </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studies </a:t>
            </a:r>
            <a:r>
              <a:rPr lang="en-US" sz="2800" dirty="0" smtClean="0">
                <a:solidFill>
                  <a:srgbClr val="1482A5"/>
                </a:solidFill>
                <a:latin typeface="Montserrat Light" panose="00000400000000000000" pitchFamily="50" charset="0"/>
                <a:ea typeface="Open Sans" panose="020B0606030504020204" pitchFamily="34" charset="0"/>
                <a:cs typeface="Open Sans" panose="020B0606030504020204" pitchFamily="34" charset="0"/>
              </a:rPr>
              <a:t>revealed </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an unremarkable liver, with no suspicion of malignancy. </a:t>
            </a:r>
          </a:p>
          <a:p>
            <a:pPr marL="342900" indent="-342900">
              <a:lnSpc>
                <a:spcPts val="4500"/>
              </a:lnSpc>
              <a:spcAft>
                <a:spcPts val="3600"/>
              </a:spcAft>
              <a:buFont typeface="Wingdings" panose="05000000000000000000" pitchFamily="2" charset="2"/>
              <a:buChar char="Ø"/>
            </a:pP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Based on the morphology and IHC pattern of staining, along with the clinical findings, the diagnosis of  HAL was made. </a:t>
            </a:r>
          </a:p>
        </p:txBody>
      </p:sp>
      <p:pic>
        <p:nvPicPr>
          <p:cNvPr id="33" name="Picture 32" descr="E:\Project\Mediastinum\Hepatoid adenocarcinoma\1126193925557.jpg"/>
          <p:cNvPicPr>
            <a:picLocks noChangeAspect="1"/>
          </p:cNvPicPr>
          <p:nvPr/>
        </p:nvPicPr>
        <p:blipFill>
          <a:blip r:embed="rId6" cstate="print">
            <a:extLst>
              <a:ext uri="{BEBA8EAE-BF5A-486C-A8C5-ECC9F3942E4B}">
                <a14:imgProps xmlns:a14="http://schemas.microsoft.com/office/drawing/2010/main">
                  <a14:imgLayer r:embed="rId7">
                    <a14:imgEffect>
                      <a14:sharpenSoften amount="26000"/>
                    </a14:imgEffect>
                    <a14:imgEffect>
                      <a14:brightnessContrast bright="20000" contrast="5000"/>
                    </a14:imgEffect>
                  </a14:imgLayer>
                </a14:imgProps>
              </a:ext>
              <a:ext uri="{28A0092B-C50C-407E-A947-70E740481C1C}">
                <a14:useLocalDpi xmlns:a14="http://schemas.microsoft.com/office/drawing/2010/main" val="0"/>
              </a:ext>
            </a:extLst>
          </a:blip>
          <a:srcRect/>
          <a:stretch>
            <a:fillRect/>
          </a:stretch>
        </p:blipFill>
        <p:spPr bwMode="auto">
          <a:xfrm>
            <a:off x="22191449" y="24307800"/>
            <a:ext cx="8921342" cy="7223760"/>
          </a:xfrm>
          <a:prstGeom prst="rect">
            <a:avLst/>
          </a:prstGeom>
          <a:noFill/>
          <a:ln>
            <a:noFill/>
          </a:ln>
        </p:spPr>
      </p:pic>
      <p:pic>
        <p:nvPicPr>
          <p:cNvPr id="35" name="Picture 34" descr="E:\Project\Mediastinum\Hepatoid adenocarcinoma\1126193838886.jpg"/>
          <p:cNvPicPr>
            <a:picLocks noChangeAspect="1"/>
          </p:cNvPicPr>
          <p:nvPr/>
        </p:nvPicPr>
        <p:blipFill>
          <a:blip r:embed="rId8" cstate="print">
            <a:extLst>
              <a:ext uri="{BEBA8EAE-BF5A-486C-A8C5-ECC9F3942E4B}">
                <a14:imgProps xmlns:a14="http://schemas.microsoft.com/office/drawing/2010/main">
                  <a14:imgLayer r:embed="rId9">
                    <a14:imgEffect>
                      <a14:sharpenSoften amount="25000"/>
                    </a14:imgEffect>
                    <a14:imgEffect>
                      <a14:brightnessContrast bright="25000"/>
                    </a14:imgEffect>
                  </a14:imgLayer>
                </a14:imgProps>
              </a:ext>
              <a:ext uri="{28A0092B-C50C-407E-A947-70E740481C1C}">
                <a14:useLocalDpi xmlns:a14="http://schemas.microsoft.com/office/drawing/2010/main" val="0"/>
              </a:ext>
            </a:extLst>
          </a:blip>
          <a:srcRect/>
          <a:stretch>
            <a:fillRect/>
          </a:stretch>
        </p:blipFill>
        <p:spPr bwMode="auto">
          <a:xfrm>
            <a:off x="12745876" y="24307800"/>
            <a:ext cx="8921344" cy="7223760"/>
          </a:xfrm>
          <a:prstGeom prst="rect">
            <a:avLst/>
          </a:prstGeom>
          <a:noFill/>
          <a:ln>
            <a:noFill/>
          </a:ln>
        </p:spPr>
      </p:pic>
      <p:sp>
        <p:nvSpPr>
          <p:cNvPr id="5" name="Rectangle 4"/>
          <p:cNvSpPr/>
          <p:nvPr/>
        </p:nvSpPr>
        <p:spPr>
          <a:xfrm>
            <a:off x="12725400" y="31546800"/>
            <a:ext cx="18669000" cy="941796"/>
          </a:xfrm>
          <a:prstGeom prst="rect">
            <a:avLst/>
          </a:prstGeom>
        </p:spPr>
        <p:txBody>
          <a:bodyPr wrap="square">
            <a:spAutoFit/>
          </a:bodyPr>
          <a:lstStyle/>
          <a:p>
            <a:pPr marL="0" marR="0">
              <a:lnSpc>
                <a:spcPct val="115000"/>
              </a:lnSpc>
              <a:spcBef>
                <a:spcPts val="0"/>
              </a:spcBef>
              <a:spcAft>
                <a:spcPts val="1000"/>
              </a:spcAft>
            </a:pPr>
            <a:r>
              <a:rPr lang="en-US" b="1" i="1" dirty="0">
                <a:latin typeface="Montserrat Light" panose="020B0604020202020204" charset="0"/>
                <a:ea typeface="Calibri" panose="020F0502020204030204" pitchFamily="34" charset="0"/>
                <a:cs typeface="Times New Roman" panose="02020603050405020304" pitchFamily="18" charset="0"/>
              </a:rPr>
              <a:t>Figures 3a-b:</a:t>
            </a:r>
            <a:r>
              <a:rPr lang="en-US" dirty="0">
                <a:latin typeface="Montserrat Light" panose="020B0604020202020204" charset="0"/>
                <a:ea typeface="Calibri" panose="020F0502020204030204" pitchFamily="34" charset="0"/>
                <a:cs typeface="Times New Roman" panose="02020603050405020304" pitchFamily="18" charset="0"/>
              </a:rPr>
              <a:t> Diff-Quick smears shows poorly cohesive adenocarcinoma cells with abundant eosinophilic cytoplasm, pleomorphic nuclei, focal </a:t>
            </a:r>
            <a:r>
              <a:rPr lang="en-US" dirty="0" err="1">
                <a:latin typeface="Montserrat Light" panose="020B0604020202020204" charset="0"/>
                <a:ea typeface="Calibri" panose="020F0502020204030204" pitchFamily="34" charset="0"/>
                <a:cs typeface="Times New Roman" panose="02020603050405020304" pitchFamily="18" charset="0"/>
              </a:rPr>
              <a:t>binucleation</a:t>
            </a:r>
            <a:r>
              <a:rPr lang="en-US" dirty="0">
                <a:latin typeface="Montserrat Light" panose="020B0604020202020204" charset="0"/>
                <a:ea typeface="Calibri" panose="020F0502020204030204" pitchFamily="34" charset="0"/>
                <a:cs typeface="Times New Roman" panose="02020603050405020304" pitchFamily="18" charset="0"/>
              </a:rPr>
              <a:t> and prominent nucleoli.</a:t>
            </a:r>
            <a:endParaRPr lang="en-US" sz="3200" dirty="0">
              <a:effectLst/>
              <a:latin typeface="Montserrat Light" panose="020B0604020202020204" charset="0"/>
              <a:ea typeface="Calibri" panose="020F0502020204030204" pitchFamily="34" charset="0"/>
              <a:cs typeface="Times New Roman" panose="02020603050405020304" pitchFamily="18" charset="0"/>
            </a:endParaRPr>
          </a:p>
        </p:txBody>
      </p:sp>
      <p:pic>
        <p:nvPicPr>
          <p:cNvPr id="38" name="Picture 37" descr="E:\Project\Mediastinum\Hepatoid adenocarcinoma\1126194951017.jpg"/>
          <p:cNvPicPr>
            <a:picLocks noChangeAspect="1"/>
          </p:cNvPicPr>
          <p:nvPr/>
        </p:nvPicPr>
        <p:blipFill>
          <a:blip r:embed="rId10" cstate="print">
            <a:extLst>
              <a:ext uri="{BEBA8EAE-BF5A-486C-A8C5-ECC9F3942E4B}">
                <a14:imgProps xmlns:a14="http://schemas.microsoft.com/office/drawing/2010/main">
                  <a14:imgLayer r:embed="rId11">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2725400" y="16002000"/>
            <a:ext cx="8925356" cy="7223760"/>
          </a:xfrm>
          <a:prstGeom prst="rect">
            <a:avLst/>
          </a:prstGeom>
          <a:noFill/>
          <a:ln>
            <a:noFill/>
          </a:ln>
        </p:spPr>
      </p:pic>
      <p:pic>
        <p:nvPicPr>
          <p:cNvPr id="39" name="Picture 38" descr="E:\Project\Mediastinum\Hepatoid adenocarcinoma\1126194739203.jpg"/>
          <p:cNvPicPr>
            <a:picLocks noChangeAspect="1"/>
          </p:cNvPicPr>
          <p:nvPr/>
        </p:nvPicPr>
        <p:blipFill>
          <a:blip r:embed="rId12" cstate="print">
            <a:extLst>
              <a:ext uri="{BEBA8EAE-BF5A-486C-A8C5-ECC9F3942E4B}">
                <a14:imgProps xmlns:a14="http://schemas.microsoft.com/office/drawing/2010/main">
                  <a14:imgLayer r:embed="rId13">
                    <a14:imgEffect>
                      <a14:sharpenSoften amount="3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2084832" y="16002000"/>
            <a:ext cx="8925356" cy="7223760"/>
          </a:xfrm>
          <a:prstGeom prst="rect">
            <a:avLst/>
          </a:prstGeom>
          <a:noFill/>
          <a:ln>
            <a:noFill/>
          </a:ln>
        </p:spPr>
      </p:pic>
      <p:sp>
        <p:nvSpPr>
          <p:cNvPr id="6" name="Rectangle 5"/>
          <p:cNvSpPr/>
          <p:nvPr/>
        </p:nvSpPr>
        <p:spPr>
          <a:xfrm>
            <a:off x="12649200" y="23241000"/>
            <a:ext cx="18592800" cy="941796"/>
          </a:xfrm>
          <a:prstGeom prst="rect">
            <a:avLst/>
          </a:prstGeom>
        </p:spPr>
        <p:txBody>
          <a:bodyPr wrap="square">
            <a:spAutoFit/>
          </a:bodyPr>
          <a:lstStyle/>
          <a:p>
            <a:pPr marL="0" marR="0">
              <a:lnSpc>
                <a:spcPct val="115000"/>
              </a:lnSpc>
              <a:spcBef>
                <a:spcPts val="0"/>
              </a:spcBef>
              <a:spcAft>
                <a:spcPts val="1000"/>
              </a:spcAft>
            </a:pPr>
            <a:r>
              <a:rPr lang="en-US" b="1" i="1" dirty="0">
                <a:latin typeface="Montserrat Light" panose="020B0604020202020204" charset="0"/>
                <a:ea typeface="Calibri" panose="020F0502020204030204" pitchFamily="34" charset="0"/>
                <a:cs typeface="Times New Roman" panose="02020603050405020304" pitchFamily="18" charset="0"/>
              </a:rPr>
              <a:t>Figures 2a-b:</a:t>
            </a:r>
            <a:r>
              <a:rPr lang="en-US" b="1" dirty="0">
                <a:latin typeface="Montserrat Light" panose="020B0604020202020204" charset="0"/>
                <a:ea typeface="Calibri" panose="020F0502020204030204" pitchFamily="34" charset="0"/>
                <a:cs typeface="Times New Roman" panose="02020603050405020304" pitchFamily="18" charset="0"/>
              </a:rPr>
              <a:t> </a:t>
            </a:r>
            <a:r>
              <a:rPr lang="en-US" dirty="0">
                <a:latin typeface="Montserrat Light" panose="020B0604020202020204" charset="0"/>
                <a:ea typeface="Calibri" panose="020F0502020204030204" pitchFamily="34" charset="0"/>
                <a:cs typeface="Times New Roman" panose="02020603050405020304" pitchFamily="18" charset="0"/>
              </a:rPr>
              <a:t>Pap-stained smears showing poorly cohesive adenocarcinoma cells with abundant cytoplasm with focal intra-cytoplasmic bile pigments, </a:t>
            </a:r>
            <a:r>
              <a:rPr lang="en-US" dirty="0" err="1">
                <a:latin typeface="Montserrat Light" panose="020B0604020202020204" charset="0"/>
                <a:ea typeface="Calibri" panose="020F0502020204030204" pitchFamily="34" charset="0"/>
                <a:cs typeface="Times New Roman" panose="02020603050405020304" pitchFamily="18" charset="0"/>
              </a:rPr>
              <a:t>binucleation</a:t>
            </a:r>
            <a:r>
              <a:rPr lang="en-US" dirty="0">
                <a:latin typeface="Montserrat Light" panose="020B0604020202020204" charset="0"/>
                <a:ea typeface="Calibri" panose="020F0502020204030204" pitchFamily="34" charset="0"/>
                <a:cs typeface="Times New Roman" panose="02020603050405020304" pitchFamily="18" charset="0"/>
              </a:rPr>
              <a:t> and prominent nucleoli.</a:t>
            </a:r>
            <a:endParaRPr lang="en-US" sz="3200" dirty="0">
              <a:effectLst/>
              <a:latin typeface="Montserrat Light" panose="020B0604020202020204" charset="0"/>
              <a:ea typeface="Calibri" panose="020F0502020204030204" pitchFamily="34" charset="0"/>
              <a:cs typeface="Times New Roman" panose="02020603050405020304" pitchFamily="18" charset="0"/>
            </a:endParaRPr>
          </a:p>
        </p:txBody>
      </p:sp>
      <p:pic>
        <p:nvPicPr>
          <p:cNvPr id="45" name="Picture 44" descr="E:\Project\Mediastinum\Hepatoid adenocarcinoma\1126195517188.jpg"/>
          <p:cNvPicPr>
            <a:picLocks noChangeAspect="1"/>
          </p:cNvPicPr>
          <p:nvPr/>
        </p:nvPicPr>
        <p:blipFill>
          <a:blip r:embed="rId14" cstate="print">
            <a:extLst>
              <a:ext uri="{BEBA8EAE-BF5A-486C-A8C5-ECC9F3942E4B}">
                <a14:imgProps xmlns:a14="http://schemas.microsoft.com/office/drawing/2010/main">
                  <a14:imgLayer r:embed="rId15">
                    <a14:imgEffect>
                      <a14:sharpenSoften amount="1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2725400" y="7289631"/>
            <a:ext cx="8928568" cy="7223760"/>
          </a:xfrm>
          <a:prstGeom prst="rect">
            <a:avLst/>
          </a:prstGeom>
          <a:noFill/>
          <a:ln>
            <a:noFill/>
          </a:ln>
        </p:spPr>
      </p:pic>
      <p:pic>
        <p:nvPicPr>
          <p:cNvPr id="71" name="Picture 70" descr="E:\Project\Mediastinum\Hepatoid adenocarcinoma\1126195621866.jpg"/>
          <p:cNvPicPr>
            <a:picLocks noChangeAspect="1"/>
          </p:cNvPicPr>
          <p:nvPr/>
        </p:nvPicPr>
        <p:blipFill>
          <a:blip r:embed="rId16" cstate="print">
            <a:extLst>
              <a:ext uri="{BEBA8EAE-BF5A-486C-A8C5-ECC9F3942E4B}">
                <a14:imgProps xmlns:a14="http://schemas.microsoft.com/office/drawing/2010/main">
                  <a14:imgLayer r:embed="rId17">
                    <a14:imgEffect>
                      <a14:sharpenSoften amount="5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2084832" y="7289631"/>
            <a:ext cx="8928568" cy="7223760"/>
          </a:xfrm>
          <a:prstGeom prst="rect">
            <a:avLst/>
          </a:prstGeom>
          <a:noFill/>
          <a:ln>
            <a:noFill/>
          </a:ln>
        </p:spPr>
      </p:pic>
      <p:sp>
        <p:nvSpPr>
          <p:cNvPr id="7" name="Rectangle 6"/>
          <p:cNvSpPr/>
          <p:nvPr/>
        </p:nvSpPr>
        <p:spPr>
          <a:xfrm>
            <a:off x="12725400" y="14554200"/>
            <a:ext cx="18669000" cy="1366528"/>
          </a:xfrm>
          <a:prstGeom prst="rect">
            <a:avLst/>
          </a:prstGeom>
        </p:spPr>
        <p:txBody>
          <a:bodyPr wrap="square">
            <a:spAutoFit/>
          </a:bodyPr>
          <a:lstStyle/>
          <a:p>
            <a:pPr marL="0" marR="0">
              <a:lnSpc>
                <a:spcPct val="115000"/>
              </a:lnSpc>
              <a:spcBef>
                <a:spcPts val="0"/>
              </a:spcBef>
              <a:spcAft>
                <a:spcPts val="1000"/>
              </a:spcAft>
            </a:pPr>
            <a:r>
              <a:rPr lang="en-US" b="1" i="1" dirty="0">
                <a:latin typeface="Montserrat Light" panose="020B0604020202020204" charset="0"/>
                <a:ea typeface="Calibri" panose="020F0502020204030204" pitchFamily="34" charset="0"/>
                <a:cs typeface="Times New Roman" panose="02020603050405020304" pitchFamily="18" charset="0"/>
              </a:rPr>
              <a:t>Figure 1a-b-:</a:t>
            </a:r>
            <a:r>
              <a:rPr lang="en-US" b="1" dirty="0">
                <a:latin typeface="Montserrat Light" panose="020B0604020202020204" charset="0"/>
                <a:ea typeface="Calibri" panose="020F0502020204030204" pitchFamily="34" charset="0"/>
                <a:cs typeface="Times New Roman" panose="02020603050405020304" pitchFamily="18" charset="0"/>
              </a:rPr>
              <a:t> </a:t>
            </a:r>
            <a:r>
              <a:rPr lang="en-US" dirty="0" err="1">
                <a:latin typeface="Montserrat Light" panose="020B0604020202020204" charset="0"/>
                <a:ea typeface="Calibri" panose="020F0502020204030204" pitchFamily="34" charset="0"/>
                <a:cs typeface="Times New Roman" panose="02020603050405020304" pitchFamily="18" charset="0"/>
              </a:rPr>
              <a:t>Hematoxylin</a:t>
            </a:r>
            <a:r>
              <a:rPr lang="en-US" dirty="0">
                <a:latin typeface="Montserrat Light" panose="020B0604020202020204" charset="0"/>
                <a:ea typeface="Calibri" panose="020F0502020204030204" pitchFamily="34" charset="0"/>
                <a:cs typeface="Times New Roman" panose="02020603050405020304" pitchFamily="18" charset="0"/>
              </a:rPr>
              <a:t> and eosin stained core biopsy of the lung mass showing polygonal tumor cells arranged in trabecular pattern. Cells have abundant eosinophilic granular cytoplasm, centrally placed nuclei and prominent nucleoli, consistent with adenocarcinoma with </a:t>
            </a:r>
            <a:r>
              <a:rPr lang="en-US" dirty="0" err="1">
                <a:latin typeface="Montserrat Light" panose="020B0604020202020204" charset="0"/>
                <a:ea typeface="Calibri" panose="020F0502020204030204" pitchFamily="34" charset="0"/>
                <a:cs typeface="Times New Roman" panose="02020603050405020304" pitchFamily="18" charset="0"/>
              </a:rPr>
              <a:t>hepatoid</a:t>
            </a:r>
            <a:r>
              <a:rPr lang="en-US" dirty="0">
                <a:latin typeface="Montserrat Light" panose="020B0604020202020204" charset="0"/>
                <a:ea typeface="Calibri" panose="020F0502020204030204" pitchFamily="34" charset="0"/>
                <a:cs typeface="Times New Roman" panose="02020603050405020304" pitchFamily="18" charset="0"/>
              </a:rPr>
              <a:t> differentiation.</a:t>
            </a:r>
            <a:endParaRPr lang="en-US" sz="3200" dirty="0">
              <a:effectLst/>
              <a:latin typeface="Montserrat Light" panose="020B0604020202020204" charset="0"/>
              <a:ea typeface="Calibri" panose="020F0502020204030204" pitchFamily="34" charset="0"/>
              <a:cs typeface="Times New Roman" panose="02020603050405020304" pitchFamily="18" charset="0"/>
            </a:endParaRPr>
          </a:p>
        </p:txBody>
      </p:sp>
      <p:sp>
        <p:nvSpPr>
          <p:cNvPr id="72" name="TextBox 71">
            <a:extLst>
              <a:ext uri="{FF2B5EF4-FFF2-40B4-BE49-F238E27FC236}">
                <a16:creationId xmlns:a16="http://schemas.microsoft.com/office/drawing/2014/main" id="{B9BDD4D7-12C6-4DBA-AD93-2C88BC17BC8B}"/>
              </a:ext>
            </a:extLst>
          </p:cNvPr>
          <p:cNvSpPr txBox="1"/>
          <p:nvPr/>
        </p:nvSpPr>
        <p:spPr>
          <a:xfrm>
            <a:off x="32342701" y="21529864"/>
            <a:ext cx="10265289" cy="2015936"/>
          </a:xfrm>
          <a:prstGeom prst="rect">
            <a:avLst/>
          </a:prstGeom>
          <a:noFill/>
        </p:spPr>
        <p:txBody>
          <a:bodyPr wrap="square" rtlCol="0">
            <a:spAutoFit/>
          </a:bodyPr>
          <a:lstStyle>
            <a:defPPr>
              <a:defRPr kern="1200" smtId="4294967295"/>
            </a:defPPr>
          </a:lstStyle>
          <a:p>
            <a:pPr marL="342900" indent="-342900">
              <a:lnSpc>
                <a:spcPts val="5000"/>
              </a:lnSpc>
              <a:spcAft>
                <a:spcPts val="3600"/>
              </a:spcAft>
              <a:buFont typeface="Wingdings" panose="05000000000000000000" pitchFamily="2" charset="2"/>
              <a:buChar char="Ø"/>
            </a:pPr>
            <a:r>
              <a:rPr lang="en-US" sz="2800" dirty="0" err="1">
                <a:solidFill>
                  <a:srgbClr val="1482A5"/>
                </a:solidFill>
                <a:latin typeface="Montserrat Light" panose="00000400000000000000" pitchFamily="50" charset="0"/>
                <a:ea typeface="Open Sans" panose="020B0606030504020204" pitchFamily="34" charset="0"/>
                <a:cs typeface="Open Sans" panose="020B0606030504020204" pitchFamily="34" charset="0"/>
              </a:rPr>
              <a:t>Clinico</a:t>
            </a:r>
            <a:r>
              <a:rPr lang="en-US" sz="2800" dirty="0">
                <a:solidFill>
                  <a:srgbClr val="1482A5"/>
                </a:solidFill>
                <a:latin typeface="Montserrat Light" panose="00000400000000000000" pitchFamily="50" charset="0"/>
                <a:ea typeface="Open Sans" panose="020B0606030504020204" pitchFamily="34" charset="0"/>
                <a:cs typeface="Open Sans" panose="020B0606030504020204" pitchFamily="34" charset="0"/>
              </a:rPr>
              <a:t>-pathological correlation along with the use of  IHC markers can help distinguishing HAL from metastatic hepatocellular carcinoma. </a:t>
            </a:r>
          </a:p>
        </p:txBody>
      </p:sp>
      <p:sp>
        <p:nvSpPr>
          <p:cNvPr id="31" name="Rectangle 30"/>
          <p:cNvSpPr/>
          <p:nvPr/>
        </p:nvSpPr>
        <p:spPr>
          <a:xfrm>
            <a:off x="32004000" y="18946404"/>
            <a:ext cx="10603992" cy="1366528"/>
          </a:xfrm>
          <a:prstGeom prst="rect">
            <a:avLst/>
          </a:prstGeom>
        </p:spPr>
        <p:txBody>
          <a:bodyPr wrap="square">
            <a:spAutoFit/>
          </a:bodyPr>
          <a:lstStyle/>
          <a:p>
            <a:pPr marL="0" marR="0">
              <a:lnSpc>
                <a:spcPct val="115000"/>
              </a:lnSpc>
              <a:spcBef>
                <a:spcPts val="0"/>
              </a:spcBef>
              <a:spcAft>
                <a:spcPts val="1000"/>
              </a:spcAft>
            </a:pPr>
            <a:r>
              <a:rPr lang="en-US" b="1" i="1" dirty="0">
                <a:latin typeface="Montserrat Light" panose="020B0604020202020204" charset="0"/>
                <a:ea typeface="Calibri" panose="020F0502020204030204" pitchFamily="34" charset="0"/>
                <a:cs typeface="Times New Roman" panose="02020603050405020304" pitchFamily="18" charset="0"/>
              </a:rPr>
              <a:t>Figure 4a-d:</a:t>
            </a:r>
            <a:r>
              <a:rPr lang="en-US" b="1" dirty="0">
                <a:latin typeface="Montserrat Light" panose="020B0604020202020204" charset="0"/>
                <a:ea typeface="Calibri" panose="020F0502020204030204" pitchFamily="34" charset="0"/>
                <a:cs typeface="Times New Roman" panose="02020603050405020304" pitchFamily="18" charset="0"/>
              </a:rPr>
              <a:t>  </a:t>
            </a:r>
            <a:r>
              <a:rPr lang="en-US" dirty="0" err="1">
                <a:latin typeface="Montserrat Light" panose="020B0604020202020204" charset="0"/>
                <a:ea typeface="Calibri" panose="020F0502020204030204" pitchFamily="34" charset="0"/>
                <a:cs typeface="Times New Roman" panose="02020603050405020304" pitchFamily="18" charset="0"/>
              </a:rPr>
              <a:t>Immunohistochemical</a:t>
            </a:r>
            <a:r>
              <a:rPr lang="en-US" dirty="0">
                <a:latin typeface="Montserrat Light" panose="020B0604020202020204" charset="0"/>
                <a:ea typeface="Calibri" panose="020F0502020204030204" pitchFamily="34" charset="0"/>
                <a:cs typeface="Times New Roman" panose="02020603050405020304" pitchFamily="18" charset="0"/>
              </a:rPr>
              <a:t> stains of the core biopsy of the lung show diffuse positivity for : 1) CK-7 (4a), 2) EMA (4b), 3) </a:t>
            </a:r>
            <a:r>
              <a:rPr lang="en-US" dirty="0" err="1">
                <a:latin typeface="Montserrat Light" panose="020B0604020202020204" charset="0"/>
                <a:ea typeface="Calibri" panose="020F0502020204030204" pitchFamily="34" charset="0"/>
                <a:cs typeface="Times New Roman" panose="02020603050405020304" pitchFamily="18" charset="0"/>
              </a:rPr>
              <a:t>pCEA</a:t>
            </a:r>
            <a:r>
              <a:rPr lang="en-US" dirty="0">
                <a:latin typeface="Montserrat Light" panose="020B0604020202020204" charset="0"/>
                <a:ea typeface="Calibri" panose="020F0502020204030204" pitchFamily="34" charset="0"/>
                <a:cs typeface="Times New Roman" panose="02020603050405020304" pitchFamily="18" charset="0"/>
              </a:rPr>
              <a:t> (4c), and 4) HepPar-1 (4d). </a:t>
            </a:r>
            <a:endParaRPr lang="en-US" sz="3200" dirty="0">
              <a:effectLst/>
              <a:latin typeface="Montserrat Light" panose="020B0604020202020204" charset="0"/>
              <a:ea typeface="Calibri" panose="020F0502020204030204" pitchFamily="34" charset="0"/>
              <a:cs typeface="Times New Roman" panose="02020603050405020304" pitchFamily="18" charset="0"/>
            </a:endParaRPr>
          </a:p>
        </p:txBody>
      </p:sp>
      <p:pic>
        <p:nvPicPr>
          <p:cNvPr id="1026"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1891356" y="7253305"/>
            <a:ext cx="11430000" cy="11415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persuadingsapphire|09-2018"/>
</p:tagLst>
</file>

<file path=ppt/theme/theme1.xml><?xml version="1.0" encoding="utf-8"?>
<a:theme xmlns:a="http://schemas.openxmlformats.org/drawingml/2006/main" name="Blank Presentatio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Blank Presentation">
      <a:majorFont>
        <a:latin typeface="Times New Roman"/>
        <a:ea typeface="Arial"/>
        <a:cs typeface="Arial"/>
      </a:majorFont>
      <a:minorFont>
        <a:latin typeface="Times New Roman"/>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4126</TotalTime>
  <Words>555</Words>
  <Application>Microsoft Office PowerPoint</Application>
  <PresentationFormat>Custom</PresentationFormat>
  <Paragraphs>27</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Times New Roman</vt:lpstr>
      <vt:lpstr>Montserrat Light</vt:lpstr>
      <vt:lpstr>Libre Baskerville</vt:lpstr>
      <vt:lpstr>Calibri</vt:lpstr>
      <vt:lpstr>Arial</vt:lpstr>
      <vt:lpstr>Wingdings</vt:lpstr>
      <vt:lpstr>Open Sans</vt:lpstr>
      <vt:lpstr>Blank Presentation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Free Poster Presentation Example</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Kevin Kuan</cp:lastModifiedBy>
  <cp:revision>341</cp:revision>
  <cp:lastPrinted>2019-05-29T20:20:44Z</cp:lastPrinted>
  <dcterms:modified xsi:type="dcterms:W3CDTF">2019-07-23T00:50:34Z</dcterms:modified>
  <cp:category>templates for scientific poster</cp:category>
</cp:coreProperties>
</file>