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1" r:id="rId3"/>
    <p:sldId id="265" r:id="rId4"/>
    <p:sldId id="262" r:id="rId5"/>
    <p:sldId id="263" r:id="rId6"/>
    <p:sldId id="266" r:id="rId7"/>
    <p:sldId id="267" r:id="rId8"/>
    <p:sldId id="279" r:id="rId9"/>
    <p:sldId id="280" r:id="rId10"/>
    <p:sldId id="281" r:id="rId11"/>
    <p:sldId id="282" r:id="rId12"/>
    <p:sldId id="273" r:id="rId13"/>
    <p:sldId id="274" r:id="rId14"/>
    <p:sldId id="277" r:id="rId15"/>
    <p:sldId id="278" r:id="rId16"/>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기본 구역" id="{54A22C10-8D04-4AE2-AC25-0D1943C24801}">
          <p14:sldIdLst>
            <p14:sldId id="256"/>
          </p14:sldIdLst>
        </p14:section>
        <p14:section name="본문" id="{E6683EC4-336D-45A6-B7A3-1BF9198D95F7}">
          <p14:sldIdLst>
            <p14:sldId id="261"/>
            <p14:sldId id="265"/>
            <p14:sldId id="262"/>
            <p14:sldId id="263"/>
            <p14:sldId id="266"/>
            <p14:sldId id="267"/>
            <p14:sldId id="279"/>
            <p14:sldId id="280"/>
            <p14:sldId id="281"/>
            <p14:sldId id="282"/>
            <p14:sldId id="273"/>
            <p14:sldId id="274"/>
            <p14:sldId id="277"/>
            <p14:sldId id="27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FC5"/>
    <a:srgbClr val="FFCCFF"/>
    <a:srgbClr val="F2FE7E"/>
    <a:srgbClr val="FF99FF"/>
    <a:srgbClr val="00FF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밝은 스타일 1 - 강조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밝은 스타일 1 - 강조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보통 스타일 1 - 강조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보통 스타일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보통 스타일 2 - 강조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056" autoAdjust="0"/>
  </p:normalViewPr>
  <p:slideViewPr>
    <p:cSldViewPr>
      <p:cViewPr varScale="1">
        <p:scale>
          <a:sx n="101" d="100"/>
          <a:sy n="101" d="100"/>
        </p:scale>
        <p:origin x="29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E460F5-CC62-4CB9-8BD7-6C2B82F9D856}" type="datetimeFigureOut">
              <a:rPr lang="ko-KR" altLang="en-US" smtClean="0"/>
              <a:pPr/>
              <a:t>2018-04-02</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2255D2-ADC9-4F78-8151-4C6153A313A4}" type="slidenum">
              <a:rPr lang="ko-KR" altLang="en-US" smtClean="0"/>
              <a:pPr/>
              <a:t>‹#›</a:t>
            </a:fld>
            <a:endParaRPr lang="ko-KR" altLang="en-US"/>
          </a:p>
        </p:txBody>
      </p:sp>
    </p:spTree>
    <p:extLst>
      <p:ext uri="{BB962C8B-B14F-4D97-AF65-F5344CB8AC3E}">
        <p14:creationId xmlns:p14="http://schemas.microsoft.com/office/powerpoint/2010/main" val="211984998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Systemic inflammation is a key player in the pathogenesis of cardiovascular disease, type 2 diabetes, and cancer.</a:t>
            </a: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dirty="0" smtClean="0"/>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Pro-inflammatory cytokines such as serum C-reactive protein (CRP), interleukin-6 (IL-6), and tumor necrosis factor (TNF-α) are biomarkers associated with systemic inflammation </a:t>
            </a:r>
          </a:p>
          <a:p>
            <a:endParaRPr lang="en-US"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2</a:t>
            </a:fld>
            <a:endParaRPr lang="ko-KR" altLang="en-US"/>
          </a:p>
        </p:txBody>
      </p:sp>
    </p:spTree>
    <p:extLst>
      <p:ext uri="{BB962C8B-B14F-4D97-AF65-F5344CB8AC3E}">
        <p14:creationId xmlns:p14="http://schemas.microsoft.com/office/powerpoint/2010/main" val="874658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CRP has been recognized as a clinically useful biomarker of acute and chronic inflammation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CRP was originally identified as a biologic marker produced by </a:t>
            </a:r>
            <a:r>
              <a:rPr lang="en-US" altLang="ko-KR" dirty="0" err="1" smtClean="0"/>
              <a:t>Kupffer</a:t>
            </a:r>
            <a:r>
              <a:rPr lang="en-US" altLang="ko-KR" dirty="0" smtClean="0"/>
              <a:t> cells in the liver, indicating an acute phase of inflammation</a:t>
            </a: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Obesity has been linked to systemic inflammation and is closely connected with inflammatory biomarkers such as CRP and IL-6</a:t>
            </a:r>
            <a:endParaRPr lang="ko-KR" altLang="en-US" dirty="0" smtClean="0"/>
          </a:p>
          <a:p>
            <a:r>
              <a:rPr lang="en-US" altLang="ko-KR" sz="1200" kern="1200" dirty="0" smtClean="0">
                <a:solidFill>
                  <a:schemeClr val="tx1"/>
                </a:solidFill>
                <a:effectLst/>
                <a:latin typeface="+mn-lt"/>
                <a:ea typeface="+mn-ea"/>
                <a:cs typeface="+mn-cs"/>
              </a:rPr>
              <a:t>obesity, as measured by body mass index (BMI), is closely and positively associated with CRP level</a:t>
            </a:r>
          </a:p>
          <a:p>
            <a:endParaRPr lang="en-US"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There has been recent increased interest in the association between systemic chronic inflammation and health-related quality of life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with a strong connection between these factors in patients with various diseases </a:t>
            </a:r>
          </a:p>
          <a:p>
            <a:endParaRPr lang="en-US" altLang="ko-KR" sz="1200" kern="1200" dirty="0" smtClean="0">
              <a:solidFill>
                <a:schemeClr val="tx1"/>
              </a:solidFill>
              <a:effectLst/>
              <a:latin typeface="+mn-lt"/>
              <a:ea typeface="+mn-ea"/>
              <a:cs typeface="+mn-cs"/>
            </a:endParaRPr>
          </a:p>
          <a:p>
            <a:r>
              <a:rPr lang="en-US" altLang="ko-KR" dirty="0" smtClean="0"/>
              <a:t>Obesity, the excess accumulation of fat, results in chronic low-grade inflammation due to a reduced blood supply and neutrophils and resident macrophage infiltration into adipose tissue [24,25]. In obesity, the production of pro-inflammatory </a:t>
            </a:r>
            <a:r>
              <a:rPr lang="en-US" altLang="ko-KR" dirty="0" err="1" smtClean="0"/>
              <a:t>adipokines</a:t>
            </a:r>
            <a:r>
              <a:rPr lang="en-US" altLang="ko-KR" dirty="0" smtClean="0"/>
              <a:t> are </a:t>
            </a:r>
            <a:r>
              <a:rPr lang="en-US" altLang="ko-KR" dirty="0" err="1" smtClean="0"/>
              <a:t>upregulated</a:t>
            </a:r>
            <a:r>
              <a:rPr lang="en-US" altLang="ko-KR" dirty="0" smtClean="0"/>
              <a:t> and may promote obesity-related metabolic disorders including insulin resistance, metabolic syndrome, and cardiovascular disease [26-28]. In addition, sustained inflammation can negatively affect individual </a:t>
            </a:r>
            <a:r>
              <a:rPr lang="en-US" altLang="ko-KR" dirty="0" err="1" smtClean="0"/>
              <a:t>HRQoL</a:t>
            </a:r>
            <a:r>
              <a:rPr lang="en-US" altLang="ko-KR" dirty="0" smtClean="0"/>
              <a:t>. </a:t>
            </a:r>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3</a:t>
            </a:fld>
            <a:endParaRPr lang="ko-KR" altLang="en-US"/>
          </a:p>
        </p:txBody>
      </p:sp>
    </p:spTree>
    <p:extLst>
      <p:ext uri="{BB962C8B-B14F-4D97-AF65-F5344CB8AC3E}">
        <p14:creationId xmlns:p14="http://schemas.microsoft.com/office/powerpoint/2010/main" val="105523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because previous studies included only small number samples and only a found relationship between CRP and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without specific cut-off value of CRP</a:t>
            </a:r>
          </a:p>
          <a:p>
            <a:r>
              <a:rPr lang="en-US" altLang="ko-KR" sz="1200" kern="1200" dirty="0" smtClean="0">
                <a:solidFill>
                  <a:schemeClr val="tx1"/>
                </a:solidFill>
                <a:effectLst/>
                <a:latin typeface="+mn-lt"/>
                <a:ea typeface="+mn-ea"/>
                <a:cs typeface="+mn-cs"/>
              </a:rPr>
              <a:t>=&gt;limited in assessing the potential of the clinical application of CRP as a marker related to </a:t>
            </a:r>
            <a:r>
              <a:rPr lang="en-US" altLang="ko-KR" sz="1200" kern="1200" dirty="0" err="1" smtClean="0">
                <a:solidFill>
                  <a:schemeClr val="tx1"/>
                </a:solidFill>
                <a:effectLst/>
                <a:latin typeface="+mn-lt"/>
                <a:ea typeface="+mn-ea"/>
                <a:cs typeface="+mn-cs"/>
              </a:rPr>
              <a:t>HRQoL</a:t>
            </a: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because obesity is closely correlated with CRP and either obesity or CRP may affect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a comprehensive assessment is needed for understanding their relationship. </a:t>
            </a:r>
            <a:endParaRPr lang="ko-KR" altLang="ko-KR" sz="1200" kern="1200" dirty="0" smtClean="0">
              <a:solidFill>
                <a:schemeClr val="tx1"/>
              </a:solidFill>
              <a:effectLst/>
              <a:latin typeface="+mn-lt"/>
              <a:ea typeface="+mn-ea"/>
              <a:cs typeface="+mn-cs"/>
            </a:endParaRPr>
          </a:p>
          <a:p>
            <a:endParaRPr lang="en-US" altLang="ko-KR" dirty="0" smtClean="0"/>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i="1" dirty="0" smtClean="0"/>
              <a:t>Carpenter LL, </a:t>
            </a:r>
            <a:r>
              <a:rPr lang="en-US" altLang="ko-KR" sz="1200" i="1" dirty="0" err="1" smtClean="0"/>
              <a:t>Gawuga</a:t>
            </a:r>
            <a:r>
              <a:rPr lang="en-US" altLang="ko-KR" sz="1200" i="1" dirty="0" smtClean="0"/>
              <a:t> CE, </a:t>
            </a:r>
            <a:r>
              <a:rPr lang="en-US" altLang="ko-KR" sz="1200" i="1" dirty="0" err="1" smtClean="0"/>
              <a:t>Tyrka</a:t>
            </a:r>
            <a:r>
              <a:rPr lang="en-US" altLang="ko-KR" sz="1200" i="1" dirty="0" smtClean="0"/>
              <a:t> AR, Price LH. C-reactive protein, early life stress, and wellbeing in healthy adults. </a:t>
            </a:r>
            <a:r>
              <a:rPr lang="en-US" altLang="ko-KR" sz="1200" i="1" dirty="0" err="1" smtClean="0"/>
              <a:t>Acta</a:t>
            </a:r>
            <a:r>
              <a:rPr lang="en-US" altLang="ko-KR" sz="1200" i="1" dirty="0" smtClean="0"/>
              <a:t> </a:t>
            </a:r>
            <a:r>
              <a:rPr lang="en-US" altLang="ko-KR" sz="1200" i="1" dirty="0" err="1" smtClean="0"/>
              <a:t>Psychiatr</a:t>
            </a:r>
            <a:r>
              <a:rPr lang="en-US" altLang="ko-KR" sz="1200" i="1" dirty="0" smtClean="0"/>
              <a:t> </a:t>
            </a:r>
            <a:r>
              <a:rPr lang="en-US" altLang="ko-KR" sz="1200" i="1" dirty="0" err="1" smtClean="0"/>
              <a:t>Scand</a:t>
            </a:r>
            <a:r>
              <a:rPr lang="en-US" altLang="ko-KR" sz="1200" i="1" dirty="0" smtClean="0"/>
              <a:t> 2012;126:402-10</a:t>
            </a:r>
          </a:p>
          <a:p>
            <a:pPr marL="171450" marR="0" lvl="1" indent="-171450" algn="l" defTabSz="914400" rtl="0" eaLnBrk="1" fontAlgn="auto" latinLnBrk="1" hangingPunct="1">
              <a:lnSpc>
                <a:spcPct val="100000"/>
              </a:lnSpc>
              <a:spcBef>
                <a:spcPts val="0"/>
              </a:spcBef>
              <a:spcAft>
                <a:spcPts val="0"/>
              </a:spcAft>
              <a:buClrTx/>
              <a:buSzTx/>
              <a:buFontTx/>
              <a:buChar char="-"/>
              <a:tabLst/>
              <a:defRPr/>
            </a:pPr>
            <a:r>
              <a:rPr lang="en-US" altLang="ko-KR" dirty="0" smtClean="0"/>
              <a:t>CRP values ranged from0.20 to 18.10 (mean ± SD, 3.88 ± 3.58)</a:t>
            </a:r>
          </a:p>
          <a:p>
            <a:pPr marL="171450" marR="0" lvl="1" indent="-171450" algn="l" defTabSz="914400" rtl="0" eaLnBrk="1" fontAlgn="auto" latinLnBrk="1" hangingPunct="1">
              <a:lnSpc>
                <a:spcPct val="100000"/>
              </a:lnSpc>
              <a:spcBef>
                <a:spcPts val="0"/>
              </a:spcBef>
              <a:spcAft>
                <a:spcPts val="0"/>
              </a:spcAft>
              <a:buClrTx/>
              <a:buSzTx/>
              <a:buFontTx/>
              <a:buChar char="-"/>
              <a:tabLst/>
              <a:defRPr/>
            </a:pPr>
            <a:r>
              <a:rPr lang="en-US" altLang="ko-KR" sz="1200" kern="1200" dirty="0" smtClean="0">
                <a:solidFill>
                  <a:schemeClr val="tx1"/>
                </a:solidFill>
                <a:effectLst/>
                <a:latin typeface="+mn-lt"/>
                <a:ea typeface="+mn-ea"/>
                <a:cs typeface="+mn-cs"/>
              </a:rPr>
              <a:t>‘high-sensitivity’ CRP assay (</a:t>
            </a:r>
            <a:r>
              <a:rPr lang="en-US" altLang="ko-KR" sz="1200" kern="1200" dirty="0" err="1" smtClean="0">
                <a:solidFill>
                  <a:schemeClr val="tx1"/>
                </a:solidFill>
                <a:effectLst/>
                <a:latin typeface="+mn-lt"/>
                <a:ea typeface="+mn-ea"/>
                <a:cs typeface="+mn-cs"/>
              </a:rPr>
              <a:t>hs</a:t>
            </a:r>
            <a:r>
              <a:rPr lang="en-US" altLang="ko-KR" sz="1200" kern="1200" dirty="0" smtClean="0">
                <a:solidFill>
                  <a:schemeClr val="tx1"/>
                </a:solidFill>
                <a:effectLst/>
                <a:latin typeface="+mn-lt"/>
                <a:ea typeface="+mn-ea"/>
                <a:cs typeface="+mn-cs"/>
              </a:rPr>
              <a:t>-CRP or simply ‘CRP’; </a:t>
            </a:r>
            <a:r>
              <a:rPr lang="en-US" altLang="ko-KR" sz="1200" kern="1200" dirty="0" err="1" smtClean="0">
                <a:solidFill>
                  <a:schemeClr val="tx1"/>
                </a:solidFill>
                <a:effectLst/>
                <a:latin typeface="+mn-lt"/>
                <a:ea typeface="+mn-ea"/>
                <a:cs typeface="+mn-cs"/>
              </a:rPr>
              <a:t>sonamed</a:t>
            </a:r>
            <a:r>
              <a:rPr lang="en-US" altLang="ko-KR" sz="1200" kern="1200" dirty="0" smtClean="0">
                <a:solidFill>
                  <a:schemeClr val="tx1"/>
                </a:solidFill>
                <a:effectLst/>
                <a:latin typeface="+mn-lt"/>
                <a:ea typeface="+mn-ea"/>
                <a:cs typeface="+mn-cs"/>
              </a:rPr>
              <a:t> because it detects concentrations below 3.0 mg/l) can represent a </a:t>
            </a:r>
            <a:r>
              <a:rPr lang="en-US" altLang="ko-KR" sz="1200" kern="1200" dirty="0" err="1" smtClean="0">
                <a:solidFill>
                  <a:schemeClr val="tx1"/>
                </a:solidFill>
                <a:effectLst/>
                <a:latin typeface="+mn-lt"/>
                <a:ea typeface="+mn-ea"/>
                <a:cs typeface="+mn-cs"/>
              </a:rPr>
              <a:t>meaningfulindicator</a:t>
            </a:r>
            <a:r>
              <a:rPr lang="en-US" altLang="ko-KR" sz="1200" kern="1200" dirty="0" smtClean="0">
                <a:solidFill>
                  <a:schemeClr val="tx1"/>
                </a:solidFill>
                <a:effectLst/>
                <a:latin typeface="+mn-lt"/>
                <a:ea typeface="+mn-ea"/>
                <a:cs typeface="+mn-cs"/>
              </a:rPr>
              <a:t> of low-grade systemic inflammation</a:t>
            </a:r>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4</a:t>
            </a:fld>
            <a:endParaRPr lang="ko-KR" altLang="en-US"/>
          </a:p>
        </p:txBody>
      </p:sp>
    </p:spTree>
    <p:extLst>
      <p:ext uri="{BB962C8B-B14F-4D97-AF65-F5344CB8AC3E}">
        <p14:creationId xmlns:p14="http://schemas.microsoft.com/office/powerpoint/2010/main" val="1115675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5</a:t>
            </a:fld>
            <a:endParaRPr lang="ko-KR" altLang="en-US"/>
          </a:p>
        </p:txBody>
      </p:sp>
    </p:spTree>
    <p:extLst>
      <p:ext uri="{BB962C8B-B14F-4D97-AF65-F5344CB8AC3E}">
        <p14:creationId xmlns:p14="http://schemas.microsoft.com/office/powerpoint/2010/main" val="1911173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Kim SH, </a:t>
            </a:r>
            <a:r>
              <a:rPr lang="en-US" altLang="ko-KR" sz="1200" kern="1200" dirty="0" err="1" smtClean="0">
                <a:solidFill>
                  <a:schemeClr val="tx1"/>
                </a:solidFill>
                <a:effectLst/>
                <a:latin typeface="+mn-lt"/>
                <a:ea typeface="+mn-ea"/>
                <a:cs typeface="+mn-cs"/>
              </a:rPr>
              <a:t>Ahn</a:t>
            </a:r>
            <a:r>
              <a:rPr lang="en-US" altLang="ko-KR" sz="1200" kern="1200" dirty="0" smtClean="0">
                <a:solidFill>
                  <a:schemeClr val="tx1"/>
                </a:solidFill>
                <a:effectLst/>
                <a:latin typeface="+mn-lt"/>
                <a:ea typeface="+mn-ea"/>
                <a:cs typeface="+mn-cs"/>
              </a:rPr>
              <a:t> J, </a:t>
            </a:r>
            <a:r>
              <a:rPr lang="en-US" altLang="ko-KR" sz="1200" kern="1200" dirty="0" err="1" smtClean="0">
                <a:solidFill>
                  <a:schemeClr val="tx1"/>
                </a:solidFill>
                <a:effectLst/>
                <a:latin typeface="+mn-lt"/>
                <a:ea typeface="+mn-ea"/>
                <a:cs typeface="+mn-cs"/>
              </a:rPr>
              <a:t>Ock</a:t>
            </a:r>
            <a:r>
              <a:rPr lang="en-US" altLang="ko-KR" sz="1200" kern="1200" dirty="0" smtClean="0">
                <a:solidFill>
                  <a:schemeClr val="tx1"/>
                </a:solidFill>
                <a:effectLst/>
                <a:latin typeface="+mn-lt"/>
                <a:ea typeface="+mn-ea"/>
                <a:cs typeface="+mn-cs"/>
              </a:rPr>
              <a:t> M, Shin S, Park J, </a:t>
            </a:r>
            <a:r>
              <a:rPr lang="en-US" altLang="ko-KR" sz="1200" kern="1200" dirty="0" err="1" smtClean="0">
                <a:solidFill>
                  <a:schemeClr val="tx1"/>
                </a:solidFill>
                <a:effectLst/>
                <a:latin typeface="+mn-lt"/>
                <a:ea typeface="+mn-ea"/>
                <a:cs typeface="+mn-cs"/>
              </a:rPr>
              <a:t>Luo</a:t>
            </a:r>
            <a:r>
              <a:rPr lang="en-US" altLang="ko-KR" sz="1200" kern="1200" dirty="0" smtClean="0">
                <a:solidFill>
                  <a:schemeClr val="tx1"/>
                </a:solidFill>
                <a:effectLst/>
                <a:latin typeface="+mn-lt"/>
                <a:ea typeface="+mn-ea"/>
                <a:cs typeface="+mn-cs"/>
              </a:rPr>
              <a:t> N, et al. The EQ-5D-5L valuation study in Korea. </a:t>
            </a:r>
            <a:r>
              <a:rPr lang="en-US" altLang="ko-KR" sz="1200" kern="1200" dirty="0" err="1" smtClean="0">
                <a:solidFill>
                  <a:schemeClr val="tx1"/>
                </a:solidFill>
                <a:effectLst/>
                <a:latin typeface="+mn-lt"/>
                <a:ea typeface="+mn-ea"/>
                <a:cs typeface="+mn-cs"/>
              </a:rPr>
              <a:t>Qual</a:t>
            </a:r>
            <a:r>
              <a:rPr lang="en-US" altLang="ko-KR" sz="1200" kern="1200" dirty="0" smtClean="0">
                <a:solidFill>
                  <a:schemeClr val="tx1"/>
                </a:solidFill>
                <a:effectLst/>
                <a:latin typeface="+mn-lt"/>
                <a:ea typeface="+mn-ea"/>
                <a:cs typeface="+mn-cs"/>
              </a:rPr>
              <a:t> Life Res. 2016;25(7):1845-52.</a:t>
            </a:r>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7</a:t>
            </a:fld>
            <a:endParaRPr lang="ko-KR" altLang="en-US"/>
          </a:p>
        </p:txBody>
      </p:sp>
    </p:spTree>
    <p:extLst>
      <p:ext uri="{BB962C8B-B14F-4D97-AF65-F5344CB8AC3E}">
        <p14:creationId xmlns:p14="http://schemas.microsoft.com/office/powerpoint/2010/main" val="1176699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Participants in the high CRP group were older, more male, and more likely to be current smokers (P = 0.033, P = 0.002, and P &lt; 0.001, respectively). However, household income and marital status did not differ between the two CRP groups. BMI, WC, and BP were significantly higher in the high CRP group (P &lt; 0.001, all). Plasma blood glucose, total cholesterol, LDL-C, HDL-C, TG, and ALT were greater in the high CRP group than in the non-high CRP group (P &lt; 0.001, all). However, no significant differences in </a:t>
            </a:r>
            <a:r>
              <a:rPr lang="en-US" altLang="ko-KR" sz="1200" kern="1200" dirty="0" err="1" smtClean="0">
                <a:solidFill>
                  <a:schemeClr val="tx1"/>
                </a:solidFill>
                <a:effectLst/>
                <a:latin typeface="+mn-lt"/>
                <a:ea typeface="+mn-ea"/>
                <a:cs typeface="+mn-cs"/>
              </a:rPr>
              <a:t>creatinine</a:t>
            </a:r>
            <a:r>
              <a:rPr lang="en-US" altLang="ko-KR" sz="1200" kern="1200" dirty="0" smtClean="0">
                <a:solidFill>
                  <a:schemeClr val="tx1"/>
                </a:solidFill>
                <a:effectLst/>
                <a:latin typeface="+mn-lt"/>
                <a:ea typeface="+mn-ea"/>
                <a:cs typeface="+mn-cs"/>
              </a:rPr>
              <a:t> levels or nutritional values (including daily energy) were observed between the groups. A greater proportion of participants had comorbidities in the high CRP group (P &lt; 0.001). </a:t>
            </a:r>
          </a:p>
          <a:p>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8</a:t>
            </a:fld>
            <a:endParaRPr lang="ko-KR" altLang="en-US"/>
          </a:p>
        </p:txBody>
      </p:sp>
    </p:spTree>
    <p:extLst>
      <p:ext uri="{BB962C8B-B14F-4D97-AF65-F5344CB8AC3E}">
        <p14:creationId xmlns:p14="http://schemas.microsoft.com/office/powerpoint/2010/main" val="222029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Table 2 compares the CRP-based groups in terms of EQ-5D index scores</a:t>
            </a:r>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9</a:t>
            </a:fld>
            <a:endParaRPr lang="ko-KR" altLang="en-US"/>
          </a:p>
        </p:txBody>
      </p:sp>
    </p:spTree>
    <p:extLst>
      <p:ext uri="{BB962C8B-B14F-4D97-AF65-F5344CB8AC3E}">
        <p14:creationId xmlns:p14="http://schemas.microsoft.com/office/powerpoint/2010/main" val="552387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A logistic regression analysis was conducted to evaluate associations between CRP group and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High CRP level was associated with perceived problems with mobility (OR = 1.553, 95% CI: 1.145-2.107) and usual activity (OR=1.599, 95% CI: 1.072-2.386)</a:t>
            </a:r>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10</a:t>
            </a:fld>
            <a:endParaRPr lang="ko-KR" altLang="en-US"/>
          </a:p>
        </p:txBody>
      </p:sp>
    </p:spTree>
    <p:extLst>
      <p:ext uri="{BB962C8B-B14F-4D97-AF65-F5344CB8AC3E}">
        <p14:creationId xmlns:p14="http://schemas.microsoft.com/office/powerpoint/2010/main" val="3501092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To assess the co-relationship between obesity, CRP, and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we classified the participants into four groups according to CRP level and obesity status (as evaluated based on BMI) and performed a multiple logistic regression analysis, adjusting for several covariates</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Three components of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(mobility, usual activities, and pain/discomfort) differed according to the four groups (P for trend, 0.024, 0.013, 0.001, respectively).</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The presence of obesity was a crucial factor associated with the mobility, usual activities, and pain/discomfort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components</a:t>
            </a:r>
          </a:p>
          <a:p>
            <a:endParaRPr lang="en-US"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To synthesize the comprehensive relationship between obesity, CRP, and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we classified the participants into four groups according to CRP level and the presence of obesity </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Three components of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mobility, usual activities, and pain/discomfort, showed differences according to the four groups (P for trend, 0.024, 0.013, 0.001, respectively). </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The presence of obesity was a crucial factor associated with mobility, usual activities, and pain/discomfort among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components. </a:t>
            </a:r>
          </a:p>
          <a:p>
            <a:endParaRPr lang="en-US" altLang="ko-KR" sz="1200" kern="1200" dirty="0" smtClean="0">
              <a:solidFill>
                <a:schemeClr val="tx1"/>
              </a:solidFill>
              <a:effectLst/>
              <a:latin typeface="+mn-lt"/>
              <a:ea typeface="+mn-ea"/>
              <a:cs typeface="+mn-cs"/>
            </a:endParaRPr>
          </a:p>
          <a:p>
            <a:r>
              <a:rPr lang="ko-KR" altLang="en-US" sz="1200" kern="1200" dirty="0" smtClean="0">
                <a:solidFill>
                  <a:schemeClr val="tx1"/>
                </a:solidFill>
                <a:effectLst/>
                <a:latin typeface="+mn-lt"/>
                <a:ea typeface="+mn-ea"/>
                <a:cs typeface="+mn-cs"/>
              </a:rPr>
              <a:t>차이가 있는 부분에서</a:t>
            </a:r>
            <a:r>
              <a:rPr lang="en-US" altLang="ko-KR"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뚱뚱한 사람들 두 </a:t>
            </a:r>
            <a:r>
              <a:rPr lang="ko-KR" altLang="en-US" sz="1200" kern="1200" dirty="0" err="1" smtClean="0">
                <a:solidFill>
                  <a:schemeClr val="tx1"/>
                </a:solidFill>
                <a:effectLst/>
                <a:latin typeface="+mn-lt"/>
                <a:ea typeface="+mn-ea"/>
                <a:cs typeface="+mn-cs"/>
              </a:rPr>
              <a:t>그룹중에서는</a:t>
            </a:r>
            <a:r>
              <a:rPr lang="ko-KR" altLang="en-US" sz="1200" kern="1200" dirty="0" smtClean="0">
                <a:solidFill>
                  <a:schemeClr val="tx1"/>
                </a:solidFill>
                <a:effectLst/>
                <a:latin typeface="+mn-lt"/>
                <a:ea typeface="+mn-ea"/>
                <a:cs typeface="+mn-cs"/>
              </a:rPr>
              <a:t> 염증 수치가 높은 그룹이 </a:t>
            </a:r>
            <a:r>
              <a:rPr lang="ko-KR" altLang="en-US" sz="1200" kern="1200" dirty="0" err="1" smtClean="0">
                <a:solidFill>
                  <a:schemeClr val="tx1"/>
                </a:solidFill>
                <a:effectLst/>
                <a:latin typeface="+mn-lt"/>
                <a:ea typeface="+mn-ea"/>
                <a:cs typeface="+mn-cs"/>
              </a:rPr>
              <a:t>오드</a:t>
            </a:r>
            <a:r>
              <a:rPr lang="ko-KR" altLang="en-US" sz="1200" kern="1200" dirty="0" smtClean="0">
                <a:solidFill>
                  <a:schemeClr val="tx1"/>
                </a:solidFill>
                <a:effectLst/>
                <a:latin typeface="+mn-lt"/>
                <a:ea typeface="+mn-ea"/>
                <a:cs typeface="+mn-cs"/>
              </a:rPr>
              <a:t> 값이 더 크니</a:t>
            </a:r>
            <a:r>
              <a:rPr lang="en-US" altLang="ko-KR"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삶의 질이 더 떨어지는 것이고</a:t>
            </a:r>
            <a:r>
              <a:rPr lang="en-US" altLang="ko-KR"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높은 염증 수치 두 </a:t>
            </a:r>
            <a:r>
              <a:rPr lang="ko-KR" altLang="en-US" sz="1200" kern="1200" dirty="0" err="1" smtClean="0">
                <a:solidFill>
                  <a:schemeClr val="tx1"/>
                </a:solidFill>
                <a:effectLst/>
                <a:latin typeface="+mn-lt"/>
                <a:ea typeface="+mn-ea"/>
                <a:cs typeface="+mn-cs"/>
              </a:rPr>
              <a:t>그룹중에서는</a:t>
            </a:r>
            <a:r>
              <a:rPr lang="ko-KR" altLang="en-US" sz="1200" kern="1200" dirty="0" smtClean="0">
                <a:solidFill>
                  <a:schemeClr val="tx1"/>
                </a:solidFill>
                <a:effectLst/>
                <a:latin typeface="+mn-lt"/>
                <a:ea typeface="+mn-ea"/>
                <a:cs typeface="+mn-cs"/>
              </a:rPr>
              <a:t> 뚱뚱한 그룹이 더 </a:t>
            </a:r>
            <a:r>
              <a:rPr lang="ko-KR" altLang="en-US" sz="1200" kern="1200" dirty="0" err="1" smtClean="0">
                <a:solidFill>
                  <a:schemeClr val="tx1"/>
                </a:solidFill>
                <a:effectLst/>
                <a:latin typeface="+mn-lt"/>
                <a:ea typeface="+mn-ea"/>
                <a:cs typeface="+mn-cs"/>
              </a:rPr>
              <a:t>오드</a:t>
            </a:r>
            <a:r>
              <a:rPr lang="ko-KR" altLang="en-US" sz="1200" kern="1200" dirty="0" smtClean="0">
                <a:solidFill>
                  <a:schemeClr val="tx1"/>
                </a:solidFill>
                <a:effectLst/>
                <a:latin typeface="+mn-lt"/>
                <a:ea typeface="+mn-ea"/>
                <a:cs typeface="+mn-cs"/>
              </a:rPr>
              <a:t> 값이 높으니</a:t>
            </a:r>
            <a:r>
              <a:rPr lang="en-US" altLang="ko-KR"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삶의 질이 더 떨어진다는 것</a:t>
            </a:r>
            <a:r>
              <a:rPr lang="en-US" altLang="ko-KR" sz="1200" kern="1200" dirty="0" smtClean="0">
                <a:solidFill>
                  <a:schemeClr val="tx1"/>
                </a:solidFill>
                <a:effectLst/>
                <a:latin typeface="+mn-lt"/>
                <a:ea typeface="+mn-ea"/>
                <a:cs typeface="+mn-cs"/>
              </a:rPr>
              <a:t>. </a:t>
            </a:r>
            <a:r>
              <a:rPr lang="ko-KR" altLang="en-US" sz="1200" kern="1200" dirty="0" smtClean="0">
                <a:solidFill>
                  <a:schemeClr val="tx1"/>
                </a:solidFill>
                <a:effectLst/>
                <a:latin typeface="+mn-lt"/>
                <a:ea typeface="+mn-ea"/>
                <a:cs typeface="+mn-cs"/>
              </a:rPr>
              <a:t>비만의 존재 유무는 만성 염증 수치가 높은 그룹에서도 세 영역에 있어서는 </a:t>
            </a:r>
            <a:r>
              <a:rPr lang="ko-KR" altLang="en-US" sz="1200" kern="1200" dirty="0" err="1" smtClean="0">
                <a:solidFill>
                  <a:schemeClr val="tx1"/>
                </a:solidFill>
                <a:effectLst/>
                <a:latin typeface="+mn-lt"/>
                <a:ea typeface="+mn-ea"/>
                <a:cs typeface="+mn-cs"/>
              </a:rPr>
              <a:t>유의미</a:t>
            </a:r>
            <a:r>
              <a:rPr lang="ko-KR" altLang="en-US" sz="1200" kern="1200" dirty="0" smtClean="0">
                <a:solidFill>
                  <a:schemeClr val="tx1"/>
                </a:solidFill>
                <a:effectLst/>
                <a:latin typeface="+mn-lt"/>
                <a:ea typeface="+mn-ea"/>
                <a:cs typeface="+mn-cs"/>
              </a:rPr>
              <a:t> 한 영향을 끼친다고 말할 수 있다</a:t>
            </a:r>
            <a:r>
              <a:rPr lang="en-US" altLang="ko-KR" sz="1200" kern="1200" dirty="0" smtClean="0">
                <a:solidFill>
                  <a:schemeClr val="tx1"/>
                </a:solidFill>
                <a:effectLst/>
                <a:latin typeface="+mn-lt"/>
                <a:ea typeface="+mn-ea"/>
                <a:cs typeface="+mn-cs"/>
              </a:rPr>
              <a:t>.</a:t>
            </a:r>
          </a:p>
          <a:p>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11</a:t>
            </a:fld>
            <a:endParaRPr lang="ko-KR" altLang="en-US"/>
          </a:p>
        </p:txBody>
      </p:sp>
    </p:spTree>
    <p:extLst>
      <p:ext uri="{BB962C8B-B14F-4D97-AF65-F5344CB8AC3E}">
        <p14:creationId xmlns:p14="http://schemas.microsoft.com/office/powerpoint/2010/main" val="3250556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Previous : </a:t>
            </a:r>
            <a:r>
              <a:rPr lang="en-US" altLang="ko-KR" dirty="0" smtClean="0">
                <a:solidFill>
                  <a:srgbClr val="FF0000"/>
                </a:solidFill>
              </a:rPr>
              <a:t>Similar study to ours </a:t>
            </a:r>
          </a:p>
          <a:p>
            <a:pPr lvl="1"/>
            <a:r>
              <a:rPr lang="en-US" altLang="ko-KR" dirty="0" smtClean="0"/>
              <a:t>higher CRP level : </a:t>
            </a:r>
          </a:p>
          <a:p>
            <a:pPr lvl="2">
              <a:buFont typeface="Wingdings" pitchFamily="2" charset="2"/>
              <a:buChar char="Ø"/>
            </a:pPr>
            <a:r>
              <a:rPr lang="en-US" altLang="ko-KR" dirty="0" smtClean="0"/>
              <a:t>associated with non-specific pain, fatigue, and lower overall quality of physical health</a:t>
            </a:r>
          </a:p>
          <a:p>
            <a:pPr lvl="2">
              <a:buFont typeface="Wingdings" pitchFamily="2" charset="2"/>
              <a:buChar char="Ø"/>
            </a:pPr>
            <a:r>
              <a:rPr lang="en-US" altLang="ko-KR" dirty="0" smtClean="0"/>
              <a:t>But depression symptoms and other indices of mental/emotional wellbeing were not</a:t>
            </a:r>
          </a:p>
          <a:p>
            <a:pPr lvl="2">
              <a:buFont typeface="Wingdings" pitchFamily="2" charset="2"/>
              <a:buChar char="Ø"/>
            </a:pPr>
            <a:r>
              <a:rPr lang="en-US" altLang="ko-KR" dirty="0" smtClean="0"/>
              <a:t>This result remained after adjusting for age, sex, BMI, and socioeconomic status. </a:t>
            </a:r>
          </a:p>
          <a:p>
            <a:pPr lvl="2">
              <a:buFont typeface="Wingdings" pitchFamily="2" charset="2"/>
              <a:buChar char="Ø"/>
            </a:pPr>
            <a:r>
              <a:rPr lang="en-US" altLang="ko-KR" dirty="0" smtClean="0"/>
              <a:t>and high CRP; nevertheless, the pain/discomfort domain was not statistically significant</a:t>
            </a:r>
          </a:p>
          <a:p>
            <a:pPr marL="914400" marR="0" lvl="2" indent="0" algn="l" defTabSz="914400" rtl="0" eaLnBrk="1" fontAlgn="auto" latinLnBrk="1" hangingPunct="1">
              <a:lnSpc>
                <a:spcPct val="100000"/>
              </a:lnSpc>
              <a:spcBef>
                <a:spcPts val="0"/>
              </a:spcBef>
              <a:spcAft>
                <a:spcPts val="0"/>
              </a:spcAft>
              <a:buClrTx/>
              <a:buSzTx/>
              <a:buFont typeface="Wingdings" pitchFamily="2" charset="2"/>
              <a:buChar char="Ø"/>
              <a:tabLst/>
              <a:defRPr/>
            </a:pPr>
            <a:r>
              <a:rPr lang="en-US" altLang="ko-KR" dirty="0" smtClean="0"/>
              <a:t>These results were similar to ours in terms of the relationship between low </a:t>
            </a:r>
            <a:r>
              <a:rPr lang="en-US" altLang="ko-KR" dirty="0" err="1" smtClean="0"/>
              <a:t>HRQoL</a:t>
            </a:r>
            <a:r>
              <a:rPr lang="en-US" altLang="ko-KR" dirty="0" smtClean="0"/>
              <a:t> in mobility, usual activities, and pain/discomfort</a:t>
            </a:r>
          </a:p>
          <a:p>
            <a:pPr marL="914400" marR="0" lvl="2" indent="0" algn="l" defTabSz="914400" rtl="0" eaLnBrk="1" fontAlgn="auto" latinLnBrk="1" hangingPunct="1">
              <a:lnSpc>
                <a:spcPct val="100000"/>
              </a:lnSpc>
              <a:spcBef>
                <a:spcPts val="0"/>
              </a:spcBef>
              <a:spcAft>
                <a:spcPts val="0"/>
              </a:spcAft>
              <a:buClrTx/>
              <a:buSzTx/>
              <a:buFont typeface="Wingdings" pitchFamily="2" charset="2"/>
              <a:buChar char="Ø"/>
              <a:tabLst/>
              <a:defRPr/>
            </a:pPr>
            <a:endParaRPr lang="en-US" altLang="ko-KR" dirty="0" smtClean="0"/>
          </a:p>
          <a:p>
            <a:r>
              <a:rPr lang="ko-KR" altLang="en-US" dirty="0" err="1" smtClean="0"/>
              <a:t>두번째</a:t>
            </a:r>
            <a:r>
              <a:rPr lang="ko-KR" altLang="en-US" dirty="0" smtClean="0"/>
              <a:t> 논문 </a:t>
            </a:r>
            <a:r>
              <a:rPr lang="en-US" altLang="ko-KR" dirty="0" smtClean="0"/>
              <a:t>: Different studies with ours</a:t>
            </a:r>
          </a:p>
          <a:p>
            <a:pPr lvl="1">
              <a:buFont typeface="Wingdings" pitchFamily="2" charset="2"/>
              <a:buChar char="Ø"/>
            </a:pPr>
            <a:r>
              <a:rPr lang="en-US" altLang="ko-KR" dirty="0" smtClean="0"/>
              <a:t>Association with poorer self-rated health : serum CRP and IL-6 levels among generally healthy older adults </a:t>
            </a:r>
          </a:p>
          <a:p>
            <a:pPr lvl="2">
              <a:buFont typeface="Wingdings" pitchFamily="2" charset="2"/>
              <a:buChar char="Ø"/>
            </a:pPr>
            <a:r>
              <a:rPr lang="en-US" altLang="ko-KR" dirty="0" smtClean="0"/>
              <a:t>Adjusting for age, gender, BMI and health conditions : </a:t>
            </a:r>
            <a:r>
              <a:rPr lang="ko-KR" altLang="en-US" dirty="0" smtClean="0"/>
              <a:t>보정하고도 이 논문에서는 유지됨</a:t>
            </a:r>
          </a:p>
          <a:p>
            <a:pPr marL="0" marR="0" lvl="0" indent="0" algn="l" defTabSz="914400" rtl="0" eaLnBrk="1" fontAlgn="auto" latinLnBrk="1" hangingPunct="1">
              <a:lnSpc>
                <a:spcPct val="100000"/>
              </a:lnSpc>
              <a:spcBef>
                <a:spcPts val="0"/>
              </a:spcBef>
              <a:spcAft>
                <a:spcPts val="0"/>
              </a:spcAft>
              <a:buClrTx/>
              <a:buSzTx/>
              <a:buFont typeface="Wingdings" pitchFamily="2" charset="2"/>
              <a:buChar char="Ø"/>
              <a:tabLst/>
              <a:defRPr/>
            </a:pPr>
            <a:endParaRPr lang="en-US" altLang="ko-KR" dirty="0" smtClean="0"/>
          </a:p>
          <a:p>
            <a:pPr lvl="0">
              <a:buFont typeface="Wingdings" pitchFamily="2" charset="2"/>
              <a:buChar char="Ø"/>
            </a:pPr>
            <a:r>
              <a:rPr lang="en-US" altLang="ko-KR" dirty="0" smtClean="0"/>
              <a:t>Obesity</a:t>
            </a:r>
            <a:r>
              <a:rPr lang="en-US" altLang="ko-KR" baseline="0" dirty="0" smtClean="0"/>
              <a:t> : BMI, WC</a:t>
            </a:r>
            <a:endParaRPr lang="ko-KR" altLang="en-US" dirty="0" smtClean="0"/>
          </a:p>
          <a:p>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12</a:t>
            </a:fld>
            <a:endParaRPr lang="ko-KR" altLang="en-US"/>
          </a:p>
        </p:txBody>
      </p:sp>
    </p:spTree>
    <p:extLst>
      <p:ext uri="{BB962C8B-B14F-4D97-AF65-F5344CB8AC3E}">
        <p14:creationId xmlns:p14="http://schemas.microsoft.com/office/powerpoint/2010/main" val="2369121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228600" indent="-228600">
              <a:buAutoNum type="arabicPeriod"/>
            </a:pPr>
            <a:r>
              <a:rPr lang="en-US" altLang="ko-KR" sz="1200" kern="1200" dirty="0" smtClean="0">
                <a:solidFill>
                  <a:schemeClr val="tx1"/>
                </a:solidFill>
                <a:effectLst/>
                <a:latin typeface="+mn-lt"/>
                <a:ea typeface="+mn-ea"/>
                <a:cs typeface="+mn-cs"/>
              </a:rPr>
              <a:t>The findings were similar to those from our own study, at least in terms of the relationships between high CRP level and low values of the mobility, usual activity, and pain/discomfort dimensions of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nevertheless, CRP level did not show statistically significant associations with the pain/discomfort domain in our study</a:t>
            </a:r>
          </a:p>
          <a:p>
            <a:pPr marL="228600" indent="-228600">
              <a:buAutoNum type="arabicPeriod"/>
            </a:pPr>
            <a:endParaRPr lang="en-US"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Depression</a:t>
            </a:r>
            <a:r>
              <a:rPr lang="en-US" altLang="ko-KR" sz="1200" kern="1200" baseline="0" dirty="0" smtClean="0">
                <a:solidFill>
                  <a:schemeClr val="tx1"/>
                </a:solidFill>
                <a:effectLst/>
                <a:latin typeface="+mn-lt"/>
                <a:ea typeface="+mn-ea"/>
                <a:cs typeface="+mn-cs"/>
              </a:rPr>
              <a:t> or anxiety</a:t>
            </a:r>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Pikhart</a:t>
            </a:r>
            <a:r>
              <a:rPr lang="en-US" altLang="ko-KR" sz="1200" kern="1200" dirty="0" smtClean="0">
                <a:solidFill>
                  <a:schemeClr val="tx1"/>
                </a:solidFill>
                <a:effectLst/>
                <a:latin typeface="+mn-lt"/>
                <a:ea typeface="+mn-ea"/>
                <a:cs typeface="+mn-cs"/>
              </a:rPr>
              <a:t> H, </a:t>
            </a:r>
            <a:r>
              <a:rPr lang="en-US" altLang="ko-KR" sz="1200" kern="1200" dirty="0" err="1" smtClean="0">
                <a:solidFill>
                  <a:schemeClr val="tx1"/>
                </a:solidFill>
                <a:effectLst/>
                <a:latin typeface="+mn-lt"/>
                <a:ea typeface="+mn-ea"/>
                <a:cs typeface="+mn-cs"/>
              </a:rPr>
              <a:t>Hubacek</a:t>
            </a:r>
            <a:r>
              <a:rPr lang="en-US" altLang="ko-KR" sz="1200" kern="1200" dirty="0" smtClean="0">
                <a:solidFill>
                  <a:schemeClr val="tx1"/>
                </a:solidFill>
                <a:effectLst/>
                <a:latin typeface="+mn-lt"/>
                <a:ea typeface="+mn-ea"/>
                <a:cs typeface="+mn-cs"/>
              </a:rPr>
              <a:t> JA, </a:t>
            </a:r>
            <a:r>
              <a:rPr lang="en-US" altLang="ko-KR" sz="1200" kern="1200" dirty="0" err="1" smtClean="0">
                <a:solidFill>
                  <a:schemeClr val="tx1"/>
                </a:solidFill>
                <a:effectLst/>
                <a:latin typeface="+mn-lt"/>
                <a:ea typeface="+mn-ea"/>
                <a:cs typeface="+mn-cs"/>
              </a:rPr>
              <a:t>Kubinova</a:t>
            </a:r>
            <a:r>
              <a:rPr lang="en-US" altLang="ko-KR" sz="1200" kern="1200" dirty="0" smtClean="0">
                <a:solidFill>
                  <a:schemeClr val="tx1"/>
                </a:solidFill>
                <a:effectLst/>
                <a:latin typeface="+mn-lt"/>
                <a:ea typeface="+mn-ea"/>
                <a:cs typeface="+mn-cs"/>
              </a:rPr>
              <a:t> R, Nicholson A, </a:t>
            </a:r>
            <a:r>
              <a:rPr lang="en-US" altLang="ko-KR" sz="1200" kern="1200" dirty="0" err="1" smtClean="0">
                <a:solidFill>
                  <a:schemeClr val="tx1"/>
                </a:solidFill>
                <a:effectLst/>
                <a:latin typeface="+mn-lt"/>
                <a:ea typeface="+mn-ea"/>
                <a:cs typeface="+mn-cs"/>
              </a:rPr>
              <a:t>Peasey</a:t>
            </a:r>
            <a:r>
              <a:rPr lang="en-US" altLang="ko-KR" sz="1200" kern="1200" dirty="0" smtClean="0">
                <a:solidFill>
                  <a:schemeClr val="tx1"/>
                </a:solidFill>
                <a:effectLst/>
                <a:latin typeface="+mn-lt"/>
                <a:ea typeface="+mn-ea"/>
                <a:cs typeface="+mn-cs"/>
              </a:rPr>
              <a:t> A, </a:t>
            </a:r>
            <a:r>
              <a:rPr lang="en-US" altLang="ko-KR" sz="1200" kern="1200" dirty="0" err="1" smtClean="0">
                <a:solidFill>
                  <a:schemeClr val="tx1"/>
                </a:solidFill>
                <a:effectLst/>
                <a:latin typeface="+mn-lt"/>
                <a:ea typeface="+mn-ea"/>
                <a:cs typeface="+mn-cs"/>
              </a:rPr>
              <a:t>Capkova</a:t>
            </a:r>
            <a:r>
              <a:rPr lang="en-US" altLang="ko-KR" sz="1200" kern="1200" dirty="0" smtClean="0">
                <a:solidFill>
                  <a:schemeClr val="tx1"/>
                </a:solidFill>
                <a:effectLst/>
                <a:latin typeface="+mn-lt"/>
                <a:ea typeface="+mn-ea"/>
                <a:cs typeface="+mn-cs"/>
              </a:rPr>
              <a:t> N, et al. Depressive symptoms and levels of C-reactive protein: A population-based study. </a:t>
            </a:r>
            <a:r>
              <a:rPr lang="en-US" altLang="ko-KR" sz="1200" kern="1200" dirty="0" err="1" smtClean="0">
                <a:solidFill>
                  <a:schemeClr val="tx1"/>
                </a:solidFill>
                <a:effectLst/>
                <a:latin typeface="+mn-lt"/>
                <a:ea typeface="+mn-ea"/>
                <a:cs typeface="+mn-cs"/>
              </a:rPr>
              <a:t>Soc</a:t>
            </a:r>
            <a:r>
              <a:rPr lang="en-US" altLang="ko-KR" sz="1200" kern="1200" dirty="0" smtClean="0">
                <a:solidFill>
                  <a:schemeClr val="tx1"/>
                </a:solidFill>
                <a:effectLst/>
                <a:latin typeface="+mn-lt"/>
                <a:ea typeface="+mn-ea"/>
                <a:cs typeface="+mn-cs"/>
              </a:rPr>
              <a:t> Psychiatry </a:t>
            </a:r>
            <a:r>
              <a:rPr lang="en-US" altLang="ko-KR" sz="1200" kern="1200" dirty="0" err="1" smtClean="0">
                <a:solidFill>
                  <a:schemeClr val="tx1"/>
                </a:solidFill>
                <a:effectLst/>
                <a:latin typeface="+mn-lt"/>
                <a:ea typeface="+mn-ea"/>
                <a:cs typeface="+mn-cs"/>
              </a:rPr>
              <a:t>Psychiatr</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Epidemiol</a:t>
            </a:r>
            <a:r>
              <a:rPr lang="en-US" altLang="ko-KR" sz="1200" kern="1200" dirty="0" smtClean="0">
                <a:solidFill>
                  <a:schemeClr val="tx1"/>
                </a:solidFill>
                <a:effectLst/>
                <a:latin typeface="+mn-lt"/>
                <a:ea typeface="+mn-ea"/>
                <a:cs typeface="+mn-cs"/>
              </a:rPr>
              <a:t> 2009;44:217-22. </a:t>
            </a:r>
            <a:endParaRPr lang="ko-KR" altLang="ko-KR" sz="1200" kern="1200" dirty="0" smtClean="0">
              <a:solidFill>
                <a:schemeClr val="tx1"/>
              </a:solidFill>
              <a:effectLst/>
              <a:latin typeface="+mn-lt"/>
              <a:ea typeface="+mn-ea"/>
              <a:cs typeface="+mn-cs"/>
            </a:endParaRPr>
          </a:p>
          <a:p>
            <a:r>
              <a:rPr lang="en-US" altLang="ko-KR" sz="1200" kern="1200" dirty="0" err="1" smtClean="0">
                <a:solidFill>
                  <a:schemeClr val="tx1"/>
                </a:solidFill>
                <a:effectLst/>
                <a:latin typeface="+mn-lt"/>
                <a:ea typeface="+mn-ea"/>
                <a:cs typeface="+mn-cs"/>
              </a:rPr>
              <a:t>Brummett</a:t>
            </a:r>
            <a:r>
              <a:rPr lang="en-US" altLang="ko-KR" sz="1200" kern="1200" dirty="0" smtClean="0">
                <a:solidFill>
                  <a:schemeClr val="tx1"/>
                </a:solidFill>
                <a:effectLst/>
                <a:latin typeface="+mn-lt"/>
                <a:ea typeface="+mn-ea"/>
                <a:cs typeface="+mn-cs"/>
              </a:rPr>
              <a:t> BH, Boyle SH, </a:t>
            </a:r>
            <a:r>
              <a:rPr lang="en-US" altLang="ko-KR" sz="1200" kern="1200" dirty="0" err="1" smtClean="0">
                <a:solidFill>
                  <a:schemeClr val="tx1"/>
                </a:solidFill>
                <a:effectLst/>
                <a:latin typeface="+mn-lt"/>
                <a:ea typeface="+mn-ea"/>
                <a:cs typeface="+mn-cs"/>
              </a:rPr>
              <a:t>Ortel</a:t>
            </a:r>
            <a:r>
              <a:rPr lang="en-US" altLang="ko-KR" sz="1200" kern="1200" dirty="0" smtClean="0">
                <a:solidFill>
                  <a:schemeClr val="tx1"/>
                </a:solidFill>
                <a:effectLst/>
                <a:latin typeface="+mn-lt"/>
                <a:ea typeface="+mn-ea"/>
                <a:cs typeface="+mn-cs"/>
              </a:rPr>
              <a:t> TL, Becker RC, </a:t>
            </a:r>
            <a:r>
              <a:rPr lang="en-US" altLang="ko-KR" sz="1200" kern="1200" dirty="0" err="1" smtClean="0">
                <a:solidFill>
                  <a:schemeClr val="tx1"/>
                </a:solidFill>
                <a:effectLst/>
                <a:latin typeface="+mn-lt"/>
                <a:ea typeface="+mn-ea"/>
                <a:cs typeface="+mn-cs"/>
              </a:rPr>
              <a:t>Siegler</a:t>
            </a:r>
            <a:r>
              <a:rPr lang="en-US" altLang="ko-KR" sz="1200" kern="1200" dirty="0" smtClean="0">
                <a:solidFill>
                  <a:schemeClr val="tx1"/>
                </a:solidFill>
                <a:effectLst/>
                <a:latin typeface="+mn-lt"/>
                <a:ea typeface="+mn-ea"/>
                <a:cs typeface="+mn-cs"/>
              </a:rPr>
              <a:t> IC, Williams RB. Associations of depressive symptoms, trait hostility, and gender with C-reactive protein and interleukin-6 response after emotion recall. </a:t>
            </a:r>
            <a:r>
              <a:rPr lang="en-US" altLang="ko-KR" sz="1200" kern="1200" dirty="0" err="1" smtClean="0">
                <a:solidFill>
                  <a:schemeClr val="tx1"/>
                </a:solidFill>
                <a:effectLst/>
                <a:latin typeface="+mn-lt"/>
                <a:ea typeface="+mn-ea"/>
                <a:cs typeface="+mn-cs"/>
              </a:rPr>
              <a:t>Psychosom</a:t>
            </a:r>
            <a:r>
              <a:rPr lang="en-US" altLang="ko-KR" sz="1200" kern="1200" dirty="0" smtClean="0">
                <a:solidFill>
                  <a:schemeClr val="tx1"/>
                </a:solidFill>
                <a:effectLst/>
                <a:latin typeface="+mn-lt"/>
                <a:ea typeface="+mn-ea"/>
                <a:cs typeface="+mn-cs"/>
              </a:rPr>
              <a:t> Med 2010;72:333-9. </a:t>
            </a:r>
            <a:endParaRPr lang="ko-KR" altLang="ko-KR" sz="1200" kern="1200" dirty="0" smtClean="0">
              <a:solidFill>
                <a:schemeClr val="tx1"/>
              </a:solidFill>
              <a:effectLst/>
              <a:latin typeface="+mn-lt"/>
              <a:ea typeface="+mn-ea"/>
              <a:cs typeface="+mn-cs"/>
            </a:endParaRPr>
          </a:p>
          <a:p>
            <a:r>
              <a:rPr lang="en-US" altLang="ko-KR" sz="1200" kern="1200" dirty="0" err="1" smtClean="0">
                <a:solidFill>
                  <a:schemeClr val="tx1"/>
                </a:solidFill>
                <a:effectLst/>
                <a:latin typeface="+mn-lt"/>
                <a:ea typeface="+mn-ea"/>
                <a:cs typeface="+mn-cs"/>
              </a:rPr>
              <a:t>Liukkonen</a:t>
            </a:r>
            <a:r>
              <a:rPr lang="en-US" altLang="ko-KR" sz="1200" kern="1200" dirty="0" smtClean="0">
                <a:solidFill>
                  <a:schemeClr val="tx1"/>
                </a:solidFill>
                <a:effectLst/>
                <a:latin typeface="+mn-lt"/>
                <a:ea typeface="+mn-ea"/>
                <a:cs typeface="+mn-cs"/>
              </a:rPr>
              <a:t> T, </a:t>
            </a:r>
            <a:r>
              <a:rPr lang="en-US" altLang="ko-KR" sz="1200" kern="1200" dirty="0" err="1" smtClean="0">
                <a:solidFill>
                  <a:schemeClr val="tx1"/>
                </a:solidFill>
                <a:effectLst/>
                <a:latin typeface="+mn-lt"/>
                <a:ea typeface="+mn-ea"/>
                <a:cs typeface="+mn-cs"/>
              </a:rPr>
              <a:t>Rasanen</a:t>
            </a:r>
            <a:r>
              <a:rPr lang="en-US" altLang="ko-KR" sz="1200" kern="1200" dirty="0" smtClean="0">
                <a:solidFill>
                  <a:schemeClr val="tx1"/>
                </a:solidFill>
                <a:effectLst/>
                <a:latin typeface="+mn-lt"/>
                <a:ea typeface="+mn-ea"/>
                <a:cs typeface="+mn-cs"/>
              </a:rPr>
              <a:t> P, </a:t>
            </a:r>
            <a:r>
              <a:rPr lang="en-US" altLang="ko-KR" sz="1200" kern="1200" dirty="0" err="1" smtClean="0">
                <a:solidFill>
                  <a:schemeClr val="tx1"/>
                </a:solidFill>
                <a:effectLst/>
                <a:latin typeface="+mn-lt"/>
                <a:ea typeface="+mn-ea"/>
                <a:cs typeface="+mn-cs"/>
              </a:rPr>
              <a:t>Jokelainen</a:t>
            </a:r>
            <a:r>
              <a:rPr lang="en-US" altLang="ko-KR" sz="1200" kern="1200" dirty="0" smtClean="0">
                <a:solidFill>
                  <a:schemeClr val="tx1"/>
                </a:solidFill>
                <a:effectLst/>
                <a:latin typeface="+mn-lt"/>
                <a:ea typeface="+mn-ea"/>
                <a:cs typeface="+mn-cs"/>
              </a:rPr>
              <a:t> J, </a:t>
            </a:r>
            <a:r>
              <a:rPr lang="en-US" altLang="ko-KR" sz="1200" kern="1200" dirty="0" err="1" smtClean="0">
                <a:solidFill>
                  <a:schemeClr val="tx1"/>
                </a:solidFill>
                <a:effectLst/>
                <a:latin typeface="+mn-lt"/>
                <a:ea typeface="+mn-ea"/>
                <a:cs typeface="+mn-cs"/>
              </a:rPr>
              <a:t>Leinonen</a:t>
            </a:r>
            <a:r>
              <a:rPr lang="en-US" altLang="ko-KR" sz="1200" kern="1200" dirty="0" smtClean="0">
                <a:solidFill>
                  <a:schemeClr val="tx1"/>
                </a:solidFill>
                <a:effectLst/>
                <a:latin typeface="+mn-lt"/>
                <a:ea typeface="+mn-ea"/>
                <a:cs typeface="+mn-cs"/>
              </a:rPr>
              <a:t> M, </a:t>
            </a:r>
            <a:r>
              <a:rPr lang="en-US" altLang="ko-KR" sz="1200" kern="1200" dirty="0" err="1" smtClean="0">
                <a:solidFill>
                  <a:schemeClr val="tx1"/>
                </a:solidFill>
                <a:effectLst/>
                <a:latin typeface="+mn-lt"/>
                <a:ea typeface="+mn-ea"/>
                <a:cs typeface="+mn-cs"/>
              </a:rPr>
              <a:t>Jarvelin</a:t>
            </a:r>
            <a:r>
              <a:rPr lang="en-US" altLang="ko-KR" sz="1200" kern="1200" dirty="0" smtClean="0">
                <a:solidFill>
                  <a:schemeClr val="tx1"/>
                </a:solidFill>
                <a:effectLst/>
                <a:latin typeface="+mn-lt"/>
                <a:ea typeface="+mn-ea"/>
                <a:cs typeface="+mn-cs"/>
              </a:rPr>
              <a:t> MR, Meyer-</a:t>
            </a:r>
            <a:r>
              <a:rPr lang="en-US" altLang="ko-KR" sz="1200" kern="1200" dirty="0" err="1" smtClean="0">
                <a:solidFill>
                  <a:schemeClr val="tx1"/>
                </a:solidFill>
                <a:effectLst/>
                <a:latin typeface="+mn-lt"/>
                <a:ea typeface="+mn-ea"/>
                <a:cs typeface="+mn-cs"/>
              </a:rPr>
              <a:t>Rochow</a:t>
            </a:r>
            <a:r>
              <a:rPr lang="en-US" altLang="ko-KR" sz="1200" kern="1200" dirty="0" smtClean="0">
                <a:solidFill>
                  <a:schemeClr val="tx1"/>
                </a:solidFill>
                <a:effectLst/>
                <a:latin typeface="+mn-lt"/>
                <a:ea typeface="+mn-ea"/>
                <a:cs typeface="+mn-cs"/>
              </a:rPr>
              <a:t> VB, et al. The association between anxiety and C-reactive protein (CRP) levels: Results from the northern </a:t>
            </a:r>
            <a:r>
              <a:rPr lang="en-US" altLang="ko-KR" sz="1200" kern="1200" dirty="0" err="1" smtClean="0">
                <a:solidFill>
                  <a:schemeClr val="tx1"/>
                </a:solidFill>
                <a:effectLst/>
                <a:latin typeface="+mn-lt"/>
                <a:ea typeface="+mn-ea"/>
                <a:cs typeface="+mn-cs"/>
              </a:rPr>
              <a:t>finland</a:t>
            </a:r>
            <a:r>
              <a:rPr lang="en-US" altLang="ko-KR" sz="1200" kern="1200" dirty="0" smtClean="0">
                <a:solidFill>
                  <a:schemeClr val="tx1"/>
                </a:solidFill>
                <a:effectLst/>
                <a:latin typeface="+mn-lt"/>
                <a:ea typeface="+mn-ea"/>
                <a:cs typeface="+mn-cs"/>
              </a:rPr>
              <a:t> 1966 birth cohort study. </a:t>
            </a:r>
            <a:r>
              <a:rPr lang="en-US" altLang="ko-KR" sz="1200" kern="1200" dirty="0" err="1" smtClean="0">
                <a:solidFill>
                  <a:schemeClr val="tx1"/>
                </a:solidFill>
                <a:effectLst/>
                <a:latin typeface="+mn-lt"/>
                <a:ea typeface="+mn-ea"/>
                <a:cs typeface="+mn-cs"/>
              </a:rPr>
              <a:t>Eur</a:t>
            </a:r>
            <a:r>
              <a:rPr lang="en-US" altLang="ko-KR" sz="1200" kern="1200" dirty="0" smtClean="0">
                <a:solidFill>
                  <a:schemeClr val="tx1"/>
                </a:solidFill>
                <a:effectLst/>
                <a:latin typeface="+mn-lt"/>
                <a:ea typeface="+mn-ea"/>
                <a:cs typeface="+mn-cs"/>
              </a:rPr>
              <a:t> Psychiatry 2011;26:363-9. </a:t>
            </a:r>
            <a:endParaRPr lang="ko-KR" altLang="ko-KR" sz="1200" kern="1200" dirty="0" smtClean="0">
              <a:solidFill>
                <a:schemeClr val="tx1"/>
              </a:solidFill>
              <a:effectLst/>
              <a:latin typeface="+mn-lt"/>
              <a:ea typeface="+mn-ea"/>
              <a:cs typeface="+mn-cs"/>
            </a:endParaRPr>
          </a:p>
          <a:p>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13</a:t>
            </a:fld>
            <a:endParaRPr lang="ko-KR" altLang="en-US"/>
          </a:p>
        </p:txBody>
      </p:sp>
    </p:spTree>
    <p:extLst>
      <p:ext uri="{BB962C8B-B14F-4D97-AF65-F5344CB8AC3E}">
        <p14:creationId xmlns:p14="http://schemas.microsoft.com/office/powerpoint/2010/main" val="2457490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However, in a study that evaluated the combined relationships of systemic inflammation and body size with insulin resistance in a Japanese cohort, the fourth quartile of serum CRP level was 0.64 mg/</a:t>
            </a:r>
            <a:r>
              <a:rPr lang="en-US" altLang="ko-KR" sz="1200" kern="1200" dirty="0" err="1" smtClean="0">
                <a:solidFill>
                  <a:schemeClr val="tx1"/>
                </a:solidFill>
                <a:effectLst/>
                <a:latin typeface="+mn-lt"/>
                <a:ea typeface="+mn-ea"/>
                <a:cs typeface="+mn-cs"/>
              </a:rPr>
              <a:t>dL</a:t>
            </a:r>
            <a:r>
              <a:rPr lang="en-US" altLang="ko-KR" sz="1200" kern="1200" dirty="0" smtClean="0">
                <a:solidFill>
                  <a:schemeClr val="tx1"/>
                </a:solidFill>
                <a:effectLst/>
                <a:latin typeface="+mn-lt"/>
                <a:ea typeface="+mn-ea"/>
                <a:cs typeface="+mn-cs"/>
              </a:rPr>
              <a:t>(29). </a:t>
            </a:r>
            <a:endParaRPr lang="ko-KR" altLang="en-US" dirty="0"/>
          </a:p>
        </p:txBody>
      </p:sp>
      <p:sp>
        <p:nvSpPr>
          <p:cNvPr id="4" name="슬라이드 번호 개체 틀 3"/>
          <p:cNvSpPr>
            <a:spLocks noGrp="1"/>
          </p:cNvSpPr>
          <p:nvPr>
            <p:ph type="sldNum" sz="quarter" idx="10"/>
          </p:nvPr>
        </p:nvSpPr>
        <p:spPr/>
        <p:txBody>
          <a:bodyPr/>
          <a:lstStyle/>
          <a:p>
            <a:fld id="{682255D2-ADC9-4F78-8151-4C6153A313A4}" type="slidenum">
              <a:rPr lang="ko-KR" altLang="en-US" smtClean="0"/>
              <a:pPr/>
              <a:t>14</a:t>
            </a:fld>
            <a:endParaRPr lang="ko-KR" altLang="en-US"/>
          </a:p>
        </p:txBody>
      </p:sp>
    </p:spTree>
    <p:extLst>
      <p:ext uri="{BB962C8B-B14F-4D97-AF65-F5344CB8AC3E}">
        <p14:creationId xmlns:p14="http://schemas.microsoft.com/office/powerpoint/2010/main" val="144069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3688101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3243029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501957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4130775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1287526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258176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77555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975049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2304872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58744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15E5EBEC-71B7-43C5-9E7B-02E881754E62}" type="datetimeFigureOut">
              <a:rPr lang="ko-KR" altLang="en-US" smtClean="0"/>
              <a:pPr/>
              <a:t>2018-04-02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2296611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E5EBEC-71B7-43C5-9E7B-02E881754E62}" type="datetimeFigureOut">
              <a:rPr lang="ko-KR" altLang="en-US" smtClean="0"/>
              <a:pPr/>
              <a:t>2018-04-02</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19D5C3-F86F-428D-B925-AAD8E47C9D52}" type="slidenum">
              <a:rPr lang="ko-KR" altLang="en-US" smtClean="0"/>
              <a:pPr/>
              <a:t>‹#›</a:t>
            </a:fld>
            <a:endParaRPr lang="ko-KR" altLang="en-US"/>
          </a:p>
        </p:txBody>
      </p:sp>
    </p:spTree>
    <p:extLst>
      <p:ext uri="{BB962C8B-B14F-4D97-AF65-F5344CB8AC3E}">
        <p14:creationId xmlns:p14="http://schemas.microsoft.com/office/powerpoint/2010/main" val="1836696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446807"/>
            <a:ext cx="7772400" cy="1470025"/>
          </a:xfrm>
        </p:spPr>
        <p:txBody>
          <a:bodyPr>
            <a:noAutofit/>
          </a:bodyPr>
          <a:lstStyle/>
          <a:p>
            <a:r>
              <a:rPr lang="en-US" altLang="ko-KR" sz="3600" b="1" dirty="0">
                <a:latin typeface="Arial" pitchFamily="34" charset="0"/>
                <a:cs typeface="Arial" pitchFamily="34" charset="0"/>
              </a:rPr>
              <a:t>Elevated C-reactive protein level, obesity, and quality of </a:t>
            </a:r>
            <a:r>
              <a:rPr lang="en-US" altLang="ko-KR" sz="3600" b="1" dirty="0" smtClean="0">
                <a:latin typeface="Arial" pitchFamily="34" charset="0"/>
                <a:cs typeface="Arial" pitchFamily="34" charset="0"/>
              </a:rPr>
              <a:t>life</a:t>
            </a:r>
            <a:endParaRPr lang="ko-KR" altLang="en-US" sz="3600" dirty="0">
              <a:latin typeface="Arial" pitchFamily="34" charset="0"/>
              <a:cs typeface="Arial" pitchFamily="34" charset="0"/>
            </a:endParaRPr>
          </a:p>
        </p:txBody>
      </p:sp>
      <p:sp>
        <p:nvSpPr>
          <p:cNvPr id="3" name="부제목 2"/>
          <p:cNvSpPr>
            <a:spLocks noGrp="1"/>
          </p:cNvSpPr>
          <p:nvPr>
            <p:ph type="subTitle" idx="1"/>
          </p:nvPr>
        </p:nvSpPr>
        <p:spPr>
          <a:xfrm>
            <a:off x="1371600" y="1797968"/>
            <a:ext cx="6400800" cy="550912"/>
          </a:xfrm>
        </p:spPr>
        <p:txBody>
          <a:bodyPr>
            <a:normAutofit/>
          </a:bodyPr>
          <a:lstStyle/>
          <a:p>
            <a:r>
              <a:rPr lang="en-US" altLang="ko-KR" sz="2400" dirty="0" smtClean="0">
                <a:solidFill>
                  <a:srgbClr val="C00000"/>
                </a:solidFill>
                <a:latin typeface="Arial" pitchFamily="34" charset="0"/>
                <a:cs typeface="Arial" pitchFamily="34" charset="0"/>
              </a:rPr>
              <a:t>- Chronic </a:t>
            </a:r>
            <a:r>
              <a:rPr lang="en-US" altLang="ko-KR" sz="2400" dirty="0">
                <a:solidFill>
                  <a:srgbClr val="C00000"/>
                </a:solidFill>
                <a:latin typeface="Arial" pitchFamily="34" charset="0"/>
                <a:cs typeface="Arial" pitchFamily="34" charset="0"/>
              </a:rPr>
              <a:t>inflammation and quality of life </a:t>
            </a:r>
            <a:r>
              <a:rPr lang="en-US" altLang="ko-KR" sz="2400" dirty="0" smtClean="0">
                <a:solidFill>
                  <a:srgbClr val="C00000"/>
                </a:solidFill>
                <a:latin typeface="Arial" pitchFamily="34" charset="0"/>
                <a:cs typeface="Arial" pitchFamily="34" charset="0"/>
              </a:rPr>
              <a:t>-</a:t>
            </a:r>
            <a:endParaRPr lang="ko-KR" altLang="en-US" sz="2400" dirty="0">
              <a:solidFill>
                <a:srgbClr val="C00000"/>
              </a:solidFill>
              <a:latin typeface="Arial" pitchFamily="34" charset="0"/>
              <a:cs typeface="Arial" pitchFamily="34" charset="0"/>
            </a:endParaRPr>
          </a:p>
        </p:txBody>
      </p:sp>
      <p:sp>
        <p:nvSpPr>
          <p:cNvPr id="4" name="TextBox 3"/>
          <p:cNvSpPr txBox="1"/>
          <p:nvPr/>
        </p:nvSpPr>
        <p:spPr>
          <a:xfrm>
            <a:off x="467544" y="4355902"/>
            <a:ext cx="8136904" cy="1815882"/>
          </a:xfrm>
          <a:prstGeom prst="rect">
            <a:avLst/>
          </a:prstGeom>
          <a:noFill/>
        </p:spPr>
        <p:txBody>
          <a:bodyPr wrap="square" rtlCol="0">
            <a:spAutoFit/>
          </a:bodyPr>
          <a:lstStyle/>
          <a:p>
            <a:pPr algn="ctr">
              <a:lnSpc>
                <a:spcPct val="150000"/>
              </a:lnSpc>
            </a:pPr>
            <a:r>
              <a:rPr lang="en-US" altLang="ko-KR" sz="1400" b="1" dirty="0" err="1">
                <a:latin typeface="Arial" pitchFamily="34" charset="0"/>
                <a:cs typeface="Arial" pitchFamily="34" charset="0"/>
              </a:rPr>
              <a:t>Hyaekyung</a:t>
            </a:r>
            <a:r>
              <a:rPr lang="en-US" altLang="ko-KR" sz="1400" b="1" dirty="0">
                <a:latin typeface="Arial" pitchFamily="34" charset="0"/>
                <a:cs typeface="Arial" pitchFamily="34" charset="0"/>
              </a:rPr>
              <a:t> Han</a:t>
            </a:r>
            <a:r>
              <a:rPr lang="en-US" altLang="ko-KR" sz="1400" b="1" baseline="30000" dirty="0">
                <a:latin typeface="Arial" pitchFamily="34" charset="0"/>
                <a:cs typeface="Arial" pitchFamily="34" charset="0"/>
              </a:rPr>
              <a:t>1</a:t>
            </a:r>
            <a:r>
              <a:rPr lang="en-US" altLang="ko-KR" sz="1400" dirty="0">
                <a:latin typeface="Arial" pitchFamily="34" charset="0"/>
                <a:cs typeface="Arial" pitchFamily="34" charset="0"/>
              </a:rPr>
              <a:t>, </a:t>
            </a:r>
            <a:r>
              <a:rPr lang="en-US" altLang="ko-KR" sz="1400" dirty="0" smtClean="0">
                <a:latin typeface="Arial" pitchFamily="34" charset="0"/>
                <a:cs typeface="Arial" pitchFamily="34" charset="0"/>
              </a:rPr>
              <a:t>Sang </a:t>
            </a:r>
            <a:r>
              <a:rPr lang="en-US" altLang="ko-KR" sz="1400" dirty="0" err="1">
                <a:latin typeface="Arial" pitchFamily="34" charset="0"/>
                <a:cs typeface="Arial" pitchFamily="34" charset="0"/>
              </a:rPr>
              <a:t>Yeoup</a:t>
            </a:r>
            <a:r>
              <a:rPr lang="en-US" altLang="ko-KR" sz="1400" dirty="0">
                <a:latin typeface="Arial" pitchFamily="34" charset="0"/>
                <a:cs typeface="Arial" pitchFamily="34" charset="0"/>
              </a:rPr>
              <a:t> Lee</a:t>
            </a:r>
            <a:r>
              <a:rPr lang="en-US" altLang="ko-KR" sz="1400" baseline="30000" dirty="0">
                <a:latin typeface="Arial" pitchFamily="34" charset="0"/>
                <a:cs typeface="Arial" pitchFamily="34" charset="0"/>
              </a:rPr>
              <a:t>1</a:t>
            </a:r>
            <a:r>
              <a:rPr lang="en-US" altLang="ko-KR" sz="1400" dirty="0">
                <a:latin typeface="Arial" pitchFamily="34" charset="0"/>
                <a:cs typeface="Arial" pitchFamily="34" charset="0"/>
              </a:rPr>
              <a:t>, </a:t>
            </a:r>
            <a:r>
              <a:rPr lang="en-US" altLang="ko-KR" sz="1400" dirty="0" err="1">
                <a:latin typeface="Arial" pitchFamily="34" charset="0"/>
                <a:cs typeface="Arial" pitchFamily="34" charset="0"/>
              </a:rPr>
              <a:t>Eun-Ju</a:t>
            </a:r>
            <a:r>
              <a:rPr lang="en-US" altLang="ko-KR" sz="1400" dirty="0">
                <a:latin typeface="Arial" pitchFamily="34" charset="0"/>
                <a:cs typeface="Arial" pitchFamily="34" charset="0"/>
              </a:rPr>
              <a:t> Park</a:t>
            </a:r>
            <a:r>
              <a:rPr lang="en-US" altLang="ko-KR" sz="1400" baseline="30000" dirty="0">
                <a:latin typeface="Arial" pitchFamily="34" charset="0"/>
                <a:cs typeface="Arial" pitchFamily="34" charset="0"/>
              </a:rPr>
              <a:t>1</a:t>
            </a:r>
            <a:r>
              <a:rPr lang="en-US" altLang="ko-KR" sz="1400" dirty="0">
                <a:latin typeface="Arial" pitchFamily="34" charset="0"/>
                <a:cs typeface="Arial" pitchFamily="34" charset="0"/>
              </a:rPr>
              <a:t>, </a:t>
            </a:r>
            <a:r>
              <a:rPr lang="en-US" altLang="ko-KR" sz="1400" dirty="0" err="1" smtClean="0">
                <a:latin typeface="Arial" pitchFamily="34" charset="0"/>
                <a:cs typeface="Arial" pitchFamily="34" charset="0"/>
              </a:rPr>
              <a:t>Yun</a:t>
            </a:r>
            <a:r>
              <a:rPr lang="en-US" altLang="ko-KR" sz="1400" dirty="0" smtClean="0">
                <a:latin typeface="Arial" pitchFamily="34" charset="0"/>
                <a:cs typeface="Arial" pitchFamily="34" charset="0"/>
              </a:rPr>
              <a:t> </a:t>
            </a:r>
            <a:r>
              <a:rPr lang="en-US" altLang="ko-KR" sz="1400" dirty="0">
                <a:latin typeface="Arial" pitchFamily="34" charset="0"/>
                <a:cs typeface="Arial" pitchFamily="34" charset="0"/>
              </a:rPr>
              <a:t>Jin Kim</a:t>
            </a:r>
            <a:r>
              <a:rPr lang="en-US" altLang="ko-KR" sz="1400" baseline="30000" dirty="0">
                <a:latin typeface="Arial" pitchFamily="34" charset="0"/>
                <a:cs typeface="Arial" pitchFamily="34" charset="0"/>
              </a:rPr>
              <a:t>2</a:t>
            </a:r>
            <a:r>
              <a:rPr lang="en-US" altLang="ko-KR" sz="1400" dirty="0">
                <a:latin typeface="Arial" pitchFamily="34" charset="0"/>
                <a:cs typeface="Arial" pitchFamily="34" charset="0"/>
              </a:rPr>
              <a:t>, </a:t>
            </a:r>
            <a:r>
              <a:rPr lang="en-US" altLang="ko-KR" sz="1400" dirty="0" err="1">
                <a:latin typeface="Arial" pitchFamily="34" charset="0"/>
                <a:cs typeface="Arial" pitchFamily="34" charset="0"/>
              </a:rPr>
              <a:t>Jeong</a:t>
            </a:r>
            <a:r>
              <a:rPr lang="en-US" altLang="ko-KR" sz="1400" dirty="0">
                <a:latin typeface="Arial" pitchFamily="34" charset="0"/>
                <a:cs typeface="Arial" pitchFamily="34" charset="0"/>
              </a:rPr>
              <a:t> </a:t>
            </a:r>
            <a:r>
              <a:rPr lang="en-US" altLang="ko-KR" sz="1400" dirty="0" err="1">
                <a:latin typeface="Arial" pitchFamily="34" charset="0"/>
                <a:cs typeface="Arial" pitchFamily="34" charset="0"/>
              </a:rPr>
              <a:t>Gyu</a:t>
            </a:r>
            <a:r>
              <a:rPr lang="en-US" altLang="ko-KR" sz="1400" dirty="0">
                <a:latin typeface="Arial" pitchFamily="34" charset="0"/>
                <a:cs typeface="Arial" pitchFamily="34" charset="0"/>
              </a:rPr>
              <a:t> Lee</a:t>
            </a:r>
            <a:r>
              <a:rPr lang="en-US" altLang="ko-KR" sz="1400" baseline="30000" dirty="0">
                <a:latin typeface="Arial" pitchFamily="34" charset="0"/>
                <a:cs typeface="Arial" pitchFamily="34" charset="0"/>
              </a:rPr>
              <a:t>2</a:t>
            </a:r>
            <a:r>
              <a:rPr lang="en-US" altLang="ko-KR" sz="1400" dirty="0">
                <a:latin typeface="Arial" pitchFamily="34" charset="0"/>
                <a:cs typeface="Arial" pitchFamily="34" charset="0"/>
              </a:rPr>
              <a:t>, Yu </a:t>
            </a:r>
            <a:r>
              <a:rPr lang="en-US" altLang="ko-KR" sz="1400" dirty="0" err="1">
                <a:latin typeface="Arial" pitchFamily="34" charset="0"/>
                <a:cs typeface="Arial" pitchFamily="34" charset="0"/>
              </a:rPr>
              <a:t>Hyeon</a:t>
            </a:r>
            <a:r>
              <a:rPr lang="en-US" altLang="ko-KR" sz="1400" dirty="0">
                <a:latin typeface="Arial" pitchFamily="34" charset="0"/>
                <a:cs typeface="Arial" pitchFamily="34" charset="0"/>
              </a:rPr>
              <a:t> Yi</a:t>
            </a:r>
            <a:r>
              <a:rPr lang="en-US" altLang="ko-KR" sz="1400" baseline="30000" dirty="0">
                <a:latin typeface="Arial" pitchFamily="34" charset="0"/>
                <a:cs typeface="Arial" pitchFamily="34" charset="0"/>
              </a:rPr>
              <a:t>2</a:t>
            </a:r>
            <a:r>
              <a:rPr lang="en-US" altLang="ko-KR" sz="1400" dirty="0">
                <a:latin typeface="Arial" pitchFamily="34" charset="0"/>
                <a:cs typeface="Arial" pitchFamily="34" charset="0"/>
              </a:rPr>
              <a:t>, </a:t>
            </a:r>
            <a:endParaRPr lang="en-US" altLang="ko-KR" sz="1400" dirty="0" smtClean="0">
              <a:latin typeface="Arial" pitchFamily="34" charset="0"/>
              <a:cs typeface="Arial" pitchFamily="34" charset="0"/>
            </a:endParaRPr>
          </a:p>
          <a:p>
            <a:pPr algn="ctr">
              <a:lnSpc>
                <a:spcPct val="150000"/>
              </a:lnSpc>
            </a:pPr>
            <a:r>
              <a:rPr lang="en-US" altLang="ko-KR" sz="1400" dirty="0" smtClean="0">
                <a:latin typeface="Arial" pitchFamily="34" charset="0"/>
                <a:cs typeface="Arial" pitchFamily="34" charset="0"/>
              </a:rPr>
              <a:t>Young </a:t>
            </a:r>
            <a:r>
              <a:rPr lang="en-US" altLang="ko-KR" sz="1400" dirty="0">
                <a:latin typeface="Arial" pitchFamily="34" charset="0"/>
                <a:cs typeface="Arial" pitchFamily="34" charset="0"/>
              </a:rPr>
              <a:t>Jin Tak</a:t>
            </a:r>
            <a:r>
              <a:rPr lang="en-US" altLang="ko-KR" sz="1400" baseline="30000" dirty="0">
                <a:latin typeface="Arial" pitchFamily="34" charset="0"/>
                <a:cs typeface="Arial" pitchFamily="34" charset="0"/>
              </a:rPr>
              <a:t>2</a:t>
            </a:r>
            <a:r>
              <a:rPr lang="en-US" altLang="ko-KR" sz="1400" dirty="0" smtClean="0">
                <a:latin typeface="Arial" pitchFamily="34" charset="0"/>
                <a:cs typeface="Arial" pitchFamily="34" charset="0"/>
              </a:rPr>
              <a:t>, </a:t>
            </a:r>
            <a:r>
              <a:rPr lang="en-US" altLang="ko-KR" sz="1400" dirty="0" err="1" smtClean="0">
                <a:latin typeface="Arial" pitchFamily="34" charset="0"/>
                <a:cs typeface="Arial" pitchFamily="34" charset="0"/>
              </a:rPr>
              <a:t>Hye</a:t>
            </a:r>
            <a:r>
              <a:rPr lang="en-US" altLang="ko-KR" sz="1400" dirty="0" smtClean="0">
                <a:latin typeface="Arial" pitchFamily="34" charset="0"/>
                <a:cs typeface="Arial" pitchFamily="34" charset="0"/>
              </a:rPr>
              <a:t> </a:t>
            </a:r>
            <a:r>
              <a:rPr lang="en-US" altLang="ko-KR" sz="1400" dirty="0">
                <a:latin typeface="Arial" pitchFamily="34" charset="0"/>
                <a:cs typeface="Arial" pitchFamily="34" charset="0"/>
              </a:rPr>
              <a:t>Rim Hwang</a:t>
            </a:r>
            <a:r>
              <a:rPr lang="en-US" altLang="ko-KR" sz="1400" baseline="30000" dirty="0">
                <a:latin typeface="Arial" pitchFamily="34" charset="0"/>
                <a:cs typeface="Arial" pitchFamily="34" charset="0"/>
              </a:rPr>
              <a:t>2</a:t>
            </a:r>
            <a:r>
              <a:rPr lang="en-US" altLang="ko-KR" sz="1400" dirty="0">
                <a:latin typeface="Arial" pitchFamily="34" charset="0"/>
                <a:cs typeface="Arial" pitchFamily="34" charset="0"/>
              </a:rPr>
              <a:t>, </a:t>
            </a:r>
            <a:r>
              <a:rPr lang="en-US" altLang="ko-KR" sz="1400" dirty="0" err="1">
                <a:latin typeface="Arial" pitchFamily="34" charset="0"/>
                <a:cs typeface="Arial" pitchFamily="34" charset="0"/>
              </a:rPr>
              <a:t>Seung</a:t>
            </a:r>
            <a:r>
              <a:rPr lang="en-US" altLang="ko-KR" sz="1400" dirty="0">
                <a:latin typeface="Arial" pitchFamily="34" charset="0"/>
                <a:cs typeface="Arial" pitchFamily="34" charset="0"/>
              </a:rPr>
              <a:t>-Hun Lee</a:t>
            </a:r>
            <a:r>
              <a:rPr lang="en-US" altLang="ko-KR" sz="1400" baseline="30000" dirty="0">
                <a:latin typeface="Arial" pitchFamily="34" charset="0"/>
                <a:cs typeface="Arial" pitchFamily="34" charset="0"/>
              </a:rPr>
              <a:t>2</a:t>
            </a:r>
            <a:r>
              <a:rPr lang="en-US" altLang="ko-KR" sz="1400" dirty="0">
                <a:latin typeface="Arial" pitchFamily="34" charset="0"/>
                <a:cs typeface="Arial" pitchFamily="34" charset="0"/>
              </a:rPr>
              <a:t>, </a:t>
            </a:r>
            <a:r>
              <a:rPr lang="en-US" altLang="ko-KR" sz="1400" dirty="0" err="1">
                <a:latin typeface="Arial" pitchFamily="34" charset="0"/>
                <a:cs typeface="Arial" pitchFamily="34" charset="0"/>
              </a:rPr>
              <a:t>Jungin</a:t>
            </a:r>
            <a:r>
              <a:rPr lang="en-US" altLang="ko-KR" sz="1400" dirty="0">
                <a:latin typeface="Arial" pitchFamily="34" charset="0"/>
                <a:cs typeface="Arial" pitchFamily="34" charset="0"/>
              </a:rPr>
              <a:t> </a:t>
            </a:r>
            <a:r>
              <a:rPr lang="en-US" altLang="ko-KR" sz="1400" dirty="0" smtClean="0">
                <a:latin typeface="Arial" pitchFamily="34" charset="0"/>
                <a:cs typeface="Arial" pitchFamily="34" charset="0"/>
              </a:rPr>
              <a:t>Choi</a:t>
            </a:r>
            <a:r>
              <a:rPr lang="en-US" altLang="ko-KR" sz="1400" baseline="30000" dirty="0" smtClean="0">
                <a:latin typeface="Arial" pitchFamily="34" charset="0"/>
                <a:cs typeface="Arial" pitchFamily="34" charset="0"/>
              </a:rPr>
              <a:t>1</a:t>
            </a:r>
            <a:r>
              <a:rPr lang="en-US" altLang="ko-KR" sz="1400" dirty="0" smtClean="0">
                <a:latin typeface="Arial" pitchFamily="34" charset="0"/>
                <a:cs typeface="Arial" pitchFamily="34" charset="0"/>
              </a:rPr>
              <a:t>, Young </a:t>
            </a:r>
            <a:r>
              <a:rPr lang="en-US" altLang="ko-KR" sz="1400" dirty="0" err="1" smtClean="0">
                <a:latin typeface="Arial" pitchFamily="34" charset="0"/>
                <a:cs typeface="Arial" pitchFamily="34" charset="0"/>
              </a:rPr>
              <a:t>Hye</a:t>
            </a:r>
            <a:r>
              <a:rPr lang="en-US" altLang="ko-KR" sz="1400" dirty="0" smtClean="0">
                <a:latin typeface="Arial" pitchFamily="34" charset="0"/>
                <a:cs typeface="Arial" pitchFamily="34" charset="0"/>
              </a:rPr>
              <a:t> Cho</a:t>
            </a:r>
            <a:r>
              <a:rPr lang="en-US" altLang="ko-KR" sz="1400" baseline="30000" dirty="0" smtClean="0">
                <a:latin typeface="Arial" pitchFamily="34" charset="0"/>
                <a:cs typeface="Arial" pitchFamily="34" charset="0"/>
              </a:rPr>
              <a:t>1*</a:t>
            </a:r>
            <a:endParaRPr lang="ko-KR" altLang="ko-KR" sz="1400" dirty="0">
              <a:latin typeface="Arial" pitchFamily="34" charset="0"/>
              <a:cs typeface="Arial" pitchFamily="34" charset="0"/>
            </a:endParaRPr>
          </a:p>
          <a:p>
            <a:pPr algn="ctr">
              <a:lnSpc>
                <a:spcPct val="150000"/>
              </a:lnSpc>
            </a:pPr>
            <a:endParaRPr lang="en-US" altLang="ko-KR" sz="1400" baseline="30000" dirty="0" smtClean="0">
              <a:latin typeface="Arial" pitchFamily="34" charset="0"/>
              <a:cs typeface="Arial" pitchFamily="34" charset="0"/>
            </a:endParaRPr>
          </a:p>
          <a:p>
            <a:pPr algn="ctr">
              <a:lnSpc>
                <a:spcPct val="150000"/>
              </a:lnSpc>
            </a:pPr>
            <a:endParaRPr lang="en-US" altLang="ko-KR" sz="1400" baseline="30000" dirty="0" smtClean="0">
              <a:latin typeface="Arial" pitchFamily="34" charset="0"/>
              <a:cs typeface="Arial" pitchFamily="34" charset="0"/>
            </a:endParaRPr>
          </a:p>
          <a:p>
            <a:pPr algn="ctr">
              <a:lnSpc>
                <a:spcPct val="150000"/>
              </a:lnSpc>
            </a:pPr>
            <a:r>
              <a:rPr lang="en-US" altLang="ko-KR" sz="1400" baseline="30000" dirty="0" smtClean="0">
                <a:latin typeface="Arial" pitchFamily="34" charset="0"/>
                <a:cs typeface="Arial" pitchFamily="34" charset="0"/>
              </a:rPr>
              <a:t>1</a:t>
            </a:r>
            <a:r>
              <a:rPr lang="en-US" altLang="ko-KR" sz="1400" dirty="0" smtClean="0">
                <a:latin typeface="Arial" pitchFamily="34" charset="0"/>
                <a:cs typeface="Arial" pitchFamily="34" charset="0"/>
              </a:rPr>
              <a:t>Department of Family Medicine, Pusan </a:t>
            </a:r>
            <a:r>
              <a:rPr lang="en-US" altLang="ko-KR" sz="1400" dirty="0">
                <a:latin typeface="Arial" pitchFamily="34" charset="0"/>
                <a:cs typeface="Arial" pitchFamily="34" charset="0"/>
              </a:rPr>
              <a:t>National University </a:t>
            </a:r>
            <a:r>
              <a:rPr lang="en-US" altLang="ko-KR" sz="1400" dirty="0" err="1">
                <a:latin typeface="Arial" pitchFamily="34" charset="0"/>
                <a:cs typeface="Arial" pitchFamily="34" charset="0"/>
              </a:rPr>
              <a:t>Yangsan</a:t>
            </a:r>
            <a:r>
              <a:rPr lang="en-US" altLang="ko-KR" sz="1400" dirty="0">
                <a:latin typeface="Arial" pitchFamily="34" charset="0"/>
                <a:cs typeface="Arial" pitchFamily="34" charset="0"/>
              </a:rPr>
              <a:t> Hospital, </a:t>
            </a:r>
            <a:r>
              <a:rPr lang="en-US" altLang="ko-KR" sz="1400" dirty="0" err="1" smtClean="0">
                <a:latin typeface="Arial" pitchFamily="34" charset="0"/>
                <a:cs typeface="Arial" pitchFamily="34" charset="0"/>
              </a:rPr>
              <a:t>Yangsan</a:t>
            </a:r>
            <a:r>
              <a:rPr lang="en-US" altLang="ko-KR" sz="1400" dirty="0">
                <a:latin typeface="Arial" pitchFamily="34" charset="0"/>
                <a:cs typeface="Arial" pitchFamily="34" charset="0"/>
              </a:rPr>
              <a:t/>
            </a:r>
            <a:br>
              <a:rPr lang="en-US" altLang="ko-KR" sz="1400" dirty="0">
                <a:latin typeface="Arial" pitchFamily="34" charset="0"/>
                <a:cs typeface="Arial" pitchFamily="34" charset="0"/>
              </a:rPr>
            </a:br>
            <a:r>
              <a:rPr lang="en-US" altLang="ko-KR" sz="1400" baseline="30000" dirty="0" smtClean="0">
                <a:latin typeface="Arial" pitchFamily="34" charset="0"/>
                <a:cs typeface="Arial" pitchFamily="34" charset="0"/>
              </a:rPr>
              <a:t>2</a:t>
            </a:r>
            <a:r>
              <a:rPr lang="en-US" altLang="ko-KR" sz="1400" dirty="0" smtClean="0">
                <a:latin typeface="Arial" pitchFamily="34" charset="0"/>
                <a:cs typeface="Arial" pitchFamily="34" charset="0"/>
              </a:rPr>
              <a:t>Department </a:t>
            </a:r>
            <a:r>
              <a:rPr lang="en-US" altLang="ko-KR" sz="1400" dirty="0">
                <a:latin typeface="Arial" pitchFamily="34" charset="0"/>
                <a:cs typeface="Arial" pitchFamily="34" charset="0"/>
              </a:rPr>
              <a:t>of Family Medicine, Pusan National University Hospital, </a:t>
            </a:r>
            <a:r>
              <a:rPr lang="en-US" altLang="ko-KR" sz="1400" dirty="0" err="1" smtClean="0">
                <a:latin typeface="Arial" pitchFamily="34" charset="0"/>
                <a:cs typeface="Arial" pitchFamily="34" charset="0"/>
              </a:rPr>
              <a:t>Busan</a:t>
            </a:r>
            <a:endParaRPr lang="ko-KR" altLang="en-US" sz="1400" dirty="0">
              <a:latin typeface="Arial" pitchFamily="34" charset="0"/>
              <a:cs typeface="Arial" pitchFamily="34" charset="0"/>
            </a:endParaRPr>
          </a:p>
        </p:txBody>
      </p:sp>
      <p:pic>
        <p:nvPicPr>
          <p:cNvPr id="5" name="Picture 6" descr="부산대학교 로고"/>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886554" y="2636912"/>
            <a:ext cx="1370892" cy="1368152"/>
          </a:xfrm>
          <a:prstGeom prst="rect">
            <a:avLst/>
          </a:prstGeom>
          <a:noFill/>
          <a:ln w="9525">
            <a:noFill/>
            <a:miter lim="800000"/>
            <a:headEnd/>
            <a:tailEnd/>
          </a:ln>
        </p:spPr>
      </p:pic>
    </p:spTree>
    <p:extLst>
      <p:ext uri="{BB962C8B-B14F-4D97-AF65-F5344CB8AC3E}">
        <p14:creationId xmlns:p14="http://schemas.microsoft.com/office/powerpoint/2010/main" val="20422511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타원 3"/>
          <p:cNvSpPr/>
          <p:nvPr/>
        </p:nvSpPr>
        <p:spPr>
          <a:xfrm>
            <a:off x="395536" y="2226350"/>
            <a:ext cx="3744416" cy="2634531"/>
          </a:xfrm>
          <a:prstGeom prst="ellipse">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b="1" dirty="0" smtClean="0">
                <a:solidFill>
                  <a:schemeClr val="tx1"/>
                </a:solidFill>
                <a:latin typeface="Arial" pitchFamily="34" charset="0"/>
                <a:cs typeface="Arial" pitchFamily="34" charset="0"/>
              </a:rPr>
              <a:t>Systemic inflammations</a:t>
            </a:r>
          </a:p>
          <a:p>
            <a:pPr algn="ctr"/>
            <a:endParaRPr lang="en-US" altLang="ko-KR" dirty="0">
              <a:solidFill>
                <a:schemeClr val="tx1"/>
              </a:solidFill>
              <a:latin typeface="Arial" pitchFamily="34" charset="0"/>
              <a:cs typeface="Arial" pitchFamily="34" charset="0"/>
            </a:endParaRPr>
          </a:p>
          <a:p>
            <a:pPr algn="ctr"/>
            <a:endParaRPr lang="en-US" altLang="ko-KR" dirty="0" smtClean="0">
              <a:solidFill>
                <a:schemeClr val="tx1"/>
              </a:solidFill>
              <a:latin typeface="Arial" pitchFamily="34" charset="0"/>
              <a:cs typeface="Arial" pitchFamily="34" charset="0"/>
            </a:endParaRPr>
          </a:p>
          <a:p>
            <a:pPr algn="ctr"/>
            <a:endParaRPr lang="en-US" altLang="ko-KR" dirty="0">
              <a:solidFill>
                <a:schemeClr val="tx1"/>
              </a:solidFill>
              <a:latin typeface="Arial" pitchFamily="34" charset="0"/>
              <a:cs typeface="Arial" pitchFamily="34" charset="0"/>
            </a:endParaRPr>
          </a:p>
          <a:p>
            <a:pPr algn="ctr"/>
            <a:endParaRPr lang="en-US" altLang="ko-KR" dirty="0" smtClean="0">
              <a:solidFill>
                <a:schemeClr val="tx1"/>
              </a:solidFill>
              <a:latin typeface="Arial" pitchFamily="34" charset="0"/>
              <a:cs typeface="Arial" pitchFamily="34" charset="0"/>
            </a:endParaRPr>
          </a:p>
          <a:p>
            <a:pPr algn="ctr"/>
            <a:endParaRPr lang="en-US" altLang="ko-KR" dirty="0">
              <a:solidFill>
                <a:schemeClr val="tx1"/>
              </a:solidFill>
              <a:latin typeface="Arial" pitchFamily="34" charset="0"/>
              <a:cs typeface="Arial" pitchFamily="34" charset="0"/>
            </a:endParaRPr>
          </a:p>
          <a:p>
            <a:pPr algn="ctr"/>
            <a:endParaRPr lang="en-US" altLang="ko-KR" dirty="0" smtClean="0">
              <a:solidFill>
                <a:schemeClr val="tx1"/>
              </a:solidFill>
              <a:latin typeface="Arial" pitchFamily="34" charset="0"/>
              <a:cs typeface="Arial" pitchFamily="34" charset="0"/>
            </a:endParaRPr>
          </a:p>
          <a:p>
            <a:pPr algn="ctr"/>
            <a:endParaRPr lang="en-US" altLang="ko-KR" sz="1400" dirty="0">
              <a:solidFill>
                <a:schemeClr val="tx1"/>
              </a:solidFill>
              <a:latin typeface="Arial" pitchFamily="34" charset="0"/>
              <a:cs typeface="Arial" pitchFamily="34" charset="0"/>
            </a:endParaRPr>
          </a:p>
        </p:txBody>
      </p:sp>
      <p:sp>
        <p:nvSpPr>
          <p:cNvPr id="5" name="타원 4"/>
          <p:cNvSpPr/>
          <p:nvPr/>
        </p:nvSpPr>
        <p:spPr>
          <a:xfrm>
            <a:off x="683568" y="3114281"/>
            <a:ext cx="3168353" cy="1477893"/>
          </a:xfrm>
          <a:prstGeom prst="ellipse">
            <a:avLst/>
          </a:prstGeom>
          <a:gradFill flip="none" rotWithShape="1">
            <a:gsLst>
              <a:gs pos="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ko-KR" sz="1400" b="1" dirty="0" smtClean="0">
                <a:solidFill>
                  <a:srgbClr val="FF0000"/>
                </a:solidFill>
                <a:latin typeface="Arial" pitchFamily="34" charset="0"/>
                <a:cs typeface="Arial" pitchFamily="34" charset="0"/>
              </a:rPr>
              <a:t>C-reactive protein (CRP)</a:t>
            </a:r>
          </a:p>
          <a:p>
            <a:pPr algn="ctr">
              <a:lnSpc>
                <a:spcPct val="150000"/>
              </a:lnSpc>
            </a:pPr>
            <a:r>
              <a:rPr lang="en-US" altLang="ko-KR" sz="1400" b="1" dirty="0" smtClean="0">
                <a:solidFill>
                  <a:srgbClr val="FF0000"/>
                </a:solidFill>
                <a:latin typeface="Arial" pitchFamily="34" charset="0"/>
                <a:cs typeface="Arial" pitchFamily="34" charset="0"/>
              </a:rPr>
              <a:t>Interleukin-6</a:t>
            </a:r>
          </a:p>
          <a:p>
            <a:pPr algn="ctr">
              <a:lnSpc>
                <a:spcPct val="150000"/>
              </a:lnSpc>
            </a:pPr>
            <a:r>
              <a:rPr lang="en-US" altLang="ko-KR" sz="1400" dirty="0" smtClean="0">
                <a:solidFill>
                  <a:schemeClr val="tx1"/>
                </a:solidFill>
                <a:latin typeface="Arial" pitchFamily="34" charset="0"/>
                <a:cs typeface="Arial" pitchFamily="34" charset="0"/>
              </a:rPr>
              <a:t>Tumor necrosis factor-</a:t>
            </a:r>
            <a:r>
              <a:rPr lang="el-GR" altLang="ko-KR" sz="1400" dirty="0" smtClean="0">
                <a:solidFill>
                  <a:schemeClr val="tx1"/>
                </a:solidFill>
                <a:latin typeface="Arial" pitchFamily="34" charset="0"/>
                <a:cs typeface="Arial" pitchFamily="34" charset="0"/>
              </a:rPr>
              <a:t>α</a:t>
            </a:r>
            <a:endParaRPr lang="ko-KR" altLang="en-US" sz="1400" dirty="0">
              <a:solidFill>
                <a:schemeClr val="tx1"/>
              </a:solidFill>
              <a:latin typeface="Arial" pitchFamily="34" charset="0"/>
              <a:cs typeface="Arial" pitchFamily="34" charset="0"/>
            </a:endParaRPr>
          </a:p>
        </p:txBody>
      </p:sp>
      <p:sp>
        <p:nvSpPr>
          <p:cNvPr id="8" name="오른쪽 화살표 7"/>
          <p:cNvSpPr/>
          <p:nvPr/>
        </p:nvSpPr>
        <p:spPr>
          <a:xfrm>
            <a:off x="4572000" y="3356992"/>
            <a:ext cx="1214789" cy="25559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 name="직사각형 8"/>
          <p:cNvSpPr/>
          <p:nvPr/>
        </p:nvSpPr>
        <p:spPr>
          <a:xfrm>
            <a:off x="6372200" y="2636912"/>
            <a:ext cx="2465213" cy="160866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buFont typeface="Wingdings" pitchFamily="2" charset="2"/>
              <a:buChar char="§"/>
            </a:pPr>
            <a:r>
              <a:rPr lang="en-US" altLang="ko-KR" sz="1600" dirty="0" smtClean="0">
                <a:solidFill>
                  <a:schemeClr val="tx1"/>
                </a:solidFill>
                <a:latin typeface="Arial" pitchFamily="34" charset="0"/>
                <a:cs typeface="Arial" pitchFamily="34" charset="0"/>
              </a:rPr>
              <a:t> Cardiovascular disease</a:t>
            </a:r>
          </a:p>
          <a:p>
            <a:pPr>
              <a:lnSpc>
                <a:spcPct val="150000"/>
              </a:lnSpc>
              <a:buFont typeface="Wingdings" pitchFamily="2" charset="2"/>
              <a:buChar char="§"/>
            </a:pPr>
            <a:r>
              <a:rPr lang="en-US" altLang="ko-KR" sz="1600" dirty="0" smtClean="0">
                <a:solidFill>
                  <a:schemeClr val="tx1"/>
                </a:solidFill>
                <a:latin typeface="Arial" pitchFamily="34" charset="0"/>
                <a:cs typeface="Arial" pitchFamily="34" charset="0"/>
              </a:rPr>
              <a:t> Type 2 diabetes</a:t>
            </a:r>
          </a:p>
          <a:p>
            <a:pPr>
              <a:lnSpc>
                <a:spcPct val="150000"/>
              </a:lnSpc>
              <a:buFont typeface="Wingdings" pitchFamily="2" charset="2"/>
              <a:buChar char="§"/>
            </a:pPr>
            <a:r>
              <a:rPr lang="en-US" altLang="ko-KR" sz="1600" dirty="0" smtClean="0">
                <a:solidFill>
                  <a:schemeClr val="tx1"/>
                </a:solidFill>
                <a:latin typeface="Arial" pitchFamily="34" charset="0"/>
                <a:cs typeface="Arial" pitchFamily="34" charset="0"/>
              </a:rPr>
              <a:t> Cancer</a:t>
            </a:r>
            <a:endParaRPr lang="ko-KR" altLang="en-US" sz="1600" dirty="0">
              <a:solidFill>
                <a:schemeClr val="tx1"/>
              </a:solidFill>
              <a:latin typeface="Arial" pitchFamily="34" charset="0"/>
              <a:cs typeface="Arial" pitchFamily="34" charset="0"/>
            </a:endParaRPr>
          </a:p>
        </p:txBody>
      </p:sp>
      <p:sp>
        <p:nvSpPr>
          <p:cNvPr id="10" name="TextBox 9"/>
          <p:cNvSpPr txBox="1"/>
          <p:nvPr/>
        </p:nvSpPr>
        <p:spPr>
          <a:xfrm>
            <a:off x="4139952" y="2929056"/>
            <a:ext cx="3473324" cy="307777"/>
          </a:xfrm>
          <a:prstGeom prst="rect">
            <a:avLst/>
          </a:prstGeom>
          <a:noFill/>
        </p:spPr>
        <p:txBody>
          <a:bodyPr wrap="square" rtlCol="0">
            <a:spAutoFit/>
          </a:bodyPr>
          <a:lstStyle/>
          <a:p>
            <a:r>
              <a:rPr lang="en-US" altLang="ko-KR" sz="1400" dirty="0" smtClean="0">
                <a:latin typeface="Arial" pitchFamily="34" charset="0"/>
                <a:cs typeface="Arial" pitchFamily="34" charset="0"/>
              </a:rPr>
              <a:t>Key role in pathogenesis</a:t>
            </a:r>
            <a:endParaRPr lang="ko-KR" altLang="en-US" sz="1400" dirty="0">
              <a:latin typeface="Arial" pitchFamily="34" charset="0"/>
              <a:cs typeface="Arial" pitchFamily="34" charset="0"/>
            </a:endParaRPr>
          </a:p>
        </p:txBody>
      </p:sp>
      <p:sp>
        <p:nvSpPr>
          <p:cNvPr id="11" name="제목 1"/>
          <p:cNvSpPr>
            <a:spLocks noGrp="1"/>
          </p:cNvSpPr>
          <p:nvPr>
            <p:ph type="title"/>
          </p:nvPr>
        </p:nvSpPr>
        <p:spPr>
          <a:xfrm>
            <a:off x="323528" y="183910"/>
            <a:ext cx="8229600" cy="778098"/>
          </a:xfrm>
          <a:solidFill>
            <a:schemeClr val="accent5">
              <a:lumMod val="20000"/>
              <a:lumOff val="80000"/>
            </a:schemeClr>
          </a:solidFill>
        </p:spPr>
        <p:txBody>
          <a:bodyPr/>
          <a:lstStyle/>
          <a:p>
            <a:r>
              <a:rPr lang="en-US" altLang="ko-KR" dirty="0" smtClean="0">
                <a:latin typeface="Arial" pitchFamily="34" charset="0"/>
                <a:cs typeface="Arial" pitchFamily="34" charset="0"/>
              </a:rPr>
              <a:t>Introduction</a:t>
            </a:r>
            <a:endParaRPr lang="ko-KR" altLang="en-US" dirty="0">
              <a:latin typeface="Arial" pitchFamily="34" charset="0"/>
              <a:cs typeface="Arial" pitchFamily="34" charset="0"/>
            </a:endParaRPr>
          </a:p>
        </p:txBody>
      </p:sp>
    </p:spTree>
    <p:extLst>
      <p:ext uri="{BB962C8B-B14F-4D97-AF65-F5344CB8AC3E}">
        <p14:creationId xmlns:p14="http://schemas.microsoft.com/office/powerpoint/2010/main" val="43779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타원 3"/>
          <p:cNvSpPr/>
          <p:nvPr/>
        </p:nvSpPr>
        <p:spPr>
          <a:xfrm>
            <a:off x="3535696" y="2857945"/>
            <a:ext cx="1907903" cy="1030146"/>
          </a:xfrm>
          <a:prstGeom prst="ellipse">
            <a:avLst/>
          </a:prstGeom>
          <a:gradFill flip="none" rotWithShape="1">
            <a:gsLst>
              <a:gs pos="0">
                <a:srgbClr val="DDEBCF"/>
              </a:gs>
              <a:gs pos="50000">
                <a:srgbClr val="9CB86E"/>
              </a:gs>
              <a:gs pos="100000">
                <a:srgbClr val="156B13"/>
              </a:gs>
            </a:gsLst>
            <a:lin ang="5400000" scaled="0"/>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dirty="0" smtClean="0">
                <a:solidFill>
                  <a:schemeClr val="tx1"/>
                </a:solidFill>
                <a:latin typeface="Arial" pitchFamily="34" charset="0"/>
                <a:cs typeface="Arial" pitchFamily="34" charset="0"/>
              </a:rPr>
              <a:t>CRP</a:t>
            </a:r>
            <a:endParaRPr lang="ko-KR" altLang="en-US" sz="2000" dirty="0">
              <a:solidFill>
                <a:schemeClr val="tx1"/>
              </a:solidFill>
              <a:latin typeface="Arial" pitchFamily="34" charset="0"/>
              <a:cs typeface="Arial" pitchFamily="34" charset="0"/>
            </a:endParaRPr>
          </a:p>
        </p:txBody>
      </p:sp>
      <p:sp>
        <p:nvSpPr>
          <p:cNvPr id="5" name="타원 4"/>
          <p:cNvSpPr/>
          <p:nvPr/>
        </p:nvSpPr>
        <p:spPr>
          <a:xfrm>
            <a:off x="6300192" y="2079086"/>
            <a:ext cx="2304256" cy="13363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solidFill>
                  <a:schemeClr val="tx1"/>
                </a:solidFill>
                <a:latin typeface="Arial" pitchFamily="34" charset="0"/>
                <a:cs typeface="Arial" pitchFamily="34" charset="0"/>
              </a:rPr>
              <a:t>‘Health related quality of life (</a:t>
            </a:r>
            <a:r>
              <a:rPr lang="en-US" altLang="ko-KR" sz="1600" b="1" dirty="0" err="1">
                <a:solidFill>
                  <a:schemeClr val="tx1"/>
                </a:solidFill>
                <a:latin typeface="Arial" pitchFamily="34" charset="0"/>
                <a:cs typeface="Arial" pitchFamily="34" charset="0"/>
              </a:rPr>
              <a:t>HRQoL</a:t>
            </a:r>
            <a:r>
              <a:rPr lang="en-US" altLang="ko-KR" sz="1600" b="1" dirty="0">
                <a:solidFill>
                  <a:schemeClr val="tx1"/>
                </a:solidFill>
                <a:latin typeface="Arial" pitchFamily="34" charset="0"/>
                <a:cs typeface="Arial" pitchFamily="34" charset="0"/>
              </a:rPr>
              <a:t>)’ ?</a:t>
            </a:r>
            <a:endParaRPr lang="ko-KR" altLang="en-US" sz="1600" b="1" dirty="0">
              <a:solidFill>
                <a:schemeClr val="tx1"/>
              </a:solidFill>
              <a:latin typeface="Arial" pitchFamily="34" charset="0"/>
              <a:cs typeface="Arial" pitchFamily="34" charset="0"/>
            </a:endParaRPr>
          </a:p>
        </p:txBody>
      </p:sp>
      <p:sp>
        <p:nvSpPr>
          <p:cNvPr id="6" name="타원 5"/>
          <p:cNvSpPr/>
          <p:nvPr/>
        </p:nvSpPr>
        <p:spPr>
          <a:xfrm>
            <a:off x="457200" y="3046297"/>
            <a:ext cx="2214000" cy="713238"/>
          </a:xfrm>
          <a:prstGeom prst="ellipse">
            <a:avLst/>
          </a:prstGeom>
          <a:gradFill flip="none" rotWithShape="1">
            <a:gsLst>
              <a:gs pos="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solidFill>
                  <a:schemeClr val="tx1"/>
                </a:solidFill>
                <a:latin typeface="Arial" pitchFamily="34" charset="0"/>
                <a:cs typeface="Arial" pitchFamily="34" charset="0"/>
              </a:rPr>
              <a:t>Obesity</a:t>
            </a:r>
            <a:endParaRPr lang="ko-KR" altLang="en-US" sz="1600" dirty="0">
              <a:solidFill>
                <a:schemeClr val="tx1"/>
              </a:solidFill>
              <a:latin typeface="Arial" pitchFamily="34" charset="0"/>
              <a:cs typeface="Arial" pitchFamily="34" charset="0"/>
            </a:endParaRPr>
          </a:p>
        </p:txBody>
      </p:sp>
      <p:sp>
        <p:nvSpPr>
          <p:cNvPr id="7" name="타원 6"/>
          <p:cNvSpPr/>
          <p:nvPr/>
        </p:nvSpPr>
        <p:spPr>
          <a:xfrm>
            <a:off x="6073824" y="4581520"/>
            <a:ext cx="2214000" cy="709469"/>
          </a:xfrm>
          <a:prstGeom prst="ellipse">
            <a:avLst/>
          </a:prstGeom>
          <a:gradFill flip="none" rotWithShape="1">
            <a:gsLst>
              <a:gs pos="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solidFill>
                  <a:schemeClr val="tx1"/>
                </a:solidFill>
                <a:latin typeface="Arial" pitchFamily="34" charset="0"/>
                <a:cs typeface="Arial" pitchFamily="34" charset="0"/>
              </a:rPr>
              <a:t>Insulin resistance</a:t>
            </a:r>
            <a:endParaRPr lang="ko-KR" altLang="en-US" sz="1600" dirty="0">
              <a:solidFill>
                <a:schemeClr val="tx1"/>
              </a:solidFill>
              <a:latin typeface="Arial" pitchFamily="34" charset="0"/>
              <a:cs typeface="Arial" pitchFamily="34" charset="0"/>
            </a:endParaRPr>
          </a:p>
        </p:txBody>
      </p:sp>
      <p:sp>
        <p:nvSpPr>
          <p:cNvPr id="8" name="타원 7"/>
          <p:cNvSpPr/>
          <p:nvPr/>
        </p:nvSpPr>
        <p:spPr>
          <a:xfrm>
            <a:off x="926123" y="4280749"/>
            <a:ext cx="2214000" cy="732819"/>
          </a:xfrm>
          <a:prstGeom prst="ellipse">
            <a:avLst/>
          </a:prstGeom>
          <a:gradFill flip="none" rotWithShape="1">
            <a:gsLst>
              <a:gs pos="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solidFill>
                  <a:schemeClr val="tx1"/>
                </a:solidFill>
                <a:latin typeface="Arial" pitchFamily="34" charset="0"/>
                <a:cs typeface="Arial" pitchFamily="34" charset="0"/>
              </a:rPr>
              <a:t>Sleep apnea</a:t>
            </a:r>
            <a:endParaRPr lang="ko-KR" altLang="en-US" sz="1600" dirty="0">
              <a:solidFill>
                <a:schemeClr val="tx1"/>
              </a:solidFill>
              <a:latin typeface="Arial" pitchFamily="34" charset="0"/>
              <a:cs typeface="Arial" pitchFamily="34" charset="0"/>
            </a:endParaRPr>
          </a:p>
        </p:txBody>
      </p:sp>
      <p:sp>
        <p:nvSpPr>
          <p:cNvPr id="9" name="타원 8"/>
          <p:cNvSpPr/>
          <p:nvPr/>
        </p:nvSpPr>
        <p:spPr>
          <a:xfrm>
            <a:off x="3382647" y="4979106"/>
            <a:ext cx="2214000" cy="610134"/>
          </a:xfrm>
          <a:prstGeom prst="ellipse">
            <a:avLst/>
          </a:prstGeom>
          <a:gradFill flip="none" rotWithShape="1">
            <a:gsLst>
              <a:gs pos="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solidFill>
                  <a:schemeClr val="tx1"/>
                </a:solidFill>
                <a:latin typeface="Arial" pitchFamily="34" charset="0"/>
                <a:cs typeface="Arial" pitchFamily="34" charset="0"/>
              </a:rPr>
              <a:t>Cancer</a:t>
            </a:r>
            <a:endParaRPr lang="ko-KR" altLang="en-US" sz="1600" dirty="0">
              <a:solidFill>
                <a:schemeClr val="tx1"/>
              </a:solidFill>
              <a:latin typeface="Arial" pitchFamily="34" charset="0"/>
              <a:cs typeface="Arial" pitchFamily="34" charset="0"/>
            </a:endParaRPr>
          </a:p>
        </p:txBody>
      </p:sp>
      <p:sp>
        <p:nvSpPr>
          <p:cNvPr id="10" name="타원 9"/>
          <p:cNvSpPr/>
          <p:nvPr/>
        </p:nvSpPr>
        <p:spPr>
          <a:xfrm>
            <a:off x="3382647" y="1219207"/>
            <a:ext cx="2214000" cy="693453"/>
          </a:xfrm>
          <a:prstGeom prst="ellipse">
            <a:avLst/>
          </a:prstGeom>
          <a:gradFill flip="none" rotWithShape="1">
            <a:gsLst>
              <a:gs pos="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solidFill>
                  <a:schemeClr val="tx1"/>
                </a:solidFill>
                <a:latin typeface="Arial" pitchFamily="34" charset="0"/>
                <a:cs typeface="Arial" pitchFamily="34" charset="0"/>
              </a:rPr>
              <a:t>Cardiovascular disease</a:t>
            </a:r>
            <a:endParaRPr lang="ko-KR" altLang="en-US" sz="1600" dirty="0">
              <a:solidFill>
                <a:schemeClr val="tx1"/>
              </a:solidFill>
              <a:latin typeface="Arial" pitchFamily="34" charset="0"/>
              <a:cs typeface="Arial" pitchFamily="34" charset="0"/>
            </a:endParaRPr>
          </a:p>
        </p:txBody>
      </p:sp>
      <p:sp>
        <p:nvSpPr>
          <p:cNvPr id="12" name="타원 11"/>
          <p:cNvSpPr/>
          <p:nvPr/>
        </p:nvSpPr>
        <p:spPr>
          <a:xfrm>
            <a:off x="662103" y="2013878"/>
            <a:ext cx="2214000" cy="844067"/>
          </a:xfrm>
          <a:prstGeom prst="ellipse">
            <a:avLst/>
          </a:prstGeom>
          <a:gradFill flip="none" rotWithShape="1">
            <a:gsLst>
              <a:gs pos="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smtClean="0">
                <a:solidFill>
                  <a:schemeClr val="tx1"/>
                </a:solidFill>
                <a:latin typeface="Arial" pitchFamily="34" charset="0"/>
                <a:cs typeface="Arial" pitchFamily="34" charset="0"/>
              </a:rPr>
              <a:t>Low-grade </a:t>
            </a:r>
            <a:r>
              <a:rPr lang="en-US" altLang="ko-KR" sz="1600" dirty="0">
                <a:solidFill>
                  <a:schemeClr val="tx1"/>
                </a:solidFill>
                <a:latin typeface="Arial" pitchFamily="34" charset="0"/>
                <a:cs typeface="Arial" pitchFamily="34" charset="0"/>
              </a:rPr>
              <a:t>chronic inflammation</a:t>
            </a:r>
            <a:endParaRPr lang="ko-KR" altLang="en-US" sz="1600" dirty="0">
              <a:solidFill>
                <a:schemeClr val="tx1"/>
              </a:solidFill>
              <a:latin typeface="Arial" pitchFamily="34" charset="0"/>
              <a:cs typeface="Arial" pitchFamily="34" charset="0"/>
            </a:endParaRPr>
          </a:p>
        </p:txBody>
      </p:sp>
      <p:cxnSp>
        <p:nvCxnSpPr>
          <p:cNvPr id="3" name="직선 연결선 2"/>
          <p:cNvCxnSpPr>
            <a:stCxn id="4" idx="0"/>
            <a:endCxn id="10" idx="4"/>
          </p:cNvCxnSpPr>
          <p:nvPr/>
        </p:nvCxnSpPr>
        <p:spPr>
          <a:xfrm flipH="1" flipV="1">
            <a:off x="4489647" y="1912660"/>
            <a:ext cx="1" cy="94528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a:stCxn id="4" idx="6"/>
            <a:endCxn id="5" idx="2"/>
          </p:cNvCxnSpPr>
          <p:nvPr/>
        </p:nvCxnSpPr>
        <p:spPr>
          <a:xfrm flipV="1">
            <a:off x="5443599" y="2747261"/>
            <a:ext cx="856593" cy="62575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a:stCxn id="4" idx="5"/>
            <a:endCxn id="7" idx="1"/>
          </p:cNvCxnSpPr>
          <p:nvPr/>
        </p:nvCxnSpPr>
        <p:spPr>
          <a:xfrm>
            <a:off x="5164193" y="3737230"/>
            <a:ext cx="1233864" cy="9481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a:stCxn id="4" idx="4"/>
            <a:endCxn id="9" idx="0"/>
          </p:cNvCxnSpPr>
          <p:nvPr/>
        </p:nvCxnSpPr>
        <p:spPr>
          <a:xfrm flipH="1">
            <a:off x="4489647" y="3888091"/>
            <a:ext cx="1" cy="109101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직선 연결선 23"/>
          <p:cNvCxnSpPr>
            <a:stCxn id="4" idx="3"/>
            <a:endCxn id="8" idx="7"/>
          </p:cNvCxnSpPr>
          <p:nvPr/>
        </p:nvCxnSpPr>
        <p:spPr>
          <a:xfrm flipH="1">
            <a:off x="2815890" y="3737230"/>
            <a:ext cx="999212" cy="6508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직선 연결선 26"/>
          <p:cNvCxnSpPr>
            <a:stCxn id="6" idx="6"/>
            <a:endCxn id="4" idx="2"/>
          </p:cNvCxnSpPr>
          <p:nvPr/>
        </p:nvCxnSpPr>
        <p:spPr>
          <a:xfrm flipV="1">
            <a:off x="2671200" y="3373018"/>
            <a:ext cx="864496" cy="298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직선 연결선 29"/>
          <p:cNvCxnSpPr>
            <a:stCxn id="12" idx="6"/>
            <a:endCxn id="4" idx="1"/>
          </p:cNvCxnSpPr>
          <p:nvPr/>
        </p:nvCxnSpPr>
        <p:spPr>
          <a:xfrm>
            <a:off x="2876103" y="2435912"/>
            <a:ext cx="938999" cy="5728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제목 1"/>
          <p:cNvSpPr>
            <a:spLocks noGrp="1"/>
          </p:cNvSpPr>
          <p:nvPr>
            <p:ph type="title"/>
          </p:nvPr>
        </p:nvSpPr>
        <p:spPr>
          <a:xfrm>
            <a:off x="323528" y="183910"/>
            <a:ext cx="8229600" cy="778098"/>
          </a:xfrm>
          <a:solidFill>
            <a:schemeClr val="accent5">
              <a:lumMod val="20000"/>
              <a:lumOff val="80000"/>
            </a:schemeClr>
          </a:solidFill>
        </p:spPr>
        <p:txBody>
          <a:bodyPr/>
          <a:lstStyle/>
          <a:p>
            <a:r>
              <a:rPr lang="en-US" altLang="ko-KR" dirty="0" smtClean="0">
                <a:latin typeface="Arial" pitchFamily="34" charset="0"/>
                <a:cs typeface="Arial" pitchFamily="34" charset="0"/>
              </a:rPr>
              <a:t>Introduction</a:t>
            </a:r>
            <a:endParaRPr lang="ko-KR" altLang="en-US" dirty="0">
              <a:latin typeface="Arial" pitchFamily="34" charset="0"/>
              <a:cs typeface="Arial" pitchFamily="34" charset="0"/>
            </a:endParaRPr>
          </a:p>
        </p:txBody>
      </p:sp>
    </p:spTree>
    <p:extLst>
      <p:ext uri="{BB962C8B-B14F-4D97-AF65-F5344CB8AC3E}">
        <p14:creationId xmlns:p14="http://schemas.microsoft.com/office/powerpoint/2010/main" val="385969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23528" y="183910"/>
            <a:ext cx="8229600" cy="778098"/>
          </a:xfrm>
          <a:solidFill>
            <a:schemeClr val="accent5">
              <a:lumMod val="20000"/>
              <a:lumOff val="80000"/>
            </a:schemeClr>
          </a:solidFill>
        </p:spPr>
        <p:txBody>
          <a:bodyPr/>
          <a:lstStyle/>
          <a:p>
            <a:r>
              <a:rPr lang="en-US" altLang="ko-KR" dirty="0" smtClean="0">
                <a:latin typeface="Arial" pitchFamily="34" charset="0"/>
                <a:cs typeface="Arial" pitchFamily="34" charset="0"/>
              </a:rPr>
              <a:t>Introduction</a:t>
            </a:r>
            <a:endParaRPr lang="ko-KR" altLang="en-US" dirty="0">
              <a:latin typeface="Arial" pitchFamily="34" charset="0"/>
              <a:cs typeface="Arial" pitchFamily="34" charset="0"/>
            </a:endParaRPr>
          </a:p>
        </p:txBody>
      </p:sp>
      <p:sp>
        <p:nvSpPr>
          <p:cNvPr id="3" name="내용 개체 틀 2"/>
          <p:cNvSpPr>
            <a:spLocks noGrp="1"/>
          </p:cNvSpPr>
          <p:nvPr>
            <p:ph idx="1"/>
          </p:nvPr>
        </p:nvSpPr>
        <p:spPr>
          <a:xfrm>
            <a:off x="143508" y="1135285"/>
            <a:ext cx="8856984" cy="3949899"/>
          </a:xfrm>
          <a:noFill/>
        </p:spPr>
        <p:txBody>
          <a:bodyPr anchor="ctr">
            <a:normAutofit/>
          </a:bodyPr>
          <a:lstStyle/>
          <a:p>
            <a:pPr marL="342900" lvl="1" indent="-342900" algn="just">
              <a:buFont typeface="Arial" pitchFamily="34" charset="0"/>
              <a:buChar char="•"/>
            </a:pPr>
            <a:r>
              <a:rPr lang="en-US" altLang="ko-KR" dirty="0" smtClean="0">
                <a:latin typeface="Arial" pitchFamily="34" charset="0"/>
                <a:cs typeface="Arial" pitchFamily="34" charset="0"/>
              </a:rPr>
              <a:t>Studies on the </a:t>
            </a:r>
            <a:r>
              <a:rPr lang="en-US" altLang="ko-KR" dirty="0">
                <a:latin typeface="Arial" pitchFamily="34" charset="0"/>
                <a:cs typeface="Arial" pitchFamily="34" charset="0"/>
              </a:rPr>
              <a:t>association between </a:t>
            </a:r>
            <a:r>
              <a:rPr lang="en-US" altLang="ko-KR" dirty="0">
                <a:solidFill>
                  <a:srgbClr val="FF0000"/>
                </a:solidFill>
                <a:latin typeface="Arial" pitchFamily="34" charset="0"/>
                <a:cs typeface="Arial" pitchFamily="34" charset="0"/>
              </a:rPr>
              <a:t>CRP</a:t>
            </a:r>
            <a:r>
              <a:rPr lang="en-US" altLang="ko-KR" dirty="0">
                <a:latin typeface="Arial" pitchFamily="34" charset="0"/>
                <a:cs typeface="Arial" pitchFamily="34" charset="0"/>
              </a:rPr>
              <a:t> and </a:t>
            </a:r>
            <a:r>
              <a:rPr lang="en-US" altLang="ko-KR" dirty="0" err="1">
                <a:solidFill>
                  <a:srgbClr val="FF0000"/>
                </a:solidFill>
                <a:latin typeface="Arial" pitchFamily="34" charset="0"/>
                <a:cs typeface="Arial" pitchFamily="34" charset="0"/>
              </a:rPr>
              <a:t>HRQoL</a:t>
            </a:r>
            <a:r>
              <a:rPr lang="en-US" altLang="ko-KR" dirty="0">
                <a:latin typeface="Arial" pitchFamily="34" charset="0"/>
                <a:cs typeface="Arial" pitchFamily="34" charset="0"/>
              </a:rPr>
              <a:t> in the general </a:t>
            </a:r>
            <a:r>
              <a:rPr lang="en-US" altLang="ko-KR" dirty="0" smtClean="0">
                <a:latin typeface="Arial" pitchFamily="34" charset="0"/>
                <a:cs typeface="Arial" pitchFamily="34" charset="0"/>
              </a:rPr>
              <a:t>population : </a:t>
            </a:r>
            <a:r>
              <a:rPr lang="en-US" altLang="ko-KR" dirty="0" smtClean="0">
                <a:solidFill>
                  <a:srgbClr val="FF0000"/>
                </a:solidFill>
                <a:latin typeface="Arial" pitchFamily="34" charset="0"/>
                <a:cs typeface="Arial" pitchFamily="34" charset="0"/>
              </a:rPr>
              <a:t>rare</a:t>
            </a:r>
          </a:p>
          <a:p>
            <a:pPr marL="342900" lvl="1" indent="-342900" algn="just">
              <a:buFont typeface="Arial" pitchFamily="34" charset="0"/>
              <a:buChar char="•"/>
            </a:pPr>
            <a:endParaRPr lang="en-US" altLang="ko-KR" sz="1100" dirty="0" smtClean="0">
              <a:latin typeface="Arial" pitchFamily="34" charset="0"/>
              <a:cs typeface="Arial" pitchFamily="34" charset="0"/>
            </a:endParaRPr>
          </a:p>
          <a:p>
            <a:pPr lvl="1" algn="just">
              <a:lnSpc>
                <a:spcPct val="150000"/>
              </a:lnSpc>
              <a:buFont typeface="Wingdings" pitchFamily="2" charset="2"/>
              <a:buChar char="§"/>
            </a:pPr>
            <a:r>
              <a:rPr lang="en-US" altLang="ko-KR" sz="2000" dirty="0" smtClean="0">
                <a:latin typeface="Arial" pitchFamily="34" charset="0"/>
                <a:cs typeface="Arial" pitchFamily="34" charset="0"/>
              </a:rPr>
              <a:t>Carpenter, et al. (2016) </a:t>
            </a:r>
          </a:p>
          <a:p>
            <a:pPr lvl="2" algn="just">
              <a:lnSpc>
                <a:spcPct val="150000"/>
              </a:lnSpc>
              <a:buFont typeface="Wingdings" pitchFamily="2" charset="2"/>
              <a:buChar char="§"/>
            </a:pPr>
            <a:r>
              <a:rPr lang="en-US" altLang="ko-KR" sz="1600" dirty="0" smtClean="0">
                <a:latin typeface="Arial" pitchFamily="34" charset="0"/>
                <a:cs typeface="Arial" pitchFamily="34" charset="0"/>
              </a:rPr>
              <a:t>CRP level was significantly related to lower qualities of physical health and well-being.</a:t>
            </a:r>
          </a:p>
          <a:p>
            <a:pPr lvl="1" algn="just">
              <a:lnSpc>
                <a:spcPct val="150000"/>
              </a:lnSpc>
              <a:buFont typeface="Wingdings" pitchFamily="2" charset="2"/>
              <a:buChar char="§"/>
            </a:pPr>
            <a:r>
              <a:rPr lang="en-US" altLang="ko-KR" sz="2000" dirty="0" smtClean="0">
                <a:latin typeface="Arial" pitchFamily="34" charset="0"/>
                <a:cs typeface="Arial" pitchFamily="34" charset="0"/>
              </a:rPr>
              <a:t>Christian, et al. (2011)</a:t>
            </a:r>
          </a:p>
          <a:p>
            <a:pPr lvl="2" algn="just">
              <a:lnSpc>
                <a:spcPct val="150000"/>
              </a:lnSpc>
              <a:buFont typeface="Wingdings" pitchFamily="2" charset="2"/>
              <a:buChar char="§"/>
            </a:pPr>
            <a:r>
              <a:rPr lang="en-US" altLang="ko-KR" sz="1600" i="1" dirty="0" err="1" smtClean="0">
                <a:latin typeface="Arial" pitchFamily="34" charset="0"/>
                <a:cs typeface="Arial" pitchFamily="34" charset="0"/>
              </a:rPr>
              <a:t>Nowakowski</a:t>
            </a:r>
            <a:r>
              <a:rPr lang="en-US" altLang="ko-KR" sz="1600" i="1" dirty="0" smtClean="0">
                <a:latin typeface="Arial" pitchFamily="34" charset="0"/>
                <a:cs typeface="Arial" pitchFamily="34" charset="0"/>
              </a:rPr>
              <a:t>, et al </a:t>
            </a:r>
            <a:r>
              <a:rPr lang="en-US" altLang="ko-KR" sz="1600" dirty="0" smtClean="0">
                <a:latin typeface="Arial" pitchFamily="34" charset="0"/>
                <a:cs typeface="Arial" pitchFamily="34" charset="0"/>
              </a:rPr>
              <a:t>(2014): chronic inflammation (measured </a:t>
            </a:r>
            <a:r>
              <a:rPr lang="en-US" altLang="ko-KR" sz="1600" dirty="0">
                <a:latin typeface="Arial" pitchFamily="34" charset="0"/>
                <a:cs typeface="Arial" pitchFamily="34" charset="0"/>
              </a:rPr>
              <a:t>by CRP </a:t>
            </a:r>
            <a:r>
              <a:rPr lang="en-US" altLang="ko-KR" sz="1600" dirty="0" smtClean="0">
                <a:latin typeface="Arial" pitchFamily="34" charset="0"/>
                <a:cs typeface="Arial" pitchFamily="34" charset="0"/>
              </a:rPr>
              <a:t>level) </a:t>
            </a:r>
            <a:r>
              <a:rPr lang="en-US" altLang="ko-KR" sz="1600" dirty="0">
                <a:latin typeface="Arial" pitchFamily="34" charset="0"/>
                <a:cs typeface="Arial" pitchFamily="34" charset="0"/>
              </a:rPr>
              <a:t>was associated with </a:t>
            </a:r>
            <a:r>
              <a:rPr lang="en-US" altLang="ko-KR" sz="1600" dirty="0" err="1">
                <a:latin typeface="Arial" pitchFamily="34" charset="0"/>
                <a:cs typeface="Arial" pitchFamily="34" charset="0"/>
              </a:rPr>
              <a:t>HRQoL</a:t>
            </a:r>
            <a:r>
              <a:rPr lang="en-US" altLang="ko-KR" sz="1600" dirty="0">
                <a:latin typeface="Arial" pitchFamily="34" charset="0"/>
                <a:cs typeface="Arial" pitchFamily="34" charset="0"/>
              </a:rPr>
              <a:t> in older </a:t>
            </a:r>
            <a:r>
              <a:rPr lang="en-US" altLang="ko-KR" sz="1600" dirty="0" smtClean="0">
                <a:latin typeface="Arial" pitchFamily="34" charset="0"/>
                <a:cs typeface="Arial" pitchFamily="34" charset="0"/>
              </a:rPr>
              <a:t>adults.</a:t>
            </a:r>
            <a:endParaRPr lang="ko-KR" altLang="en-US" sz="1600" dirty="0">
              <a:latin typeface="Arial" pitchFamily="34" charset="0"/>
              <a:cs typeface="Arial" pitchFamily="34" charset="0"/>
            </a:endParaRPr>
          </a:p>
        </p:txBody>
      </p:sp>
      <p:sp>
        <p:nvSpPr>
          <p:cNvPr id="5" name="TextBox 4"/>
          <p:cNvSpPr txBox="1"/>
          <p:nvPr/>
        </p:nvSpPr>
        <p:spPr>
          <a:xfrm>
            <a:off x="2883216" y="6308303"/>
            <a:ext cx="6264696" cy="577081"/>
          </a:xfrm>
          <a:prstGeom prst="rect">
            <a:avLst/>
          </a:prstGeom>
          <a:noFill/>
        </p:spPr>
        <p:txBody>
          <a:bodyPr wrap="square" rtlCol="0">
            <a:spAutoFit/>
          </a:bodyPr>
          <a:lstStyle/>
          <a:p>
            <a:pPr algn="r"/>
            <a:r>
              <a:rPr lang="en-US" altLang="ko-KR" sz="1050" i="1" dirty="0" err="1">
                <a:latin typeface="Arial" pitchFamily="34" charset="0"/>
                <a:cs typeface="Arial" pitchFamily="34" charset="0"/>
              </a:rPr>
              <a:t>Acta</a:t>
            </a:r>
            <a:r>
              <a:rPr lang="en-US" altLang="ko-KR" sz="1050" i="1" dirty="0">
                <a:latin typeface="Arial" pitchFamily="34" charset="0"/>
                <a:cs typeface="Arial" pitchFamily="34" charset="0"/>
              </a:rPr>
              <a:t> </a:t>
            </a:r>
            <a:r>
              <a:rPr lang="en-US" altLang="ko-KR" sz="1050" i="1" dirty="0" err="1">
                <a:latin typeface="Arial" pitchFamily="34" charset="0"/>
                <a:cs typeface="Arial" pitchFamily="34" charset="0"/>
              </a:rPr>
              <a:t>Psychiatr</a:t>
            </a:r>
            <a:r>
              <a:rPr lang="en-US" altLang="ko-KR" sz="1050" i="1" dirty="0">
                <a:latin typeface="Arial" pitchFamily="34" charset="0"/>
                <a:cs typeface="Arial" pitchFamily="34" charset="0"/>
              </a:rPr>
              <a:t> </a:t>
            </a:r>
            <a:r>
              <a:rPr lang="en-US" altLang="ko-KR" sz="1050" i="1" dirty="0" err="1">
                <a:latin typeface="Arial" pitchFamily="34" charset="0"/>
                <a:cs typeface="Arial" pitchFamily="34" charset="0"/>
              </a:rPr>
              <a:t>Scand</a:t>
            </a:r>
            <a:r>
              <a:rPr lang="en-US" altLang="ko-KR" sz="1050" i="1" dirty="0">
                <a:latin typeface="Arial" pitchFamily="34" charset="0"/>
                <a:cs typeface="Arial" pitchFamily="34" charset="0"/>
              </a:rPr>
              <a:t> 2012;126:402-10</a:t>
            </a:r>
            <a:endParaRPr lang="ko-KR" altLang="en-US" sz="1050" dirty="0">
              <a:latin typeface="Arial" pitchFamily="34" charset="0"/>
              <a:cs typeface="Arial" pitchFamily="34" charset="0"/>
            </a:endParaRPr>
          </a:p>
          <a:p>
            <a:pPr algn="r"/>
            <a:r>
              <a:rPr lang="en-US" altLang="ko-KR" sz="1050" i="1" dirty="0" err="1" smtClean="0">
                <a:latin typeface="Arial" pitchFamily="34" charset="0"/>
                <a:cs typeface="Arial" pitchFamily="34" charset="0"/>
              </a:rPr>
              <a:t>Psychoneuroendocrinology</a:t>
            </a:r>
            <a:r>
              <a:rPr lang="en-US" altLang="ko-KR" sz="1050" i="1" dirty="0" smtClean="0">
                <a:latin typeface="Arial" pitchFamily="34" charset="0"/>
                <a:cs typeface="Arial" pitchFamily="34" charset="0"/>
              </a:rPr>
              <a:t> 2011;36:1495-504</a:t>
            </a:r>
          </a:p>
          <a:p>
            <a:pPr algn="r"/>
            <a:r>
              <a:rPr lang="en-US" altLang="ko-KR" sz="1050" i="1" dirty="0" smtClean="0">
                <a:latin typeface="Arial" pitchFamily="34" charset="0"/>
                <a:cs typeface="Arial" pitchFamily="34" charset="0"/>
              </a:rPr>
              <a:t>Health </a:t>
            </a:r>
            <a:r>
              <a:rPr lang="en-US" altLang="ko-KR" sz="1050" i="1" dirty="0" err="1">
                <a:latin typeface="Arial" pitchFamily="34" charset="0"/>
                <a:cs typeface="Arial" pitchFamily="34" charset="0"/>
              </a:rPr>
              <a:t>Qual</a:t>
            </a:r>
            <a:r>
              <a:rPr lang="en-US" altLang="ko-KR" sz="1050" i="1" dirty="0">
                <a:latin typeface="Arial" pitchFamily="34" charset="0"/>
                <a:cs typeface="Arial" pitchFamily="34" charset="0"/>
              </a:rPr>
              <a:t> Life Outcomes </a:t>
            </a:r>
            <a:r>
              <a:rPr lang="en-US" altLang="ko-KR" sz="1050" i="1" dirty="0" smtClean="0">
                <a:latin typeface="Arial" pitchFamily="34" charset="0"/>
                <a:cs typeface="Arial" pitchFamily="34" charset="0"/>
              </a:rPr>
              <a:t>2014;12:141,014-0141-0 </a:t>
            </a:r>
            <a:endParaRPr lang="ko-KR" altLang="en-US" sz="1050" i="1" dirty="0">
              <a:latin typeface="Arial" pitchFamily="34" charset="0"/>
              <a:cs typeface="Arial" pitchFamily="34" charset="0"/>
            </a:endParaRPr>
          </a:p>
        </p:txBody>
      </p:sp>
    </p:spTree>
    <p:extLst>
      <p:ext uri="{BB962C8B-B14F-4D97-AF65-F5344CB8AC3E}">
        <p14:creationId xmlns:p14="http://schemas.microsoft.com/office/powerpoint/2010/main" val="437790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a:spLocks noGrp="1"/>
          </p:cNvSpPr>
          <p:nvPr>
            <p:ph type="title"/>
          </p:nvPr>
        </p:nvSpPr>
        <p:spPr>
          <a:xfrm>
            <a:off x="323528" y="183910"/>
            <a:ext cx="8229600" cy="778098"/>
          </a:xfrm>
          <a:solidFill>
            <a:schemeClr val="accent5">
              <a:lumMod val="20000"/>
              <a:lumOff val="80000"/>
            </a:schemeClr>
          </a:solidFill>
        </p:spPr>
        <p:txBody>
          <a:bodyPr/>
          <a:lstStyle/>
          <a:p>
            <a:r>
              <a:rPr lang="en-US" altLang="ko-KR" dirty="0" smtClean="0">
                <a:latin typeface="Arial" pitchFamily="34" charset="0"/>
                <a:cs typeface="Arial" pitchFamily="34" charset="0"/>
              </a:rPr>
              <a:t>Aims</a:t>
            </a:r>
            <a:endParaRPr lang="ko-KR" altLang="en-US" dirty="0">
              <a:latin typeface="Arial" pitchFamily="34" charset="0"/>
              <a:cs typeface="Arial" pitchFamily="34" charset="0"/>
            </a:endParaRPr>
          </a:p>
        </p:txBody>
      </p:sp>
      <p:sp>
        <p:nvSpPr>
          <p:cNvPr id="8" name="내용 개체 틀 2"/>
          <p:cNvSpPr>
            <a:spLocks noGrp="1"/>
          </p:cNvSpPr>
          <p:nvPr>
            <p:ph idx="1"/>
          </p:nvPr>
        </p:nvSpPr>
        <p:spPr>
          <a:xfrm>
            <a:off x="145604" y="908720"/>
            <a:ext cx="8784976" cy="3943548"/>
          </a:xfrm>
          <a:noFill/>
        </p:spPr>
        <p:txBody>
          <a:bodyPr anchor="ctr">
            <a:normAutofit/>
          </a:bodyPr>
          <a:lstStyle/>
          <a:p>
            <a:r>
              <a:rPr lang="en-US" altLang="ko-KR" sz="2800" dirty="0" smtClean="0">
                <a:latin typeface="Arial" pitchFamily="34" charset="0"/>
                <a:cs typeface="Arial" pitchFamily="34" charset="0"/>
              </a:rPr>
              <a:t>To investigate</a:t>
            </a:r>
          </a:p>
          <a:p>
            <a:pPr marL="457200" lvl="1" indent="0">
              <a:buNone/>
            </a:pPr>
            <a:endParaRPr lang="en-US" altLang="ko-KR" sz="1800" dirty="0">
              <a:latin typeface="Arial" pitchFamily="34" charset="0"/>
              <a:cs typeface="Arial" pitchFamily="34" charset="0"/>
            </a:endParaRPr>
          </a:p>
          <a:p>
            <a:pPr marL="971550" lvl="1" indent="-514350">
              <a:buAutoNum type="arabicParenR"/>
            </a:pPr>
            <a:r>
              <a:rPr lang="en-US" altLang="ko-KR" sz="2000" dirty="0" smtClean="0">
                <a:latin typeface="Arial" pitchFamily="34" charset="0"/>
                <a:cs typeface="Arial" pitchFamily="34" charset="0"/>
              </a:rPr>
              <a:t>The </a:t>
            </a:r>
            <a:r>
              <a:rPr lang="en-US" altLang="ko-KR" sz="2000" dirty="0" smtClean="0">
                <a:solidFill>
                  <a:srgbClr val="FF0000"/>
                </a:solidFill>
                <a:latin typeface="Arial" pitchFamily="34" charset="0"/>
                <a:cs typeface="Arial" pitchFamily="34" charset="0"/>
              </a:rPr>
              <a:t>association</a:t>
            </a:r>
            <a:r>
              <a:rPr lang="en-US" altLang="ko-KR" sz="2000" dirty="0" smtClean="0">
                <a:latin typeface="Arial" pitchFamily="34" charset="0"/>
                <a:cs typeface="Arial" pitchFamily="34" charset="0"/>
              </a:rPr>
              <a:t> </a:t>
            </a:r>
            <a:r>
              <a:rPr lang="en-US" altLang="ko-KR" sz="2000" dirty="0">
                <a:latin typeface="Arial" pitchFamily="34" charset="0"/>
                <a:cs typeface="Arial" pitchFamily="34" charset="0"/>
              </a:rPr>
              <a:t>between </a:t>
            </a:r>
            <a:r>
              <a:rPr lang="en-US" altLang="ko-KR" sz="2000" dirty="0">
                <a:solidFill>
                  <a:srgbClr val="FF0000"/>
                </a:solidFill>
                <a:latin typeface="Arial" pitchFamily="34" charset="0"/>
                <a:cs typeface="Arial" pitchFamily="34" charset="0"/>
              </a:rPr>
              <a:t>CRP level </a:t>
            </a:r>
            <a:r>
              <a:rPr lang="en-US" altLang="ko-KR" sz="2000" dirty="0">
                <a:latin typeface="Arial" pitchFamily="34" charset="0"/>
                <a:cs typeface="Arial" pitchFamily="34" charset="0"/>
              </a:rPr>
              <a:t>and </a:t>
            </a:r>
            <a:r>
              <a:rPr lang="en-US" altLang="ko-KR" sz="2000" dirty="0" err="1">
                <a:solidFill>
                  <a:srgbClr val="FF0000"/>
                </a:solidFill>
                <a:latin typeface="Arial" pitchFamily="34" charset="0"/>
                <a:cs typeface="Arial" pitchFamily="34" charset="0"/>
              </a:rPr>
              <a:t>HRQoL</a:t>
            </a:r>
            <a:r>
              <a:rPr lang="en-US" altLang="ko-KR" sz="2000" dirty="0">
                <a:latin typeface="Arial" pitchFamily="34" charset="0"/>
                <a:cs typeface="Arial" pitchFamily="34" charset="0"/>
              </a:rPr>
              <a:t> in a Korean population using national </a:t>
            </a:r>
            <a:r>
              <a:rPr lang="en-US" altLang="ko-KR" sz="2000" dirty="0" smtClean="0">
                <a:latin typeface="Arial" pitchFamily="34" charset="0"/>
                <a:cs typeface="Arial" pitchFamily="34" charset="0"/>
              </a:rPr>
              <a:t>data</a:t>
            </a:r>
          </a:p>
          <a:p>
            <a:pPr marL="971550" lvl="1" indent="-514350">
              <a:buAutoNum type="arabicParenR"/>
            </a:pPr>
            <a:endParaRPr lang="en-US" altLang="ko-KR" sz="2000" dirty="0" smtClean="0">
              <a:latin typeface="Arial" pitchFamily="34" charset="0"/>
              <a:cs typeface="Arial" pitchFamily="34" charset="0"/>
            </a:endParaRPr>
          </a:p>
          <a:p>
            <a:pPr marL="971550" lvl="1" indent="-514350">
              <a:buAutoNum type="arabicParenR"/>
            </a:pPr>
            <a:r>
              <a:rPr lang="en-US" altLang="ko-KR" sz="2000" dirty="0" smtClean="0">
                <a:latin typeface="Arial" pitchFamily="34" charset="0"/>
                <a:cs typeface="Arial" pitchFamily="34" charset="0"/>
              </a:rPr>
              <a:t>The </a:t>
            </a:r>
            <a:r>
              <a:rPr lang="en-US" altLang="ko-KR" sz="2000" dirty="0">
                <a:solidFill>
                  <a:srgbClr val="FF0000"/>
                </a:solidFill>
                <a:latin typeface="Arial" pitchFamily="34" charset="0"/>
                <a:cs typeface="Arial" pitchFamily="34" charset="0"/>
              </a:rPr>
              <a:t>relationship</a:t>
            </a:r>
            <a:r>
              <a:rPr lang="en-US" altLang="ko-KR" sz="2000" dirty="0">
                <a:latin typeface="Arial" pitchFamily="34" charset="0"/>
                <a:cs typeface="Arial" pitchFamily="34" charset="0"/>
              </a:rPr>
              <a:t> between </a:t>
            </a:r>
            <a:r>
              <a:rPr lang="en-US" altLang="ko-KR" sz="2000" dirty="0">
                <a:solidFill>
                  <a:srgbClr val="FF0000"/>
                </a:solidFill>
                <a:latin typeface="Arial" pitchFamily="34" charset="0"/>
                <a:cs typeface="Arial" pitchFamily="34" charset="0"/>
              </a:rPr>
              <a:t>CRP level </a:t>
            </a:r>
            <a:r>
              <a:rPr lang="en-US" altLang="ko-KR" sz="2000" dirty="0">
                <a:latin typeface="Arial" pitchFamily="34" charset="0"/>
                <a:cs typeface="Arial" pitchFamily="34" charset="0"/>
              </a:rPr>
              <a:t>and </a:t>
            </a:r>
            <a:r>
              <a:rPr lang="en-US" altLang="ko-KR" sz="2000" dirty="0" err="1">
                <a:solidFill>
                  <a:srgbClr val="FF0000"/>
                </a:solidFill>
                <a:latin typeface="Arial" pitchFamily="34" charset="0"/>
                <a:cs typeface="Arial" pitchFamily="34" charset="0"/>
              </a:rPr>
              <a:t>HRQoL</a:t>
            </a:r>
            <a:r>
              <a:rPr lang="en-US" altLang="ko-KR" sz="2000" dirty="0">
                <a:solidFill>
                  <a:srgbClr val="FF0000"/>
                </a:solidFill>
                <a:latin typeface="Arial" pitchFamily="34" charset="0"/>
                <a:cs typeface="Arial" pitchFamily="34" charset="0"/>
              </a:rPr>
              <a:t> </a:t>
            </a:r>
            <a:r>
              <a:rPr lang="en-US" altLang="ko-KR" sz="2000" dirty="0">
                <a:latin typeface="Arial" pitchFamily="34" charset="0"/>
                <a:cs typeface="Arial" pitchFamily="34" charset="0"/>
              </a:rPr>
              <a:t>after controlling for the effect of obesity and other relevant </a:t>
            </a:r>
            <a:r>
              <a:rPr lang="en-US" altLang="ko-KR" sz="2000" dirty="0" smtClean="0">
                <a:latin typeface="Arial" pitchFamily="34" charset="0"/>
                <a:cs typeface="Arial" pitchFamily="34" charset="0"/>
              </a:rPr>
              <a:t>covariates</a:t>
            </a:r>
          </a:p>
          <a:p>
            <a:pPr marL="971550" lvl="1" indent="-514350">
              <a:buAutoNum type="arabicParenR"/>
            </a:pPr>
            <a:endParaRPr lang="en-US" altLang="ko-KR" sz="2000" dirty="0" smtClean="0">
              <a:latin typeface="Arial" pitchFamily="34" charset="0"/>
              <a:cs typeface="Arial" pitchFamily="34" charset="0"/>
            </a:endParaRPr>
          </a:p>
          <a:p>
            <a:pPr marL="971550" lvl="1" indent="-514350">
              <a:buAutoNum type="arabicParenR"/>
            </a:pPr>
            <a:r>
              <a:rPr lang="en-US" altLang="ko-KR" sz="2000" dirty="0" smtClean="0">
                <a:latin typeface="Arial" pitchFamily="34" charset="0"/>
                <a:cs typeface="Arial" pitchFamily="34" charset="0"/>
              </a:rPr>
              <a:t>The </a:t>
            </a:r>
            <a:r>
              <a:rPr lang="en-US" altLang="ko-KR" sz="2000" dirty="0">
                <a:latin typeface="Arial" pitchFamily="34" charset="0"/>
                <a:cs typeface="Arial" pitchFamily="34" charset="0"/>
              </a:rPr>
              <a:t>potential of </a:t>
            </a:r>
            <a:r>
              <a:rPr lang="en-US" altLang="ko-KR" sz="2000" dirty="0">
                <a:solidFill>
                  <a:srgbClr val="FF0000"/>
                </a:solidFill>
                <a:latin typeface="Arial" pitchFamily="34" charset="0"/>
                <a:cs typeface="Arial" pitchFamily="34" charset="0"/>
              </a:rPr>
              <a:t>CRP </a:t>
            </a:r>
            <a:r>
              <a:rPr lang="en-US" altLang="ko-KR" sz="2000" dirty="0">
                <a:latin typeface="Arial" pitchFamily="34" charset="0"/>
                <a:cs typeface="Arial" pitchFamily="34" charset="0"/>
              </a:rPr>
              <a:t>as a</a:t>
            </a:r>
            <a:r>
              <a:rPr lang="en-US" altLang="ko-KR" sz="2000" dirty="0">
                <a:solidFill>
                  <a:srgbClr val="FF0000"/>
                </a:solidFill>
                <a:latin typeface="Arial" pitchFamily="34" charset="0"/>
                <a:cs typeface="Arial" pitchFamily="34" charset="0"/>
              </a:rPr>
              <a:t> marker for </a:t>
            </a:r>
            <a:r>
              <a:rPr lang="en-US" altLang="ko-KR" sz="2000" dirty="0" err="1">
                <a:solidFill>
                  <a:srgbClr val="FF0000"/>
                </a:solidFill>
                <a:latin typeface="Arial" pitchFamily="34" charset="0"/>
                <a:cs typeface="Arial" pitchFamily="34" charset="0"/>
              </a:rPr>
              <a:t>HRQoL</a:t>
            </a:r>
            <a:r>
              <a:rPr lang="en-US" altLang="ko-KR" sz="2000" dirty="0">
                <a:solidFill>
                  <a:srgbClr val="FF0000"/>
                </a:solidFill>
                <a:latin typeface="Arial" pitchFamily="34" charset="0"/>
                <a:cs typeface="Arial" pitchFamily="34" charset="0"/>
              </a:rPr>
              <a:t> with </a:t>
            </a:r>
            <a:r>
              <a:rPr lang="en-US" altLang="ko-KR" sz="2000" dirty="0" smtClean="0">
                <a:solidFill>
                  <a:srgbClr val="FF0000"/>
                </a:solidFill>
                <a:latin typeface="Arial" pitchFamily="34" charset="0"/>
                <a:cs typeface="Arial" pitchFamily="34" charset="0"/>
              </a:rPr>
              <a:t>obesity</a:t>
            </a:r>
            <a:endParaRPr lang="ko-KR" altLang="en-US" sz="2400" dirty="0">
              <a:latin typeface="Arial" pitchFamily="34" charset="0"/>
              <a:cs typeface="Arial" pitchFamily="34" charset="0"/>
            </a:endParaRPr>
          </a:p>
        </p:txBody>
      </p:sp>
    </p:spTree>
    <p:extLst>
      <p:ext uri="{BB962C8B-B14F-4D97-AF65-F5344CB8AC3E}">
        <p14:creationId xmlns:p14="http://schemas.microsoft.com/office/powerpoint/2010/main" val="437790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755576" y="1268760"/>
            <a:ext cx="7704856" cy="1152128"/>
          </a:xfrm>
          <a:prstGeom prst="rect">
            <a:avLst/>
          </a:prstGeom>
          <a:solidFill>
            <a:srgbClr val="F9FFC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itchFamily="2" charset="2"/>
              <a:buChar char="§"/>
            </a:pPr>
            <a:r>
              <a:rPr lang="en-US" altLang="ko-KR" dirty="0" smtClean="0">
                <a:solidFill>
                  <a:schemeClr val="tx1"/>
                </a:solidFill>
                <a:latin typeface="Arial" pitchFamily="34" charset="0"/>
                <a:cs typeface="Arial" pitchFamily="34" charset="0"/>
              </a:rPr>
              <a:t> 6th Korea National Health and Nutrition Examination Surveys </a:t>
            </a:r>
          </a:p>
          <a:p>
            <a:pPr marL="1200150" lvl="2" indent="-285750">
              <a:buFont typeface="Arial" pitchFamily="34" charset="0"/>
              <a:buChar char="•"/>
            </a:pPr>
            <a:r>
              <a:rPr lang="en-US" altLang="ko-KR" sz="1400" dirty="0" smtClean="0">
                <a:solidFill>
                  <a:schemeClr val="tx1"/>
                </a:solidFill>
                <a:latin typeface="Arial" pitchFamily="34" charset="0"/>
                <a:cs typeface="Arial" pitchFamily="34" charset="0"/>
              </a:rPr>
              <a:t> (KNHANES VI-3) in 2015</a:t>
            </a:r>
          </a:p>
          <a:p>
            <a:pPr marL="1200150" lvl="2" indent="-285750">
              <a:buFont typeface="Arial" pitchFamily="34" charset="0"/>
              <a:buChar char="•"/>
            </a:pPr>
            <a:r>
              <a:rPr lang="en-US" altLang="ko-KR" sz="1400" dirty="0" smtClean="0">
                <a:solidFill>
                  <a:schemeClr val="tx1"/>
                </a:solidFill>
                <a:latin typeface="Arial" pitchFamily="34" charset="0"/>
                <a:cs typeface="Arial" pitchFamily="34" charset="0"/>
              </a:rPr>
              <a:t> 7,380 participants</a:t>
            </a:r>
          </a:p>
          <a:p>
            <a:pPr marL="1200150" lvl="2" indent="-285750">
              <a:buFont typeface="Arial" pitchFamily="34" charset="0"/>
              <a:buChar char="•"/>
            </a:pPr>
            <a:r>
              <a:rPr lang="en-US" altLang="ko-KR" sz="1400" dirty="0" smtClean="0">
                <a:solidFill>
                  <a:schemeClr val="tx1"/>
                </a:solidFill>
                <a:latin typeface="Arial" pitchFamily="34" charset="0"/>
                <a:cs typeface="Arial" pitchFamily="34" charset="0"/>
              </a:rPr>
              <a:t> Cross-sectional study</a:t>
            </a:r>
            <a:endParaRPr lang="ko-KR" altLang="en-US" sz="1400" dirty="0">
              <a:solidFill>
                <a:schemeClr val="tx1"/>
              </a:solidFill>
              <a:latin typeface="Arial" pitchFamily="34" charset="0"/>
              <a:cs typeface="Arial" pitchFamily="34" charset="0"/>
            </a:endParaRPr>
          </a:p>
        </p:txBody>
      </p:sp>
      <p:sp>
        <p:nvSpPr>
          <p:cNvPr id="5" name="아래쪽 화살표 4"/>
          <p:cNvSpPr/>
          <p:nvPr/>
        </p:nvSpPr>
        <p:spPr>
          <a:xfrm>
            <a:off x="4319972" y="2564904"/>
            <a:ext cx="504056" cy="2376264"/>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 name="모서리가 둥근 직사각형 6"/>
          <p:cNvSpPr/>
          <p:nvPr/>
        </p:nvSpPr>
        <p:spPr>
          <a:xfrm>
            <a:off x="4999856" y="2598812"/>
            <a:ext cx="3600400" cy="223224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a:r>
              <a:rPr lang="en-US" altLang="ko-KR" sz="1400" b="1" dirty="0" smtClean="0">
                <a:solidFill>
                  <a:schemeClr val="tx1"/>
                </a:solidFill>
                <a:latin typeface="Arial" pitchFamily="34" charset="0"/>
                <a:cs typeface="Arial" pitchFamily="34" charset="0"/>
              </a:rPr>
              <a:t>Exclusion criteria</a:t>
            </a:r>
          </a:p>
          <a:p>
            <a:pPr marL="0" lvl="2"/>
            <a:endParaRPr lang="en-US" altLang="ko-KR" sz="1100" dirty="0" smtClean="0">
              <a:solidFill>
                <a:schemeClr val="tx1"/>
              </a:solidFill>
              <a:latin typeface="Arial" pitchFamily="34" charset="0"/>
              <a:cs typeface="Arial" pitchFamily="34" charset="0"/>
            </a:endParaRPr>
          </a:p>
          <a:p>
            <a:pPr marL="0" lvl="2">
              <a:buFont typeface="Wingdings" pitchFamily="2" charset="2"/>
              <a:buChar char="§"/>
            </a:pPr>
            <a:r>
              <a:rPr lang="en-US" altLang="ko-KR" sz="1100" dirty="0" smtClean="0">
                <a:solidFill>
                  <a:schemeClr val="tx1"/>
                </a:solidFill>
                <a:latin typeface="Arial" pitchFamily="34" charset="0"/>
                <a:cs typeface="Arial" pitchFamily="34" charset="0"/>
              </a:rPr>
              <a:t> Under 20 years or over 70 years of age</a:t>
            </a:r>
          </a:p>
          <a:p>
            <a:pPr marL="0" lvl="2">
              <a:buFont typeface="Wingdings" pitchFamily="2" charset="2"/>
              <a:buChar char="§"/>
            </a:pPr>
            <a:r>
              <a:rPr lang="en-US" altLang="ko-KR" sz="1100" dirty="0" smtClean="0">
                <a:solidFill>
                  <a:schemeClr val="tx1"/>
                </a:solidFill>
                <a:latin typeface="Arial" pitchFamily="34" charset="0"/>
                <a:cs typeface="Arial" pitchFamily="34" charset="0"/>
              </a:rPr>
              <a:t> Unavailable to evaluate laboratory results such as CRP or </a:t>
            </a:r>
            <a:r>
              <a:rPr lang="en-US" altLang="ko-KR" sz="1100" dirty="0" err="1" smtClean="0">
                <a:solidFill>
                  <a:schemeClr val="tx1"/>
                </a:solidFill>
                <a:latin typeface="Arial" pitchFamily="34" charset="0"/>
                <a:cs typeface="Arial" pitchFamily="34" charset="0"/>
              </a:rPr>
              <a:t>EuroQoL</a:t>
            </a:r>
            <a:r>
              <a:rPr lang="en-US" altLang="ko-KR" sz="1100" dirty="0" smtClean="0">
                <a:solidFill>
                  <a:schemeClr val="tx1"/>
                </a:solidFill>
                <a:latin typeface="Arial" pitchFamily="34" charset="0"/>
                <a:cs typeface="Arial" pitchFamily="34" charset="0"/>
              </a:rPr>
              <a:t> five dimensions (EQ-5D) questionnaire </a:t>
            </a:r>
          </a:p>
          <a:p>
            <a:pPr marL="0" lvl="2">
              <a:buFont typeface="Wingdings" pitchFamily="2" charset="2"/>
              <a:buChar char="§"/>
            </a:pPr>
            <a:r>
              <a:rPr lang="en-US" altLang="ko-KR" sz="1100" dirty="0" smtClean="0">
                <a:solidFill>
                  <a:schemeClr val="tx1"/>
                </a:solidFill>
                <a:latin typeface="Arial" pitchFamily="34" charset="0"/>
                <a:cs typeface="Arial" pitchFamily="34" charset="0"/>
              </a:rPr>
              <a:t> Diagnosed with cancer, chronic kidney disease, liver cirrhosis, tuberculosis, and rheumatoid arthritis</a:t>
            </a:r>
          </a:p>
          <a:p>
            <a:pPr marL="0" lvl="2">
              <a:buFont typeface="Wingdings" pitchFamily="2" charset="2"/>
              <a:buChar char="§"/>
            </a:pPr>
            <a:r>
              <a:rPr lang="en-US" altLang="ko-KR" sz="1100" dirty="0" smtClean="0">
                <a:solidFill>
                  <a:schemeClr val="tx1"/>
                </a:solidFill>
                <a:latin typeface="Arial" pitchFamily="34" charset="0"/>
                <a:cs typeface="Arial" pitchFamily="34" charset="0"/>
              </a:rPr>
              <a:t> Pregnant</a:t>
            </a:r>
          </a:p>
          <a:p>
            <a:pPr marL="0" lvl="2">
              <a:buFont typeface="Wingdings" pitchFamily="2" charset="2"/>
              <a:buChar char="§"/>
            </a:pPr>
            <a:r>
              <a:rPr lang="en-US" altLang="ko-KR" sz="1100" dirty="0" smtClean="0">
                <a:solidFill>
                  <a:schemeClr val="tx1"/>
                </a:solidFill>
                <a:latin typeface="Arial" pitchFamily="34" charset="0"/>
                <a:cs typeface="Arial" pitchFamily="34" charset="0"/>
              </a:rPr>
              <a:t> Serum CRP level ≥10 mg/L </a:t>
            </a:r>
            <a:r>
              <a:rPr lang="en-US" altLang="ko-KR" sz="1050" dirty="0" smtClean="0">
                <a:solidFill>
                  <a:schemeClr val="tx1"/>
                </a:solidFill>
                <a:latin typeface="Arial" pitchFamily="34" charset="0"/>
                <a:cs typeface="Arial" pitchFamily="34" charset="0"/>
              </a:rPr>
              <a:t>(since acute inflammation status could not be ruled out)</a:t>
            </a:r>
            <a:endParaRPr lang="ko-KR" altLang="en-US" sz="1050" dirty="0">
              <a:solidFill>
                <a:schemeClr val="tx1"/>
              </a:solidFill>
              <a:latin typeface="Arial" pitchFamily="34" charset="0"/>
              <a:cs typeface="Arial" pitchFamily="34" charset="0"/>
            </a:endParaRPr>
          </a:p>
        </p:txBody>
      </p:sp>
      <p:sp>
        <p:nvSpPr>
          <p:cNvPr id="9" name="직사각형 8"/>
          <p:cNvSpPr/>
          <p:nvPr/>
        </p:nvSpPr>
        <p:spPr>
          <a:xfrm>
            <a:off x="1403648" y="5085184"/>
            <a:ext cx="6408712" cy="936104"/>
          </a:xfrm>
          <a:prstGeom prst="rect">
            <a:avLst/>
          </a:prstGeom>
          <a:solidFill>
            <a:srgbClr val="F2FE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itchFamily="2" charset="2"/>
              <a:buChar char="§"/>
            </a:pPr>
            <a:r>
              <a:rPr lang="en-US" altLang="ko-KR" dirty="0" smtClean="0">
                <a:solidFill>
                  <a:schemeClr val="tx1"/>
                </a:solidFill>
                <a:latin typeface="Arial" pitchFamily="34" charset="0"/>
                <a:cs typeface="Arial" pitchFamily="34" charset="0"/>
              </a:rPr>
              <a:t> 3,376 participants (1,413 men and 1,963 women) </a:t>
            </a:r>
          </a:p>
        </p:txBody>
      </p:sp>
      <p:sp>
        <p:nvSpPr>
          <p:cNvPr id="8" name="제목 1"/>
          <p:cNvSpPr>
            <a:spLocks noGrp="1"/>
          </p:cNvSpPr>
          <p:nvPr>
            <p:ph type="title"/>
          </p:nvPr>
        </p:nvSpPr>
        <p:spPr>
          <a:xfrm>
            <a:off x="323528" y="183910"/>
            <a:ext cx="8229600" cy="778098"/>
          </a:xfrm>
          <a:solidFill>
            <a:schemeClr val="accent5">
              <a:lumMod val="20000"/>
              <a:lumOff val="80000"/>
            </a:schemeClr>
          </a:solidFill>
        </p:spPr>
        <p:txBody>
          <a:bodyPr/>
          <a:lstStyle/>
          <a:p>
            <a:r>
              <a:rPr lang="en-US" altLang="ko-KR" dirty="0">
                <a:latin typeface="Arial" pitchFamily="34" charset="0"/>
                <a:cs typeface="Arial" pitchFamily="34" charset="0"/>
              </a:rPr>
              <a:t>Materials and </a:t>
            </a:r>
            <a:r>
              <a:rPr lang="en-US" altLang="ko-KR" dirty="0" smtClean="0">
                <a:latin typeface="Arial" pitchFamily="34" charset="0"/>
                <a:cs typeface="Arial" pitchFamily="34" charset="0"/>
              </a:rPr>
              <a:t>methods</a:t>
            </a:r>
            <a:endParaRPr lang="ko-KR" altLang="en-US" dirty="0">
              <a:latin typeface="Arial" pitchFamily="34" charset="0"/>
              <a:cs typeface="Arial" pitchFamily="34" charset="0"/>
            </a:endParaRPr>
          </a:p>
        </p:txBody>
      </p:sp>
    </p:spTree>
    <p:extLst>
      <p:ext uri="{BB962C8B-B14F-4D97-AF65-F5344CB8AC3E}">
        <p14:creationId xmlns:p14="http://schemas.microsoft.com/office/powerpoint/2010/main" val="309537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0" y="1120023"/>
            <a:ext cx="9143940" cy="5549337"/>
          </a:xfrm>
        </p:spPr>
        <p:txBody>
          <a:bodyPr>
            <a:normAutofit/>
          </a:bodyPr>
          <a:lstStyle/>
          <a:p>
            <a:r>
              <a:rPr lang="en-US" altLang="ko-KR" sz="1600" b="1" dirty="0" smtClean="0">
                <a:latin typeface="Arial" pitchFamily="34" charset="0"/>
                <a:cs typeface="Arial" pitchFamily="34" charset="0"/>
              </a:rPr>
              <a:t>Definition</a:t>
            </a:r>
          </a:p>
          <a:p>
            <a:pPr lvl="1"/>
            <a:r>
              <a:rPr lang="en-US" altLang="ko-KR" sz="1400" b="1" dirty="0" smtClean="0">
                <a:solidFill>
                  <a:srgbClr val="FF0000"/>
                </a:solidFill>
                <a:latin typeface="Arial" pitchFamily="34" charset="0"/>
                <a:cs typeface="Arial" pitchFamily="34" charset="0"/>
              </a:rPr>
              <a:t>High</a:t>
            </a:r>
            <a:r>
              <a:rPr lang="en-US" altLang="ko-KR" sz="1400" b="1" dirty="0" smtClean="0">
                <a:latin typeface="Arial" pitchFamily="34" charset="0"/>
                <a:cs typeface="Arial" pitchFamily="34" charset="0"/>
              </a:rPr>
              <a:t> </a:t>
            </a:r>
            <a:r>
              <a:rPr lang="en-US" altLang="ko-KR" sz="1400" b="1" dirty="0">
                <a:latin typeface="Arial" pitchFamily="34" charset="0"/>
                <a:cs typeface="Arial" pitchFamily="34" charset="0"/>
              </a:rPr>
              <a:t>CRP </a:t>
            </a:r>
            <a:r>
              <a:rPr lang="en-US" altLang="ko-KR" sz="1400" dirty="0">
                <a:latin typeface="Arial" pitchFamily="34" charset="0"/>
                <a:cs typeface="Arial" pitchFamily="34" charset="0"/>
              </a:rPr>
              <a:t>: </a:t>
            </a:r>
            <a:r>
              <a:rPr lang="en-US" altLang="ko-KR" sz="1400" dirty="0" smtClean="0">
                <a:latin typeface="Arial" pitchFamily="34" charset="0"/>
                <a:cs typeface="Arial" pitchFamily="34" charset="0"/>
              </a:rPr>
              <a:t>CRP </a:t>
            </a:r>
            <a:r>
              <a:rPr lang="en-US" altLang="ko-KR" sz="1400" dirty="0">
                <a:latin typeface="Arial" pitchFamily="34" charset="0"/>
                <a:cs typeface="Arial" pitchFamily="34" charset="0"/>
              </a:rPr>
              <a:t>≥</a:t>
            </a:r>
            <a:r>
              <a:rPr lang="en-US" altLang="ko-KR" sz="1400" dirty="0">
                <a:solidFill>
                  <a:srgbClr val="FF0000"/>
                </a:solidFill>
                <a:latin typeface="Arial" pitchFamily="34" charset="0"/>
                <a:cs typeface="Arial" pitchFamily="34" charset="0"/>
              </a:rPr>
              <a:t>1.0 mg/L</a:t>
            </a:r>
            <a:r>
              <a:rPr lang="en-US" altLang="ko-KR" sz="1400" dirty="0">
                <a:latin typeface="Arial" pitchFamily="34" charset="0"/>
                <a:cs typeface="Arial" pitchFamily="34" charset="0"/>
              </a:rPr>
              <a:t> </a:t>
            </a:r>
            <a:r>
              <a:rPr lang="en-US" altLang="ko-KR" sz="1400" dirty="0" smtClean="0">
                <a:latin typeface="Arial" pitchFamily="34" charset="0"/>
                <a:cs typeface="Arial" pitchFamily="34" charset="0"/>
              </a:rPr>
              <a:t>in blood (fourth </a:t>
            </a:r>
            <a:r>
              <a:rPr lang="en-US" altLang="ko-KR" sz="1400" dirty="0">
                <a:latin typeface="Arial" pitchFamily="34" charset="0"/>
                <a:cs typeface="Arial" pitchFamily="34" charset="0"/>
              </a:rPr>
              <a:t>quartile CRP cut-off</a:t>
            </a:r>
            <a:r>
              <a:rPr lang="en-US" altLang="ko-KR" sz="1400" dirty="0" smtClean="0">
                <a:latin typeface="Arial" pitchFamily="34" charset="0"/>
                <a:cs typeface="Arial" pitchFamily="34" charset="0"/>
              </a:rPr>
              <a:t>)</a:t>
            </a:r>
          </a:p>
          <a:p>
            <a:pPr lvl="1"/>
            <a:r>
              <a:rPr lang="en-US" altLang="ko-KR" sz="1400" dirty="0" smtClean="0">
                <a:latin typeface="Arial" pitchFamily="34" charset="0"/>
                <a:cs typeface="Arial" pitchFamily="34" charset="0"/>
              </a:rPr>
              <a:t>Obesity : BMI ≥ 25 kg/m</a:t>
            </a:r>
            <a:r>
              <a:rPr lang="en-US" altLang="ko-KR" sz="1400" baseline="30000" dirty="0" smtClean="0">
                <a:latin typeface="Arial" pitchFamily="34" charset="0"/>
                <a:cs typeface="Arial" pitchFamily="34" charset="0"/>
              </a:rPr>
              <a:t>2</a:t>
            </a:r>
          </a:p>
          <a:p>
            <a:endParaRPr lang="en-US" altLang="ko-KR" sz="1600" dirty="0" smtClean="0">
              <a:latin typeface="Arial" pitchFamily="34" charset="0"/>
              <a:cs typeface="Arial" pitchFamily="34" charset="0"/>
            </a:endParaRPr>
          </a:p>
          <a:p>
            <a:r>
              <a:rPr lang="en-US" altLang="ko-KR" sz="1600" b="1" dirty="0" err="1" smtClean="0">
                <a:latin typeface="Arial" pitchFamily="34" charset="0"/>
                <a:cs typeface="Arial" pitchFamily="34" charset="0"/>
              </a:rPr>
              <a:t>HRQoL</a:t>
            </a:r>
            <a:r>
              <a:rPr lang="en-US" altLang="ko-KR" sz="1600" b="1" dirty="0" smtClean="0">
                <a:latin typeface="Arial" pitchFamily="34" charset="0"/>
                <a:cs typeface="Arial" pitchFamily="34" charset="0"/>
              </a:rPr>
              <a:t> </a:t>
            </a:r>
            <a:r>
              <a:rPr lang="en-US" altLang="ko-KR" sz="1600" dirty="0" smtClean="0">
                <a:latin typeface="Arial" pitchFamily="34" charset="0"/>
                <a:cs typeface="Arial" pitchFamily="34" charset="0"/>
              </a:rPr>
              <a:t>: </a:t>
            </a:r>
            <a:r>
              <a:rPr lang="en-US" altLang="ko-KR" sz="1600" dirty="0" smtClean="0">
                <a:solidFill>
                  <a:srgbClr val="FF0000"/>
                </a:solidFill>
                <a:latin typeface="Arial" pitchFamily="34" charset="0"/>
                <a:cs typeface="Arial" pitchFamily="34" charset="0"/>
              </a:rPr>
              <a:t>EQ-5D questionnaire</a:t>
            </a:r>
          </a:p>
          <a:p>
            <a:pPr lvl="1"/>
            <a:r>
              <a:rPr lang="en-US" altLang="ko-KR" sz="1400" dirty="0" smtClean="0">
                <a:latin typeface="Arial" pitchFamily="34" charset="0"/>
                <a:cs typeface="Arial" pitchFamily="34" charset="0"/>
              </a:rPr>
              <a:t>The </a:t>
            </a:r>
            <a:r>
              <a:rPr lang="en-US" altLang="ko-KR" sz="1400" dirty="0">
                <a:latin typeface="Arial" pitchFamily="34" charset="0"/>
                <a:cs typeface="Arial" pitchFamily="34" charset="0"/>
              </a:rPr>
              <a:t>responses </a:t>
            </a:r>
            <a:r>
              <a:rPr lang="en-US" altLang="ko-KR" sz="1400" dirty="0" smtClean="0">
                <a:latin typeface="Arial" pitchFamily="34" charset="0"/>
                <a:cs typeface="Arial" pitchFamily="34" charset="0"/>
              </a:rPr>
              <a:t>: dichotomized (No problem / moderate problem / </a:t>
            </a:r>
            <a:r>
              <a:rPr lang="en-US" altLang="ko-KR" sz="1400" dirty="0">
                <a:latin typeface="Arial" pitchFamily="34" charset="0"/>
                <a:cs typeface="Arial" pitchFamily="34" charset="0"/>
              </a:rPr>
              <a:t>extreme </a:t>
            </a:r>
            <a:r>
              <a:rPr lang="en-US" altLang="ko-KR" sz="1400" dirty="0" smtClean="0">
                <a:latin typeface="Arial" pitchFamily="34" charset="0"/>
                <a:cs typeface="Arial" pitchFamily="34" charset="0"/>
              </a:rPr>
              <a:t>problem  </a:t>
            </a:r>
            <a:r>
              <a:rPr lang="ko-KR" altLang="en-US" sz="1400" dirty="0" smtClean="0">
                <a:latin typeface="Arial" pitchFamily="34" charset="0"/>
                <a:cs typeface="Arial" pitchFamily="34" charset="0"/>
              </a:rPr>
              <a:t>→</a:t>
            </a:r>
            <a:r>
              <a:rPr lang="en-US" altLang="ko-KR" sz="1400" dirty="0" smtClean="0">
                <a:latin typeface="Arial" pitchFamily="34" charset="0"/>
                <a:cs typeface="Arial" pitchFamily="34" charset="0"/>
              </a:rPr>
              <a:t> </a:t>
            </a:r>
            <a:r>
              <a:rPr lang="en-US" altLang="ko-KR" sz="1400" dirty="0">
                <a:latin typeface="Arial" pitchFamily="34" charset="0"/>
                <a:cs typeface="Arial" pitchFamily="34" charset="0"/>
              </a:rPr>
              <a:t>no problem </a:t>
            </a:r>
            <a:r>
              <a:rPr lang="en-US" altLang="ko-KR" sz="1400" dirty="0" smtClean="0">
                <a:latin typeface="Arial" pitchFamily="34" charset="0"/>
                <a:cs typeface="Arial" pitchFamily="34" charset="0"/>
              </a:rPr>
              <a:t>/ problem)</a:t>
            </a:r>
          </a:p>
          <a:p>
            <a:pPr lvl="1"/>
            <a:r>
              <a:rPr lang="en-US" altLang="ko-KR" sz="1400" dirty="0" smtClean="0">
                <a:latin typeface="Arial" pitchFamily="34" charset="0"/>
                <a:cs typeface="Arial" pitchFamily="34" charset="0"/>
              </a:rPr>
              <a:t>The </a:t>
            </a:r>
            <a:r>
              <a:rPr lang="en-US" altLang="ko-KR" sz="1400" dirty="0">
                <a:latin typeface="Arial" pitchFamily="34" charset="0"/>
                <a:cs typeface="Arial" pitchFamily="34" charset="0"/>
              </a:rPr>
              <a:t>average </a:t>
            </a:r>
            <a:r>
              <a:rPr lang="en-US" altLang="ko-KR" sz="1400" dirty="0" smtClean="0">
                <a:latin typeface="Arial" pitchFamily="34" charset="0"/>
                <a:cs typeface="Arial" pitchFamily="34" charset="0"/>
              </a:rPr>
              <a:t>*EQ-5D </a:t>
            </a:r>
            <a:r>
              <a:rPr lang="en-US" altLang="ko-KR" sz="1400" dirty="0">
                <a:latin typeface="Arial" pitchFamily="34" charset="0"/>
                <a:cs typeface="Arial" pitchFamily="34" charset="0"/>
              </a:rPr>
              <a:t>index </a:t>
            </a:r>
            <a:r>
              <a:rPr lang="en-US" altLang="ko-KR" sz="1400" dirty="0" smtClean="0">
                <a:latin typeface="Arial" pitchFamily="34" charset="0"/>
                <a:cs typeface="Arial" pitchFamily="34" charset="0"/>
              </a:rPr>
              <a:t>scores</a:t>
            </a:r>
          </a:p>
          <a:p>
            <a:endParaRPr lang="en-US" altLang="ko-KR" sz="1600" dirty="0" smtClean="0">
              <a:latin typeface="Arial" pitchFamily="34" charset="0"/>
              <a:cs typeface="Arial" pitchFamily="34" charset="0"/>
            </a:endParaRPr>
          </a:p>
          <a:p>
            <a:r>
              <a:rPr lang="en-US" altLang="ko-KR" sz="1600" b="1" dirty="0" smtClean="0">
                <a:latin typeface="Arial" pitchFamily="34" charset="0"/>
                <a:cs typeface="Arial" pitchFamily="34" charset="0"/>
              </a:rPr>
              <a:t>Statistical analys</a:t>
            </a:r>
            <a:r>
              <a:rPr lang="en-US" altLang="ko-KR" sz="1600" dirty="0" smtClean="0">
                <a:latin typeface="Arial" pitchFamily="34" charset="0"/>
                <a:cs typeface="Arial" pitchFamily="34" charset="0"/>
              </a:rPr>
              <a:t>is : SPSS version 18.0 for Windows, Chicago, IL</a:t>
            </a:r>
            <a:endParaRPr lang="en-US" altLang="ko-KR" sz="1100" dirty="0" smtClean="0">
              <a:latin typeface="Arial" pitchFamily="34" charset="0"/>
              <a:cs typeface="Arial" pitchFamily="34" charset="0"/>
            </a:endParaRPr>
          </a:p>
          <a:p>
            <a:pPr marL="800100" lvl="3" indent="-342900"/>
            <a:r>
              <a:rPr lang="en-US" altLang="ko-KR" sz="1400" dirty="0" err="1" smtClean="0">
                <a:latin typeface="Arial" pitchFamily="34" charset="0"/>
                <a:cs typeface="Arial" pitchFamily="34" charset="0"/>
              </a:rPr>
              <a:t>Covariants</a:t>
            </a:r>
            <a:r>
              <a:rPr lang="en-US" altLang="ko-KR" sz="1400" dirty="0" smtClean="0">
                <a:latin typeface="Arial" pitchFamily="34" charset="0"/>
                <a:cs typeface="Arial" pitchFamily="34" charset="0"/>
              </a:rPr>
              <a:t> in Logistic regression analysis</a:t>
            </a:r>
          </a:p>
          <a:p>
            <a:endParaRPr lang="en-US" altLang="ko-KR" sz="1600" dirty="0" smtClean="0">
              <a:latin typeface="Arial" pitchFamily="34" charset="0"/>
              <a:cs typeface="Arial" pitchFamily="34" charset="0"/>
            </a:endParaRPr>
          </a:p>
          <a:p>
            <a:endParaRPr lang="en-US" altLang="ko-KR" sz="1600" dirty="0" smtClean="0">
              <a:latin typeface="Arial" pitchFamily="34" charset="0"/>
              <a:cs typeface="Arial" pitchFamily="34" charset="0"/>
            </a:endParaRPr>
          </a:p>
          <a:p>
            <a:endParaRPr lang="en-US" altLang="ko-KR" sz="1600" dirty="0">
              <a:latin typeface="Arial" pitchFamily="34" charset="0"/>
              <a:cs typeface="Arial" pitchFamily="34" charset="0"/>
            </a:endParaRPr>
          </a:p>
          <a:p>
            <a:endParaRPr lang="en-US" altLang="ko-KR" sz="1600" dirty="0" smtClean="0">
              <a:latin typeface="Arial" pitchFamily="34" charset="0"/>
              <a:cs typeface="Arial" pitchFamily="34" charset="0"/>
            </a:endParaRPr>
          </a:p>
          <a:p>
            <a:r>
              <a:rPr lang="en-US" altLang="ko-KR" sz="1600" b="1" dirty="0" smtClean="0">
                <a:latin typeface="Arial" pitchFamily="34" charset="0"/>
                <a:cs typeface="Arial" pitchFamily="34" charset="0"/>
              </a:rPr>
              <a:t>4 groups </a:t>
            </a:r>
            <a:endParaRPr lang="en-US" altLang="ko-KR" sz="900" b="1" dirty="0">
              <a:latin typeface="Arial" pitchFamily="34" charset="0"/>
              <a:cs typeface="Arial" pitchFamily="34" charset="0"/>
            </a:endParaRPr>
          </a:p>
          <a:p>
            <a:pPr marL="0" indent="0">
              <a:buNone/>
            </a:pPr>
            <a:endParaRPr lang="en-US" altLang="ko-KR" sz="2000" dirty="0" smtClean="0">
              <a:latin typeface="Arial" pitchFamily="34" charset="0"/>
              <a:cs typeface="Arial" pitchFamily="34" charset="0"/>
            </a:endParaRPr>
          </a:p>
        </p:txBody>
      </p:sp>
      <p:graphicFrame>
        <p:nvGraphicFramePr>
          <p:cNvPr id="6" name="표 5"/>
          <p:cNvGraphicFramePr>
            <a:graphicFrameLocks noGrp="1"/>
          </p:cNvGraphicFramePr>
          <p:nvPr>
            <p:extLst>
              <p:ext uri="{D42A27DB-BD31-4B8C-83A1-F6EECF244321}">
                <p14:modId xmlns:p14="http://schemas.microsoft.com/office/powerpoint/2010/main" val="2895190888"/>
              </p:ext>
            </p:extLst>
          </p:nvPr>
        </p:nvGraphicFramePr>
        <p:xfrm>
          <a:off x="467544" y="4120505"/>
          <a:ext cx="4751556" cy="1112520"/>
        </p:xfrm>
        <a:graphic>
          <a:graphicData uri="http://schemas.openxmlformats.org/drawingml/2006/table">
            <a:tbl>
              <a:tblPr firstRow="1" bandRow="1">
                <a:tableStyleId>{5C22544A-7EE6-4342-B048-85BDC9FD1C3A}</a:tableStyleId>
              </a:tblPr>
              <a:tblGrid>
                <a:gridCol w="1555601"/>
                <a:gridCol w="3195955"/>
              </a:tblGrid>
              <a:tr h="221054">
                <a:tc>
                  <a:txBody>
                    <a:bodyPr/>
                    <a:lstStyle/>
                    <a:p>
                      <a:pPr marL="180975" lvl="2" indent="-180975">
                        <a:buFont typeface="Wingdings" pitchFamily="2" charset="2"/>
                        <a:buAutoNum type="arabicPeriod"/>
                      </a:pPr>
                      <a:r>
                        <a:rPr lang="en-US" altLang="ko-KR" sz="1200" b="1" dirty="0" smtClean="0">
                          <a:solidFill>
                            <a:schemeClr val="tx1"/>
                          </a:solidFill>
                        </a:rPr>
                        <a: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FC5"/>
                    </a:solidFill>
                  </a:tcPr>
                </a:tc>
                <a:tc rowSpan="4">
                  <a:txBody>
                    <a:bodyPr/>
                    <a:lstStyle/>
                    <a:p>
                      <a:pPr marL="180975" marR="0" lvl="0" indent="-180975" algn="l" defTabSz="914400" rtl="0" eaLnBrk="1" fontAlgn="auto" latinLnBrk="1" hangingPunct="1">
                        <a:lnSpc>
                          <a:spcPct val="100000"/>
                        </a:lnSpc>
                        <a:spcBef>
                          <a:spcPts val="0"/>
                        </a:spcBef>
                        <a:spcAft>
                          <a:spcPts val="0"/>
                        </a:spcAft>
                        <a:buClrTx/>
                        <a:buSzTx/>
                        <a:buFont typeface="Wingdings" pitchFamily="2" charset="2"/>
                        <a:buNone/>
                        <a:tabLst/>
                        <a:defRPr/>
                      </a:pPr>
                      <a:r>
                        <a:rPr lang="en-US" altLang="ko-KR" sz="1200" b="1" dirty="0" smtClean="0">
                          <a:solidFill>
                            <a:schemeClr val="tx1"/>
                          </a:solidFill>
                        </a:rPr>
                        <a:t>5.  </a:t>
                      </a:r>
                      <a:r>
                        <a:rPr lang="en-US" altLang="ko-KR" sz="1200" b="1" dirty="0" err="1" smtClean="0">
                          <a:solidFill>
                            <a:schemeClr val="tx1"/>
                          </a:solidFill>
                        </a:rPr>
                        <a:t>Comorbidity</a:t>
                      </a:r>
                      <a:endParaRPr lang="en-US" altLang="ko-KR" sz="1200" b="1" dirty="0" smtClean="0">
                        <a:solidFill>
                          <a:schemeClr val="tx1"/>
                        </a:solidFill>
                      </a:endParaRPr>
                    </a:p>
                    <a:p>
                      <a:pPr marL="361950" marR="0" lvl="1" indent="-180975"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1100" b="0" dirty="0" smtClean="0">
                          <a:solidFill>
                            <a:schemeClr val="tx1"/>
                          </a:solidFill>
                        </a:rPr>
                        <a:t>Diabetes mellitus </a:t>
                      </a:r>
                    </a:p>
                    <a:p>
                      <a:pPr marL="361950" marR="0" lvl="1" indent="-180975"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1100" b="0" dirty="0" smtClean="0">
                          <a:solidFill>
                            <a:schemeClr val="tx1"/>
                          </a:solidFill>
                        </a:rPr>
                        <a:t>Hypertension</a:t>
                      </a:r>
                    </a:p>
                    <a:p>
                      <a:pPr marL="361950" marR="0" lvl="1" indent="-180975"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1100" b="0" dirty="0" smtClean="0">
                          <a:solidFill>
                            <a:schemeClr val="tx1"/>
                          </a:solidFill>
                        </a:rPr>
                        <a:t>Dyslipidemia</a:t>
                      </a:r>
                    </a:p>
                    <a:p>
                      <a:pPr marL="361950" marR="0" lvl="1" indent="-180975"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1100" b="0" dirty="0" smtClean="0">
                          <a:solidFill>
                            <a:schemeClr val="tx1"/>
                          </a:solidFill>
                        </a:rPr>
                        <a:t>Stroke</a:t>
                      </a:r>
                    </a:p>
                    <a:p>
                      <a:pPr marL="361950" marR="0" lvl="1" indent="-180975"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1100" b="0" dirty="0" smtClean="0">
                          <a:solidFill>
                            <a:schemeClr val="tx1"/>
                          </a:solidFill>
                        </a:rPr>
                        <a:t>Myocardial infarction or angina pectoris </a:t>
                      </a:r>
                      <a:endParaRPr lang="ko-KR" alt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FC5"/>
                    </a:solidFill>
                  </a:tcPr>
                </a:tc>
              </a:tr>
              <a:tr h="221054">
                <a:tc>
                  <a:txBody>
                    <a:bodyPr/>
                    <a:lstStyle/>
                    <a:p>
                      <a:pPr marL="180975" lvl="2" indent="-180975">
                        <a:buFont typeface="Wingdings" pitchFamily="2" charset="2"/>
                        <a:buAutoNum type="arabicPeriod" startAt="2"/>
                      </a:pPr>
                      <a:r>
                        <a:rPr lang="en-US" altLang="ko-KR" sz="1200" b="1" dirty="0" smtClean="0">
                          <a:solidFill>
                            <a:schemeClr val="tx1"/>
                          </a:solidFill>
                        </a:rPr>
                        <a:t>Sex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FC5"/>
                    </a:solidFill>
                  </a:tcPr>
                </a:tc>
                <a:tc vMerge="1">
                  <a:txBody>
                    <a:bodyPr/>
                    <a:lstStyle/>
                    <a:p>
                      <a:pPr latinLnBrk="1"/>
                      <a:endParaRPr lang="ko-KR" altLang="en-US"/>
                    </a:p>
                  </a:txBody>
                  <a:tcPr/>
                </a:tc>
              </a:tr>
              <a:tr h="221054">
                <a:tc>
                  <a:txBody>
                    <a:bodyPr/>
                    <a:lstStyle/>
                    <a:p>
                      <a:pPr marL="180975" lvl="2" indent="-180975">
                        <a:buFont typeface="Wingdings" pitchFamily="2" charset="2"/>
                        <a:buNone/>
                      </a:pPr>
                      <a:r>
                        <a:rPr lang="en-US" altLang="ko-KR" sz="1200" b="1" dirty="0" smtClean="0">
                          <a:solidFill>
                            <a:schemeClr val="tx1"/>
                          </a:solidFill>
                        </a:rPr>
                        <a:t>3. Smoking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FC5"/>
                    </a:solidFill>
                  </a:tcPr>
                </a:tc>
                <a:tc vMerge="1">
                  <a:txBody>
                    <a:bodyPr/>
                    <a:lstStyle/>
                    <a:p>
                      <a:pPr latinLnBrk="1"/>
                      <a:endParaRPr lang="ko-KR" altLang="en-US"/>
                    </a:p>
                  </a:txBody>
                  <a:tcPr/>
                </a:tc>
              </a:tr>
              <a:tr h="233335">
                <a:tc>
                  <a:txBody>
                    <a:bodyPr/>
                    <a:lstStyle/>
                    <a:p>
                      <a:pPr marL="285750" marR="0" lvl="2" indent="-285750" algn="l" defTabSz="914400" rtl="0" eaLnBrk="1" fontAlgn="auto" latinLnBrk="1" hangingPunct="1">
                        <a:lnSpc>
                          <a:spcPct val="100000"/>
                        </a:lnSpc>
                        <a:spcBef>
                          <a:spcPts val="0"/>
                        </a:spcBef>
                        <a:spcAft>
                          <a:spcPts val="0"/>
                        </a:spcAft>
                        <a:buClrTx/>
                        <a:buSzTx/>
                        <a:buFont typeface="Wingdings" pitchFamily="2" charset="2"/>
                        <a:buNone/>
                        <a:tabLst/>
                        <a:defRPr/>
                      </a:pPr>
                      <a:r>
                        <a:rPr lang="en-US" altLang="ko-KR" sz="1200" b="1" dirty="0" smtClean="0">
                          <a:solidFill>
                            <a:schemeClr val="tx1"/>
                          </a:solidFill>
                        </a:rPr>
                        <a:t>4. Obesity</a:t>
                      </a:r>
                      <a:endParaRPr lang="ko-KR" altLang="en-US" sz="12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FC5"/>
                    </a:solidFill>
                  </a:tcPr>
                </a:tc>
                <a:tc vMerge="1">
                  <a:txBody>
                    <a:bodyPr/>
                    <a:lstStyle/>
                    <a:p>
                      <a:pPr latinLnBrk="1"/>
                      <a:endParaRPr lang="ko-KR" altLang="en-US"/>
                    </a:p>
                  </a:txBody>
                  <a:tcPr/>
                </a:tc>
              </a:tr>
            </a:tbl>
          </a:graphicData>
        </a:graphic>
      </p:graphicFrame>
      <p:sp>
        <p:nvSpPr>
          <p:cNvPr id="7" name="제목 1"/>
          <p:cNvSpPr>
            <a:spLocks noGrp="1"/>
          </p:cNvSpPr>
          <p:nvPr>
            <p:ph type="title"/>
          </p:nvPr>
        </p:nvSpPr>
        <p:spPr>
          <a:xfrm>
            <a:off x="323528" y="183910"/>
            <a:ext cx="8229600" cy="778098"/>
          </a:xfrm>
          <a:solidFill>
            <a:schemeClr val="accent5">
              <a:lumMod val="20000"/>
              <a:lumOff val="80000"/>
            </a:schemeClr>
          </a:solidFill>
        </p:spPr>
        <p:txBody>
          <a:bodyPr/>
          <a:lstStyle/>
          <a:p>
            <a:r>
              <a:rPr lang="en-US" altLang="ko-KR" dirty="0">
                <a:latin typeface="Arial" pitchFamily="34" charset="0"/>
                <a:cs typeface="Arial" pitchFamily="34" charset="0"/>
              </a:rPr>
              <a:t>Materials and </a:t>
            </a:r>
            <a:r>
              <a:rPr lang="en-US" altLang="ko-KR" dirty="0" smtClean="0">
                <a:latin typeface="Arial" pitchFamily="34" charset="0"/>
                <a:cs typeface="Arial" pitchFamily="34" charset="0"/>
              </a:rPr>
              <a:t>methods</a:t>
            </a:r>
            <a:endParaRPr lang="ko-KR" altLang="en-US" dirty="0">
              <a:latin typeface="Arial" pitchFamily="34" charset="0"/>
              <a:cs typeface="Arial" pitchFamily="34" charset="0"/>
            </a:endParaRPr>
          </a:p>
        </p:txBody>
      </p:sp>
      <p:sp>
        <p:nvSpPr>
          <p:cNvPr id="2" name="직사각형 1"/>
          <p:cNvSpPr/>
          <p:nvPr/>
        </p:nvSpPr>
        <p:spPr>
          <a:xfrm>
            <a:off x="5580112" y="6598757"/>
            <a:ext cx="3563796" cy="246221"/>
          </a:xfrm>
          <a:prstGeom prst="rect">
            <a:avLst/>
          </a:prstGeom>
        </p:spPr>
        <p:txBody>
          <a:bodyPr wrap="none">
            <a:spAutoFit/>
          </a:bodyPr>
          <a:lstStyle/>
          <a:p>
            <a:pPr lvl="2"/>
            <a:r>
              <a:rPr lang="en-US" altLang="ko-KR" sz="1000" i="1" dirty="0" smtClean="0">
                <a:latin typeface="Arial" pitchFamily="34" charset="0"/>
                <a:cs typeface="Arial" pitchFamily="34" charset="0"/>
              </a:rPr>
              <a:t>*Kim, </a:t>
            </a:r>
            <a:r>
              <a:rPr lang="en-US" altLang="ko-KR" sz="1000" i="1" dirty="0">
                <a:latin typeface="Arial" pitchFamily="34" charset="0"/>
                <a:cs typeface="Arial" pitchFamily="34" charset="0"/>
              </a:rPr>
              <a:t>et al. </a:t>
            </a:r>
            <a:r>
              <a:rPr lang="en-US" altLang="ko-KR" sz="1000" i="1" dirty="0" err="1">
                <a:latin typeface="Arial" pitchFamily="34" charset="0"/>
                <a:cs typeface="Arial" pitchFamily="34" charset="0"/>
              </a:rPr>
              <a:t>Qual</a:t>
            </a:r>
            <a:r>
              <a:rPr lang="en-US" altLang="ko-KR" sz="1000" i="1" dirty="0">
                <a:latin typeface="Arial" pitchFamily="34" charset="0"/>
                <a:cs typeface="Arial" pitchFamily="34" charset="0"/>
              </a:rPr>
              <a:t> Life Res </a:t>
            </a:r>
            <a:r>
              <a:rPr lang="en-US" altLang="ko-KR" sz="1000" i="1" dirty="0" smtClean="0">
                <a:latin typeface="Arial" pitchFamily="34" charset="0"/>
                <a:cs typeface="Arial" pitchFamily="34" charset="0"/>
              </a:rPr>
              <a:t>2016;25:1845-52</a:t>
            </a:r>
            <a:endParaRPr lang="en-US" altLang="ko-KR" sz="1000" dirty="0">
              <a:latin typeface="Arial" pitchFamily="34" charset="0"/>
              <a:cs typeface="Arial" pitchFamily="34" charset="0"/>
            </a:endParaRPr>
          </a:p>
        </p:txBody>
      </p:sp>
      <p:graphicFrame>
        <p:nvGraphicFramePr>
          <p:cNvPr id="5" name="표 4"/>
          <p:cNvGraphicFramePr>
            <a:graphicFrameLocks noGrp="1"/>
          </p:cNvGraphicFramePr>
          <p:nvPr>
            <p:extLst>
              <p:ext uri="{D42A27DB-BD31-4B8C-83A1-F6EECF244321}">
                <p14:modId xmlns:p14="http://schemas.microsoft.com/office/powerpoint/2010/main" val="985627787"/>
              </p:ext>
            </p:extLst>
          </p:nvPr>
        </p:nvGraphicFramePr>
        <p:xfrm>
          <a:off x="467544" y="5582716"/>
          <a:ext cx="2995762" cy="1036320"/>
        </p:xfrm>
        <a:graphic>
          <a:graphicData uri="http://schemas.openxmlformats.org/drawingml/2006/table">
            <a:tbl>
              <a:tblPr firstRow="1" bandRow="1">
                <a:tableStyleId>{5940675A-B579-460E-94D1-54222C63F5DA}</a:tableStyleId>
              </a:tblPr>
              <a:tblGrid>
                <a:gridCol w="1555602"/>
                <a:gridCol w="1440160"/>
              </a:tblGrid>
              <a:tr h="211920">
                <a:tc rowSpan="2">
                  <a:txBody>
                    <a:bodyPr/>
                    <a:lstStyle/>
                    <a:p>
                      <a:pPr latinLnBrk="1"/>
                      <a:r>
                        <a:rPr lang="en-US" altLang="ko-KR" sz="1200" b="1" dirty="0" smtClean="0"/>
                        <a:t>Normal CRP</a:t>
                      </a:r>
                      <a:endParaRPr lang="ko-KR" altLang="en-US" sz="1200" b="1" dirty="0"/>
                    </a:p>
                  </a:txBody>
                  <a:tcPr anchor="ctr">
                    <a:solidFill>
                      <a:schemeClr val="accent3">
                        <a:lumMod val="20000"/>
                        <a:lumOff val="80000"/>
                      </a:schemeClr>
                    </a:solidFill>
                  </a:tcPr>
                </a:tc>
                <a:tc>
                  <a:txBody>
                    <a:bodyPr/>
                    <a:lstStyle/>
                    <a:p>
                      <a:pPr latinLnBrk="1"/>
                      <a:r>
                        <a:rPr lang="en-US" altLang="ko-KR" sz="1100" b="0" dirty="0" smtClean="0"/>
                        <a:t>Non-obese</a:t>
                      </a:r>
                      <a:endParaRPr lang="ko-KR" altLang="en-US" sz="1100" b="0" dirty="0"/>
                    </a:p>
                  </a:txBody>
                  <a:tcPr>
                    <a:solidFill>
                      <a:schemeClr val="accent3">
                        <a:lumMod val="20000"/>
                        <a:lumOff val="80000"/>
                      </a:schemeClr>
                    </a:solidFill>
                  </a:tcPr>
                </a:tc>
              </a:tr>
              <a:tr h="198542">
                <a:tc vMerge="1">
                  <a:txBody>
                    <a:bodyPr/>
                    <a:lstStyle/>
                    <a:p>
                      <a:pPr latinLnBrk="1"/>
                      <a:endParaRPr lang="ko-KR" altLang="en-US" dirty="0"/>
                    </a:p>
                  </a:txBody>
                  <a:tcPr/>
                </a:tc>
                <a:tc>
                  <a:txBody>
                    <a:bodyPr/>
                    <a:lstStyle/>
                    <a:p>
                      <a:pPr latinLnBrk="1"/>
                      <a:r>
                        <a:rPr lang="en-US" altLang="ko-KR" sz="1100" b="0" dirty="0" smtClean="0"/>
                        <a:t>Obese</a:t>
                      </a:r>
                      <a:endParaRPr lang="ko-KR" altLang="en-US" sz="1100" b="0" dirty="0"/>
                    </a:p>
                  </a:txBody>
                  <a:tcPr>
                    <a:solidFill>
                      <a:schemeClr val="accent3">
                        <a:lumMod val="20000"/>
                        <a:lumOff val="80000"/>
                      </a:schemeClr>
                    </a:solidFill>
                  </a:tcPr>
                </a:tc>
              </a:tr>
              <a:tr h="211920">
                <a:tc rowSpan="2">
                  <a:txBody>
                    <a:bodyPr/>
                    <a:lstStyle/>
                    <a:p>
                      <a:pPr latinLnBrk="1"/>
                      <a:r>
                        <a:rPr lang="en-US" altLang="ko-KR" sz="1200" b="1" dirty="0" smtClean="0"/>
                        <a:t>High CRP</a:t>
                      </a:r>
                      <a:endParaRPr lang="ko-KR" altLang="en-US" sz="1200" b="1" dirty="0"/>
                    </a:p>
                  </a:txBody>
                  <a:tcPr anchor="ctr">
                    <a:solidFill>
                      <a:schemeClr val="accent3">
                        <a:lumMod val="20000"/>
                        <a:lumOff val="80000"/>
                      </a:schemeClr>
                    </a:solidFill>
                  </a:tcPr>
                </a:tc>
                <a:tc>
                  <a:txBody>
                    <a:bodyPr/>
                    <a:lstStyle/>
                    <a:p>
                      <a:pPr latinLnBrk="1"/>
                      <a:r>
                        <a:rPr lang="en-US" altLang="ko-KR" sz="1100" b="0" dirty="0" smtClean="0"/>
                        <a:t>Non-obese</a:t>
                      </a:r>
                      <a:endParaRPr lang="ko-KR" altLang="en-US" sz="1100" b="0" dirty="0"/>
                    </a:p>
                  </a:txBody>
                  <a:tcPr>
                    <a:solidFill>
                      <a:schemeClr val="accent3">
                        <a:lumMod val="20000"/>
                        <a:lumOff val="80000"/>
                      </a:schemeClr>
                    </a:solidFill>
                  </a:tcPr>
                </a:tc>
              </a:tr>
              <a:tr h="211920">
                <a:tc vMerge="1">
                  <a:txBody>
                    <a:bodyPr/>
                    <a:lstStyle/>
                    <a:p>
                      <a:pPr latinLnBrk="1"/>
                      <a:endParaRPr lang="ko-KR" altLang="en-US" dirty="0"/>
                    </a:p>
                  </a:txBody>
                  <a:tcPr/>
                </a:tc>
                <a:tc>
                  <a:txBody>
                    <a:bodyPr/>
                    <a:lstStyle/>
                    <a:p>
                      <a:pPr latinLnBrk="1"/>
                      <a:r>
                        <a:rPr lang="en-US" altLang="ko-KR" sz="1100" b="0" dirty="0" smtClean="0"/>
                        <a:t>Obese</a:t>
                      </a:r>
                      <a:endParaRPr lang="ko-KR" altLang="en-US" sz="1100" b="0" dirty="0"/>
                    </a:p>
                  </a:txBody>
                  <a:tcPr>
                    <a:solidFill>
                      <a:schemeClr val="accent3">
                        <a:lumMod val="20000"/>
                        <a:lumOff val="80000"/>
                      </a:schemeClr>
                    </a:solidFill>
                  </a:tcPr>
                </a:tc>
              </a:tr>
            </a:tbl>
          </a:graphicData>
        </a:graphic>
      </p:graphicFrame>
    </p:spTree>
    <p:extLst>
      <p:ext uri="{BB962C8B-B14F-4D97-AF65-F5344CB8AC3E}">
        <p14:creationId xmlns:p14="http://schemas.microsoft.com/office/powerpoint/2010/main" val="1595784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표 3"/>
          <p:cNvGraphicFramePr>
            <a:graphicFrameLocks noGrp="1"/>
          </p:cNvGraphicFramePr>
          <p:nvPr>
            <p:extLst>
              <p:ext uri="{D42A27DB-BD31-4B8C-83A1-F6EECF244321}">
                <p14:modId xmlns:p14="http://schemas.microsoft.com/office/powerpoint/2010/main" val="2118684282"/>
              </p:ext>
            </p:extLst>
          </p:nvPr>
        </p:nvGraphicFramePr>
        <p:xfrm>
          <a:off x="1353059" y="585308"/>
          <a:ext cx="6437883" cy="5652004"/>
        </p:xfrm>
        <a:graphic>
          <a:graphicData uri="http://schemas.openxmlformats.org/drawingml/2006/table">
            <a:tbl>
              <a:tblPr>
                <a:tableStyleId>{7DF18680-E054-41AD-8BC1-D1AEF772440D}</a:tableStyleId>
              </a:tblPr>
              <a:tblGrid>
                <a:gridCol w="2106356"/>
                <a:gridCol w="1650661"/>
                <a:gridCol w="1597984"/>
                <a:gridCol w="1082882"/>
              </a:tblGrid>
              <a:tr h="228016">
                <a:tc rowSpan="2">
                  <a:txBody>
                    <a:bodyPr/>
                    <a:lstStyle/>
                    <a:p>
                      <a:pPr algn="l" fontAlgn="ctr"/>
                      <a:r>
                        <a:rPr lang="en-US" sz="1050" b="1" u="none" strike="noStrike" dirty="0">
                          <a:effectLst/>
                        </a:rPr>
                        <a:t>　</a:t>
                      </a:r>
                      <a:endParaRPr lang="ko-KR" sz="1050" b="1" u="none" strike="noStrike" dirty="0">
                        <a:effectLst/>
                      </a:endParaRPr>
                    </a:p>
                    <a:p>
                      <a:pPr algn="l" fontAlgn="ctr"/>
                      <a:r>
                        <a:rPr lang="en-US" sz="1050" b="1" u="none" strike="noStrike" dirty="0">
                          <a:effectLst/>
                        </a:rPr>
                        <a:t>　</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gridSpan="2">
                  <a:txBody>
                    <a:bodyPr/>
                    <a:lstStyle/>
                    <a:p>
                      <a:pPr algn="ctr" fontAlgn="ctr"/>
                      <a:r>
                        <a:rPr lang="en-US" sz="1200" b="1" u="none" strike="noStrike" dirty="0">
                          <a:effectLst/>
                        </a:rPr>
                        <a:t>CRP</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latinLnBrk="1"/>
                      <a:endParaRPr lang="ko-KR" altLang="en-US"/>
                    </a:p>
                  </a:txBody>
                  <a:tcPr/>
                </a:tc>
                <a:tc rowSpan="2">
                  <a:txBody>
                    <a:bodyPr/>
                    <a:lstStyle/>
                    <a:p>
                      <a:pPr algn="ctr" fontAlgn="ctr"/>
                      <a:r>
                        <a:rPr lang="en-US" sz="1050" b="1" u="none" strike="noStrike" dirty="0" smtClean="0">
                          <a:effectLst/>
                        </a:rPr>
                        <a:t>P-value</a:t>
                      </a:r>
                      <a:r>
                        <a:rPr lang="en-US" sz="1050" b="1" u="none" strike="noStrike" dirty="0">
                          <a:effectLst/>
                        </a:rPr>
                        <a:t>　</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r>
              <a:tr h="208001">
                <a:tc vMerge="1">
                  <a:txBody>
                    <a:bodyPr/>
                    <a:lstStyle/>
                    <a:p>
                      <a:pPr algn="l" fontAlgn="ct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050" b="1" u="none" strike="noStrike" dirty="0">
                          <a:effectLst/>
                        </a:rPr>
                        <a:t>&lt;1.0 (n=2490)</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ctr"/>
                      <a:r>
                        <a:rPr lang="en-US" sz="1050" b="1" u="none" strike="noStrike" dirty="0">
                          <a:effectLst/>
                        </a:rPr>
                        <a:t>≥1.0 (n=886)</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pPr algn="ctr" fontAlgn="ct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200426">
                <a:tc>
                  <a:txBody>
                    <a:bodyPr/>
                    <a:lstStyle/>
                    <a:p>
                      <a:pPr algn="l" fontAlgn="ctr"/>
                      <a:r>
                        <a:rPr lang="en-US" sz="1050" b="1" u="none" strike="noStrike" dirty="0" smtClean="0">
                          <a:effectLst/>
                        </a:rPr>
                        <a:t>Age, yr</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lnT w="12700" cap="flat" cmpd="sng" algn="ctr">
                      <a:solidFill>
                        <a:schemeClr val="tx1"/>
                      </a:solidFill>
                      <a:prstDash val="solid"/>
                      <a:round/>
                      <a:headEnd type="none" w="med" len="med"/>
                      <a:tailEnd type="none" w="med" len="med"/>
                    </a:lnT>
                  </a:tcPr>
                </a:tc>
                <a:tc>
                  <a:txBody>
                    <a:bodyPr/>
                    <a:lstStyle/>
                    <a:p>
                      <a:pPr algn="ctr" fontAlgn="ctr"/>
                      <a:r>
                        <a:rPr lang="en-US" sz="1050" u="none" strike="noStrike" kern="1200" dirty="0">
                          <a:effectLst/>
                        </a:rPr>
                        <a:t>43.0 ± 0.4</a:t>
                      </a:r>
                      <a:endParaRPr lang="ko-KR" sz="1050" u="none" strike="noStrike" kern="1200" dirty="0">
                        <a:solidFill>
                          <a:schemeClr val="dk1"/>
                        </a:solidFill>
                        <a:effectLst/>
                        <a:latin typeface="+mn-lt"/>
                        <a:ea typeface="+mn-ea"/>
                        <a:cs typeface="+mn-cs"/>
                      </a:endParaRPr>
                    </a:p>
                  </a:txBody>
                  <a:tcPr marL="6043" marR="6043" marT="6043"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ctr"/>
                      <a:r>
                        <a:rPr lang="en-US" sz="1050" u="none" strike="noStrike" dirty="0">
                          <a:effectLst/>
                        </a:rPr>
                        <a:t>44.3 ± 0.6</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ctr" fontAlgn="ctr"/>
                      <a:r>
                        <a:rPr lang="en-US" sz="1050" b="1" u="none" strike="noStrike" dirty="0" smtClean="0">
                          <a:effectLst/>
                        </a:rPr>
                        <a:t>*0.033</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T w="12700" cap="flat" cmpd="sng" algn="ctr">
                      <a:solidFill>
                        <a:schemeClr val="tx1"/>
                      </a:solidFill>
                      <a:prstDash val="solid"/>
                      <a:round/>
                      <a:headEnd type="none" w="med" len="med"/>
                      <a:tailEnd type="none" w="med" len="med"/>
                    </a:lnT>
                  </a:tcPr>
                </a:tc>
              </a:tr>
              <a:tr h="200426">
                <a:tc>
                  <a:txBody>
                    <a:bodyPr/>
                    <a:lstStyle/>
                    <a:p>
                      <a:pPr algn="l" fontAlgn="ctr"/>
                      <a:r>
                        <a:rPr lang="en-US" sz="1050" b="1" u="none" strike="noStrike" dirty="0">
                          <a:effectLst/>
                        </a:rPr>
                        <a:t>Gender, male </a:t>
                      </a:r>
                      <a:r>
                        <a:rPr lang="en-US" sz="1050" b="1" u="none" strike="noStrike" dirty="0" smtClean="0">
                          <a:effectLst/>
                        </a:rPr>
                        <a:t>(%) </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996 (35.7)</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417 (47.1)</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*0.002</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2926">
                <a:tc>
                  <a:txBody>
                    <a:bodyPr/>
                    <a:lstStyle/>
                    <a:p>
                      <a:pPr algn="l" fontAlgn="ctr"/>
                      <a:r>
                        <a:rPr lang="en-US" sz="1050" b="1" u="none" strike="noStrike" dirty="0" smtClean="0">
                          <a:effectLst/>
                        </a:rPr>
                        <a:t>household income (%)</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u="none" strike="noStrike" dirty="0">
                          <a:effectLst/>
                        </a:rPr>
                        <a:t>0.16</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lvl="1" algn="l" fontAlgn="ctr"/>
                      <a:r>
                        <a:rPr lang="en-US" sz="1050" b="1" u="none" strike="noStrike" dirty="0">
                          <a:effectLst/>
                        </a:rPr>
                        <a:t>Lowest</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290 (10.0)</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121 (11.2)</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l" fontAlgn="ct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lvl="1" algn="l" fontAlgn="ctr"/>
                      <a:r>
                        <a:rPr lang="en-US" sz="1050" b="1" u="none" strike="noStrike" dirty="0">
                          <a:effectLst/>
                        </a:rPr>
                        <a:t>Lowest intermediate</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595 (22.2)</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232 (25.5)</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lvl="1" algn="l" fontAlgn="ctr"/>
                      <a:r>
                        <a:rPr lang="en-US" sz="1050" b="1" u="none" strike="noStrike" dirty="0">
                          <a:effectLst/>
                        </a:rPr>
                        <a:t>Higher intermediate</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744 (31.6)</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255 (31.4)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lvl="1" algn="l" fontAlgn="ctr"/>
                      <a:r>
                        <a:rPr lang="en-US" sz="1050" b="1" u="none" strike="noStrike" dirty="0">
                          <a:effectLst/>
                        </a:rPr>
                        <a:t>Highest</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849 (36.3)</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275 (31.9)</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Married, </a:t>
                      </a:r>
                      <a:r>
                        <a:rPr lang="en-US" sz="1050" b="1" u="none" strike="noStrike" dirty="0" smtClean="0">
                          <a:effectLst/>
                        </a:rPr>
                        <a:t>(%)</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2035 (74.6)</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747 (76.2)</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u="none" strike="noStrike" dirty="0">
                          <a:effectLst/>
                        </a:rPr>
                        <a:t>0.528</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Current smoker, </a:t>
                      </a:r>
                      <a:r>
                        <a:rPr lang="en-US" sz="1050" b="1" u="none" strike="noStrike" dirty="0" smtClean="0">
                          <a:effectLst/>
                        </a:rPr>
                        <a:t>(%)</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396 (20.2)</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200 (27.3)</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23222">
                <a:tc>
                  <a:txBody>
                    <a:bodyPr/>
                    <a:lstStyle/>
                    <a:p>
                      <a:pPr algn="l" fontAlgn="ctr"/>
                      <a:r>
                        <a:rPr lang="en-US" sz="1050" b="1" u="none" strike="noStrike" dirty="0">
                          <a:effectLst/>
                        </a:rPr>
                        <a:t>Body mass index, kg/m</a:t>
                      </a:r>
                      <a:r>
                        <a:rPr lang="en-US" sz="1050" b="1" u="none" strike="noStrike" baseline="30000" dirty="0">
                          <a:effectLst/>
                        </a:rPr>
                        <a:t>2</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23.2 ± 0.1</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25.7 ± 0.2</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2926">
                <a:tc>
                  <a:txBody>
                    <a:bodyPr/>
                    <a:lstStyle/>
                    <a:p>
                      <a:pPr algn="l" fontAlgn="ctr"/>
                      <a:r>
                        <a:rPr lang="en-US" sz="1050" b="1" u="none" strike="noStrike" dirty="0">
                          <a:effectLst/>
                        </a:rPr>
                        <a:t>Waist circumference, cm</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80.3 ± 0.2</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87.4 ± 0.4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Systolic BP, mm/Hg</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114.3 ± 0.4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118.6 ± 0.6</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170041">
                <a:tc>
                  <a:txBody>
                    <a:bodyPr/>
                    <a:lstStyle/>
                    <a:p>
                      <a:pPr algn="l" fontAlgn="ctr"/>
                      <a:r>
                        <a:rPr lang="en-US" sz="1050" b="1" u="none" strike="noStrike" dirty="0">
                          <a:effectLst/>
                        </a:rPr>
                        <a:t>Diastolic BP, mm/Hg</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75.2 ± 0.3</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77.0 ± 0.4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2926">
                <a:tc>
                  <a:txBody>
                    <a:bodyPr/>
                    <a:lstStyle/>
                    <a:p>
                      <a:pPr algn="l" fontAlgn="ctr"/>
                      <a:r>
                        <a:rPr lang="en-US" sz="1050" b="1" u="none" strike="noStrike" dirty="0">
                          <a:effectLst/>
                        </a:rPr>
                        <a:t>Fasting plasma glucose, mg/dl</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96.4 ± 0.5</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104.1 ± 1.3</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ALT, IU/L</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20.6 ± 0.4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29.9 ± 1.3</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2926">
                <a:tc>
                  <a:txBody>
                    <a:bodyPr/>
                    <a:lstStyle/>
                    <a:p>
                      <a:pPr algn="l" fontAlgn="ctr"/>
                      <a:r>
                        <a:rPr lang="en-US" sz="1050" b="1" u="none" strike="noStrike" dirty="0">
                          <a:effectLst/>
                        </a:rPr>
                        <a:t>Creatinine, mg/dl</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0.84 ± 0</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181280" marR="6043" marT="6043" marB="0" anchor="ctr">
                    <a:solidFill>
                      <a:schemeClr val="accent3">
                        <a:lumMod val="20000"/>
                        <a:lumOff val="80000"/>
                      </a:schemeClr>
                    </a:solidFill>
                  </a:tcPr>
                </a:tc>
                <a:tc>
                  <a:txBody>
                    <a:bodyPr/>
                    <a:lstStyle/>
                    <a:p>
                      <a:pPr algn="ctr" fontAlgn="ctr"/>
                      <a:r>
                        <a:rPr lang="en-US" sz="1050" u="none" strike="noStrike" dirty="0">
                          <a:effectLst/>
                        </a:rPr>
                        <a:t>0.85 ± 0</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*0.035</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CRP, mg/dl</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0.45 ± 0.01</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2.46 ± 0.08</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Total cholesterol, mg/dl</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190.2 ± 0.8</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195.7 ± 1.4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LDL-cholesterol, mg/dl</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113.0 ± 0.7</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120.5 ± 1.3</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HDL-cholesterol, mg/dl</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53.2 ± 0.3</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47.0 ± 0.5</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sz="1050" b="1" u="none" strike="noStrike" dirty="0">
                          <a:effectLst/>
                        </a:rPr>
                        <a:t>Triglyceride, mg/dl</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130.4 ± 3.2</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166.0 ± 5.5</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2926">
                <a:tc>
                  <a:txBody>
                    <a:bodyPr/>
                    <a:lstStyle/>
                    <a:p>
                      <a:pPr algn="l" fontAlgn="ctr"/>
                      <a:r>
                        <a:rPr lang="en-US" sz="1050" b="1" u="none" strike="noStrike" dirty="0">
                          <a:effectLst/>
                        </a:rPr>
                        <a:t>Energy, Kcal/day</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2197.9 ± 27.0</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2242.2 ± 44.0</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u="none" strike="noStrike" dirty="0">
                          <a:effectLst/>
                        </a:rPr>
                        <a:t>0.375</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lvl="1" algn="l" fontAlgn="ctr"/>
                      <a:r>
                        <a:rPr lang="en-US" sz="1050" b="1" u="none" strike="noStrike" dirty="0">
                          <a:effectLst/>
                        </a:rPr>
                        <a:t>Protein, g/day</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78.8 ± 1.6</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77.9 ± 1.8</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u="none" strike="noStrike" dirty="0">
                          <a:effectLst/>
                        </a:rPr>
                        <a:t>0.694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lvl="1" algn="l" fontAlgn="ctr"/>
                      <a:r>
                        <a:rPr lang="en-US" sz="1050" b="1" u="none" strike="noStrike" dirty="0">
                          <a:effectLst/>
                        </a:rPr>
                        <a:t>Fat, g/day</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52.1 ± 1.1</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51.6 ± 1.6</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u="none" strike="noStrike" dirty="0">
                          <a:effectLst/>
                        </a:rPr>
                        <a:t>0.814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lvl="1" algn="l" fontAlgn="ctr"/>
                      <a:r>
                        <a:rPr lang="en-US" sz="1050" b="1" u="none" strike="noStrike" dirty="0">
                          <a:effectLst/>
                        </a:rPr>
                        <a:t>Carbohydrate, g/day</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tc>
                <a:tc>
                  <a:txBody>
                    <a:bodyPr/>
                    <a:lstStyle/>
                    <a:p>
                      <a:pPr algn="ctr" fontAlgn="ctr"/>
                      <a:r>
                        <a:rPr lang="en-US" sz="1050" u="none" strike="noStrike" dirty="0">
                          <a:effectLst/>
                        </a:rPr>
                        <a:t>319.7 ± 3.4</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3">
                        <a:lumMod val="20000"/>
                        <a:lumOff val="80000"/>
                      </a:schemeClr>
                    </a:solidFill>
                  </a:tcPr>
                </a:tc>
                <a:tc>
                  <a:txBody>
                    <a:bodyPr/>
                    <a:lstStyle/>
                    <a:p>
                      <a:pPr algn="ctr" fontAlgn="ctr"/>
                      <a:r>
                        <a:rPr lang="en-US" sz="1050" u="none" strike="noStrike" dirty="0">
                          <a:effectLst/>
                        </a:rPr>
                        <a:t>332.0 ± 5.8</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solidFill>
                      <a:schemeClr val="accent2">
                        <a:lumMod val="20000"/>
                        <a:lumOff val="80000"/>
                      </a:schemeClr>
                    </a:solidFill>
                  </a:tcPr>
                </a:tc>
                <a:tc>
                  <a:txBody>
                    <a:bodyPr/>
                    <a:lstStyle/>
                    <a:p>
                      <a:pPr algn="ctr" fontAlgn="ctr"/>
                      <a:r>
                        <a:rPr lang="en-US" sz="1050" u="none" strike="noStrike" dirty="0">
                          <a:effectLst/>
                        </a:rPr>
                        <a:t>0.055</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tc>
              </a:tr>
              <a:tr h="200426">
                <a:tc>
                  <a:txBody>
                    <a:bodyPr/>
                    <a:lstStyle/>
                    <a:p>
                      <a:pPr algn="l" fontAlgn="ctr"/>
                      <a:r>
                        <a:rPr lang="en-US" altLang="ko-KR" sz="1050" b="1" u="none" strike="noStrike" dirty="0" smtClean="0">
                          <a:effectLst/>
                        </a:rPr>
                        <a:t>†</a:t>
                      </a:r>
                      <a:r>
                        <a:rPr lang="en-US" sz="1050" b="1" u="none" strike="noStrike" dirty="0" err="1" smtClean="0">
                          <a:effectLst/>
                        </a:rPr>
                        <a:t>Comorbidity</a:t>
                      </a:r>
                      <a:r>
                        <a:rPr lang="en-US" sz="1050" b="1" u="none" strike="noStrike" dirty="0" smtClean="0">
                          <a:effectLst/>
                        </a:rPr>
                        <a:t>, </a:t>
                      </a:r>
                      <a:r>
                        <a:rPr lang="en-US" sz="1050" b="1" u="none" strike="noStrike" dirty="0">
                          <a:effectLst/>
                        </a:rPr>
                        <a:t>% </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108000" marR="6043" marT="6043" marB="0" anchor="ctr">
                    <a:lnB w="12700" cap="flat" cmpd="sng" algn="ctr">
                      <a:solidFill>
                        <a:schemeClr val="tx1"/>
                      </a:solidFill>
                      <a:prstDash val="solid"/>
                      <a:round/>
                      <a:headEnd type="none" w="med" len="med"/>
                      <a:tailEnd type="none" w="med" len="med"/>
                    </a:lnB>
                  </a:tcPr>
                </a:tc>
                <a:tc>
                  <a:txBody>
                    <a:bodyPr/>
                    <a:lstStyle/>
                    <a:p>
                      <a:pPr algn="ctr" fontAlgn="ctr"/>
                      <a:r>
                        <a:rPr lang="en-US" sz="1050" u="none" strike="noStrike" dirty="0">
                          <a:effectLst/>
                        </a:rPr>
                        <a:t>599 (17.8)</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sz="1050" u="none" strike="noStrike" dirty="0">
                          <a:effectLst/>
                        </a:rPr>
                        <a:t>266 (24.3)</a:t>
                      </a:r>
                      <a:endParaRPr lang="ko-KR" sz="105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1050" b="1" u="none" strike="noStrike" dirty="0" smtClean="0">
                          <a:effectLst/>
                        </a:rPr>
                        <a:t>*&lt;</a:t>
                      </a:r>
                      <a:r>
                        <a:rPr lang="en-US" sz="1050" b="1" u="none" strike="noStrike" dirty="0">
                          <a:effectLst/>
                        </a:rPr>
                        <a:t>0.001</a:t>
                      </a:r>
                      <a:endParaRPr lang="ko-KR" sz="105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6043" marR="6043" marT="6043" marB="0" anchor="ctr">
                    <a:lnB w="12700" cap="flat" cmpd="sng" algn="ctr">
                      <a:solidFill>
                        <a:schemeClr val="tx1"/>
                      </a:solidFill>
                      <a:prstDash val="solid"/>
                      <a:round/>
                      <a:headEnd type="none" w="med" len="med"/>
                      <a:tailEnd type="none" w="med" len="med"/>
                    </a:lnB>
                  </a:tcPr>
                </a:tc>
              </a:tr>
            </a:tbl>
          </a:graphicData>
        </a:graphic>
      </p:graphicFrame>
      <p:sp>
        <p:nvSpPr>
          <p:cNvPr id="8" name="TextBox 7"/>
          <p:cNvSpPr txBox="1"/>
          <p:nvPr/>
        </p:nvSpPr>
        <p:spPr>
          <a:xfrm>
            <a:off x="1331640" y="6237312"/>
            <a:ext cx="6984776" cy="646331"/>
          </a:xfrm>
          <a:prstGeom prst="rect">
            <a:avLst/>
          </a:prstGeom>
          <a:noFill/>
        </p:spPr>
        <p:txBody>
          <a:bodyPr wrap="square" rtlCol="0">
            <a:spAutoFit/>
          </a:bodyPr>
          <a:lstStyle/>
          <a:p>
            <a:pPr marL="171450" indent="-171450">
              <a:buFont typeface="Arial" panose="020B0604020202020204" pitchFamily="34" charset="0"/>
              <a:buChar char="•"/>
            </a:pPr>
            <a:r>
              <a:rPr lang="en-US" altLang="ko-KR" sz="900" dirty="0">
                <a:latin typeface="Arial" pitchFamily="34" charset="0"/>
                <a:cs typeface="Arial" pitchFamily="34" charset="0"/>
              </a:rPr>
              <a:t>Data are expressed as mean ± SE or number </a:t>
            </a:r>
            <a:r>
              <a:rPr lang="en-US" altLang="ko-KR" sz="900" dirty="0" smtClean="0">
                <a:latin typeface="Arial" pitchFamily="34" charset="0"/>
                <a:cs typeface="Arial" pitchFamily="34" charset="0"/>
              </a:rPr>
              <a:t>(%).</a:t>
            </a:r>
            <a:endParaRPr lang="ko-KR" altLang="ko-KR" sz="900" dirty="0">
              <a:latin typeface="Arial" pitchFamily="34" charset="0"/>
              <a:cs typeface="Arial" pitchFamily="34" charset="0"/>
            </a:endParaRPr>
          </a:p>
          <a:p>
            <a:pPr marL="171450" indent="-171450">
              <a:buFont typeface="Arial" panose="020B0604020202020204" pitchFamily="34" charset="0"/>
              <a:buChar char="•"/>
            </a:pPr>
            <a:r>
              <a:rPr lang="en-US" altLang="ko-KR" sz="900" dirty="0" smtClean="0">
                <a:latin typeface="Arial" pitchFamily="34" charset="0"/>
                <a:cs typeface="Arial" pitchFamily="34" charset="0"/>
              </a:rPr>
              <a:t>P-value </a:t>
            </a:r>
            <a:r>
              <a:rPr lang="en-US" altLang="ko-KR" sz="900" dirty="0">
                <a:latin typeface="Arial" pitchFamily="34" charset="0"/>
                <a:cs typeface="Arial" pitchFamily="34" charset="0"/>
              </a:rPr>
              <a:t>by two-sample </a:t>
            </a:r>
            <a:r>
              <a:rPr lang="en-US" altLang="ko-KR" sz="900" i="1" dirty="0">
                <a:latin typeface="Arial" pitchFamily="34" charset="0"/>
                <a:cs typeface="Arial" pitchFamily="34" charset="0"/>
              </a:rPr>
              <a:t>t</a:t>
            </a:r>
            <a:r>
              <a:rPr lang="en-US" altLang="ko-KR" sz="900" dirty="0">
                <a:latin typeface="Arial" pitchFamily="34" charset="0"/>
                <a:cs typeface="Arial" pitchFamily="34" charset="0"/>
              </a:rPr>
              <a:t>-test or chi-square test</a:t>
            </a:r>
            <a:r>
              <a:rPr lang="en-US" altLang="ko-KR" sz="900" dirty="0" smtClean="0">
                <a:latin typeface="Arial" pitchFamily="34" charset="0"/>
                <a:cs typeface="Arial" pitchFamily="34" charset="0"/>
              </a:rPr>
              <a:t>.</a:t>
            </a:r>
          </a:p>
          <a:p>
            <a:pPr marL="171450" indent="-171450">
              <a:buFont typeface="Arial" panose="020B0604020202020204" pitchFamily="34" charset="0"/>
              <a:buChar char="•"/>
            </a:pPr>
            <a:r>
              <a:rPr lang="en-US" altLang="ko-KR" sz="900" dirty="0" smtClean="0">
                <a:latin typeface="Arial" pitchFamily="34" charset="0"/>
                <a:cs typeface="Arial" pitchFamily="34" charset="0"/>
              </a:rPr>
              <a:t>*Bold letter: variable with statistical significance</a:t>
            </a:r>
          </a:p>
          <a:p>
            <a:pPr marL="171450" indent="-171450">
              <a:buFont typeface="Arial" panose="020B0604020202020204" pitchFamily="34" charset="0"/>
              <a:buChar char="•"/>
            </a:pPr>
            <a:r>
              <a:rPr lang="en-US" altLang="ko-KR" sz="900" dirty="0" smtClean="0">
                <a:latin typeface="Arial" pitchFamily="34" charset="0"/>
                <a:cs typeface="Arial" pitchFamily="34" charset="0"/>
              </a:rPr>
              <a:t>†one </a:t>
            </a:r>
            <a:r>
              <a:rPr lang="en-US" altLang="ko-KR" sz="900" dirty="0">
                <a:latin typeface="Arial" pitchFamily="34" charset="0"/>
                <a:cs typeface="Arial" pitchFamily="34" charset="0"/>
              </a:rPr>
              <a:t>or more disease including diabetes mellitus, hypertension, dyslipidemia, stroke, myocardial infarction, or angina </a:t>
            </a:r>
            <a:r>
              <a:rPr lang="en-US" altLang="ko-KR" sz="900" dirty="0" smtClean="0">
                <a:latin typeface="Arial" pitchFamily="34" charset="0"/>
                <a:cs typeface="Arial" pitchFamily="34" charset="0"/>
              </a:rPr>
              <a:t>pectoris</a:t>
            </a:r>
            <a:endParaRPr lang="ko-KR" altLang="en-US" sz="900" dirty="0">
              <a:latin typeface="Arial" pitchFamily="34" charset="0"/>
              <a:cs typeface="Arial" pitchFamily="34" charset="0"/>
            </a:endParaRPr>
          </a:p>
        </p:txBody>
      </p:sp>
      <p:sp>
        <p:nvSpPr>
          <p:cNvPr id="2" name="직사각형 1"/>
          <p:cNvSpPr/>
          <p:nvPr/>
        </p:nvSpPr>
        <p:spPr>
          <a:xfrm>
            <a:off x="1764704" y="107340"/>
            <a:ext cx="7271792" cy="338554"/>
          </a:xfrm>
          <a:prstGeom prst="rect">
            <a:avLst/>
          </a:prstGeom>
        </p:spPr>
        <p:txBody>
          <a:bodyPr wrap="square">
            <a:spAutoFit/>
          </a:bodyPr>
          <a:lstStyle/>
          <a:p>
            <a:r>
              <a:rPr lang="en-US" altLang="ko-KR" sz="1600" b="1" dirty="0" smtClean="0">
                <a:latin typeface="Arial" pitchFamily="34" charset="0"/>
                <a:cs typeface="Arial" pitchFamily="34" charset="0"/>
              </a:rPr>
              <a:t>Table 1. Characteristics </a:t>
            </a:r>
            <a:r>
              <a:rPr lang="en-US" altLang="ko-KR" sz="1600" b="1" dirty="0">
                <a:latin typeface="Arial" pitchFamily="34" charset="0"/>
                <a:cs typeface="Arial" pitchFamily="34" charset="0"/>
              </a:rPr>
              <a:t>of study variables according to CRP </a:t>
            </a:r>
            <a:r>
              <a:rPr lang="en-US" altLang="ko-KR" sz="1600" b="1" dirty="0" smtClean="0">
                <a:latin typeface="Arial" pitchFamily="34" charset="0"/>
                <a:cs typeface="Arial" pitchFamily="34" charset="0"/>
              </a:rPr>
              <a:t>subgroups</a:t>
            </a:r>
            <a:endParaRPr lang="ko-KR" altLang="ko-KR" sz="1600" dirty="0">
              <a:latin typeface="Arial" pitchFamily="34" charset="0"/>
              <a:cs typeface="Arial" pitchFamily="34" charset="0"/>
            </a:endParaRPr>
          </a:p>
        </p:txBody>
      </p:sp>
      <p:sp>
        <p:nvSpPr>
          <p:cNvPr id="9" name="제목 1"/>
          <p:cNvSpPr txBox="1">
            <a:spLocks/>
          </p:cNvSpPr>
          <p:nvPr/>
        </p:nvSpPr>
        <p:spPr>
          <a:xfrm>
            <a:off x="72008" y="72008"/>
            <a:ext cx="1691680" cy="476672"/>
          </a:xfrm>
          <a:prstGeom prst="rect">
            <a:avLst/>
          </a:prstGeom>
          <a:solidFill>
            <a:schemeClr val="accent5">
              <a:lumMod val="20000"/>
              <a:lumOff val="80000"/>
            </a:schemeClr>
          </a:solidFill>
        </p:spPr>
        <p:txBody>
          <a:bodyPr vert="horz" lIns="91440" tIns="45720" rIns="91440" bIns="45720" rtlCol="0" anchor="ctr">
            <a:normAutofit fontScale="70000" lnSpcReduction="20000"/>
          </a:bodyPr>
          <a:lstStyle/>
          <a:p>
            <a:pPr marL="0" marR="0" lvl="0" indent="0" algn="ctr" defTabSz="914400" rtl="0" eaLnBrk="1" fontAlgn="auto" latinLnBrk="1" hangingPunct="1">
              <a:lnSpc>
                <a:spcPct val="100000"/>
              </a:lnSpc>
              <a:spcBef>
                <a:spcPct val="0"/>
              </a:spcBef>
              <a:spcAft>
                <a:spcPts val="0"/>
              </a:spcAft>
              <a:buClrTx/>
              <a:buSzTx/>
              <a:buFontTx/>
              <a:buNone/>
              <a:tabLst/>
              <a:defRPr/>
            </a:pPr>
            <a:r>
              <a:rPr kumimoji="0" lang="en-US" altLang="ko-KR" sz="44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Results</a:t>
            </a:r>
            <a:endParaRPr kumimoji="0" lang="ko-KR" altLang="en-US" sz="44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14574121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표 3"/>
          <p:cNvGraphicFramePr>
            <a:graphicFrameLocks noGrp="1"/>
          </p:cNvGraphicFramePr>
          <p:nvPr>
            <p:extLst>
              <p:ext uri="{D42A27DB-BD31-4B8C-83A1-F6EECF244321}">
                <p14:modId xmlns:p14="http://schemas.microsoft.com/office/powerpoint/2010/main" val="1663212975"/>
              </p:ext>
            </p:extLst>
          </p:nvPr>
        </p:nvGraphicFramePr>
        <p:xfrm>
          <a:off x="395536" y="1340766"/>
          <a:ext cx="8444145" cy="3168354"/>
        </p:xfrm>
        <a:graphic>
          <a:graphicData uri="http://schemas.openxmlformats.org/drawingml/2006/table">
            <a:tbl>
              <a:tblPr>
                <a:tableStyleId>{5C22544A-7EE6-4342-B048-85BDC9FD1C3A}</a:tableStyleId>
              </a:tblPr>
              <a:tblGrid>
                <a:gridCol w="2656586"/>
                <a:gridCol w="2156019"/>
                <a:gridCol w="2184651"/>
                <a:gridCol w="1446889"/>
              </a:tblGrid>
              <a:tr h="487690">
                <a:tc rowSpan="2">
                  <a:txBody>
                    <a:bodyPr/>
                    <a:lstStyle/>
                    <a:p>
                      <a:pPr algn="l" fontAlgn="ctr"/>
                      <a:r>
                        <a:rPr lang="en-US" sz="1400" b="1" u="none" strike="noStrike" dirty="0">
                          <a:effectLst/>
                        </a:rPr>
                        <a:t>　</a:t>
                      </a:r>
                      <a:endParaRPr lang="ko-KR" sz="1400" b="1" u="none" strike="noStrike" dirty="0">
                        <a:effectLst/>
                      </a:endParaRPr>
                    </a:p>
                    <a:p>
                      <a:pPr algn="l" fontAlgn="ctr"/>
                      <a:r>
                        <a:rPr lang="en-US" sz="1400" b="1" u="none" strike="noStrike" dirty="0">
                          <a:effectLst/>
                        </a:rPr>
                        <a:t>　</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gridSpan="2">
                  <a:txBody>
                    <a:bodyPr/>
                    <a:lstStyle/>
                    <a:p>
                      <a:pPr algn="ctr" fontAlgn="ctr"/>
                      <a:r>
                        <a:rPr lang="en-US" sz="1800" b="1" u="none" strike="noStrike" dirty="0">
                          <a:effectLst/>
                        </a:rPr>
                        <a:t>CRP</a:t>
                      </a:r>
                      <a:endParaRPr lang="ko-KR" sz="18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latinLnBrk="1"/>
                      <a:endParaRPr lang="ko-KR" altLang="en-US"/>
                    </a:p>
                  </a:txBody>
                  <a:tcPr/>
                </a:tc>
                <a:tc rowSpan="2">
                  <a:txBody>
                    <a:bodyPr/>
                    <a:lstStyle/>
                    <a:p>
                      <a:pPr algn="ctr" fontAlgn="ctr"/>
                      <a:r>
                        <a:rPr lang="en-US" sz="1600" b="1" u="none" strike="noStrike" dirty="0" smtClean="0">
                          <a:effectLst/>
                        </a:rPr>
                        <a:t>P-value</a:t>
                      </a:r>
                      <a:r>
                        <a:rPr lang="en-US" sz="1400" b="1" u="none" strike="noStrike" dirty="0">
                          <a:effectLst/>
                        </a:rPr>
                        <a:t>　</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r>
              <a:tr h="382952">
                <a:tc vMerge="1">
                  <a:txBody>
                    <a:bodyPr/>
                    <a:lstStyle/>
                    <a:p>
                      <a:pPr algn="l" fontAlgn="ct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u="none" strike="noStrike" dirty="0">
                          <a:effectLst/>
                        </a:rPr>
                        <a:t>&lt;1.0 (n=2490)</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ctr"/>
                      <a:r>
                        <a:rPr lang="en-US" sz="1400" b="1" u="none" strike="noStrike" dirty="0">
                          <a:effectLst/>
                        </a:rPr>
                        <a:t>≥1.0 (n=886)</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pPr algn="ctr" fontAlgn="ct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382952">
                <a:tc>
                  <a:txBody>
                    <a:bodyPr/>
                    <a:lstStyle/>
                    <a:p>
                      <a:pPr algn="l" fontAlgn="ctr"/>
                      <a:r>
                        <a:rPr lang="en-US" sz="1400" b="1" u="none" strike="noStrike" dirty="0" smtClean="0">
                          <a:effectLst/>
                        </a:rPr>
                        <a:t>  EQ-5D index (</a:t>
                      </a:r>
                      <a:r>
                        <a:rPr lang="en-US" sz="1400" b="1" u="none" strike="noStrike" dirty="0" err="1" smtClean="0">
                          <a:effectLst/>
                        </a:rPr>
                        <a:t>mean±SE</a:t>
                      </a:r>
                      <a:r>
                        <a:rPr lang="en-US" sz="1400" b="1" u="none" strike="noStrike" dirty="0" smtClean="0">
                          <a:effectLst/>
                        </a:rPr>
                        <a:t>)</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en-US" sz="1400" u="none" strike="noStrike" dirty="0">
                          <a:effectLst/>
                        </a:rPr>
                        <a:t>0.97 ± 0</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ctr"/>
                      <a:r>
                        <a:rPr lang="en-US" sz="1400" u="none" strike="noStrike" dirty="0">
                          <a:effectLst/>
                        </a:rPr>
                        <a:t>0.96 ± 0</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ctr" fontAlgn="ctr"/>
                      <a:r>
                        <a:rPr lang="en-US" sz="1400" b="1" u="none" strike="noStrike" dirty="0" smtClean="0">
                          <a:effectLst/>
                        </a:rPr>
                        <a:t>*0.016</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tcPr>
                </a:tc>
              </a:tr>
              <a:tr h="382952">
                <a:tc>
                  <a:txBody>
                    <a:bodyPr/>
                    <a:lstStyle/>
                    <a:p>
                      <a:pPr lvl="1" algn="l" fontAlgn="ctr"/>
                      <a:r>
                        <a:rPr lang="en-US" sz="1400" b="1" u="none" strike="noStrike" dirty="0" smtClean="0">
                          <a:effectLst/>
                        </a:rPr>
                        <a:t>Mobility,</a:t>
                      </a:r>
                      <a:r>
                        <a:rPr lang="en-US" sz="1400" b="1" u="none" strike="noStrike" baseline="0" dirty="0" smtClean="0">
                          <a:effectLst/>
                        </a:rPr>
                        <a:t> n (%)</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c>
                  <a:txBody>
                    <a:bodyPr/>
                    <a:lstStyle/>
                    <a:p>
                      <a:pPr algn="ctr" fontAlgn="ctr"/>
                      <a:r>
                        <a:rPr lang="en-US" sz="1400" u="none" strike="noStrike" dirty="0">
                          <a:effectLst/>
                        </a:rPr>
                        <a:t>193 (5.8)</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400" u="none" strike="noStrike" dirty="0">
                          <a:effectLst/>
                        </a:rPr>
                        <a:t>93 (8.7)</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400" b="1" u="none" strike="noStrike" dirty="0" smtClean="0">
                          <a:effectLst/>
                        </a:rPr>
                        <a:t>*0.005</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r>
              <a:tr h="382952">
                <a:tc>
                  <a:txBody>
                    <a:bodyPr/>
                    <a:lstStyle/>
                    <a:p>
                      <a:pPr lvl="1" algn="l" fontAlgn="ctr"/>
                      <a:r>
                        <a:rPr lang="en-US" sz="1400" b="1" u="none" strike="noStrike" dirty="0" smtClean="0">
                          <a:effectLst/>
                        </a:rPr>
                        <a:t>Self-care, n (%)</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c>
                  <a:txBody>
                    <a:bodyPr/>
                    <a:lstStyle/>
                    <a:p>
                      <a:pPr algn="ctr" fontAlgn="ctr"/>
                      <a:r>
                        <a:rPr lang="en-US" sz="1400" u="none" strike="noStrike" dirty="0">
                          <a:effectLst/>
                        </a:rPr>
                        <a:t>53 (1.7)</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400" u="none" strike="noStrike" dirty="0">
                          <a:effectLst/>
                        </a:rPr>
                        <a:t>20 (1.7)</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400" u="none" strike="noStrike" dirty="0">
                          <a:effectLst/>
                        </a:rPr>
                        <a:t>0.982</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r>
              <a:tr h="382952">
                <a:tc>
                  <a:txBody>
                    <a:bodyPr/>
                    <a:lstStyle/>
                    <a:p>
                      <a:pPr lvl="1" algn="l" fontAlgn="ctr"/>
                      <a:r>
                        <a:rPr lang="en-US" sz="1400" b="1" u="none" strike="noStrike" dirty="0">
                          <a:effectLst/>
                        </a:rPr>
                        <a:t>Usual </a:t>
                      </a:r>
                      <a:r>
                        <a:rPr lang="en-US" sz="1400" b="1" u="none" strike="noStrike" dirty="0" smtClean="0">
                          <a:effectLst/>
                        </a:rPr>
                        <a:t>activities, n (%)</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c>
                  <a:txBody>
                    <a:bodyPr/>
                    <a:lstStyle/>
                    <a:p>
                      <a:pPr algn="ctr" fontAlgn="ctr"/>
                      <a:r>
                        <a:rPr lang="en-US" sz="1400" u="none" strike="noStrike" dirty="0">
                          <a:effectLst/>
                        </a:rPr>
                        <a:t>127 (4.0)</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400" u="none" strike="noStrike" dirty="0">
                          <a:effectLst/>
                        </a:rPr>
                        <a:t>59 (6.3)</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400" b="1" u="none" strike="noStrike" dirty="0" smtClean="0">
                          <a:effectLst/>
                        </a:rPr>
                        <a:t>*0.021</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r>
              <a:tr h="382952">
                <a:tc>
                  <a:txBody>
                    <a:bodyPr/>
                    <a:lstStyle/>
                    <a:p>
                      <a:pPr lvl="1" algn="l" fontAlgn="ctr"/>
                      <a:r>
                        <a:rPr lang="en-US" sz="1400" b="1" u="none" strike="noStrike" dirty="0" smtClean="0">
                          <a:effectLst/>
                        </a:rPr>
                        <a:t>Pain/discomfort, n (%)</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c>
                  <a:txBody>
                    <a:bodyPr/>
                    <a:lstStyle/>
                    <a:p>
                      <a:pPr algn="ctr" fontAlgn="ctr"/>
                      <a:r>
                        <a:rPr lang="en-US" sz="1400" u="none" strike="noStrike" dirty="0">
                          <a:effectLst/>
                        </a:rPr>
                        <a:t>519 (18.0)</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400" u="none" strike="noStrike" dirty="0">
                          <a:effectLst/>
                        </a:rPr>
                        <a:t>198 (21.5)</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400" u="none" strike="noStrike" dirty="0">
                          <a:effectLst/>
                        </a:rPr>
                        <a:t>0.053</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r>
              <a:tr h="382952">
                <a:tc>
                  <a:txBody>
                    <a:bodyPr/>
                    <a:lstStyle/>
                    <a:p>
                      <a:pPr lvl="1" algn="l" fontAlgn="ctr"/>
                      <a:r>
                        <a:rPr lang="en-US" sz="1400" b="1" u="none" strike="noStrike" dirty="0" smtClean="0">
                          <a:effectLst/>
                        </a:rPr>
                        <a:t>Anxiety/depression, n(%)</a:t>
                      </a:r>
                      <a:endParaRPr lang="ko-KR" sz="14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1400" u="none" strike="noStrike" dirty="0">
                          <a:effectLst/>
                        </a:rPr>
                        <a:t>238 (8.1)</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sz="1400" u="none" strike="noStrike" dirty="0">
                          <a:effectLst/>
                        </a:rPr>
                        <a:t>80 (7.9)</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1400" u="none" strike="noStrike" dirty="0">
                          <a:effectLst/>
                        </a:rPr>
                        <a:t>0.908</a:t>
                      </a:r>
                      <a:endParaRPr lang="ko-KR" sz="14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899592" y="692696"/>
            <a:ext cx="7344816" cy="584775"/>
          </a:xfrm>
          <a:prstGeom prst="rect">
            <a:avLst/>
          </a:prstGeom>
          <a:noFill/>
        </p:spPr>
        <p:txBody>
          <a:bodyPr wrap="square" rtlCol="0">
            <a:spAutoFit/>
          </a:bodyPr>
          <a:lstStyle/>
          <a:p>
            <a:r>
              <a:rPr lang="en-US" altLang="ko-KR" sz="1600" b="1" dirty="0">
                <a:latin typeface="Arial" pitchFamily="34" charset="0"/>
                <a:cs typeface="Arial" pitchFamily="34" charset="0"/>
              </a:rPr>
              <a:t>Table 2. Comparison of EQ-5D index and perceived problem in each of the dimensions of the EQ-5D descriptive system according to CRP </a:t>
            </a:r>
            <a:r>
              <a:rPr lang="en-US" altLang="ko-KR" sz="1600" b="1" dirty="0" smtClean="0">
                <a:latin typeface="Arial" pitchFamily="34" charset="0"/>
                <a:cs typeface="Arial" pitchFamily="34" charset="0"/>
              </a:rPr>
              <a:t>level</a:t>
            </a:r>
            <a:endParaRPr lang="ko-KR" altLang="en-US" sz="1600" dirty="0">
              <a:latin typeface="Arial" pitchFamily="34" charset="0"/>
              <a:cs typeface="Arial" pitchFamily="34" charset="0"/>
            </a:endParaRPr>
          </a:p>
        </p:txBody>
      </p:sp>
      <p:sp>
        <p:nvSpPr>
          <p:cNvPr id="7" name="TextBox 6"/>
          <p:cNvSpPr txBox="1"/>
          <p:nvPr/>
        </p:nvSpPr>
        <p:spPr>
          <a:xfrm>
            <a:off x="803547" y="4933617"/>
            <a:ext cx="7536907" cy="1015663"/>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endParaRPr lang="en-US" altLang="ko-KR" sz="2000" b="1" dirty="0" smtClean="0">
              <a:latin typeface="Arial" pitchFamily="34" charset="0"/>
              <a:cs typeface="Arial" pitchFamily="34" charset="0"/>
            </a:endParaRPr>
          </a:p>
          <a:p>
            <a:pPr algn="ctr"/>
            <a:r>
              <a:rPr lang="en-US" altLang="ko-KR" sz="2000" b="1" dirty="0" smtClean="0">
                <a:latin typeface="Arial" pitchFamily="34" charset="0"/>
                <a:cs typeface="Arial" pitchFamily="34" charset="0"/>
              </a:rPr>
              <a:t>EQ-5D </a:t>
            </a:r>
            <a:r>
              <a:rPr lang="en-US" altLang="ko-KR" sz="2000" b="1" dirty="0">
                <a:latin typeface="Arial" pitchFamily="34" charset="0"/>
                <a:cs typeface="Arial" pitchFamily="34" charset="0"/>
              </a:rPr>
              <a:t>index </a:t>
            </a:r>
            <a:r>
              <a:rPr lang="en-US" altLang="ko-KR" sz="2000" b="1" dirty="0" smtClean="0">
                <a:latin typeface="Arial" pitchFamily="34" charset="0"/>
                <a:cs typeface="Arial" pitchFamily="34" charset="0"/>
              </a:rPr>
              <a:t>score: high </a:t>
            </a:r>
            <a:r>
              <a:rPr lang="en-US" altLang="ko-KR" sz="2000" b="1" dirty="0">
                <a:latin typeface="Arial" pitchFamily="34" charset="0"/>
                <a:cs typeface="Arial" pitchFamily="34" charset="0"/>
              </a:rPr>
              <a:t>CRP group </a:t>
            </a:r>
            <a:r>
              <a:rPr lang="en-US" altLang="ko-KR" sz="2000" b="1" dirty="0" smtClean="0">
                <a:latin typeface="Arial" pitchFamily="34" charset="0"/>
                <a:cs typeface="Arial" pitchFamily="34" charset="0"/>
              </a:rPr>
              <a:t>&lt; non-high CRP group</a:t>
            </a:r>
          </a:p>
          <a:p>
            <a:pPr algn="ctr"/>
            <a:endParaRPr lang="ko-KR" altLang="en-US" sz="2000" b="1" dirty="0">
              <a:latin typeface="Arial" pitchFamily="34" charset="0"/>
              <a:cs typeface="Arial" pitchFamily="34" charset="0"/>
            </a:endParaRPr>
          </a:p>
        </p:txBody>
      </p:sp>
      <p:sp>
        <p:nvSpPr>
          <p:cNvPr id="9" name="제목 1"/>
          <p:cNvSpPr txBox="1">
            <a:spLocks/>
          </p:cNvSpPr>
          <p:nvPr/>
        </p:nvSpPr>
        <p:spPr>
          <a:xfrm>
            <a:off x="72008" y="72008"/>
            <a:ext cx="1691680" cy="476672"/>
          </a:xfrm>
          <a:prstGeom prst="rect">
            <a:avLst/>
          </a:prstGeom>
          <a:solidFill>
            <a:schemeClr val="accent5">
              <a:lumMod val="20000"/>
              <a:lumOff val="80000"/>
            </a:schemeClr>
          </a:solidFill>
        </p:spPr>
        <p:txBody>
          <a:bodyPr vert="horz" lIns="91440" tIns="45720" rIns="91440" bIns="45720" rtlCol="0" anchor="ctr">
            <a:normAutofit fontScale="70000" lnSpcReduction="20000"/>
          </a:bodyPr>
          <a:lstStyle/>
          <a:p>
            <a:pPr marL="0" marR="0" lvl="0" indent="0" algn="ctr" defTabSz="914400" rtl="0" eaLnBrk="1" fontAlgn="auto" latinLnBrk="1" hangingPunct="1">
              <a:lnSpc>
                <a:spcPct val="100000"/>
              </a:lnSpc>
              <a:spcBef>
                <a:spcPct val="0"/>
              </a:spcBef>
              <a:spcAft>
                <a:spcPts val="0"/>
              </a:spcAft>
              <a:buClrTx/>
              <a:buSzTx/>
              <a:buFontTx/>
              <a:buNone/>
              <a:tabLst/>
              <a:defRPr/>
            </a:pPr>
            <a:r>
              <a:rPr kumimoji="0" lang="en-US" altLang="ko-KR" sz="44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Results</a:t>
            </a:r>
            <a:endParaRPr kumimoji="0" lang="ko-KR" altLang="en-US" sz="44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0" name="직사각형 9"/>
          <p:cNvSpPr/>
          <p:nvPr/>
        </p:nvSpPr>
        <p:spPr>
          <a:xfrm>
            <a:off x="395536" y="4509120"/>
            <a:ext cx="4572000" cy="261610"/>
          </a:xfrm>
          <a:prstGeom prst="rect">
            <a:avLst/>
          </a:prstGeom>
        </p:spPr>
        <p:txBody>
          <a:bodyPr>
            <a:spAutoFit/>
          </a:bodyPr>
          <a:lstStyle/>
          <a:p>
            <a:pPr marL="171450" indent="-171450">
              <a:buFont typeface="Arial" panose="020B0604020202020204" pitchFamily="34" charset="0"/>
              <a:buChar char="•"/>
            </a:pPr>
            <a:r>
              <a:rPr lang="en-US" altLang="ko-KR" sz="1100" dirty="0" smtClean="0">
                <a:latin typeface="Arial" pitchFamily="34" charset="0"/>
                <a:cs typeface="Arial" pitchFamily="34" charset="0"/>
              </a:rPr>
              <a:t>*Bold letter: variable with statistical significance</a:t>
            </a:r>
          </a:p>
        </p:txBody>
      </p:sp>
    </p:spTree>
    <p:extLst>
      <p:ext uri="{BB962C8B-B14F-4D97-AF65-F5344CB8AC3E}">
        <p14:creationId xmlns:p14="http://schemas.microsoft.com/office/powerpoint/2010/main" val="75824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표 4"/>
          <p:cNvGraphicFramePr>
            <a:graphicFrameLocks noGrp="1"/>
          </p:cNvGraphicFramePr>
          <p:nvPr>
            <p:extLst>
              <p:ext uri="{D42A27DB-BD31-4B8C-83A1-F6EECF244321}">
                <p14:modId xmlns:p14="http://schemas.microsoft.com/office/powerpoint/2010/main" val="2358368835"/>
              </p:ext>
            </p:extLst>
          </p:nvPr>
        </p:nvGraphicFramePr>
        <p:xfrm>
          <a:off x="143509" y="1384644"/>
          <a:ext cx="8856983" cy="3735427"/>
        </p:xfrm>
        <a:graphic>
          <a:graphicData uri="http://schemas.openxmlformats.org/drawingml/2006/table">
            <a:tbl>
              <a:tblPr firstRow="1" firstCol="1" bandRow="1">
                <a:tableStyleId>{5C22544A-7EE6-4342-B048-85BDC9FD1C3A}</a:tableStyleId>
              </a:tblPr>
              <a:tblGrid>
                <a:gridCol w="1644654"/>
                <a:gridCol w="1534735"/>
                <a:gridCol w="790551"/>
                <a:gridCol w="1796708"/>
                <a:gridCol w="686226"/>
                <a:gridCol w="1697018"/>
                <a:gridCol w="707091"/>
              </a:tblGrid>
              <a:tr h="613582">
                <a:tc>
                  <a:txBody>
                    <a:bodyPr/>
                    <a:lstStyle/>
                    <a:p>
                      <a:pPr algn="ctr">
                        <a:lnSpc>
                          <a:spcPct val="150000"/>
                        </a:lnSpc>
                        <a:spcBef>
                          <a:spcPts val="1200"/>
                        </a:spcBef>
                      </a:pPr>
                      <a:r>
                        <a:rPr lang="en-US" sz="1200" dirty="0">
                          <a:solidFill>
                            <a:schemeClr val="tx1"/>
                          </a:solidFill>
                          <a:effectLst/>
                        </a:rPr>
                        <a:t>Outcome variable</a:t>
                      </a:r>
                      <a:endParaRPr lang="ko-KR" sz="1100" b="1" dirty="0">
                        <a:solidFill>
                          <a:schemeClr val="tx1"/>
                        </a:solidFill>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1200"/>
                        </a:spcBef>
                      </a:pPr>
                      <a:r>
                        <a:rPr lang="en-US" sz="1200" dirty="0">
                          <a:solidFill>
                            <a:schemeClr val="tx1"/>
                          </a:solidFill>
                          <a:effectLst/>
                        </a:rPr>
                        <a:t>Crude OR (95% CI)</a:t>
                      </a:r>
                      <a:endParaRPr lang="ko-KR" sz="1100" b="1" dirty="0">
                        <a:solidFill>
                          <a:schemeClr val="tx1"/>
                        </a:solidFill>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1200"/>
                        </a:spcBef>
                      </a:pPr>
                      <a:r>
                        <a:rPr lang="en-US" sz="1200" dirty="0">
                          <a:solidFill>
                            <a:schemeClr val="tx1"/>
                          </a:solidFill>
                          <a:effectLst/>
                        </a:rPr>
                        <a:t>P-value</a:t>
                      </a:r>
                      <a:endParaRPr lang="ko-KR" sz="1100" b="1" dirty="0">
                        <a:solidFill>
                          <a:schemeClr val="tx1"/>
                        </a:solidFill>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1200"/>
                        </a:spcBef>
                      </a:pPr>
                      <a:r>
                        <a:rPr lang="en-US" sz="1200" dirty="0">
                          <a:solidFill>
                            <a:schemeClr val="tx1"/>
                          </a:solidFill>
                          <a:effectLst/>
                        </a:rPr>
                        <a:t>Model 1 OR (95% CI)</a:t>
                      </a:r>
                      <a:endParaRPr lang="ko-KR" sz="1100" b="1" dirty="0">
                        <a:solidFill>
                          <a:schemeClr val="tx1"/>
                        </a:solidFill>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1200"/>
                        </a:spcBef>
                      </a:pPr>
                      <a:r>
                        <a:rPr lang="en-US" sz="1200" dirty="0">
                          <a:solidFill>
                            <a:schemeClr val="tx1"/>
                          </a:solidFill>
                          <a:effectLst/>
                        </a:rPr>
                        <a:t>P-value</a:t>
                      </a:r>
                      <a:endParaRPr lang="ko-KR" sz="1100" b="1" dirty="0">
                        <a:solidFill>
                          <a:schemeClr val="tx1"/>
                        </a:solidFill>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1200"/>
                        </a:spcBef>
                      </a:pPr>
                      <a:r>
                        <a:rPr lang="en-US" sz="1200" dirty="0">
                          <a:solidFill>
                            <a:schemeClr val="tx1"/>
                          </a:solidFill>
                          <a:effectLst/>
                        </a:rPr>
                        <a:t>Model 2 OR (95% CI)</a:t>
                      </a:r>
                      <a:endParaRPr lang="ko-KR" sz="1100" b="1" dirty="0">
                        <a:solidFill>
                          <a:schemeClr val="tx1"/>
                        </a:solidFill>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1200"/>
                        </a:spcBef>
                      </a:pPr>
                      <a:r>
                        <a:rPr lang="en-US" sz="1200" dirty="0">
                          <a:solidFill>
                            <a:schemeClr val="tx1"/>
                          </a:solidFill>
                          <a:effectLst/>
                        </a:rPr>
                        <a:t>P-value</a:t>
                      </a:r>
                      <a:endParaRPr lang="ko-KR" sz="1100" b="1" dirty="0">
                        <a:solidFill>
                          <a:schemeClr val="tx1"/>
                        </a:solidFill>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332795">
                <a:tc>
                  <a:txBody>
                    <a:bodyPr/>
                    <a:lstStyle/>
                    <a:p>
                      <a:pPr algn="l">
                        <a:lnSpc>
                          <a:spcPct val="150000"/>
                        </a:lnSpc>
                        <a:spcBef>
                          <a:spcPts val="1200"/>
                        </a:spcBef>
                      </a:pPr>
                      <a:r>
                        <a:rPr lang="en-US" sz="1200" dirty="0">
                          <a:effectLst/>
                        </a:rPr>
                        <a:t> </a:t>
                      </a:r>
                      <a:endParaRPr lang="ko-KR" sz="1100" dirty="0">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solidFill>
                      <a:schemeClr val="tx2">
                        <a:lumMod val="20000"/>
                        <a:lumOff val="80000"/>
                      </a:schemeClr>
                    </a:solidFill>
                  </a:tcPr>
                </a:tc>
                <a:tc>
                  <a:txBody>
                    <a:bodyPr/>
                    <a:lstStyle/>
                    <a:p>
                      <a:pPr algn="ctr">
                        <a:lnSpc>
                          <a:spcPct val="150000"/>
                        </a:lnSpc>
                        <a:spcBef>
                          <a:spcPts val="1200"/>
                        </a:spcBef>
                      </a:pPr>
                      <a:r>
                        <a:rPr lang="en-US" sz="1200" dirty="0">
                          <a:effectLst/>
                        </a:rPr>
                        <a:t>≥1.0</a:t>
                      </a:r>
                      <a:endParaRPr lang="ko-KR" sz="1100" dirty="0">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tcPr>
                </a:tc>
                <a:tc>
                  <a:txBody>
                    <a:bodyPr/>
                    <a:lstStyle/>
                    <a:p>
                      <a:pPr algn="l">
                        <a:lnSpc>
                          <a:spcPct val="150000"/>
                        </a:lnSpc>
                        <a:spcBef>
                          <a:spcPts val="1200"/>
                        </a:spcBef>
                      </a:pPr>
                      <a:r>
                        <a:rPr lang="en-US" sz="1200" dirty="0">
                          <a:effectLst/>
                        </a:rPr>
                        <a:t> </a:t>
                      </a:r>
                      <a:endParaRPr lang="ko-KR" sz="1100" dirty="0">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tcPr>
                </a:tc>
                <a:tc>
                  <a:txBody>
                    <a:bodyPr/>
                    <a:lstStyle/>
                    <a:p>
                      <a:pPr algn="ctr">
                        <a:lnSpc>
                          <a:spcPct val="150000"/>
                        </a:lnSpc>
                        <a:spcBef>
                          <a:spcPts val="1200"/>
                        </a:spcBef>
                      </a:pPr>
                      <a:r>
                        <a:rPr lang="en-US" sz="1200" dirty="0">
                          <a:effectLst/>
                        </a:rPr>
                        <a:t>≥1.0</a:t>
                      </a:r>
                      <a:endParaRPr lang="ko-KR" sz="1100" dirty="0">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tcPr>
                </a:tc>
                <a:tc>
                  <a:txBody>
                    <a:bodyPr/>
                    <a:lstStyle/>
                    <a:p>
                      <a:pPr algn="l">
                        <a:lnSpc>
                          <a:spcPct val="150000"/>
                        </a:lnSpc>
                        <a:spcBef>
                          <a:spcPts val="1200"/>
                        </a:spcBef>
                      </a:pPr>
                      <a:r>
                        <a:rPr lang="en-US" sz="1200" dirty="0">
                          <a:effectLst/>
                        </a:rPr>
                        <a:t> </a:t>
                      </a:r>
                      <a:endParaRPr lang="ko-KR" sz="1100" dirty="0">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tcPr>
                </a:tc>
                <a:tc>
                  <a:txBody>
                    <a:bodyPr/>
                    <a:lstStyle/>
                    <a:p>
                      <a:pPr algn="ctr">
                        <a:lnSpc>
                          <a:spcPct val="150000"/>
                        </a:lnSpc>
                        <a:spcBef>
                          <a:spcPts val="1200"/>
                        </a:spcBef>
                      </a:pPr>
                      <a:r>
                        <a:rPr lang="en-US" sz="1200" dirty="0">
                          <a:effectLst/>
                        </a:rPr>
                        <a:t>≥1.0</a:t>
                      </a:r>
                      <a:endParaRPr lang="ko-KR" sz="1100" dirty="0">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tcPr>
                </a:tc>
                <a:tc>
                  <a:txBody>
                    <a:bodyPr/>
                    <a:lstStyle/>
                    <a:p>
                      <a:pPr algn="l">
                        <a:lnSpc>
                          <a:spcPct val="150000"/>
                        </a:lnSpc>
                        <a:spcBef>
                          <a:spcPts val="1200"/>
                        </a:spcBef>
                      </a:pPr>
                      <a:r>
                        <a:rPr lang="en-US" sz="1200" dirty="0">
                          <a:effectLst/>
                        </a:rPr>
                        <a:t> </a:t>
                      </a:r>
                      <a:endParaRPr lang="ko-KR" sz="1100" dirty="0">
                        <a:effectLst/>
                        <a:latin typeface="Times New Roman" panose="02020603050405020304" pitchFamily="18" charset="0"/>
                      </a:endParaRPr>
                    </a:p>
                  </a:txBody>
                  <a:tcPr marL="64701" marR="64701" marT="0" marB="0" anchor="ctr">
                    <a:lnT w="12700" cap="flat" cmpd="sng" algn="ctr">
                      <a:solidFill>
                        <a:schemeClr val="tx1"/>
                      </a:solidFill>
                      <a:prstDash val="solid"/>
                      <a:round/>
                      <a:headEnd type="none" w="med" len="med"/>
                      <a:tailEnd type="none" w="med" len="med"/>
                    </a:lnT>
                  </a:tcPr>
                </a:tc>
              </a:tr>
              <a:tr h="557810">
                <a:tc>
                  <a:txBody>
                    <a:bodyPr/>
                    <a:lstStyle/>
                    <a:p>
                      <a:pPr algn="l">
                        <a:lnSpc>
                          <a:spcPct val="150000"/>
                        </a:lnSpc>
                      </a:pPr>
                      <a:r>
                        <a:rPr lang="en-US" sz="1200" dirty="0" smtClean="0">
                          <a:solidFill>
                            <a:schemeClr val="tx1"/>
                          </a:solidFill>
                          <a:effectLst/>
                        </a:rPr>
                        <a:t> Mobility</a:t>
                      </a:r>
                      <a:endParaRPr lang="ko-KR" sz="1100" b="1" dirty="0">
                        <a:solidFill>
                          <a:schemeClr val="tx1"/>
                        </a:solidFill>
                        <a:effectLst/>
                        <a:latin typeface="Times New Roman" panose="02020603050405020304" pitchFamily="18" charset="0"/>
                      </a:endParaRPr>
                    </a:p>
                  </a:txBody>
                  <a:tcPr marL="64701" marR="64701" marT="0" marB="0" anchor="ctr">
                    <a:solidFill>
                      <a:schemeClr val="tx2">
                        <a:lumMod val="20000"/>
                        <a:lumOff val="80000"/>
                      </a:schemeClr>
                    </a:solidFill>
                  </a:tcPr>
                </a:tc>
                <a:tc>
                  <a:txBody>
                    <a:bodyPr/>
                    <a:lstStyle/>
                    <a:p>
                      <a:pPr algn="ctr">
                        <a:lnSpc>
                          <a:spcPct val="150000"/>
                        </a:lnSpc>
                      </a:pPr>
                      <a:r>
                        <a:rPr lang="en-US" sz="1200" dirty="0">
                          <a:effectLst/>
                        </a:rPr>
                        <a:t>1.553 (1.145-2.107)</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b="1" dirty="0" smtClean="0">
                          <a:effectLst/>
                        </a:rPr>
                        <a:t>*0.020</a:t>
                      </a:r>
                      <a:endParaRPr lang="ko-KR" sz="1100" b="1" dirty="0">
                        <a:effectLst/>
                        <a:latin typeface="Times New Roman" panose="02020603050405020304" pitchFamily="18" charset="0"/>
                      </a:endParaRPr>
                    </a:p>
                  </a:txBody>
                  <a:tcPr marL="64701" marR="64701" marT="0" marB="0" anchor="ctr"/>
                </a:tc>
                <a:tc>
                  <a:txBody>
                    <a:bodyPr/>
                    <a:lstStyle/>
                    <a:p>
                      <a:pPr algn="ctr">
                        <a:lnSpc>
                          <a:spcPct val="150000"/>
                        </a:lnSpc>
                        <a:tabLst>
                          <a:tab pos="653415" algn="l"/>
                        </a:tabLst>
                      </a:pPr>
                      <a:r>
                        <a:rPr lang="en-US" sz="1200" dirty="0">
                          <a:effectLst/>
                        </a:rPr>
                        <a:t>1.380 (1.009-1.888)</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b="1" dirty="0" smtClean="0">
                          <a:effectLst/>
                        </a:rPr>
                        <a:t>*0.044</a:t>
                      </a:r>
                      <a:endParaRPr lang="ko-KR" sz="1100" b="1"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1.279 (0.909-1.799)</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0.157</a:t>
                      </a:r>
                      <a:endParaRPr lang="ko-KR" sz="1100" dirty="0">
                        <a:effectLst/>
                        <a:latin typeface="Times New Roman" panose="02020603050405020304" pitchFamily="18" charset="0"/>
                      </a:endParaRPr>
                    </a:p>
                  </a:txBody>
                  <a:tcPr marL="64701" marR="64701" marT="0" marB="0" anchor="ctr"/>
                </a:tc>
              </a:tr>
              <a:tr h="557810">
                <a:tc>
                  <a:txBody>
                    <a:bodyPr/>
                    <a:lstStyle/>
                    <a:p>
                      <a:pPr algn="l">
                        <a:lnSpc>
                          <a:spcPct val="150000"/>
                        </a:lnSpc>
                      </a:pPr>
                      <a:r>
                        <a:rPr lang="en-US" sz="1200" dirty="0" smtClean="0">
                          <a:solidFill>
                            <a:schemeClr val="tx1"/>
                          </a:solidFill>
                          <a:effectLst/>
                        </a:rPr>
                        <a:t> Self-care</a:t>
                      </a:r>
                      <a:endParaRPr lang="ko-KR" sz="1100" b="1" dirty="0">
                        <a:solidFill>
                          <a:schemeClr val="tx1"/>
                        </a:solidFill>
                        <a:effectLst/>
                        <a:latin typeface="Times New Roman" panose="02020603050405020304" pitchFamily="18" charset="0"/>
                      </a:endParaRPr>
                    </a:p>
                  </a:txBody>
                  <a:tcPr marL="64701" marR="64701" marT="0" marB="0" anchor="ctr">
                    <a:solidFill>
                      <a:schemeClr val="tx2">
                        <a:lumMod val="20000"/>
                        <a:lumOff val="80000"/>
                      </a:schemeClr>
                    </a:solidFill>
                  </a:tcPr>
                </a:tc>
                <a:tc>
                  <a:txBody>
                    <a:bodyPr/>
                    <a:lstStyle/>
                    <a:p>
                      <a:pPr algn="ctr">
                        <a:lnSpc>
                          <a:spcPct val="150000"/>
                        </a:lnSpc>
                      </a:pPr>
                      <a:r>
                        <a:rPr lang="en-US" sz="1200">
                          <a:effectLst/>
                        </a:rPr>
                        <a:t>0.982 (0.526-1.931)</a:t>
                      </a:r>
                      <a:endParaRPr lang="ko-KR" sz="110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0.908</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0.877 (0.470-1.639)</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0.681</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a:effectLst/>
                        </a:rPr>
                        <a:t>0.784 (0.420-1.462)</a:t>
                      </a:r>
                      <a:endParaRPr lang="ko-KR" sz="110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0.443</a:t>
                      </a:r>
                      <a:endParaRPr lang="ko-KR" sz="1100" dirty="0">
                        <a:effectLst/>
                        <a:latin typeface="Times New Roman" panose="02020603050405020304" pitchFamily="18" charset="0"/>
                      </a:endParaRPr>
                    </a:p>
                  </a:txBody>
                  <a:tcPr marL="64701" marR="64701" marT="0" marB="0" anchor="ctr"/>
                </a:tc>
              </a:tr>
              <a:tr h="557810">
                <a:tc>
                  <a:txBody>
                    <a:bodyPr/>
                    <a:lstStyle/>
                    <a:p>
                      <a:pPr algn="l">
                        <a:lnSpc>
                          <a:spcPct val="150000"/>
                        </a:lnSpc>
                      </a:pPr>
                      <a:r>
                        <a:rPr lang="en-US" sz="1200" dirty="0" smtClean="0">
                          <a:solidFill>
                            <a:schemeClr val="tx1"/>
                          </a:solidFill>
                          <a:effectLst/>
                        </a:rPr>
                        <a:t> Usual </a:t>
                      </a:r>
                      <a:r>
                        <a:rPr lang="en-US" sz="1200" dirty="0">
                          <a:solidFill>
                            <a:schemeClr val="tx1"/>
                          </a:solidFill>
                          <a:effectLst/>
                        </a:rPr>
                        <a:t>activities</a:t>
                      </a:r>
                      <a:endParaRPr lang="ko-KR" sz="1100" b="1" dirty="0">
                        <a:solidFill>
                          <a:schemeClr val="tx1"/>
                        </a:solidFill>
                        <a:effectLst/>
                        <a:latin typeface="Times New Roman" panose="02020603050405020304" pitchFamily="18" charset="0"/>
                      </a:endParaRPr>
                    </a:p>
                  </a:txBody>
                  <a:tcPr marL="64701" marR="64701" marT="0" marB="0" anchor="ctr">
                    <a:solidFill>
                      <a:schemeClr val="tx2">
                        <a:lumMod val="20000"/>
                        <a:lumOff val="80000"/>
                      </a:schemeClr>
                    </a:solidFill>
                  </a:tcPr>
                </a:tc>
                <a:tc>
                  <a:txBody>
                    <a:bodyPr/>
                    <a:lstStyle/>
                    <a:p>
                      <a:pPr algn="ctr">
                        <a:lnSpc>
                          <a:spcPct val="150000"/>
                        </a:lnSpc>
                      </a:pPr>
                      <a:r>
                        <a:rPr lang="en-US" sz="1200" dirty="0">
                          <a:effectLst/>
                        </a:rPr>
                        <a:t>1.599 (1.072-2.386)</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b="1" dirty="0" smtClean="0">
                          <a:effectLst/>
                        </a:rPr>
                        <a:t>*0.022</a:t>
                      </a:r>
                      <a:endParaRPr lang="ko-KR" sz="1100" b="1"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1.501 (1.020-2.210)</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b="1" dirty="0" smtClean="0">
                          <a:effectLst/>
                        </a:rPr>
                        <a:t>*0.039</a:t>
                      </a:r>
                      <a:endParaRPr lang="ko-KR" sz="1100" b="1"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1.385 (0.899-2.134)</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0.140</a:t>
                      </a:r>
                      <a:endParaRPr lang="ko-KR" sz="1100" dirty="0">
                        <a:effectLst/>
                        <a:latin typeface="Times New Roman" panose="02020603050405020304" pitchFamily="18" charset="0"/>
                      </a:endParaRPr>
                    </a:p>
                  </a:txBody>
                  <a:tcPr marL="64701" marR="64701" marT="0" marB="0" anchor="ctr"/>
                </a:tc>
              </a:tr>
              <a:tr h="557810">
                <a:tc>
                  <a:txBody>
                    <a:bodyPr/>
                    <a:lstStyle/>
                    <a:p>
                      <a:pPr algn="l">
                        <a:lnSpc>
                          <a:spcPct val="150000"/>
                        </a:lnSpc>
                      </a:pPr>
                      <a:r>
                        <a:rPr lang="en-US" sz="1200" dirty="0" smtClean="0">
                          <a:solidFill>
                            <a:schemeClr val="tx1"/>
                          </a:solidFill>
                          <a:effectLst/>
                        </a:rPr>
                        <a:t> Pain/discomfort</a:t>
                      </a:r>
                      <a:endParaRPr lang="ko-KR" sz="1100" b="1" dirty="0">
                        <a:solidFill>
                          <a:schemeClr val="tx1"/>
                        </a:solidFill>
                        <a:effectLst/>
                        <a:latin typeface="Times New Roman" panose="02020603050405020304" pitchFamily="18" charset="0"/>
                      </a:endParaRPr>
                    </a:p>
                  </a:txBody>
                  <a:tcPr marL="64701" marR="64701" marT="0" marB="0" anchor="ctr">
                    <a:solidFill>
                      <a:schemeClr val="tx2">
                        <a:lumMod val="20000"/>
                        <a:lumOff val="80000"/>
                      </a:schemeClr>
                    </a:solidFill>
                  </a:tcPr>
                </a:tc>
                <a:tc>
                  <a:txBody>
                    <a:bodyPr/>
                    <a:lstStyle/>
                    <a:p>
                      <a:pPr algn="ctr">
                        <a:lnSpc>
                          <a:spcPct val="150000"/>
                        </a:lnSpc>
                      </a:pPr>
                      <a:r>
                        <a:rPr lang="en-US" sz="1200">
                          <a:effectLst/>
                        </a:rPr>
                        <a:t>1.246 (0.998-1.555)</a:t>
                      </a:r>
                      <a:endParaRPr lang="ko-KR" sz="1100">
                        <a:effectLst/>
                        <a:latin typeface="Times New Roman" panose="02020603050405020304" pitchFamily="18" charset="0"/>
                      </a:endParaRPr>
                    </a:p>
                  </a:txBody>
                  <a:tcPr marL="64701" marR="64701" marT="0" marB="0" anchor="ctr"/>
                </a:tc>
                <a:tc>
                  <a:txBody>
                    <a:bodyPr/>
                    <a:lstStyle/>
                    <a:p>
                      <a:pPr algn="ctr">
                        <a:lnSpc>
                          <a:spcPct val="150000"/>
                        </a:lnSpc>
                      </a:pPr>
                      <a:r>
                        <a:rPr lang="en-US" sz="1200">
                          <a:effectLst/>
                        </a:rPr>
                        <a:t>0.052</a:t>
                      </a:r>
                      <a:endParaRPr lang="ko-KR" sz="110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1.220 (0.975-1.528)</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0.082</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1.147 (0.903-1.456)</a:t>
                      </a:r>
                      <a:endParaRPr lang="ko-KR" sz="1100" dirty="0">
                        <a:effectLst/>
                        <a:latin typeface="Times New Roman" panose="02020603050405020304" pitchFamily="18" charset="0"/>
                      </a:endParaRPr>
                    </a:p>
                  </a:txBody>
                  <a:tcPr marL="64701" marR="64701" marT="0" marB="0" anchor="ctr"/>
                </a:tc>
                <a:tc>
                  <a:txBody>
                    <a:bodyPr/>
                    <a:lstStyle/>
                    <a:p>
                      <a:pPr algn="ctr">
                        <a:lnSpc>
                          <a:spcPct val="150000"/>
                        </a:lnSpc>
                      </a:pPr>
                      <a:r>
                        <a:rPr lang="en-US" sz="1200" dirty="0">
                          <a:effectLst/>
                        </a:rPr>
                        <a:t>0.260</a:t>
                      </a:r>
                      <a:endParaRPr lang="ko-KR" sz="1100" dirty="0">
                        <a:effectLst/>
                        <a:latin typeface="Times New Roman" panose="02020603050405020304" pitchFamily="18" charset="0"/>
                      </a:endParaRPr>
                    </a:p>
                  </a:txBody>
                  <a:tcPr marL="64701" marR="64701" marT="0" marB="0" anchor="ctr"/>
                </a:tc>
              </a:tr>
              <a:tr h="557810">
                <a:tc>
                  <a:txBody>
                    <a:bodyPr/>
                    <a:lstStyle/>
                    <a:p>
                      <a:pPr algn="l">
                        <a:lnSpc>
                          <a:spcPct val="150000"/>
                        </a:lnSpc>
                      </a:pPr>
                      <a:r>
                        <a:rPr lang="en-US" sz="1200" dirty="0" smtClean="0">
                          <a:solidFill>
                            <a:schemeClr val="tx1"/>
                          </a:solidFill>
                          <a:effectLst/>
                        </a:rPr>
                        <a:t> Anxiety/depression</a:t>
                      </a:r>
                      <a:endParaRPr lang="ko-KR" sz="1100" b="1" dirty="0">
                        <a:solidFill>
                          <a:schemeClr val="tx1"/>
                        </a:solidFill>
                        <a:effectLst/>
                        <a:latin typeface="Times New Roman" panose="02020603050405020304" pitchFamily="18" charset="0"/>
                      </a:endParaRPr>
                    </a:p>
                  </a:txBody>
                  <a:tcPr marL="64701" marR="64701" marT="0" marB="0" anchor="ctr">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50000"/>
                        </a:lnSpc>
                      </a:pPr>
                      <a:r>
                        <a:rPr lang="en-US" sz="1200" dirty="0">
                          <a:effectLst/>
                        </a:rPr>
                        <a:t>0.981 (0.902-1.370)</a:t>
                      </a:r>
                      <a:endParaRPr lang="ko-KR" sz="1100" dirty="0">
                        <a:effectLst/>
                        <a:latin typeface="Times New Roman" panose="02020603050405020304" pitchFamily="18" charset="0"/>
                      </a:endParaRPr>
                    </a:p>
                  </a:txBody>
                  <a:tcPr marL="64701" marR="64701" marT="0" marB="0" anchor="ctr">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200" dirty="0">
                          <a:effectLst/>
                        </a:rPr>
                        <a:t>0.908</a:t>
                      </a:r>
                      <a:endParaRPr lang="ko-KR" sz="1100" dirty="0">
                        <a:effectLst/>
                        <a:latin typeface="Times New Roman" panose="02020603050405020304" pitchFamily="18" charset="0"/>
                      </a:endParaRPr>
                    </a:p>
                  </a:txBody>
                  <a:tcPr marL="64701" marR="64701" marT="0" marB="0" anchor="ctr">
                    <a:lnB w="12700" cap="flat" cmpd="sng" algn="ctr">
                      <a:solidFill>
                        <a:schemeClr val="tx1"/>
                      </a:solidFill>
                      <a:prstDash val="solid"/>
                      <a:round/>
                      <a:headEnd type="none" w="med" len="med"/>
                      <a:tailEnd type="none" w="med" len="med"/>
                    </a:lnB>
                  </a:tcPr>
                </a:tc>
                <a:tc>
                  <a:txBody>
                    <a:bodyPr/>
                    <a:lstStyle/>
                    <a:p>
                      <a:pPr algn="ctr">
                        <a:lnSpc>
                          <a:spcPct val="150000"/>
                        </a:lnSpc>
                        <a:tabLst>
                          <a:tab pos="676910" algn="l"/>
                        </a:tabLst>
                      </a:pPr>
                      <a:r>
                        <a:rPr lang="en-US" sz="1200" dirty="0">
                          <a:effectLst/>
                        </a:rPr>
                        <a:t>0.965 (0.683-1.363)</a:t>
                      </a:r>
                      <a:endParaRPr lang="ko-KR" sz="1100" dirty="0">
                        <a:effectLst/>
                        <a:latin typeface="Times New Roman" panose="02020603050405020304" pitchFamily="18" charset="0"/>
                      </a:endParaRPr>
                    </a:p>
                  </a:txBody>
                  <a:tcPr marL="64701" marR="64701" marT="0" marB="0" anchor="ctr">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200" dirty="0">
                          <a:effectLst/>
                        </a:rPr>
                        <a:t>0.838</a:t>
                      </a:r>
                      <a:endParaRPr lang="ko-KR" sz="1100" dirty="0">
                        <a:effectLst/>
                        <a:latin typeface="Times New Roman" panose="02020603050405020304" pitchFamily="18" charset="0"/>
                      </a:endParaRPr>
                    </a:p>
                  </a:txBody>
                  <a:tcPr marL="64701" marR="64701" marT="0" marB="0" anchor="ctr">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200" dirty="0">
                          <a:effectLst/>
                        </a:rPr>
                        <a:t>0.981 (0.685-1.404)</a:t>
                      </a:r>
                      <a:endParaRPr lang="ko-KR" sz="1100" dirty="0">
                        <a:effectLst/>
                        <a:latin typeface="Times New Roman" panose="02020603050405020304" pitchFamily="18" charset="0"/>
                      </a:endParaRPr>
                    </a:p>
                  </a:txBody>
                  <a:tcPr marL="64701" marR="64701" marT="0" marB="0" anchor="ctr">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200" dirty="0">
                          <a:effectLst/>
                        </a:rPr>
                        <a:t>0.915</a:t>
                      </a:r>
                      <a:endParaRPr lang="ko-KR" sz="1100" dirty="0">
                        <a:effectLst/>
                        <a:latin typeface="Times New Roman" panose="02020603050405020304" pitchFamily="18" charset="0"/>
                      </a:endParaRPr>
                    </a:p>
                  </a:txBody>
                  <a:tcPr marL="64701" marR="64701" marT="0" marB="0" anchor="ctr">
                    <a:lnB w="12700" cap="flat" cmpd="sng" algn="ctr">
                      <a:solidFill>
                        <a:schemeClr val="tx1"/>
                      </a:solidFill>
                      <a:prstDash val="solid"/>
                      <a:round/>
                      <a:headEnd type="none" w="med" len="med"/>
                      <a:tailEnd type="none" w="med" len="med"/>
                    </a:lnB>
                  </a:tcPr>
                </a:tc>
              </a:tr>
            </a:tbl>
          </a:graphicData>
        </a:graphic>
      </p:graphicFrame>
      <p:sp>
        <p:nvSpPr>
          <p:cNvPr id="8" name="TextBox 7"/>
          <p:cNvSpPr txBox="1"/>
          <p:nvPr/>
        </p:nvSpPr>
        <p:spPr>
          <a:xfrm>
            <a:off x="611560" y="692696"/>
            <a:ext cx="7920880" cy="584775"/>
          </a:xfrm>
          <a:prstGeom prst="rect">
            <a:avLst/>
          </a:prstGeom>
          <a:noFill/>
        </p:spPr>
        <p:txBody>
          <a:bodyPr wrap="square" rtlCol="0">
            <a:spAutoFit/>
          </a:bodyPr>
          <a:lstStyle/>
          <a:p>
            <a:r>
              <a:rPr lang="en-US" altLang="ko-KR" sz="1600" b="1" dirty="0">
                <a:latin typeface="Arial" pitchFamily="34" charset="0"/>
                <a:cs typeface="Arial" pitchFamily="34" charset="0"/>
              </a:rPr>
              <a:t>Table 3. Relationship between CRP level and perceived problems in each of the dimensions of the EQ-5D descriptive system representing quality of </a:t>
            </a:r>
            <a:r>
              <a:rPr lang="en-US" altLang="ko-KR" sz="1600" b="1" dirty="0" smtClean="0">
                <a:latin typeface="Arial" pitchFamily="34" charset="0"/>
                <a:cs typeface="Arial" pitchFamily="34" charset="0"/>
              </a:rPr>
              <a:t>life</a:t>
            </a:r>
            <a:endParaRPr lang="ko-KR" altLang="en-US" sz="1600" dirty="0">
              <a:latin typeface="Arial" pitchFamily="34" charset="0"/>
              <a:cs typeface="Arial" pitchFamily="34" charset="0"/>
            </a:endParaRPr>
          </a:p>
        </p:txBody>
      </p:sp>
      <p:sp>
        <p:nvSpPr>
          <p:cNvPr id="9" name="TextBox 8"/>
          <p:cNvSpPr txBox="1"/>
          <p:nvPr/>
        </p:nvSpPr>
        <p:spPr>
          <a:xfrm>
            <a:off x="35496" y="5247491"/>
            <a:ext cx="8928992" cy="1061829"/>
          </a:xfrm>
          <a:prstGeom prst="rect">
            <a:avLst/>
          </a:prstGeom>
          <a:noFill/>
        </p:spPr>
        <p:txBody>
          <a:bodyPr wrap="square" rtlCol="0">
            <a:spAutoFit/>
          </a:bodyPr>
          <a:lstStyle/>
          <a:p>
            <a:pPr marL="171450" indent="-171450">
              <a:buFont typeface="Arial" panose="020B0604020202020204" pitchFamily="34" charset="0"/>
              <a:buChar char="•"/>
            </a:pPr>
            <a:r>
              <a:rPr lang="en-US" altLang="ko-KR" sz="1050" dirty="0">
                <a:latin typeface="Arial" pitchFamily="34" charset="0"/>
                <a:cs typeface="Arial" pitchFamily="34" charset="0"/>
              </a:rPr>
              <a:t>Model 1: Adjusted for age, sex, current smoking status, and comorbidity (adjustment ranges: age, 10 years; sex. men and women; smoking status, current smoking/quit smoking or never smoked; and comorbidity, one or more disease including diabetes mellitus, hypertension, dyslipidemia, stroke, myocardial infarction, or angina pectoris or never). </a:t>
            </a:r>
            <a:endParaRPr lang="ko-KR" altLang="ko-KR" sz="1050" dirty="0">
              <a:latin typeface="Arial" pitchFamily="34" charset="0"/>
              <a:cs typeface="Arial" pitchFamily="34" charset="0"/>
            </a:endParaRPr>
          </a:p>
          <a:p>
            <a:pPr marL="171450" indent="-171450">
              <a:buFont typeface="Arial" panose="020B0604020202020204" pitchFamily="34" charset="0"/>
              <a:buChar char="•"/>
            </a:pPr>
            <a:r>
              <a:rPr lang="en-US" altLang="ko-KR" sz="1050" dirty="0">
                <a:latin typeface="Arial" pitchFamily="34" charset="0"/>
                <a:cs typeface="Arial" pitchFamily="34" charset="0"/>
              </a:rPr>
              <a:t>Model 2: Model 2 + adjusted for the presence of obesity (BMI &gt;25 kg/m</a:t>
            </a:r>
            <a:r>
              <a:rPr lang="en-US" altLang="ko-KR" sz="1050" baseline="30000" dirty="0">
                <a:latin typeface="Arial" pitchFamily="34" charset="0"/>
                <a:cs typeface="Arial" pitchFamily="34" charset="0"/>
              </a:rPr>
              <a:t>2</a:t>
            </a:r>
            <a:r>
              <a:rPr lang="en-US" altLang="ko-KR" sz="1050" dirty="0">
                <a:latin typeface="Arial" pitchFamily="34" charset="0"/>
                <a:cs typeface="Arial" pitchFamily="34" charset="0"/>
              </a:rPr>
              <a:t>) </a:t>
            </a:r>
            <a:endParaRPr lang="ko-KR" altLang="ko-KR" sz="1050" dirty="0">
              <a:latin typeface="Arial" pitchFamily="34" charset="0"/>
              <a:cs typeface="Arial" pitchFamily="34" charset="0"/>
            </a:endParaRPr>
          </a:p>
          <a:p>
            <a:pPr marL="171450" indent="-171450">
              <a:buFont typeface="Arial" panose="020B0604020202020204" pitchFamily="34" charset="0"/>
              <a:buChar char="•"/>
            </a:pPr>
            <a:r>
              <a:rPr lang="en-US" altLang="ko-KR" sz="1050" dirty="0">
                <a:latin typeface="Arial" pitchFamily="34" charset="0"/>
                <a:cs typeface="Arial" pitchFamily="34" charset="0"/>
              </a:rPr>
              <a:t>EQ-5D, EuroQol-5 Dimension; OR, odds ratios; 95% CI, 95% confidence </a:t>
            </a:r>
            <a:r>
              <a:rPr lang="en-US" altLang="ko-KR" sz="1050" dirty="0" smtClean="0">
                <a:latin typeface="Arial" pitchFamily="34" charset="0"/>
                <a:cs typeface="Arial" pitchFamily="34" charset="0"/>
              </a:rPr>
              <a:t>interval</a:t>
            </a:r>
          </a:p>
          <a:p>
            <a:pPr marL="171450" indent="-171450">
              <a:buFont typeface="Arial" panose="020B0604020202020204" pitchFamily="34" charset="0"/>
              <a:buChar char="•"/>
            </a:pPr>
            <a:r>
              <a:rPr lang="en-US" altLang="ko-KR" sz="1050" dirty="0" smtClean="0">
                <a:latin typeface="Arial" pitchFamily="34" charset="0"/>
                <a:cs typeface="Arial" pitchFamily="34" charset="0"/>
              </a:rPr>
              <a:t>*Bold letter: variable with statistical significance</a:t>
            </a:r>
          </a:p>
        </p:txBody>
      </p:sp>
      <p:sp>
        <p:nvSpPr>
          <p:cNvPr id="7" name="제목 1"/>
          <p:cNvSpPr txBox="1">
            <a:spLocks/>
          </p:cNvSpPr>
          <p:nvPr/>
        </p:nvSpPr>
        <p:spPr>
          <a:xfrm>
            <a:off x="72008" y="72008"/>
            <a:ext cx="1691680" cy="476672"/>
          </a:xfrm>
          <a:prstGeom prst="rect">
            <a:avLst/>
          </a:prstGeom>
          <a:solidFill>
            <a:schemeClr val="accent5">
              <a:lumMod val="20000"/>
              <a:lumOff val="80000"/>
            </a:schemeClr>
          </a:solidFill>
        </p:spPr>
        <p:txBody>
          <a:bodyPr vert="horz" lIns="91440" tIns="45720" rIns="91440" bIns="45720" rtlCol="0" anchor="ctr">
            <a:normAutofit fontScale="70000" lnSpcReduction="20000"/>
          </a:bodyPr>
          <a:lstStyle/>
          <a:p>
            <a:pPr marL="0" marR="0" lvl="0" indent="0" algn="ctr" defTabSz="914400" rtl="0" eaLnBrk="1" fontAlgn="auto" latinLnBrk="1" hangingPunct="1">
              <a:lnSpc>
                <a:spcPct val="100000"/>
              </a:lnSpc>
              <a:spcBef>
                <a:spcPct val="0"/>
              </a:spcBef>
              <a:spcAft>
                <a:spcPts val="0"/>
              </a:spcAft>
              <a:buClrTx/>
              <a:buSzTx/>
              <a:buFontTx/>
              <a:buNone/>
              <a:tabLst/>
              <a:defRPr/>
            </a:pPr>
            <a:r>
              <a:rPr kumimoji="0" lang="en-US" altLang="ko-KR" sz="44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Results</a:t>
            </a:r>
            <a:endParaRPr kumimoji="0" lang="ko-KR" altLang="en-US" sz="44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6411884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표 4"/>
          <p:cNvGraphicFramePr>
            <a:graphicFrameLocks noGrp="1"/>
          </p:cNvGraphicFramePr>
          <p:nvPr>
            <p:extLst>
              <p:ext uri="{D42A27DB-BD31-4B8C-83A1-F6EECF244321}">
                <p14:modId xmlns:p14="http://schemas.microsoft.com/office/powerpoint/2010/main" val="2302400635"/>
              </p:ext>
            </p:extLst>
          </p:nvPr>
        </p:nvGraphicFramePr>
        <p:xfrm>
          <a:off x="107504" y="1235399"/>
          <a:ext cx="8579377" cy="3705768"/>
        </p:xfrm>
        <a:graphic>
          <a:graphicData uri="http://schemas.openxmlformats.org/drawingml/2006/table">
            <a:tbl>
              <a:tblPr>
                <a:tableStyleId>{5C22544A-7EE6-4342-B048-85BDC9FD1C3A}</a:tableStyleId>
              </a:tblPr>
              <a:tblGrid>
                <a:gridCol w="1564513"/>
                <a:gridCol w="1604963"/>
                <a:gridCol w="1482080"/>
                <a:gridCol w="1482080"/>
                <a:gridCol w="1482080"/>
                <a:gridCol w="963661"/>
              </a:tblGrid>
              <a:tr h="378845">
                <a:tc rowSpan="2">
                  <a:txBody>
                    <a:bodyPr/>
                    <a:lstStyle/>
                    <a:p>
                      <a:pPr algn="ctr" fontAlgn="ctr"/>
                      <a:r>
                        <a:rPr lang="en-US" sz="1200" b="1" u="none" strike="noStrike" dirty="0">
                          <a:effectLst/>
                        </a:rPr>
                        <a:t>　</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algn="ctr" fontAlgn="ctr"/>
                      <a:r>
                        <a:rPr lang="en-US" sz="1200" b="1" u="none" strike="noStrike" dirty="0">
                          <a:effectLst/>
                        </a:rPr>
                        <a:t>Normal CRP </a:t>
                      </a:r>
                      <a:endParaRPr lang="en-US" sz="1200" b="1" u="none" strike="noStrike" dirty="0" smtClean="0">
                        <a:effectLs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fontAlgn="ctr"/>
                      <a:endParaRPr lang="en-US" sz="1200" b="1" u="none" strike="noStrike" dirty="0" smtClean="0">
                        <a:effectLs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b="1" u="none" strike="noStrike" dirty="0">
                          <a:effectLst/>
                        </a:rPr>
                        <a:t>High </a:t>
                      </a:r>
                      <a:r>
                        <a:rPr lang="en-US" sz="1200" b="1" u="none" strike="noStrike" dirty="0" smtClean="0">
                          <a:effectLst/>
                        </a:rPr>
                        <a:t>CRP</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fontAlgn="ctr"/>
                      <a:endParaRPr lang="en-US" sz="1200" b="1" u="none" strike="noStrike" dirty="0" smtClean="0">
                        <a:effectLs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200" b="1" u="none" strike="noStrike" dirty="0">
                          <a:effectLst/>
                        </a:rPr>
                        <a:t>P for </a:t>
                      </a:r>
                      <a:r>
                        <a:rPr lang="en-US" sz="1200" b="1" u="none" strike="noStrike" dirty="0" smtClean="0">
                          <a:effectLst/>
                        </a:rPr>
                        <a:t>trend</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554748">
                <a:tc vMerge="1">
                  <a:txBody>
                    <a:bodyPr/>
                    <a:lstStyle/>
                    <a:p>
                      <a:pPr latinLnBrk="1"/>
                      <a:endParaRPr lang="ko-KR" altLang="en-US"/>
                    </a:p>
                  </a:txBody>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200" b="1" u="none" strike="noStrike" dirty="0" smtClean="0">
                          <a:effectLst/>
                        </a:rPr>
                        <a:t>Non-obese</a:t>
                      </a:r>
                    </a:p>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200" b="1" u="none" strike="noStrike" dirty="0" smtClean="0">
                          <a:effectLst/>
                        </a:rPr>
                        <a:t>(N=1705)</a:t>
                      </a:r>
                      <a:endParaRPr lang="ko-KR" altLang="ko-KR" sz="1200" b="1" i="0" u="none" strike="noStrike" dirty="0" smtClean="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ctr"/>
                      <a:r>
                        <a:rPr lang="en-US" altLang="ko-KR" sz="1200" b="1" u="none" strike="noStrike" dirty="0" smtClean="0">
                          <a:effectLst/>
                        </a:rPr>
                        <a:t>Obese</a:t>
                      </a:r>
                    </a:p>
                    <a:p>
                      <a:pPr algn="ctr" fontAlgn="ctr"/>
                      <a:r>
                        <a:rPr lang="en-US" altLang="ko-KR" sz="1200" b="1" u="none" strike="noStrike" dirty="0" smtClean="0">
                          <a:effectLst/>
                        </a:rPr>
                        <a:t>(N=785)</a:t>
                      </a:r>
                      <a:endParaRPr lang="ko-KR" altLang="ko-KR" sz="1200" b="1" i="0" u="none" strike="noStrike" dirty="0" smtClean="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200" b="1" u="none" strike="noStrike" dirty="0" smtClean="0">
                          <a:effectLst/>
                        </a:rPr>
                        <a:t>Non-obese</a:t>
                      </a:r>
                    </a:p>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200" b="1" u="none" strike="noStrike" dirty="0" smtClean="0">
                          <a:effectLst/>
                        </a:rPr>
                        <a:t>(N=404)</a:t>
                      </a:r>
                      <a:endParaRPr lang="ko-KR" altLang="ko-KR" sz="1200" b="1" i="0" u="none" strike="noStrike" dirty="0" smtClean="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ctr"/>
                      <a:r>
                        <a:rPr lang="en-US" altLang="ko-KR" sz="1200" b="1" u="none" strike="noStrike" dirty="0" smtClean="0">
                          <a:effectLst/>
                        </a:rPr>
                        <a:t>Obese</a:t>
                      </a:r>
                    </a:p>
                    <a:p>
                      <a:pPr algn="ctr" fontAlgn="ctr"/>
                      <a:r>
                        <a:rPr lang="en-US" altLang="ko-KR" sz="1200" b="1" u="none" strike="noStrike" dirty="0" smtClean="0">
                          <a:effectLst/>
                        </a:rPr>
                        <a:t>(N=482)</a:t>
                      </a:r>
                      <a:endParaRPr lang="ko-KR" altLang="ko-KR" sz="1200" b="1" i="0" u="none" strike="noStrike" dirty="0" smtClean="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vMerge="1">
                  <a:txBody>
                    <a:bodyPr/>
                    <a:lstStyle/>
                    <a:p>
                      <a:pPr latinLnBrk="1"/>
                      <a:endParaRPr lang="ko-KR" altLang="en-US"/>
                    </a:p>
                  </a:txBody>
                  <a:tcPr/>
                </a:tc>
              </a:tr>
              <a:tr h="554435">
                <a:tc>
                  <a:txBody>
                    <a:bodyPr/>
                    <a:lstStyle/>
                    <a:p>
                      <a:pPr algn="l" fontAlgn="ctr"/>
                      <a:r>
                        <a:rPr lang="en-US" sz="1200" b="1" u="none" strike="noStrike" dirty="0" smtClean="0">
                          <a:effectLst/>
                        </a:rPr>
                        <a:t>  Mobility </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en-US" sz="1200" u="none" strike="noStrike" dirty="0">
                          <a:effectLst/>
                        </a:rPr>
                        <a:t>1</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ctr"/>
                      <a:r>
                        <a:rPr lang="en-US" sz="1200" u="none" strike="noStrike" dirty="0">
                          <a:effectLst/>
                        </a:rPr>
                        <a:t>1.556 (1.059-2.287)</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ctr" fontAlgn="ctr"/>
                      <a:r>
                        <a:rPr lang="en-US" sz="1200" u="none" strike="noStrike" dirty="0">
                          <a:effectLst/>
                        </a:rPr>
                        <a:t>1.507 (0.866-2.621)</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fontAlgn="ctr"/>
                      <a:r>
                        <a:rPr lang="en-US" sz="1200" u="none" strike="noStrike" dirty="0">
                          <a:effectLst/>
                        </a:rPr>
                        <a:t>1.740 (1.173-2.580)</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ctr" fontAlgn="ctr"/>
                      <a:r>
                        <a:rPr lang="en-US" sz="1200" b="1" u="none" strike="noStrike" dirty="0" smtClean="0">
                          <a:effectLst/>
                        </a:rPr>
                        <a:t>*0.024</a:t>
                      </a:r>
                      <a:endParaRPr lang="ko-KR" sz="1200" b="1" i="0" u="none" strike="noStrike" dirty="0">
                        <a:solidFill>
                          <a:schemeClr val="tx1"/>
                        </a:solidFill>
                        <a:effectLst/>
                        <a:latin typeface="Times New Roman" panose="02020603050405020304" pitchFamily="18" charset="0"/>
                        <a:ea typeface="맑은 고딕" panose="020B0503020000020004" pitchFamily="50" charset="-127"/>
                      </a:endParaRPr>
                    </a:p>
                  </a:txBody>
                  <a:tcPr marL="9525" marR="9525" marT="9525" marB="0" anchor="ctr">
                    <a:lnT w="12700" cap="flat" cmpd="sng" algn="ctr">
                      <a:solidFill>
                        <a:schemeClr val="tx1"/>
                      </a:solidFill>
                      <a:prstDash val="solid"/>
                      <a:round/>
                      <a:headEnd type="none" w="med" len="med"/>
                      <a:tailEnd type="none" w="med" len="med"/>
                    </a:lnT>
                  </a:tcPr>
                </a:tc>
              </a:tr>
              <a:tr h="554435">
                <a:tc>
                  <a:txBody>
                    <a:bodyPr/>
                    <a:lstStyle/>
                    <a:p>
                      <a:pPr algn="l" fontAlgn="ctr"/>
                      <a:r>
                        <a:rPr lang="en-US" sz="1200" b="1" u="none" strike="noStrike" dirty="0" smtClean="0">
                          <a:effectLst/>
                        </a:rPr>
                        <a:t>  Self-care</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c>
                  <a:txBody>
                    <a:bodyPr/>
                    <a:lstStyle/>
                    <a:p>
                      <a:pPr algn="ctr" fontAlgn="ctr"/>
                      <a:r>
                        <a:rPr lang="en-US" sz="1200" u="none" strike="noStrike" dirty="0">
                          <a:effectLst/>
                        </a:rPr>
                        <a:t>1</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200" u="none" strike="noStrike" dirty="0">
                          <a:effectLst/>
                        </a:rPr>
                        <a:t>0.265 (0.576-2.780)</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200" u="none" strike="noStrike" dirty="0">
                          <a:effectLst/>
                        </a:rPr>
                        <a:t>0.306 (0.100-0.936)</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200" u="none" strike="noStrike" dirty="0">
                          <a:effectLst/>
                        </a:rPr>
                        <a:t>1.452 (0.710-2.970)</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200" u="none" strike="noStrike" dirty="0">
                          <a:effectLst/>
                        </a:rPr>
                        <a:t>0.08</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r>
              <a:tr h="554435">
                <a:tc>
                  <a:txBody>
                    <a:bodyPr/>
                    <a:lstStyle/>
                    <a:p>
                      <a:pPr algn="l" fontAlgn="ctr"/>
                      <a:r>
                        <a:rPr lang="en-US" sz="1200" b="1" u="none" strike="noStrike" dirty="0" smtClean="0">
                          <a:effectLst/>
                        </a:rPr>
                        <a:t>  Usual </a:t>
                      </a:r>
                      <a:r>
                        <a:rPr lang="en-US" sz="1200" b="1" u="none" strike="noStrike" dirty="0">
                          <a:effectLst/>
                        </a:rPr>
                        <a:t>activities</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c>
                  <a:txBody>
                    <a:bodyPr/>
                    <a:lstStyle/>
                    <a:p>
                      <a:pPr algn="ctr" fontAlgn="ctr"/>
                      <a:r>
                        <a:rPr lang="en-US" sz="1200" u="none" strike="noStrike" dirty="0">
                          <a:effectLst/>
                        </a:rPr>
                        <a:t>1</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200" u="none" strike="noStrike" dirty="0">
                          <a:effectLst/>
                        </a:rPr>
                        <a:t>1.716 (1.082-2.722)</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200" u="none" strike="noStrike" dirty="0">
                          <a:effectLst/>
                        </a:rPr>
                        <a:t>1.842 (0.964-3.522)</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200" u="none" strike="noStrike" dirty="0">
                          <a:effectLst/>
                        </a:rPr>
                        <a:t>1.862 (1.195-2.901)</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200" b="1" u="none" strike="noStrike" dirty="0" smtClean="0">
                          <a:effectLst/>
                        </a:rPr>
                        <a:t>*0.013</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r>
              <a:tr h="554435">
                <a:tc>
                  <a:txBody>
                    <a:bodyPr/>
                    <a:lstStyle/>
                    <a:p>
                      <a:pPr algn="l" fontAlgn="ctr"/>
                      <a:r>
                        <a:rPr lang="en-US" sz="1200" b="1" u="none" strike="noStrike" dirty="0" smtClean="0">
                          <a:effectLst/>
                        </a:rPr>
                        <a:t>  Pain/discomfort</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c>
                  <a:txBody>
                    <a:bodyPr/>
                    <a:lstStyle/>
                    <a:p>
                      <a:pPr algn="ctr" fontAlgn="ctr"/>
                      <a:r>
                        <a:rPr lang="en-US" sz="1200" u="none" strike="noStrike" dirty="0">
                          <a:effectLst/>
                        </a:rPr>
                        <a:t>1</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200" u="none" strike="noStrike" dirty="0">
                          <a:effectLst/>
                        </a:rPr>
                        <a:t>1.594 (1.250-2.034)</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200" u="none" strike="noStrike" dirty="0">
                          <a:effectLst/>
                        </a:rPr>
                        <a:t>1.549 (1.107-2.169)</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3">
                        <a:lumMod val="20000"/>
                        <a:lumOff val="80000"/>
                      </a:schemeClr>
                    </a:solidFill>
                  </a:tcPr>
                </a:tc>
                <a:tc>
                  <a:txBody>
                    <a:bodyPr/>
                    <a:lstStyle/>
                    <a:p>
                      <a:pPr algn="ctr" fontAlgn="ctr"/>
                      <a:r>
                        <a:rPr lang="en-US" sz="1200" u="none" strike="noStrike" dirty="0">
                          <a:effectLst/>
                        </a:rPr>
                        <a:t>1.365 (1.028-1.813)</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solidFill>
                      <a:schemeClr val="accent2">
                        <a:lumMod val="20000"/>
                        <a:lumOff val="80000"/>
                      </a:schemeClr>
                    </a:solidFill>
                  </a:tcPr>
                </a:tc>
                <a:tc>
                  <a:txBody>
                    <a:bodyPr/>
                    <a:lstStyle/>
                    <a:p>
                      <a:pPr algn="ctr" fontAlgn="ctr"/>
                      <a:r>
                        <a:rPr lang="en-US" sz="1200" b="1" u="none" strike="noStrike" dirty="0" smtClean="0">
                          <a:effectLst/>
                        </a:rPr>
                        <a:t>*0.001</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tc>
              </a:tr>
              <a:tr h="554435">
                <a:tc>
                  <a:txBody>
                    <a:bodyPr/>
                    <a:lstStyle/>
                    <a:p>
                      <a:pPr algn="l" fontAlgn="ctr"/>
                      <a:r>
                        <a:rPr lang="en-US" sz="1200" b="1" u="none" strike="noStrike" dirty="0" smtClean="0">
                          <a:effectLst/>
                        </a:rPr>
                        <a:t>  Anxiety/depression</a:t>
                      </a:r>
                      <a:endParaRPr lang="ko-KR" sz="1200" b="1"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1</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sz="1200" u="none" strike="noStrike" dirty="0">
                          <a:effectLst/>
                        </a:rPr>
                        <a:t>0.961 (0.679-1.360)</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1200" u="none" strike="noStrike" dirty="0">
                          <a:effectLst/>
                        </a:rPr>
                        <a:t>1.037 (0.637-1.687)</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r>
                        <a:rPr lang="en-US" sz="1200" u="none" strike="noStrike" dirty="0">
                          <a:effectLst/>
                        </a:rPr>
                        <a:t>0.885 (0.576-1.358)</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1200" u="none" strike="noStrike" dirty="0">
                          <a:effectLst/>
                        </a:rPr>
                        <a:t>0.092</a:t>
                      </a:r>
                      <a:endParaRPr lang="ko-KR" sz="1200" b="0" i="0" u="none" strike="noStrike" dirty="0">
                        <a:solidFill>
                          <a:srgbClr val="000000"/>
                        </a:solidFill>
                        <a:effectLst/>
                        <a:latin typeface="Times New Roman" panose="02020603050405020304" pitchFamily="18" charset="0"/>
                        <a:ea typeface="맑은 고딕" panose="020B0503020000020004" pitchFamily="50" charset="-127"/>
                      </a:endParaRPr>
                    </a:p>
                  </a:txBody>
                  <a:tcPr marL="9525" marR="9525" marT="9525" marB="0" anchor="ctr">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0" y="764704"/>
            <a:ext cx="9144000" cy="338554"/>
          </a:xfrm>
          <a:prstGeom prst="rect">
            <a:avLst/>
          </a:prstGeom>
          <a:noFill/>
        </p:spPr>
        <p:txBody>
          <a:bodyPr wrap="square" rtlCol="0">
            <a:spAutoFit/>
          </a:bodyPr>
          <a:lstStyle/>
          <a:p>
            <a:pPr algn="ctr"/>
            <a:r>
              <a:rPr lang="en-US" altLang="ko-KR" sz="1600" b="1" dirty="0"/>
              <a:t>Table 4. Relationships between obesity, CRP, and EQ-5D </a:t>
            </a:r>
            <a:r>
              <a:rPr lang="en-US" altLang="ko-KR" sz="1600" b="1" dirty="0" smtClean="0"/>
              <a:t>dimension</a:t>
            </a:r>
            <a:endParaRPr lang="ko-KR" altLang="en-US" sz="1600" dirty="0"/>
          </a:p>
        </p:txBody>
      </p:sp>
      <p:sp>
        <p:nvSpPr>
          <p:cNvPr id="7" name="TextBox 6"/>
          <p:cNvSpPr txBox="1"/>
          <p:nvPr/>
        </p:nvSpPr>
        <p:spPr>
          <a:xfrm>
            <a:off x="108520" y="5013176"/>
            <a:ext cx="8927976" cy="1015663"/>
          </a:xfrm>
          <a:prstGeom prst="rect">
            <a:avLst/>
          </a:prstGeom>
          <a:noFill/>
        </p:spPr>
        <p:txBody>
          <a:bodyPr wrap="square" rtlCol="0">
            <a:spAutoFit/>
          </a:bodyPr>
          <a:lstStyle/>
          <a:p>
            <a:pPr marL="171450" indent="-171450">
              <a:buFont typeface="Arial" panose="020B0604020202020204" pitchFamily="34" charset="0"/>
              <a:buChar char="•"/>
            </a:pPr>
            <a:r>
              <a:rPr lang="en-US" altLang="ko-KR" sz="1200" dirty="0"/>
              <a:t>Data are expressed as odds ratios and 95% confidence interval</a:t>
            </a:r>
            <a:endParaRPr lang="ko-KR" altLang="ko-KR" sz="1200" dirty="0"/>
          </a:p>
          <a:p>
            <a:pPr marL="171450" indent="-171450">
              <a:buFont typeface="Arial" panose="020B0604020202020204" pitchFamily="34" charset="0"/>
              <a:buChar char="•"/>
            </a:pPr>
            <a:r>
              <a:rPr lang="en-US" altLang="ko-KR" sz="1200" dirty="0"/>
              <a:t>Adjusted for age, sex, current smoking status, and comorbidity</a:t>
            </a:r>
            <a:endParaRPr lang="ko-KR" altLang="ko-KR" sz="1200" dirty="0"/>
          </a:p>
          <a:p>
            <a:pPr marL="171450" indent="-171450">
              <a:buFont typeface="Arial" panose="020B0604020202020204" pitchFamily="34" charset="0"/>
              <a:buChar char="•"/>
            </a:pPr>
            <a:r>
              <a:rPr lang="en-US" altLang="ko-KR" sz="1200" dirty="0"/>
              <a:t>Normal CRP: CRP level below 1.0mg/L.</a:t>
            </a:r>
            <a:endParaRPr lang="ko-KR" altLang="ko-KR" sz="1200" dirty="0"/>
          </a:p>
          <a:p>
            <a:pPr marL="171450" indent="-171450">
              <a:buFont typeface="Arial" panose="020B0604020202020204" pitchFamily="34" charset="0"/>
              <a:buChar char="•"/>
            </a:pPr>
            <a:r>
              <a:rPr lang="en-US" altLang="ko-KR" sz="1200" dirty="0"/>
              <a:t>Obesity: BMI over 25 kg/m</a:t>
            </a:r>
            <a:r>
              <a:rPr lang="en-US" altLang="ko-KR" sz="1200" baseline="30000" dirty="0"/>
              <a:t>2</a:t>
            </a:r>
            <a:endParaRPr lang="ko-KR" altLang="ko-KR" sz="1200" dirty="0"/>
          </a:p>
          <a:p>
            <a:pPr marL="171450" indent="-171450">
              <a:buFont typeface="Arial" panose="020B0604020202020204" pitchFamily="34" charset="0"/>
              <a:buChar char="•"/>
            </a:pPr>
            <a:r>
              <a:rPr lang="en-US" altLang="ko-KR" sz="1200" dirty="0"/>
              <a:t>High CRP: CRP level over 1.0 mg/L</a:t>
            </a:r>
            <a:r>
              <a:rPr lang="en-US" altLang="ko-KR" sz="1200" dirty="0" smtClean="0"/>
              <a:t>.</a:t>
            </a:r>
            <a:endParaRPr lang="ko-KR" altLang="en-US" sz="1200" dirty="0"/>
          </a:p>
        </p:txBody>
      </p:sp>
      <p:sp>
        <p:nvSpPr>
          <p:cNvPr id="9" name="제목 1"/>
          <p:cNvSpPr txBox="1">
            <a:spLocks/>
          </p:cNvSpPr>
          <p:nvPr/>
        </p:nvSpPr>
        <p:spPr>
          <a:xfrm>
            <a:off x="72008" y="72008"/>
            <a:ext cx="1691680" cy="476672"/>
          </a:xfrm>
          <a:prstGeom prst="rect">
            <a:avLst/>
          </a:prstGeom>
          <a:solidFill>
            <a:schemeClr val="accent5">
              <a:lumMod val="20000"/>
              <a:lumOff val="80000"/>
            </a:schemeClr>
          </a:solidFill>
        </p:spPr>
        <p:txBody>
          <a:bodyPr vert="horz" lIns="91440" tIns="45720" rIns="91440" bIns="45720" rtlCol="0" anchor="ctr">
            <a:normAutofit fontScale="70000" lnSpcReduction="20000"/>
          </a:bodyPr>
          <a:lstStyle/>
          <a:p>
            <a:pPr marL="0" marR="0" lvl="0" indent="0" algn="ctr" defTabSz="914400" rtl="0" eaLnBrk="1" fontAlgn="auto" latinLnBrk="1" hangingPunct="1">
              <a:lnSpc>
                <a:spcPct val="100000"/>
              </a:lnSpc>
              <a:spcBef>
                <a:spcPct val="0"/>
              </a:spcBef>
              <a:spcAft>
                <a:spcPts val="0"/>
              </a:spcAft>
              <a:buClrTx/>
              <a:buSzTx/>
              <a:buFontTx/>
              <a:buNone/>
              <a:tabLst/>
              <a:defRPr/>
            </a:pPr>
            <a:r>
              <a:rPr kumimoji="0" lang="en-US" altLang="ko-KR" sz="4400" b="0"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Results</a:t>
            </a:r>
            <a:endParaRPr kumimoji="0" lang="ko-KR" altLang="en-US" sz="44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006968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125760"/>
            <a:ext cx="8229600" cy="782960"/>
          </a:xfrm>
          <a:solidFill>
            <a:schemeClr val="accent5">
              <a:lumMod val="20000"/>
              <a:lumOff val="80000"/>
            </a:schemeClr>
          </a:solidFill>
        </p:spPr>
        <p:txBody>
          <a:bodyPr/>
          <a:lstStyle/>
          <a:p>
            <a:r>
              <a:rPr lang="en-US" altLang="ko-KR" dirty="0" smtClean="0">
                <a:latin typeface="Arial" pitchFamily="34" charset="0"/>
                <a:cs typeface="Arial" pitchFamily="34" charset="0"/>
              </a:rPr>
              <a:t>Discussion</a:t>
            </a:r>
            <a:endParaRPr lang="ko-KR" altLang="en-US" dirty="0">
              <a:latin typeface="Arial" pitchFamily="34" charset="0"/>
              <a:cs typeface="Arial" pitchFamily="34" charset="0"/>
            </a:endParaRPr>
          </a:p>
        </p:txBody>
      </p:sp>
      <p:sp>
        <p:nvSpPr>
          <p:cNvPr id="3" name="내용 개체 틀 2"/>
          <p:cNvSpPr>
            <a:spLocks noGrp="1"/>
          </p:cNvSpPr>
          <p:nvPr>
            <p:ph idx="1"/>
          </p:nvPr>
        </p:nvSpPr>
        <p:spPr>
          <a:xfrm>
            <a:off x="12576" y="1124744"/>
            <a:ext cx="9144000" cy="4248472"/>
          </a:xfrm>
          <a:noFill/>
        </p:spPr>
        <p:txBody>
          <a:bodyPr>
            <a:normAutofit/>
          </a:bodyPr>
          <a:lstStyle/>
          <a:p>
            <a:r>
              <a:rPr lang="en-US" altLang="ko-KR" sz="2800" b="1" dirty="0" smtClean="0">
                <a:latin typeface="Arial" pitchFamily="34" charset="0"/>
                <a:cs typeface="Arial" pitchFamily="34" charset="0"/>
              </a:rPr>
              <a:t>Present </a:t>
            </a:r>
            <a:r>
              <a:rPr lang="en-US" altLang="ko-KR" sz="2800" b="1" dirty="0">
                <a:latin typeface="Arial" pitchFamily="34" charset="0"/>
                <a:cs typeface="Arial" pitchFamily="34" charset="0"/>
              </a:rPr>
              <a:t>study </a:t>
            </a:r>
            <a:r>
              <a:rPr lang="en-US" altLang="ko-KR" sz="2800" dirty="0" smtClean="0">
                <a:latin typeface="Arial" pitchFamily="34" charset="0"/>
                <a:cs typeface="Arial" pitchFamily="34" charset="0"/>
              </a:rPr>
              <a:t> </a:t>
            </a:r>
          </a:p>
          <a:p>
            <a:pPr lvl="1">
              <a:buFont typeface="Wingdings" pitchFamily="2" charset="2"/>
              <a:buChar char="Ø"/>
            </a:pPr>
            <a:endParaRPr lang="en-US" altLang="ko-KR" sz="1800" dirty="0" smtClean="0">
              <a:latin typeface="Arial" pitchFamily="34" charset="0"/>
              <a:cs typeface="Arial" pitchFamily="34" charset="0"/>
            </a:endParaRPr>
          </a:p>
          <a:p>
            <a:pPr lvl="1">
              <a:lnSpc>
                <a:spcPct val="150000"/>
              </a:lnSpc>
              <a:buFont typeface="Arial" panose="020B0604020202020204" pitchFamily="34" charset="0"/>
              <a:buChar char="•"/>
            </a:pPr>
            <a:r>
              <a:rPr lang="en-US" altLang="ko-KR" sz="2000" dirty="0" smtClean="0">
                <a:solidFill>
                  <a:srgbClr val="FF0000"/>
                </a:solidFill>
                <a:latin typeface="Arial" pitchFamily="34" charset="0"/>
                <a:cs typeface="Arial" pitchFamily="34" charset="0"/>
              </a:rPr>
              <a:t>High </a:t>
            </a:r>
            <a:r>
              <a:rPr lang="en-US" altLang="ko-KR" sz="2000" dirty="0">
                <a:solidFill>
                  <a:srgbClr val="FF0000"/>
                </a:solidFill>
                <a:latin typeface="Arial" pitchFamily="34" charset="0"/>
                <a:cs typeface="Arial" pitchFamily="34" charset="0"/>
              </a:rPr>
              <a:t>CRP </a:t>
            </a:r>
            <a:r>
              <a:rPr lang="en-US" altLang="ko-KR" sz="2000" dirty="0" smtClean="0">
                <a:solidFill>
                  <a:srgbClr val="FF0000"/>
                </a:solidFill>
                <a:latin typeface="Arial" pitchFamily="34" charset="0"/>
                <a:cs typeface="Arial" pitchFamily="34" charset="0"/>
              </a:rPr>
              <a:t>level </a:t>
            </a:r>
            <a:r>
              <a:rPr lang="en-US" altLang="ko-KR" sz="2000" dirty="0" smtClean="0">
                <a:latin typeface="Arial" pitchFamily="34" charset="0"/>
                <a:cs typeface="Arial" pitchFamily="34" charset="0"/>
              </a:rPr>
              <a:t>: associated </a:t>
            </a:r>
            <a:r>
              <a:rPr lang="en-US" altLang="ko-KR" sz="2000" dirty="0">
                <a:latin typeface="Arial" pitchFamily="34" charset="0"/>
                <a:cs typeface="Arial" pitchFamily="34" charset="0"/>
              </a:rPr>
              <a:t>with </a:t>
            </a:r>
            <a:r>
              <a:rPr lang="en-US" altLang="ko-KR" sz="2000" b="1" dirty="0">
                <a:solidFill>
                  <a:srgbClr val="0070C0"/>
                </a:solidFill>
                <a:latin typeface="Arial" pitchFamily="34" charset="0"/>
                <a:cs typeface="Arial" pitchFamily="34" charset="0"/>
              </a:rPr>
              <a:t>low </a:t>
            </a:r>
            <a:r>
              <a:rPr lang="en-US" altLang="ko-KR" sz="2000" b="1" dirty="0" err="1">
                <a:solidFill>
                  <a:srgbClr val="0070C0"/>
                </a:solidFill>
                <a:latin typeface="Arial" pitchFamily="34" charset="0"/>
                <a:cs typeface="Arial" pitchFamily="34" charset="0"/>
              </a:rPr>
              <a:t>HRQoL</a:t>
            </a:r>
            <a:r>
              <a:rPr lang="en-US" altLang="ko-KR" sz="2000" b="1" dirty="0">
                <a:solidFill>
                  <a:srgbClr val="0070C0"/>
                </a:solidFill>
                <a:latin typeface="Arial" pitchFamily="34" charset="0"/>
                <a:cs typeface="Arial" pitchFamily="34" charset="0"/>
              </a:rPr>
              <a:t> </a:t>
            </a:r>
            <a:r>
              <a:rPr lang="en-US" altLang="ko-KR" sz="2000" dirty="0">
                <a:latin typeface="Arial" pitchFamily="34" charset="0"/>
                <a:cs typeface="Arial" pitchFamily="34" charset="0"/>
              </a:rPr>
              <a:t>in the general </a:t>
            </a:r>
            <a:r>
              <a:rPr lang="en-US" altLang="ko-KR" sz="2000" dirty="0" smtClean="0">
                <a:latin typeface="Arial" pitchFamily="34" charset="0"/>
                <a:cs typeface="Arial" pitchFamily="34" charset="0"/>
              </a:rPr>
              <a:t>population</a:t>
            </a:r>
          </a:p>
          <a:p>
            <a:pPr lvl="2">
              <a:lnSpc>
                <a:spcPct val="150000"/>
              </a:lnSpc>
              <a:buFont typeface="Wingdings" panose="05000000000000000000" pitchFamily="2" charset="2"/>
              <a:buChar char="§"/>
            </a:pPr>
            <a:r>
              <a:rPr lang="en-US" altLang="ko-KR" sz="1600" dirty="0" smtClean="0">
                <a:latin typeface="Arial" pitchFamily="34" charset="0"/>
                <a:cs typeface="Arial" pitchFamily="34" charset="0"/>
              </a:rPr>
              <a:t>High probability </a:t>
            </a:r>
            <a:r>
              <a:rPr lang="en-US" altLang="ko-KR" sz="1600" dirty="0">
                <a:latin typeface="Arial" pitchFamily="34" charset="0"/>
                <a:cs typeface="Arial" pitchFamily="34" charset="0"/>
              </a:rPr>
              <a:t>of </a:t>
            </a:r>
            <a:r>
              <a:rPr lang="en-US" altLang="ko-KR" sz="1600" dirty="0" smtClean="0">
                <a:latin typeface="Arial" pitchFamily="34" charset="0"/>
                <a:cs typeface="Arial" pitchFamily="34" charset="0"/>
              </a:rPr>
              <a:t>self-reporting problems </a:t>
            </a:r>
            <a:r>
              <a:rPr lang="en-US" altLang="ko-KR" sz="1600" dirty="0">
                <a:latin typeface="Arial" pitchFamily="34" charset="0"/>
                <a:cs typeface="Arial" pitchFamily="34" charset="0"/>
              </a:rPr>
              <a:t>in </a:t>
            </a:r>
            <a:r>
              <a:rPr lang="en-US" altLang="ko-KR" sz="1600" dirty="0">
                <a:solidFill>
                  <a:srgbClr val="FF0000"/>
                </a:solidFill>
                <a:latin typeface="Arial" pitchFamily="34" charset="0"/>
                <a:cs typeface="Arial" pitchFamily="34" charset="0"/>
              </a:rPr>
              <a:t>mobility</a:t>
            </a:r>
            <a:r>
              <a:rPr lang="en-US" altLang="ko-KR" sz="1600" dirty="0">
                <a:latin typeface="Arial" pitchFamily="34" charset="0"/>
                <a:cs typeface="Arial" pitchFamily="34" charset="0"/>
              </a:rPr>
              <a:t> and </a:t>
            </a:r>
            <a:r>
              <a:rPr lang="en-US" altLang="ko-KR" sz="1600" dirty="0">
                <a:solidFill>
                  <a:srgbClr val="FF0000"/>
                </a:solidFill>
                <a:latin typeface="Arial" pitchFamily="34" charset="0"/>
                <a:cs typeface="Arial" pitchFamily="34" charset="0"/>
              </a:rPr>
              <a:t>usual </a:t>
            </a:r>
            <a:r>
              <a:rPr lang="en-US" altLang="ko-KR" sz="1600" dirty="0" smtClean="0">
                <a:solidFill>
                  <a:srgbClr val="FF0000"/>
                </a:solidFill>
                <a:latin typeface="Arial" pitchFamily="34" charset="0"/>
                <a:cs typeface="Arial" pitchFamily="34" charset="0"/>
              </a:rPr>
              <a:t>activities</a:t>
            </a:r>
            <a:r>
              <a:rPr lang="en-US" altLang="ko-KR" sz="1600" dirty="0" smtClean="0">
                <a:latin typeface="Arial" pitchFamily="34" charset="0"/>
                <a:cs typeface="Arial" pitchFamily="34" charset="0"/>
              </a:rPr>
              <a:t> </a:t>
            </a:r>
          </a:p>
          <a:p>
            <a:pPr lvl="2">
              <a:lnSpc>
                <a:spcPct val="150000"/>
              </a:lnSpc>
              <a:buFont typeface="Wingdings" panose="05000000000000000000" pitchFamily="2" charset="2"/>
              <a:buChar char="§"/>
            </a:pPr>
            <a:r>
              <a:rPr lang="en-US" altLang="ko-KR" sz="1600" dirty="0" smtClean="0">
                <a:solidFill>
                  <a:srgbClr val="FF0000"/>
                </a:solidFill>
                <a:latin typeface="Arial" pitchFamily="34" charset="0"/>
                <a:cs typeface="Arial" pitchFamily="34" charset="0"/>
              </a:rPr>
              <a:t>No association </a:t>
            </a:r>
            <a:r>
              <a:rPr lang="en-US" altLang="ko-KR" sz="1600" dirty="0" smtClean="0">
                <a:latin typeface="Arial" pitchFamily="34" charset="0"/>
                <a:cs typeface="Arial" pitchFamily="34" charset="0"/>
              </a:rPr>
              <a:t>after </a:t>
            </a:r>
            <a:r>
              <a:rPr lang="en-US" altLang="ko-KR" sz="1600" dirty="0">
                <a:latin typeface="Arial" pitchFamily="34" charset="0"/>
                <a:cs typeface="Arial" pitchFamily="34" charset="0"/>
              </a:rPr>
              <a:t>adjusting for </a:t>
            </a:r>
            <a:r>
              <a:rPr lang="en-US" altLang="ko-KR" sz="1600" dirty="0">
                <a:solidFill>
                  <a:srgbClr val="FF0000"/>
                </a:solidFill>
                <a:latin typeface="Arial" pitchFamily="34" charset="0"/>
                <a:cs typeface="Arial" pitchFamily="34" charset="0"/>
              </a:rPr>
              <a:t>the presence of </a:t>
            </a:r>
            <a:r>
              <a:rPr lang="en-US" altLang="ko-KR" sz="1600" dirty="0" smtClean="0">
                <a:solidFill>
                  <a:srgbClr val="FF0000"/>
                </a:solidFill>
                <a:latin typeface="Arial" pitchFamily="34" charset="0"/>
                <a:cs typeface="Arial" pitchFamily="34" charset="0"/>
              </a:rPr>
              <a:t>obesity</a:t>
            </a:r>
          </a:p>
          <a:p>
            <a:pPr lvl="1">
              <a:buFont typeface="Arial" panose="020B0604020202020204" pitchFamily="34" charset="0"/>
              <a:buChar char="•"/>
            </a:pPr>
            <a:endParaRPr lang="en-US" altLang="ko-KR" sz="1800" dirty="0" smtClean="0">
              <a:latin typeface="Arial" pitchFamily="34" charset="0"/>
              <a:cs typeface="Arial" pitchFamily="34" charset="0"/>
            </a:endParaRPr>
          </a:p>
          <a:p>
            <a:pPr lvl="1">
              <a:lnSpc>
                <a:spcPct val="150000"/>
              </a:lnSpc>
              <a:buFont typeface="Arial" panose="020B0604020202020204" pitchFamily="34" charset="0"/>
              <a:buChar char="•"/>
            </a:pPr>
            <a:r>
              <a:rPr lang="en-US" altLang="ko-KR" sz="2000" b="1" dirty="0" smtClean="0">
                <a:latin typeface="Arial" pitchFamily="34" charset="0"/>
                <a:cs typeface="Arial" pitchFamily="34" charset="0"/>
              </a:rPr>
              <a:t>4 </a:t>
            </a:r>
            <a:r>
              <a:rPr lang="en-US" altLang="ko-KR" sz="2000" b="1" dirty="0">
                <a:latin typeface="Arial" pitchFamily="34" charset="0"/>
                <a:cs typeface="Arial" pitchFamily="34" charset="0"/>
              </a:rPr>
              <a:t>groups </a:t>
            </a:r>
            <a:endParaRPr lang="en-US" altLang="ko-KR" sz="2000" b="1" dirty="0" smtClean="0">
              <a:latin typeface="Arial" pitchFamily="34" charset="0"/>
              <a:cs typeface="Arial" pitchFamily="34" charset="0"/>
            </a:endParaRPr>
          </a:p>
          <a:p>
            <a:pPr lvl="2">
              <a:lnSpc>
                <a:spcPct val="150000"/>
              </a:lnSpc>
              <a:buFont typeface="Wingdings" panose="05000000000000000000" pitchFamily="2" charset="2"/>
              <a:buChar char="§"/>
            </a:pPr>
            <a:r>
              <a:rPr lang="en-US" altLang="ko-KR" sz="1600" b="1" dirty="0" smtClean="0">
                <a:latin typeface="Arial" pitchFamily="34" charset="0"/>
                <a:cs typeface="Arial" pitchFamily="34" charset="0"/>
              </a:rPr>
              <a:t>High </a:t>
            </a:r>
            <a:r>
              <a:rPr lang="en-US" altLang="ko-KR" sz="1600" b="1" dirty="0">
                <a:latin typeface="Arial" pitchFamily="34" charset="0"/>
                <a:cs typeface="Arial" pitchFamily="34" charset="0"/>
              </a:rPr>
              <a:t>CRP </a:t>
            </a:r>
            <a:r>
              <a:rPr lang="en-US" altLang="ko-KR" sz="1600" b="1" dirty="0" smtClean="0">
                <a:latin typeface="Arial" pitchFamily="34" charset="0"/>
                <a:cs typeface="Arial" pitchFamily="34" charset="0"/>
              </a:rPr>
              <a:t>level &amp; obesity </a:t>
            </a:r>
            <a:r>
              <a:rPr lang="en-US" altLang="ko-KR" sz="1600" dirty="0" smtClean="0">
                <a:latin typeface="Arial" pitchFamily="34" charset="0"/>
                <a:cs typeface="Arial" pitchFamily="34" charset="0"/>
              </a:rPr>
              <a:t>: problems </a:t>
            </a:r>
            <a:r>
              <a:rPr lang="en-US" altLang="ko-KR" sz="1600" dirty="0">
                <a:latin typeface="Arial" pitchFamily="34" charset="0"/>
                <a:cs typeface="Arial" pitchFamily="34" charset="0"/>
              </a:rPr>
              <a:t>in mobility, usual activity, and </a:t>
            </a:r>
            <a:r>
              <a:rPr lang="en-US" altLang="ko-KR" sz="1600" dirty="0" smtClean="0">
                <a:latin typeface="Arial" pitchFamily="34" charset="0"/>
                <a:cs typeface="Arial" pitchFamily="34" charset="0"/>
              </a:rPr>
              <a:t>pain/discomfort</a:t>
            </a:r>
          </a:p>
          <a:p>
            <a:pPr lvl="2">
              <a:lnSpc>
                <a:spcPct val="150000"/>
              </a:lnSpc>
              <a:buFont typeface="Wingdings" panose="05000000000000000000" pitchFamily="2" charset="2"/>
              <a:buChar char="§"/>
            </a:pPr>
            <a:r>
              <a:rPr lang="en-US" altLang="ko-KR" sz="1600" b="1" dirty="0">
                <a:latin typeface="Arial" pitchFamily="34" charset="0"/>
                <a:cs typeface="Arial" pitchFamily="34" charset="0"/>
              </a:rPr>
              <a:t>Serum CRP </a:t>
            </a:r>
            <a:r>
              <a:rPr lang="en-US" altLang="ko-KR" sz="1600" dirty="0" smtClean="0">
                <a:latin typeface="Arial" pitchFamily="34" charset="0"/>
                <a:cs typeface="Arial" pitchFamily="34" charset="0"/>
              </a:rPr>
              <a:t>: </a:t>
            </a:r>
            <a:r>
              <a:rPr lang="en-US" altLang="ko-KR" sz="1600" dirty="0" smtClean="0">
                <a:solidFill>
                  <a:srgbClr val="FF0000"/>
                </a:solidFill>
                <a:latin typeface="Arial" pitchFamily="34" charset="0"/>
                <a:cs typeface="Arial" pitchFamily="34" charset="0"/>
              </a:rPr>
              <a:t>useful </a:t>
            </a:r>
            <a:r>
              <a:rPr lang="en-US" altLang="ko-KR" sz="1600" dirty="0">
                <a:solidFill>
                  <a:srgbClr val="FF0000"/>
                </a:solidFill>
                <a:latin typeface="Arial" pitchFamily="34" charset="0"/>
                <a:cs typeface="Arial" pitchFamily="34" charset="0"/>
              </a:rPr>
              <a:t>marker </a:t>
            </a:r>
            <a:r>
              <a:rPr lang="en-US" altLang="ko-KR" sz="1600" dirty="0">
                <a:latin typeface="Arial" pitchFamily="34" charset="0"/>
                <a:cs typeface="Arial" pitchFamily="34" charset="0"/>
              </a:rPr>
              <a:t>of inflammation </a:t>
            </a:r>
            <a:r>
              <a:rPr lang="en-US" altLang="ko-KR" sz="1600" dirty="0" smtClean="0">
                <a:latin typeface="Arial" pitchFamily="34" charset="0"/>
                <a:cs typeface="Arial" pitchFamily="34" charset="0"/>
              </a:rPr>
              <a:t>as an </a:t>
            </a:r>
            <a:r>
              <a:rPr lang="en-US" altLang="ko-KR" sz="1600" dirty="0" smtClean="0">
                <a:solidFill>
                  <a:srgbClr val="FF0000"/>
                </a:solidFill>
                <a:latin typeface="Arial" pitchFamily="34" charset="0"/>
                <a:cs typeface="Arial" pitchFamily="34" charset="0"/>
              </a:rPr>
              <a:t>index </a:t>
            </a:r>
            <a:r>
              <a:rPr lang="en-US" altLang="ko-KR" sz="1600" dirty="0">
                <a:solidFill>
                  <a:srgbClr val="FF0000"/>
                </a:solidFill>
                <a:latin typeface="Arial" pitchFamily="34" charset="0"/>
                <a:cs typeface="Arial" pitchFamily="34" charset="0"/>
              </a:rPr>
              <a:t>of quality of </a:t>
            </a:r>
            <a:r>
              <a:rPr lang="en-US" altLang="ko-KR" sz="1600" dirty="0">
                <a:latin typeface="Arial" pitchFamily="34" charset="0"/>
                <a:cs typeface="Arial" pitchFamily="34" charset="0"/>
              </a:rPr>
              <a:t>life considering both CRP level and obese </a:t>
            </a:r>
            <a:r>
              <a:rPr lang="en-US" altLang="ko-KR" sz="1600" dirty="0" smtClean="0">
                <a:latin typeface="Arial" pitchFamily="34" charset="0"/>
                <a:cs typeface="Arial" pitchFamily="34" charset="0"/>
              </a:rPr>
              <a:t>state</a:t>
            </a:r>
            <a:endParaRPr lang="en-US" altLang="ko-KR" sz="1800" dirty="0" smtClean="0">
              <a:latin typeface="Arial" pitchFamily="34" charset="0"/>
              <a:cs typeface="Arial" pitchFamily="34" charset="0"/>
            </a:endParaRPr>
          </a:p>
        </p:txBody>
      </p:sp>
    </p:spTree>
    <p:extLst>
      <p:ext uri="{BB962C8B-B14F-4D97-AF65-F5344CB8AC3E}">
        <p14:creationId xmlns:p14="http://schemas.microsoft.com/office/powerpoint/2010/main" val="18939730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4096" y="1052736"/>
            <a:ext cx="9036496" cy="5121696"/>
          </a:xfrm>
          <a:noFill/>
        </p:spPr>
        <p:txBody>
          <a:bodyPr>
            <a:normAutofit fontScale="70000" lnSpcReduction="20000"/>
          </a:bodyPr>
          <a:lstStyle/>
          <a:p>
            <a:pPr>
              <a:lnSpc>
                <a:spcPct val="120000"/>
              </a:lnSpc>
            </a:pPr>
            <a:r>
              <a:rPr lang="en-US" altLang="ko-KR" b="1" dirty="0">
                <a:latin typeface="Arial" pitchFamily="34" charset="0"/>
                <a:cs typeface="Arial" pitchFamily="34" charset="0"/>
              </a:rPr>
              <a:t>Previous</a:t>
            </a:r>
            <a:r>
              <a:rPr lang="en-US" altLang="ko-KR" dirty="0">
                <a:latin typeface="Arial" pitchFamily="34" charset="0"/>
                <a:cs typeface="Arial" pitchFamily="34" charset="0"/>
              </a:rPr>
              <a:t> studies</a:t>
            </a:r>
          </a:p>
          <a:p>
            <a:pPr lvl="1">
              <a:lnSpc>
                <a:spcPct val="120000"/>
              </a:lnSpc>
              <a:buFont typeface="Wingdings" panose="05000000000000000000" pitchFamily="2" charset="2"/>
              <a:buChar char="§"/>
            </a:pPr>
            <a:r>
              <a:rPr lang="en-US" altLang="ko-KR" sz="1900" dirty="0">
                <a:latin typeface="Arial" pitchFamily="34" charset="0"/>
                <a:cs typeface="Arial" pitchFamily="34" charset="0"/>
              </a:rPr>
              <a:t>The </a:t>
            </a:r>
            <a:r>
              <a:rPr lang="en-US" altLang="ko-KR" sz="1900" b="1" dirty="0">
                <a:latin typeface="Arial" pitchFamily="34" charset="0"/>
                <a:cs typeface="Arial" pitchFamily="34" charset="0"/>
              </a:rPr>
              <a:t>correlation</a:t>
            </a:r>
            <a:r>
              <a:rPr lang="en-US" altLang="ko-KR" sz="1900" dirty="0">
                <a:latin typeface="Arial" pitchFamily="34" charset="0"/>
                <a:cs typeface="Arial" pitchFamily="34" charset="0"/>
              </a:rPr>
              <a:t> between </a:t>
            </a:r>
            <a:r>
              <a:rPr lang="en-US" altLang="ko-KR" sz="1900" b="1" dirty="0">
                <a:latin typeface="Arial" pitchFamily="34" charset="0"/>
                <a:cs typeface="Arial" pitchFamily="34" charset="0"/>
              </a:rPr>
              <a:t>inflammation </a:t>
            </a:r>
            <a:r>
              <a:rPr lang="en-US" altLang="ko-KR" sz="1900" dirty="0">
                <a:latin typeface="Arial" pitchFamily="34" charset="0"/>
                <a:cs typeface="Arial" pitchFamily="34" charset="0"/>
              </a:rPr>
              <a:t>and </a:t>
            </a:r>
            <a:r>
              <a:rPr lang="en-US" altLang="ko-KR" sz="1900" b="1" dirty="0">
                <a:latin typeface="Arial" pitchFamily="34" charset="0"/>
                <a:cs typeface="Arial" pitchFamily="34" charset="0"/>
              </a:rPr>
              <a:t>poor </a:t>
            </a:r>
            <a:r>
              <a:rPr lang="en-US" altLang="ko-KR" sz="1900" b="1" dirty="0" err="1">
                <a:latin typeface="Arial" pitchFamily="34" charset="0"/>
                <a:cs typeface="Arial" pitchFamily="34" charset="0"/>
              </a:rPr>
              <a:t>HRQoL</a:t>
            </a:r>
            <a:r>
              <a:rPr lang="en-US" altLang="ko-KR" sz="1900" b="1" dirty="0">
                <a:latin typeface="Arial" pitchFamily="34" charset="0"/>
                <a:cs typeface="Arial" pitchFamily="34" charset="0"/>
              </a:rPr>
              <a:t> </a:t>
            </a:r>
          </a:p>
          <a:p>
            <a:pPr lvl="1">
              <a:lnSpc>
                <a:spcPct val="120000"/>
              </a:lnSpc>
              <a:buFont typeface="Wingdings" panose="05000000000000000000" pitchFamily="2" charset="2"/>
              <a:buChar char="§"/>
            </a:pPr>
            <a:r>
              <a:rPr lang="en-US" altLang="ko-KR" sz="1900" dirty="0">
                <a:latin typeface="Arial" pitchFamily="34" charset="0"/>
                <a:cs typeface="Arial" pitchFamily="34" charset="0"/>
              </a:rPr>
              <a:t>The serum </a:t>
            </a:r>
            <a:r>
              <a:rPr lang="en-US" altLang="ko-KR" sz="1900" dirty="0" smtClean="0">
                <a:latin typeface="Arial" pitchFamily="34" charset="0"/>
                <a:cs typeface="Arial" pitchFamily="34" charset="0"/>
              </a:rPr>
              <a:t>CRP: useful </a:t>
            </a:r>
            <a:r>
              <a:rPr lang="en-US" altLang="ko-KR" sz="1900" dirty="0">
                <a:latin typeface="Arial" pitchFamily="34" charset="0"/>
                <a:cs typeface="Arial" pitchFamily="34" charset="0"/>
              </a:rPr>
              <a:t>marker of chronic inflammation in chronic medical conditions</a:t>
            </a:r>
          </a:p>
          <a:p>
            <a:pPr lvl="1">
              <a:lnSpc>
                <a:spcPct val="120000"/>
              </a:lnSpc>
              <a:buFont typeface="Wingdings" panose="05000000000000000000" pitchFamily="2" charset="2"/>
              <a:buChar char="§"/>
            </a:pPr>
            <a:r>
              <a:rPr lang="en-US" altLang="ko-KR" sz="1900" dirty="0">
                <a:latin typeface="Arial" pitchFamily="34" charset="0"/>
                <a:cs typeface="Arial" pitchFamily="34" charset="0"/>
              </a:rPr>
              <a:t>Carpenter LL, et al. (2016</a:t>
            </a:r>
            <a:r>
              <a:rPr lang="en-US" altLang="ko-KR" sz="1900" dirty="0" smtClean="0">
                <a:latin typeface="Arial" pitchFamily="34" charset="0"/>
                <a:cs typeface="Arial" pitchFamily="34" charset="0"/>
              </a:rPr>
              <a:t>)</a:t>
            </a:r>
            <a:endParaRPr lang="en-US" altLang="ko-KR" sz="1900" i="1" dirty="0">
              <a:latin typeface="Arial" pitchFamily="34" charset="0"/>
              <a:cs typeface="Arial" pitchFamily="34" charset="0"/>
            </a:endParaRPr>
          </a:p>
          <a:p>
            <a:pPr lvl="2">
              <a:lnSpc>
                <a:spcPct val="120000"/>
              </a:lnSpc>
              <a:buFont typeface="Wingdings" panose="05000000000000000000" pitchFamily="2" charset="2"/>
              <a:buChar char="§"/>
            </a:pPr>
            <a:r>
              <a:rPr lang="en-US" altLang="ko-KR" sz="1900" b="1" dirty="0" smtClean="0">
                <a:latin typeface="Arial" pitchFamily="34" charset="0"/>
                <a:cs typeface="Arial" pitchFamily="34" charset="0"/>
              </a:rPr>
              <a:t>Increased </a:t>
            </a:r>
            <a:r>
              <a:rPr lang="en-US" altLang="ko-KR" sz="1900" b="1" dirty="0">
                <a:latin typeface="Arial" pitchFamily="34" charset="0"/>
                <a:cs typeface="Arial" pitchFamily="34" charset="0"/>
              </a:rPr>
              <a:t>CRP </a:t>
            </a:r>
            <a:r>
              <a:rPr lang="en-US" altLang="ko-KR" sz="1900" b="1" dirty="0" smtClean="0">
                <a:latin typeface="Arial" pitchFamily="34" charset="0"/>
                <a:cs typeface="Arial" pitchFamily="34" charset="0"/>
              </a:rPr>
              <a:t>level : </a:t>
            </a:r>
            <a:r>
              <a:rPr lang="en-US" altLang="ko-KR" sz="1900" dirty="0" smtClean="0">
                <a:latin typeface="Arial" pitchFamily="34" charset="0"/>
                <a:cs typeface="Arial" pitchFamily="34" charset="0"/>
              </a:rPr>
              <a:t>associated </a:t>
            </a:r>
            <a:r>
              <a:rPr lang="en-US" altLang="ko-KR" sz="1900" dirty="0">
                <a:latin typeface="Arial" pitchFamily="34" charset="0"/>
                <a:cs typeface="Arial" pitchFamily="34" charset="0"/>
              </a:rPr>
              <a:t>with</a:t>
            </a:r>
            <a:r>
              <a:rPr lang="en-US" altLang="ko-KR" sz="1900" b="1" dirty="0">
                <a:latin typeface="Arial" pitchFamily="34" charset="0"/>
                <a:cs typeface="Arial" pitchFamily="34" charset="0"/>
              </a:rPr>
              <a:t> </a:t>
            </a:r>
            <a:r>
              <a:rPr lang="en-US" altLang="ko-KR" sz="1900" b="1" dirty="0" smtClean="0">
                <a:latin typeface="Arial" pitchFamily="34" charset="0"/>
                <a:cs typeface="Arial" pitchFamily="34" charset="0"/>
              </a:rPr>
              <a:t>pain, fatigue, </a:t>
            </a:r>
            <a:r>
              <a:rPr lang="en-US" altLang="ko-KR" sz="1900" b="1" dirty="0">
                <a:latin typeface="Arial" pitchFamily="34" charset="0"/>
                <a:cs typeface="Arial" pitchFamily="34" charset="0"/>
              </a:rPr>
              <a:t>lower overall quality of physical health </a:t>
            </a:r>
            <a:r>
              <a:rPr lang="en-US" altLang="ko-KR" sz="1900" dirty="0" smtClean="0">
                <a:solidFill>
                  <a:srgbClr val="FF0000"/>
                </a:solidFill>
                <a:latin typeface="Arial" pitchFamily="34" charset="0"/>
                <a:cs typeface="Arial" pitchFamily="34" charset="0"/>
              </a:rPr>
              <a:t>independent </a:t>
            </a:r>
            <a:r>
              <a:rPr lang="en-US" altLang="ko-KR" sz="1900" dirty="0">
                <a:solidFill>
                  <a:srgbClr val="FF0000"/>
                </a:solidFill>
                <a:latin typeface="Arial" pitchFamily="34" charset="0"/>
                <a:cs typeface="Arial" pitchFamily="34" charset="0"/>
              </a:rPr>
              <a:t>of BMI </a:t>
            </a:r>
            <a:r>
              <a:rPr lang="en-US" altLang="ko-KR" sz="1900" dirty="0">
                <a:latin typeface="Arial" pitchFamily="34" charset="0"/>
                <a:cs typeface="Arial" pitchFamily="34" charset="0"/>
              </a:rPr>
              <a:t>in healthy participants </a:t>
            </a:r>
          </a:p>
          <a:p>
            <a:pPr lvl="1">
              <a:lnSpc>
                <a:spcPct val="120000"/>
              </a:lnSpc>
              <a:buFont typeface="Wingdings" panose="05000000000000000000" pitchFamily="2" charset="2"/>
              <a:buChar char="§"/>
            </a:pPr>
            <a:r>
              <a:rPr lang="en-US" altLang="ko-KR" sz="1900" dirty="0" smtClean="0">
                <a:latin typeface="Arial" pitchFamily="34" charset="0"/>
                <a:cs typeface="Arial" pitchFamily="34" charset="0"/>
              </a:rPr>
              <a:t>Christian </a:t>
            </a:r>
            <a:r>
              <a:rPr lang="en-US" altLang="ko-KR" sz="1900" dirty="0">
                <a:latin typeface="Arial" pitchFamily="34" charset="0"/>
                <a:cs typeface="Arial" pitchFamily="34" charset="0"/>
              </a:rPr>
              <a:t>LM, et al. </a:t>
            </a:r>
            <a:r>
              <a:rPr lang="en-US" altLang="ko-KR" sz="1900" dirty="0" smtClean="0">
                <a:latin typeface="Arial" pitchFamily="34" charset="0"/>
                <a:cs typeface="Arial" pitchFamily="34" charset="0"/>
              </a:rPr>
              <a:t>(2011)</a:t>
            </a:r>
          </a:p>
          <a:p>
            <a:pPr lvl="2">
              <a:lnSpc>
                <a:spcPct val="120000"/>
              </a:lnSpc>
              <a:buFont typeface="Wingdings" panose="05000000000000000000" pitchFamily="2" charset="2"/>
              <a:buChar char="§"/>
            </a:pPr>
            <a:r>
              <a:rPr lang="en-US" altLang="ko-KR" sz="1900" b="1" dirty="0" smtClean="0">
                <a:latin typeface="Arial" pitchFamily="34" charset="0"/>
                <a:cs typeface="Arial" pitchFamily="34" charset="0"/>
              </a:rPr>
              <a:t>Serum CRP </a:t>
            </a:r>
            <a:r>
              <a:rPr lang="en-US" altLang="ko-KR" sz="1900" dirty="0" smtClean="0">
                <a:latin typeface="Arial" pitchFamily="34" charset="0"/>
                <a:cs typeface="Arial" pitchFamily="34" charset="0"/>
              </a:rPr>
              <a:t>and IL-6 : </a:t>
            </a:r>
            <a:r>
              <a:rPr lang="en-US" altLang="ko-KR" sz="1900" b="1" dirty="0" smtClean="0">
                <a:latin typeface="Arial" pitchFamily="34" charset="0"/>
                <a:cs typeface="Arial" pitchFamily="34" charset="0"/>
              </a:rPr>
              <a:t>poorer self rated health </a:t>
            </a:r>
            <a:r>
              <a:rPr lang="en-US" altLang="ko-KR" sz="1900" dirty="0" smtClean="0">
                <a:latin typeface="Arial" pitchFamily="34" charset="0"/>
                <a:cs typeface="Arial" pitchFamily="34" charset="0"/>
              </a:rPr>
              <a:t>after </a:t>
            </a:r>
            <a:r>
              <a:rPr lang="en-US" altLang="ko-KR" sz="1900" b="1" dirty="0" smtClean="0">
                <a:latin typeface="Arial" pitchFamily="34" charset="0"/>
                <a:cs typeface="Arial" pitchFamily="34" charset="0"/>
              </a:rPr>
              <a:t>adjusting</a:t>
            </a:r>
            <a:r>
              <a:rPr lang="en-US" altLang="ko-KR" sz="1900" dirty="0" smtClean="0">
                <a:latin typeface="Arial" pitchFamily="34" charset="0"/>
                <a:cs typeface="Arial" pitchFamily="34" charset="0"/>
              </a:rPr>
              <a:t> for age, gender, </a:t>
            </a:r>
            <a:r>
              <a:rPr lang="en-US" altLang="ko-KR" sz="1900" dirty="0" smtClean="0">
                <a:solidFill>
                  <a:srgbClr val="FF0000"/>
                </a:solidFill>
                <a:latin typeface="Arial" pitchFamily="34" charset="0"/>
                <a:cs typeface="Arial" pitchFamily="34" charset="0"/>
              </a:rPr>
              <a:t>BMI</a:t>
            </a:r>
            <a:r>
              <a:rPr lang="en-US" altLang="ko-KR" sz="1900" dirty="0" smtClean="0">
                <a:latin typeface="Arial" pitchFamily="34" charset="0"/>
                <a:cs typeface="Arial" pitchFamily="34" charset="0"/>
              </a:rPr>
              <a:t> and health condition</a:t>
            </a:r>
          </a:p>
          <a:p>
            <a:pPr lvl="1">
              <a:lnSpc>
                <a:spcPct val="120000"/>
              </a:lnSpc>
              <a:buFont typeface="Wingdings" panose="05000000000000000000" pitchFamily="2" charset="2"/>
              <a:buChar char="§"/>
            </a:pPr>
            <a:r>
              <a:rPr lang="en-US" altLang="ko-KR" sz="1900" dirty="0" err="1" smtClean="0">
                <a:latin typeface="Arial" pitchFamily="34" charset="0"/>
                <a:cs typeface="Arial" pitchFamily="34" charset="0"/>
              </a:rPr>
              <a:t>Ellulu</a:t>
            </a:r>
            <a:r>
              <a:rPr lang="en-US" altLang="ko-KR" sz="1900" dirty="0" smtClean="0">
                <a:latin typeface="Arial" pitchFamily="34" charset="0"/>
                <a:cs typeface="Arial" pitchFamily="34" charset="0"/>
              </a:rPr>
              <a:t>, </a:t>
            </a:r>
            <a:r>
              <a:rPr lang="en-US" altLang="ko-KR" sz="1900" dirty="0">
                <a:latin typeface="Arial" pitchFamily="34" charset="0"/>
                <a:cs typeface="Arial" pitchFamily="34" charset="0"/>
              </a:rPr>
              <a:t>et </a:t>
            </a:r>
            <a:r>
              <a:rPr lang="en-US" altLang="ko-KR" sz="1900" dirty="0" smtClean="0">
                <a:latin typeface="Arial" pitchFamily="34" charset="0"/>
                <a:cs typeface="Arial" pitchFamily="34" charset="0"/>
              </a:rPr>
              <a:t>al. (2016)</a:t>
            </a:r>
            <a:endParaRPr lang="en-US" altLang="ko-KR" sz="1900" dirty="0">
              <a:latin typeface="Arial" pitchFamily="34" charset="0"/>
              <a:cs typeface="Arial" pitchFamily="34" charset="0"/>
            </a:endParaRPr>
          </a:p>
          <a:p>
            <a:pPr lvl="1">
              <a:lnSpc>
                <a:spcPct val="120000"/>
              </a:lnSpc>
              <a:buFont typeface="Wingdings" panose="05000000000000000000" pitchFamily="2" charset="2"/>
              <a:buChar char="§"/>
            </a:pPr>
            <a:r>
              <a:rPr lang="en-US" altLang="ko-KR" sz="1900" dirty="0" err="1" smtClean="0">
                <a:latin typeface="Arial" pitchFamily="34" charset="0"/>
                <a:cs typeface="Arial" pitchFamily="34" charset="0"/>
              </a:rPr>
              <a:t>Imayama</a:t>
            </a:r>
            <a:r>
              <a:rPr lang="en-US" altLang="ko-KR" sz="1900" dirty="0" smtClean="0">
                <a:latin typeface="Arial" pitchFamily="34" charset="0"/>
                <a:cs typeface="Arial" pitchFamily="34" charset="0"/>
              </a:rPr>
              <a:t>, et al. (2013)</a:t>
            </a:r>
            <a:endParaRPr lang="en-US" altLang="ko-KR" sz="1900" dirty="0">
              <a:latin typeface="Arial" pitchFamily="34" charset="0"/>
              <a:cs typeface="Arial" pitchFamily="34" charset="0"/>
            </a:endParaRPr>
          </a:p>
          <a:p>
            <a:pPr>
              <a:lnSpc>
                <a:spcPct val="120000"/>
              </a:lnSpc>
            </a:pPr>
            <a:endParaRPr lang="en-US" altLang="ko-KR" sz="2600" b="1" dirty="0" smtClean="0">
              <a:solidFill>
                <a:srgbClr val="00B0F0"/>
              </a:solidFill>
              <a:latin typeface="Arial" pitchFamily="34" charset="0"/>
              <a:cs typeface="Arial" pitchFamily="34" charset="0"/>
            </a:endParaRPr>
          </a:p>
          <a:p>
            <a:pPr>
              <a:lnSpc>
                <a:spcPct val="120000"/>
              </a:lnSpc>
            </a:pPr>
            <a:endParaRPr lang="en-US" altLang="ko-KR" sz="2600" b="1" dirty="0" smtClean="0">
              <a:solidFill>
                <a:srgbClr val="00B0F0"/>
              </a:solidFill>
              <a:latin typeface="Arial" pitchFamily="34" charset="0"/>
              <a:cs typeface="Arial" pitchFamily="34" charset="0"/>
            </a:endParaRPr>
          </a:p>
          <a:p>
            <a:pPr>
              <a:lnSpc>
                <a:spcPct val="120000"/>
              </a:lnSpc>
            </a:pPr>
            <a:r>
              <a:rPr lang="en-US" altLang="ko-KR" sz="2600" b="1" dirty="0" smtClean="0">
                <a:latin typeface="Arial" pitchFamily="34" charset="0"/>
                <a:cs typeface="Arial" pitchFamily="34" charset="0"/>
              </a:rPr>
              <a:t>Depression or anxiety </a:t>
            </a:r>
          </a:p>
          <a:p>
            <a:pPr lvl="1">
              <a:lnSpc>
                <a:spcPct val="120000"/>
              </a:lnSpc>
              <a:buFont typeface="Wingdings" panose="05000000000000000000" pitchFamily="2" charset="2"/>
              <a:buChar char="§"/>
            </a:pPr>
            <a:r>
              <a:rPr lang="en-US" altLang="ko-KR" sz="1900" dirty="0" smtClean="0">
                <a:latin typeface="Arial" pitchFamily="34" charset="0"/>
                <a:cs typeface="Arial" pitchFamily="34" charset="0"/>
              </a:rPr>
              <a:t>Reportedly related to increased levels of CRP</a:t>
            </a:r>
          </a:p>
          <a:p>
            <a:pPr lvl="1">
              <a:lnSpc>
                <a:spcPct val="120000"/>
              </a:lnSpc>
              <a:buFont typeface="Wingdings" panose="05000000000000000000" pitchFamily="2" charset="2"/>
              <a:buChar char="§"/>
            </a:pPr>
            <a:r>
              <a:rPr lang="en-US" altLang="ko-KR" sz="1900" b="1" dirty="0" smtClean="0">
                <a:latin typeface="Arial" pitchFamily="34" charset="0"/>
                <a:cs typeface="Arial" pitchFamily="34" charset="0"/>
              </a:rPr>
              <a:t>Our results</a:t>
            </a:r>
          </a:p>
          <a:p>
            <a:pPr lvl="2">
              <a:lnSpc>
                <a:spcPct val="120000"/>
              </a:lnSpc>
              <a:buFont typeface="Wingdings" panose="05000000000000000000" pitchFamily="2" charset="2"/>
              <a:buChar char="§"/>
            </a:pPr>
            <a:r>
              <a:rPr lang="en-US" altLang="ko-KR" sz="1900" dirty="0" smtClean="0">
                <a:solidFill>
                  <a:srgbClr val="FF0000"/>
                </a:solidFill>
                <a:latin typeface="Arial" pitchFamily="34" charset="0"/>
                <a:cs typeface="Arial" pitchFamily="34" charset="0"/>
              </a:rPr>
              <a:t>No association</a:t>
            </a:r>
            <a:endParaRPr lang="en-US" altLang="ko-KR" sz="1900" dirty="0" smtClean="0">
              <a:latin typeface="Arial" pitchFamily="34" charset="0"/>
              <a:cs typeface="Arial" pitchFamily="34" charset="0"/>
            </a:endParaRPr>
          </a:p>
          <a:p>
            <a:pPr lvl="2">
              <a:lnSpc>
                <a:spcPct val="120000"/>
              </a:lnSpc>
              <a:buFont typeface="Wingdings" panose="05000000000000000000" pitchFamily="2" charset="2"/>
              <a:buChar char="§"/>
            </a:pPr>
            <a:r>
              <a:rPr lang="en-US" altLang="ko-KR" sz="1900" dirty="0" smtClean="0">
                <a:latin typeface="Arial" pitchFamily="34" charset="0"/>
                <a:cs typeface="Arial" pitchFamily="34" charset="0"/>
              </a:rPr>
              <a:t>Consistent </a:t>
            </a:r>
            <a:r>
              <a:rPr lang="en-US" altLang="ko-KR" sz="1900" dirty="0">
                <a:latin typeface="Arial" pitchFamily="34" charset="0"/>
                <a:cs typeface="Arial" pitchFamily="34" charset="0"/>
              </a:rPr>
              <a:t>with </a:t>
            </a:r>
            <a:r>
              <a:rPr lang="en-US" altLang="ko-KR" sz="1900" dirty="0" smtClean="0">
                <a:latin typeface="Arial" pitchFamily="34" charset="0"/>
                <a:cs typeface="Arial" pitchFamily="34" charset="0"/>
              </a:rPr>
              <a:t>another study (physical health and mental health)</a:t>
            </a:r>
          </a:p>
          <a:p>
            <a:pPr lvl="2">
              <a:lnSpc>
                <a:spcPct val="120000"/>
              </a:lnSpc>
              <a:buFont typeface="Wingdings" panose="05000000000000000000" pitchFamily="2" charset="2"/>
              <a:buChar char="§"/>
            </a:pPr>
            <a:r>
              <a:rPr lang="en-US" altLang="ko-KR" sz="1900" dirty="0" smtClean="0">
                <a:latin typeface="Arial" pitchFamily="34" charset="0"/>
                <a:cs typeface="Arial" pitchFamily="34" charset="0"/>
              </a:rPr>
              <a:t>The EQ-5D : limitations in identifying the symptoms of depression or anxiety</a:t>
            </a:r>
          </a:p>
        </p:txBody>
      </p:sp>
      <p:sp>
        <p:nvSpPr>
          <p:cNvPr id="5" name="TextBox 4"/>
          <p:cNvSpPr txBox="1"/>
          <p:nvPr/>
        </p:nvSpPr>
        <p:spPr>
          <a:xfrm>
            <a:off x="5929961" y="6237312"/>
            <a:ext cx="3214039" cy="630942"/>
          </a:xfrm>
          <a:prstGeom prst="rect">
            <a:avLst/>
          </a:prstGeom>
          <a:noFill/>
        </p:spPr>
        <p:txBody>
          <a:bodyPr wrap="square" rtlCol="0">
            <a:spAutoFit/>
          </a:bodyPr>
          <a:lstStyle/>
          <a:p>
            <a:pPr marL="0" lvl="1" algn="r"/>
            <a:r>
              <a:rPr lang="en-US" altLang="ko-KR" sz="700" i="1" dirty="0" smtClean="0">
                <a:latin typeface="Arial" pitchFamily="34" charset="0"/>
                <a:cs typeface="Arial" pitchFamily="34" charset="0"/>
              </a:rPr>
              <a:t>Carpenter LL, et al. </a:t>
            </a:r>
            <a:r>
              <a:rPr lang="en-US" altLang="ko-KR" sz="700" i="1" dirty="0" err="1" smtClean="0">
                <a:latin typeface="Arial" pitchFamily="34" charset="0"/>
                <a:cs typeface="Arial" pitchFamily="34" charset="0"/>
              </a:rPr>
              <a:t>Acta</a:t>
            </a:r>
            <a:r>
              <a:rPr lang="en-US" altLang="ko-KR" sz="700" i="1" dirty="0" smtClean="0">
                <a:latin typeface="Arial" pitchFamily="34" charset="0"/>
                <a:cs typeface="Arial" pitchFamily="34" charset="0"/>
              </a:rPr>
              <a:t> </a:t>
            </a:r>
            <a:r>
              <a:rPr lang="en-US" altLang="ko-KR" sz="700" i="1" dirty="0" err="1" smtClean="0">
                <a:latin typeface="Arial" pitchFamily="34" charset="0"/>
                <a:cs typeface="Arial" pitchFamily="34" charset="0"/>
              </a:rPr>
              <a:t>Psychiatr</a:t>
            </a:r>
            <a:r>
              <a:rPr lang="en-US" altLang="ko-KR" sz="700" i="1" dirty="0" smtClean="0">
                <a:latin typeface="Arial" pitchFamily="34" charset="0"/>
                <a:cs typeface="Arial" pitchFamily="34" charset="0"/>
              </a:rPr>
              <a:t> Scand 2012;126:402-10</a:t>
            </a:r>
          </a:p>
          <a:p>
            <a:pPr marL="0" lvl="1" algn="r"/>
            <a:r>
              <a:rPr lang="en-US" altLang="ko-KR" sz="700" i="1" dirty="0" smtClean="0">
                <a:latin typeface="Arial" pitchFamily="34" charset="0"/>
                <a:cs typeface="Arial" pitchFamily="34" charset="0"/>
              </a:rPr>
              <a:t>Christian LM, et al. </a:t>
            </a:r>
            <a:r>
              <a:rPr lang="en-US" altLang="ko-KR" sz="700" i="1" dirty="0" err="1" smtClean="0">
                <a:latin typeface="Arial" pitchFamily="34" charset="0"/>
                <a:cs typeface="Arial" pitchFamily="34" charset="0"/>
              </a:rPr>
              <a:t>Psychoneuroendocrinology</a:t>
            </a:r>
            <a:r>
              <a:rPr lang="en-US" altLang="ko-KR" sz="700" i="1" dirty="0" smtClean="0">
                <a:latin typeface="Arial" pitchFamily="34" charset="0"/>
                <a:cs typeface="Arial" pitchFamily="34" charset="0"/>
              </a:rPr>
              <a:t> 2011;36:1495-504</a:t>
            </a:r>
          </a:p>
          <a:p>
            <a:pPr algn="r"/>
            <a:r>
              <a:rPr lang="en-US" altLang="ko-KR" sz="700" i="1" dirty="0" err="1" smtClean="0">
                <a:latin typeface="Arial" pitchFamily="34" charset="0"/>
                <a:cs typeface="Arial" pitchFamily="34" charset="0"/>
              </a:rPr>
              <a:t>Pikhart</a:t>
            </a:r>
            <a:r>
              <a:rPr lang="en-US" altLang="ko-KR" sz="700" i="1" dirty="0" smtClean="0">
                <a:latin typeface="Arial" pitchFamily="34" charset="0"/>
                <a:cs typeface="Arial" pitchFamily="34" charset="0"/>
              </a:rPr>
              <a:t> H, et al. Psychiatry </a:t>
            </a:r>
            <a:r>
              <a:rPr lang="en-US" altLang="ko-KR" sz="700" i="1" dirty="0" err="1">
                <a:latin typeface="Arial" pitchFamily="34" charset="0"/>
                <a:cs typeface="Arial" pitchFamily="34" charset="0"/>
              </a:rPr>
              <a:t>Psychiatr</a:t>
            </a:r>
            <a:r>
              <a:rPr lang="en-US" altLang="ko-KR" sz="700" i="1" dirty="0">
                <a:latin typeface="Arial" pitchFamily="34" charset="0"/>
                <a:cs typeface="Arial" pitchFamily="34" charset="0"/>
              </a:rPr>
              <a:t> </a:t>
            </a:r>
            <a:r>
              <a:rPr lang="en-US" altLang="ko-KR" sz="700" i="1" dirty="0" err="1">
                <a:latin typeface="Arial" pitchFamily="34" charset="0"/>
                <a:cs typeface="Arial" pitchFamily="34" charset="0"/>
              </a:rPr>
              <a:t>Epidemiol</a:t>
            </a:r>
            <a:r>
              <a:rPr lang="en-US" altLang="ko-KR" sz="700" i="1" dirty="0">
                <a:latin typeface="Arial" pitchFamily="34" charset="0"/>
                <a:cs typeface="Arial" pitchFamily="34" charset="0"/>
              </a:rPr>
              <a:t> </a:t>
            </a:r>
            <a:r>
              <a:rPr lang="en-US" altLang="ko-KR" sz="700" i="1" dirty="0" smtClean="0">
                <a:latin typeface="Arial" pitchFamily="34" charset="0"/>
                <a:cs typeface="Arial" pitchFamily="34" charset="0"/>
              </a:rPr>
              <a:t>2009;44:217-22</a:t>
            </a:r>
          </a:p>
          <a:p>
            <a:pPr algn="r"/>
            <a:r>
              <a:rPr lang="en-US" altLang="ko-KR" sz="700" i="1" dirty="0" err="1">
                <a:latin typeface="Arial" pitchFamily="34" charset="0"/>
                <a:cs typeface="Arial" pitchFamily="34" charset="0"/>
              </a:rPr>
              <a:t>Brummett</a:t>
            </a:r>
            <a:r>
              <a:rPr lang="en-US" altLang="ko-KR" sz="700" i="1" dirty="0">
                <a:latin typeface="Arial" pitchFamily="34" charset="0"/>
                <a:cs typeface="Arial" pitchFamily="34" charset="0"/>
              </a:rPr>
              <a:t> </a:t>
            </a:r>
            <a:r>
              <a:rPr lang="en-US" altLang="ko-KR" sz="700" i="1" dirty="0" smtClean="0">
                <a:latin typeface="Arial" pitchFamily="34" charset="0"/>
                <a:cs typeface="Arial" pitchFamily="34" charset="0"/>
              </a:rPr>
              <a:t>BH, et al. </a:t>
            </a:r>
            <a:r>
              <a:rPr lang="en-US" altLang="ko-KR" sz="700" i="1" dirty="0" err="1">
                <a:latin typeface="Arial" pitchFamily="34" charset="0"/>
                <a:cs typeface="Arial" pitchFamily="34" charset="0"/>
              </a:rPr>
              <a:t>Psychosom</a:t>
            </a:r>
            <a:r>
              <a:rPr lang="en-US" altLang="ko-KR" sz="700" i="1" dirty="0">
                <a:latin typeface="Arial" pitchFamily="34" charset="0"/>
                <a:cs typeface="Arial" pitchFamily="34" charset="0"/>
              </a:rPr>
              <a:t> Med </a:t>
            </a:r>
            <a:r>
              <a:rPr lang="en-US" altLang="ko-KR" sz="700" i="1" dirty="0" smtClean="0">
                <a:latin typeface="Arial" pitchFamily="34" charset="0"/>
                <a:cs typeface="Arial" pitchFamily="34" charset="0"/>
              </a:rPr>
              <a:t>2010;72:333-9</a:t>
            </a:r>
          </a:p>
          <a:p>
            <a:pPr algn="r"/>
            <a:r>
              <a:rPr lang="en-US" altLang="ko-KR" sz="700" i="1" dirty="0" err="1">
                <a:latin typeface="Arial" pitchFamily="34" charset="0"/>
                <a:cs typeface="Arial" pitchFamily="34" charset="0"/>
              </a:rPr>
              <a:t>Liukkonen</a:t>
            </a:r>
            <a:r>
              <a:rPr lang="en-US" altLang="ko-KR" sz="700" i="1" dirty="0">
                <a:latin typeface="Arial" pitchFamily="34" charset="0"/>
                <a:cs typeface="Arial" pitchFamily="34" charset="0"/>
              </a:rPr>
              <a:t> </a:t>
            </a:r>
            <a:r>
              <a:rPr lang="en-US" altLang="ko-KR" sz="700" i="1" dirty="0" smtClean="0">
                <a:latin typeface="Arial" pitchFamily="34" charset="0"/>
                <a:cs typeface="Arial" pitchFamily="34" charset="0"/>
              </a:rPr>
              <a:t>T, et al. </a:t>
            </a:r>
            <a:r>
              <a:rPr lang="en-US" altLang="ko-KR" sz="700" i="1" dirty="0" err="1">
                <a:latin typeface="Arial" pitchFamily="34" charset="0"/>
                <a:cs typeface="Arial" pitchFamily="34" charset="0"/>
              </a:rPr>
              <a:t>Eur</a:t>
            </a:r>
            <a:r>
              <a:rPr lang="en-US" altLang="ko-KR" sz="700" i="1" dirty="0">
                <a:latin typeface="Arial" pitchFamily="34" charset="0"/>
                <a:cs typeface="Arial" pitchFamily="34" charset="0"/>
              </a:rPr>
              <a:t> Psychiatry </a:t>
            </a:r>
            <a:r>
              <a:rPr lang="en-US" altLang="ko-KR" sz="700" i="1" dirty="0" smtClean="0">
                <a:latin typeface="Arial" pitchFamily="34" charset="0"/>
                <a:cs typeface="Arial" pitchFamily="34" charset="0"/>
              </a:rPr>
              <a:t>2011;26:363-9</a:t>
            </a:r>
            <a:endParaRPr lang="ko-KR" altLang="en-US" sz="700" i="1" dirty="0">
              <a:latin typeface="Arial" pitchFamily="34" charset="0"/>
              <a:cs typeface="Arial" pitchFamily="34" charset="0"/>
            </a:endParaRPr>
          </a:p>
        </p:txBody>
      </p:sp>
      <p:sp>
        <p:nvSpPr>
          <p:cNvPr id="8" name="직사각형 7"/>
          <p:cNvSpPr/>
          <p:nvPr/>
        </p:nvSpPr>
        <p:spPr>
          <a:xfrm>
            <a:off x="2627784" y="3284984"/>
            <a:ext cx="6336704" cy="936104"/>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400" dirty="0" smtClean="0">
                <a:solidFill>
                  <a:schemeClr val="tx1"/>
                </a:solidFill>
                <a:latin typeface="Arial" pitchFamily="34" charset="0"/>
                <a:cs typeface="Arial" pitchFamily="34" charset="0"/>
              </a:rPr>
              <a:t>   Obesity, as </a:t>
            </a:r>
            <a:r>
              <a:rPr lang="en-US" altLang="ko-KR" sz="1400" dirty="0">
                <a:solidFill>
                  <a:schemeClr val="tx1"/>
                </a:solidFill>
                <a:latin typeface="Arial" pitchFamily="34" charset="0"/>
                <a:cs typeface="Arial" pitchFamily="34" charset="0"/>
              </a:rPr>
              <a:t>a crucial relevant factor related to high CRP level </a:t>
            </a:r>
          </a:p>
          <a:p>
            <a:pPr marL="742950" lvl="1" indent="-285750">
              <a:buFont typeface="Arial" panose="020B0604020202020204" pitchFamily="34" charset="0"/>
              <a:buChar char="•"/>
            </a:pPr>
            <a:r>
              <a:rPr lang="en-US" altLang="ko-KR" sz="1400" dirty="0">
                <a:solidFill>
                  <a:schemeClr val="tx1"/>
                </a:solidFill>
                <a:latin typeface="Arial" pitchFamily="34" charset="0"/>
                <a:cs typeface="Arial" pitchFamily="34" charset="0"/>
              </a:rPr>
              <a:t>small sample sizes </a:t>
            </a:r>
            <a:endParaRPr lang="en-US" altLang="ko-KR" sz="1400" dirty="0" smtClean="0">
              <a:solidFill>
                <a:schemeClr val="tx1"/>
              </a:solidFill>
              <a:latin typeface="Arial" pitchFamily="34" charset="0"/>
              <a:cs typeface="Arial" pitchFamily="34" charset="0"/>
            </a:endParaRPr>
          </a:p>
          <a:p>
            <a:pPr marL="742950" lvl="1" indent="-285750">
              <a:buFont typeface="Arial" panose="020B0604020202020204" pitchFamily="34" charset="0"/>
              <a:buChar char="•"/>
            </a:pPr>
            <a:r>
              <a:rPr lang="en-US" altLang="ko-KR" sz="1400" dirty="0" smtClean="0">
                <a:solidFill>
                  <a:schemeClr val="tx1"/>
                </a:solidFill>
                <a:latin typeface="Arial" pitchFamily="34" charset="0"/>
                <a:cs typeface="Arial" pitchFamily="34" charset="0"/>
              </a:rPr>
              <a:t>only </a:t>
            </a:r>
            <a:r>
              <a:rPr lang="en-US" altLang="ko-KR" sz="1400" dirty="0">
                <a:solidFill>
                  <a:schemeClr val="tx1"/>
                </a:solidFill>
                <a:latin typeface="Arial" pitchFamily="34" charset="0"/>
                <a:cs typeface="Arial" pitchFamily="34" charset="0"/>
              </a:rPr>
              <a:t>observed a relationship </a:t>
            </a:r>
            <a:r>
              <a:rPr lang="en-US" altLang="ko-KR" sz="1400" dirty="0" smtClean="0">
                <a:solidFill>
                  <a:schemeClr val="tx1"/>
                </a:solidFill>
                <a:latin typeface="Arial" pitchFamily="34" charset="0"/>
                <a:cs typeface="Arial" pitchFamily="34" charset="0"/>
              </a:rPr>
              <a:t>without </a:t>
            </a:r>
            <a:r>
              <a:rPr lang="en-US" altLang="ko-KR" sz="1400" dirty="0">
                <a:solidFill>
                  <a:schemeClr val="tx1"/>
                </a:solidFill>
                <a:latin typeface="Arial" pitchFamily="34" charset="0"/>
                <a:cs typeface="Arial" pitchFamily="34" charset="0"/>
              </a:rPr>
              <a:t>a specific cut-off value for CRP</a:t>
            </a:r>
          </a:p>
          <a:p>
            <a:pPr marL="742950" lvl="1" indent="-285750">
              <a:buFont typeface="Arial" panose="020B0604020202020204" pitchFamily="34" charset="0"/>
              <a:buChar char="•"/>
            </a:pPr>
            <a:r>
              <a:rPr lang="en-US" altLang="ko-KR" sz="1400" dirty="0" smtClean="0">
                <a:solidFill>
                  <a:schemeClr val="tx1"/>
                </a:solidFill>
                <a:latin typeface="Arial" pitchFamily="34" charset="0"/>
                <a:cs typeface="Arial" pitchFamily="34" charset="0"/>
              </a:rPr>
              <a:t>not </a:t>
            </a:r>
            <a:r>
              <a:rPr lang="en-US" altLang="ko-KR" sz="1400" dirty="0">
                <a:solidFill>
                  <a:schemeClr val="tx1"/>
                </a:solidFill>
                <a:latin typeface="Arial" pitchFamily="34" charset="0"/>
                <a:cs typeface="Arial" pitchFamily="34" charset="0"/>
              </a:rPr>
              <a:t>excluded </a:t>
            </a:r>
            <a:r>
              <a:rPr lang="en-US" altLang="ko-KR" sz="1400" dirty="0" smtClean="0">
                <a:solidFill>
                  <a:schemeClr val="tx1"/>
                </a:solidFill>
                <a:latin typeface="Arial" pitchFamily="34" charset="0"/>
                <a:cs typeface="Arial" pitchFamily="34" charset="0"/>
              </a:rPr>
              <a:t>: </a:t>
            </a:r>
            <a:r>
              <a:rPr lang="en-US" altLang="ko-KR" sz="1400" dirty="0">
                <a:solidFill>
                  <a:schemeClr val="tx1"/>
                </a:solidFill>
                <a:latin typeface="Arial" pitchFamily="34" charset="0"/>
                <a:cs typeface="Arial" pitchFamily="34" charset="0"/>
              </a:rPr>
              <a:t>acute illness</a:t>
            </a:r>
          </a:p>
        </p:txBody>
      </p:sp>
      <p:sp>
        <p:nvSpPr>
          <p:cNvPr id="7" name="제목 1"/>
          <p:cNvSpPr>
            <a:spLocks noGrp="1"/>
          </p:cNvSpPr>
          <p:nvPr>
            <p:ph type="title"/>
          </p:nvPr>
        </p:nvSpPr>
        <p:spPr>
          <a:xfrm>
            <a:off x="467544" y="125760"/>
            <a:ext cx="8229600" cy="782960"/>
          </a:xfrm>
          <a:solidFill>
            <a:schemeClr val="accent5">
              <a:lumMod val="20000"/>
              <a:lumOff val="80000"/>
            </a:schemeClr>
          </a:solidFill>
        </p:spPr>
        <p:txBody>
          <a:bodyPr/>
          <a:lstStyle/>
          <a:p>
            <a:r>
              <a:rPr lang="en-US" altLang="ko-KR" dirty="0" smtClean="0">
                <a:latin typeface="Arial" pitchFamily="34" charset="0"/>
                <a:cs typeface="Arial" pitchFamily="34" charset="0"/>
              </a:rPr>
              <a:t>Discussion</a:t>
            </a:r>
            <a:endParaRPr lang="ko-KR" altLang="en-US" dirty="0">
              <a:latin typeface="Arial" pitchFamily="34" charset="0"/>
              <a:cs typeface="Arial" pitchFamily="34" charset="0"/>
            </a:endParaRPr>
          </a:p>
        </p:txBody>
      </p:sp>
    </p:spTree>
    <p:extLst>
      <p:ext uri="{BB962C8B-B14F-4D97-AF65-F5344CB8AC3E}">
        <p14:creationId xmlns:p14="http://schemas.microsoft.com/office/powerpoint/2010/main" val="239694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46856" y="1207293"/>
            <a:ext cx="8229600" cy="4525963"/>
          </a:xfrm>
          <a:noFill/>
        </p:spPr>
        <p:txBody>
          <a:bodyPr>
            <a:normAutofit/>
          </a:bodyPr>
          <a:lstStyle/>
          <a:p>
            <a:pPr marL="0" indent="0">
              <a:buNone/>
            </a:pPr>
            <a:r>
              <a:rPr lang="en-US" altLang="ko-KR" sz="2400" dirty="0" smtClean="0">
                <a:latin typeface="Arial" pitchFamily="34" charset="0"/>
                <a:cs typeface="Arial" pitchFamily="34" charset="0"/>
              </a:rPr>
              <a:t>1. Cross-sectional </a:t>
            </a:r>
            <a:r>
              <a:rPr lang="en-US" altLang="ko-KR" sz="2400" dirty="0">
                <a:latin typeface="Arial" pitchFamily="34" charset="0"/>
                <a:cs typeface="Arial" pitchFamily="34" charset="0"/>
              </a:rPr>
              <a:t>study </a:t>
            </a:r>
            <a:r>
              <a:rPr lang="en-US" altLang="ko-KR" sz="2400" dirty="0" smtClean="0">
                <a:latin typeface="Arial" pitchFamily="34" charset="0"/>
                <a:cs typeface="Arial" pitchFamily="34" charset="0"/>
              </a:rPr>
              <a:t>design</a:t>
            </a:r>
          </a:p>
          <a:p>
            <a:pPr marL="400050" lvl="1" indent="0">
              <a:buNone/>
            </a:pPr>
            <a:r>
              <a:rPr lang="en-US" altLang="ko-KR" sz="1400" dirty="0" smtClean="0">
                <a:latin typeface="Arial" pitchFamily="34" charset="0"/>
                <a:cs typeface="Arial" pitchFamily="34" charset="0"/>
              </a:rPr>
              <a:t>a </a:t>
            </a:r>
            <a:r>
              <a:rPr lang="en-US" altLang="ko-KR" sz="1400" dirty="0">
                <a:latin typeface="Arial" pitchFamily="34" charset="0"/>
                <a:cs typeface="Arial" pitchFamily="34" charset="0"/>
              </a:rPr>
              <a:t>causal relationship between serum CRP and </a:t>
            </a:r>
            <a:r>
              <a:rPr lang="en-US" altLang="ko-KR" sz="1400" dirty="0" err="1">
                <a:latin typeface="Arial" pitchFamily="34" charset="0"/>
                <a:cs typeface="Arial" pitchFamily="34" charset="0"/>
              </a:rPr>
              <a:t>HRQoL</a:t>
            </a:r>
            <a:r>
              <a:rPr lang="en-US" altLang="ko-KR" sz="1400" dirty="0">
                <a:latin typeface="Arial" pitchFamily="34" charset="0"/>
                <a:cs typeface="Arial" pitchFamily="34" charset="0"/>
              </a:rPr>
              <a:t> cannot be established. </a:t>
            </a:r>
          </a:p>
          <a:p>
            <a:pPr marL="0" indent="0">
              <a:buNone/>
            </a:pPr>
            <a:endParaRPr lang="en-US" altLang="ko-KR" sz="2400" dirty="0" smtClean="0">
              <a:latin typeface="Arial" pitchFamily="34" charset="0"/>
              <a:cs typeface="Arial" pitchFamily="34" charset="0"/>
            </a:endParaRPr>
          </a:p>
          <a:p>
            <a:pPr marL="0" indent="0">
              <a:buNone/>
            </a:pPr>
            <a:r>
              <a:rPr lang="en-US" altLang="ko-KR" sz="2400" dirty="0" smtClean="0">
                <a:latin typeface="Arial" pitchFamily="34" charset="0"/>
                <a:cs typeface="Arial" pitchFamily="34" charset="0"/>
              </a:rPr>
              <a:t>2. Unidentified diseases</a:t>
            </a:r>
          </a:p>
          <a:p>
            <a:pPr marL="0" indent="0">
              <a:buNone/>
            </a:pPr>
            <a:endParaRPr lang="en-US" altLang="ko-KR" sz="2400" dirty="0">
              <a:latin typeface="Arial" pitchFamily="34" charset="0"/>
              <a:cs typeface="Arial" pitchFamily="34" charset="0"/>
            </a:endParaRPr>
          </a:p>
          <a:p>
            <a:pPr marL="0" indent="0">
              <a:buNone/>
            </a:pPr>
            <a:r>
              <a:rPr lang="en-US" altLang="ko-KR" sz="2400" dirty="0" smtClean="0">
                <a:latin typeface="Arial" pitchFamily="34" charset="0"/>
                <a:cs typeface="Arial" pitchFamily="34" charset="0"/>
              </a:rPr>
              <a:t>3. The </a:t>
            </a:r>
            <a:r>
              <a:rPr lang="en-US" altLang="ko-KR" sz="2400" dirty="0">
                <a:latin typeface="Arial" pitchFamily="34" charset="0"/>
                <a:cs typeface="Arial" pitchFamily="34" charset="0"/>
              </a:rPr>
              <a:t>EQ-5D is a relatively simple method </a:t>
            </a:r>
            <a:endParaRPr lang="en-US" altLang="ko-KR" sz="2400" dirty="0" smtClean="0">
              <a:latin typeface="Arial" pitchFamily="34" charset="0"/>
              <a:cs typeface="Arial" pitchFamily="34" charset="0"/>
            </a:endParaRPr>
          </a:p>
          <a:p>
            <a:pPr marL="0" indent="0">
              <a:buNone/>
            </a:pPr>
            <a:r>
              <a:rPr lang="en-US" altLang="ko-KR" sz="2400" dirty="0" smtClean="0">
                <a:latin typeface="Arial" pitchFamily="34" charset="0"/>
                <a:cs typeface="Arial" pitchFamily="34" charset="0"/>
              </a:rPr>
              <a:t> </a:t>
            </a:r>
          </a:p>
          <a:p>
            <a:pPr marL="0" indent="0">
              <a:buNone/>
            </a:pPr>
            <a:r>
              <a:rPr lang="en-US" altLang="ko-KR" sz="2400" dirty="0" smtClean="0">
                <a:latin typeface="Arial" pitchFamily="34" charset="0"/>
                <a:cs typeface="Arial" pitchFamily="34" charset="0"/>
              </a:rPr>
              <a:t>4.The </a:t>
            </a:r>
            <a:r>
              <a:rPr lang="en-US" altLang="ko-KR" sz="2400" dirty="0">
                <a:latin typeface="Arial" pitchFamily="34" charset="0"/>
                <a:cs typeface="Arial" pitchFamily="34" charset="0"/>
              </a:rPr>
              <a:t>high CRP cut-off </a:t>
            </a:r>
            <a:r>
              <a:rPr lang="en-US" altLang="ko-KR" sz="2400" dirty="0" smtClean="0">
                <a:latin typeface="Arial" pitchFamily="34" charset="0"/>
                <a:cs typeface="Arial" pitchFamily="34" charset="0"/>
              </a:rPr>
              <a:t>value : relatively </a:t>
            </a:r>
            <a:r>
              <a:rPr lang="en-US" altLang="ko-KR" sz="2400" dirty="0">
                <a:latin typeface="Arial" pitchFamily="34" charset="0"/>
                <a:cs typeface="Arial" pitchFamily="34" charset="0"/>
              </a:rPr>
              <a:t>low </a:t>
            </a:r>
            <a:endParaRPr lang="en-US" altLang="ko-KR" sz="2400" dirty="0" smtClean="0">
              <a:latin typeface="Arial" pitchFamily="34" charset="0"/>
              <a:cs typeface="Arial" pitchFamily="34" charset="0"/>
            </a:endParaRPr>
          </a:p>
          <a:p>
            <a:pPr marL="400050" lvl="1" indent="0">
              <a:buNone/>
            </a:pPr>
            <a:r>
              <a:rPr lang="ko-KR" altLang="en-US" sz="1400" dirty="0" smtClean="0">
                <a:latin typeface="Arial" pitchFamily="34" charset="0"/>
                <a:cs typeface="Arial" pitchFamily="34" charset="0"/>
              </a:rPr>
              <a:t>▶ </a:t>
            </a:r>
            <a:r>
              <a:rPr lang="en-US" altLang="ko-KR" sz="1400" dirty="0" smtClean="0">
                <a:latin typeface="Arial" pitchFamily="34" charset="0"/>
                <a:cs typeface="Arial" pitchFamily="34" charset="0"/>
              </a:rPr>
              <a:t>In </a:t>
            </a:r>
            <a:r>
              <a:rPr lang="en-US" altLang="ko-KR" sz="1400" dirty="0">
                <a:latin typeface="Arial" pitchFamily="34" charset="0"/>
                <a:cs typeface="Arial" pitchFamily="34" charset="0"/>
              </a:rPr>
              <a:t>a Japanese cohort, the fourth quartile of serum CRP level was 0.64 mg/</a:t>
            </a:r>
            <a:r>
              <a:rPr lang="en-US" altLang="ko-KR" sz="1400" dirty="0" err="1">
                <a:latin typeface="Arial" pitchFamily="34" charset="0"/>
                <a:cs typeface="Arial" pitchFamily="34" charset="0"/>
              </a:rPr>
              <a:t>dL</a:t>
            </a:r>
            <a:r>
              <a:rPr lang="en-US" altLang="ko-KR" sz="1400" dirty="0">
                <a:latin typeface="Arial" pitchFamily="34" charset="0"/>
                <a:cs typeface="Arial" pitchFamily="34" charset="0"/>
              </a:rPr>
              <a:t> </a:t>
            </a:r>
            <a:endParaRPr lang="ko-KR" altLang="en-US" sz="1400" dirty="0">
              <a:latin typeface="Arial" pitchFamily="34" charset="0"/>
              <a:cs typeface="Arial" pitchFamily="34" charset="0"/>
            </a:endParaRPr>
          </a:p>
        </p:txBody>
      </p:sp>
      <p:sp>
        <p:nvSpPr>
          <p:cNvPr id="4" name="직사각형 3"/>
          <p:cNvSpPr/>
          <p:nvPr/>
        </p:nvSpPr>
        <p:spPr>
          <a:xfrm>
            <a:off x="307639" y="5013176"/>
            <a:ext cx="8568952" cy="129614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smtClean="0">
                <a:solidFill>
                  <a:schemeClr val="tx1"/>
                </a:solidFill>
                <a:latin typeface="Arial" pitchFamily="34" charset="0"/>
                <a:cs typeface="Arial" pitchFamily="34" charset="0"/>
              </a:rPr>
              <a:t>  However, a novel, large scale </a:t>
            </a:r>
            <a:r>
              <a:rPr lang="en-US" altLang="ko-KR" sz="2000" dirty="0">
                <a:solidFill>
                  <a:schemeClr val="tx1"/>
                </a:solidFill>
                <a:latin typeface="Arial" pitchFamily="34" charset="0"/>
                <a:cs typeface="Arial" pitchFamily="34" charset="0"/>
              </a:rPr>
              <a:t>attempt </a:t>
            </a:r>
            <a:r>
              <a:rPr lang="en-US" altLang="ko-KR" sz="2000" dirty="0" smtClean="0">
                <a:solidFill>
                  <a:schemeClr val="tx1"/>
                </a:solidFill>
                <a:latin typeface="Arial" pitchFamily="34" charset="0"/>
                <a:cs typeface="Arial" pitchFamily="34" charset="0"/>
              </a:rPr>
              <a:t>to evaluate </a:t>
            </a:r>
          </a:p>
          <a:p>
            <a:pPr marL="742950" lvl="1" indent="-285750">
              <a:buFont typeface="Wingdings" panose="05000000000000000000" pitchFamily="2" charset="2"/>
              <a:buChar char="ü"/>
            </a:pPr>
            <a:r>
              <a:rPr lang="en-US" altLang="ko-KR" sz="1600" dirty="0" smtClean="0">
                <a:solidFill>
                  <a:srgbClr val="FF0000"/>
                </a:solidFill>
                <a:latin typeface="Arial" pitchFamily="34" charset="0"/>
                <a:cs typeface="Arial" pitchFamily="34" charset="0"/>
              </a:rPr>
              <a:t>CRP </a:t>
            </a:r>
            <a:r>
              <a:rPr lang="en-US" altLang="ko-KR" sz="1600" dirty="0">
                <a:solidFill>
                  <a:srgbClr val="FF0000"/>
                </a:solidFill>
                <a:latin typeface="Arial" pitchFamily="34" charset="0"/>
                <a:cs typeface="Arial" pitchFamily="34" charset="0"/>
              </a:rPr>
              <a:t>as a marker for </a:t>
            </a:r>
            <a:r>
              <a:rPr lang="en-US" altLang="ko-KR" sz="1600" dirty="0" err="1">
                <a:solidFill>
                  <a:srgbClr val="FF0000"/>
                </a:solidFill>
                <a:latin typeface="Arial" pitchFamily="34" charset="0"/>
                <a:cs typeface="Arial" pitchFamily="34" charset="0"/>
              </a:rPr>
              <a:t>HRQoL</a:t>
            </a:r>
            <a:r>
              <a:rPr lang="en-US" altLang="ko-KR" sz="1600" dirty="0">
                <a:solidFill>
                  <a:srgbClr val="FF0000"/>
                </a:solidFill>
                <a:latin typeface="Arial" pitchFamily="34" charset="0"/>
                <a:cs typeface="Arial" pitchFamily="34" charset="0"/>
              </a:rPr>
              <a:t> </a:t>
            </a:r>
            <a:r>
              <a:rPr lang="en-US" altLang="ko-KR" sz="1600" b="1" dirty="0">
                <a:solidFill>
                  <a:schemeClr val="tx1"/>
                </a:solidFill>
                <a:latin typeface="Arial" pitchFamily="34" charset="0"/>
                <a:cs typeface="Arial" pitchFamily="34" charset="0"/>
              </a:rPr>
              <a:t>with </a:t>
            </a:r>
            <a:r>
              <a:rPr lang="en-US" altLang="ko-KR" sz="1600" b="1" dirty="0" smtClean="0">
                <a:solidFill>
                  <a:schemeClr val="tx1"/>
                </a:solidFill>
                <a:latin typeface="Arial" pitchFamily="34" charset="0"/>
                <a:cs typeface="Arial" pitchFamily="34" charset="0"/>
              </a:rPr>
              <a:t>obesity</a:t>
            </a:r>
          </a:p>
          <a:p>
            <a:pPr marL="742950" lvl="1" indent="-285750">
              <a:buFont typeface="Wingdings" panose="05000000000000000000" pitchFamily="2" charset="2"/>
              <a:buChar char="ü"/>
            </a:pPr>
            <a:r>
              <a:rPr lang="en-US" altLang="ko-KR" sz="1600" b="1" dirty="0" smtClean="0">
                <a:solidFill>
                  <a:schemeClr val="tx1"/>
                </a:solidFill>
                <a:latin typeface="Arial" pitchFamily="34" charset="0"/>
                <a:cs typeface="Arial" pitchFamily="34" charset="0"/>
              </a:rPr>
              <a:t>the </a:t>
            </a:r>
            <a:r>
              <a:rPr lang="en-US" altLang="ko-KR" sz="1600" b="1" dirty="0">
                <a:solidFill>
                  <a:schemeClr val="tx1"/>
                </a:solidFill>
                <a:latin typeface="Arial" pitchFamily="34" charset="0"/>
                <a:cs typeface="Arial" pitchFamily="34" charset="0"/>
              </a:rPr>
              <a:t>relationship between CRP and </a:t>
            </a:r>
            <a:r>
              <a:rPr lang="en-US" altLang="ko-KR" sz="1600" b="1" dirty="0" err="1">
                <a:solidFill>
                  <a:schemeClr val="tx1"/>
                </a:solidFill>
                <a:latin typeface="Arial" pitchFamily="34" charset="0"/>
                <a:cs typeface="Arial" pitchFamily="34" charset="0"/>
              </a:rPr>
              <a:t>HRQoL</a:t>
            </a:r>
            <a:r>
              <a:rPr lang="en-US" altLang="ko-KR" sz="1600" b="1" dirty="0">
                <a:solidFill>
                  <a:schemeClr val="tx1"/>
                </a:solidFill>
                <a:latin typeface="Arial" pitchFamily="34" charset="0"/>
                <a:cs typeface="Arial" pitchFamily="34" charset="0"/>
              </a:rPr>
              <a:t> </a:t>
            </a:r>
            <a:r>
              <a:rPr lang="en-US" altLang="ko-KR" sz="1600" dirty="0">
                <a:solidFill>
                  <a:schemeClr val="tx1"/>
                </a:solidFill>
                <a:latin typeface="Arial" pitchFamily="34" charset="0"/>
                <a:cs typeface="Arial" pitchFamily="34" charset="0"/>
              </a:rPr>
              <a:t>after controlling for the effect of obesity in a </a:t>
            </a:r>
            <a:r>
              <a:rPr lang="en-US" altLang="ko-KR" sz="1600" dirty="0" smtClean="0">
                <a:solidFill>
                  <a:schemeClr val="tx1"/>
                </a:solidFill>
                <a:latin typeface="Arial" pitchFamily="34" charset="0"/>
                <a:cs typeface="Arial" pitchFamily="34" charset="0"/>
              </a:rPr>
              <a:t>national study </a:t>
            </a:r>
            <a:r>
              <a:rPr lang="en-US" altLang="ko-KR" sz="1600" dirty="0">
                <a:solidFill>
                  <a:schemeClr val="tx1"/>
                </a:solidFill>
                <a:latin typeface="Arial" pitchFamily="34" charset="0"/>
                <a:cs typeface="Arial" pitchFamily="34" charset="0"/>
              </a:rPr>
              <a:t>representative of Korean </a:t>
            </a:r>
            <a:r>
              <a:rPr lang="en-US" altLang="ko-KR" sz="1600" dirty="0" smtClean="0">
                <a:solidFill>
                  <a:schemeClr val="tx1"/>
                </a:solidFill>
                <a:latin typeface="Arial" pitchFamily="34" charset="0"/>
                <a:cs typeface="Arial" pitchFamily="34" charset="0"/>
              </a:rPr>
              <a:t>adults</a:t>
            </a:r>
            <a:endParaRPr lang="ko-KR" altLang="en-US" sz="1600" dirty="0">
              <a:solidFill>
                <a:schemeClr val="tx1"/>
              </a:solidFill>
              <a:latin typeface="Arial" pitchFamily="34" charset="0"/>
              <a:cs typeface="Arial" pitchFamily="34" charset="0"/>
            </a:endParaRPr>
          </a:p>
        </p:txBody>
      </p:sp>
      <p:sp>
        <p:nvSpPr>
          <p:cNvPr id="6" name="제목 1"/>
          <p:cNvSpPr>
            <a:spLocks noGrp="1"/>
          </p:cNvSpPr>
          <p:nvPr>
            <p:ph type="title"/>
          </p:nvPr>
        </p:nvSpPr>
        <p:spPr>
          <a:xfrm>
            <a:off x="467544" y="125760"/>
            <a:ext cx="8229600" cy="782960"/>
          </a:xfrm>
          <a:solidFill>
            <a:schemeClr val="accent5">
              <a:lumMod val="20000"/>
              <a:lumOff val="80000"/>
            </a:schemeClr>
          </a:solidFill>
        </p:spPr>
        <p:txBody>
          <a:bodyPr/>
          <a:lstStyle/>
          <a:p>
            <a:r>
              <a:rPr lang="en-US" altLang="ko-KR" dirty="0" smtClean="0">
                <a:latin typeface="Arial" pitchFamily="34" charset="0"/>
                <a:cs typeface="Arial" pitchFamily="34" charset="0"/>
              </a:rPr>
              <a:t>Limitations</a:t>
            </a:r>
            <a:endParaRPr lang="ko-KR" altLang="en-US" dirty="0">
              <a:latin typeface="Arial" pitchFamily="34" charset="0"/>
              <a:cs typeface="Arial" pitchFamily="34" charset="0"/>
            </a:endParaRPr>
          </a:p>
        </p:txBody>
      </p:sp>
    </p:spTree>
    <p:extLst>
      <p:ext uri="{BB962C8B-B14F-4D97-AF65-F5344CB8AC3E}">
        <p14:creationId xmlns:p14="http://schemas.microsoft.com/office/powerpoint/2010/main" val="218408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모서리가 둥근 직사각형 4"/>
          <p:cNvSpPr/>
          <p:nvPr/>
        </p:nvSpPr>
        <p:spPr>
          <a:xfrm>
            <a:off x="395536" y="1340768"/>
            <a:ext cx="8352928" cy="482453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3" name="내용 개체 틀 2"/>
          <p:cNvSpPr>
            <a:spLocks noGrp="1"/>
          </p:cNvSpPr>
          <p:nvPr>
            <p:ph idx="1"/>
          </p:nvPr>
        </p:nvSpPr>
        <p:spPr>
          <a:xfrm>
            <a:off x="457200" y="1484784"/>
            <a:ext cx="8229600" cy="4525963"/>
          </a:xfrm>
        </p:spPr>
        <p:txBody>
          <a:bodyPr>
            <a:normAutofit/>
          </a:bodyPr>
          <a:lstStyle/>
          <a:p>
            <a:pPr>
              <a:lnSpc>
                <a:spcPct val="150000"/>
              </a:lnSpc>
            </a:pPr>
            <a:r>
              <a:rPr lang="en-US" altLang="ko-KR" sz="2000" dirty="0">
                <a:solidFill>
                  <a:srgbClr val="FF0000"/>
                </a:solidFill>
                <a:latin typeface="Arial" pitchFamily="34" charset="0"/>
                <a:cs typeface="Arial" pitchFamily="34" charset="0"/>
              </a:rPr>
              <a:t>High CRP level </a:t>
            </a:r>
            <a:r>
              <a:rPr lang="en-US" altLang="ko-KR" sz="2000" dirty="0">
                <a:latin typeface="Arial" pitchFamily="34" charset="0"/>
                <a:cs typeface="Arial" pitchFamily="34" charset="0"/>
              </a:rPr>
              <a:t>was </a:t>
            </a:r>
            <a:r>
              <a:rPr lang="en-US" altLang="ko-KR" sz="2000" dirty="0" smtClean="0">
                <a:latin typeface="Arial" pitchFamily="34" charset="0"/>
                <a:cs typeface="Arial" pitchFamily="34" charset="0"/>
              </a:rPr>
              <a:t>associated with </a:t>
            </a:r>
            <a:r>
              <a:rPr lang="en-US" altLang="ko-KR" sz="2000" dirty="0">
                <a:solidFill>
                  <a:srgbClr val="FF0000"/>
                </a:solidFill>
                <a:latin typeface="Arial" pitchFamily="34" charset="0"/>
                <a:cs typeface="Arial" pitchFamily="34" charset="0"/>
              </a:rPr>
              <a:t>low </a:t>
            </a:r>
            <a:r>
              <a:rPr lang="en-US" altLang="ko-KR" sz="2000" dirty="0" err="1" smtClean="0">
                <a:solidFill>
                  <a:srgbClr val="FF0000"/>
                </a:solidFill>
                <a:latin typeface="Arial" pitchFamily="34" charset="0"/>
                <a:cs typeface="Arial" pitchFamily="34" charset="0"/>
              </a:rPr>
              <a:t>HRQoL</a:t>
            </a:r>
            <a:r>
              <a:rPr lang="en-US" altLang="ko-KR" sz="2000" dirty="0" smtClean="0">
                <a:solidFill>
                  <a:srgbClr val="FF0000"/>
                </a:solidFill>
                <a:latin typeface="Arial" pitchFamily="34" charset="0"/>
                <a:cs typeface="Arial" pitchFamily="34" charset="0"/>
              </a:rPr>
              <a:t> </a:t>
            </a:r>
            <a:r>
              <a:rPr lang="en-US" altLang="ko-KR" sz="2000" dirty="0" smtClean="0">
                <a:latin typeface="Arial" pitchFamily="34" charset="0"/>
                <a:cs typeface="Arial" pitchFamily="34" charset="0"/>
              </a:rPr>
              <a:t>in terms of </a:t>
            </a:r>
            <a:r>
              <a:rPr lang="en-US" altLang="ko-KR" sz="2000" dirty="0" smtClean="0">
                <a:solidFill>
                  <a:srgbClr val="0070C0"/>
                </a:solidFill>
                <a:latin typeface="Arial" pitchFamily="34" charset="0"/>
                <a:cs typeface="Arial" pitchFamily="34" charset="0"/>
              </a:rPr>
              <a:t>mobility</a:t>
            </a:r>
            <a:r>
              <a:rPr lang="en-US" altLang="ko-KR" sz="2000" dirty="0" smtClean="0">
                <a:solidFill>
                  <a:srgbClr val="00B050"/>
                </a:solidFill>
                <a:latin typeface="Arial" pitchFamily="34" charset="0"/>
                <a:cs typeface="Arial" pitchFamily="34" charset="0"/>
              </a:rPr>
              <a:t> </a:t>
            </a:r>
            <a:r>
              <a:rPr lang="en-US" altLang="ko-KR" sz="2000" dirty="0">
                <a:latin typeface="Arial" pitchFamily="34" charset="0"/>
                <a:cs typeface="Arial" pitchFamily="34" charset="0"/>
              </a:rPr>
              <a:t>and </a:t>
            </a:r>
            <a:r>
              <a:rPr lang="en-US" altLang="ko-KR" sz="2000" dirty="0">
                <a:solidFill>
                  <a:srgbClr val="0070C0"/>
                </a:solidFill>
                <a:latin typeface="Arial" pitchFamily="34" charset="0"/>
                <a:cs typeface="Arial" pitchFamily="34" charset="0"/>
              </a:rPr>
              <a:t>usual activities </a:t>
            </a:r>
            <a:r>
              <a:rPr lang="en-US" altLang="ko-KR" sz="2000" dirty="0">
                <a:latin typeface="Arial" pitchFamily="34" charset="0"/>
                <a:cs typeface="Arial" pitchFamily="34" charset="0"/>
              </a:rPr>
              <a:t>in this Korean population. </a:t>
            </a:r>
            <a:endParaRPr lang="en-US" altLang="ko-KR" sz="2000" dirty="0" smtClean="0">
              <a:latin typeface="Arial" pitchFamily="34" charset="0"/>
              <a:cs typeface="Arial" pitchFamily="34" charset="0"/>
            </a:endParaRPr>
          </a:p>
          <a:p>
            <a:pPr>
              <a:lnSpc>
                <a:spcPct val="150000"/>
              </a:lnSpc>
            </a:pPr>
            <a:endParaRPr lang="en-US" altLang="ko-KR" sz="2000" dirty="0">
              <a:latin typeface="Arial" pitchFamily="34" charset="0"/>
              <a:cs typeface="Arial" pitchFamily="34" charset="0"/>
            </a:endParaRPr>
          </a:p>
          <a:p>
            <a:pPr>
              <a:lnSpc>
                <a:spcPct val="150000"/>
              </a:lnSpc>
            </a:pPr>
            <a:r>
              <a:rPr lang="en-US" altLang="ko-KR" sz="2000" dirty="0" smtClean="0">
                <a:solidFill>
                  <a:srgbClr val="FF0000"/>
                </a:solidFill>
                <a:latin typeface="Arial" pitchFamily="34" charset="0"/>
                <a:cs typeface="Arial" pitchFamily="34" charset="0"/>
              </a:rPr>
              <a:t>Obesity </a:t>
            </a:r>
            <a:r>
              <a:rPr lang="en-US" altLang="ko-KR" sz="2000" dirty="0" smtClean="0">
                <a:latin typeface="Arial" pitchFamily="34" charset="0"/>
                <a:cs typeface="Arial" pitchFamily="34" charset="0"/>
              </a:rPr>
              <a:t>may</a:t>
            </a:r>
            <a:r>
              <a:rPr lang="en-US" altLang="ko-KR" sz="2000" dirty="0" smtClean="0">
                <a:solidFill>
                  <a:srgbClr val="FF0000"/>
                </a:solidFill>
                <a:latin typeface="Arial" pitchFamily="34" charset="0"/>
                <a:cs typeface="Arial" pitchFamily="34" charset="0"/>
              </a:rPr>
              <a:t> </a:t>
            </a:r>
            <a:r>
              <a:rPr lang="en-US" altLang="ko-KR" sz="2000" dirty="0">
                <a:latin typeface="Arial" pitchFamily="34" charset="0"/>
                <a:cs typeface="Arial" pitchFamily="34" charset="0"/>
              </a:rPr>
              <a:t>plays an </a:t>
            </a:r>
            <a:r>
              <a:rPr lang="en-US" altLang="ko-KR" sz="2000" dirty="0">
                <a:solidFill>
                  <a:srgbClr val="FF0000"/>
                </a:solidFill>
                <a:latin typeface="Arial" pitchFamily="34" charset="0"/>
                <a:cs typeface="Arial" pitchFamily="34" charset="0"/>
              </a:rPr>
              <a:t>important role</a:t>
            </a:r>
            <a:r>
              <a:rPr lang="en-US" altLang="ko-KR" sz="2000" dirty="0">
                <a:latin typeface="Arial" pitchFamily="34" charset="0"/>
                <a:cs typeface="Arial" pitchFamily="34" charset="0"/>
              </a:rPr>
              <a:t> in the association between </a:t>
            </a:r>
            <a:r>
              <a:rPr lang="en-US" altLang="ko-KR" sz="2000" dirty="0">
                <a:solidFill>
                  <a:srgbClr val="0070C0"/>
                </a:solidFill>
                <a:latin typeface="Arial" pitchFamily="34" charset="0"/>
                <a:cs typeface="Arial" pitchFamily="34" charset="0"/>
              </a:rPr>
              <a:t>CRP</a:t>
            </a:r>
            <a:r>
              <a:rPr lang="en-US" altLang="ko-KR" sz="2000" dirty="0">
                <a:latin typeface="Arial" pitchFamily="34" charset="0"/>
                <a:cs typeface="Arial" pitchFamily="34" charset="0"/>
              </a:rPr>
              <a:t> and </a:t>
            </a:r>
            <a:r>
              <a:rPr lang="en-US" altLang="ko-KR" sz="2000" dirty="0" err="1">
                <a:solidFill>
                  <a:srgbClr val="0070C0"/>
                </a:solidFill>
                <a:latin typeface="Arial" pitchFamily="34" charset="0"/>
                <a:cs typeface="Arial" pitchFamily="34" charset="0"/>
              </a:rPr>
              <a:t>HRQoL</a:t>
            </a:r>
            <a:r>
              <a:rPr lang="en-US" altLang="ko-KR" sz="2000" dirty="0">
                <a:latin typeface="Arial" pitchFamily="34" charset="0"/>
                <a:cs typeface="Arial" pitchFamily="34" charset="0"/>
              </a:rPr>
              <a:t> in Korean population</a:t>
            </a:r>
            <a:r>
              <a:rPr lang="en-US" altLang="ko-KR" sz="2000" dirty="0" smtClean="0">
                <a:latin typeface="Arial" pitchFamily="34" charset="0"/>
                <a:cs typeface="Arial" pitchFamily="34" charset="0"/>
              </a:rPr>
              <a:t>.</a:t>
            </a:r>
          </a:p>
          <a:p>
            <a:pPr>
              <a:lnSpc>
                <a:spcPct val="150000"/>
              </a:lnSpc>
            </a:pPr>
            <a:endParaRPr lang="en-US" altLang="ko-KR" sz="2000" dirty="0">
              <a:latin typeface="Arial" pitchFamily="34" charset="0"/>
              <a:cs typeface="Arial" pitchFamily="34" charset="0"/>
            </a:endParaRPr>
          </a:p>
          <a:p>
            <a:pPr>
              <a:lnSpc>
                <a:spcPct val="150000"/>
              </a:lnSpc>
            </a:pPr>
            <a:r>
              <a:rPr lang="en-US" altLang="ko-KR" sz="2000" dirty="0">
                <a:latin typeface="Arial" pitchFamily="34" charset="0"/>
                <a:cs typeface="Arial" pitchFamily="34" charset="0"/>
              </a:rPr>
              <a:t>Further studies and longitudinal observations should investigate whether serum levels of CRP can predict physical and mental status in healthy individuals</a:t>
            </a:r>
            <a:r>
              <a:rPr lang="en-US" altLang="ko-KR" sz="2000" dirty="0" smtClean="0">
                <a:latin typeface="Arial" pitchFamily="34" charset="0"/>
                <a:cs typeface="Arial" pitchFamily="34" charset="0"/>
              </a:rPr>
              <a:t>.</a:t>
            </a:r>
            <a:endParaRPr lang="ko-KR" altLang="en-US" sz="2000" dirty="0">
              <a:latin typeface="Arial" pitchFamily="34" charset="0"/>
              <a:cs typeface="Arial" pitchFamily="34" charset="0"/>
            </a:endParaRPr>
          </a:p>
        </p:txBody>
      </p:sp>
      <p:sp>
        <p:nvSpPr>
          <p:cNvPr id="4" name="제목 1"/>
          <p:cNvSpPr txBox="1">
            <a:spLocks/>
          </p:cNvSpPr>
          <p:nvPr/>
        </p:nvSpPr>
        <p:spPr>
          <a:xfrm>
            <a:off x="395536" y="116632"/>
            <a:ext cx="8229600" cy="1143000"/>
          </a:xfrm>
          <a:prstGeom prst="rect">
            <a:avLst/>
          </a:prstGeom>
          <a:noFill/>
        </p:spPr>
        <p:txBody>
          <a:bodyPr vert="horz" lIns="91440" tIns="45720" rIns="91440" bIns="45720" rtlCol="0" anchor="ctr">
            <a:normAutofit/>
          </a:bodyPr>
          <a:lstStyle/>
          <a:p>
            <a:pPr lvl="0" algn="ctr">
              <a:spcBef>
                <a:spcPct val="0"/>
              </a:spcBef>
            </a:pPr>
            <a:r>
              <a:rPr lang="en-US" altLang="ko-KR" sz="4400" dirty="0" smtClean="0">
                <a:latin typeface="Arial" pitchFamily="34" charset="0"/>
                <a:cs typeface="Arial" pitchFamily="34" charset="0"/>
              </a:rPr>
              <a:t>Conclusions</a:t>
            </a:r>
            <a:endParaRPr kumimoji="0" lang="ko-KR" altLang="en-US" sz="44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4267160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1036</TotalTime>
  <Words>3030</Words>
  <Application>Microsoft Office PowerPoint</Application>
  <PresentationFormat>화면 슬라이드 쇼(4:3)</PresentationFormat>
  <Paragraphs>474</Paragraphs>
  <Slides>15</Slides>
  <Notes>12</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15</vt:i4>
      </vt:variant>
    </vt:vector>
  </HeadingPairs>
  <TitlesOfParts>
    <vt:vector size="20" baseType="lpstr">
      <vt:lpstr>맑은 고딕</vt:lpstr>
      <vt:lpstr>Arial</vt:lpstr>
      <vt:lpstr>Times New Roman</vt:lpstr>
      <vt:lpstr>Wingdings</vt:lpstr>
      <vt:lpstr>Office 테마</vt:lpstr>
      <vt:lpstr>Elevated C-reactive protein level, obesity, and quality of life</vt:lpstr>
      <vt:lpstr>Introduction</vt:lpstr>
      <vt:lpstr>Introduction</vt:lpstr>
      <vt:lpstr>Introduction</vt:lpstr>
      <vt:lpstr>Aims</vt:lpstr>
      <vt:lpstr>Materials and methods</vt:lpstr>
      <vt:lpstr>Materials and methods</vt:lpstr>
      <vt:lpstr>PowerPoint 프레젠테이션</vt:lpstr>
      <vt:lpstr>PowerPoint 프레젠테이션</vt:lpstr>
      <vt:lpstr>PowerPoint 프레젠테이션</vt:lpstr>
      <vt:lpstr>PowerPoint 프레젠테이션</vt:lpstr>
      <vt:lpstr>Discussion</vt:lpstr>
      <vt:lpstr>Discussion</vt:lpstr>
      <vt:lpstr>Limitations</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user</dc:creator>
  <cp:lastModifiedBy>pnuyh</cp:lastModifiedBy>
  <cp:revision>87</cp:revision>
  <dcterms:created xsi:type="dcterms:W3CDTF">2018-03-02T05:55:52Z</dcterms:created>
  <dcterms:modified xsi:type="dcterms:W3CDTF">2018-04-02T07:14:25Z</dcterms:modified>
</cp:coreProperties>
</file>