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87" r:id="rId1"/>
  </p:sldMasterIdLst>
  <p:notesMasterIdLst>
    <p:notesMasterId r:id="rId3"/>
  </p:notesMasterIdLst>
  <p:sldIdLst>
    <p:sldId id="256" r:id="rId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2BB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1" d="100"/>
          <a:sy n="111" d="100"/>
        </p:scale>
        <p:origin x="-564"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CEC21E-6CD6-44EA-B3E8-134E119553C8}" type="datetimeFigureOut">
              <a:rPr lang="ru-RU" smtClean="0"/>
              <a:t>30.04.2019</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2EE480-E51F-4F05-A46A-B55D6811CCF7}" type="slidenum">
              <a:rPr lang="ru-RU" smtClean="0"/>
              <a:t>‹#›</a:t>
            </a:fld>
            <a:endParaRPr lang="ru-RU"/>
          </a:p>
        </p:txBody>
      </p:sp>
    </p:spTree>
    <p:extLst>
      <p:ext uri="{BB962C8B-B14F-4D97-AF65-F5344CB8AC3E}">
        <p14:creationId xmlns:p14="http://schemas.microsoft.com/office/powerpoint/2010/main" val="23208473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52EE480-E51F-4F05-A46A-B55D6811CCF7}" type="slidenum">
              <a:rPr lang="ru-RU" smtClean="0"/>
              <a:t>1</a:t>
            </a:fld>
            <a:endParaRPr lang="ru-RU"/>
          </a:p>
        </p:txBody>
      </p:sp>
    </p:spTree>
    <p:extLst>
      <p:ext uri="{BB962C8B-B14F-4D97-AF65-F5344CB8AC3E}">
        <p14:creationId xmlns:p14="http://schemas.microsoft.com/office/powerpoint/2010/main" val="2073108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0267FC64-7A53-4C96-B72A-6CB5F6A2A7DE}" type="datetimeFigureOut">
              <a:rPr lang="ru-RU" smtClean="0"/>
              <a:t>30.04.2019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2DBC62C-B795-493C-A432-C4099CD6C5DC}" type="slidenum">
              <a:rPr lang="ru-RU" smtClean="0"/>
              <a:t>‹#›</a:t>
            </a:fld>
            <a:endParaRPr lang="ru-RU"/>
          </a:p>
        </p:txBody>
      </p:sp>
    </p:spTree>
    <p:extLst>
      <p:ext uri="{BB962C8B-B14F-4D97-AF65-F5344CB8AC3E}">
        <p14:creationId xmlns:p14="http://schemas.microsoft.com/office/powerpoint/2010/main" val="791521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267FC64-7A53-4C96-B72A-6CB5F6A2A7DE}" type="datetimeFigureOut">
              <a:rPr lang="ru-RU" smtClean="0"/>
              <a:t>30.04.2019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2DBC62C-B795-493C-A432-C4099CD6C5DC}" type="slidenum">
              <a:rPr lang="ru-RU" smtClean="0"/>
              <a:t>‹#›</a:t>
            </a:fld>
            <a:endParaRPr lang="ru-RU"/>
          </a:p>
        </p:txBody>
      </p:sp>
    </p:spTree>
    <p:extLst>
      <p:ext uri="{BB962C8B-B14F-4D97-AF65-F5344CB8AC3E}">
        <p14:creationId xmlns:p14="http://schemas.microsoft.com/office/powerpoint/2010/main" val="472355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0267FC64-7A53-4C96-B72A-6CB5F6A2A7DE}" type="datetimeFigureOut">
              <a:rPr lang="ru-RU" smtClean="0"/>
              <a:t>30.04.2019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2DBC62C-B795-493C-A432-C4099CD6C5DC}" type="slidenum">
              <a:rPr lang="ru-RU" smtClean="0"/>
              <a:t>‹#›</a:t>
            </a:fld>
            <a:endParaRPr lang="ru-RU"/>
          </a:p>
        </p:txBody>
      </p:sp>
    </p:spTree>
    <p:extLst>
      <p:ext uri="{BB962C8B-B14F-4D97-AF65-F5344CB8AC3E}">
        <p14:creationId xmlns:p14="http://schemas.microsoft.com/office/powerpoint/2010/main" val="3898882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0267FC64-7A53-4C96-B72A-6CB5F6A2A7DE}" type="datetimeFigureOut">
              <a:rPr lang="ru-RU" smtClean="0"/>
              <a:t>30.04.2019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2DBC62C-B795-493C-A432-C4099CD6C5DC}" type="slidenum">
              <a:rPr lang="ru-RU" smtClean="0"/>
              <a:t>‹#›</a:t>
            </a:fld>
            <a:endParaRPr lang="ru-RU"/>
          </a:p>
        </p:txBody>
      </p:sp>
    </p:spTree>
    <p:extLst>
      <p:ext uri="{BB962C8B-B14F-4D97-AF65-F5344CB8AC3E}">
        <p14:creationId xmlns:p14="http://schemas.microsoft.com/office/powerpoint/2010/main" val="3718357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0267FC64-7A53-4C96-B72A-6CB5F6A2A7DE}" type="datetimeFigureOut">
              <a:rPr lang="ru-RU" smtClean="0"/>
              <a:t>30.04.2019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2DBC62C-B795-493C-A432-C4099CD6C5DC}" type="slidenum">
              <a:rPr lang="ru-RU" smtClean="0"/>
              <a:t>‹#›</a:t>
            </a:fld>
            <a:endParaRPr lang="ru-RU"/>
          </a:p>
        </p:txBody>
      </p:sp>
    </p:spTree>
    <p:extLst>
      <p:ext uri="{BB962C8B-B14F-4D97-AF65-F5344CB8AC3E}">
        <p14:creationId xmlns:p14="http://schemas.microsoft.com/office/powerpoint/2010/main" val="10539972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0267FC64-7A53-4C96-B72A-6CB5F6A2A7DE}" type="datetimeFigureOut">
              <a:rPr lang="ru-RU" smtClean="0"/>
              <a:t>30.04.2019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2DBC62C-B795-493C-A432-C4099CD6C5DC}" type="slidenum">
              <a:rPr lang="ru-RU" smtClean="0"/>
              <a:t>‹#›</a:t>
            </a:fld>
            <a:endParaRPr lang="ru-RU"/>
          </a:p>
        </p:txBody>
      </p:sp>
    </p:spTree>
    <p:extLst>
      <p:ext uri="{BB962C8B-B14F-4D97-AF65-F5344CB8AC3E}">
        <p14:creationId xmlns:p14="http://schemas.microsoft.com/office/powerpoint/2010/main" val="109689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267FC64-7A53-4C96-B72A-6CB5F6A2A7DE}" type="datetimeFigureOut">
              <a:rPr lang="ru-RU" smtClean="0"/>
              <a:t>30.04.2019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2DBC62C-B795-493C-A432-C4099CD6C5DC}" type="slidenum">
              <a:rPr lang="ru-RU" smtClean="0"/>
              <a:t>‹#›</a:t>
            </a:fld>
            <a:endParaRPr lang="ru-RU"/>
          </a:p>
        </p:txBody>
      </p:sp>
    </p:spTree>
    <p:extLst>
      <p:ext uri="{BB962C8B-B14F-4D97-AF65-F5344CB8AC3E}">
        <p14:creationId xmlns:p14="http://schemas.microsoft.com/office/powerpoint/2010/main" val="817132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0267FC64-7A53-4C96-B72A-6CB5F6A2A7DE}" type="datetimeFigureOut">
              <a:rPr lang="ru-RU" smtClean="0"/>
              <a:t>30.04.2019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2DBC62C-B795-493C-A432-C4099CD6C5DC}" type="slidenum">
              <a:rPr lang="ru-RU" smtClean="0"/>
              <a:t>‹#›</a:t>
            </a:fld>
            <a:endParaRPr lang="ru-RU"/>
          </a:p>
        </p:txBody>
      </p:sp>
    </p:spTree>
    <p:extLst>
      <p:ext uri="{BB962C8B-B14F-4D97-AF65-F5344CB8AC3E}">
        <p14:creationId xmlns:p14="http://schemas.microsoft.com/office/powerpoint/2010/main" val="1240632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0267FC64-7A53-4C96-B72A-6CB5F6A2A7DE}" type="datetimeFigureOut">
              <a:rPr lang="ru-RU" smtClean="0"/>
              <a:t>30.04.2019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2DBC62C-B795-493C-A432-C4099CD6C5DC}" type="slidenum">
              <a:rPr lang="ru-RU" smtClean="0"/>
              <a:t>‹#›</a:t>
            </a:fld>
            <a:endParaRPr lang="ru-RU"/>
          </a:p>
        </p:txBody>
      </p:sp>
    </p:spTree>
    <p:extLst>
      <p:ext uri="{BB962C8B-B14F-4D97-AF65-F5344CB8AC3E}">
        <p14:creationId xmlns:p14="http://schemas.microsoft.com/office/powerpoint/2010/main" val="171234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267FC64-7A53-4C96-B72A-6CB5F6A2A7DE}" type="datetimeFigureOut">
              <a:rPr lang="ru-RU" smtClean="0"/>
              <a:t>30.04.2019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2DBC62C-B795-493C-A432-C4099CD6C5DC}" type="slidenum">
              <a:rPr lang="ru-RU" smtClean="0"/>
              <a:t>‹#›</a:t>
            </a:fld>
            <a:endParaRPr lang="ru-RU"/>
          </a:p>
        </p:txBody>
      </p:sp>
    </p:spTree>
    <p:extLst>
      <p:ext uri="{BB962C8B-B14F-4D97-AF65-F5344CB8AC3E}">
        <p14:creationId xmlns:p14="http://schemas.microsoft.com/office/powerpoint/2010/main" val="23640494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0267FC64-7A53-4C96-B72A-6CB5F6A2A7DE}" type="datetimeFigureOut">
              <a:rPr lang="ru-RU" smtClean="0"/>
              <a:t>30.04.2019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2DBC62C-B795-493C-A432-C4099CD6C5DC}" type="slidenum">
              <a:rPr lang="ru-RU" smtClean="0"/>
              <a:t>‹#›</a:t>
            </a:fld>
            <a:endParaRPr lang="ru-RU"/>
          </a:p>
        </p:txBody>
      </p:sp>
    </p:spTree>
    <p:extLst>
      <p:ext uri="{BB962C8B-B14F-4D97-AF65-F5344CB8AC3E}">
        <p14:creationId xmlns:p14="http://schemas.microsoft.com/office/powerpoint/2010/main" val="607880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67FC64-7A53-4C96-B72A-6CB5F6A2A7DE}" type="datetimeFigureOut">
              <a:rPr lang="ru-RU" smtClean="0"/>
              <a:t>30.04.2019</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DBC62C-B795-493C-A432-C4099CD6C5DC}" type="slidenum">
              <a:rPr lang="ru-RU" smtClean="0"/>
              <a:t>‹#›</a:t>
            </a:fld>
            <a:endParaRPr lang="ru-RU"/>
          </a:p>
        </p:txBody>
      </p:sp>
    </p:spTree>
    <p:extLst>
      <p:ext uri="{BB962C8B-B14F-4D97-AF65-F5344CB8AC3E}">
        <p14:creationId xmlns:p14="http://schemas.microsoft.com/office/powerpoint/2010/main" val="3658756910"/>
      </p:ext>
    </p:extLst>
  </p:cSld>
  <p:clrMap bg1="lt1" tx1="dk1" bg2="lt2" tx2="dk2" accent1="accent1" accent2="accent2" accent3="accent3" accent4="accent4" accent5="accent5" accent6="accent6" hlink="hlink" folHlink="folHlink"/>
  <p:sldLayoutIdLst>
    <p:sldLayoutId id="2147483988" r:id="rId1"/>
    <p:sldLayoutId id="2147483989" r:id="rId2"/>
    <p:sldLayoutId id="2147483990" r:id="rId3"/>
    <p:sldLayoutId id="2147483991" r:id="rId4"/>
    <p:sldLayoutId id="2147483992" r:id="rId5"/>
    <p:sldLayoutId id="2147483993" r:id="rId6"/>
    <p:sldLayoutId id="2147483994" r:id="rId7"/>
    <p:sldLayoutId id="2147483995" r:id="rId8"/>
    <p:sldLayoutId id="2147483996" r:id="rId9"/>
    <p:sldLayoutId id="2147483997" r:id="rId10"/>
    <p:sldLayoutId id="214748399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43000">
              <a:schemeClr val="accent5">
                <a:lumMod val="60000"/>
                <a:lumOff val="40000"/>
              </a:schemeClr>
            </a:gs>
            <a:gs pos="100000">
              <a:schemeClr val="bg2">
                <a:shade val="98000"/>
                <a:satMod val="120000"/>
                <a:lumMod val="98000"/>
              </a:schemeClr>
            </a:gs>
          </a:gsLst>
          <a:lin ang="16200000" scaled="1"/>
          <a:tileRect/>
        </a:gra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BABB313A-B852-474A-A3B0-7F33A3A05DA8}"/>
              </a:ext>
            </a:extLst>
          </p:cNvPr>
          <p:cNvSpPr>
            <a:spLocks noGrp="1"/>
          </p:cNvSpPr>
          <p:nvPr>
            <p:ph type="ctrTitle"/>
          </p:nvPr>
        </p:nvSpPr>
        <p:spPr>
          <a:xfrm>
            <a:off x="2006221" y="224852"/>
            <a:ext cx="7506269" cy="793876"/>
          </a:xfrm>
        </p:spPr>
        <p:txBody>
          <a:bodyPr>
            <a:normAutofit/>
          </a:bodyPr>
          <a:lstStyle/>
          <a:p>
            <a:r>
              <a:rPr lang="en-US" sz="2200" b="1" dirty="0">
                <a:solidFill>
                  <a:schemeClr val="accent1">
                    <a:lumMod val="50000"/>
                  </a:schemeClr>
                </a:solidFill>
              </a:rPr>
              <a:t>Safety and efficacy of </a:t>
            </a:r>
            <a:r>
              <a:rPr lang="en-US" sz="2200" b="1" dirty="0" err="1">
                <a:solidFill>
                  <a:schemeClr val="accent1">
                    <a:lumMod val="50000"/>
                  </a:schemeClr>
                </a:solidFill>
              </a:rPr>
              <a:t>intraosseous</a:t>
            </a:r>
            <a:r>
              <a:rPr lang="en-US" sz="2200" b="1" dirty="0">
                <a:solidFill>
                  <a:schemeClr val="accent1">
                    <a:lumMod val="50000"/>
                  </a:schemeClr>
                </a:solidFill>
              </a:rPr>
              <a:t> anesthesia in </a:t>
            </a:r>
            <a:r>
              <a:rPr lang="en-US" sz="2200" b="1" dirty="0" smtClean="0">
                <a:solidFill>
                  <a:schemeClr val="accent1">
                    <a:lumMod val="50000"/>
                  </a:schemeClr>
                </a:solidFill>
              </a:rPr>
              <a:t>dentistry</a:t>
            </a:r>
            <a:br>
              <a:rPr lang="en-US" sz="2200" b="1" dirty="0" smtClean="0">
                <a:solidFill>
                  <a:schemeClr val="accent1">
                    <a:lumMod val="50000"/>
                  </a:schemeClr>
                </a:solidFill>
              </a:rPr>
            </a:br>
            <a:r>
              <a:rPr lang="en-US" sz="1200" dirty="0" err="1" smtClean="0"/>
              <a:t>Bogaevskaya</a:t>
            </a:r>
            <a:r>
              <a:rPr lang="en-US" sz="1200" dirty="0" smtClean="0"/>
              <a:t> </a:t>
            </a:r>
            <a:r>
              <a:rPr lang="en-US" sz="1200" dirty="0" err="1"/>
              <a:t>O.Yu</a:t>
            </a:r>
            <a:r>
              <a:rPr lang="en-US" sz="1200" dirty="0"/>
              <a:t>., </a:t>
            </a:r>
            <a:r>
              <a:rPr lang="en-US" sz="1200" dirty="0" err="1" smtClean="0"/>
              <a:t>Sokhov</a:t>
            </a:r>
            <a:r>
              <a:rPr lang="en-US" sz="1200" dirty="0" smtClean="0"/>
              <a:t> </a:t>
            </a:r>
            <a:r>
              <a:rPr lang="en-US" sz="1200" dirty="0"/>
              <a:t>S.T. PhD</a:t>
            </a:r>
            <a:endParaRPr lang="ru-RU" sz="1200" dirty="0"/>
          </a:p>
        </p:txBody>
      </p:sp>
      <p:sp>
        <p:nvSpPr>
          <p:cNvPr id="3" name="Подзаголовок 2">
            <a:extLst>
              <a:ext uri="{FF2B5EF4-FFF2-40B4-BE49-F238E27FC236}">
                <a16:creationId xmlns="" xmlns:a16="http://schemas.microsoft.com/office/drawing/2014/main" id="{CB41EE1E-F58A-47D5-A2B1-B9ACF517202C}"/>
              </a:ext>
            </a:extLst>
          </p:cNvPr>
          <p:cNvSpPr>
            <a:spLocks noGrp="1"/>
          </p:cNvSpPr>
          <p:nvPr>
            <p:ph type="subTitle" idx="1"/>
          </p:nvPr>
        </p:nvSpPr>
        <p:spPr>
          <a:xfrm>
            <a:off x="4813166" y="1344550"/>
            <a:ext cx="4019609" cy="2928347"/>
          </a:xfr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a:noAutofit/>
          </a:bodyPr>
          <a:lstStyle/>
          <a:p>
            <a:pPr algn="just"/>
            <a:r>
              <a:rPr lang="en-US" sz="1000" b="1" dirty="0"/>
              <a:t>Research result</a:t>
            </a:r>
            <a:r>
              <a:rPr lang="en-US" sz="1000" dirty="0"/>
              <a:t>. The </a:t>
            </a:r>
            <a:r>
              <a:rPr lang="en-US" sz="1000" dirty="0" err="1"/>
              <a:t>Intraosseous</a:t>
            </a:r>
            <a:r>
              <a:rPr lang="en-US" sz="1000" dirty="0"/>
              <a:t> anesthesia made with “Quick Sleeper” computer injectors differs from other types of anesthesia by the volume of injected anesthetic (0,2-0,4ml) and by a shorter latent period (40-60sec). The </a:t>
            </a:r>
            <a:r>
              <a:rPr lang="en-US" sz="1000" dirty="0" err="1"/>
              <a:t>Intraosseous</a:t>
            </a:r>
            <a:r>
              <a:rPr lang="en-US" sz="1000" dirty="0"/>
              <a:t> anesthesia needles are made of more durable alloy (pic.2) and they have an asymmetric sharpening that makes it easy to penetrate deep into the bone tissue during rotation. Duration of </a:t>
            </a:r>
            <a:r>
              <a:rPr lang="en-US" sz="1000" dirty="0" err="1"/>
              <a:t>intraosseous</a:t>
            </a:r>
            <a:r>
              <a:rPr lang="en-US" sz="1000" dirty="0"/>
              <a:t> anesthesia depends on the concentration of epinephrine in the local anesthetic. The duration of analgesia after the </a:t>
            </a:r>
            <a:r>
              <a:rPr lang="en-US" sz="1000" dirty="0" err="1"/>
              <a:t>intraosseous</a:t>
            </a:r>
            <a:r>
              <a:rPr lang="en-US" sz="1000" dirty="0"/>
              <a:t> anesthesia with epinephrine 1:100000 was 52,1±8,7 min. Local anesthetic with epinephrine 1:200000 – the duration of analgesia was 41,6±7,4 min. The analgesic effect of anesthetic without vasoconstrictor lasted for 9,3±4,3 min.</a:t>
            </a:r>
          </a:p>
          <a:p>
            <a:pPr algn="just"/>
            <a:r>
              <a:rPr lang="en-US" sz="1000" dirty="0"/>
              <a:t>During </a:t>
            </a:r>
            <a:r>
              <a:rPr lang="en-US" sz="1000" dirty="0" err="1"/>
              <a:t>intraosseous</a:t>
            </a:r>
            <a:r>
              <a:rPr lang="en-US" sz="1000" dirty="0"/>
              <a:t> anesthesia with a local anesthetic solution with epinephrine   1: 200000 and without a vasoconstrictor, no statistically significant changes in blood pressure parameters were detected. During </a:t>
            </a:r>
            <a:r>
              <a:rPr lang="en-US" sz="1000" dirty="0" err="1"/>
              <a:t>intraosseous</a:t>
            </a:r>
            <a:r>
              <a:rPr lang="en-US" sz="1000" dirty="0"/>
              <a:t> anesthesia with </a:t>
            </a:r>
            <a:r>
              <a:rPr lang="en-US" sz="1000" dirty="0" err="1"/>
              <a:t>articaine</a:t>
            </a:r>
            <a:r>
              <a:rPr lang="en-US" sz="1000" dirty="0"/>
              <a:t> and epinephrine 1:100000, there is a short-term increase in systolic blood pressure by an average of 4,5% (5-6 mm hg) and an increase in the frequency of cardiovascular contractions by an average of 15,6% (8-13 beats/minute).</a:t>
            </a:r>
          </a:p>
        </p:txBody>
      </p:sp>
      <p:pic>
        <p:nvPicPr>
          <p:cNvPr id="4" name="Рисунок 3">
            <a:extLst>
              <a:ext uri="{FF2B5EF4-FFF2-40B4-BE49-F238E27FC236}">
                <a16:creationId xmlns="" xmlns:a16="http://schemas.microsoft.com/office/drawing/2014/main" id="{E066FF44-3288-41F5-BB26-EEF48C1DF5DB}"/>
              </a:ext>
            </a:extLst>
          </p:cNvPr>
          <p:cNvPicPr>
            <a:picLocks noChangeAspect="1"/>
          </p:cNvPicPr>
          <p:nvPr/>
        </p:nvPicPr>
        <p:blipFill>
          <a:blip r:embed="rId3"/>
          <a:stretch>
            <a:fillRect/>
          </a:stretch>
        </p:blipFill>
        <p:spPr>
          <a:xfrm>
            <a:off x="10596169" y="146216"/>
            <a:ext cx="980165" cy="943382"/>
          </a:xfrm>
          <a:prstGeom prst="rect">
            <a:avLst/>
          </a:prstGeom>
        </p:spPr>
      </p:pic>
      <p:sp>
        <p:nvSpPr>
          <p:cNvPr id="5" name="Прямоугольник 4">
            <a:extLst>
              <a:ext uri="{FF2B5EF4-FFF2-40B4-BE49-F238E27FC236}">
                <a16:creationId xmlns="" xmlns:a16="http://schemas.microsoft.com/office/drawing/2014/main" id="{AF01A704-55A6-406E-96EC-68531B31ACEF}"/>
              </a:ext>
            </a:extLst>
          </p:cNvPr>
          <p:cNvSpPr/>
          <p:nvPr/>
        </p:nvSpPr>
        <p:spPr>
          <a:xfrm>
            <a:off x="2464184" y="2516367"/>
            <a:ext cx="2182465" cy="2862322"/>
          </a:xfrm>
          <a:prstGeom prst="rect">
            <a:avLst/>
          </a:prstGeo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en-US" sz="1000" b="1" dirty="0"/>
              <a:t>Materials and methods</a:t>
            </a:r>
          </a:p>
          <a:p>
            <a:pPr algn="just"/>
            <a:r>
              <a:rPr lang="en-US" sz="1000" dirty="0"/>
              <a:t> The method of </a:t>
            </a:r>
            <a:r>
              <a:rPr lang="en-US" sz="1000" dirty="0" err="1"/>
              <a:t>intraosseous</a:t>
            </a:r>
            <a:r>
              <a:rPr lang="en-US" sz="1000" dirty="0"/>
              <a:t> anesthesia during dental procedures in the inferior jaw area was studied. (pic.1). The efficacy of </a:t>
            </a:r>
            <a:r>
              <a:rPr lang="en-US" sz="1000" dirty="0" err="1"/>
              <a:t>intraosseous</a:t>
            </a:r>
            <a:r>
              <a:rPr lang="en-US" sz="1000" dirty="0"/>
              <a:t> anesthesia was also studied on 42 patients with dental problems in the area of molars. The patients were divided into three groups, depending on the composition of the injected anesthetic. The first group of patients: anesthetic was injected with a vasoconstrictor concentration of 1:100000. The second group: anesthetic was injected with a vasoconstrictor concentration of 1:200000. The third group: anesthetic was injected without vasoconstrictor.</a:t>
            </a:r>
          </a:p>
        </p:txBody>
      </p:sp>
      <p:sp>
        <p:nvSpPr>
          <p:cNvPr id="6" name="Прямоугольник 5">
            <a:extLst>
              <a:ext uri="{FF2B5EF4-FFF2-40B4-BE49-F238E27FC236}">
                <a16:creationId xmlns="" xmlns:a16="http://schemas.microsoft.com/office/drawing/2014/main" id="{CC48CF2A-FE93-4835-898B-5D6C958A8F25}"/>
              </a:ext>
            </a:extLst>
          </p:cNvPr>
          <p:cNvSpPr/>
          <p:nvPr/>
        </p:nvSpPr>
        <p:spPr>
          <a:xfrm>
            <a:off x="9041336" y="1340861"/>
            <a:ext cx="2623296" cy="1169551"/>
          </a:xfrm>
          <a:prstGeom prst="rect">
            <a:avLst/>
          </a:prstGeo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wrap="square">
            <a:spAutoFit/>
          </a:bodyPr>
          <a:lstStyle/>
          <a:p>
            <a:r>
              <a:rPr lang="en-US" sz="1000" b="1" dirty="0"/>
              <a:t>Summary</a:t>
            </a:r>
          </a:p>
          <a:p>
            <a:pPr marL="228600" indent="-228600" algn="just">
              <a:buFontTx/>
              <a:buAutoNum type="arabicPeriod"/>
            </a:pPr>
            <a:r>
              <a:rPr lang="en-US" sz="1000" dirty="0"/>
              <a:t>Automated injectors provide safe and effective intraosseous analgesia in dentistry.</a:t>
            </a:r>
          </a:p>
          <a:p>
            <a:pPr marL="228600" indent="-228600" algn="just">
              <a:buAutoNum type="arabicPeriod"/>
            </a:pPr>
            <a:r>
              <a:rPr lang="en-US" sz="1000" dirty="0" smtClean="0"/>
              <a:t>Intraosseous </a:t>
            </a:r>
            <a:r>
              <a:rPr lang="en-US" sz="1000" dirty="0"/>
              <a:t>analgesia has a high patient satisfaction rate in terms of efficiency and comfort – more than 97</a:t>
            </a:r>
            <a:r>
              <a:rPr lang="en-US" sz="1000" dirty="0" smtClean="0"/>
              <a:t>%.</a:t>
            </a:r>
          </a:p>
        </p:txBody>
      </p:sp>
      <p:sp>
        <p:nvSpPr>
          <p:cNvPr id="7" name="Прямоугольник 6">
            <a:extLst>
              <a:ext uri="{FF2B5EF4-FFF2-40B4-BE49-F238E27FC236}">
                <a16:creationId xmlns="" xmlns:a16="http://schemas.microsoft.com/office/drawing/2014/main" id="{4B749718-4FB3-4A74-BAC2-755121D62313}"/>
              </a:ext>
            </a:extLst>
          </p:cNvPr>
          <p:cNvSpPr/>
          <p:nvPr/>
        </p:nvSpPr>
        <p:spPr>
          <a:xfrm>
            <a:off x="9054593" y="2712117"/>
            <a:ext cx="2610039" cy="2862322"/>
          </a:xfrm>
          <a:prstGeom prst="rect">
            <a:avLst/>
          </a:prstGeom>
          <a:solidFill>
            <a:schemeClr val="accent1">
              <a:lumMod val="20000"/>
              <a:lumOff val="80000"/>
            </a:schemeClr>
          </a:solidFill>
        </p:spPr>
        <p:style>
          <a:lnRef idx="1">
            <a:schemeClr val="accent1"/>
          </a:lnRef>
          <a:fillRef idx="2">
            <a:schemeClr val="accent1"/>
          </a:fillRef>
          <a:effectRef idx="1">
            <a:schemeClr val="accent1"/>
          </a:effectRef>
          <a:fontRef idx="minor">
            <a:schemeClr val="dk1"/>
          </a:fontRef>
        </p:style>
        <p:txBody>
          <a:bodyPr wrap="square">
            <a:spAutoFit/>
          </a:bodyPr>
          <a:lstStyle/>
          <a:p>
            <a:r>
              <a:rPr lang="en-US" sz="1000" b="1" dirty="0"/>
              <a:t>Recent </a:t>
            </a:r>
            <a:r>
              <a:rPr lang="en-US" sz="1000" b="1" dirty="0" smtClean="0"/>
              <a:t>Publication</a:t>
            </a:r>
            <a:endParaRPr lang="en-US" sz="1000" dirty="0"/>
          </a:p>
          <a:p>
            <a:pPr algn="just"/>
            <a:r>
              <a:rPr lang="en-US" sz="1000" dirty="0"/>
              <a:t>1. </a:t>
            </a:r>
            <a:r>
              <a:rPr lang="en-US" sz="1000" dirty="0" err="1"/>
              <a:t>Augello</a:t>
            </a:r>
            <a:r>
              <a:rPr lang="en-US" sz="1000" dirty="0"/>
              <a:t> M, von </a:t>
            </a:r>
            <a:r>
              <a:rPr lang="en-US" sz="1000" dirty="0" err="1"/>
              <a:t>Jackowski</a:t>
            </a:r>
            <a:r>
              <a:rPr lang="en-US" sz="1000" dirty="0"/>
              <a:t> J, </a:t>
            </a:r>
            <a:r>
              <a:rPr lang="en-US" sz="1000" dirty="0" err="1"/>
              <a:t>Grätz</a:t>
            </a:r>
            <a:r>
              <a:rPr lang="en-US" sz="1000" dirty="0"/>
              <a:t> KW, Jacobsen C (2011) Needle breakage during local anesthesia in the oral cavity - a retrospective of the last 50 years with guidelines for treatment and prevention. </a:t>
            </a:r>
            <a:r>
              <a:rPr lang="en-US" sz="1000" dirty="0" err="1"/>
              <a:t>Clin</a:t>
            </a:r>
            <a:r>
              <a:rPr lang="en-US" sz="1000" dirty="0"/>
              <a:t> Oral </a:t>
            </a:r>
            <a:r>
              <a:rPr lang="en-US" sz="1000" dirty="0" err="1"/>
              <a:t>Investig</a:t>
            </a:r>
            <a:r>
              <a:rPr lang="en-US" sz="1000" dirty="0"/>
              <a:t> 15:3–8. https://doi.org/10.1007/s00784-010- 0442-6</a:t>
            </a:r>
          </a:p>
          <a:p>
            <a:pPr algn="just"/>
            <a:r>
              <a:rPr lang="en-US" sz="1000" dirty="0"/>
              <a:t>2. </a:t>
            </a:r>
            <a:r>
              <a:rPr lang="en-US" sz="1000" dirty="0" err="1"/>
              <a:t>Bangerter</a:t>
            </a:r>
            <a:r>
              <a:rPr lang="en-US" sz="1000" dirty="0"/>
              <a:t> C. et all. The use of </a:t>
            </a:r>
            <a:r>
              <a:rPr lang="en-US" sz="1000" dirty="0" err="1"/>
              <a:t>intraosseous</a:t>
            </a:r>
            <a:r>
              <a:rPr lang="en-US" sz="1000" dirty="0"/>
              <a:t> anesthesia among </a:t>
            </a:r>
            <a:r>
              <a:rPr lang="en-US" sz="1000" dirty="0" err="1"/>
              <a:t>endodontists</a:t>
            </a:r>
            <a:r>
              <a:rPr lang="en-US" sz="1000" dirty="0"/>
              <a:t>: results of a questionnaire//Journal of Endodontics, ISSN: 18783554.- 2009.- Vol.35 (1).-P.15-18. </a:t>
            </a:r>
          </a:p>
          <a:p>
            <a:pPr algn="just"/>
            <a:r>
              <a:rPr lang="en-US" sz="1000" dirty="0"/>
              <a:t>3. Van den </a:t>
            </a:r>
            <a:r>
              <a:rPr lang="en-US" sz="1000" dirty="0" err="1"/>
              <a:t>Akker</a:t>
            </a:r>
            <a:r>
              <a:rPr lang="en-US" sz="1000" dirty="0"/>
              <a:t> HP and </a:t>
            </a:r>
            <a:r>
              <a:rPr lang="en-US" sz="1000" dirty="0" err="1"/>
              <a:t>Baart</a:t>
            </a:r>
            <a:r>
              <a:rPr lang="en-US" sz="1000" dirty="0"/>
              <a:t> JA (2017) Local Complications –Needle Breakage. In: </a:t>
            </a:r>
            <a:r>
              <a:rPr lang="en-US" sz="1000" dirty="0" err="1"/>
              <a:t>Baart</a:t>
            </a:r>
            <a:r>
              <a:rPr lang="en-US" sz="1000" dirty="0"/>
              <a:t> JA, Brand HS (eds.) Local </a:t>
            </a:r>
            <a:r>
              <a:rPr lang="en-US" sz="1000" dirty="0" err="1"/>
              <a:t>Anaesthesia</a:t>
            </a:r>
            <a:r>
              <a:rPr lang="en-US" sz="1000" dirty="0"/>
              <a:t> in Dentistry, Springer International Publishing, pp 148–150. ISBN 978–3–319-43704-0. </a:t>
            </a:r>
            <a:r>
              <a:rPr lang="en-US" sz="1000" dirty="0" err="1"/>
              <a:t>doi</a:t>
            </a:r>
            <a:r>
              <a:rPr lang="en-US" sz="1000" dirty="0"/>
              <a:t>: https://doi.org/10.1007/ </a:t>
            </a:r>
            <a:r>
              <a:rPr lang="en-US" sz="1000" dirty="0" smtClean="0"/>
              <a:t>978-3-319-43705-7</a:t>
            </a:r>
            <a:endParaRPr lang="en-US" sz="1000" dirty="0"/>
          </a:p>
        </p:txBody>
      </p:sp>
      <p:sp>
        <p:nvSpPr>
          <p:cNvPr id="9" name="Прямоугольник 8">
            <a:extLst>
              <a:ext uri="{FF2B5EF4-FFF2-40B4-BE49-F238E27FC236}">
                <a16:creationId xmlns="" xmlns:a16="http://schemas.microsoft.com/office/drawing/2014/main" id="{C9038E73-DF0A-42CE-90D8-75D7B0F02D00}"/>
              </a:ext>
            </a:extLst>
          </p:cNvPr>
          <p:cNvSpPr/>
          <p:nvPr/>
        </p:nvSpPr>
        <p:spPr>
          <a:xfrm>
            <a:off x="2464184" y="1638762"/>
            <a:ext cx="2182465" cy="553998"/>
          </a:xfrm>
          <a:prstGeom prst="rect">
            <a:avLst/>
          </a:prstGeom>
          <a:solidFill>
            <a:schemeClr val="accent1">
              <a:lumMod val="20000"/>
              <a:lumOff val="80000"/>
            </a:schemeClr>
          </a:solidFill>
          <a:ln/>
          <a:effectLst>
            <a:outerShdw blurRad="50800" dist="50800" dir="5400000" algn="ctr" rotWithShape="0">
              <a:schemeClr val="accent1">
                <a:lumMod val="40000"/>
                <a:lumOff val="60000"/>
              </a:scheme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en-US" sz="1000" dirty="0"/>
              <a:t>The aim is to increase safety and efficiency of </a:t>
            </a:r>
            <a:r>
              <a:rPr lang="en-US" sz="1000" dirty="0" err="1"/>
              <a:t>intraosseous</a:t>
            </a:r>
            <a:r>
              <a:rPr lang="en-US" sz="1000" dirty="0"/>
              <a:t> anesthesia by automated injectors.</a:t>
            </a:r>
          </a:p>
        </p:txBody>
      </p:sp>
      <p:sp>
        <p:nvSpPr>
          <p:cNvPr id="11" name="Прямоугольник 10">
            <a:extLst>
              <a:ext uri="{FF2B5EF4-FFF2-40B4-BE49-F238E27FC236}">
                <a16:creationId xmlns="" xmlns:a16="http://schemas.microsoft.com/office/drawing/2014/main" id="{39CD8C87-1AE8-4264-9ED9-1555D108C62E}"/>
              </a:ext>
            </a:extLst>
          </p:cNvPr>
          <p:cNvSpPr/>
          <p:nvPr/>
        </p:nvSpPr>
        <p:spPr>
          <a:xfrm>
            <a:off x="5059072" y="5638030"/>
            <a:ext cx="1373502" cy="430887"/>
          </a:xfrm>
          <a:prstGeom prst="rect">
            <a:avLst/>
          </a:prstGeom>
          <a:solidFill>
            <a:schemeClr val="accent1">
              <a:lumMod val="40000"/>
              <a:lumOff val="60000"/>
            </a:schemeClr>
          </a:solidFill>
        </p:spPr>
        <p:style>
          <a:lnRef idx="1">
            <a:schemeClr val="accent1"/>
          </a:lnRef>
          <a:fillRef idx="2">
            <a:schemeClr val="accent1"/>
          </a:fillRef>
          <a:effectRef idx="1">
            <a:schemeClr val="accent1"/>
          </a:effectRef>
          <a:fontRef idx="minor">
            <a:schemeClr val="dk1"/>
          </a:fontRef>
        </p:style>
        <p:txBody>
          <a:bodyPr wrap="square">
            <a:spAutoFit/>
          </a:bodyPr>
          <a:lstStyle/>
          <a:p>
            <a:r>
              <a:rPr lang="en-US" sz="1100" dirty="0"/>
              <a:t>Pic.1. </a:t>
            </a:r>
            <a:r>
              <a:rPr lang="en-US" sz="1100" dirty="0" err="1"/>
              <a:t>Intraosseous</a:t>
            </a:r>
            <a:r>
              <a:rPr lang="en-US" sz="1100" dirty="0"/>
              <a:t> anesthesia method.</a:t>
            </a:r>
          </a:p>
        </p:txBody>
      </p:sp>
      <p:sp>
        <p:nvSpPr>
          <p:cNvPr id="12" name="Прямоугольник 11">
            <a:extLst>
              <a:ext uri="{FF2B5EF4-FFF2-40B4-BE49-F238E27FC236}">
                <a16:creationId xmlns="" xmlns:a16="http://schemas.microsoft.com/office/drawing/2014/main" id="{4327EB0F-F8B0-4FAF-93A0-EE47F567A67C}"/>
              </a:ext>
            </a:extLst>
          </p:cNvPr>
          <p:cNvSpPr/>
          <p:nvPr/>
        </p:nvSpPr>
        <p:spPr>
          <a:xfrm>
            <a:off x="7096943" y="5553392"/>
            <a:ext cx="1696565" cy="600164"/>
          </a:xfrm>
          <a:prstGeom prst="rect">
            <a:avLst/>
          </a:prstGeom>
          <a:solidFill>
            <a:schemeClr val="accent1">
              <a:lumMod val="40000"/>
              <a:lumOff val="60000"/>
            </a:schemeClr>
          </a:solidFill>
        </p:spPr>
        <p:style>
          <a:lnRef idx="1">
            <a:schemeClr val="accent1"/>
          </a:lnRef>
          <a:fillRef idx="2">
            <a:schemeClr val="accent1"/>
          </a:fillRef>
          <a:effectRef idx="1">
            <a:schemeClr val="accent1"/>
          </a:effectRef>
          <a:fontRef idx="minor">
            <a:schemeClr val="dk1"/>
          </a:fontRef>
        </p:style>
        <p:txBody>
          <a:bodyPr wrap="square">
            <a:spAutoFit/>
          </a:bodyPr>
          <a:lstStyle/>
          <a:p>
            <a:r>
              <a:rPr lang="en-US" sz="1100" dirty="0"/>
              <a:t>Pic.2. The Intraosseous anesthesia needles have an asymmetric sharpening</a:t>
            </a:r>
            <a:endParaRPr lang="ru-RU" sz="1100" dirty="0"/>
          </a:p>
        </p:txBody>
      </p:sp>
      <p:pic>
        <p:nvPicPr>
          <p:cNvPr id="13" name="Рисунок 12"/>
          <p:cNvPicPr>
            <a:picLocks noChangeAspect="1"/>
          </p:cNvPicPr>
          <p:nvPr/>
        </p:nvPicPr>
        <p:blipFill>
          <a:blip r:embed="rId4"/>
          <a:stretch>
            <a:fillRect/>
          </a:stretch>
        </p:blipFill>
        <p:spPr>
          <a:xfrm>
            <a:off x="5040342" y="4507659"/>
            <a:ext cx="1392232" cy="912685"/>
          </a:xfrm>
          <a:prstGeom prst="rect">
            <a:avLst/>
          </a:prstGeom>
        </p:spPr>
      </p:pic>
      <p:pic>
        <p:nvPicPr>
          <p:cNvPr id="14" name="Рисунок 13"/>
          <p:cNvPicPr>
            <a:picLocks noChangeAspect="1"/>
          </p:cNvPicPr>
          <p:nvPr/>
        </p:nvPicPr>
        <p:blipFill>
          <a:blip r:embed="rId5"/>
          <a:stretch>
            <a:fillRect/>
          </a:stretch>
        </p:blipFill>
        <p:spPr>
          <a:xfrm>
            <a:off x="7220045" y="4476057"/>
            <a:ext cx="1279444" cy="1205807"/>
          </a:xfrm>
          <a:prstGeom prst="rect">
            <a:avLst/>
          </a:prstGeom>
        </p:spPr>
      </p:pic>
      <p:sp>
        <p:nvSpPr>
          <p:cNvPr id="15" name="Прямоугольник 14">
            <a:extLst>
              <a:ext uri="{FF2B5EF4-FFF2-40B4-BE49-F238E27FC236}">
                <a16:creationId xmlns="" xmlns:a16="http://schemas.microsoft.com/office/drawing/2014/main" id="{C9038E73-DF0A-42CE-90D8-75D7B0F02D00}"/>
              </a:ext>
            </a:extLst>
          </p:cNvPr>
          <p:cNvSpPr/>
          <p:nvPr/>
        </p:nvSpPr>
        <p:spPr>
          <a:xfrm>
            <a:off x="214232" y="1340861"/>
            <a:ext cx="2139240" cy="4401205"/>
          </a:xfrm>
          <a:prstGeom prst="rect">
            <a:avLst/>
          </a:prstGeom>
          <a:solidFill>
            <a:schemeClr val="accent1">
              <a:lumMod val="20000"/>
              <a:lumOff val="80000"/>
            </a:schemeClr>
          </a:solidFill>
          <a:ln/>
          <a:effectLst>
            <a:outerShdw blurRad="50800" dist="50800" dir="5400000" algn="ctr" rotWithShape="0">
              <a:schemeClr val="accent1">
                <a:lumMod val="40000"/>
                <a:lumOff val="60000"/>
              </a:schemeClr>
            </a:outerShdw>
          </a:effectLst>
        </p:spPr>
        <p:style>
          <a:lnRef idx="1">
            <a:schemeClr val="accent1"/>
          </a:lnRef>
          <a:fillRef idx="2">
            <a:schemeClr val="accent1"/>
          </a:fillRef>
          <a:effectRef idx="1">
            <a:schemeClr val="accent1"/>
          </a:effectRef>
          <a:fontRef idx="minor">
            <a:schemeClr val="dk1"/>
          </a:fontRef>
        </p:style>
        <p:txBody>
          <a:bodyPr wrap="square">
            <a:spAutoFit/>
          </a:bodyPr>
          <a:lstStyle/>
          <a:p>
            <a:pPr algn="just"/>
            <a:r>
              <a:rPr lang="en-US" sz="1000" dirty="0"/>
              <a:t>Due to significant deficiencies and complications of conduction anesthesia, many authors recommend the intraosseous method. The evolution of intraosseous anesthesia in the direction of simplifying the method of use led to the appearance of </a:t>
            </a:r>
            <a:r>
              <a:rPr lang="en-US" sz="1000" dirty="0" err="1"/>
              <a:t>osteocentral</a:t>
            </a:r>
            <a:r>
              <a:rPr lang="en-US" sz="1000" dirty="0"/>
              <a:t> and transcortical anesthesia, which greatly simplified the analgesia even in the treatment of pulpits of the lower molars. Intraosseous injection manifested itself as a highly effective anesthesia with a rapid onset of the effect ( 20-60 sec) and which is not accompanied by paresthesia of soft tissues. It allows to use smaller doses than necessary for conduction and infiltration methods of anesthesia.</a:t>
            </a:r>
          </a:p>
          <a:p>
            <a:pPr algn="just"/>
            <a:r>
              <a:rPr lang="en-US" sz="1000" dirty="0" smtClean="0"/>
              <a:t>The </a:t>
            </a:r>
            <a:r>
              <a:rPr lang="en-US" sz="1000" dirty="0"/>
              <a:t>volume of injected intraosseous anesthetic is limited by the amount of spongy material, which is limited by the lamina of the compact substance of the jaw bone and the roots of the teeth. The average amount of anesthetic for effective anesthesia is 0,4±0,08 ml.</a:t>
            </a:r>
          </a:p>
        </p:txBody>
      </p:sp>
    </p:spTree>
    <p:extLst>
      <p:ext uri="{BB962C8B-B14F-4D97-AF65-F5344CB8AC3E}">
        <p14:creationId xmlns:p14="http://schemas.microsoft.com/office/powerpoint/2010/main" val="1772779974"/>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549</TotalTime>
  <Words>666</Words>
  <Application>Microsoft Office PowerPoint</Application>
  <PresentationFormat>Произвольный</PresentationFormat>
  <Paragraphs>18</Paragraphs>
  <Slides>1</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1</vt:i4>
      </vt:variant>
    </vt:vector>
  </HeadingPairs>
  <TitlesOfParts>
    <vt:vector size="2" baseType="lpstr">
      <vt:lpstr>Тема Office</vt:lpstr>
      <vt:lpstr>Safety and efficacy of intraosseous anesthesia in dentistry Bogaevskaya O.Yu., Sokhov S.T. PhD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Efficacy and safety of anesthesia on the lower jaw              Bogaevskaya O.Yu., Sohov S.T. PhD, Russia </dc:title>
  <dc:creator>bogaevskayaoxana</dc:creator>
  <cp:lastModifiedBy>Оксана</cp:lastModifiedBy>
  <cp:revision>22</cp:revision>
  <dcterms:created xsi:type="dcterms:W3CDTF">2018-11-09T10:28:54Z</dcterms:created>
  <dcterms:modified xsi:type="dcterms:W3CDTF">2019-04-30T11:18:45Z</dcterms:modified>
</cp:coreProperties>
</file>