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handoutMasterIdLst>
    <p:handoutMasterId r:id="rId4"/>
  </p:handoutMasterIdLst>
  <p:sldIdLst>
    <p:sldId id="256" r:id="rId2"/>
  </p:sldIdLst>
  <p:sldSz cx="43891200" cy="32918400"/>
  <p:notesSz cx="6858000" cy="9144000"/>
  <p:defaultTex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8616B"/>
    <a:srgbClr val="FFB3CA"/>
    <a:srgbClr val="FFFB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854" autoAdjust="0"/>
    <p:restoredTop sz="83333" autoAdjust="0"/>
  </p:normalViewPr>
  <p:slideViewPr>
    <p:cSldViewPr snapToGrid="0">
      <p:cViewPr>
        <p:scale>
          <a:sx n="38" d="100"/>
          <a:sy n="38" d="100"/>
        </p:scale>
        <p:origin x="216" y="144"/>
      </p:cViewPr>
      <p:guideLst/>
    </p:cSldViewPr>
  </p:slideViewPr>
  <p:notesTextViewPr>
    <p:cViewPr>
      <p:scale>
        <a:sx n="1" d="1"/>
        <a:sy n="1" d="1"/>
      </p:scale>
      <p:origin x="0" y="0"/>
    </p:cViewPr>
  </p:notesTextViewPr>
  <p:notesViewPr>
    <p:cSldViewPr snapToGrid="0" showGuides="1">
      <p:cViewPr varScale="1">
        <p:scale>
          <a:sx n="65" d="100"/>
          <a:sy n="65" d="100"/>
        </p:scale>
        <p:origin x="2796"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title>
      <c:tx>
        <c:rich>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r>
              <a:rPr lang="en-US" dirty="0"/>
              <a:t>A</a:t>
            </a:r>
            <a:r>
              <a:rPr lang="en-US" baseline="0" dirty="0"/>
              <a:t> graph to show the doses  of Trifolium </a:t>
            </a:r>
            <a:r>
              <a:rPr lang="en-US" baseline="0" dirty="0" err="1"/>
              <a:t>pratense</a:t>
            </a:r>
            <a:r>
              <a:rPr lang="en-US" baseline="0" dirty="0"/>
              <a:t> with respect to the outcomes in the placebo and trial groups of each study </a:t>
            </a:r>
            <a:endParaRPr lang="en-US" dirty="0"/>
          </a:p>
        </c:rich>
      </c:tx>
      <c:layout>
        <c:manualLayout>
          <c:xMode val="edge"/>
          <c:yMode val="edge"/>
          <c:x val="0.12045317907936023"/>
          <c:y val="1.925063492989813E-2"/>
        </c:manualLayout>
      </c:layout>
      <c:overlay val="0"/>
      <c:spPr>
        <a:noFill/>
        <a:ln>
          <a:noFill/>
        </a:ln>
        <a:effectLst/>
      </c:spPr>
      <c:txPr>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endParaRPr lang="en-US"/>
        </a:p>
      </c:txPr>
    </c:title>
    <c:autoTitleDeleted val="0"/>
    <c:plotArea>
      <c:layout>
        <c:manualLayout>
          <c:layoutTarget val="inner"/>
          <c:xMode val="edge"/>
          <c:yMode val="edge"/>
          <c:x val="0.1225020785853097"/>
          <c:y val="9.3348364275282342E-2"/>
          <c:w val="0.86377064987358632"/>
          <c:h val="0.72130407568855937"/>
        </c:manualLayout>
      </c:layout>
      <c:barChart>
        <c:barDir val="col"/>
        <c:grouping val="clustered"/>
        <c:varyColors val="0"/>
        <c:ser>
          <c:idx val="0"/>
          <c:order val="0"/>
          <c:tx>
            <c:strRef>
              <c:f>Sheet1!$B$1</c:f>
              <c:strCache>
                <c:ptCount val="1"/>
                <c:pt idx="0">
                  <c:v>Column1</c:v>
                </c:pt>
              </c:strCache>
            </c:strRef>
          </c:tx>
          <c:spPr>
            <a:solidFill>
              <a:schemeClr val="accent6">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Sheet1!$A$2:$A$8</c:f>
              <c:strCache>
                <c:ptCount val="7"/>
                <c:pt idx="0">
                  <c:v>3*</c:v>
                </c:pt>
                <c:pt idx="1">
                  <c:v>4</c:v>
                </c:pt>
                <c:pt idx="2">
                  <c:v>57</c:v>
                </c:pt>
                <c:pt idx="3">
                  <c:v>80</c:v>
                </c:pt>
                <c:pt idx="4">
                  <c:v>82</c:v>
                </c:pt>
                <c:pt idx="5">
                  <c:v>120</c:v>
                </c:pt>
                <c:pt idx="6">
                  <c:v>120</c:v>
                </c:pt>
              </c:strCache>
            </c:strRef>
          </c:cat>
          <c:val>
            <c:numRef>
              <c:f>Sheet1!$B$2:$B$8</c:f>
              <c:numCache>
                <c:formatCode>General</c:formatCode>
                <c:ptCount val="7"/>
              </c:numCache>
            </c:numRef>
          </c:val>
          <c:extLst>
            <c:ext xmlns:c16="http://schemas.microsoft.com/office/drawing/2014/chart" uri="{C3380CC4-5D6E-409C-BE32-E72D297353CC}">
              <c16:uniqueId val="{00000001-91D8-B047-99A4-3095F68F8ACC}"/>
            </c:ext>
          </c:extLst>
        </c:ser>
        <c:ser>
          <c:idx val="1"/>
          <c:order val="1"/>
          <c:tx>
            <c:strRef>
              <c:f>Sheet1!$C$1</c:f>
              <c:strCache>
                <c:ptCount val="1"/>
                <c:pt idx="0">
                  <c:v>Intervention group</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Sheet1!$A$2:$A$8</c:f>
              <c:strCache>
                <c:ptCount val="7"/>
                <c:pt idx="0">
                  <c:v>3*</c:v>
                </c:pt>
                <c:pt idx="1">
                  <c:v>4</c:v>
                </c:pt>
                <c:pt idx="2">
                  <c:v>57</c:v>
                </c:pt>
                <c:pt idx="3">
                  <c:v>80</c:v>
                </c:pt>
                <c:pt idx="4">
                  <c:v>82</c:v>
                </c:pt>
                <c:pt idx="5">
                  <c:v>120</c:v>
                </c:pt>
                <c:pt idx="6">
                  <c:v>120</c:v>
                </c:pt>
              </c:strCache>
            </c:strRef>
          </c:cat>
          <c:val>
            <c:numRef>
              <c:f>Sheet1!$C$2:$C$8</c:f>
              <c:numCache>
                <c:formatCode>General</c:formatCode>
                <c:ptCount val="7"/>
                <c:pt idx="0">
                  <c:v>60.5</c:v>
                </c:pt>
                <c:pt idx="1">
                  <c:v>73</c:v>
                </c:pt>
                <c:pt idx="2">
                  <c:v>33</c:v>
                </c:pt>
                <c:pt idx="3">
                  <c:v>75.5</c:v>
                </c:pt>
                <c:pt idx="4">
                  <c:v>41</c:v>
                </c:pt>
                <c:pt idx="5">
                  <c:v>54</c:v>
                </c:pt>
                <c:pt idx="6">
                  <c:v>57</c:v>
                </c:pt>
              </c:numCache>
            </c:numRef>
          </c:val>
          <c:extLst>
            <c:ext xmlns:c16="http://schemas.microsoft.com/office/drawing/2014/chart" uri="{C3380CC4-5D6E-409C-BE32-E72D297353CC}">
              <c16:uniqueId val="{00000003-91D8-B047-99A4-3095F68F8ACC}"/>
            </c:ext>
          </c:extLst>
        </c:ser>
        <c:ser>
          <c:idx val="2"/>
          <c:order val="2"/>
          <c:tx>
            <c:strRef>
              <c:f>Sheet1!$D$1</c:f>
              <c:strCache>
                <c:ptCount val="1"/>
                <c:pt idx="0">
                  <c:v>Placebo group</c:v>
                </c:pt>
              </c:strCache>
            </c:strRef>
          </c:tx>
          <c:spPr>
            <a:solidFill>
              <a:schemeClr val="accent6">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Sheet1!$A$2:$A$8</c:f>
              <c:strCache>
                <c:ptCount val="7"/>
                <c:pt idx="0">
                  <c:v>3*</c:v>
                </c:pt>
                <c:pt idx="1">
                  <c:v>4</c:v>
                </c:pt>
                <c:pt idx="2">
                  <c:v>57</c:v>
                </c:pt>
                <c:pt idx="3">
                  <c:v>80</c:v>
                </c:pt>
                <c:pt idx="4">
                  <c:v>82</c:v>
                </c:pt>
                <c:pt idx="5">
                  <c:v>120</c:v>
                </c:pt>
                <c:pt idx="6">
                  <c:v>120</c:v>
                </c:pt>
              </c:strCache>
            </c:strRef>
          </c:cat>
          <c:val>
            <c:numRef>
              <c:f>Sheet1!$D$2:$D$8</c:f>
              <c:numCache>
                <c:formatCode>General</c:formatCode>
                <c:ptCount val="7"/>
                <c:pt idx="0">
                  <c:v>66</c:v>
                </c:pt>
                <c:pt idx="1">
                  <c:v>38</c:v>
                </c:pt>
                <c:pt idx="2">
                  <c:v>38.299999999999997</c:v>
                </c:pt>
                <c:pt idx="3">
                  <c:v>6.7</c:v>
                </c:pt>
                <c:pt idx="4">
                  <c:v>38.299999999999997</c:v>
                </c:pt>
                <c:pt idx="5">
                  <c:v>62</c:v>
                </c:pt>
                <c:pt idx="6">
                  <c:v>63</c:v>
                </c:pt>
              </c:numCache>
            </c:numRef>
          </c:val>
          <c:extLst>
            <c:ext xmlns:c16="http://schemas.microsoft.com/office/drawing/2014/chart" uri="{C3380CC4-5D6E-409C-BE32-E72D297353CC}">
              <c16:uniqueId val="{00000000-58D5-E64F-9CF8-01B3CC203E74}"/>
            </c:ext>
          </c:extLst>
        </c:ser>
        <c:dLbls>
          <c:dLblPos val="inEnd"/>
          <c:showLegendKey val="0"/>
          <c:showVal val="1"/>
          <c:showCatName val="0"/>
          <c:showSerName val="0"/>
          <c:showPercent val="0"/>
          <c:showBubbleSize val="0"/>
        </c:dLbls>
        <c:gapWidth val="267"/>
        <c:overlap val="-43"/>
        <c:axId val="294176496"/>
        <c:axId val="294181488"/>
      </c:barChart>
      <c:catAx>
        <c:axId val="294176496"/>
        <c:scaling>
          <c:orientation val="minMax"/>
        </c:scaling>
        <c:delete val="0"/>
        <c:axPos val="b"/>
        <c:majorGridlines>
          <c:spPr>
            <a:ln w="9525" cap="flat" cmpd="sng" algn="ctr">
              <a:solidFill>
                <a:schemeClr val="dk1">
                  <a:lumMod val="15000"/>
                  <a:lumOff val="85000"/>
                </a:schemeClr>
              </a:solidFill>
              <a:round/>
            </a:ln>
            <a:effectLst/>
          </c:spPr>
        </c:majorGridlines>
        <c:title>
          <c:tx>
            <c:rich>
              <a:bodyPr rot="0" spcFirstLastPara="1" vertOverflow="ellipsis" vert="horz" wrap="square" anchor="ctr" anchorCtr="1"/>
              <a:lstStyle/>
              <a:p>
                <a:pPr>
                  <a:defRPr sz="2800" b="1" i="0" u="none" strike="noStrike" kern="1200" baseline="0">
                    <a:solidFill>
                      <a:schemeClr val="dk1">
                        <a:lumMod val="65000"/>
                        <a:lumOff val="35000"/>
                      </a:schemeClr>
                    </a:solidFill>
                    <a:latin typeface="+mn-lt"/>
                    <a:ea typeface="+mn-ea"/>
                    <a:cs typeface="+mn-cs"/>
                  </a:defRPr>
                </a:pPr>
                <a:r>
                  <a:rPr lang="en-US" sz="2800"/>
                  <a:t>Dosage of isoflavones given to trial group (mg)</a:t>
                </a:r>
              </a:p>
            </c:rich>
          </c:tx>
          <c:overlay val="0"/>
          <c:spPr>
            <a:noFill/>
            <a:ln>
              <a:noFill/>
            </a:ln>
            <a:effectLst/>
          </c:spPr>
          <c:txPr>
            <a:bodyPr rot="0" spcFirstLastPara="1" vertOverflow="ellipsis" vert="horz" wrap="square" anchor="ctr" anchorCtr="1"/>
            <a:lstStyle/>
            <a:p>
              <a:pPr>
                <a:defRPr sz="2800"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2000" b="0" i="0" u="none" strike="noStrike" kern="1200" cap="none" spc="0" normalizeH="0" baseline="0">
                <a:solidFill>
                  <a:schemeClr val="dk1">
                    <a:lumMod val="65000"/>
                    <a:lumOff val="35000"/>
                  </a:schemeClr>
                </a:solidFill>
                <a:latin typeface="+mn-lt"/>
                <a:ea typeface="+mn-ea"/>
                <a:cs typeface="+mn-cs"/>
              </a:defRPr>
            </a:pPr>
            <a:endParaRPr lang="en-US"/>
          </a:p>
        </c:txPr>
        <c:crossAx val="294181488"/>
        <c:crosses val="autoZero"/>
        <c:auto val="1"/>
        <c:lblAlgn val="ctr"/>
        <c:lblOffset val="100"/>
        <c:noMultiLvlLbl val="0"/>
      </c:catAx>
      <c:valAx>
        <c:axId val="294181488"/>
        <c:scaling>
          <c:orientation val="minMax"/>
          <c:max val="100"/>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2800" b="1" i="0" u="none" strike="noStrike" kern="1200" baseline="0">
                    <a:solidFill>
                      <a:schemeClr val="dk1">
                        <a:lumMod val="65000"/>
                        <a:lumOff val="35000"/>
                      </a:schemeClr>
                    </a:solidFill>
                    <a:latin typeface="+mn-lt"/>
                    <a:ea typeface="+mn-ea"/>
                    <a:cs typeface="+mn-cs"/>
                  </a:defRPr>
                </a:pPr>
                <a:r>
                  <a:rPr lang="en-US" sz="2800"/>
                  <a:t>Percentage reduction in the frequency of daily hot flashes  from baseline (%)</a:t>
                </a:r>
              </a:p>
            </c:rich>
          </c:tx>
          <c:overlay val="0"/>
          <c:spPr>
            <a:noFill/>
            <a:ln>
              <a:noFill/>
            </a:ln>
            <a:effectLst/>
          </c:spPr>
          <c:txPr>
            <a:bodyPr rot="-5400000" spcFirstLastPara="1" vertOverflow="ellipsis" vert="horz" wrap="square" anchor="ctr" anchorCtr="1"/>
            <a:lstStyle/>
            <a:p>
              <a:pPr>
                <a:defRPr sz="2800"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dk1">
                    <a:lumMod val="65000"/>
                    <a:lumOff val="35000"/>
                  </a:schemeClr>
                </a:solidFill>
                <a:latin typeface="+mn-lt"/>
                <a:ea typeface="+mn-ea"/>
                <a:cs typeface="+mn-cs"/>
              </a:defRPr>
            </a:pPr>
            <a:endParaRPr lang="en-US"/>
          </a:p>
        </c:txPr>
        <c:crossAx val="294176496"/>
        <c:crosses val="autoZero"/>
        <c:crossBetween val="between"/>
      </c:valAx>
      <c:spPr>
        <a:pattFill prst="ltDnDiag">
          <a:fgClr>
            <a:schemeClr val="dk1">
              <a:lumMod val="15000"/>
              <a:lumOff val="85000"/>
            </a:schemeClr>
          </a:fgClr>
          <a:bgClr>
            <a:schemeClr val="lt1"/>
          </a:bgClr>
        </a:pattFill>
        <a:ln>
          <a:noFill/>
        </a:ln>
        <a:effectLst/>
      </c:spPr>
    </c:plotArea>
    <c:legend>
      <c:legendPos val="b"/>
      <c:legendEntry>
        <c:idx val="0"/>
        <c:delete val="1"/>
      </c:legendEntry>
      <c:overlay val="0"/>
      <c:spPr>
        <a:noFill/>
        <a:ln>
          <a:noFill/>
        </a:ln>
        <a:effectLst/>
      </c:spPr>
      <c:txPr>
        <a:bodyPr rot="0" spcFirstLastPara="1" vertOverflow="ellipsis" vert="horz" wrap="square" anchor="ctr" anchorCtr="1"/>
        <a:lstStyle/>
        <a:p>
          <a:pPr>
            <a:defRPr sz="2400" b="0" i="0" u="none" strike="noStrike" kern="1200" baseline="0">
              <a:solidFill>
                <a:schemeClr val="dk1">
                  <a:lumMod val="65000"/>
                  <a:lumOff val="35000"/>
                </a:schemeClr>
              </a:solidFill>
              <a:latin typeface="+mn-lt"/>
              <a:ea typeface="+mn-ea"/>
              <a:cs typeface="+mn-cs"/>
            </a:defRPr>
          </a:pPr>
          <a:endParaRPr lang="en-US"/>
        </a:p>
      </c:txPr>
    </c:legend>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9">
  <a:schemeClr val="accent6"/>
</cs:colorStyle>
</file>

<file path=ppt/charts/style1.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D2119E-D107-5C43-BC3D-4A216B98626B}" type="doc">
      <dgm:prSet loTypeId="urn:microsoft.com/office/officeart/2005/8/layout/process1" loCatId="process" qsTypeId="urn:microsoft.com/office/officeart/2005/8/quickstyle/simple1" qsCatId="simple" csTypeId="urn:microsoft.com/office/officeart/2005/8/colors/accent6_3" csCatId="accent6" phldr="1"/>
      <dgm:spPr/>
      <dgm:t>
        <a:bodyPr/>
        <a:lstStyle/>
        <a:p>
          <a:endParaRPr lang="en-US"/>
        </a:p>
      </dgm:t>
    </dgm:pt>
    <dgm:pt modelId="{5CD3F74D-B1ED-7149-A38F-79B0BF86B8D8}">
      <dgm:prSet custT="1"/>
      <dgm:spPr/>
      <dgm:t>
        <a:bodyPr/>
        <a:lstStyle/>
        <a:p>
          <a:r>
            <a:rPr lang="en-US" sz="3000" dirty="0" err="1"/>
            <a:t>Biochainin</a:t>
          </a:r>
          <a:r>
            <a:rPr lang="en-US" sz="3000" dirty="0"/>
            <a:t> A</a:t>
          </a:r>
        </a:p>
        <a:p>
          <a:r>
            <a:rPr lang="en-US" sz="2400" dirty="0"/>
            <a:t>(</a:t>
          </a:r>
          <a:r>
            <a:rPr lang="en-US" sz="2400" dirty="0" err="1"/>
            <a:t>AhR</a:t>
          </a:r>
          <a:r>
            <a:rPr lang="en-US" sz="2400" dirty="0"/>
            <a:t> Ligand)</a:t>
          </a:r>
          <a:endParaRPr lang="en-GB" sz="2400" dirty="0"/>
        </a:p>
      </dgm:t>
    </dgm:pt>
    <dgm:pt modelId="{223ADC75-8D4F-4F46-BE77-EA8D474192DA}" type="parTrans" cxnId="{38420FEE-DFFE-CC43-8DAD-AB7352D19BAD}">
      <dgm:prSet/>
      <dgm:spPr/>
      <dgm:t>
        <a:bodyPr/>
        <a:lstStyle/>
        <a:p>
          <a:endParaRPr lang="en-US"/>
        </a:p>
      </dgm:t>
    </dgm:pt>
    <dgm:pt modelId="{942B3953-157B-254B-B9D5-271583554BB5}" type="sibTrans" cxnId="{38420FEE-DFFE-CC43-8DAD-AB7352D19BAD}">
      <dgm:prSet/>
      <dgm:spPr/>
      <dgm:t>
        <a:bodyPr/>
        <a:lstStyle/>
        <a:p>
          <a:r>
            <a:rPr lang="en-US" dirty="0"/>
            <a:t>P450</a:t>
          </a:r>
        </a:p>
      </dgm:t>
    </dgm:pt>
    <dgm:pt modelId="{9AF029B2-9319-2D4B-BF94-4C834015B3DB}">
      <dgm:prSet custT="1"/>
      <dgm:spPr/>
      <dgm:t>
        <a:bodyPr/>
        <a:lstStyle/>
        <a:p>
          <a:r>
            <a:rPr lang="en-GB" sz="3000" dirty="0"/>
            <a:t>Genistein</a:t>
          </a:r>
        </a:p>
        <a:p>
          <a:r>
            <a:rPr lang="en-GB" sz="2400" dirty="0"/>
            <a:t>(ER Ligand)</a:t>
          </a:r>
        </a:p>
      </dgm:t>
    </dgm:pt>
    <dgm:pt modelId="{7DD4EA40-5816-754F-9E78-070C79DC7654}" type="parTrans" cxnId="{9D6B9409-BF0A-3D47-8520-4BF528940066}">
      <dgm:prSet/>
      <dgm:spPr/>
      <dgm:t>
        <a:bodyPr/>
        <a:lstStyle/>
        <a:p>
          <a:endParaRPr lang="en-US"/>
        </a:p>
      </dgm:t>
    </dgm:pt>
    <dgm:pt modelId="{CD697026-4357-4A49-8C5B-EDB5C09E7A74}" type="sibTrans" cxnId="{9D6B9409-BF0A-3D47-8520-4BF528940066}">
      <dgm:prSet/>
      <dgm:spPr/>
      <dgm:t>
        <a:bodyPr/>
        <a:lstStyle/>
        <a:p>
          <a:r>
            <a:rPr lang="en-US" dirty="0"/>
            <a:t>Binds to</a:t>
          </a:r>
        </a:p>
      </dgm:t>
    </dgm:pt>
    <dgm:pt modelId="{558DFEA6-66DB-714D-A2AF-1A2CEB8D5120}">
      <dgm:prSet/>
      <dgm:spPr/>
      <dgm:t>
        <a:bodyPr/>
        <a:lstStyle/>
        <a:p>
          <a:r>
            <a:rPr lang="en-US" dirty="0"/>
            <a:t>Estrogen Receptor</a:t>
          </a:r>
        </a:p>
      </dgm:t>
    </dgm:pt>
    <dgm:pt modelId="{29A28694-7C0F-A542-94AF-8F36B7420251}" type="parTrans" cxnId="{27486A2A-2518-7647-8AE3-2B0852B59326}">
      <dgm:prSet/>
      <dgm:spPr/>
      <dgm:t>
        <a:bodyPr/>
        <a:lstStyle/>
        <a:p>
          <a:endParaRPr lang="en-US"/>
        </a:p>
      </dgm:t>
    </dgm:pt>
    <dgm:pt modelId="{749EE68E-8528-F641-A7E2-489DC8726F5C}" type="sibTrans" cxnId="{27486A2A-2518-7647-8AE3-2B0852B59326}">
      <dgm:prSet/>
      <dgm:spPr/>
      <dgm:t>
        <a:bodyPr/>
        <a:lstStyle/>
        <a:p>
          <a:endParaRPr lang="en-US"/>
        </a:p>
      </dgm:t>
    </dgm:pt>
    <dgm:pt modelId="{8AAC5199-CD2A-8A41-8AAD-8BD8744E858C}" type="pres">
      <dgm:prSet presAssocID="{0FD2119E-D107-5C43-BC3D-4A216B98626B}" presName="Name0" presStyleCnt="0">
        <dgm:presLayoutVars>
          <dgm:dir/>
          <dgm:resizeHandles val="exact"/>
        </dgm:presLayoutVars>
      </dgm:prSet>
      <dgm:spPr/>
    </dgm:pt>
    <dgm:pt modelId="{A44D7ECF-9E69-F543-B97C-AF396D13CBDC}" type="pres">
      <dgm:prSet presAssocID="{5CD3F74D-B1ED-7149-A38F-79B0BF86B8D8}" presName="node" presStyleLbl="node1" presStyleIdx="0" presStyleCnt="3" custLinFactNeighborX="48051" custLinFactNeighborY="1575">
        <dgm:presLayoutVars>
          <dgm:bulletEnabled val="1"/>
        </dgm:presLayoutVars>
      </dgm:prSet>
      <dgm:spPr/>
    </dgm:pt>
    <dgm:pt modelId="{01CB0CC8-9B78-C44E-9E20-681F63802908}" type="pres">
      <dgm:prSet presAssocID="{942B3953-157B-254B-B9D5-271583554BB5}" presName="sibTrans" presStyleLbl="sibTrans2D1" presStyleIdx="0" presStyleCnt="2" custScaleX="276636" custScaleY="125102" custLinFactNeighborX="-49692" custLinFactNeighborY="616"/>
      <dgm:spPr/>
    </dgm:pt>
    <dgm:pt modelId="{ED0D8A6E-AA12-2340-81C5-56FF5456F7A5}" type="pres">
      <dgm:prSet presAssocID="{942B3953-157B-254B-B9D5-271583554BB5}" presName="connectorText" presStyleLbl="sibTrans2D1" presStyleIdx="0" presStyleCnt="2"/>
      <dgm:spPr/>
    </dgm:pt>
    <dgm:pt modelId="{C3F18F6B-4B8C-CC48-8F91-3982FB9F2EEF}" type="pres">
      <dgm:prSet presAssocID="{9AF029B2-9319-2D4B-BF94-4C834015B3DB}" presName="node" presStyleLbl="node1" presStyleIdx="1" presStyleCnt="3" custLinFactNeighborX="-93406" custLinFactNeighborY="3303">
        <dgm:presLayoutVars>
          <dgm:bulletEnabled val="1"/>
        </dgm:presLayoutVars>
      </dgm:prSet>
      <dgm:spPr/>
    </dgm:pt>
    <dgm:pt modelId="{F5E032C6-2131-7D4C-A6A9-862031B16468}" type="pres">
      <dgm:prSet presAssocID="{CD697026-4357-4A49-8C5B-EDB5C09E7A74}" presName="sibTrans" presStyleLbl="sibTrans2D1" presStyleIdx="1" presStyleCnt="2" custScaleX="207482" custScaleY="155663" custLinFactNeighborX="-48730" custLinFactNeighborY="3779"/>
      <dgm:spPr/>
    </dgm:pt>
    <dgm:pt modelId="{EA57BFC3-B639-6742-A115-8139CC2A8352}" type="pres">
      <dgm:prSet presAssocID="{CD697026-4357-4A49-8C5B-EDB5C09E7A74}" presName="connectorText" presStyleLbl="sibTrans2D1" presStyleIdx="1" presStyleCnt="2"/>
      <dgm:spPr/>
    </dgm:pt>
    <dgm:pt modelId="{D36CB0D6-9153-624B-B66F-33E1456C918C}" type="pres">
      <dgm:prSet presAssocID="{558DFEA6-66DB-714D-A2AF-1A2CEB8D5120}" presName="node" presStyleLbl="node1" presStyleIdx="2" presStyleCnt="3" custScaleX="77317" custLinFactX="-13864" custLinFactNeighborX="-100000" custLinFactNeighborY="0">
        <dgm:presLayoutVars>
          <dgm:bulletEnabled val="1"/>
        </dgm:presLayoutVars>
      </dgm:prSet>
      <dgm:spPr/>
    </dgm:pt>
  </dgm:ptLst>
  <dgm:cxnLst>
    <dgm:cxn modelId="{9D6B9409-BF0A-3D47-8520-4BF528940066}" srcId="{0FD2119E-D107-5C43-BC3D-4A216B98626B}" destId="{9AF029B2-9319-2D4B-BF94-4C834015B3DB}" srcOrd="1" destOrd="0" parTransId="{7DD4EA40-5816-754F-9E78-070C79DC7654}" sibTransId="{CD697026-4357-4A49-8C5B-EDB5C09E7A74}"/>
    <dgm:cxn modelId="{B3320815-2424-C74D-A100-F6EC9B3EE08E}" type="presOf" srcId="{942B3953-157B-254B-B9D5-271583554BB5}" destId="{ED0D8A6E-AA12-2340-81C5-56FF5456F7A5}" srcOrd="1" destOrd="0" presId="urn:microsoft.com/office/officeart/2005/8/layout/process1"/>
    <dgm:cxn modelId="{27486A2A-2518-7647-8AE3-2B0852B59326}" srcId="{0FD2119E-D107-5C43-BC3D-4A216B98626B}" destId="{558DFEA6-66DB-714D-A2AF-1A2CEB8D5120}" srcOrd="2" destOrd="0" parTransId="{29A28694-7C0F-A542-94AF-8F36B7420251}" sibTransId="{749EE68E-8528-F641-A7E2-489DC8726F5C}"/>
    <dgm:cxn modelId="{216EDE36-701E-9549-918A-DFDE2EB56C5D}" type="presOf" srcId="{0FD2119E-D107-5C43-BC3D-4A216B98626B}" destId="{8AAC5199-CD2A-8A41-8AAD-8BD8744E858C}" srcOrd="0" destOrd="0" presId="urn:microsoft.com/office/officeart/2005/8/layout/process1"/>
    <dgm:cxn modelId="{C68BE654-D16E-7743-A517-D87A354A8D78}" type="presOf" srcId="{558DFEA6-66DB-714D-A2AF-1A2CEB8D5120}" destId="{D36CB0D6-9153-624B-B66F-33E1456C918C}" srcOrd="0" destOrd="0" presId="urn:microsoft.com/office/officeart/2005/8/layout/process1"/>
    <dgm:cxn modelId="{50064860-BEB2-7348-8F70-D18DE31683C1}" type="presOf" srcId="{CD697026-4357-4A49-8C5B-EDB5C09E7A74}" destId="{EA57BFC3-B639-6742-A115-8139CC2A8352}" srcOrd="1" destOrd="0" presId="urn:microsoft.com/office/officeart/2005/8/layout/process1"/>
    <dgm:cxn modelId="{E21FB466-153C-D643-AF9A-7DEEB6F38168}" type="presOf" srcId="{CD697026-4357-4A49-8C5B-EDB5C09E7A74}" destId="{F5E032C6-2131-7D4C-A6A9-862031B16468}" srcOrd="0" destOrd="0" presId="urn:microsoft.com/office/officeart/2005/8/layout/process1"/>
    <dgm:cxn modelId="{6091688F-22EE-744D-AE67-F295251CD05D}" type="presOf" srcId="{9AF029B2-9319-2D4B-BF94-4C834015B3DB}" destId="{C3F18F6B-4B8C-CC48-8F91-3982FB9F2EEF}" srcOrd="0" destOrd="0" presId="urn:microsoft.com/office/officeart/2005/8/layout/process1"/>
    <dgm:cxn modelId="{8551EEAD-94A3-9A47-ABAF-247E3AA1CC87}" type="presOf" srcId="{942B3953-157B-254B-B9D5-271583554BB5}" destId="{01CB0CC8-9B78-C44E-9E20-681F63802908}" srcOrd="0" destOrd="0" presId="urn:microsoft.com/office/officeart/2005/8/layout/process1"/>
    <dgm:cxn modelId="{38420FEE-DFFE-CC43-8DAD-AB7352D19BAD}" srcId="{0FD2119E-D107-5C43-BC3D-4A216B98626B}" destId="{5CD3F74D-B1ED-7149-A38F-79B0BF86B8D8}" srcOrd="0" destOrd="0" parTransId="{223ADC75-8D4F-4F46-BE77-EA8D474192DA}" sibTransId="{942B3953-157B-254B-B9D5-271583554BB5}"/>
    <dgm:cxn modelId="{627FF0F9-E03D-644D-B019-31FBCB142C94}" type="presOf" srcId="{5CD3F74D-B1ED-7149-A38F-79B0BF86B8D8}" destId="{A44D7ECF-9E69-F543-B97C-AF396D13CBDC}" srcOrd="0" destOrd="0" presId="urn:microsoft.com/office/officeart/2005/8/layout/process1"/>
    <dgm:cxn modelId="{BF1CA3C4-AB66-3443-92AA-D4A5E6B85882}" type="presParOf" srcId="{8AAC5199-CD2A-8A41-8AAD-8BD8744E858C}" destId="{A44D7ECF-9E69-F543-B97C-AF396D13CBDC}" srcOrd="0" destOrd="0" presId="urn:microsoft.com/office/officeart/2005/8/layout/process1"/>
    <dgm:cxn modelId="{AA0A88E2-3DA9-4649-8EC6-0FA5941114F2}" type="presParOf" srcId="{8AAC5199-CD2A-8A41-8AAD-8BD8744E858C}" destId="{01CB0CC8-9B78-C44E-9E20-681F63802908}" srcOrd="1" destOrd="0" presId="urn:microsoft.com/office/officeart/2005/8/layout/process1"/>
    <dgm:cxn modelId="{4BFA7EF6-6464-E64C-8569-66EF3890B4FF}" type="presParOf" srcId="{01CB0CC8-9B78-C44E-9E20-681F63802908}" destId="{ED0D8A6E-AA12-2340-81C5-56FF5456F7A5}" srcOrd="0" destOrd="0" presId="urn:microsoft.com/office/officeart/2005/8/layout/process1"/>
    <dgm:cxn modelId="{53E46F90-8D34-EE49-B69B-D1355EE3752F}" type="presParOf" srcId="{8AAC5199-CD2A-8A41-8AAD-8BD8744E858C}" destId="{C3F18F6B-4B8C-CC48-8F91-3982FB9F2EEF}" srcOrd="2" destOrd="0" presId="urn:microsoft.com/office/officeart/2005/8/layout/process1"/>
    <dgm:cxn modelId="{6EDAEE3E-2360-384A-B012-36B03BF1126B}" type="presParOf" srcId="{8AAC5199-CD2A-8A41-8AAD-8BD8744E858C}" destId="{F5E032C6-2131-7D4C-A6A9-862031B16468}" srcOrd="3" destOrd="0" presId="urn:microsoft.com/office/officeart/2005/8/layout/process1"/>
    <dgm:cxn modelId="{7CB59805-3CE0-9840-B3E6-B95A8264D621}" type="presParOf" srcId="{F5E032C6-2131-7D4C-A6A9-862031B16468}" destId="{EA57BFC3-B639-6742-A115-8139CC2A8352}" srcOrd="0" destOrd="0" presId="urn:microsoft.com/office/officeart/2005/8/layout/process1"/>
    <dgm:cxn modelId="{B776DC36-7BB1-7F44-80AB-0E9675ED5ECC}" type="presParOf" srcId="{8AAC5199-CD2A-8A41-8AAD-8BD8744E858C}" destId="{D36CB0D6-9153-624B-B66F-33E1456C918C}" srcOrd="4" destOrd="0" presId="urn:microsoft.com/office/officeart/2005/8/layout/process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44C053-2821-554D-9D73-780944539697}" type="doc">
      <dgm:prSet loTypeId="urn:microsoft.com/office/officeart/2005/8/layout/process1" loCatId="process" qsTypeId="urn:microsoft.com/office/officeart/2005/8/quickstyle/simple1" qsCatId="simple" csTypeId="urn:microsoft.com/office/officeart/2005/8/colors/accent6_3" csCatId="accent6" phldr="1"/>
      <dgm:spPr/>
      <dgm:t>
        <a:bodyPr/>
        <a:lstStyle/>
        <a:p>
          <a:endParaRPr lang="en-US"/>
        </a:p>
      </dgm:t>
    </dgm:pt>
    <dgm:pt modelId="{FCEE1AC6-284D-1B4E-8D88-61BF808682F5}">
      <dgm:prSet custT="1"/>
      <dgm:spPr/>
      <dgm:t>
        <a:bodyPr/>
        <a:lstStyle/>
        <a:p>
          <a:r>
            <a:rPr lang="en-US" sz="3000" dirty="0" err="1"/>
            <a:t>Formonectin</a:t>
          </a:r>
          <a:endParaRPr lang="en-US" sz="3000" dirty="0"/>
        </a:p>
        <a:p>
          <a:r>
            <a:rPr lang="en-US" sz="2400" dirty="0"/>
            <a:t>(</a:t>
          </a:r>
          <a:r>
            <a:rPr lang="en-US" sz="2400" dirty="0" err="1"/>
            <a:t>AhR</a:t>
          </a:r>
          <a:r>
            <a:rPr lang="en-US" sz="2400" dirty="0"/>
            <a:t> Ligand)</a:t>
          </a:r>
          <a:endParaRPr lang="en-GB" sz="2400" dirty="0"/>
        </a:p>
      </dgm:t>
    </dgm:pt>
    <dgm:pt modelId="{5ABDED4E-9B8C-F744-8898-EB3F3F9EEEF2}" type="parTrans" cxnId="{08F6E5FB-F20E-0645-9209-6E817FC7ED90}">
      <dgm:prSet/>
      <dgm:spPr/>
      <dgm:t>
        <a:bodyPr/>
        <a:lstStyle/>
        <a:p>
          <a:endParaRPr lang="en-US"/>
        </a:p>
      </dgm:t>
    </dgm:pt>
    <dgm:pt modelId="{9F21C1CA-6083-1343-A000-A2060938ED20}" type="sibTrans" cxnId="{08F6E5FB-F20E-0645-9209-6E817FC7ED90}">
      <dgm:prSet/>
      <dgm:spPr/>
      <dgm:t>
        <a:bodyPr/>
        <a:lstStyle/>
        <a:p>
          <a:r>
            <a:rPr lang="en-US" dirty="0"/>
            <a:t>P450</a:t>
          </a:r>
        </a:p>
      </dgm:t>
    </dgm:pt>
    <dgm:pt modelId="{51F6B694-86E3-834E-B742-E1D0F0C7BA08}">
      <dgm:prSet custT="1"/>
      <dgm:spPr/>
      <dgm:t>
        <a:bodyPr/>
        <a:lstStyle/>
        <a:p>
          <a:r>
            <a:rPr lang="en-US" sz="3000" dirty="0"/>
            <a:t>Daidzein</a:t>
          </a:r>
        </a:p>
        <a:p>
          <a:r>
            <a:rPr lang="en-US" sz="3000" dirty="0"/>
            <a:t>(</a:t>
          </a:r>
          <a:r>
            <a:rPr lang="en-US" sz="2400" dirty="0"/>
            <a:t>ER Ligand)</a:t>
          </a:r>
          <a:endParaRPr lang="en-GB" sz="3000" dirty="0"/>
        </a:p>
      </dgm:t>
    </dgm:pt>
    <dgm:pt modelId="{C4F40421-9290-744F-8E57-ECE74B55EBA4}" type="parTrans" cxnId="{B86E90E1-87C9-CD44-AC6F-280B59DE5C2F}">
      <dgm:prSet/>
      <dgm:spPr/>
      <dgm:t>
        <a:bodyPr/>
        <a:lstStyle/>
        <a:p>
          <a:endParaRPr lang="en-US"/>
        </a:p>
      </dgm:t>
    </dgm:pt>
    <dgm:pt modelId="{4DA10F3B-5E8D-494D-A78C-F8DEABCC7B18}" type="sibTrans" cxnId="{B86E90E1-87C9-CD44-AC6F-280B59DE5C2F}">
      <dgm:prSet/>
      <dgm:spPr/>
      <dgm:t>
        <a:bodyPr/>
        <a:lstStyle/>
        <a:p>
          <a:r>
            <a:rPr lang="en-US" dirty="0"/>
            <a:t>Binds to</a:t>
          </a:r>
        </a:p>
      </dgm:t>
    </dgm:pt>
    <dgm:pt modelId="{E45FEDF6-A173-A04E-89A4-76F8744292D4}">
      <dgm:prSet/>
      <dgm:spPr/>
      <dgm:t>
        <a:bodyPr/>
        <a:lstStyle/>
        <a:p>
          <a:r>
            <a:rPr lang="en-US" dirty="0"/>
            <a:t>Estrogen Receptor</a:t>
          </a:r>
        </a:p>
      </dgm:t>
    </dgm:pt>
    <dgm:pt modelId="{3BFC4716-EB90-4041-95A2-A961158B8F04}" type="sibTrans" cxnId="{3C1FBA9C-5B64-2E4D-A4CD-24BB385B25CF}">
      <dgm:prSet/>
      <dgm:spPr/>
      <dgm:t>
        <a:bodyPr/>
        <a:lstStyle/>
        <a:p>
          <a:endParaRPr lang="en-US"/>
        </a:p>
      </dgm:t>
    </dgm:pt>
    <dgm:pt modelId="{549D343A-F00C-D544-8754-63AE07D40081}" type="parTrans" cxnId="{3C1FBA9C-5B64-2E4D-A4CD-24BB385B25CF}">
      <dgm:prSet/>
      <dgm:spPr/>
      <dgm:t>
        <a:bodyPr/>
        <a:lstStyle/>
        <a:p>
          <a:endParaRPr lang="en-US"/>
        </a:p>
      </dgm:t>
    </dgm:pt>
    <dgm:pt modelId="{8173BF18-878F-9B4A-B2DE-FE317E8975A9}" type="pres">
      <dgm:prSet presAssocID="{DE44C053-2821-554D-9D73-780944539697}" presName="Name0" presStyleCnt="0">
        <dgm:presLayoutVars>
          <dgm:dir/>
          <dgm:resizeHandles val="exact"/>
        </dgm:presLayoutVars>
      </dgm:prSet>
      <dgm:spPr/>
    </dgm:pt>
    <dgm:pt modelId="{0E5D81FB-FE64-C54D-95DE-6BB30B1D222D}" type="pres">
      <dgm:prSet presAssocID="{FCEE1AC6-284D-1B4E-8D88-61BF808682F5}" presName="node" presStyleLbl="node1" presStyleIdx="0" presStyleCnt="3">
        <dgm:presLayoutVars>
          <dgm:bulletEnabled val="1"/>
        </dgm:presLayoutVars>
      </dgm:prSet>
      <dgm:spPr/>
    </dgm:pt>
    <dgm:pt modelId="{E5C957F0-2C88-3D4C-919C-F6D9E4A5C13D}" type="pres">
      <dgm:prSet presAssocID="{9F21C1CA-6083-1343-A000-A2060938ED20}" presName="sibTrans" presStyleLbl="sibTrans2D1" presStyleIdx="0" presStyleCnt="2" custScaleX="184940" custScaleY="161860" custLinFactNeighborX="-42703" custLinFactNeighborY="1621"/>
      <dgm:spPr/>
    </dgm:pt>
    <dgm:pt modelId="{69DE5533-49CA-604A-9E94-049DC637C25B}" type="pres">
      <dgm:prSet presAssocID="{9F21C1CA-6083-1343-A000-A2060938ED20}" presName="connectorText" presStyleLbl="sibTrans2D1" presStyleIdx="0" presStyleCnt="2"/>
      <dgm:spPr/>
    </dgm:pt>
    <dgm:pt modelId="{60823B8C-7473-EA4F-8962-707CD0E13245}" type="pres">
      <dgm:prSet presAssocID="{51F6B694-86E3-834E-B742-E1D0F0C7BA08}" presName="node" presStyleLbl="node1" presStyleIdx="1" presStyleCnt="3" custLinFactX="-1003" custLinFactNeighborX="-100000" custLinFactNeighborY="-13782">
        <dgm:presLayoutVars>
          <dgm:bulletEnabled val="1"/>
        </dgm:presLayoutVars>
      </dgm:prSet>
      <dgm:spPr/>
    </dgm:pt>
    <dgm:pt modelId="{BF41809B-EDE5-7F49-BD9D-96E9F092009B}" type="pres">
      <dgm:prSet presAssocID="{4DA10F3B-5E8D-494D-A78C-F8DEABCC7B18}" presName="sibTrans" presStyleLbl="sibTrans2D1" presStyleIdx="1" presStyleCnt="2" custScaleX="243395" custScaleY="161242" custLinFactNeighborX="-69391" custLinFactNeighborY="7449"/>
      <dgm:spPr/>
    </dgm:pt>
    <dgm:pt modelId="{0E96AFF7-2478-0348-957C-D0017A7FCFA1}" type="pres">
      <dgm:prSet presAssocID="{4DA10F3B-5E8D-494D-A78C-F8DEABCC7B18}" presName="connectorText" presStyleLbl="sibTrans2D1" presStyleIdx="1" presStyleCnt="2"/>
      <dgm:spPr/>
    </dgm:pt>
    <dgm:pt modelId="{43F7AEDD-7C1C-DF49-8DCC-0CB1ACA7CD15}" type="pres">
      <dgm:prSet presAssocID="{E45FEDF6-A173-A04E-89A4-76F8744292D4}" presName="node" presStyleLbl="node1" presStyleIdx="2" presStyleCnt="3" custAng="0" custScaleX="77326" custLinFactX="-20208" custLinFactNeighborX="-100000" custLinFactNeighborY="1610">
        <dgm:presLayoutVars>
          <dgm:bulletEnabled val="1"/>
        </dgm:presLayoutVars>
      </dgm:prSet>
      <dgm:spPr/>
    </dgm:pt>
  </dgm:ptLst>
  <dgm:cxnLst>
    <dgm:cxn modelId="{52632A31-526D-A249-9067-76916C6680F1}" type="presOf" srcId="{DE44C053-2821-554D-9D73-780944539697}" destId="{8173BF18-878F-9B4A-B2DE-FE317E8975A9}" srcOrd="0" destOrd="0" presId="urn:microsoft.com/office/officeart/2005/8/layout/process1"/>
    <dgm:cxn modelId="{4366A63E-D6E4-E84C-BCF6-D5D7D632B7F5}" type="presOf" srcId="{E45FEDF6-A173-A04E-89A4-76F8744292D4}" destId="{43F7AEDD-7C1C-DF49-8DCC-0CB1ACA7CD15}" srcOrd="0" destOrd="0" presId="urn:microsoft.com/office/officeart/2005/8/layout/process1"/>
    <dgm:cxn modelId="{BB2D644F-8782-6A40-90CB-E255B2F250B1}" type="presOf" srcId="{4DA10F3B-5E8D-494D-A78C-F8DEABCC7B18}" destId="{BF41809B-EDE5-7F49-BD9D-96E9F092009B}" srcOrd="0" destOrd="0" presId="urn:microsoft.com/office/officeart/2005/8/layout/process1"/>
    <dgm:cxn modelId="{52F20A6D-A2ED-EF4C-A14F-524199BC3FBB}" type="presOf" srcId="{51F6B694-86E3-834E-B742-E1D0F0C7BA08}" destId="{60823B8C-7473-EA4F-8962-707CD0E13245}" srcOrd="0" destOrd="0" presId="urn:microsoft.com/office/officeart/2005/8/layout/process1"/>
    <dgm:cxn modelId="{3C1FBA9C-5B64-2E4D-A4CD-24BB385B25CF}" srcId="{DE44C053-2821-554D-9D73-780944539697}" destId="{E45FEDF6-A173-A04E-89A4-76F8744292D4}" srcOrd="2" destOrd="0" parTransId="{549D343A-F00C-D544-8754-63AE07D40081}" sibTransId="{3BFC4716-EB90-4041-95A2-A961158B8F04}"/>
    <dgm:cxn modelId="{B5577EBD-3700-7B4B-9462-19E0D03AF265}" type="presOf" srcId="{4DA10F3B-5E8D-494D-A78C-F8DEABCC7B18}" destId="{0E96AFF7-2478-0348-957C-D0017A7FCFA1}" srcOrd="1" destOrd="0" presId="urn:microsoft.com/office/officeart/2005/8/layout/process1"/>
    <dgm:cxn modelId="{B7D22AD8-5F6A-5342-AA96-A7C7A69D8C55}" type="presOf" srcId="{FCEE1AC6-284D-1B4E-8D88-61BF808682F5}" destId="{0E5D81FB-FE64-C54D-95DE-6BB30B1D222D}" srcOrd="0" destOrd="0" presId="urn:microsoft.com/office/officeart/2005/8/layout/process1"/>
    <dgm:cxn modelId="{B86E90E1-87C9-CD44-AC6F-280B59DE5C2F}" srcId="{DE44C053-2821-554D-9D73-780944539697}" destId="{51F6B694-86E3-834E-B742-E1D0F0C7BA08}" srcOrd="1" destOrd="0" parTransId="{C4F40421-9290-744F-8E57-ECE74B55EBA4}" sibTransId="{4DA10F3B-5E8D-494D-A78C-F8DEABCC7B18}"/>
    <dgm:cxn modelId="{DF4E34F4-9480-7248-89E1-D48FA4645231}" type="presOf" srcId="{9F21C1CA-6083-1343-A000-A2060938ED20}" destId="{69DE5533-49CA-604A-9E94-049DC637C25B}" srcOrd="1" destOrd="0" presId="urn:microsoft.com/office/officeart/2005/8/layout/process1"/>
    <dgm:cxn modelId="{A046DAFA-FA9F-9547-8DE0-036B8DB3D1D2}" type="presOf" srcId="{9F21C1CA-6083-1343-A000-A2060938ED20}" destId="{E5C957F0-2C88-3D4C-919C-F6D9E4A5C13D}" srcOrd="0" destOrd="0" presId="urn:microsoft.com/office/officeart/2005/8/layout/process1"/>
    <dgm:cxn modelId="{08F6E5FB-F20E-0645-9209-6E817FC7ED90}" srcId="{DE44C053-2821-554D-9D73-780944539697}" destId="{FCEE1AC6-284D-1B4E-8D88-61BF808682F5}" srcOrd="0" destOrd="0" parTransId="{5ABDED4E-9B8C-F744-8898-EB3F3F9EEEF2}" sibTransId="{9F21C1CA-6083-1343-A000-A2060938ED20}"/>
    <dgm:cxn modelId="{DDA40BE8-AE38-3748-9520-B8100F75353F}" type="presParOf" srcId="{8173BF18-878F-9B4A-B2DE-FE317E8975A9}" destId="{0E5D81FB-FE64-C54D-95DE-6BB30B1D222D}" srcOrd="0" destOrd="0" presId="urn:microsoft.com/office/officeart/2005/8/layout/process1"/>
    <dgm:cxn modelId="{D0E2FED5-5C5E-6B40-BCB1-3C3BDC005743}" type="presParOf" srcId="{8173BF18-878F-9B4A-B2DE-FE317E8975A9}" destId="{E5C957F0-2C88-3D4C-919C-F6D9E4A5C13D}" srcOrd="1" destOrd="0" presId="urn:microsoft.com/office/officeart/2005/8/layout/process1"/>
    <dgm:cxn modelId="{C8BA97CF-8B43-C24D-B977-805490089F01}" type="presParOf" srcId="{E5C957F0-2C88-3D4C-919C-F6D9E4A5C13D}" destId="{69DE5533-49CA-604A-9E94-049DC637C25B}" srcOrd="0" destOrd="0" presId="urn:microsoft.com/office/officeart/2005/8/layout/process1"/>
    <dgm:cxn modelId="{BDE5E79B-AA1E-5341-9BC9-C90F1B8B611C}" type="presParOf" srcId="{8173BF18-878F-9B4A-B2DE-FE317E8975A9}" destId="{60823B8C-7473-EA4F-8962-707CD0E13245}" srcOrd="2" destOrd="0" presId="urn:microsoft.com/office/officeart/2005/8/layout/process1"/>
    <dgm:cxn modelId="{C45CCF62-36A6-E145-9A44-375A57643D2B}" type="presParOf" srcId="{8173BF18-878F-9B4A-B2DE-FE317E8975A9}" destId="{BF41809B-EDE5-7F49-BD9D-96E9F092009B}" srcOrd="3" destOrd="0" presId="urn:microsoft.com/office/officeart/2005/8/layout/process1"/>
    <dgm:cxn modelId="{F8C84BF8-2D95-8C4D-8B19-ECF4C1154A49}" type="presParOf" srcId="{BF41809B-EDE5-7F49-BD9D-96E9F092009B}" destId="{0E96AFF7-2478-0348-957C-D0017A7FCFA1}" srcOrd="0" destOrd="0" presId="urn:microsoft.com/office/officeart/2005/8/layout/process1"/>
    <dgm:cxn modelId="{D8BE46C6-2327-CC4F-887D-20C373E523B5}" type="presParOf" srcId="{8173BF18-878F-9B4A-B2DE-FE317E8975A9}" destId="{43F7AEDD-7C1C-DF49-8DCC-0CB1ACA7CD15}" srcOrd="4" destOrd="0" presId="urn:microsoft.com/office/officeart/2005/8/layout/process1"/>
  </dgm:cxnLst>
  <dgm:bg/>
  <dgm:whole/>
  <dgm:extLst>
    <a:ext uri="http://schemas.microsoft.com/office/drawing/2008/diagram">
      <dsp:dataModelExt xmlns:dsp="http://schemas.microsoft.com/office/drawing/2008/diagram" relId="rId2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4D7ECF-9E69-F543-B97C-AF396D13CBDC}">
      <dsp:nvSpPr>
        <dsp:cNvPr id="0" name=""/>
        <dsp:cNvSpPr/>
      </dsp:nvSpPr>
      <dsp:spPr>
        <a:xfrm>
          <a:off x="242444" y="0"/>
          <a:ext cx="3464504" cy="1316721"/>
        </a:xfrm>
        <a:prstGeom prst="roundRect">
          <a:avLst>
            <a:gd name="adj" fmla="val 10000"/>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err="1"/>
            <a:t>Biochainin</a:t>
          </a:r>
          <a:r>
            <a:rPr lang="en-US" sz="3000" kern="1200" dirty="0"/>
            <a:t> A</a:t>
          </a:r>
        </a:p>
        <a:p>
          <a:pPr marL="0" lvl="0" indent="0" algn="ctr" defTabSz="1333500">
            <a:lnSpc>
              <a:spcPct val="90000"/>
            </a:lnSpc>
            <a:spcBef>
              <a:spcPct val="0"/>
            </a:spcBef>
            <a:spcAft>
              <a:spcPct val="35000"/>
            </a:spcAft>
            <a:buNone/>
          </a:pPr>
          <a:r>
            <a:rPr lang="en-US" sz="2400" kern="1200" dirty="0"/>
            <a:t>(</a:t>
          </a:r>
          <a:r>
            <a:rPr lang="en-US" sz="2400" kern="1200" dirty="0" err="1"/>
            <a:t>AhR</a:t>
          </a:r>
          <a:r>
            <a:rPr lang="en-US" sz="2400" kern="1200" dirty="0"/>
            <a:t> Ligand)</a:t>
          </a:r>
          <a:endParaRPr lang="en-GB" sz="2400" kern="1200" dirty="0"/>
        </a:p>
      </dsp:txBody>
      <dsp:txXfrm>
        <a:off x="281009" y="38565"/>
        <a:ext cx="3387374" cy="1239591"/>
      </dsp:txXfrm>
    </dsp:sp>
    <dsp:sp modelId="{01CB0CC8-9B78-C44E-9E20-681F63802908}">
      <dsp:nvSpPr>
        <dsp:cNvPr id="0" name=""/>
        <dsp:cNvSpPr/>
      </dsp:nvSpPr>
      <dsp:spPr>
        <a:xfrm>
          <a:off x="3456006" y="126217"/>
          <a:ext cx="764196" cy="1074872"/>
        </a:xfrm>
        <a:prstGeom prst="rightArrow">
          <a:avLst>
            <a:gd name="adj1" fmla="val 60000"/>
            <a:gd name="adj2" fmla="val 50000"/>
          </a:avLst>
        </a:prstGeom>
        <a:solidFill>
          <a:schemeClr val="accent6">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dirty="0"/>
            <a:t>P450</a:t>
          </a:r>
        </a:p>
      </dsp:txBody>
      <dsp:txXfrm>
        <a:off x="3456006" y="341191"/>
        <a:ext cx="534937" cy="644924"/>
      </dsp:txXfrm>
    </dsp:sp>
    <dsp:sp modelId="{C3F18F6B-4B8C-CC48-8F91-3982FB9F2EEF}">
      <dsp:nvSpPr>
        <dsp:cNvPr id="0" name=""/>
        <dsp:cNvSpPr/>
      </dsp:nvSpPr>
      <dsp:spPr>
        <a:xfrm>
          <a:off x="4228168" y="0"/>
          <a:ext cx="3464504" cy="1316721"/>
        </a:xfrm>
        <a:prstGeom prst="roundRect">
          <a:avLst>
            <a:gd name="adj" fmla="val 10000"/>
          </a:avLst>
        </a:prstGeom>
        <a:solidFill>
          <a:schemeClr val="accent6">
            <a:shade val="80000"/>
            <a:hueOff val="-74874"/>
            <a:satOff val="-11144"/>
            <a:lumOff val="165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t>Genistein</a:t>
          </a:r>
        </a:p>
        <a:p>
          <a:pPr marL="0" lvl="0" indent="0" algn="ctr" defTabSz="1333500">
            <a:lnSpc>
              <a:spcPct val="90000"/>
            </a:lnSpc>
            <a:spcBef>
              <a:spcPct val="0"/>
            </a:spcBef>
            <a:spcAft>
              <a:spcPct val="35000"/>
            </a:spcAft>
            <a:buNone/>
          </a:pPr>
          <a:r>
            <a:rPr lang="en-GB" sz="2400" kern="1200" dirty="0"/>
            <a:t>(ER Ligand)</a:t>
          </a:r>
        </a:p>
      </dsp:txBody>
      <dsp:txXfrm>
        <a:off x="4266733" y="38565"/>
        <a:ext cx="3387374" cy="1239591"/>
      </dsp:txXfrm>
    </dsp:sp>
    <dsp:sp modelId="{F5E032C6-2131-7D4C-A6A9-862031B16468}">
      <dsp:nvSpPr>
        <dsp:cNvPr id="0" name=""/>
        <dsp:cNvSpPr/>
      </dsp:nvSpPr>
      <dsp:spPr>
        <a:xfrm>
          <a:off x="7440188" y="22104"/>
          <a:ext cx="947287" cy="1337452"/>
        </a:xfrm>
        <a:prstGeom prst="rightArrow">
          <a:avLst>
            <a:gd name="adj1" fmla="val 60000"/>
            <a:gd name="adj2" fmla="val 50000"/>
          </a:avLst>
        </a:prstGeom>
        <a:solidFill>
          <a:schemeClr val="accent6">
            <a:shade val="90000"/>
            <a:hueOff val="-149843"/>
            <a:satOff val="-22019"/>
            <a:lumOff val="3117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dirty="0"/>
            <a:t>Binds to</a:t>
          </a:r>
        </a:p>
      </dsp:txBody>
      <dsp:txXfrm>
        <a:off x="7440188" y="289594"/>
        <a:ext cx="663101" cy="802472"/>
      </dsp:txXfrm>
    </dsp:sp>
    <dsp:sp modelId="{D36CB0D6-9153-624B-B66F-33E1456C918C}">
      <dsp:nvSpPr>
        <dsp:cNvPr id="0" name=""/>
        <dsp:cNvSpPr/>
      </dsp:nvSpPr>
      <dsp:spPr>
        <a:xfrm>
          <a:off x="8554113" y="0"/>
          <a:ext cx="2678651" cy="1316721"/>
        </a:xfrm>
        <a:prstGeom prst="roundRect">
          <a:avLst>
            <a:gd name="adj" fmla="val 10000"/>
          </a:avLst>
        </a:prstGeom>
        <a:solidFill>
          <a:schemeClr val="accent6">
            <a:shade val="80000"/>
            <a:hueOff val="-149749"/>
            <a:satOff val="-22288"/>
            <a:lumOff val="330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Estrogen Receptor</a:t>
          </a:r>
        </a:p>
      </dsp:txBody>
      <dsp:txXfrm>
        <a:off x="8592678" y="38565"/>
        <a:ext cx="2601521" cy="12395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D81FB-FE64-C54D-95DE-6BB30B1D222D}">
      <dsp:nvSpPr>
        <dsp:cNvPr id="0" name=""/>
        <dsp:cNvSpPr/>
      </dsp:nvSpPr>
      <dsp:spPr>
        <a:xfrm>
          <a:off x="1533" y="0"/>
          <a:ext cx="3367243" cy="1316721"/>
        </a:xfrm>
        <a:prstGeom prst="roundRect">
          <a:avLst>
            <a:gd name="adj" fmla="val 10000"/>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err="1"/>
            <a:t>Formonectin</a:t>
          </a:r>
          <a:endParaRPr lang="en-US" sz="3000" kern="1200" dirty="0"/>
        </a:p>
        <a:p>
          <a:pPr marL="0" lvl="0" indent="0" algn="ctr" defTabSz="1333500">
            <a:lnSpc>
              <a:spcPct val="90000"/>
            </a:lnSpc>
            <a:spcBef>
              <a:spcPct val="0"/>
            </a:spcBef>
            <a:spcAft>
              <a:spcPct val="35000"/>
            </a:spcAft>
            <a:buNone/>
          </a:pPr>
          <a:r>
            <a:rPr lang="en-US" sz="2400" kern="1200" dirty="0"/>
            <a:t>(</a:t>
          </a:r>
          <a:r>
            <a:rPr lang="en-US" sz="2400" kern="1200" dirty="0" err="1"/>
            <a:t>AhR</a:t>
          </a:r>
          <a:r>
            <a:rPr lang="en-US" sz="2400" kern="1200" dirty="0"/>
            <a:t> Ligand)</a:t>
          </a:r>
          <a:endParaRPr lang="en-GB" sz="2400" kern="1200" dirty="0"/>
        </a:p>
      </dsp:txBody>
      <dsp:txXfrm>
        <a:off x="40098" y="38565"/>
        <a:ext cx="3290113" cy="1239591"/>
      </dsp:txXfrm>
    </dsp:sp>
    <dsp:sp modelId="{E5C957F0-2C88-3D4C-919C-F6D9E4A5C13D}">
      <dsp:nvSpPr>
        <dsp:cNvPr id="0" name=""/>
        <dsp:cNvSpPr/>
      </dsp:nvSpPr>
      <dsp:spPr>
        <a:xfrm>
          <a:off x="3215752" y="-3929"/>
          <a:ext cx="744688" cy="1351654"/>
        </a:xfrm>
        <a:prstGeom prst="rightArrow">
          <a:avLst>
            <a:gd name="adj1" fmla="val 60000"/>
            <a:gd name="adj2" fmla="val 50000"/>
          </a:avLst>
        </a:prstGeom>
        <a:solidFill>
          <a:schemeClr val="accent6">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dirty="0"/>
            <a:t>P450</a:t>
          </a:r>
        </a:p>
      </dsp:txBody>
      <dsp:txXfrm>
        <a:off x="3215752" y="266402"/>
        <a:ext cx="521282" cy="810992"/>
      </dsp:txXfrm>
    </dsp:sp>
    <dsp:sp modelId="{60823B8C-7473-EA4F-8962-707CD0E13245}">
      <dsp:nvSpPr>
        <dsp:cNvPr id="0" name=""/>
        <dsp:cNvSpPr/>
      </dsp:nvSpPr>
      <dsp:spPr>
        <a:xfrm>
          <a:off x="4128522" y="0"/>
          <a:ext cx="3367243" cy="1316721"/>
        </a:xfrm>
        <a:prstGeom prst="roundRect">
          <a:avLst>
            <a:gd name="adj" fmla="val 10000"/>
          </a:avLst>
        </a:prstGeom>
        <a:solidFill>
          <a:schemeClr val="accent6">
            <a:shade val="80000"/>
            <a:hueOff val="-74874"/>
            <a:satOff val="-11144"/>
            <a:lumOff val="165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Daidzein</a:t>
          </a:r>
        </a:p>
        <a:p>
          <a:pPr marL="0" lvl="0" indent="0" algn="ctr" defTabSz="1333500">
            <a:lnSpc>
              <a:spcPct val="90000"/>
            </a:lnSpc>
            <a:spcBef>
              <a:spcPct val="0"/>
            </a:spcBef>
            <a:spcAft>
              <a:spcPct val="35000"/>
            </a:spcAft>
            <a:buNone/>
          </a:pPr>
          <a:r>
            <a:rPr lang="en-US" sz="3000" kern="1200" dirty="0"/>
            <a:t>(</a:t>
          </a:r>
          <a:r>
            <a:rPr lang="en-US" sz="2400" kern="1200" dirty="0"/>
            <a:t>ER Ligand)</a:t>
          </a:r>
          <a:endParaRPr lang="en-GB" sz="3000" kern="1200" dirty="0"/>
        </a:p>
      </dsp:txBody>
      <dsp:txXfrm>
        <a:off x="4167087" y="38565"/>
        <a:ext cx="3290113" cy="1239591"/>
      </dsp:txXfrm>
    </dsp:sp>
    <dsp:sp modelId="{BF41809B-EDE5-7F49-BD9D-96E9F092009B}">
      <dsp:nvSpPr>
        <dsp:cNvPr id="0" name=""/>
        <dsp:cNvSpPr/>
      </dsp:nvSpPr>
      <dsp:spPr>
        <a:xfrm>
          <a:off x="7147219" y="47318"/>
          <a:ext cx="903277" cy="1346493"/>
        </a:xfrm>
        <a:prstGeom prst="rightArrow">
          <a:avLst>
            <a:gd name="adj1" fmla="val 60000"/>
            <a:gd name="adj2" fmla="val 50000"/>
          </a:avLst>
        </a:prstGeom>
        <a:solidFill>
          <a:schemeClr val="accent6">
            <a:shade val="90000"/>
            <a:hueOff val="-149843"/>
            <a:satOff val="-22019"/>
            <a:lumOff val="3117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dirty="0"/>
            <a:t>Binds to</a:t>
          </a:r>
        </a:p>
      </dsp:txBody>
      <dsp:txXfrm>
        <a:off x="7147219" y="316617"/>
        <a:ext cx="632294" cy="807895"/>
      </dsp:txXfrm>
    </dsp:sp>
    <dsp:sp modelId="{43F7AEDD-7C1C-DF49-8DCC-0CB1ACA7CD15}">
      <dsp:nvSpPr>
        <dsp:cNvPr id="0" name=""/>
        <dsp:cNvSpPr/>
      </dsp:nvSpPr>
      <dsp:spPr>
        <a:xfrm>
          <a:off x="8195984" y="0"/>
          <a:ext cx="2603754" cy="1316721"/>
        </a:xfrm>
        <a:prstGeom prst="roundRect">
          <a:avLst>
            <a:gd name="adj" fmla="val 10000"/>
          </a:avLst>
        </a:prstGeom>
        <a:solidFill>
          <a:schemeClr val="accent6">
            <a:shade val="80000"/>
            <a:hueOff val="-149749"/>
            <a:satOff val="-22288"/>
            <a:lumOff val="330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Estrogen Receptor</a:t>
          </a:r>
        </a:p>
      </dsp:txBody>
      <dsp:txXfrm>
        <a:off x="8234549" y="38565"/>
        <a:ext cx="2526624" cy="123959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1C0B079-A316-4C9B-B165-DF9EA8325D2C}" type="datetimeFigureOut">
              <a:rPr lang="en-US" smtClean="0"/>
              <a:t>4/21/19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BA0EAE6-B4B6-49B7-9049-B371250BE0F4}" type="slidenum">
              <a:rPr lang="en-US" smtClean="0"/>
              <a:t>‹#›</a:t>
            </a:fld>
            <a:endParaRPr lang="en-US"/>
          </a:p>
        </p:txBody>
      </p:sp>
    </p:spTree>
    <p:extLst>
      <p:ext uri="{BB962C8B-B14F-4D97-AF65-F5344CB8AC3E}">
        <p14:creationId xmlns:p14="http://schemas.microsoft.com/office/powerpoint/2010/main" val="1472466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F28AB8-57D1-494F-9851-055AD867E790}" type="datetimeFigureOut">
              <a:rPr lang="en-US" smtClean="0"/>
              <a:t>4/21/19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C7F044-5458-4B2E-BFA0-52AAA1C529D4}" type="slidenum">
              <a:rPr lang="en-US" smtClean="0"/>
              <a:t>‹#›</a:t>
            </a:fld>
            <a:endParaRPr lang="en-US"/>
          </a:p>
        </p:txBody>
      </p:sp>
    </p:spTree>
    <p:extLst>
      <p:ext uri="{BB962C8B-B14F-4D97-AF65-F5344CB8AC3E}">
        <p14:creationId xmlns:p14="http://schemas.microsoft.com/office/powerpoint/2010/main" val="1624808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pPr>
            <a:endParaRPr lang="en-US" sz="1200" dirty="0">
              <a:solidFill>
                <a:prstClr val="white">
                  <a:lumMod val="50000"/>
                </a:prstClr>
              </a:solidFill>
              <a:cs typeface="Calibri" panose="020F0502020204030204" pitchFamily="34" charset="0"/>
            </a:endParaRPr>
          </a:p>
        </p:txBody>
      </p:sp>
      <p:sp>
        <p:nvSpPr>
          <p:cNvPr id="4" name="Slide Number Placeholder 3"/>
          <p:cNvSpPr>
            <a:spLocks noGrp="1"/>
          </p:cNvSpPr>
          <p:nvPr>
            <p:ph type="sldNum" sz="quarter" idx="10"/>
          </p:nvPr>
        </p:nvSpPr>
        <p:spPr/>
        <p:txBody>
          <a:bodyPr/>
          <a:lstStyle/>
          <a:p>
            <a:fld id="{37C7F044-5458-4B2E-BFA0-52AAA1C529D4}" type="slidenum">
              <a:rPr lang="en-US" smtClean="0"/>
              <a:t>1</a:t>
            </a:fld>
            <a:endParaRPr lang="en-US"/>
          </a:p>
        </p:txBody>
      </p:sp>
    </p:spTree>
    <p:extLst>
      <p:ext uri="{BB962C8B-B14F-4D97-AF65-F5344CB8AC3E}">
        <p14:creationId xmlns:p14="http://schemas.microsoft.com/office/powerpoint/2010/main" val="1953554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ster">
    <p:spTree>
      <p:nvGrpSpPr>
        <p:cNvPr id="1" name=""/>
        <p:cNvGrpSpPr/>
        <p:nvPr/>
      </p:nvGrpSpPr>
      <p:grpSpPr>
        <a:xfrm>
          <a:off x="0" y="0"/>
          <a:ext cx="0" cy="0"/>
          <a:chOff x="0" y="0"/>
          <a:chExt cx="0" cy="0"/>
        </a:xfrm>
      </p:grpSpPr>
      <p:sp>
        <p:nvSpPr>
          <p:cNvPr id="2" name="Title 1"/>
          <p:cNvSpPr>
            <a:spLocks noGrp="1"/>
          </p:cNvSpPr>
          <p:nvPr>
            <p:ph type="title"/>
          </p:nvPr>
        </p:nvSpPr>
        <p:spPr>
          <a:xfrm>
            <a:off x="6400800" y="990600"/>
            <a:ext cx="31089600" cy="2514540"/>
          </a:xfrm>
        </p:spPr>
        <p:txBody>
          <a:bodyPr/>
          <a:lstStyle/>
          <a:p>
            <a:r>
              <a:rPr lang="en-US"/>
              <a:t>Click to edit Master title style</a:t>
            </a:r>
          </a:p>
        </p:txBody>
      </p:sp>
      <p:sp>
        <p:nvSpPr>
          <p:cNvPr id="31" name="Text Placeholder 6"/>
          <p:cNvSpPr>
            <a:spLocks noGrp="1"/>
          </p:cNvSpPr>
          <p:nvPr>
            <p:ph type="body" sz="quarter" idx="36"/>
          </p:nvPr>
        </p:nvSpPr>
        <p:spPr bwMode="auto">
          <a:xfrm>
            <a:off x="6400800" y="3588603"/>
            <a:ext cx="31089600" cy="830997"/>
          </a:xfrm>
        </p:spPr>
        <p:txBody>
          <a:bodyPr>
            <a:noAutofit/>
          </a:bodyPr>
          <a:lstStyle>
            <a:lvl1pPr marL="0" indent="0">
              <a:spcBef>
                <a:spcPts val="0"/>
              </a:spcBef>
              <a:buNone/>
              <a:defRPr sz="24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a:t>Click to edit Master text styles</a:t>
            </a:r>
          </a:p>
        </p:txBody>
      </p:sp>
      <p:sp>
        <p:nvSpPr>
          <p:cNvPr id="3" name="Date Placeholder 2"/>
          <p:cNvSpPr>
            <a:spLocks noGrp="1"/>
          </p:cNvSpPr>
          <p:nvPr>
            <p:ph type="dt" sz="half" idx="10"/>
          </p:nvPr>
        </p:nvSpPr>
        <p:spPr/>
        <p:txBody>
          <a:bodyPr/>
          <a:lstStyle/>
          <a:p>
            <a:fld id="{ECAA57DF-1C19-4726-AB84-014692BAD8F5}" type="datetimeFigureOut">
              <a:rPr lang="en-US" smtClean="0"/>
              <a:t>4/21/19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B4C631-C489-4C11-812F-2172FBEAE82B}" type="slidenum">
              <a:rPr lang="en-US" smtClean="0"/>
              <a:t>‹#›</a:t>
            </a:fld>
            <a:endParaRPr lang="en-US"/>
          </a:p>
        </p:txBody>
      </p:sp>
      <p:sp>
        <p:nvSpPr>
          <p:cNvPr id="7" name="Text Placeholder 6"/>
          <p:cNvSpPr>
            <a:spLocks noGrp="1"/>
          </p:cNvSpPr>
          <p:nvPr>
            <p:ph type="body" sz="quarter" idx="13" hasCustomPrompt="1"/>
          </p:nvPr>
        </p:nvSpPr>
        <p:spPr>
          <a:xfrm>
            <a:off x="1143000" y="5852160"/>
            <a:ext cx="12801600" cy="1219200"/>
          </a:xfrm>
          <a:prstGeom prst="round1Rect">
            <a:avLst/>
          </a:prstGeom>
          <a:solidFill>
            <a:schemeClr val="accent2"/>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19" name="Content Placeholder 17"/>
          <p:cNvSpPr>
            <a:spLocks noGrp="1"/>
          </p:cNvSpPr>
          <p:nvPr>
            <p:ph sz="quarter" idx="24" hasCustomPrompt="1"/>
          </p:nvPr>
        </p:nvSpPr>
        <p:spPr>
          <a:xfrm>
            <a:off x="1143000" y="7071360"/>
            <a:ext cx="12801600" cy="6858000"/>
          </a:xfrm>
        </p:spPr>
        <p:txBody>
          <a:bodyPr lIns="365760" tIns="182880"/>
          <a:lstStyle>
            <a:lvl1pPr>
              <a:defRPr baseline="0"/>
            </a:lvl1pPr>
            <a:lvl5pPr>
              <a:defRPr/>
            </a:lvl5pPr>
            <a:lvl6pPr>
              <a:defRPr/>
            </a:lvl6pPr>
            <a:lvl7pPr>
              <a:defRPr/>
            </a:lvl7pPr>
            <a:lvl8pPr>
              <a:defRPr/>
            </a:lvl8pPr>
            <a:lvl9pPr>
              <a:defRPr/>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11" name="Text Placeholder 6"/>
          <p:cNvSpPr>
            <a:spLocks noGrp="1"/>
          </p:cNvSpPr>
          <p:nvPr>
            <p:ph type="body" sz="quarter" idx="17" hasCustomPrompt="1"/>
          </p:nvPr>
        </p:nvSpPr>
        <p:spPr>
          <a:xfrm>
            <a:off x="1143000" y="15032736"/>
            <a:ext cx="12801600" cy="1219200"/>
          </a:xfrm>
          <a:prstGeom prst="round1Rect">
            <a:avLst/>
          </a:prstGeom>
          <a:solidFill>
            <a:schemeClr val="accent3"/>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20" name="Content Placeholder 17"/>
          <p:cNvSpPr>
            <a:spLocks noGrp="1"/>
          </p:cNvSpPr>
          <p:nvPr>
            <p:ph sz="quarter" idx="25" hasCustomPrompt="1"/>
          </p:nvPr>
        </p:nvSpPr>
        <p:spPr>
          <a:xfrm>
            <a:off x="1143000" y="16251936"/>
            <a:ext cx="12801600" cy="9088165"/>
          </a:xfrm>
        </p:spPr>
        <p:txBody>
          <a:bodyPr lIns="365760" tIns="182880"/>
          <a:lstStyle>
            <a:lvl1pPr>
              <a:defRPr baseline="0"/>
            </a:lvl1pPr>
            <a:lvl5pPr>
              <a:defRPr/>
            </a:lvl5pPr>
            <a:lvl6pPr>
              <a:defRPr/>
            </a:lvl6pPr>
            <a:lvl7pPr>
              <a:defRPr/>
            </a:lvl7pPr>
            <a:lvl8pPr>
              <a:defRPr/>
            </a:lvl8pPr>
            <a:lvl9pPr>
              <a:defRPr/>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13" name="Text Placeholder 6"/>
          <p:cNvSpPr>
            <a:spLocks noGrp="1"/>
          </p:cNvSpPr>
          <p:nvPr>
            <p:ph type="body" sz="quarter" idx="19" hasCustomPrompt="1"/>
          </p:nvPr>
        </p:nvSpPr>
        <p:spPr>
          <a:xfrm>
            <a:off x="1143000" y="25831800"/>
            <a:ext cx="12801600" cy="1219200"/>
          </a:xfrm>
          <a:prstGeom prst="round1Rect">
            <a:avLst/>
          </a:prstGeom>
          <a:solidFill>
            <a:schemeClr val="accent4"/>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21" name="Content Placeholder 17"/>
          <p:cNvSpPr>
            <a:spLocks noGrp="1"/>
          </p:cNvSpPr>
          <p:nvPr>
            <p:ph sz="quarter" idx="26" hasCustomPrompt="1"/>
          </p:nvPr>
        </p:nvSpPr>
        <p:spPr>
          <a:xfrm>
            <a:off x="1143000" y="27057096"/>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15" name="Text Placeholder 6"/>
          <p:cNvSpPr>
            <a:spLocks noGrp="1"/>
          </p:cNvSpPr>
          <p:nvPr>
            <p:ph type="body" sz="quarter" idx="21" hasCustomPrompt="1"/>
          </p:nvPr>
        </p:nvSpPr>
        <p:spPr>
          <a:xfrm>
            <a:off x="15544800" y="5852160"/>
            <a:ext cx="12801600" cy="1219200"/>
          </a:xfrm>
          <a:prstGeom prst="round1Rect">
            <a:avLst/>
          </a:prstGeom>
          <a:solidFill>
            <a:schemeClr val="accent5"/>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22" name="Content Placeholder 17"/>
          <p:cNvSpPr>
            <a:spLocks noGrp="1"/>
          </p:cNvSpPr>
          <p:nvPr>
            <p:ph sz="quarter" idx="27" hasCustomPrompt="1"/>
          </p:nvPr>
        </p:nvSpPr>
        <p:spPr>
          <a:xfrm>
            <a:off x="15544800" y="7071360"/>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18" name="Content Placeholder 17"/>
          <p:cNvSpPr>
            <a:spLocks noGrp="1"/>
          </p:cNvSpPr>
          <p:nvPr>
            <p:ph sz="quarter" idx="23" hasCustomPrompt="1"/>
          </p:nvPr>
        </p:nvSpPr>
        <p:spPr>
          <a:xfrm>
            <a:off x="15544800" y="11948160"/>
            <a:ext cx="12801600" cy="6172200"/>
          </a:xfrm>
        </p:spPr>
        <p:txBody>
          <a:bodyPr lIns="365760" tIns="182880"/>
          <a:lstStyle>
            <a:lvl1pPr>
              <a:defRPr baseline="0"/>
            </a:lvl1pPr>
            <a:lvl5pPr>
              <a:defRPr/>
            </a:lvl5pPr>
            <a:lvl6pPr>
              <a:defRPr/>
            </a:lvl6pPr>
            <a:lvl7pPr>
              <a:defRPr/>
            </a:lvl7pPr>
            <a:lvl8pPr>
              <a:defRPr/>
            </a:lvl8pPr>
            <a:lvl9pPr>
              <a:defRPr/>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23" name="Content Placeholder 17"/>
          <p:cNvSpPr>
            <a:spLocks noGrp="1"/>
          </p:cNvSpPr>
          <p:nvPr>
            <p:ph sz="quarter" idx="28" hasCustomPrompt="1"/>
          </p:nvPr>
        </p:nvSpPr>
        <p:spPr>
          <a:xfrm>
            <a:off x="15544800" y="23469600"/>
            <a:ext cx="12801600" cy="1752600"/>
          </a:xfrm>
        </p:spPr>
        <p:txBody>
          <a:bodyPr tIns="182880"/>
          <a:lstStyle>
            <a:lvl1pPr>
              <a:defRPr baseline="0"/>
            </a:lvl1pPr>
            <a:lvl5pPr>
              <a:defRPr/>
            </a:lvl5pPr>
            <a:lvl6pPr>
              <a:defRPr/>
            </a:lvl6pPr>
            <a:lvl7pPr>
              <a:defRPr/>
            </a:lvl7pPr>
            <a:lvl8pPr>
              <a:defRPr/>
            </a:lvl8pPr>
            <a:lvl9pPr>
              <a:defRPr/>
            </a:lvl9pPr>
          </a:lstStyle>
          <a:p>
            <a:pPr lvl="0"/>
            <a:r>
              <a:rPr lang="en-US" dirty="0"/>
              <a:t>Use this placeholder to add text or other content</a:t>
            </a:r>
          </a:p>
          <a:p>
            <a:pPr lvl="1"/>
            <a:r>
              <a:rPr lang="en-US" dirty="0"/>
              <a:t>Second level</a:t>
            </a:r>
          </a:p>
        </p:txBody>
      </p:sp>
      <p:sp>
        <p:nvSpPr>
          <p:cNvPr id="24" name="Text Placeholder 6"/>
          <p:cNvSpPr>
            <a:spLocks noGrp="1"/>
          </p:cNvSpPr>
          <p:nvPr>
            <p:ph type="body" sz="quarter" idx="29" hasCustomPrompt="1"/>
          </p:nvPr>
        </p:nvSpPr>
        <p:spPr>
          <a:xfrm>
            <a:off x="15544800" y="25831800"/>
            <a:ext cx="12801600" cy="1219200"/>
          </a:xfrm>
          <a:prstGeom prst="round1Rect">
            <a:avLst/>
          </a:prstGeom>
          <a:solidFill>
            <a:schemeClr val="accent6"/>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25" name="Content Placeholder 17"/>
          <p:cNvSpPr>
            <a:spLocks noGrp="1"/>
          </p:cNvSpPr>
          <p:nvPr>
            <p:ph sz="quarter" idx="30" hasCustomPrompt="1"/>
          </p:nvPr>
        </p:nvSpPr>
        <p:spPr>
          <a:xfrm>
            <a:off x="15544800" y="27057096"/>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26" name="Text Placeholder 6"/>
          <p:cNvSpPr>
            <a:spLocks noGrp="1"/>
          </p:cNvSpPr>
          <p:nvPr>
            <p:ph type="body" sz="quarter" idx="31" hasCustomPrompt="1"/>
          </p:nvPr>
        </p:nvSpPr>
        <p:spPr>
          <a:xfrm>
            <a:off x="29900880" y="5852160"/>
            <a:ext cx="12801600" cy="1219200"/>
          </a:xfrm>
          <a:prstGeom prst="round1Rect">
            <a:avLst/>
          </a:prstGeom>
          <a:solidFill>
            <a:schemeClr val="accent6"/>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27" name="Content Placeholder 17"/>
          <p:cNvSpPr>
            <a:spLocks noGrp="1"/>
          </p:cNvSpPr>
          <p:nvPr>
            <p:ph sz="quarter" idx="32" hasCustomPrompt="1"/>
          </p:nvPr>
        </p:nvSpPr>
        <p:spPr>
          <a:xfrm>
            <a:off x="29900880" y="7071360"/>
            <a:ext cx="12801600" cy="7315200"/>
          </a:xfrm>
        </p:spPr>
        <p:txBody>
          <a:bodyPr lIns="365760" tIns="182880"/>
          <a:lstStyle>
            <a:lvl1pPr>
              <a:defRPr baseline="0"/>
            </a:lvl1pPr>
            <a:lvl5pPr>
              <a:defRPr/>
            </a:lvl5pPr>
            <a:lvl6pPr>
              <a:defRPr/>
            </a:lvl6pPr>
            <a:lvl7pPr>
              <a:defRPr/>
            </a:lvl7pPr>
            <a:lvl8pPr>
              <a:defRPr/>
            </a:lvl8pPr>
            <a:lvl9pPr>
              <a:defRPr/>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28" name="Content Placeholder 17"/>
          <p:cNvSpPr>
            <a:spLocks noGrp="1"/>
          </p:cNvSpPr>
          <p:nvPr>
            <p:ph sz="quarter" idx="33" hasCustomPrompt="1"/>
          </p:nvPr>
        </p:nvSpPr>
        <p:spPr>
          <a:xfrm>
            <a:off x="29900880" y="15837408"/>
            <a:ext cx="12801600" cy="7315200"/>
          </a:xfrm>
        </p:spPr>
        <p:txBody>
          <a:bodyPr lIns="365760" tIns="182880"/>
          <a:lstStyle>
            <a:lvl1pPr>
              <a:defRPr baseline="0"/>
            </a:lvl1pPr>
            <a:lvl5pPr>
              <a:defRPr/>
            </a:lvl5pPr>
            <a:lvl6pPr>
              <a:defRPr/>
            </a:lvl6pPr>
            <a:lvl7pPr>
              <a:defRPr/>
            </a:lvl7pPr>
            <a:lvl8pPr>
              <a:defRPr/>
            </a:lvl8pPr>
            <a:lvl9pPr>
              <a:defRPr/>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29" name="Text Placeholder 6"/>
          <p:cNvSpPr>
            <a:spLocks noGrp="1"/>
          </p:cNvSpPr>
          <p:nvPr>
            <p:ph type="body" sz="quarter" idx="34" hasCustomPrompt="1"/>
          </p:nvPr>
        </p:nvSpPr>
        <p:spPr>
          <a:xfrm>
            <a:off x="29900880" y="25831800"/>
            <a:ext cx="12801600" cy="1219200"/>
          </a:xfrm>
          <a:prstGeom prst="round1Rect">
            <a:avLst/>
          </a:prstGeom>
          <a:solidFill>
            <a:schemeClr val="accent1"/>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a:t>Heading</a:t>
            </a:r>
          </a:p>
        </p:txBody>
      </p:sp>
      <p:sp>
        <p:nvSpPr>
          <p:cNvPr id="30" name="Content Placeholder 17"/>
          <p:cNvSpPr>
            <a:spLocks noGrp="1"/>
          </p:cNvSpPr>
          <p:nvPr>
            <p:ph sz="quarter" idx="35" hasCustomPrompt="1"/>
          </p:nvPr>
        </p:nvSpPr>
        <p:spPr>
          <a:xfrm>
            <a:off x="29900880" y="27057096"/>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dirty="0"/>
              <a:t>Use this placeholder to add text or other content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Tree>
    <p:extLst>
      <p:ext uri="{BB962C8B-B14F-4D97-AF65-F5344CB8AC3E}">
        <p14:creationId xmlns:p14="http://schemas.microsoft.com/office/powerpoint/2010/main" val="145907722"/>
      </p:ext>
    </p:extLst>
  </p:cSld>
  <p:clrMapOvr>
    <a:masterClrMapping/>
  </p:clrMapOvr>
  <p:extLst mod="1">
    <p:ext uri="{DCECCB84-F9BA-43D5-87BE-67443E8EF086}">
      <p15:sldGuideLst xmlns:p15="http://schemas.microsoft.com/office/powerpoint/2012/main">
        <p15:guide id="1" pos="9168">
          <p15:clr>
            <a:srgbClr val="A4A3A4"/>
          </p15:clr>
        </p15:guide>
        <p15:guide id="2" pos="18480">
          <p15:clr>
            <a:srgbClr val="A4A3A4"/>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bwMode="invGray">
          <a:xfrm>
            <a:off x="0" y="0"/>
            <a:ext cx="43891200" cy="5029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bwMode="auto">
          <a:xfrm>
            <a:off x="6400800" y="990600"/>
            <a:ext cx="31089600" cy="251454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6400800" y="6019800"/>
            <a:ext cx="31089600" cy="236296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3000" y="32114698"/>
            <a:ext cx="9875520" cy="457200"/>
          </a:xfrm>
          <a:prstGeom prst="rect">
            <a:avLst/>
          </a:prstGeom>
        </p:spPr>
        <p:txBody>
          <a:bodyPr vert="horz" lIns="91440" tIns="45720" rIns="91440" bIns="45720" rtlCol="0" anchor="ctr"/>
          <a:lstStyle>
            <a:lvl1pPr algn="l">
              <a:defRPr sz="1600">
                <a:solidFill>
                  <a:schemeClr val="tx1">
                    <a:tint val="75000"/>
                  </a:schemeClr>
                </a:solidFill>
              </a:defRPr>
            </a:lvl1pPr>
          </a:lstStyle>
          <a:p>
            <a:fld id="{ECAA57DF-1C19-4726-AB84-014692BAD8F5}" type="datetimeFigureOut">
              <a:rPr lang="en-US" smtClean="0"/>
              <a:pPr/>
              <a:t>4/21/19</a:t>
            </a:fld>
            <a:endParaRPr lang="en-US"/>
          </a:p>
        </p:txBody>
      </p:sp>
      <p:sp>
        <p:nvSpPr>
          <p:cNvPr id="5" name="Footer Placeholder 4"/>
          <p:cNvSpPr>
            <a:spLocks noGrp="1"/>
          </p:cNvSpPr>
          <p:nvPr>
            <p:ph type="ftr" sz="quarter" idx="3"/>
          </p:nvPr>
        </p:nvSpPr>
        <p:spPr>
          <a:xfrm>
            <a:off x="11018520" y="32114698"/>
            <a:ext cx="21854160" cy="457200"/>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872680" y="32114698"/>
            <a:ext cx="9875520" cy="457200"/>
          </a:xfrm>
          <a:prstGeom prst="rect">
            <a:avLst/>
          </a:prstGeom>
        </p:spPr>
        <p:txBody>
          <a:bodyPr vert="horz" lIns="91440" tIns="45720" rIns="91440" bIns="45720" rtlCol="0" anchor="ctr"/>
          <a:lstStyle>
            <a:lvl1pPr algn="r">
              <a:defRPr sz="1600">
                <a:solidFill>
                  <a:schemeClr val="tx1">
                    <a:tint val="75000"/>
                  </a:schemeClr>
                </a:solidFill>
              </a:defRPr>
            </a:lvl1pPr>
          </a:lstStyle>
          <a:p>
            <a:fld id="{91B4C631-C489-4C11-812F-2172FBEAE82B}" type="slidenum">
              <a:rPr lang="en-US" smtClean="0"/>
              <a:pPr/>
              <a:t>‹#›</a:t>
            </a:fld>
            <a:endParaRPr lang="en-US"/>
          </a:p>
        </p:txBody>
      </p:sp>
    </p:spTree>
    <p:extLst>
      <p:ext uri="{BB962C8B-B14F-4D97-AF65-F5344CB8AC3E}">
        <p14:creationId xmlns:p14="http://schemas.microsoft.com/office/powerpoint/2010/main" val="2508807471"/>
      </p:ext>
    </p:extLst>
  </p:cSld>
  <p:clrMap bg1="lt1" tx1="dk1" bg2="lt2" tx2="dk2" accent1="accent1" accent2="accent2" accent3="accent3" accent4="accent4" accent5="accent5" accent6="accent6" hlink="hlink" folHlink="folHlink"/>
  <p:sldLayoutIdLst>
    <p:sldLayoutId id="2147483672" r:id="rId1"/>
  </p:sldLayoutIdLst>
  <p:txStyles>
    <p:titleStyle>
      <a:lvl1pPr algn="l" defTabSz="4389120" rtl="0" eaLnBrk="1" latinLnBrk="0" hangingPunct="1">
        <a:lnSpc>
          <a:spcPct val="90000"/>
        </a:lnSpc>
        <a:spcBef>
          <a:spcPct val="0"/>
        </a:spcBef>
        <a:buNone/>
        <a:defRPr sz="8800" b="1" kern="1200">
          <a:solidFill>
            <a:schemeClr val="bg1"/>
          </a:solidFill>
          <a:latin typeface="+mj-lt"/>
          <a:ea typeface="+mj-ea"/>
          <a:cs typeface="+mj-cs"/>
        </a:defRPr>
      </a:lvl1pPr>
    </p:titleStyle>
    <p:bodyStyle>
      <a:lvl1pPr marL="457200" indent="-457200" algn="l" defTabSz="4389120" rtl="0" eaLnBrk="1" latinLnBrk="0" hangingPunct="1">
        <a:lnSpc>
          <a:spcPct val="100000"/>
        </a:lnSpc>
        <a:spcBef>
          <a:spcPts val="12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0368">
          <p15:clr>
            <a:srgbClr val="A4A3A4"/>
          </p15:clr>
        </p15:guide>
        <p15:guide id="2" pos="720">
          <p15:clr>
            <a:srgbClr val="A4A3A4"/>
          </p15:clr>
        </p15:guide>
        <p15:guide id="3" pos="26928">
          <p15:clr>
            <a:srgbClr val="A4A3A4"/>
          </p15:clr>
        </p15:guide>
        <p15:guide id="4" pos="13824">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diagramQuickStyle" Target="../diagrams/quickStyle1.xml"/><Relationship Id="rId18" Type="http://schemas.openxmlformats.org/officeDocument/2006/relationships/diagramQuickStyle" Target="../diagrams/quickStyle2.xml"/><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diagramLayout" Target="../diagrams/layout1.xml"/><Relationship Id="rId17" Type="http://schemas.openxmlformats.org/officeDocument/2006/relationships/diagramLayout" Target="../diagrams/layout2.xml"/><Relationship Id="rId2" Type="http://schemas.openxmlformats.org/officeDocument/2006/relationships/notesSlide" Target="../notesSlides/notesSlide1.xml"/><Relationship Id="rId16" Type="http://schemas.openxmlformats.org/officeDocument/2006/relationships/diagramData" Target="../diagrams/data2.xml"/><Relationship Id="rId20" Type="http://schemas.microsoft.com/office/2007/relationships/diagramDrawing" Target="../diagrams/drawing2.xml"/><Relationship Id="rId1" Type="http://schemas.openxmlformats.org/officeDocument/2006/relationships/slideLayout" Target="../slideLayouts/slideLayout1.xml"/><Relationship Id="rId6" Type="http://schemas.openxmlformats.org/officeDocument/2006/relationships/image" Target="../media/image3.svg"/><Relationship Id="rId11" Type="http://schemas.openxmlformats.org/officeDocument/2006/relationships/diagramData" Target="../diagrams/data1.xml"/><Relationship Id="rId5" Type="http://schemas.openxmlformats.org/officeDocument/2006/relationships/image" Target="../media/image2.png"/><Relationship Id="rId15" Type="http://schemas.microsoft.com/office/2007/relationships/diagramDrawing" Target="../diagrams/drawing1.xml"/><Relationship Id="rId10" Type="http://schemas.openxmlformats.org/officeDocument/2006/relationships/image" Target="../media/image7.png"/><Relationship Id="rId19" Type="http://schemas.openxmlformats.org/officeDocument/2006/relationships/diagramColors" Target="../diagrams/colors2.xml"/><Relationship Id="rId4" Type="http://schemas.openxmlformats.org/officeDocument/2006/relationships/chart" Target="../charts/chart1.xml"/><Relationship Id="rId9" Type="http://schemas.openxmlformats.org/officeDocument/2006/relationships/image" Target="../media/image6.tiff"/><Relationship Id="rId14" Type="http://schemas.openxmlformats.org/officeDocument/2006/relationships/diagramColors" Target="../diagrams/colors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35" name="Picture 34" descr="Logo" title="Sample Pictur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80" y="1463040"/>
            <a:ext cx="3365284" cy="2200847"/>
          </a:xfrm>
          <a:prstGeom prst="rect">
            <a:avLst/>
          </a:prstGeom>
        </p:spPr>
      </p:pic>
      <p:sp>
        <p:nvSpPr>
          <p:cNvPr id="4" name="Title 3"/>
          <p:cNvSpPr>
            <a:spLocks noGrp="1"/>
          </p:cNvSpPr>
          <p:nvPr>
            <p:ph type="title"/>
          </p:nvPr>
        </p:nvSpPr>
        <p:spPr>
          <a:xfrm>
            <a:off x="6841611" y="684906"/>
            <a:ext cx="31089600" cy="2514540"/>
          </a:xfrm>
        </p:spPr>
        <p:txBody>
          <a:bodyPr>
            <a:normAutofit fontScale="90000"/>
          </a:bodyPr>
          <a:lstStyle/>
          <a:p>
            <a:r>
              <a:rPr lang="en-US" dirty="0">
                <a:latin typeface="Dubai" panose="020B0503030403030204" pitchFamily="34" charset="-78"/>
                <a:cs typeface="Dubai" panose="020B0503030403030204" pitchFamily="34" charset="-78"/>
              </a:rPr>
              <a:t>A systematic review of clinical trials using Trifolium </a:t>
            </a:r>
            <a:r>
              <a:rPr lang="en-US" i="1" dirty="0" err="1">
                <a:latin typeface="Dubai" panose="020B0503030403030204" pitchFamily="34" charset="-78"/>
                <a:cs typeface="Dubai" panose="020B0503030403030204" pitchFamily="34" charset="-78"/>
              </a:rPr>
              <a:t>pratense</a:t>
            </a:r>
            <a:r>
              <a:rPr lang="en-US" dirty="0">
                <a:latin typeface="Dubai" panose="020B0503030403030204" pitchFamily="34" charset="-78"/>
                <a:cs typeface="Dubai" panose="020B0503030403030204" pitchFamily="34" charset="-78"/>
              </a:rPr>
              <a:t> supplementation in the treatment of menopausal hot flashes.</a:t>
            </a:r>
          </a:p>
        </p:txBody>
      </p:sp>
      <p:sp>
        <p:nvSpPr>
          <p:cNvPr id="23" name="Text Placeholder 22"/>
          <p:cNvSpPr>
            <a:spLocks noGrp="1"/>
          </p:cNvSpPr>
          <p:nvPr>
            <p:ph type="body" sz="quarter" idx="36"/>
          </p:nvPr>
        </p:nvSpPr>
        <p:spPr>
          <a:xfrm>
            <a:off x="7765790" y="3482983"/>
            <a:ext cx="31089600" cy="830997"/>
          </a:xfrm>
        </p:spPr>
        <p:txBody>
          <a:bodyPr/>
          <a:lstStyle/>
          <a:p>
            <a:r>
              <a:rPr lang="en-US" sz="3600" b="1" dirty="0"/>
              <a:t>By Emilia </a:t>
            </a:r>
            <a:r>
              <a:rPr lang="en-US" sz="3600" b="1" dirty="0" err="1"/>
              <a:t>Shingleton</a:t>
            </a:r>
            <a:r>
              <a:rPr lang="en-US" sz="3600" b="1" dirty="0"/>
              <a:t> </a:t>
            </a:r>
          </a:p>
        </p:txBody>
      </p:sp>
      <p:pic>
        <p:nvPicPr>
          <p:cNvPr id="36" name="Picture 35" descr="Logo" title="Sample Pictur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28636" y="1463040"/>
            <a:ext cx="3365284" cy="2200847"/>
          </a:xfrm>
          <a:prstGeom prst="rect">
            <a:avLst/>
          </a:prstGeom>
        </p:spPr>
      </p:pic>
      <p:sp>
        <p:nvSpPr>
          <p:cNvPr id="5" name="Text Placeholder 4"/>
          <p:cNvSpPr>
            <a:spLocks noGrp="1"/>
          </p:cNvSpPr>
          <p:nvPr>
            <p:ph type="body" sz="quarter" idx="13"/>
          </p:nvPr>
        </p:nvSpPr>
        <p:spPr>
          <a:solidFill>
            <a:schemeClr val="accent4">
              <a:lumMod val="60000"/>
              <a:lumOff val="40000"/>
            </a:schemeClr>
          </a:solidFill>
        </p:spPr>
        <p:txBody>
          <a:bodyPr/>
          <a:lstStyle/>
          <a:p>
            <a:r>
              <a:rPr lang="en-US" dirty="0">
                <a:latin typeface="Dubai" panose="020B0503030403030204" pitchFamily="34" charset="-78"/>
                <a:cs typeface="Dubai" panose="020B0503030403030204" pitchFamily="34" charset="-78"/>
              </a:rPr>
              <a:t>abstract</a:t>
            </a:r>
          </a:p>
        </p:txBody>
      </p:sp>
      <p:sp>
        <p:nvSpPr>
          <p:cNvPr id="11" name="Content Placeholder 10"/>
          <p:cNvSpPr>
            <a:spLocks noGrp="1"/>
          </p:cNvSpPr>
          <p:nvPr>
            <p:ph sz="quarter" idx="24"/>
          </p:nvPr>
        </p:nvSpPr>
        <p:spPr/>
        <p:txBody>
          <a:bodyPr/>
          <a:lstStyle/>
          <a:p>
            <a:pPr marL="0" indent="0">
              <a:buNone/>
            </a:pPr>
            <a:r>
              <a:rPr lang="en-GB" sz="3200" dirty="0"/>
              <a:t>Trifolium </a:t>
            </a:r>
            <a:r>
              <a:rPr lang="en-GB" sz="3200" i="1" dirty="0" err="1"/>
              <a:t>pratense</a:t>
            </a:r>
            <a:r>
              <a:rPr lang="en-GB" sz="3200" dirty="0"/>
              <a:t> also known as Red Clover was most prominently used in Ayurvedic medicine and was quickly adopted by the Native Americans after it’s introduction. In more ancient medicine it was used for a multitude of purposes ranging from sedation to antispasmodics, however in modern herbal medicine it has come under scrutiny as a potential agent to relieve the symptoms of menopause. Over fifteen years of research has led to a repeated back and forth over the merits of Red Clover supplementation and many RCT’s have produced contrasting results. This grey area will be likely to continue as the lack of consistency in dosing means corroborating evidence is few and far between. However, the review has noted possible new avenues for menopause treatments.</a:t>
            </a:r>
          </a:p>
          <a:p>
            <a:pPr marL="0" indent="0">
              <a:buNone/>
            </a:pPr>
            <a:endParaRPr lang="en-GB" dirty="0"/>
          </a:p>
          <a:p>
            <a:pPr marL="0" indent="0">
              <a:buNone/>
            </a:pPr>
            <a:endParaRPr lang="en-GB" dirty="0"/>
          </a:p>
          <a:p>
            <a:pPr marL="0" indent="0">
              <a:buNone/>
            </a:pPr>
            <a:endParaRPr lang="en-US" dirty="0"/>
          </a:p>
        </p:txBody>
      </p:sp>
      <p:sp>
        <p:nvSpPr>
          <p:cNvPr id="7" name="Text Placeholder 6"/>
          <p:cNvSpPr>
            <a:spLocks noGrp="1"/>
          </p:cNvSpPr>
          <p:nvPr>
            <p:ph type="body" sz="quarter" idx="17"/>
          </p:nvPr>
        </p:nvSpPr>
        <p:spPr>
          <a:xfrm>
            <a:off x="1038001" y="12755317"/>
            <a:ext cx="12801600" cy="1219200"/>
          </a:xfrm>
          <a:solidFill>
            <a:schemeClr val="accent5"/>
          </a:solidFill>
        </p:spPr>
        <p:txBody>
          <a:bodyPr/>
          <a:lstStyle/>
          <a:p>
            <a:r>
              <a:rPr lang="en-US" dirty="0">
                <a:latin typeface="Dubai" panose="020B0503030403030204" pitchFamily="34" charset="-78"/>
                <a:cs typeface="Dubai" panose="020B0503030403030204" pitchFamily="34" charset="-78"/>
              </a:rPr>
              <a:t>background</a:t>
            </a:r>
          </a:p>
        </p:txBody>
      </p:sp>
      <p:sp>
        <p:nvSpPr>
          <p:cNvPr id="12" name="Content Placeholder 11"/>
          <p:cNvSpPr>
            <a:spLocks noGrp="1"/>
          </p:cNvSpPr>
          <p:nvPr>
            <p:ph sz="quarter" idx="25"/>
          </p:nvPr>
        </p:nvSpPr>
        <p:spPr>
          <a:xfrm>
            <a:off x="900016" y="14217974"/>
            <a:ext cx="12906599" cy="9729941"/>
          </a:xfrm>
        </p:spPr>
        <p:txBody>
          <a:bodyPr>
            <a:normAutofit/>
          </a:bodyPr>
          <a:lstStyle/>
          <a:p>
            <a:r>
              <a:rPr lang="en-US" sz="3200" dirty="0"/>
              <a:t>Trifolium </a:t>
            </a:r>
            <a:r>
              <a:rPr lang="en-US" sz="3200" i="1" dirty="0" err="1"/>
              <a:t>pratense</a:t>
            </a:r>
            <a:r>
              <a:rPr lang="en-US" sz="3200" dirty="0"/>
              <a:t> contains the pro-estrogenic isoflavones </a:t>
            </a:r>
            <a:r>
              <a:rPr lang="en-US" sz="3200" dirty="0" err="1"/>
              <a:t>Formonectin</a:t>
            </a:r>
            <a:r>
              <a:rPr lang="en-US" sz="3200" dirty="0"/>
              <a:t> and Biochanin, in addition to the potent Phytoestrogens Genistein and Daidzein. Therefore, it has been thought to be a natural alternative to the </a:t>
            </a:r>
            <a:r>
              <a:rPr lang="en-US" sz="3200" dirty="0" err="1"/>
              <a:t>oestrogens</a:t>
            </a:r>
            <a:r>
              <a:rPr lang="en-US" sz="3200" dirty="0"/>
              <a:t> used in Hormone Replacement Therapy offered by the NHS as a treatment for menopausal hot flushes. Because it also contains coumarin derivatives there have been concerns that long term supplementation may have adverse affects on the liver and kidney, and cause subtle neurological deficits. Coumarin derivatives have been used as anticoagulants which have been noted to cause cognitive deficits in children exposed in utero therefore this has led to concerns over the safety of red clover supplementation.</a:t>
            </a:r>
            <a:r>
              <a:rPr lang="en-US" sz="3200" baseline="30000" dirty="0"/>
              <a:t>1 </a:t>
            </a:r>
          </a:p>
          <a:p>
            <a:r>
              <a:rPr lang="en-US" sz="3200" dirty="0"/>
              <a:t>In addition to concerns over it’s safety there is limited high quality research into the effectiveness of Red Clover supplementation in the treatment of menopausal hot flushes. They are able to bind to human </a:t>
            </a:r>
            <a:r>
              <a:rPr lang="en-US" sz="3200" dirty="0" err="1"/>
              <a:t>oestrogen</a:t>
            </a:r>
            <a:r>
              <a:rPr lang="en-US" sz="3200" dirty="0"/>
              <a:t> receptors due to their phenolic ring with more affinity than human steroidal estrogen</a:t>
            </a:r>
            <a:r>
              <a:rPr lang="en-US" sz="3200" baseline="30000" dirty="0"/>
              <a:t>2</a:t>
            </a:r>
            <a:r>
              <a:rPr lang="en-US" sz="3200" dirty="0"/>
              <a:t>, however they are </a:t>
            </a:r>
            <a:r>
              <a:rPr lang="en-US" sz="3200" baseline="30000" dirty="0"/>
              <a:t> </a:t>
            </a:r>
            <a:r>
              <a:rPr lang="en-US" sz="3200" dirty="0"/>
              <a:t>less active. It is therefore questionable whether there is any benefit to ingesting phytoestrogens to replace the deficit in menopausal women. The schematic below shows the proposed mechanism of action.</a:t>
            </a:r>
          </a:p>
          <a:p>
            <a:endParaRPr lang="en-US" dirty="0"/>
          </a:p>
          <a:p>
            <a:pPr marL="0" indent="0">
              <a:buNone/>
            </a:pPr>
            <a:endParaRPr lang="en-US" dirty="0"/>
          </a:p>
          <a:p>
            <a:endParaRPr lang="en-US" dirty="0"/>
          </a:p>
          <a:p>
            <a:endParaRPr lang="en-US" dirty="0"/>
          </a:p>
        </p:txBody>
      </p:sp>
      <p:sp>
        <p:nvSpPr>
          <p:cNvPr id="8" name="Text Placeholder 7"/>
          <p:cNvSpPr>
            <a:spLocks noGrp="1"/>
          </p:cNvSpPr>
          <p:nvPr>
            <p:ph type="body" sz="quarter" idx="19"/>
          </p:nvPr>
        </p:nvSpPr>
        <p:spPr>
          <a:xfrm>
            <a:off x="1000767" y="28114580"/>
            <a:ext cx="12801600" cy="1219200"/>
          </a:xfrm>
          <a:solidFill>
            <a:schemeClr val="accent5"/>
          </a:solidFill>
        </p:spPr>
        <p:txBody>
          <a:bodyPr/>
          <a:lstStyle/>
          <a:p>
            <a:r>
              <a:rPr lang="en-US" dirty="0">
                <a:latin typeface="Dubai" panose="020B0503030403030204" pitchFamily="34" charset="-78"/>
                <a:cs typeface="Dubai" panose="020B0503030403030204" pitchFamily="34" charset="-78"/>
              </a:rPr>
              <a:t>objectives</a:t>
            </a:r>
          </a:p>
        </p:txBody>
      </p:sp>
      <p:sp>
        <p:nvSpPr>
          <p:cNvPr id="13" name="Content Placeholder 12"/>
          <p:cNvSpPr>
            <a:spLocks noGrp="1"/>
          </p:cNvSpPr>
          <p:nvPr>
            <p:ph sz="quarter" idx="26"/>
          </p:nvPr>
        </p:nvSpPr>
        <p:spPr>
          <a:xfrm>
            <a:off x="768904" y="29339365"/>
            <a:ext cx="13339794" cy="3108960"/>
          </a:xfrm>
        </p:spPr>
        <p:txBody>
          <a:bodyPr>
            <a:normAutofit/>
          </a:bodyPr>
          <a:lstStyle/>
          <a:p>
            <a:r>
              <a:rPr lang="en-US" sz="3200" b="1" dirty="0"/>
              <a:t>Is TP supplementation effective compared to placebo for vasomotor symptoms in menopause?</a:t>
            </a:r>
          </a:p>
          <a:p>
            <a:r>
              <a:rPr lang="en-US" sz="3200" b="1" dirty="0"/>
              <a:t>Are there any proven additional benefits to TP supplementation?</a:t>
            </a:r>
          </a:p>
          <a:p>
            <a:r>
              <a:rPr lang="en-US" sz="3200" b="1" dirty="0"/>
              <a:t>Is supplementation safe with regards to hepatoxicity, nephrotoxicity and cognition?</a:t>
            </a:r>
          </a:p>
        </p:txBody>
      </p:sp>
      <p:sp>
        <p:nvSpPr>
          <p:cNvPr id="9" name="Text Placeholder 8"/>
          <p:cNvSpPr>
            <a:spLocks noGrp="1"/>
          </p:cNvSpPr>
          <p:nvPr>
            <p:ph type="body" sz="quarter" idx="21"/>
          </p:nvPr>
        </p:nvSpPr>
        <p:spPr>
          <a:xfrm>
            <a:off x="16143583" y="5810567"/>
            <a:ext cx="12801600" cy="1219200"/>
          </a:xfrm>
          <a:solidFill>
            <a:schemeClr val="accent5"/>
          </a:solidFill>
        </p:spPr>
        <p:txBody>
          <a:bodyPr/>
          <a:lstStyle/>
          <a:p>
            <a:r>
              <a:rPr lang="en-US" dirty="0">
                <a:latin typeface="Dubai" panose="020B0503030403030204" pitchFamily="34" charset="-78"/>
                <a:cs typeface="Dubai" panose="020B0503030403030204" pitchFamily="34" charset="-78"/>
              </a:rPr>
              <a:t>methods</a:t>
            </a:r>
          </a:p>
        </p:txBody>
      </p:sp>
      <p:sp>
        <p:nvSpPr>
          <p:cNvPr id="14" name="Content Placeholder 13"/>
          <p:cNvSpPr>
            <a:spLocks noGrp="1"/>
          </p:cNvSpPr>
          <p:nvPr>
            <p:ph sz="quarter" idx="27"/>
          </p:nvPr>
        </p:nvSpPr>
        <p:spPr>
          <a:xfrm>
            <a:off x="15907388" y="7208750"/>
            <a:ext cx="12801600" cy="8765542"/>
          </a:xfrm>
        </p:spPr>
        <p:txBody>
          <a:bodyPr>
            <a:normAutofit fontScale="25000" lnSpcReduction="20000"/>
          </a:bodyPr>
          <a:lstStyle/>
          <a:p>
            <a:pPr marL="0" indent="0">
              <a:buNone/>
            </a:pPr>
            <a:r>
              <a:rPr lang="en-US" sz="12800" b="1" dirty="0"/>
              <a:t>I did a systematic review of PubMed using Mesh Terms Trifolium, Menopause and Hot flashes to build my search for clinical trials.</a:t>
            </a:r>
            <a:r>
              <a:rPr lang="en-GB" sz="12800" b="1" dirty="0"/>
              <a:t> </a:t>
            </a:r>
          </a:p>
          <a:p>
            <a:pPr marL="0" indent="0">
              <a:buNone/>
            </a:pPr>
            <a:r>
              <a:rPr lang="en-GB" sz="12800" b="1" i="1" u="sng" dirty="0"/>
              <a:t>Exclusion Criteria</a:t>
            </a:r>
          </a:p>
          <a:p>
            <a:r>
              <a:rPr lang="en-GB" sz="12800" dirty="0"/>
              <a:t>Trial not published in English.</a:t>
            </a:r>
          </a:p>
          <a:p>
            <a:r>
              <a:rPr lang="en-GB" sz="12800" dirty="0"/>
              <a:t>Participants include women with amenorrhea &lt; 6 months.</a:t>
            </a:r>
          </a:p>
          <a:p>
            <a:r>
              <a:rPr lang="en-GB" sz="12800" dirty="0"/>
              <a:t>All participants must be women above 35 years old to exclude premature ovarian insufficiency.</a:t>
            </a:r>
          </a:p>
          <a:p>
            <a:r>
              <a:rPr lang="en-GB" sz="12800" dirty="0"/>
              <a:t>Study objectives do not include testing frequency or severity of vasomotor symptoms of the women.</a:t>
            </a:r>
          </a:p>
          <a:p>
            <a:r>
              <a:rPr lang="en-GB" sz="12800" dirty="0"/>
              <a:t>Not a clinical trial or does not have a placebo group.</a:t>
            </a:r>
          </a:p>
          <a:p>
            <a:r>
              <a:rPr lang="en-US" sz="12800" b="1" i="1" u="sng" dirty="0"/>
              <a:t>Additional Considerations</a:t>
            </a:r>
          </a:p>
          <a:p>
            <a:r>
              <a:rPr lang="en-US" sz="12800" dirty="0"/>
              <a:t>Studies that use composite supplements will not be excluded  i.e. Kudzu and Red Clover in combination (Many women taking TP over the counter supplements rarely use pure TP)</a:t>
            </a:r>
          </a:p>
          <a:p>
            <a:r>
              <a:rPr lang="en-US" sz="12800" dirty="0"/>
              <a:t>Trials with multiple outcomes can be included  i.e. vasomotor frequency in addition to sexual satisfaction and vaginal dryness.</a:t>
            </a:r>
          </a:p>
          <a:p>
            <a:pPr marL="0" indent="0">
              <a:buNone/>
            </a:pPr>
            <a:r>
              <a:rPr lang="en-US" sz="12800" b="1" dirty="0"/>
              <a:t>Eight studies were found and six went on to be included in the review.  (Atkinson et al. 2004 was excluded as vasomotor symptoms were not studied in the trial, </a:t>
            </a:r>
            <a:r>
              <a:rPr lang="en-US" sz="12800" b="1" dirty="0" err="1"/>
              <a:t>Lukaczer</a:t>
            </a:r>
            <a:r>
              <a:rPr lang="en-US" sz="12800" b="1" dirty="0"/>
              <a:t> et al 2005 was excluded as there was no placebo group)</a:t>
            </a:r>
          </a:p>
          <a:p>
            <a:pPr marL="0" indent="0">
              <a:buNone/>
            </a:pPr>
            <a:r>
              <a:rPr lang="en-US" sz="12800" b="1" dirty="0"/>
              <a:t>The trial outcomes are summarized below.</a:t>
            </a:r>
          </a:p>
          <a:p>
            <a:endParaRPr lang="en-US" sz="8000" b="1" dirty="0">
              <a:solidFill>
                <a:schemeClr val="bg1"/>
              </a:solidFill>
            </a:endParaRPr>
          </a:p>
          <a:p>
            <a:endParaRPr lang="en-US" sz="2400" dirty="0">
              <a:solidFill>
                <a:schemeClr val="bg1"/>
              </a:solidFill>
            </a:endParaRPr>
          </a:p>
          <a:p>
            <a:endParaRPr lang="en-US" sz="2400" dirty="0">
              <a:solidFill>
                <a:schemeClr val="bg1"/>
              </a:solidFill>
            </a:endParaRPr>
          </a:p>
          <a:p>
            <a:pPr marL="0" indent="0">
              <a:buNone/>
            </a:pPr>
            <a:endParaRPr lang="en-US" dirty="0"/>
          </a:p>
        </p:txBody>
      </p:sp>
      <p:sp>
        <p:nvSpPr>
          <p:cNvPr id="18" name="Text Placeholder 17"/>
          <p:cNvSpPr>
            <a:spLocks noGrp="1"/>
          </p:cNvSpPr>
          <p:nvPr>
            <p:ph type="body" sz="quarter" idx="31"/>
          </p:nvPr>
        </p:nvSpPr>
        <p:spPr>
          <a:xfrm>
            <a:off x="15637754" y="26886366"/>
            <a:ext cx="12801600" cy="1219200"/>
          </a:xfrm>
          <a:solidFill>
            <a:schemeClr val="accent5"/>
          </a:solidFill>
        </p:spPr>
        <p:txBody>
          <a:bodyPr/>
          <a:lstStyle/>
          <a:p>
            <a:r>
              <a:rPr lang="en-US" dirty="0">
                <a:latin typeface="Dubai" panose="020B0503030403030204" pitchFamily="34" charset="-78"/>
                <a:cs typeface="Dubai" panose="020B0503030403030204" pitchFamily="34" charset="-78"/>
              </a:rPr>
              <a:t>results</a:t>
            </a:r>
          </a:p>
        </p:txBody>
      </p:sp>
      <p:graphicFrame>
        <p:nvGraphicFramePr>
          <p:cNvPr id="32" name="Content Placeholder 31" descr="Line chart" title="Chart"/>
          <p:cNvGraphicFramePr>
            <a:graphicFrameLocks noGrp="1"/>
          </p:cNvGraphicFramePr>
          <p:nvPr>
            <p:ph sz="quarter" idx="33"/>
            <p:extLst>
              <p:ext uri="{D42A27DB-BD31-4B8C-83A1-F6EECF244321}">
                <p14:modId xmlns:p14="http://schemas.microsoft.com/office/powerpoint/2010/main" val="2788340604"/>
              </p:ext>
            </p:extLst>
          </p:nvPr>
        </p:nvGraphicFramePr>
        <p:xfrm>
          <a:off x="29900880" y="5672676"/>
          <a:ext cx="12952319" cy="9236059"/>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 Placeholder 20"/>
          <p:cNvSpPr>
            <a:spLocks noGrp="1"/>
          </p:cNvSpPr>
          <p:nvPr>
            <p:ph type="body" sz="quarter" idx="34"/>
          </p:nvPr>
        </p:nvSpPr>
        <p:spPr>
          <a:xfrm>
            <a:off x="29841601" y="16111308"/>
            <a:ext cx="12801600" cy="1219200"/>
          </a:xfrm>
          <a:solidFill>
            <a:schemeClr val="accent5"/>
          </a:solidFill>
        </p:spPr>
        <p:txBody>
          <a:bodyPr/>
          <a:lstStyle/>
          <a:p>
            <a:r>
              <a:rPr lang="en-US" dirty="0">
                <a:latin typeface="Dubai" panose="020B0503030403030204" pitchFamily="34" charset="-78"/>
                <a:cs typeface="Dubai" panose="020B0503030403030204" pitchFamily="34" charset="-78"/>
              </a:rPr>
              <a:t>conclusions</a:t>
            </a:r>
          </a:p>
        </p:txBody>
      </p:sp>
      <p:sp>
        <p:nvSpPr>
          <p:cNvPr id="22" name="Content Placeholder 21"/>
          <p:cNvSpPr>
            <a:spLocks noGrp="1"/>
          </p:cNvSpPr>
          <p:nvPr>
            <p:ph sz="quarter" idx="35"/>
          </p:nvPr>
        </p:nvSpPr>
        <p:spPr>
          <a:xfrm>
            <a:off x="29575801" y="17532794"/>
            <a:ext cx="12801600" cy="12946300"/>
          </a:xfrm>
        </p:spPr>
        <p:txBody>
          <a:bodyPr>
            <a:normAutofit fontScale="47500" lnSpcReduction="20000"/>
          </a:bodyPr>
          <a:lstStyle/>
          <a:p>
            <a:r>
              <a:rPr lang="en-US" sz="6700" dirty="0"/>
              <a:t>From the results  there is no reduction in frequency or severity of hot flushes when taking a Red Clover supplement. Despite the lack of statistical evidence for Trifolium Pratense use it does highlight the potential for the placebo effect to be harnessed in the clinical treatment of menopausal symptoms. BMI, blood pressure and breast cancer risk are all factors that determined whether a woman is able to be safely commenced on HRT, and with even more women refusing treatment because they perceive it to be “unnatural” there is a need for alternatives. With the rising rates of obesity more women will become unsuitable for HRT, so safe alternatives like Red clover could be an option.  The placebo effect accounts for 30%-60% of the affects seen trials so there is already suggestions it has clinical relevance and could be harnessed as a menopausal treatment</a:t>
            </a:r>
            <a:r>
              <a:rPr lang="en-US" sz="6700" baseline="30000" dirty="0"/>
              <a:t>2</a:t>
            </a:r>
            <a:r>
              <a:rPr lang="en-US" sz="6700" dirty="0"/>
              <a:t>. With the current cultural ideas surrounding alternative medicine and patient’s expectations the Red Clover has the power to become a very effective “sugar pill”.</a:t>
            </a:r>
          </a:p>
          <a:p>
            <a:r>
              <a:rPr lang="en-US" sz="6700" dirty="0"/>
              <a:t>When you consider the cumulative mean reduction in hot flashes across the trial groups is 56.3% whereas the placebo groups is 44.6% it’s clear that the effects of Trifolium </a:t>
            </a:r>
            <a:r>
              <a:rPr lang="en-US" sz="6700" i="1" dirty="0" err="1"/>
              <a:t>pratense</a:t>
            </a:r>
            <a:r>
              <a:rPr lang="en-US" sz="6700" dirty="0"/>
              <a:t> use cannot be entirely ruled out and more research needs to be done - potentially using the cross-over method used in the </a:t>
            </a:r>
            <a:r>
              <a:rPr lang="en-US" sz="6700" dirty="0" err="1"/>
              <a:t>Lipovac</a:t>
            </a:r>
            <a:r>
              <a:rPr lang="en-US" sz="6700" dirty="0"/>
              <a:t> 2012 trial which yielded exceptional results. If there is a choice between no treatment and recommending a safe supplement such as Red Clover the answer is clear as all women benefitted in the trial from the powerful effect of “taking a pill”.  Furthermore, the studies carried out were across a range of timelines from 90 days to 12 months so simply the menopause coming to an end is not an explanation for the dramatic improvements seen in all groups.</a:t>
            </a:r>
          </a:p>
          <a:p>
            <a:r>
              <a:rPr lang="en-US" sz="6700" dirty="0"/>
              <a:t>Red clover supplementation between the dose of 3mg-120mg a day for over 12 months can be considered safe with no effect on the kidneys, liver or neurological systems. </a:t>
            </a:r>
          </a:p>
          <a:p>
            <a:pPr marL="0" indent="0">
              <a:buNone/>
            </a:pPr>
            <a:endParaRPr lang="en-US" dirty="0"/>
          </a:p>
        </p:txBody>
      </p:sp>
      <p:graphicFrame>
        <p:nvGraphicFramePr>
          <p:cNvPr id="51" name="Content Placeholder 50">
            <a:extLst>
              <a:ext uri="{FF2B5EF4-FFF2-40B4-BE49-F238E27FC236}">
                <a16:creationId xmlns:a16="http://schemas.microsoft.com/office/drawing/2014/main" id="{B50BFE3E-4B02-5B4B-8F84-CD8CE903E5ED}"/>
              </a:ext>
            </a:extLst>
          </p:cNvPr>
          <p:cNvGraphicFramePr>
            <a:graphicFrameLocks noGrp="1"/>
          </p:cNvGraphicFramePr>
          <p:nvPr>
            <p:ph sz="quarter" idx="23"/>
            <p:extLst>
              <p:ext uri="{D42A27DB-BD31-4B8C-83A1-F6EECF244321}">
                <p14:modId xmlns:p14="http://schemas.microsoft.com/office/powerpoint/2010/main" val="3687538687"/>
              </p:ext>
            </p:extLst>
          </p:nvPr>
        </p:nvGraphicFramePr>
        <p:xfrm>
          <a:off x="15845264" y="17415954"/>
          <a:ext cx="13082293" cy="9273031"/>
        </p:xfrm>
        <a:graphic>
          <a:graphicData uri="http://schemas.openxmlformats.org/drawingml/2006/table">
            <a:tbl>
              <a:tblPr firstRow="1" bandRow="1">
                <a:tableStyleId>{E8034E78-7F5D-4C2E-B375-FC64B27BC917}</a:tableStyleId>
              </a:tblPr>
              <a:tblGrid>
                <a:gridCol w="1814722">
                  <a:extLst>
                    <a:ext uri="{9D8B030D-6E8A-4147-A177-3AD203B41FA5}">
                      <a16:colId xmlns:a16="http://schemas.microsoft.com/office/drawing/2014/main" val="1528129849"/>
                    </a:ext>
                  </a:extLst>
                </a:gridCol>
                <a:gridCol w="2014625">
                  <a:extLst>
                    <a:ext uri="{9D8B030D-6E8A-4147-A177-3AD203B41FA5}">
                      <a16:colId xmlns:a16="http://schemas.microsoft.com/office/drawing/2014/main" val="134066178"/>
                    </a:ext>
                  </a:extLst>
                </a:gridCol>
                <a:gridCol w="2209036">
                  <a:extLst>
                    <a:ext uri="{9D8B030D-6E8A-4147-A177-3AD203B41FA5}">
                      <a16:colId xmlns:a16="http://schemas.microsoft.com/office/drawing/2014/main" val="3897290918"/>
                    </a:ext>
                  </a:extLst>
                </a:gridCol>
                <a:gridCol w="2000638">
                  <a:extLst>
                    <a:ext uri="{9D8B030D-6E8A-4147-A177-3AD203B41FA5}">
                      <a16:colId xmlns:a16="http://schemas.microsoft.com/office/drawing/2014/main" val="4205946381"/>
                    </a:ext>
                  </a:extLst>
                </a:gridCol>
                <a:gridCol w="1625518">
                  <a:extLst>
                    <a:ext uri="{9D8B030D-6E8A-4147-A177-3AD203B41FA5}">
                      <a16:colId xmlns:a16="http://schemas.microsoft.com/office/drawing/2014/main" val="121025358"/>
                    </a:ext>
                  </a:extLst>
                </a:gridCol>
                <a:gridCol w="1840357">
                  <a:extLst>
                    <a:ext uri="{9D8B030D-6E8A-4147-A177-3AD203B41FA5}">
                      <a16:colId xmlns:a16="http://schemas.microsoft.com/office/drawing/2014/main" val="1454892158"/>
                    </a:ext>
                  </a:extLst>
                </a:gridCol>
                <a:gridCol w="1577397">
                  <a:extLst>
                    <a:ext uri="{9D8B030D-6E8A-4147-A177-3AD203B41FA5}">
                      <a16:colId xmlns:a16="http://schemas.microsoft.com/office/drawing/2014/main" val="3878741899"/>
                    </a:ext>
                  </a:extLst>
                </a:gridCol>
              </a:tblGrid>
              <a:tr h="2573655">
                <a:tc>
                  <a:txBody>
                    <a:bodyPr/>
                    <a:lstStyle/>
                    <a:p>
                      <a:endParaRPr lang="en-US" sz="2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US" sz="2400" dirty="0"/>
                        <a:t>Reduced Hot flush frequency more than a placebo from baseline</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US" sz="2400" dirty="0"/>
                        <a:t>Reduction in Hot flush frequency is statistically significant</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US" sz="2400" dirty="0"/>
                        <a:t>Reduced hot flush severity more than placebo from baseline</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US" sz="2400" dirty="0"/>
                        <a:t>Reduction in</a:t>
                      </a:r>
                    </a:p>
                    <a:p>
                      <a:r>
                        <a:rPr lang="en-US" sz="2400" dirty="0"/>
                        <a:t>Hot flush severity is statistic</a:t>
                      </a:r>
                    </a:p>
                    <a:p>
                      <a:r>
                        <a:rPr lang="en-US" sz="2400" dirty="0"/>
                        <a:t>-ally significant  </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US" sz="2400" dirty="0"/>
                        <a:t>Statistically significant change in cognition</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US" sz="2400" dirty="0"/>
                        <a:t>Is the supplement safe/ free from adverse effects at the dose used?</a:t>
                      </a:r>
                      <a:endParaRPr lang="en-US"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4084597090"/>
                  </a:ext>
                </a:extLst>
              </a:tr>
              <a:tr h="965653">
                <a:tc>
                  <a:txBody>
                    <a:bodyPr/>
                    <a:lstStyle/>
                    <a:p>
                      <a:r>
                        <a:rPr lang="en-US" sz="2800" dirty="0"/>
                        <a:t>Tice et al. 2003</a:t>
                      </a: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26515392"/>
                  </a:ext>
                </a:extLst>
              </a:tr>
              <a:tr h="1474547">
                <a:tc>
                  <a:txBody>
                    <a:bodyPr/>
                    <a:lstStyle/>
                    <a:p>
                      <a:r>
                        <a:rPr lang="en-US" sz="2800" dirty="0" err="1"/>
                        <a:t>Rotem</a:t>
                      </a:r>
                      <a:r>
                        <a:rPr lang="en-US" sz="2800" dirty="0"/>
                        <a:t> and Kaplan 2007</a:t>
                      </a: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433690941"/>
                  </a:ext>
                </a:extLst>
              </a:tr>
              <a:tr h="774762">
                <a:tc>
                  <a:txBody>
                    <a:bodyPr/>
                    <a:lstStyle/>
                    <a:p>
                      <a:r>
                        <a:rPr lang="en-US" sz="2800" dirty="0"/>
                        <a:t>Maki et al. 2009</a:t>
                      </a: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854094620"/>
                  </a:ext>
                </a:extLst>
              </a:tr>
              <a:tr h="774762">
                <a:tc>
                  <a:txBody>
                    <a:bodyPr/>
                    <a:lstStyle/>
                    <a:p>
                      <a:r>
                        <a:rPr lang="en-US" sz="2800" dirty="0"/>
                        <a:t>Geller et al. 2009</a:t>
                      </a: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524959401"/>
                  </a:ext>
                </a:extLst>
              </a:tr>
              <a:tr h="980671">
                <a:tc>
                  <a:txBody>
                    <a:bodyPr/>
                    <a:lstStyle/>
                    <a:p>
                      <a:r>
                        <a:rPr lang="en-US" sz="2800" dirty="0"/>
                        <a:t>Del </a:t>
                      </a:r>
                      <a:r>
                        <a:rPr lang="en-US" sz="2800" dirty="0" err="1"/>
                        <a:t>Giorno</a:t>
                      </a:r>
                      <a:r>
                        <a:rPr lang="en-US" sz="2800" dirty="0"/>
                        <a:t> et al. 2010</a:t>
                      </a: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720927956"/>
                  </a:ext>
                </a:extLst>
              </a:tr>
              <a:tr h="774762">
                <a:tc>
                  <a:txBody>
                    <a:bodyPr/>
                    <a:lstStyle/>
                    <a:p>
                      <a:r>
                        <a:rPr lang="en-US" sz="2800" dirty="0" err="1"/>
                        <a:t>Lipovac</a:t>
                      </a:r>
                      <a:r>
                        <a:rPr lang="en-US" sz="2800" dirty="0"/>
                        <a:t> et al. 2012</a:t>
                      </a: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475717782"/>
                  </a:ext>
                </a:extLst>
              </a:tr>
            </a:tbl>
          </a:graphicData>
        </a:graphic>
      </p:graphicFrame>
      <p:pic>
        <p:nvPicPr>
          <p:cNvPr id="57" name="Graphic 56" descr="Checkmark">
            <a:extLst>
              <a:ext uri="{FF2B5EF4-FFF2-40B4-BE49-F238E27FC236}">
                <a16:creationId xmlns:a16="http://schemas.microsoft.com/office/drawing/2014/main" id="{A1BF9008-F6D9-384C-BB4D-DE843A3B5DA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093812" y="21736377"/>
            <a:ext cx="914400" cy="962372"/>
          </a:xfrm>
          <a:prstGeom prst="rect">
            <a:avLst/>
          </a:prstGeom>
        </p:spPr>
      </p:pic>
      <p:pic>
        <p:nvPicPr>
          <p:cNvPr id="69" name="Graphic 68" descr="Close">
            <a:extLst>
              <a:ext uri="{FF2B5EF4-FFF2-40B4-BE49-F238E27FC236}">
                <a16:creationId xmlns:a16="http://schemas.microsoft.com/office/drawing/2014/main" id="{6891A037-139B-F747-94FC-BB37A473F34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224122" y="20548338"/>
            <a:ext cx="914400" cy="962372"/>
          </a:xfrm>
          <a:prstGeom prst="rect">
            <a:avLst/>
          </a:prstGeom>
        </p:spPr>
      </p:pic>
      <p:pic>
        <p:nvPicPr>
          <p:cNvPr id="73" name="Graphic 72" descr="Checkmark">
            <a:extLst>
              <a:ext uri="{FF2B5EF4-FFF2-40B4-BE49-F238E27FC236}">
                <a16:creationId xmlns:a16="http://schemas.microsoft.com/office/drawing/2014/main" id="{B2AEC786-35DF-374A-8023-CA4733B3AB0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250290" y="21711293"/>
            <a:ext cx="914400" cy="962372"/>
          </a:xfrm>
          <a:prstGeom prst="rect">
            <a:avLst/>
          </a:prstGeom>
        </p:spPr>
      </p:pic>
      <p:pic>
        <p:nvPicPr>
          <p:cNvPr id="75" name="Graphic 74" descr="Close">
            <a:extLst>
              <a:ext uri="{FF2B5EF4-FFF2-40B4-BE49-F238E27FC236}">
                <a16:creationId xmlns:a16="http://schemas.microsoft.com/office/drawing/2014/main" id="{A16A4AF2-8F0E-9E41-8FD8-DD8856E0089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4151485" y="21730044"/>
            <a:ext cx="914400" cy="962372"/>
          </a:xfrm>
          <a:prstGeom prst="rect">
            <a:avLst/>
          </a:prstGeom>
        </p:spPr>
      </p:pic>
      <p:pic>
        <p:nvPicPr>
          <p:cNvPr id="77" name="Graphic 76" descr="Checkmark">
            <a:extLst>
              <a:ext uri="{FF2B5EF4-FFF2-40B4-BE49-F238E27FC236}">
                <a16:creationId xmlns:a16="http://schemas.microsoft.com/office/drawing/2014/main" id="{DD60BF03-5144-8E4F-A7B3-B27844600C0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651108" y="20469179"/>
            <a:ext cx="914400" cy="962372"/>
          </a:xfrm>
          <a:prstGeom prst="rect">
            <a:avLst/>
          </a:prstGeom>
        </p:spPr>
      </p:pic>
      <p:pic>
        <p:nvPicPr>
          <p:cNvPr id="81" name="Graphic 80" descr="Checkmark">
            <a:extLst>
              <a:ext uri="{FF2B5EF4-FFF2-40B4-BE49-F238E27FC236}">
                <a16:creationId xmlns:a16="http://schemas.microsoft.com/office/drawing/2014/main" id="{D712A40D-C33F-8F48-AC70-BACA782DD4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257191" y="22909124"/>
            <a:ext cx="914400" cy="962372"/>
          </a:xfrm>
          <a:prstGeom prst="rect">
            <a:avLst/>
          </a:prstGeom>
        </p:spPr>
      </p:pic>
      <p:pic>
        <p:nvPicPr>
          <p:cNvPr id="83" name="Graphic 82" descr="Checkmark">
            <a:extLst>
              <a:ext uri="{FF2B5EF4-FFF2-40B4-BE49-F238E27FC236}">
                <a16:creationId xmlns:a16="http://schemas.microsoft.com/office/drawing/2014/main" id="{498799D3-7C60-6643-9F88-B59FD64D5A3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224122" y="21811037"/>
            <a:ext cx="914400" cy="962372"/>
          </a:xfrm>
          <a:prstGeom prst="rect">
            <a:avLst/>
          </a:prstGeom>
        </p:spPr>
      </p:pic>
      <p:pic>
        <p:nvPicPr>
          <p:cNvPr id="85" name="Graphic 84" descr="Checkmark">
            <a:extLst>
              <a:ext uri="{FF2B5EF4-FFF2-40B4-BE49-F238E27FC236}">
                <a16:creationId xmlns:a16="http://schemas.microsoft.com/office/drawing/2014/main" id="{375DEE46-D3EB-DA40-A864-8A5C78B9BDA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092778" y="22985543"/>
            <a:ext cx="914400" cy="962372"/>
          </a:xfrm>
          <a:prstGeom prst="rect">
            <a:avLst/>
          </a:prstGeom>
        </p:spPr>
      </p:pic>
      <p:pic>
        <p:nvPicPr>
          <p:cNvPr id="87" name="Graphic 86" descr="Checkmark">
            <a:extLst>
              <a:ext uri="{FF2B5EF4-FFF2-40B4-BE49-F238E27FC236}">
                <a16:creationId xmlns:a16="http://schemas.microsoft.com/office/drawing/2014/main" id="{5560DD8F-3601-6C48-95C2-499EA82ADA6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224122" y="22842853"/>
            <a:ext cx="914400" cy="962372"/>
          </a:xfrm>
          <a:prstGeom prst="rect">
            <a:avLst/>
          </a:prstGeom>
        </p:spPr>
      </p:pic>
      <p:pic>
        <p:nvPicPr>
          <p:cNvPr id="89" name="Graphic 88" descr="Checkmark">
            <a:extLst>
              <a:ext uri="{FF2B5EF4-FFF2-40B4-BE49-F238E27FC236}">
                <a16:creationId xmlns:a16="http://schemas.microsoft.com/office/drawing/2014/main" id="{4DEC7F31-4ACA-C844-8FB2-86CDB9D0D2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305780" y="24838057"/>
            <a:ext cx="914400" cy="962372"/>
          </a:xfrm>
          <a:prstGeom prst="rect">
            <a:avLst/>
          </a:prstGeom>
        </p:spPr>
      </p:pic>
      <p:pic>
        <p:nvPicPr>
          <p:cNvPr id="91" name="Graphic 90" descr="Checkmark">
            <a:extLst>
              <a:ext uri="{FF2B5EF4-FFF2-40B4-BE49-F238E27FC236}">
                <a16:creationId xmlns:a16="http://schemas.microsoft.com/office/drawing/2014/main" id="{47AAAA77-326F-9E44-832B-88025102862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221529" y="22856664"/>
            <a:ext cx="914400" cy="962372"/>
          </a:xfrm>
          <a:prstGeom prst="rect">
            <a:avLst/>
          </a:prstGeom>
        </p:spPr>
      </p:pic>
      <p:pic>
        <p:nvPicPr>
          <p:cNvPr id="93" name="Graphic 92" descr="Checkmark">
            <a:extLst>
              <a:ext uri="{FF2B5EF4-FFF2-40B4-BE49-F238E27FC236}">
                <a16:creationId xmlns:a16="http://schemas.microsoft.com/office/drawing/2014/main" id="{A34D92B3-82C6-9D4F-B6EF-FCE28EF555A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304843" y="23885426"/>
            <a:ext cx="914400" cy="962372"/>
          </a:xfrm>
          <a:prstGeom prst="rect">
            <a:avLst/>
          </a:prstGeom>
        </p:spPr>
      </p:pic>
      <p:pic>
        <p:nvPicPr>
          <p:cNvPr id="95" name="Graphic 94" descr="Close">
            <a:extLst>
              <a:ext uri="{FF2B5EF4-FFF2-40B4-BE49-F238E27FC236}">
                <a16:creationId xmlns:a16="http://schemas.microsoft.com/office/drawing/2014/main" id="{D1BBE376-8BC7-B242-A45C-0AF2DEBDFAA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5847207" y="22923054"/>
            <a:ext cx="914400" cy="962372"/>
          </a:xfrm>
          <a:prstGeom prst="rect">
            <a:avLst/>
          </a:prstGeom>
        </p:spPr>
      </p:pic>
      <p:pic>
        <p:nvPicPr>
          <p:cNvPr id="97" name="Graphic 96" descr="Checkmark">
            <a:extLst>
              <a:ext uri="{FF2B5EF4-FFF2-40B4-BE49-F238E27FC236}">
                <a16:creationId xmlns:a16="http://schemas.microsoft.com/office/drawing/2014/main" id="{5814CD77-09A0-6044-98B0-30D256F1702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163173" y="25876777"/>
            <a:ext cx="914400" cy="962372"/>
          </a:xfrm>
          <a:prstGeom prst="rect">
            <a:avLst/>
          </a:prstGeom>
        </p:spPr>
      </p:pic>
      <p:pic>
        <p:nvPicPr>
          <p:cNvPr id="99" name="Graphic 98" descr="Close">
            <a:extLst>
              <a:ext uri="{FF2B5EF4-FFF2-40B4-BE49-F238E27FC236}">
                <a16:creationId xmlns:a16="http://schemas.microsoft.com/office/drawing/2014/main" id="{984F26FD-61A3-4D46-B933-AB8122288FC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193816" y="23885426"/>
            <a:ext cx="914400" cy="962372"/>
          </a:xfrm>
          <a:prstGeom prst="rect">
            <a:avLst/>
          </a:prstGeom>
        </p:spPr>
      </p:pic>
      <p:pic>
        <p:nvPicPr>
          <p:cNvPr id="101" name="Graphic 100" descr="Checkmark">
            <a:extLst>
              <a:ext uri="{FF2B5EF4-FFF2-40B4-BE49-F238E27FC236}">
                <a16:creationId xmlns:a16="http://schemas.microsoft.com/office/drawing/2014/main" id="{39DFB20D-514A-074D-AF03-40E0C7C6B43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409005" y="25745881"/>
            <a:ext cx="914400" cy="962372"/>
          </a:xfrm>
          <a:prstGeom prst="rect">
            <a:avLst/>
          </a:prstGeom>
        </p:spPr>
      </p:pic>
      <p:pic>
        <p:nvPicPr>
          <p:cNvPr id="103" name="Graphic 102" descr="Close">
            <a:extLst>
              <a:ext uri="{FF2B5EF4-FFF2-40B4-BE49-F238E27FC236}">
                <a16:creationId xmlns:a16="http://schemas.microsoft.com/office/drawing/2014/main" id="{229CF821-5D99-534F-8A52-20FCCCE6802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4216994" y="25701170"/>
            <a:ext cx="914400" cy="962372"/>
          </a:xfrm>
          <a:prstGeom prst="rect">
            <a:avLst/>
          </a:prstGeom>
        </p:spPr>
      </p:pic>
      <p:pic>
        <p:nvPicPr>
          <p:cNvPr id="105" name="Graphic 104" descr="Checkmark">
            <a:extLst>
              <a:ext uri="{FF2B5EF4-FFF2-40B4-BE49-F238E27FC236}">
                <a16:creationId xmlns:a16="http://schemas.microsoft.com/office/drawing/2014/main" id="{56EA3804-A5D9-0049-B598-6505F5F89A6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576538" y="21707107"/>
            <a:ext cx="914400" cy="962372"/>
          </a:xfrm>
          <a:prstGeom prst="rect">
            <a:avLst/>
          </a:prstGeom>
        </p:spPr>
      </p:pic>
      <p:pic>
        <p:nvPicPr>
          <p:cNvPr id="107" name="Graphic 106" descr="Checkmark">
            <a:extLst>
              <a:ext uri="{FF2B5EF4-FFF2-40B4-BE49-F238E27FC236}">
                <a16:creationId xmlns:a16="http://schemas.microsoft.com/office/drawing/2014/main" id="{41A7820D-C07D-0346-98BB-A3ACE8BEAF0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617030" y="22773409"/>
            <a:ext cx="914400" cy="962372"/>
          </a:xfrm>
          <a:prstGeom prst="rect">
            <a:avLst/>
          </a:prstGeom>
        </p:spPr>
      </p:pic>
      <p:pic>
        <p:nvPicPr>
          <p:cNvPr id="109" name="Graphic 108" descr="Checkmark">
            <a:extLst>
              <a:ext uri="{FF2B5EF4-FFF2-40B4-BE49-F238E27FC236}">
                <a16:creationId xmlns:a16="http://schemas.microsoft.com/office/drawing/2014/main" id="{A57B3CAE-FCE7-B646-A7CD-E9E606E2916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661375" y="23839711"/>
            <a:ext cx="914400" cy="962372"/>
          </a:xfrm>
          <a:prstGeom prst="rect">
            <a:avLst/>
          </a:prstGeom>
        </p:spPr>
      </p:pic>
      <p:pic>
        <p:nvPicPr>
          <p:cNvPr id="111" name="Graphic 110" descr="Checkmark">
            <a:extLst>
              <a:ext uri="{FF2B5EF4-FFF2-40B4-BE49-F238E27FC236}">
                <a16:creationId xmlns:a16="http://schemas.microsoft.com/office/drawing/2014/main" id="{0D1788A4-999E-F94E-B9BA-5C4791C7AC5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661375" y="24936573"/>
            <a:ext cx="914400" cy="962372"/>
          </a:xfrm>
          <a:prstGeom prst="rect">
            <a:avLst/>
          </a:prstGeom>
        </p:spPr>
      </p:pic>
      <p:pic>
        <p:nvPicPr>
          <p:cNvPr id="113" name="Graphic 112" descr="Checkmark">
            <a:extLst>
              <a:ext uri="{FF2B5EF4-FFF2-40B4-BE49-F238E27FC236}">
                <a16:creationId xmlns:a16="http://schemas.microsoft.com/office/drawing/2014/main" id="{AE5ACA6F-FF3D-1847-B303-5247C887224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688725" y="25800429"/>
            <a:ext cx="914400" cy="962372"/>
          </a:xfrm>
          <a:prstGeom prst="rect">
            <a:avLst/>
          </a:prstGeom>
        </p:spPr>
      </p:pic>
      <p:pic>
        <p:nvPicPr>
          <p:cNvPr id="119" name="Graphic 118" descr="Checkmark">
            <a:extLst>
              <a:ext uri="{FF2B5EF4-FFF2-40B4-BE49-F238E27FC236}">
                <a16:creationId xmlns:a16="http://schemas.microsoft.com/office/drawing/2014/main" id="{81CB5034-B132-6B4C-ABB9-347089EF3AB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062652" y="23890917"/>
            <a:ext cx="914400" cy="962372"/>
          </a:xfrm>
          <a:prstGeom prst="rect">
            <a:avLst/>
          </a:prstGeom>
        </p:spPr>
      </p:pic>
      <p:pic>
        <p:nvPicPr>
          <p:cNvPr id="127" name="Graphic 126" descr="Checkmark">
            <a:extLst>
              <a:ext uri="{FF2B5EF4-FFF2-40B4-BE49-F238E27FC236}">
                <a16:creationId xmlns:a16="http://schemas.microsoft.com/office/drawing/2014/main" id="{AC44915B-F026-F34C-91AB-A192A652198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140939" y="25800429"/>
            <a:ext cx="914400" cy="962372"/>
          </a:xfrm>
          <a:prstGeom prst="rect">
            <a:avLst/>
          </a:prstGeom>
        </p:spPr>
      </p:pic>
      <p:sp>
        <p:nvSpPr>
          <p:cNvPr id="136" name="Content Placeholder 135">
            <a:extLst>
              <a:ext uri="{FF2B5EF4-FFF2-40B4-BE49-F238E27FC236}">
                <a16:creationId xmlns:a16="http://schemas.microsoft.com/office/drawing/2014/main" id="{B144C2F1-7ADB-1F4E-8672-F1EA3803D4CB}"/>
              </a:ext>
            </a:extLst>
          </p:cNvPr>
          <p:cNvSpPr>
            <a:spLocks noGrp="1"/>
          </p:cNvSpPr>
          <p:nvPr>
            <p:ph sz="quarter" idx="32"/>
          </p:nvPr>
        </p:nvSpPr>
        <p:spPr>
          <a:xfrm>
            <a:off x="15319399" y="28230232"/>
            <a:ext cx="13045701" cy="4688168"/>
          </a:xfrm>
        </p:spPr>
        <p:txBody>
          <a:bodyPr>
            <a:normAutofit fontScale="92500" lnSpcReduction="20000"/>
          </a:bodyPr>
          <a:lstStyle/>
          <a:p>
            <a:r>
              <a:rPr lang="en-US" sz="3200" dirty="0"/>
              <a:t>All of studies found supplementation be safe at doses from 3-120mg of Isoflavones with no decline in liver or cognitive function over 12 months. The graph shows no correlation between dosage and reduction in hot flash frequency.</a:t>
            </a:r>
          </a:p>
          <a:p>
            <a:r>
              <a:rPr lang="en-US" sz="3200" dirty="0"/>
              <a:t>There were 600 women cumulatively across the included studies with 322 in trial groups. All though all the women in the groups improved from baseline only 69 (21%) had a statistically significant improvement when compared to the placebo group.</a:t>
            </a:r>
          </a:p>
          <a:p>
            <a:r>
              <a:rPr lang="en-US" sz="3200" dirty="0"/>
              <a:t>Although there were claims it improved lipid profile and reduced the breast cancer risk, these were unsubstantiated and in the literature they called for additional research.</a:t>
            </a:r>
          </a:p>
          <a:p>
            <a:endParaRPr lang="en-US" dirty="0"/>
          </a:p>
        </p:txBody>
      </p:sp>
      <p:pic>
        <p:nvPicPr>
          <p:cNvPr id="138" name="Graphic 137" descr="Checkmark">
            <a:extLst>
              <a:ext uri="{FF2B5EF4-FFF2-40B4-BE49-F238E27FC236}">
                <a16:creationId xmlns:a16="http://schemas.microsoft.com/office/drawing/2014/main" id="{3DE5CDBB-08E9-1A42-9EFF-C337B6E3A26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019540" y="24783509"/>
            <a:ext cx="914400" cy="962372"/>
          </a:xfrm>
          <a:prstGeom prst="rect">
            <a:avLst/>
          </a:prstGeom>
        </p:spPr>
      </p:pic>
      <p:pic>
        <p:nvPicPr>
          <p:cNvPr id="139" name="Graphic 138" descr="Close">
            <a:extLst>
              <a:ext uri="{FF2B5EF4-FFF2-40B4-BE49-F238E27FC236}">
                <a16:creationId xmlns:a16="http://schemas.microsoft.com/office/drawing/2014/main" id="{434735ED-8347-5B40-A300-5C05CC3B99E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169505" y="24809460"/>
            <a:ext cx="914400" cy="962372"/>
          </a:xfrm>
          <a:prstGeom prst="rect">
            <a:avLst/>
          </a:prstGeom>
        </p:spPr>
      </p:pic>
      <p:cxnSp>
        <p:nvCxnSpPr>
          <p:cNvPr id="141" name="Straight Connector 140">
            <a:extLst>
              <a:ext uri="{FF2B5EF4-FFF2-40B4-BE49-F238E27FC236}">
                <a16:creationId xmlns:a16="http://schemas.microsoft.com/office/drawing/2014/main" id="{E51A11B7-376C-214E-A400-25EFC69A92AD}"/>
              </a:ext>
            </a:extLst>
          </p:cNvPr>
          <p:cNvCxnSpPr>
            <a:cxnSpLocks/>
          </p:cNvCxnSpPr>
          <p:nvPr/>
        </p:nvCxnSpPr>
        <p:spPr>
          <a:xfrm>
            <a:off x="15919953" y="17710329"/>
            <a:ext cx="1596843" cy="2493077"/>
          </a:xfrm>
          <a:prstGeom prst="line">
            <a:avLst/>
          </a:prstGeom>
          <a:ln/>
        </p:spPr>
        <p:style>
          <a:lnRef idx="1">
            <a:schemeClr val="accent1"/>
          </a:lnRef>
          <a:fillRef idx="0">
            <a:schemeClr val="accent1"/>
          </a:fillRef>
          <a:effectRef idx="0">
            <a:schemeClr val="accent1"/>
          </a:effectRef>
          <a:fontRef idx="minor">
            <a:schemeClr val="tx1"/>
          </a:fontRef>
        </p:style>
      </p:cxnSp>
      <p:sp>
        <p:nvSpPr>
          <p:cNvPr id="143" name="TextBox 142">
            <a:extLst>
              <a:ext uri="{FF2B5EF4-FFF2-40B4-BE49-F238E27FC236}">
                <a16:creationId xmlns:a16="http://schemas.microsoft.com/office/drawing/2014/main" id="{EF5CB5B8-9411-6540-A6D0-6C1E6C88C7ED}"/>
              </a:ext>
            </a:extLst>
          </p:cNvPr>
          <p:cNvSpPr txBox="1"/>
          <p:nvPr/>
        </p:nvSpPr>
        <p:spPr>
          <a:xfrm rot="3638038">
            <a:off x="15689643" y="19343794"/>
            <a:ext cx="1854596" cy="584775"/>
          </a:xfrm>
          <a:prstGeom prst="rect">
            <a:avLst/>
          </a:prstGeom>
          <a:noFill/>
        </p:spPr>
        <p:txBody>
          <a:bodyPr wrap="square" rtlCol="0">
            <a:spAutoFit/>
          </a:bodyPr>
          <a:lstStyle/>
          <a:p>
            <a:r>
              <a:rPr lang="en-US" sz="3200" b="1" dirty="0">
                <a:solidFill>
                  <a:schemeClr val="bg1"/>
                </a:solidFill>
              </a:rPr>
              <a:t>Study</a:t>
            </a:r>
            <a:endParaRPr lang="en-US" sz="3600" b="1" dirty="0">
              <a:solidFill>
                <a:schemeClr val="bg1"/>
              </a:solidFill>
            </a:endParaRPr>
          </a:p>
        </p:txBody>
      </p:sp>
      <p:sp>
        <p:nvSpPr>
          <p:cNvPr id="144" name="TextBox 143">
            <a:extLst>
              <a:ext uri="{FF2B5EF4-FFF2-40B4-BE49-F238E27FC236}">
                <a16:creationId xmlns:a16="http://schemas.microsoft.com/office/drawing/2014/main" id="{DBCF2A4D-D173-0E48-84BD-E204DC077247}"/>
              </a:ext>
            </a:extLst>
          </p:cNvPr>
          <p:cNvSpPr txBox="1"/>
          <p:nvPr/>
        </p:nvSpPr>
        <p:spPr>
          <a:xfrm rot="3659183">
            <a:off x="16070944" y="18223250"/>
            <a:ext cx="1877892" cy="584775"/>
          </a:xfrm>
          <a:prstGeom prst="rect">
            <a:avLst/>
          </a:prstGeom>
          <a:noFill/>
        </p:spPr>
        <p:txBody>
          <a:bodyPr wrap="square" rtlCol="0">
            <a:spAutoFit/>
          </a:bodyPr>
          <a:lstStyle/>
          <a:p>
            <a:r>
              <a:rPr lang="en-US" sz="3200" b="1" dirty="0">
                <a:solidFill>
                  <a:schemeClr val="bg1"/>
                </a:solidFill>
              </a:rPr>
              <a:t>Outcome</a:t>
            </a:r>
            <a:endParaRPr lang="en-US" sz="2400" b="1" dirty="0">
              <a:solidFill>
                <a:schemeClr val="bg1"/>
              </a:solidFill>
            </a:endParaRPr>
          </a:p>
        </p:txBody>
      </p:sp>
      <p:sp>
        <p:nvSpPr>
          <p:cNvPr id="145" name="TextBox 144">
            <a:extLst>
              <a:ext uri="{FF2B5EF4-FFF2-40B4-BE49-F238E27FC236}">
                <a16:creationId xmlns:a16="http://schemas.microsoft.com/office/drawing/2014/main" id="{3D665A3A-710C-4443-8C39-AB0BDC4A2B8A}"/>
              </a:ext>
            </a:extLst>
          </p:cNvPr>
          <p:cNvSpPr txBox="1"/>
          <p:nvPr/>
        </p:nvSpPr>
        <p:spPr>
          <a:xfrm>
            <a:off x="609600" y="3454400"/>
            <a:ext cx="184731" cy="1015663"/>
          </a:xfrm>
          <a:prstGeom prst="rect">
            <a:avLst/>
          </a:prstGeom>
          <a:noFill/>
        </p:spPr>
        <p:txBody>
          <a:bodyPr wrap="none" rtlCol="0">
            <a:spAutoFit/>
          </a:bodyPr>
          <a:lstStyle/>
          <a:p>
            <a:endParaRPr lang="en-US" sz="6000" dirty="0" err="1"/>
          </a:p>
        </p:txBody>
      </p:sp>
      <p:sp>
        <p:nvSpPr>
          <p:cNvPr id="15" name="TextBox 14">
            <a:extLst>
              <a:ext uri="{FF2B5EF4-FFF2-40B4-BE49-F238E27FC236}">
                <a16:creationId xmlns:a16="http://schemas.microsoft.com/office/drawing/2014/main" id="{9E19B864-BB14-9C4B-A34A-532C10794B75}"/>
              </a:ext>
            </a:extLst>
          </p:cNvPr>
          <p:cNvSpPr txBox="1"/>
          <p:nvPr/>
        </p:nvSpPr>
        <p:spPr>
          <a:xfrm>
            <a:off x="29999099" y="15022982"/>
            <a:ext cx="12755880" cy="954107"/>
          </a:xfrm>
          <a:prstGeom prst="rect">
            <a:avLst/>
          </a:prstGeom>
          <a:noFill/>
        </p:spPr>
        <p:txBody>
          <a:bodyPr wrap="square" rtlCol="0">
            <a:spAutoFit/>
          </a:bodyPr>
          <a:lstStyle/>
          <a:p>
            <a:r>
              <a:rPr lang="en-US" sz="2800" dirty="0"/>
              <a:t>* Mg of isoflavones was not stated in paper so an approximate conversion was used to calculate value on the graph. </a:t>
            </a:r>
          </a:p>
        </p:txBody>
      </p:sp>
      <p:pic>
        <p:nvPicPr>
          <p:cNvPr id="64" name="Graphic 63" descr="Checkmark">
            <a:extLst>
              <a:ext uri="{FF2B5EF4-FFF2-40B4-BE49-F238E27FC236}">
                <a16:creationId xmlns:a16="http://schemas.microsoft.com/office/drawing/2014/main" id="{08E50CDE-85C7-9146-BF00-A2EECFC0CD7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091169" y="20462279"/>
            <a:ext cx="914400" cy="962372"/>
          </a:xfrm>
          <a:prstGeom prst="rect">
            <a:avLst/>
          </a:prstGeom>
        </p:spPr>
      </p:pic>
      <p:pic>
        <p:nvPicPr>
          <p:cNvPr id="65" name="Picture 64">
            <a:extLst>
              <a:ext uri="{FF2B5EF4-FFF2-40B4-BE49-F238E27FC236}">
                <a16:creationId xmlns:a16="http://schemas.microsoft.com/office/drawing/2014/main" id="{4C05C532-916B-C84D-A991-42289C7957B0}"/>
              </a:ext>
            </a:extLst>
          </p:cNvPr>
          <p:cNvPicPr>
            <a:picLocks noChangeAspect="1"/>
          </p:cNvPicPr>
          <p:nvPr/>
        </p:nvPicPr>
        <p:blipFill rotWithShape="1">
          <a:blip r:embed="rId9"/>
          <a:srcRect t="3101"/>
          <a:stretch/>
        </p:blipFill>
        <p:spPr>
          <a:xfrm>
            <a:off x="701965" y="332465"/>
            <a:ext cx="5350389" cy="4123787"/>
          </a:xfrm>
          <a:prstGeom prst="rect">
            <a:avLst/>
          </a:prstGeom>
        </p:spPr>
      </p:pic>
      <p:pic>
        <p:nvPicPr>
          <p:cNvPr id="16" name="Picture 15">
            <a:extLst>
              <a:ext uri="{FF2B5EF4-FFF2-40B4-BE49-F238E27FC236}">
                <a16:creationId xmlns:a16="http://schemas.microsoft.com/office/drawing/2014/main" id="{689EAA38-7F1B-1C4E-A1F7-C665BBC9B694}"/>
              </a:ext>
            </a:extLst>
          </p:cNvPr>
          <p:cNvPicPr>
            <a:picLocks noChangeAspect="1"/>
          </p:cNvPicPr>
          <p:nvPr/>
        </p:nvPicPr>
        <p:blipFill rotWithShape="1">
          <a:blip r:embed="rId10"/>
          <a:srcRect l="14896" r="11917"/>
          <a:stretch/>
        </p:blipFill>
        <p:spPr>
          <a:xfrm>
            <a:off x="37681582" y="332465"/>
            <a:ext cx="5350389" cy="4409598"/>
          </a:xfrm>
          <a:prstGeom prst="rect">
            <a:avLst/>
          </a:prstGeom>
        </p:spPr>
      </p:pic>
      <p:sp>
        <p:nvSpPr>
          <p:cNvPr id="74" name="Text Placeholder 20">
            <a:extLst>
              <a:ext uri="{FF2B5EF4-FFF2-40B4-BE49-F238E27FC236}">
                <a16:creationId xmlns:a16="http://schemas.microsoft.com/office/drawing/2014/main" id="{9191E0F8-BBFA-B845-A0C3-3DA15F4D099B}"/>
              </a:ext>
            </a:extLst>
          </p:cNvPr>
          <p:cNvSpPr txBox="1">
            <a:spLocks/>
          </p:cNvSpPr>
          <p:nvPr/>
        </p:nvSpPr>
        <p:spPr>
          <a:xfrm>
            <a:off x="29865877" y="29788699"/>
            <a:ext cx="12801600" cy="1219200"/>
          </a:xfrm>
          <a:prstGeom prst="round1Rect">
            <a:avLst/>
          </a:prstGeom>
          <a:solidFill>
            <a:schemeClr val="accent5"/>
          </a:solidFill>
        </p:spPr>
        <p:txBody>
          <a:bodyPr vert="horz" lIns="365760" tIns="45720" rIns="91440" bIns="45720" rtlCol="0" anchor="ctr">
            <a:noAutofit/>
          </a:bodyPr>
          <a:lstStyle>
            <a:lvl1pPr marL="0" indent="0" algn="l" defTabSz="4389120" rtl="0" eaLnBrk="1" latinLnBrk="0" hangingPunct="1">
              <a:lnSpc>
                <a:spcPct val="100000"/>
              </a:lnSpc>
              <a:spcBef>
                <a:spcPts val="0"/>
              </a:spcBef>
              <a:buClr>
                <a:schemeClr val="accent2"/>
              </a:buClr>
              <a:buFont typeface="Arial" panose="020B0604020202020204" pitchFamily="34" charset="0"/>
              <a:buNone/>
              <a:defRPr sz="6000" kern="1200" cap="all" baseline="0">
                <a:solidFill>
                  <a:schemeClr val="bg1"/>
                </a:solidFill>
                <a:latin typeface="+mj-lt"/>
                <a:ea typeface="+mn-ea"/>
                <a:cs typeface="+mn-cs"/>
              </a:defRPr>
            </a:lvl1pPr>
            <a:lvl2pPr marL="0" indent="0" algn="l" defTabSz="4389120" rtl="0" eaLnBrk="1" latinLnBrk="0" hangingPunct="1">
              <a:lnSpc>
                <a:spcPct val="100000"/>
              </a:lnSpc>
              <a:spcBef>
                <a:spcPts val="0"/>
              </a:spcBef>
              <a:buClr>
                <a:schemeClr val="accent2"/>
              </a:buClr>
              <a:buFont typeface="Arial" panose="020B0604020202020204" pitchFamily="34" charset="0"/>
              <a:buNone/>
              <a:defRPr sz="6000" kern="1200" cap="all" baseline="0">
                <a:solidFill>
                  <a:schemeClr val="bg1"/>
                </a:solidFill>
                <a:latin typeface="+mj-lt"/>
                <a:ea typeface="+mn-ea"/>
                <a:cs typeface="+mn-cs"/>
              </a:defRPr>
            </a:lvl2pPr>
            <a:lvl3pPr marL="0" indent="0" algn="l" defTabSz="4389120" rtl="0" eaLnBrk="1" latinLnBrk="0" hangingPunct="1">
              <a:lnSpc>
                <a:spcPct val="100000"/>
              </a:lnSpc>
              <a:spcBef>
                <a:spcPts val="0"/>
              </a:spcBef>
              <a:buClr>
                <a:schemeClr val="accent2"/>
              </a:buClr>
              <a:buFont typeface="Arial" panose="020B0604020202020204" pitchFamily="34" charset="0"/>
              <a:buNone/>
              <a:defRPr sz="6000" kern="1200" cap="all" baseline="0">
                <a:solidFill>
                  <a:schemeClr val="bg1"/>
                </a:solidFill>
                <a:latin typeface="+mj-lt"/>
                <a:ea typeface="+mn-ea"/>
                <a:cs typeface="+mn-cs"/>
              </a:defRPr>
            </a:lvl3pPr>
            <a:lvl4pPr marL="0" indent="0" algn="l" defTabSz="4389120" rtl="0" eaLnBrk="1" latinLnBrk="0" hangingPunct="1">
              <a:lnSpc>
                <a:spcPct val="100000"/>
              </a:lnSpc>
              <a:spcBef>
                <a:spcPts val="0"/>
              </a:spcBef>
              <a:buClr>
                <a:schemeClr val="accent2"/>
              </a:buClr>
              <a:buFont typeface="Arial" panose="020B0604020202020204" pitchFamily="34" charset="0"/>
              <a:buNone/>
              <a:defRPr sz="6000" kern="1200" cap="all" baseline="0">
                <a:solidFill>
                  <a:schemeClr val="bg1"/>
                </a:solidFill>
                <a:latin typeface="+mj-lt"/>
                <a:ea typeface="+mn-ea"/>
                <a:cs typeface="+mn-cs"/>
              </a:defRPr>
            </a:lvl4pPr>
            <a:lvl5pPr marL="0" indent="0" algn="l" defTabSz="4389120" rtl="0" eaLnBrk="1" latinLnBrk="0" hangingPunct="1">
              <a:lnSpc>
                <a:spcPct val="100000"/>
              </a:lnSpc>
              <a:spcBef>
                <a:spcPts val="0"/>
              </a:spcBef>
              <a:buClr>
                <a:schemeClr val="accent2"/>
              </a:buClr>
              <a:buFont typeface="Arial" panose="020B0604020202020204" pitchFamily="34" charset="0"/>
              <a:buNone/>
              <a:defRPr sz="6000" kern="1200" cap="all" baseline="0">
                <a:solidFill>
                  <a:schemeClr val="bg1"/>
                </a:solidFill>
                <a:latin typeface="+mj-lt"/>
                <a:ea typeface="+mn-ea"/>
                <a:cs typeface="+mn-cs"/>
              </a:defRPr>
            </a:lvl5pPr>
            <a:lvl6pPr marL="0" indent="0" algn="l" defTabSz="4389120" rtl="0" eaLnBrk="1" latinLnBrk="0" hangingPunct="1">
              <a:lnSpc>
                <a:spcPct val="100000"/>
              </a:lnSpc>
              <a:spcBef>
                <a:spcPts val="0"/>
              </a:spcBef>
              <a:buClr>
                <a:schemeClr val="accent2"/>
              </a:buClr>
              <a:buFont typeface="Arial" panose="020B0604020202020204" pitchFamily="34" charset="0"/>
              <a:buNone/>
              <a:defRPr sz="6000" kern="1200" cap="all" baseline="0">
                <a:solidFill>
                  <a:schemeClr val="bg1"/>
                </a:solidFill>
                <a:latin typeface="+mj-lt"/>
                <a:ea typeface="+mn-ea"/>
                <a:cs typeface="+mn-cs"/>
              </a:defRPr>
            </a:lvl6pPr>
            <a:lvl7pPr marL="0" indent="0" algn="l" defTabSz="4389120" rtl="0" eaLnBrk="1" latinLnBrk="0" hangingPunct="1">
              <a:lnSpc>
                <a:spcPct val="100000"/>
              </a:lnSpc>
              <a:spcBef>
                <a:spcPts val="0"/>
              </a:spcBef>
              <a:buClr>
                <a:schemeClr val="accent2"/>
              </a:buClr>
              <a:buFont typeface="Arial" panose="020B0604020202020204" pitchFamily="34" charset="0"/>
              <a:buNone/>
              <a:defRPr sz="6000" kern="1200" cap="all" baseline="0">
                <a:solidFill>
                  <a:schemeClr val="bg1"/>
                </a:solidFill>
                <a:latin typeface="+mj-lt"/>
                <a:ea typeface="+mn-ea"/>
                <a:cs typeface="+mn-cs"/>
              </a:defRPr>
            </a:lvl7pPr>
            <a:lvl8pPr marL="0" indent="0" algn="l" defTabSz="4389120" rtl="0" eaLnBrk="1" latinLnBrk="0" hangingPunct="1">
              <a:lnSpc>
                <a:spcPct val="100000"/>
              </a:lnSpc>
              <a:spcBef>
                <a:spcPts val="0"/>
              </a:spcBef>
              <a:buClr>
                <a:schemeClr val="accent2"/>
              </a:buClr>
              <a:buFont typeface="Arial" panose="020B0604020202020204" pitchFamily="34" charset="0"/>
              <a:buNone/>
              <a:defRPr sz="6000" kern="1200" cap="all" baseline="0">
                <a:solidFill>
                  <a:schemeClr val="bg1"/>
                </a:solidFill>
                <a:latin typeface="+mj-lt"/>
                <a:ea typeface="+mn-ea"/>
                <a:cs typeface="+mn-cs"/>
              </a:defRPr>
            </a:lvl8pPr>
            <a:lvl9pPr marL="0" indent="0" algn="l" defTabSz="4389120" rtl="0" eaLnBrk="1" latinLnBrk="0" hangingPunct="1">
              <a:lnSpc>
                <a:spcPct val="100000"/>
              </a:lnSpc>
              <a:spcBef>
                <a:spcPts val="0"/>
              </a:spcBef>
              <a:buClr>
                <a:schemeClr val="accent2"/>
              </a:buClr>
              <a:buFont typeface="Arial" panose="020B0604020202020204" pitchFamily="34" charset="0"/>
              <a:buNone/>
              <a:defRPr sz="6000" kern="1200" cap="all" baseline="0">
                <a:solidFill>
                  <a:schemeClr val="bg1"/>
                </a:solidFill>
                <a:latin typeface="+mj-lt"/>
                <a:ea typeface="+mn-ea"/>
                <a:cs typeface="+mn-cs"/>
              </a:defRPr>
            </a:lvl9pPr>
          </a:lstStyle>
          <a:p>
            <a:r>
              <a:rPr lang="en-US" dirty="0">
                <a:latin typeface="Dubai" panose="020B0503030403030204" pitchFamily="34" charset="-78"/>
                <a:cs typeface="Dubai" panose="020B0503030403030204" pitchFamily="34" charset="-78"/>
              </a:rPr>
              <a:t>References</a:t>
            </a:r>
          </a:p>
        </p:txBody>
      </p:sp>
      <p:graphicFrame>
        <p:nvGraphicFramePr>
          <p:cNvPr id="33" name="Diagram 32">
            <a:extLst>
              <a:ext uri="{FF2B5EF4-FFF2-40B4-BE49-F238E27FC236}">
                <a16:creationId xmlns:a16="http://schemas.microsoft.com/office/drawing/2014/main" id="{EBC38898-5119-EB4B-AC39-E0F7F212CE4C}"/>
              </a:ext>
            </a:extLst>
          </p:cNvPr>
          <p:cNvGraphicFramePr/>
          <p:nvPr>
            <p:extLst>
              <p:ext uri="{D42A27DB-BD31-4B8C-83A1-F6EECF244321}">
                <p14:modId xmlns:p14="http://schemas.microsoft.com/office/powerpoint/2010/main" val="3619170212"/>
              </p:ext>
            </p:extLst>
          </p:nvPr>
        </p:nvGraphicFramePr>
        <p:xfrm>
          <a:off x="683533" y="24352682"/>
          <a:ext cx="12382732" cy="1316722"/>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graphicFrame>
        <p:nvGraphicFramePr>
          <p:cNvPr id="37" name="Diagram 36">
            <a:extLst>
              <a:ext uri="{FF2B5EF4-FFF2-40B4-BE49-F238E27FC236}">
                <a16:creationId xmlns:a16="http://schemas.microsoft.com/office/drawing/2014/main" id="{43BB74C5-1CAB-574F-9E6F-BDBBA5F3A701}"/>
              </a:ext>
            </a:extLst>
          </p:cNvPr>
          <p:cNvGraphicFramePr/>
          <p:nvPr>
            <p:extLst>
              <p:ext uri="{D42A27DB-BD31-4B8C-83A1-F6EECF244321}">
                <p14:modId xmlns:p14="http://schemas.microsoft.com/office/powerpoint/2010/main" val="2906406369"/>
              </p:ext>
            </p:extLst>
          </p:nvPr>
        </p:nvGraphicFramePr>
        <p:xfrm>
          <a:off x="985276" y="25946985"/>
          <a:ext cx="12035105" cy="1316722"/>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cxnSp>
        <p:nvCxnSpPr>
          <p:cNvPr id="39" name="Straight Connector 38">
            <a:extLst>
              <a:ext uri="{FF2B5EF4-FFF2-40B4-BE49-F238E27FC236}">
                <a16:creationId xmlns:a16="http://schemas.microsoft.com/office/drawing/2014/main" id="{EE4E693A-3260-9646-989E-35B7E669986D}"/>
              </a:ext>
            </a:extLst>
          </p:cNvPr>
          <p:cNvCxnSpPr/>
          <p:nvPr/>
        </p:nvCxnSpPr>
        <p:spPr>
          <a:xfrm flipV="1">
            <a:off x="11727042" y="25827903"/>
            <a:ext cx="936703" cy="855464"/>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57757231-F5B9-E743-99B8-04D4B159AAC4}"/>
              </a:ext>
            </a:extLst>
          </p:cNvPr>
          <p:cNvCxnSpPr>
            <a:cxnSpLocks/>
          </p:cNvCxnSpPr>
          <p:nvPr/>
        </p:nvCxnSpPr>
        <p:spPr>
          <a:xfrm>
            <a:off x="11469431" y="25049940"/>
            <a:ext cx="936704" cy="324593"/>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E0B516E7-F770-9745-AD45-2EA5A9F6570A}"/>
              </a:ext>
            </a:extLst>
          </p:cNvPr>
          <p:cNvSpPr txBox="1"/>
          <p:nvPr/>
        </p:nvSpPr>
        <p:spPr>
          <a:xfrm>
            <a:off x="12211166" y="24659466"/>
            <a:ext cx="2412223" cy="2308324"/>
          </a:xfrm>
          <a:prstGeom prst="rect">
            <a:avLst/>
          </a:prstGeom>
          <a:solidFill>
            <a:schemeClr val="accent6">
              <a:lumMod val="40000"/>
              <a:lumOff val="60000"/>
            </a:schemeClr>
          </a:solidFill>
        </p:spPr>
        <p:txBody>
          <a:bodyPr wrap="square" rtlCol="0">
            <a:spAutoFit/>
          </a:bodyPr>
          <a:lstStyle/>
          <a:p>
            <a:r>
              <a:rPr lang="en-US" sz="2400" b="1" dirty="0">
                <a:solidFill>
                  <a:schemeClr val="bg1"/>
                </a:solidFill>
              </a:rPr>
              <a:t>Mimics human </a:t>
            </a:r>
            <a:r>
              <a:rPr lang="en-US" sz="2400" b="1" dirty="0" err="1">
                <a:solidFill>
                  <a:schemeClr val="bg1"/>
                </a:solidFill>
              </a:rPr>
              <a:t>oestrogen</a:t>
            </a:r>
            <a:r>
              <a:rPr lang="en-US" sz="2400" b="1" dirty="0">
                <a:solidFill>
                  <a:schemeClr val="bg1"/>
                </a:solidFill>
              </a:rPr>
              <a:t> so reduces… </a:t>
            </a:r>
          </a:p>
          <a:p>
            <a:r>
              <a:rPr lang="en-US" sz="2400" b="1" dirty="0">
                <a:solidFill>
                  <a:schemeClr val="bg1"/>
                </a:solidFill>
              </a:rPr>
              <a:t>- Mood swings</a:t>
            </a:r>
          </a:p>
          <a:p>
            <a:r>
              <a:rPr lang="en-US" sz="2400" b="1" dirty="0">
                <a:solidFill>
                  <a:schemeClr val="bg1"/>
                </a:solidFill>
              </a:rPr>
              <a:t>- Hot flushes</a:t>
            </a:r>
          </a:p>
          <a:p>
            <a:r>
              <a:rPr lang="en-US" sz="2400" b="1" dirty="0">
                <a:solidFill>
                  <a:schemeClr val="bg1"/>
                </a:solidFill>
              </a:rPr>
              <a:t>- Vaginal dryness</a:t>
            </a:r>
          </a:p>
        </p:txBody>
      </p:sp>
      <p:sp>
        <p:nvSpPr>
          <p:cNvPr id="10" name="TextBox 9">
            <a:extLst>
              <a:ext uri="{FF2B5EF4-FFF2-40B4-BE49-F238E27FC236}">
                <a16:creationId xmlns:a16="http://schemas.microsoft.com/office/drawing/2014/main" id="{BD9576D7-E022-B445-A6C9-3537CF12A4B3}"/>
              </a:ext>
            </a:extLst>
          </p:cNvPr>
          <p:cNvSpPr txBox="1"/>
          <p:nvPr/>
        </p:nvSpPr>
        <p:spPr>
          <a:xfrm>
            <a:off x="29999099" y="31007899"/>
            <a:ext cx="12644102" cy="2554545"/>
          </a:xfrm>
          <a:prstGeom prst="rect">
            <a:avLst/>
          </a:prstGeom>
          <a:noFill/>
        </p:spPr>
        <p:txBody>
          <a:bodyPr wrap="square" rtlCol="0">
            <a:spAutoFit/>
          </a:bodyPr>
          <a:lstStyle/>
          <a:p>
            <a:r>
              <a:rPr lang="en-GB" sz="2400" dirty="0"/>
              <a:t>1. </a:t>
            </a:r>
            <a:r>
              <a:rPr lang="en-GB" sz="2400" dirty="0" err="1"/>
              <a:t>Wesseling</a:t>
            </a:r>
            <a:r>
              <a:rPr lang="en-GB" sz="2400" dirty="0"/>
              <a:t>, J., Van </a:t>
            </a:r>
            <a:r>
              <a:rPr lang="en-GB" sz="2400" dirty="0" err="1"/>
              <a:t>Driel</a:t>
            </a:r>
            <a:r>
              <a:rPr lang="en-GB" sz="2400" dirty="0"/>
              <a:t>, D., </a:t>
            </a:r>
            <a:r>
              <a:rPr lang="en-GB" sz="2400" dirty="0" err="1"/>
              <a:t>Smrkovsky</a:t>
            </a:r>
            <a:r>
              <a:rPr lang="en-GB" sz="2400" dirty="0"/>
              <a:t>, M., Van der Veer, E., </a:t>
            </a:r>
            <a:r>
              <a:rPr lang="en-GB" sz="2400" dirty="0" err="1"/>
              <a:t>Geven-Boere</a:t>
            </a:r>
            <a:r>
              <a:rPr lang="en-GB" sz="2400" dirty="0"/>
              <a:t>, L., Sauer, P. and </a:t>
            </a:r>
            <a:r>
              <a:rPr lang="en-GB" sz="2400" dirty="0" err="1"/>
              <a:t>Touwen</a:t>
            </a:r>
            <a:r>
              <a:rPr lang="en-GB" sz="2400" dirty="0"/>
              <a:t>, B. (2001). Neurological outcome in school-age children after in utero exposure to coumarins. </a:t>
            </a:r>
            <a:r>
              <a:rPr lang="en-GB" sz="2400" i="1" dirty="0"/>
              <a:t>Early Human Development</a:t>
            </a:r>
            <a:r>
              <a:rPr lang="en-GB" sz="2400" dirty="0"/>
              <a:t>, 63(2), pp.83-95.</a:t>
            </a:r>
          </a:p>
          <a:p>
            <a:r>
              <a:rPr lang="en-GB" sz="2400" dirty="0"/>
              <a:t>2. </a:t>
            </a:r>
            <a:r>
              <a:rPr lang="en-GB" sz="2400" dirty="0" err="1"/>
              <a:t>Toh</a:t>
            </a:r>
            <a:r>
              <a:rPr lang="en-GB" sz="2400" dirty="0"/>
              <a:t>, M. and Burdette, J. (2011). Identifying botanical mechanisms of action. </a:t>
            </a:r>
            <a:r>
              <a:rPr lang="en-GB" sz="2400" i="1" dirty="0" err="1"/>
              <a:t>Fitoterapia</a:t>
            </a:r>
            <a:r>
              <a:rPr lang="en-GB" sz="2400" dirty="0"/>
              <a:t>, 82(1), pp.67-70.</a:t>
            </a:r>
          </a:p>
          <a:p>
            <a:endParaRPr lang="en-GB" sz="2400" dirty="0"/>
          </a:p>
          <a:p>
            <a:endParaRPr lang="en-US" sz="1600" dirty="0" err="1"/>
          </a:p>
        </p:txBody>
      </p:sp>
      <p:pic>
        <p:nvPicPr>
          <p:cNvPr id="66" name="Graphic 65" descr="Close">
            <a:extLst>
              <a:ext uri="{FF2B5EF4-FFF2-40B4-BE49-F238E27FC236}">
                <a16:creationId xmlns:a16="http://schemas.microsoft.com/office/drawing/2014/main" id="{CADD6F43-AA06-8F44-A6FB-3675A565A4C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4151485" y="23872078"/>
            <a:ext cx="914400" cy="962372"/>
          </a:xfrm>
          <a:prstGeom prst="rect">
            <a:avLst/>
          </a:prstGeom>
        </p:spPr>
      </p:pic>
    </p:spTree>
    <p:extLst>
      <p:ext uri="{BB962C8B-B14F-4D97-AF65-F5344CB8AC3E}">
        <p14:creationId xmlns:p14="http://schemas.microsoft.com/office/powerpoint/2010/main" val="931198942"/>
      </p:ext>
    </p:extLst>
  </p:cSld>
  <p:clrMapOvr>
    <a:masterClrMapping/>
  </p:clrMapOvr>
</p:sld>
</file>

<file path=ppt/theme/theme1.xml><?xml version="1.0" encoding="utf-8"?>
<a:theme xmlns:a="http://schemas.openxmlformats.org/drawingml/2006/main" name="Medical Poster">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4C5A6A"/>
      </a:hlink>
      <a:folHlink>
        <a:srgbClr val="808DA0"/>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solidFill>
        <a:ln>
          <a:noFill/>
        </a:ln>
      </a:spPr>
      <a:bodyPr rtlCol="0" anchor="ctr"/>
      <a:lstStyle>
        <a:defPPr algn="ctr">
          <a:defRPr sz="6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accent4"/>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6000" dirty="0" err="1" smtClean="0"/>
        </a:defPPr>
      </a:lstStyle>
    </a:txDef>
  </a:objectDefaults>
  <a:extraClrSchemeLst/>
  <a:extLst>
    <a:ext uri="{05A4C25C-085E-4340-85A3-A5531E510DB2}">
      <thm15:themeFamily xmlns:thm15="http://schemas.microsoft.com/office/thememl/2012/main" name="Presentation1" id="{55A68E73-61CB-4542-8C48-DCBB2482A3D5}" vid="{6A3CA63D-1E3C-4681-8668-89277FEB3FEB}"/>
    </a:ext>
  </a:extLst>
</a:theme>
</file>

<file path=ppt/theme/theme2.xml><?xml version="1.0" encoding="utf-8"?>
<a:theme xmlns:a="http://schemas.openxmlformats.org/drawingml/2006/main" name="Office Theme">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4C5A6A"/>
      </a:hlink>
      <a:folHlink>
        <a:srgbClr val="808DA0"/>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4C5A6A"/>
      </a:hlink>
      <a:folHlink>
        <a:srgbClr val="808DA0"/>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{3C4B2C25-0CDE-5E4D-AFD1-EC50FAF594C5}tf10001058</Template>
  <TotalTime>1950</TotalTime>
  <Words>1301</Words>
  <Application>Microsoft Macintosh PowerPoint</Application>
  <PresentationFormat>Custom</PresentationFormat>
  <Paragraphs>79</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Cambria</vt:lpstr>
      <vt:lpstr>Dubai</vt:lpstr>
      <vt:lpstr>Medical Poster</vt:lpstr>
      <vt:lpstr>A systematic review of clinical trials using Trifolium pratense supplementation in the treatment of menopausal hot flashes.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[Poster Title] Lorem ipsum dolor sit amet, consectetuer adipiscing elit maecenas porttitor congue massa fusce</dc:title>
  <dc:creator/>
  <cp:lastModifiedBy>emilia.shingleton99@gmail.com</cp:lastModifiedBy>
  <cp:revision>57</cp:revision>
  <dcterms:created xsi:type="dcterms:W3CDTF">2013-12-03T00:45:10Z</dcterms:created>
  <dcterms:modified xsi:type="dcterms:W3CDTF">2019-04-21T10:48:22Z</dcterms:modified>
</cp:coreProperties>
</file>