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238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386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95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37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60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507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347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15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61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21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10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7CC41-2E8D-4D6C-8B3C-B2049FD8F253}" type="datetimeFigureOut">
              <a:rPr lang="en-GB" smtClean="0"/>
              <a:t>01/04/2019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59F9A-E460-4E8C-99A8-6D4B3E615D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08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4168"/>
            <a:ext cx="7020272" cy="891530"/>
          </a:xfrm>
        </p:spPr>
        <p:txBody>
          <a:bodyPr>
            <a:noAutofit/>
          </a:bodyPr>
          <a:lstStyle/>
          <a:p>
            <a:r>
              <a:rPr lang="en-GB" sz="4000" dirty="0" smtClean="0"/>
              <a:t>Neuroimaging </a:t>
            </a:r>
            <a:r>
              <a:rPr lang="en-GB" sz="4000" dirty="0" smtClean="0"/>
              <a:t>in Patient’s with Dementia </a:t>
            </a:r>
            <a:endParaRPr lang="en-GB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617873"/>
            <a:ext cx="4280520" cy="1633736"/>
          </a:xfrm>
        </p:spPr>
        <p:txBody>
          <a:bodyPr>
            <a:normAutofit/>
          </a:bodyPr>
          <a:lstStyle/>
          <a:p>
            <a:r>
              <a:rPr lang="en-GB" sz="1600" b="1" dirty="0" smtClean="0">
                <a:solidFill>
                  <a:schemeClr val="tx1"/>
                </a:solidFill>
              </a:rPr>
              <a:t>Standards:</a:t>
            </a:r>
          </a:p>
          <a:p>
            <a:pPr algn="l"/>
            <a:r>
              <a:rPr lang="en-GB" sz="1600" dirty="0" smtClean="0">
                <a:solidFill>
                  <a:schemeClr val="tx1"/>
                </a:solidFill>
              </a:rPr>
              <a:t>Current Nice guidelines: </a:t>
            </a:r>
            <a:r>
              <a:rPr lang="en-GB" sz="1600" baseline="30000" dirty="0" smtClean="0">
                <a:solidFill>
                  <a:schemeClr val="tx1"/>
                </a:solidFill>
              </a:rPr>
              <a:t>1.2.13</a:t>
            </a:r>
            <a:r>
              <a:rPr lang="en-GB" sz="1600" dirty="0" smtClean="0">
                <a:solidFill>
                  <a:schemeClr val="tx1"/>
                </a:solidFill>
              </a:rPr>
              <a:t>: Offer structural imaging to rule out reversible causes of cognitive decline and to assist with subtype diagnosis, unless dementia is well established and the subtype clear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3940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600" b="1" dirty="0" smtClean="0"/>
              <a:t>Methodology:</a:t>
            </a:r>
          </a:p>
          <a:p>
            <a:r>
              <a:rPr lang="en-GB" sz="1600" dirty="0" smtClean="0"/>
              <a:t>The case notes of 158 patients who were newly diagnosed with dementia between January 2017 and June, 2018 in the locality of Windsor and Ascot </a:t>
            </a:r>
            <a:r>
              <a:rPr lang="en-GB" sz="1600" dirty="0" smtClean="0"/>
              <a:t> memory clinic were </a:t>
            </a:r>
            <a:r>
              <a:rPr lang="en-GB" sz="1600" dirty="0" smtClean="0"/>
              <a:t>reviewed. 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-6780" y="424207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 smtClean="0"/>
              <a:t>Data </a:t>
            </a:r>
            <a:r>
              <a:rPr lang="en-GB" sz="1600" dirty="0" smtClean="0"/>
              <a:t>collection: October </a:t>
            </a:r>
            <a:r>
              <a:rPr lang="en-GB" sz="1600" dirty="0" smtClean="0"/>
              <a:t>2018 by reviewing case notes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4588055" y="1139553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dirty="0" smtClean="0"/>
              <a:t>Points for discussion: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Scans dated back up to 10 year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73% were done within the preceding </a:t>
            </a:r>
            <a:r>
              <a:rPr lang="en-GB" sz="1600" dirty="0" smtClean="0"/>
              <a:t>year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/>
              <a:t>Only 1 patient had a DAT scan</a:t>
            </a:r>
            <a:endParaRPr lang="en-GB" sz="1600" dirty="0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947195"/>
              </p:ext>
            </p:extLst>
          </p:nvPr>
        </p:nvGraphicFramePr>
        <p:xfrm>
          <a:off x="107504" y="4826845"/>
          <a:ext cx="5631815" cy="1562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9530"/>
                <a:gridCol w="870585"/>
                <a:gridCol w="901700"/>
              </a:tblGrid>
              <a:tr h="2604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</a:rPr>
                        <a:t>Results</a:t>
                      </a:r>
                      <a:r>
                        <a:rPr lang="en-US" sz="1100" baseline="0" dirty="0" smtClean="0">
                          <a:effectLst/>
                          <a:latin typeface="+mn-lt"/>
                        </a:rPr>
                        <a:t> of Neuroimaging Audit 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</a:rPr>
                        <a:t>number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%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</a:tr>
              <a:tr h="2604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Had </a:t>
                      </a:r>
                      <a:r>
                        <a:rPr lang="en-US" sz="1100" dirty="0" smtClean="0">
                          <a:effectLst/>
                        </a:rPr>
                        <a:t>Scan requested at memory clinic 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115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</a:tr>
              <a:tr h="2604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Patient</a:t>
                      </a:r>
                      <a:r>
                        <a:rPr lang="en-US" sz="1100" baseline="0" dirty="0" smtClean="0">
                          <a:effectLst/>
                        </a:rPr>
                        <a:t> r</a:t>
                      </a:r>
                      <a:r>
                        <a:rPr lang="en-US" sz="1100" dirty="0" smtClean="0">
                          <a:effectLst/>
                        </a:rPr>
                        <a:t>efused </a:t>
                      </a:r>
                      <a:r>
                        <a:rPr lang="en-US" sz="1100" dirty="0">
                          <a:effectLst/>
                        </a:rPr>
                        <a:t>scan 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</a:tr>
              <a:tr h="2604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Patient had previous scan 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33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</a:tr>
              <a:tr h="2604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Exception – </a:t>
                      </a:r>
                      <a:r>
                        <a:rPr lang="en-US" sz="1100" dirty="0" smtClean="0">
                          <a:effectLst/>
                        </a:rPr>
                        <a:t> was referred </a:t>
                      </a:r>
                      <a:r>
                        <a:rPr lang="en-US" sz="1100" dirty="0">
                          <a:effectLst/>
                        </a:rPr>
                        <a:t>for </a:t>
                      </a:r>
                      <a:r>
                        <a:rPr lang="en-US" sz="1100" dirty="0" smtClean="0">
                          <a:effectLst/>
                        </a:rPr>
                        <a:t>scan but didn’t have a scan 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1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</a:tr>
              <a:tr h="2604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Total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158</a:t>
                      </a:r>
                      <a:endParaRPr lang="en-GB" sz="120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100%</a:t>
                      </a:r>
                      <a:endParaRPr lang="en-GB" sz="1200" dirty="0">
                        <a:effectLst/>
                        <a:latin typeface="Cambri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The exception above – a patient was referred for scan but passed away before appointment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xplosion 1 8"/>
          <p:cNvSpPr/>
          <p:nvPr/>
        </p:nvSpPr>
        <p:spPr>
          <a:xfrm>
            <a:off x="4282672" y="2042636"/>
            <a:ext cx="4896529" cy="2784211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451649" y="2531658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b="1" dirty="0" smtClean="0"/>
              <a:t>How recent must a scan be to rule out reversible causes?</a:t>
            </a:r>
          </a:p>
          <a:p>
            <a:r>
              <a:rPr lang="en-GB" dirty="0" smtClean="0"/>
              <a:t>1 week/1month/1 year 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940152" y="4939427"/>
            <a:ext cx="3024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Recommendations:</a:t>
            </a:r>
          </a:p>
          <a:p>
            <a:r>
              <a:rPr lang="en-GB" dirty="0" smtClean="0"/>
              <a:t>Seek specialist opinion about timeframe of scans excluding reversible </a:t>
            </a:r>
            <a:r>
              <a:rPr lang="en-GB" smtClean="0"/>
              <a:t>cause with aim to incorporate </a:t>
            </a:r>
            <a:r>
              <a:rPr lang="en-GB" dirty="0" smtClean="0"/>
              <a:t>into local policy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1751" r="10715" b="34125"/>
          <a:stretch/>
        </p:blipFill>
        <p:spPr bwMode="auto">
          <a:xfrm>
            <a:off x="6891001" y="29522"/>
            <a:ext cx="2252999" cy="96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891001" y="6460123"/>
            <a:ext cx="2073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smtClean="0"/>
              <a:t>1.2.13 – NICE guidelines for dementia</a:t>
            </a:r>
          </a:p>
          <a:p>
            <a:r>
              <a:rPr lang="en-GB" sz="800" dirty="0" smtClean="0"/>
              <a:t>Thanks to Dr </a:t>
            </a:r>
            <a:r>
              <a:rPr lang="en-GB" sz="800" dirty="0" err="1" smtClean="0"/>
              <a:t>Bedi</a:t>
            </a:r>
            <a:r>
              <a:rPr lang="en-GB" sz="800" dirty="0" smtClean="0"/>
              <a:t> – consultant psychiatrist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27420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208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Neuroimaging in Patient’s with Dementia </vt:lpstr>
    </vt:vector>
  </TitlesOfParts>
  <Company>NHS Hertfordshire 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Neuro-imaging in Patient’s with Dementia</dc:title>
  <dc:creator>admin</dc:creator>
  <cp:lastModifiedBy>admin</cp:lastModifiedBy>
  <cp:revision>9</cp:revision>
  <dcterms:created xsi:type="dcterms:W3CDTF">2019-04-01T13:41:27Z</dcterms:created>
  <dcterms:modified xsi:type="dcterms:W3CDTF">2019-04-01T14:19:51Z</dcterms:modified>
</cp:coreProperties>
</file>