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24" r:id="rId1"/>
    <p:sldMasterId id="2147483842"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B61BEF0D-F0BB-DE4B-95CE-6DB70DBA9567}" type="datetimeFigureOut">
              <a:rPr lang="en-US" smtClean="0"/>
              <a:pPr/>
              <a:t>12/7/2018</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234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12/7/2018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1490969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6311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12/7/2018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2689314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23303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13589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6470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39351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62801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583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42122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959530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026532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12/7/2018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796939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12/7/2018</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213020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B61BEF0D-F0BB-DE4B-95CE-6DB70DBA9567}" type="datetimeFigureOut">
              <a:rPr lang="en-US" smtClean="0"/>
              <a:pPr/>
              <a:t>12/7/2018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845629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B61BEF0D-F0BB-DE4B-95CE-6DB70DBA9567}" type="datetimeFigureOut">
              <a:rPr lang="en-US" smtClean="0"/>
              <a:pPr/>
              <a:t>12/7/2018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811057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61BEF0D-F0BB-DE4B-95CE-6DB70DBA9567}" type="datetimeFigureOut">
              <a:rPr lang="en-US" smtClean="0"/>
              <a:pPr/>
              <a:t>12/7/2018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5742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12/7/2018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7737477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98400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12/7/2018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22150943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550661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338972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98678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644478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59489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420847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6119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B61BEF0D-F0BB-DE4B-95CE-6DB70DBA9567}" type="datetimeFigureOut">
              <a:rPr lang="en-US" smtClean="0"/>
              <a:pPr/>
              <a:t>12/7/2018</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42835796"/>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 id="2147483839" r:id="rId15"/>
    <p:sldLayoutId id="2147483840" r:id="rId16"/>
    <p:sldLayoutId id="2147483841"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61BEF0D-F0BB-DE4B-95CE-6DB70DBA9567}" type="datetimeFigureOut">
              <a:rPr lang="en-US" smtClean="0"/>
              <a:pPr/>
              <a:t>12/7/2018</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D57F1E4F-1CFF-5643-939E-217C01CDF565}"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7779532"/>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dirty="0" smtClean="0"/>
              <a:t>The more Contaminated the water is the more breeding of fish </a:t>
            </a:r>
            <a:r>
              <a:rPr lang="en-US" sz="2800" dirty="0" err="1" smtClean="0"/>
              <a:t>occours</a:t>
            </a:r>
            <a:r>
              <a:rPr lang="en-US" sz="2800" dirty="0" smtClean="0"/>
              <a:t> as well as the Comparative growth rate observed in them</a:t>
            </a:r>
            <a:endParaRPr lang="en-IN" sz="2800" dirty="0"/>
          </a:p>
        </p:txBody>
      </p:sp>
      <p:sp>
        <p:nvSpPr>
          <p:cNvPr id="3" name="Subtitle 2"/>
          <p:cNvSpPr>
            <a:spLocks noGrp="1"/>
          </p:cNvSpPr>
          <p:nvPr>
            <p:ph type="subTitle" idx="1"/>
          </p:nvPr>
        </p:nvSpPr>
        <p:spPr/>
        <p:txBody>
          <a:bodyPr/>
          <a:lstStyle/>
          <a:p>
            <a:r>
              <a:rPr lang="en-US" dirty="0" smtClean="0"/>
              <a:t>                  Presented By:- </a:t>
            </a:r>
          </a:p>
          <a:p>
            <a:r>
              <a:rPr lang="en-US" dirty="0"/>
              <a:t> </a:t>
            </a:r>
            <a:r>
              <a:rPr lang="en-US" dirty="0" smtClean="0"/>
              <a:t>         Shubham Kumar </a:t>
            </a:r>
            <a:r>
              <a:rPr lang="en-US" dirty="0" err="1" smtClean="0"/>
              <a:t>jaiswal</a:t>
            </a:r>
            <a:endParaRPr lang="en-US" dirty="0" smtClean="0"/>
          </a:p>
        </p:txBody>
      </p:sp>
    </p:spTree>
    <p:extLst>
      <p:ext uri="{BB962C8B-B14F-4D97-AF65-F5344CB8AC3E}">
        <p14:creationId xmlns:p14="http://schemas.microsoft.com/office/powerpoint/2010/main" val="2497396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Important Stats:-</a:t>
            </a:r>
            <a:endParaRPr lang="en-IN" dirty="0"/>
          </a:p>
        </p:txBody>
      </p:sp>
      <p:sp>
        <p:nvSpPr>
          <p:cNvPr id="3" name="Content Placeholder 2"/>
          <p:cNvSpPr>
            <a:spLocks noGrp="1"/>
          </p:cNvSpPr>
          <p:nvPr>
            <p:ph idx="1"/>
          </p:nvPr>
        </p:nvSpPr>
        <p:spPr/>
        <p:txBody>
          <a:bodyPr>
            <a:normAutofit fontScale="92500"/>
          </a:bodyPr>
          <a:lstStyle/>
          <a:p>
            <a:r>
              <a:rPr lang="en-US" dirty="0" smtClean="0"/>
              <a:t>1.</a:t>
            </a:r>
            <a:r>
              <a:rPr lang="en-IN" dirty="0"/>
              <a:t> In India Fresh water resources consist of waters from rivers , canals , reservoirs , lakes, </a:t>
            </a:r>
            <a:r>
              <a:rPr lang="en-IN" dirty="0" err="1" smtClean="0"/>
              <a:t>etc</a:t>
            </a:r>
            <a:r>
              <a:rPr lang="en-IN" dirty="0" smtClean="0"/>
              <a:t> have been degraded as reported in the past few years.</a:t>
            </a:r>
          </a:p>
          <a:p>
            <a:r>
              <a:rPr lang="en-US" dirty="0" smtClean="0"/>
              <a:t>2.</a:t>
            </a:r>
            <a:r>
              <a:rPr lang="en-IN" dirty="0"/>
              <a:t> Carp culture </a:t>
            </a:r>
            <a:r>
              <a:rPr lang="en-IN" dirty="0" smtClean="0"/>
              <a:t>can be </a:t>
            </a:r>
            <a:r>
              <a:rPr lang="en-IN" dirty="0"/>
              <a:t>promoted in many of these </a:t>
            </a:r>
            <a:r>
              <a:rPr lang="en-IN" dirty="0" err="1"/>
              <a:t>waterbodies</a:t>
            </a:r>
            <a:r>
              <a:rPr lang="en-IN" dirty="0"/>
              <a:t> </a:t>
            </a:r>
            <a:r>
              <a:rPr lang="en-IN" dirty="0" smtClean="0"/>
              <a:t>so that their quality also be improved as well as the carp breeding rate can also be improved simultaneously.</a:t>
            </a:r>
          </a:p>
          <a:p>
            <a:r>
              <a:rPr lang="en-US" dirty="0" smtClean="0"/>
              <a:t>3.</a:t>
            </a:r>
            <a:r>
              <a:rPr lang="en-IN" dirty="0"/>
              <a:t> The average fish production from the ponds has been expanded to about 2.5 tonnes/ha/year in several states from an early production level of ~0.5 </a:t>
            </a:r>
            <a:r>
              <a:rPr lang="en-IN" dirty="0" smtClean="0"/>
              <a:t>tonnes/ha/year</a:t>
            </a:r>
          </a:p>
          <a:p>
            <a:r>
              <a:rPr lang="en-US" dirty="0" smtClean="0"/>
              <a:t>4.</a:t>
            </a:r>
            <a:r>
              <a:rPr lang="en-IN" dirty="0"/>
              <a:t> The three Indian major carps, namely, </a:t>
            </a:r>
            <a:r>
              <a:rPr lang="en-IN" dirty="0" err="1"/>
              <a:t>catla</a:t>
            </a:r>
            <a:r>
              <a:rPr lang="en-IN" dirty="0"/>
              <a:t> (</a:t>
            </a:r>
            <a:r>
              <a:rPr lang="en-IN" dirty="0" err="1"/>
              <a:t>Catla</a:t>
            </a:r>
            <a:r>
              <a:rPr lang="en-IN" dirty="0"/>
              <a:t> </a:t>
            </a:r>
            <a:r>
              <a:rPr lang="en-IN" dirty="0" err="1"/>
              <a:t>catla</a:t>
            </a:r>
            <a:r>
              <a:rPr lang="en-IN" dirty="0"/>
              <a:t>), </a:t>
            </a:r>
            <a:r>
              <a:rPr lang="en-IN" dirty="0" err="1"/>
              <a:t>rohu</a:t>
            </a:r>
            <a:r>
              <a:rPr lang="en-IN" dirty="0"/>
              <a:t> (</a:t>
            </a:r>
            <a:r>
              <a:rPr lang="en-IN" dirty="0" err="1"/>
              <a:t>Labeo</a:t>
            </a:r>
            <a:r>
              <a:rPr lang="en-IN" dirty="0"/>
              <a:t> </a:t>
            </a:r>
            <a:r>
              <a:rPr lang="en-IN" dirty="0" err="1"/>
              <a:t>rohita</a:t>
            </a:r>
            <a:r>
              <a:rPr lang="en-IN" dirty="0"/>
              <a:t>) and </a:t>
            </a:r>
            <a:r>
              <a:rPr lang="en-IN" dirty="0" err="1"/>
              <a:t>mrigal</a:t>
            </a:r>
            <a:r>
              <a:rPr lang="en-IN" dirty="0"/>
              <a:t> (</a:t>
            </a:r>
            <a:r>
              <a:rPr lang="en-IN" dirty="0" err="1"/>
              <a:t>Cirrhinus</a:t>
            </a:r>
            <a:r>
              <a:rPr lang="en-IN" dirty="0"/>
              <a:t> </a:t>
            </a:r>
            <a:r>
              <a:rPr lang="en-IN" dirty="0" err="1"/>
              <a:t>cirrhosus</a:t>
            </a:r>
            <a:r>
              <a:rPr lang="en-IN" dirty="0"/>
              <a:t>) contribute the majority of the national carp production.</a:t>
            </a:r>
            <a:endParaRPr lang="en-IN" dirty="0"/>
          </a:p>
        </p:txBody>
      </p:sp>
    </p:spTree>
    <p:extLst>
      <p:ext uri="{BB962C8B-B14F-4D97-AF65-F5344CB8AC3E}">
        <p14:creationId xmlns:p14="http://schemas.microsoft.com/office/powerpoint/2010/main" val="199601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Stats 2:-</a:t>
            </a:r>
            <a:endParaRPr lang="en-IN" dirty="0"/>
          </a:p>
        </p:txBody>
      </p:sp>
      <p:sp>
        <p:nvSpPr>
          <p:cNvPr id="3" name="Content Placeholder 2"/>
          <p:cNvSpPr>
            <a:spLocks noGrp="1"/>
          </p:cNvSpPr>
          <p:nvPr>
            <p:ph idx="1"/>
          </p:nvPr>
        </p:nvSpPr>
        <p:spPr/>
        <p:txBody>
          <a:bodyPr>
            <a:normAutofit lnSpcReduction="10000"/>
          </a:bodyPr>
          <a:lstStyle/>
          <a:p>
            <a:r>
              <a:rPr lang="en-US" dirty="0" smtClean="0"/>
              <a:t>5.</a:t>
            </a:r>
            <a:r>
              <a:rPr lang="en-IN" dirty="0"/>
              <a:t> The Indian major carps, with their ability to filter feed by harvesting the natural plankton produced in the system through fertilization, provide the opportunity for low-cost aquaculture systems with reduced risk to </a:t>
            </a:r>
            <a:r>
              <a:rPr lang="en-IN" dirty="0" smtClean="0"/>
              <a:t>farmers.</a:t>
            </a:r>
          </a:p>
          <a:p>
            <a:r>
              <a:rPr lang="en-US" dirty="0" smtClean="0"/>
              <a:t>6.</a:t>
            </a:r>
            <a:r>
              <a:rPr lang="en-IN" dirty="0"/>
              <a:t> The major ingredients are rice bran, groundnut oil cake, cottonseed meal, sunflower meal, soybean meal, mustard oil cake, wheat bran, common salt and mineral </a:t>
            </a:r>
            <a:r>
              <a:rPr lang="en-IN" dirty="0" smtClean="0"/>
              <a:t>mixture.</a:t>
            </a:r>
          </a:p>
          <a:p>
            <a:r>
              <a:rPr lang="en-US" dirty="0" smtClean="0"/>
              <a:t>7.</a:t>
            </a:r>
            <a:r>
              <a:rPr lang="en-IN" dirty="0"/>
              <a:t> As per the status we studied that the market demands for </a:t>
            </a:r>
            <a:r>
              <a:rPr lang="en-IN" dirty="0" err="1"/>
              <a:t>Rohu</a:t>
            </a:r>
            <a:r>
              <a:rPr lang="en-IN" dirty="0"/>
              <a:t> is the highest and is preferred in most parts of our </a:t>
            </a:r>
            <a:r>
              <a:rPr lang="en-IN" dirty="0" err="1"/>
              <a:t>country.Catla</a:t>
            </a:r>
            <a:r>
              <a:rPr lang="en-IN" dirty="0"/>
              <a:t> is mostly preferred in carp farming because of its fast growing nature</a:t>
            </a:r>
            <a:r>
              <a:rPr lang="en-IN" dirty="0" smtClean="0"/>
              <a:t>.</a:t>
            </a:r>
          </a:p>
          <a:p>
            <a:r>
              <a:rPr lang="en-US" dirty="0" smtClean="0"/>
              <a:t>8.</a:t>
            </a:r>
            <a:r>
              <a:rPr lang="en-IN" dirty="0"/>
              <a:t> As In this </a:t>
            </a:r>
            <a:r>
              <a:rPr lang="en-IN" dirty="0" err="1"/>
              <a:t>varities</a:t>
            </a:r>
            <a:r>
              <a:rPr lang="en-IN" dirty="0"/>
              <a:t> of fish the growth rate is very fast and hence they are stocked with </a:t>
            </a:r>
            <a:r>
              <a:rPr lang="en-IN" dirty="0" err="1"/>
              <a:t>rohu</a:t>
            </a:r>
            <a:r>
              <a:rPr lang="en-IN" dirty="0"/>
              <a:t> 10-20%.</a:t>
            </a:r>
            <a:endParaRPr lang="en-IN" dirty="0"/>
          </a:p>
        </p:txBody>
      </p:sp>
    </p:spTree>
    <p:extLst>
      <p:ext uri="{BB962C8B-B14F-4D97-AF65-F5344CB8AC3E}">
        <p14:creationId xmlns:p14="http://schemas.microsoft.com/office/powerpoint/2010/main" val="805991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RoHU</a:t>
            </a:r>
            <a:r>
              <a:rPr lang="en-US" dirty="0" smtClean="0"/>
              <a:t>(LABAEO ROHITA):-</a:t>
            </a:r>
            <a:endParaRPr lang="en-IN" dirty="0"/>
          </a:p>
        </p:txBody>
      </p:sp>
      <p:sp>
        <p:nvSpPr>
          <p:cNvPr id="3" name="Content Placeholder 2"/>
          <p:cNvSpPr>
            <a:spLocks noGrp="1"/>
          </p:cNvSpPr>
          <p:nvPr>
            <p:ph idx="1"/>
          </p:nvPr>
        </p:nvSpPr>
        <p:spPr>
          <a:xfrm>
            <a:off x="1024129" y="2084832"/>
            <a:ext cx="9720072" cy="4224528"/>
          </a:xfrm>
        </p:spPr>
        <p:txBody>
          <a:bodyPr>
            <a:normAutofit/>
          </a:bodyPr>
          <a:lstStyle/>
          <a:p>
            <a:r>
              <a:rPr lang="en-US" dirty="0" smtClean="0"/>
              <a:t>1.</a:t>
            </a:r>
            <a:r>
              <a:rPr lang="en-IN" dirty="0"/>
              <a:t> The </a:t>
            </a:r>
            <a:r>
              <a:rPr lang="en-IN" b="1" dirty="0" err="1"/>
              <a:t>rohu</a:t>
            </a:r>
            <a:r>
              <a:rPr lang="en-IN" dirty="0"/>
              <a:t>, </a:t>
            </a:r>
            <a:r>
              <a:rPr lang="en-IN" b="1" dirty="0" err="1"/>
              <a:t>rui</a:t>
            </a:r>
            <a:r>
              <a:rPr lang="en-IN" dirty="0"/>
              <a:t>, or </a:t>
            </a:r>
            <a:r>
              <a:rPr lang="en-IN" b="1" dirty="0" err="1"/>
              <a:t>roho</a:t>
            </a:r>
            <a:r>
              <a:rPr lang="en-IN" b="1" dirty="0"/>
              <a:t> </a:t>
            </a:r>
            <a:r>
              <a:rPr lang="en-IN" b="1" dirty="0" err="1"/>
              <a:t>labeo</a:t>
            </a:r>
            <a:r>
              <a:rPr lang="en-IN" dirty="0"/>
              <a:t> (</a:t>
            </a:r>
            <a:r>
              <a:rPr lang="en-IN" i="1" dirty="0" err="1"/>
              <a:t>Labeo</a:t>
            </a:r>
            <a:r>
              <a:rPr lang="en-IN" i="1" dirty="0"/>
              <a:t> </a:t>
            </a:r>
            <a:r>
              <a:rPr lang="en-IN" i="1" dirty="0" err="1"/>
              <a:t>rohita</a:t>
            </a:r>
            <a:r>
              <a:rPr lang="en-IN" dirty="0"/>
              <a:t>) is a species of fish of the </a:t>
            </a:r>
            <a:r>
              <a:rPr lang="en-IN" u="sng" dirty="0" smtClean="0"/>
              <a:t>carp family</a:t>
            </a:r>
            <a:r>
              <a:rPr lang="en-IN" dirty="0" smtClean="0"/>
              <a:t>, </a:t>
            </a:r>
            <a:r>
              <a:rPr lang="en-IN" dirty="0"/>
              <a:t>found in rivers in </a:t>
            </a:r>
            <a:r>
              <a:rPr lang="en-IN" u="sng" dirty="0"/>
              <a:t>South </a:t>
            </a:r>
            <a:r>
              <a:rPr lang="en-IN" u="sng" dirty="0" smtClean="0"/>
              <a:t>Asia.</a:t>
            </a:r>
          </a:p>
          <a:p>
            <a:r>
              <a:rPr lang="en-US" u="sng" dirty="0" smtClean="0"/>
              <a:t>2.</a:t>
            </a:r>
            <a:r>
              <a:rPr lang="en-IN" dirty="0"/>
              <a:t> </a:t>
            </a:r>
            <a:r>
              <a:rPr lang="en-IN" dirty="0" err="1"/>
              <a:t>Rohu</a:t>
            </a:r>
            <a:r>
              <a:rPr lang="en-IN" dirty="0"/>
              <a:t> is a large silver </a:t>
            </a:r>
            <a:r>
              <a:rPr lang="en-IN" dirty="0" err="1"/>
              <a:t>colored</a:t>
            </a:r>
            <a:r>
              <a:rPr lang="en-IN" dirty="0"/>
              <a:t> fish of typical cyprinid </a:t>
            </a:r>
            <a:r>
              <a:rPr lang="en-IN" dirty="0" err="1"/>
              <a:t>shape,with</a:t>
            </a:r>
            <a:r>
              <a:rPr lang="en-IN" dirty="0"/>
              <a:t> a conspicuously arched head. Adults can reach maximum length of 2m and average height around 1.6 </a:t>
            </a:r>
            <a:r>
              <a:rPr lang="en-IN" dirty="0" err="1"/>
              <a:t>fts</a:t>
            </a:r>
            <a:r>
              <a:rPr lang="en-IN" dirty="0" smtClean="0"/>
              <a:t>.</a:t>
            </a:r>
          </a:p>
          <a:p>
            <a:r>
              <a:rPr lang="en-US" dirty="0" smtClean="0"/>
              <a:t>3.</a:t>
            </a:r>
            <a:r>
              <a:rPr lang="en-IN" dirty="0"/>
              <a:t> During the early stages of its lifecycle, it eats mainly zooplankton, but as it grows, it eats more and more phytoplankton, and as a juvenile or adult is a herbivorous column feeder, eating mainly phytoplankton and submerged vegetation</a:t>
            </a:r>
            <a:r>
              <a:rPr lang="en-IN" dirty="0" smtClean="0"/>
              <a:t>.</a:t>
            </a:r>
          </a:p>
          <a:p>
            <a:r>
              <a:rPr lang="en-US" dirty="0" smtClean="0"/>
              <a:t>4.</a:t>
            </a:r>
            <a:r>
              <a:rPr lang="en-IN" dirty="0"/>
              <a:t> It has modified, thin hair-like gill </a:t>
            </a:r>
            <a:r>
              <a:rPr lang="en-IN" dirty="0" err="1"/>
              <a:t>rakers</a:t>
            </a:r>
            <a:r>
              <a:rPr lang="en-IN" dirty="0"/>
              <a:t>, suggesting that it feeds by sieving the water. </a:t>
            </a:r>
            <a:r>
              <a:rPr lang="en-IN" dirty="0" err="1"/>
              <a:t>Rohu</a:t>
            </a:r>
            <a:r>
              <a:rPr lang="en-IN" dirty="0"/>
              <a:t> reach sexual maturity between two and five years of </a:t>
            </a:r>
            <a:r>
              <a:rPr lang="en-IN" dirty="0" smtClean="0"/>
              <a:t>age</a:t>
            </a:r>
          </a:p>
          <a:p>
            <a:r>
              <a:rPr lang="en-US" dirty="0" smtClean="0"/>
              <a:t>5.</a:t>
            </a:r>
            <a:r>
              <a:rPr lang="en-IN" dirty="0"/>
              <a:t> They generally spawn during the monsoon season, keeping to the middle of flooded rivers above tidal reach.</a:t>
            </a:r>
            <a:endParaRPr lang="en-IN" dirty="0"/>
          </a:p>
        </p:txBody>
      </p:sp>
    </p:spTree>
    <p:extLst>
      <p:ext uri="{BB962C8B-B14F-4D97-AF65-F5344CB8AC3E}">
        <p14:creationId xmlns:p14="http://schemas.microsoft.com/office/powerpoint/2010/main" val="3018102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ROHU………</a:t>
            </a:r>
            <a:endParaRPr lang="en-IN" dirty="0"/>
          </a:p>
        </p:txBody>
      </p:sp>
      <p:sp>
        <p:nvSpPr>
          <p:cNvPr id="3" name="Content Placeholder 2"/>
          <p:cNvSpPr>
            <a:spLocks noGrp="1"/>
          </p:cNvSpPr>
          <p:nvPr>
            <p:ph idx="1"/>
          </p:nvPr>
        </p:nvSpPr>
        <p:spPr/>
        <p:txBody>
          <a:bodyPr>
            <a:normAutofit fontScale="92500" lnSpcReduction="10000"/>
          </a:bodyPr>
          <a:lstStyle/>
          <a:p>
            <a:r>
              <a:rPr lang="en-US" dirty="0" smtClean="0"/>
              <a:t>6.</a:t>
            </a:r>
            <a:r>
              <a:rPr lang="en-IN" dirty="0"/>
              <a:t> The </a:t>
            </a:r>
            <a:r>
              <a:rPr lang="en-IN" dirty="0" err="1"/>
              <a:t>rohu</a:t>
            </a:r>
            <a:r>
              <a:rPr lang="en-IN" dirty="0"/>
              <a:t> is an important </a:t>
            </a:r>
            <a:r>
              <a:rPr lang="en-IN" dirty="0" err="1"/>
              <a:t>aquacultured</a:t>
            </a:r>
            <a:r>
              <a:rPr lang="en-IN" dirty="0"/>
              <a:t> freshwater species in South </a:t>
            </a:r>
            <a:r>
              <a:rPr lang="en-IN" dirty="0" err="1"/>
              <a:t>Asia.When</a:t>
            </a:r>
            <a:r>
              <a:rPr lang="en-IN" dirty="0"/>
              <a:t> cultured, it does not breed in lake ecosystems, so induced spawning is </a:t>
            </a:r>
            <a:r>
              <a:rPr lang="en-IN" dirty="0" smtClean="0"/>
              <a:t>necessary.</a:t>
            </a:r>
          </a:p>
          <a:p>
            <a:r>
              <a:rPr lang="en-US" dirty="0" smtClean="0"/>
              <a:t>7.</a:t>
            </a:r>
            <a:r>
              <a:rPr lang="en-IN" dirty="0"/>
              <a:t> The </a:t>
            </a:r>
            <a:r>
              <a:rPr lang="en-IN" dirty="0" err="1"/>
              <a:t>rohu</a:t>
            </a:r>
            <a:r>
              <a:rPr lang="en-IN" dirty="0"/>
              <a:t> is also prized as a game </a:t>
            </a:r>
            <a:r>
              <a:rPr lang="en-IN" dirty="0" smtClean="0"/>
              <a:t>fish</a:t>
            </a:r>
          </a:p>
          <a:p>
            <a:r>
              <a:rPr lang="en-US" dirty="0" smtClean="0"/>
              <a:t>8.</a:t>
            </a:r>
            <a:r>
              <a:rPr lang="en-IN" dirty="0"/>
              <a:t> </a:t>
            </a:r>
            <a:r>
              <a:rPr lang="en-IN" dirty="0" err="1"/>
              <a:t>Rohu</a:t>
            </a:r>
            <a:r>
              <a:rPr lang="en-IN" dirty="0"/>
              <a:t> are generally solitary and reach maturity between two and five years. Its spawning areas are most often in the shallow waters of flooded </a:t>
            </a:r>
            <a:r>
              <a:rPr lang="en-IN" dirty="0" smtClean="0"/>
              <a:t>rivers.</a:t>
            </a:r>
          </a:p>
          <a:p>
            <a:r>
              <a:rPr lang="en-US" dirty="0" smtClean="0"/>
              <a:t>9.</a:t>
            </a:r>
            <a:r>
              <a:rPr lang="en-IN" dirty="0"/>
              <a:t> They are a </a:t>
            </a:r>
            <a:r>
              <a:rPr lang="en-IN" dirty="0" err="1"/>
              <a:t>colorful</a:t>
            </a:r>
            <a:r>
              <a:rPr lang="en-IN" dirty="0"/>
              <a:t> fish defined by an upper body of dark scales, a lower body and belly that is golden brown and fins that are bright </a:t>
            </a:r>
            <a:r>
              <a:rPr lang="en-IN" dirty="0" smtClean="0"/>
              <a:t>red.</a:t>
            </a:r>
          </a:p>
          <a:p>
            <a:r>
              <a:rPr lang="en-US" dirty="0" smtClean="0"/>
              <a:t>10.</a:t>
            </a:r>
            <a:r>
              <a:rPr lang="en-IN" dirty="0"/>
              <a:t> They can live up to ten years in the wild, growing to a maximum length of 200 cm (78.74 inches) and a whopping 45 </a:t>
            </a:r>
            <a:r>
              <a:rPr lang="en-IN" dirty="0" err="1"/>
              <a:t>kgs</a:t>
            </a:r>
            <a:r>
              <a:rPr lang="en-IN" dirty="0"/>
              <a:t> (99.21 pounds) in weight. They are now widely cultured in ponds and on fish farms, but do not breed well in calm waters so induced spawning often becomes necessary</a:t>
            </a:r>
            <a:r>
              <a:rPr lang="en-IN" dirty="0" smtClean="0"/>
              <a:t>.</a:t>
            </a:r>
          </a:p>
          <a:p>
            <a:pPr marL="0" indent="0">
              <a:buNone/>
            </a:pPr>
            <a:endParaRPr lang="en-IN" dirty="0"/>
          </a:p>
          <a:p>
            <a:endParaRPr lang="en-IN" dirty="0"/>
          </a:p>
        </p:txBody>
      </p:sp>
    </p:spTree>
    <p:extLst>
      <p:ext uri="{BB962C8B-B14F-4D97-AF65-F5344CB8AC3E}">
        <p14:creationId xmlns:p14="http://schemas.microsoft.com/office/powerpoint/2010/main" val="2284622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ROHu</a:t>
            </a:r>
            <a:r>
              <a:rPr lang="en-US" dirty="0" smtClean="0"/>
              <a:t>:-</a:t>
            </a:r>
            <a:endParaRPr lang="en-IN" dirty="0"/>
          </a:p>
        </p:txBody>
      </p:sp>
      <p:sp>
        <p:nvSpPr>
          <p:cNvPr id="3" name="Content Placeholder 2"/>
          <p:cNvSpPr>
            <a:spLocks noGrp="1"/>
          </p:cNvSpPr>
          <p:nvPr>
            <p:ph idx="1"/>
          </p:nvPr>
        </p:nvSpPr>
        <p:spPr/>
        <p:txBody>
          <a:bodyPr/>
          <a:lstStyle/>
          <a:p>
            <a:r>
              <a:rPr lang="en-US" dirty="0" smtClean="0"/>
              <a:t>11.</a:t>
            </a:r>
            <a:r>
              <a:rPr lang="en-IN" dirty="0"/>
              <a:t> </a:t>
            </a:r>
            <a:r>
              <a:rPr lang="en-IN" dirty="0" err="1"/>
              <a:t>Rohu</a:t>
            </a:r>
            <a:r>
              <a:rPr lang="en-IN" dirty="0"/>
              <a:t> are heavily consumed throughout all areas in which they are found and prepared in a variety of ways. </a:t>
            </a:r>
            <a:endParaRPr lang="en-IN" dirty="0" smtClean="0"/>
          </a:p>
          <a:p>
            <a:r>
              <a:rPr lang="en-US" dirty="0" smtClean="0"/>
              <a:t>12.</a:t>
            </a:r>
            <a:r>
              <a:rPr lang="en-IN" dirty="0"/>
              <a:t> The roe is especially sought after as a delicacy and praised for its unique </a:t>
            </a:r>
            <a:r>
              <a:rPr lang="en-IN" dirty="0" err="1"/>
              <a:t>flavors</a:t>
            </a:r>
            <a:r>
              <a:rPr lang="en-IN" dirty="0"/>
              <a:t>. In many cases, the roe is also considered sacred and is most often fried and served hot as an appetizer at special ceremonies.</a:t>
            </a:r>
          </a:p>
          <a:p>
            <a:endParaRPr lang="en-IN" dirty="0"/>
          </a:p>
        </p:txBody>
      </p:sp>
    </p:spTree>
    <p:extLst>
      <p:ext uri="{BB962C8B-B14F-4D97-AF65-F5344CB8AC3E}">
        <p14:creationId xmlns:p14="http://schemas.microsoft.com/office/powerpoint/2010/main" val="635236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Habitat as well as Natural growth:-</a:t>
            </a:r>
            <a:br>
              <a:rPr lang="en-US" dirty="0" smtClean="0"/>
            </a:br>
            <a:endParaRPr lang="en-IN" dirty="0"/>
          </a:p>
        </p:txBody>
      </p:sp>
      <p:sp>
        <p:nvSpPr>
          <p:cNvPr id="3" name="Content Placeholder 2"/>
          <p:cNvSpPr>
            <a:spLocks noGrp="1"/>
          </p:cNvSpPr>
          <p:nvPr>
            <p:ph idx="1"/>
          </p:nvPr>
        </p:nvSpPr>
        <p:spPr/>
        <p:txBody>
          <a:bodyPr>
            <a:normAutofit lnSpcReduction="10000"/>
          </a:bodyPr>
          <a:lstStyle/>
          <a:p>
            <a:r>
              <a:rPr lang="en-US" dirty="0" smtClean="0"/>
              <a:t>1.</a:t>
            </a:r>
            <a:r>
              <a:rPr lang="en-IN" dirty="0"/>
              <a:t> </a:t>
            </a:r>
            <a:r>
              <a:rPr lang="en-IN" dirty="0" err="1"/>
              <a:t>Rohu</a:t>
            </a:r>
            <a:r>
              <a:rPr lang="en-IN" dirty="0"/>
              <a:t> grow well in varied environments and the best growth is observed in large water </a:t>
            </a:r>
            <a:r>
              <a:rPr lang="en-IN" dirty="0" smtClean="0"/>
              <a:t>bodies.</a:t>
            </a:r>
          </a:p>
          <a:p>
            <a:r>
              <a:rPr lang="en-US" dirty="0" smtClean="0"/>
              <a:t>2.</a:t>
            </a:r>
            <a:r>
              <a:rPr lang="en-IN" dirty="0"/>
              <a:t> Growth in natural waters is influenced by food availability, feeding intensity and the reproductive cycle and under culture condition is determined by pond size, stocking density and size at </a:t>
            </a:r>
            <a:r>
              <a:rPr lang="en-IN" dirty="0" smtClean="0"/>
              <a:t>stocking.</a:t>
            </a:r>
          </a:p>
          <a:p>
            <a:r>
              <a:rPr lang="en-US" dirty="0" smtClean="0"/>
              <a:t>3.</a:t>
            </a:r>
            <a:r>
              <a:rPr lang="en-IN" dirty="0"/>
              <a:t> Newly hatched </a:t>
            </a:r>
            <a:r>
              <a:rPr lang="en-IN" dirty="0" err="1"/>
              <a:t>rohu</a:t>
            </a:r>
            <a:r>
              <a:rPr lang="en-IN" dirty="0"/>
              <a:t> larvae are 3.5 – 4.5 mm in </a:t>
            </a:r>
            <a:r>
              <a:rPr lang="en-IN" dirty="0" smtClean="0"/>
              <a:t>length.</a:t>
            </a:r>
            <a:endParaRPr lang="en-IN" dirty="0"/>
          </a:p>
          <a:p>
            <a:r>
              <a:rPr lang="en-US" dirty="0" smtClean="0"/>
              <a:t>4.It has also been observed that the growth rate has decreased </a:t>
            </a:r>
            <a:r>
              <a:rPr lang="en-US" dirty="0" err="1" smtClean="0"/>
              <a:t>upto</a:t>
            </a:r>
            <a:r>
              <a:rPr lang="en-US" dirty="0"/>
              <a:t> </a:t>
            </a:r>
            <a:r>
              <a:rPr lang="en-US" dirty="0" smtClean="0"/>
              <a:t>5% in east </a:t>
            </a:r>
            <a:r>
              <a:rPr lang="en-US" dirty="0" err="1" smtClean="0"/>
              <a:t>bihar</a:t>
            </a:r>
            <a:r>
              <a:rPr lang="en-US" dirty="0" smtClean="0"/>
              <a:t> zones. It is because of depleted water as well as low feeding availability.</a:t>
            </a:r>
          </a:p>
          <a:p>
            <a:r>
              <a:rPr lang="en-US" dirty="0" smtClean="0"/>
              <a:t>5.The quality as well as level has abruptly decreasing day by day led to the drying of ponds led to the death of fish too……</a:t>
            </a:r>
            <a:endParaRPr lang="en-IN" dirty="0" smtClean="0"/>
          </a:p>
        </p:txBody>
      </p:sp>
    </p:spTree>
    <p:extLst>
      <p:ext uri="{BB962C8B-B14F-4D97-AF65-F5344CB8AC3E}">
        <p14:creationId xmlns:p14="http://schemas.microsoft.com/office/powerpoint/2010/main" val="834399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Catla</a:t>
            </a:r>
            <a:r>
              <a:rPr lang="en-US" dirty="0" smtClean="0"/>
              <a:t>:-</a:t>
            </a:r>
            <a:br>
              <a:rPr lang="en-US" dirty="0" smtClean="0"/>
            </a:br>
            <a:endParaRPr lang="en-IN" dirty="0"/>
          </a:p>
        </p:txBody>
      </p:sp>
      <p:sp>
        <p:nvSpPr>
          <p:cNvPr id="3" name="Content Placeholder 2"/>
          <p:cNvSpPr>
            <a:spLocks noGrp="1"/>
          </p:cNvSpPr>
          <p:nvPr>
            <p:ph idx="1"/>
          </p:nvPr>
        </p:nvSpPr>
        <p:spPr/>
        <p:txBody>
          <a:bodyPr>
            <a:normAutofit fontScale="77500" lnSpcReduction="20000"/>
          </a:bodyPr>
          <a:lstStyle/>
          <a:p>
            <a:r>
              <a:rPr lang="en-US" dirty="0" smtClean="0"/>
              <a:t>1</a:t>
            </a:r>
            <a:r>
              <a:rPr lang="en-US" sz="3200" dirty="0" smtClean="0"/>
              <a:t>.</a:t>
            </a:r>
            <a:r>
              <a:rPr lang="en-IN" sz="3200" baseline="30000" dirty="0"/>
              <a:t> </a:t>
            </a:r>
            <a:r>
              <a:rPr lang="en-IN" sz="3200" baseline="30000" dirty="0" err="1"/>
              <a:t>Catla</a:t>
            </a:r>
            <a:r>
              <a:rPr lang="en-IN" sz="3200" baseline="30000" dirty="0"/>
              <a:t> is a fish with large and broad head, a large protruding lower jaw, and upturned mouth. It has large, greyish scales on its dorsal side and whitish on its belly</a:t>
            </a:r>
            <a:r>
              <a:rPr lang="en-IN" baseline="30000" dirty="0"/>
              <a:t>. </a:t>
            </a:r>
            <a:endParaRPr lang="en-IN" baseline="30000" dirty="0" smtClean="0"/>
          </a:p>
          <a:p>
            <a:r>
              <a:rPr lang="en-US" sz="3200" baseline="30000" dirty="0" smtClean="0"/>
              <a:t>2.</a:t>
            </a:r>
            <a:r>
              <a:rPr lang="en-IN" sz="3200" baseline="30000" dirty="0"/>
              <a:t> It reaches up to 182 cm (6.0 </a:t>
            </a:r>
            <a:r>
              <a:rPr lang="en-IN" sz="3200" baseline="30000" dirty="0" err="1"/>
              <a:t>ft</a:t>
            </a:r>
            <a:r>
              <a:rPr lang="en-IN" sz="3200" baseline="30000" dirty="0"/>
              <a:t>) in length and 38.6 kg (85 </a:t>
            </a:r>
            <a:r>
              <a:rPr lang="en-IN" sz="3200" baseline="30000" dirty="0" err="1"/>
              <a:t>lb</a:t>
            </a:r>
            <a:r>
              <a:rPr lang="en-IN" sz="3200" baseline="30000" dirty="0"/>
              <a:t>) in </a:t>
            </a:r>
            <a:r>
              <a:rPr lang="en-IN" sz="3200" baseline="30000" dirty="0" smtClean="0"/>
              <a:t>weight</a:t>
            </a:r>
            <a:r>
              <a:rPr lang="en-IN" baseline="30000" dirty="0" smtClean="0"/>
              <a:t>.</a:t>
            </a:r>
          </a:p>
          <a:p>
            <a:r>
              <a:rPr lang="en-US" sz="3200" baseline="30000" dirty="0" smtClean="0"/>
              <a:t>3.</a:t>
            </a:r>
            <a:r>
              <a:rPr lang="en-IN" sz="3200" baseline="30000" dirty="0" smtClean="0"/>
              <a:t> </a:t>
            </a:r>
            <a:r>
              <a:rPr lang="en-IN" sz="3200" baseline="30000" dirty="0" err="1"/>
              <a:t>Catla</a:t>
            </a:r>
            <a:r>
              <a:rPr lang="en-IN" sz="3200" baseline="30000" dirty="0"/>
              <a:t> attains sexual maturity at an average age of two years and an average weight of 2 </a:t>
            </a:r>
            <a:r>
              <a:rPr lang="en-IN" sz="3200" baseline="30000" dirty="0" smtClean="0"/>
              <a:t>kg.</a:t>
            </a:r>
          </a:p>
          <a:p>
            <a:r>
              <a:rPr lang="en-US" sz="3200" baseline="30000" dirty="0" smtClean="0"/>
              <a:t>4.</a:t>
            </a:r>
            <a:r>
              <a:rPr lang="en-IN" sz="2400" dirty="0" smtClean="0"/>
              <a:t>This </a:t>
            </a:r>
            <a:r>
              <a:rPr lang="en-IN" sz="2400" dirty="0"/>
              <a:t>species has been frequently confused with the giant barb (</a:t>
            </a:r>
            <a:r>
              <a:rPr lang="en-IN" sz="2400" dirty="0" err="1"/>
              <a:t>Catlocarpio</a:t>
            </a:r>
            <a:r>
              <a:rPr lang="en-IN" sz="2400" dirty="0"/>
              <a:t> </a:t>
            </a:r>
            <a:r>
              <a:rPr lang="en-IN" sz="2400" dirty="0" err="1"/>
              <a:t>siamensis</a:t>
            </a:r>
            <a:r>
              <a:rPr lang="en-IN" sz="2400" dirty="0"/>
              <a:t>) of south-east Asia, and the two taxa do bear an extraordinary resemblance to each other, especially in their very large </a:t>
            </a:r>
            <a:r>
              <a:rPr lang="en-IN" sz="2400" dirty="0" smtClean="0"/>
              <a:t>heads.</a:t>
            </a:r>
          </a:p>
          <a:p>
            <a:r>
              <a:rPr lang="en-US" sz="2400" dirty="0" smtClean="0"/>
              <a:t>5.</a:t>
            </a:r>
            <a:r>
              <a:rPr lang="en-IN" sz="2400" dirty="0"/>
              <a:t> The </a:t>
            </a:r>
            <a:r>
              <a:rPr lang="en-IN" sz="2400" dirty="0" err="1"/>
              <a:t>Catla</a:t>
            </a:r>
            <a:r>
              <a:rPr lang="en-IN" sz="2400" dirty="0"/>
              <a:t> fish is an economically very important South Asian freshwater fish.</a:t>
            </a:r>
            <a:endParaRPr lang="en-IN" sz="2400" dirty="0"/>
          </a:p>
        </p:txBody>
      </p:sp>
    </p:spTree>
    <p:extLst>
      <p:ext uri="{BB962C8B-B14F-4D97-AF65-F5344CB8AC3E}">
        <p14:creationId xmlns:p14="http://schemas.microsoft.com/office/powerpoint/2010/main" val="1188474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Catla</a:t>
            </a:r>
            <a:r>
              <a:rPr lang="en-US" dirty="0" smtClean="0"/>
              <a:t>…….</a:t>
            </a:r>
            <a:endParaRPr lang="en-IN" dirty="0"/>
          </a:p>
        </p:txBody>
      </p:sp>
      <p:sp>
        <p:nvSpPr>
          <p:cNvPr id="3" name="Content Placeholder 2"/>
          <p:cNvSpPr>
            <a:spLocks noGrp="1"/>
          </p:cNvSpPr>
          <p:nvPr>
            <p:ph idx="1"/>
          </p:nvPr>
        </p:nvSpPr>
        <p:spPr/>
        <p:txBody>
          <a:bodyPr>
            <a:normAutofit lnSpcReduction="10000"/>
          </a:bodyPr>
          <a:lstStyle/>
          <a:p>
            <a:r>
              <a:rPr lang="en-US" dirty="0" smtClean="0"/>
              <a:t>6.</a:t>
            </a:r>
            <a:r>
              <a:rPr lang="en-IN" dirty="0"/>
              <a:t> It is in the carp family </a:t>
            </a:r>
            <a:r>
              <a:rPr lang="en-IN" dirty="0" err="1"/>
              <a:t>Cyprinidae</a:t>
            </a:r>
            <a:r>
              <a:rPr lang="en-IN" dirty="0"/>
              <a:t>. It is known by many different names such as </a:t>
            </a:r>
            <a:r>
              <a:rPr lang="en-IN" dirty="0" err="1"/>
              <a:t>Katla</a:t>
            </a:r>
            <a:r>
              <a:rPr lang="en-IN" dirty="0"/>
              <a:t>, </a:t>
            </a:r>
            <a:r>
              <a:rPr lang="en-IN" dirty="0" err="1"/>
              <a:t>Katol</a:t>
            </a:r>
            <a:r>
              <a:rPr lang="en-IN" dirty="0"/>
              <a:t>, Indian Major carp, </a:t>
            </a:r>
            <a:r>
              <a:rPr lang="en-IN" dirty="0" err="1"/>
              <a:t>Chepti</a:t>
            </a:r>
            <a:r>
              <a:rPr lang="en-IN" dirty="0"/>
              <a:t>, </a:t>
            </a:r>
            <a:r>
              <a:rPr lang="en-IN" dirty="0" err="1"/>
              <a:t>Baudhekra</a:t>
            </a:r>
            <a:r>
              <a:rPr lang="en-IN" dirty="0"/>
              <a:t>, </a:t>
            </a:r>
            <a:r>
              <a:rPr lang="en-IN" dirty="0" err="1"/>
              <a:t>Bacha</a:t>
            </a:r>
            <a:r>
              <a:rPr lang="en-IN" dirty="0"/>
              <a:t>, </a:t>
            </a:r>
            <a:r>
              <a:rPr lang="en-IN" dirty="0" err="1"/>
              <a:t>Karakatla</a:t>
            </a:r>
            <a:r>
              <a:rPr lang="en-IN" dirty="0"/>
              <a:t> and </a:t>
            </a:r>
            <a:r>
              <a:rPr lang="en-IN" dirty="0" err="1"/>
              <a:t>Tambra</a:t>
            </a:r>
            <a:r>
              <a:rPr lang="en-IN" dirty="0"/>
              <a:t>. </a:t>
            </a:r>
            <a:endParaRPr lang="en-IN" dirty="0" smtClean="0"/>
          </a:p>
          <a:p>
            <a:r>
              <a:rPr lang="en-US" dirty="0" smtClean="0"/>
              <a:t>7.</a:t>
            </a:r>
            <a:r>
              <a:rPr lang="en-IN" dirty="0"/>
              <a:t> The fish is mainly found in the rives and lakes in northern India, Bangladesh, Nepal, Pakistan and </a:t>
            </a:r>
            <a:r>
              <a:rPr lang="en-IN" dirty="0" smtClean="0"/>
              <a:t>Myanmar. </a:t>
            </a:r>
            <a:r>
              <a:rPr lang="en-IN" dirty="0"/>
              <a:t>The </a:t>
            </a:r>
            <a:r>
              <a:rPr lang="en-IN" dirty="0" err="1"/>
              <a:t>Catla</a:t>
            </a:r>
            <a:r>
              <a:rPr lang="en-IN" dirty="0"/>
              <a:t> fish is a freshwater species, and it is found rarely in </a:t>
            </a:r>
            <a:r>
              <a:rPr lang="en-IN" dirty="0" err="1"/>
              <a:t>brakish</a:t>
            </a:r>
            <a:r>
              <a:rPr lang="en-IN" dirty="0"/>
              <a:t> </a:t>
            </a:r>
            <a:r>
              <a:rPr lang="en-IN" dirty="0" smtClean="0"/>
              <a:t>water.</a:t>
            </a:r>
          </a:p>
          <a:p>
            <a:r>
              <a:rPr lang="en-US" dirty="0" smtClean="0"/>
              <a:t>8.</a:t>
            </a:r>
            <a:r>
              <a:rPr lang="en-IN" dirty="0"/>
              <a:t> The fish is generally marketed in fresh condition, and it command a good market price and consumer demand</a:t>
            </a:r>
            <a:r>
              <a:rPr lang="en-IN" dirty="0" smtClean="0"/>
              <a:t>.</a:t>
            </a:r>
          </a:p>
          <a:p>
            <a:r>
              <a:rPr lang="en-US" dirty="0" smtClean="0"/>
              <a:t>9.</a:t>
            </a:r>
            <a:r>
              <a:rPr lang="en-IN" dirty="0"/>
              <a:t> It’s higher growth rate and compatibility with other major carps, specific surface feeding habit, and consumer preference have increased it’s popularity in carp </a:t>
            </a:r>
            <a:r>
              <a:rPr lang="en-IN" dirty="0" err="1"/>
              <a:t>polyculture</a:t>
            </a:r>
            <a:r>
              <a:rPr lang="en-IN" dirty="0"/>
              <a:t> system among the fish </a:t>
            </a:r>
            <a:r>
              <a:rPr lang="en-IN" dirty="0" smtClean="0"/>
              <a:t>farmers.</a:t>
            </a:r>
            <a:endParaRPr lang="en-IN" dirty="0"/>
          </a:p>
        </p:txBody>
      </p:sp>
    </p:spTree>
    <p:extLst>
      <p:ext uri="{BB962C8B-B14F-4D97-AF65-F5344CB8AC3E}">
        <p14:creationId xmlns:p14="http://schemas.microsoft.com/office/powerpoint/2010/main" val="651602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CATLA……</a:t>
            </a:r>
            <a:endParaRPr lang="en-IN" dirty="0"/>
          </a:p>
        </p:txBody>
      </p:sp>
      <p:sp>
        <p:nvSpPr>
          <p:cNvPr id="3" name="Content Placeholder 2"/>
          <p:cNvSpPr>
            <a:spLocks noGrp="1"/>
          </p:cNvSpPr>
          <p:nvPr>
            <p:ph idx="1"/>
          </p:nvPr>
        </p:nvSpPr>
        <p:spPr/>
        <p:txBody>
          <a:bodyPr>
            <a:normAutofit fontScale="92500" lnSpcReduction="10000"/>
          </a:bodyPr>
          <a:lstStyle/>
          <a:p>
            <a:r>
              <a:rPr lang="en-US" dirty="0" smtClean="0"/>
              <a:t>10.</a:t>
            </a:r>
            <a:r>
              <a:rPr lang="en-IN" dirty="0"/>
              <a:t> </a:t>
            </a:r>
            <a:r>
              <a:rPr lang="en-IN" dirty="0" err="1"/>
              <a:t>Catla</a:t>
            </a:r>
            <a:r>
              <a:rPr lang="en-IN" dirty="0"/>
              <a:t> fish have distinctive looks with large and broad </a:t>
            </a:r>
            <a:r>
              <a:rPr lang="en-IN" dirty="0" smtClean="0"/>
              <a:t>head.</a:t>
            </a:r>
            <a:r>
              <a:rPr lang="en-IN" dirty="0"/>
              <a:t> They have a large protruding lower jaw, and upturned mouth</a:t>
            </a:r>
            <a:r>
              <a:rPr lang="en-IN" dirty="0" smtClean="0"/>
              <a:t>.</a:t>
            </a:r>
          </a:p>
          <a:p>
            <a:r>
              <a:rPr lang="en-US" dirty="0" smtClean="0"/>
              <a:t>11.</a:t>
            </a:r>
            <a:r>
              <a:rPr lang="en-IN" dirty="0"/>
              <a:t> Scales of these fish are large and they have greyish scales on their dorsal side. The scales are whitish on their </a:t>
            </a:r>
            <a:r>
              <a:rPr lang="en-IN" dirty="0" smtClean="0"/>
              <a:t>belly.</a:t>
            </a:r>
          </a:p>
          <a:p>
            <a:r>
              <a:rPr lang="en-US" dirty="0" smtClean="0"/>
              <a:t>12.</a:t>
            </a:r>
            <a:r>
              <a:rPr lang="en-IN" dirty="0"/>
              <a:t> Their body is short and deep, somewhat literally compressed. Their eyes are large and visible from underside of the head</a:t>
            </a:r>
            <a:r>
              <a:rPr lang="en-IN" dirty="0" smtClean="0"/>
              <a:t>.</a:t>
            </a:r>
          </a:p>
          <a:p>
            <a:r>
              <a:rPr lang="en-US" dirty="0" smtClean="0"/>
              <a:t>13.</a:t>
            </a:r>
            <a:r>
              <a:rPr lang="en-IN" dirty="0"/>
              <a:t> Lower lip of the </a:t>
            </a:r>
            <a:r>
              <a:rPr lang="en-IN" dirty="0" err="1"/>
              <a:t>Catla</a:t>
            </a:r>
            <a:r>
              <a:rPr lang="en-IN" dirty="0"/>
              <a:t> fish is very thick, and the upper lip is absent. Their anal fin is short, dorsal fin inserted slightly in advance of pelvic fins. The caudal fin is forked, and the pectoral fins are long extending to pelvic </a:t>
            </a:r>
            <a:r>
              <a:rPr lang="en-IN" dirty="0" smtClean="0"/>
              <a:t>fins.</a:t>
            </a:r>
          </a:p>
          <a:p>
            <a:r>
              <a:rPr lang="en-US" dirty="0" smtClean="0"/>
              <a:t>14.</a:t>
            </a:r>
            <a:r>
              <a:rPr lang="en-IN" dirty="0"/>
              <a:t> Fish with average body weight of 1-2 kg is generally sold in the market. But </a:t>
            </a:r>
            <a:r>
              <a:rPr lang="en-IN" dirty="0" err="1"/>
              <a:t>Catla</a:t>
            </a:r>
            <a:r>
              <a:rPr lang="en-IN" dirty="0"/>
              <a:t> fish can grow up to 20 kg. Their body length can reach around 1 meter in aged and large sized fish.</a:t>
            </a:r>
            <a:endParaRPr lang="en-IN" dirty="0" smtClean="0"/>
          </a:p>
          <a:p>
            <a:endParaRPr lang="en-IN" dirty="0"/>
          </a:p>
        </p:txBody>
      </p:sp>
    </p:spTree>
    <p:extLst>
      <p:ext uri="{BB962C8B-B14F-4D97-AF65-F5344CB8AC3E}">
        <p14:creationId xmlns:p14="http://schemas.microsoft.com/office/powerpoint/2010/main" val="1047885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HAbItAT</a:t>
            </a:r>
            <a:r>
              <a:rPr lang="en-US" dirty="0" smtClean="0"/>
              <a:t> &amp; </a:t>
            </a:r>
            <a:r>
              <a:rPr lang="en-US" dirty="0" err="1" smtClean="0"/>
              <a:t>BREEDiNG</a:t>
            </a:r>
            <a:r>
              <a:rPr lang="en-US" dirty="0" smtClean="0"/>
              <a:t>:-</a:t>
            </a:r>
            <a:endParaRPr lang="en-IN" dirty="0"/>
          </a:p>
        </p:txBody>
      </p:sp>
      <p:sp>
        <p:nvSpPr>
          <p:cNvPr id="3" name="Content Placeholder 2"/>
          <p:cNvSpPr>
            <a:spLocks noGrp="1"/>
          </p:cNvSpPr>
          <p:nvPr>
            <p:ph idx="1"/>
          </p:nvPr>
        </p:nvSpPr>
        <p:spPr/>
        <p:txBody>
          <a:bodyPr>
            <a:normAutofit fontScale="92500" lnSpcReduction="20000"/>
          </a:bodyPr>
          <a:lstStyle/>
          <a:p>
            <a:r>
              <a:rPr lang="en-US" dirty="0" smtClean="0"/>
              <a:t>1.</a:t>
            </a:r>
            <a:r>
              <a:rPr lang="en-IN" dirty="0"/>
              <a:t> </a:t>
            </a:r>
            <a:r>
              <a:rPr lang="en-IN" dirty="0" err="1"/>
              <a:t>Catla</a:t>
            </a:r>
            <a:r>
              <a:rPr lang="en-IN" dirty="0"/>
              <a:t> fish are surface and </a:t>
            </a:r>
            <a:r>
              <a:rPr lang="en-IN" dirty="0" err="1"/>
              <a:t>midwater</a:t>
            </a:r>
            <a:r>
              <a:rPr lang="en-IN" dirty="0"/>
              <a:t> feeder. The young are feed on both zooplankton and phytoplankton, but the mature fish are generally feed on zooplankton. For commercial fish farming, they can be feed on both natural and supplementary </a:t>
            </a:r>
            <a:r>
              <a:rPr lang="en-IN" dirty="0" smtClean="0"/>
              <a:t>feeds.</a:t>
            </a:r>
          </a:p>
          <a:p>
            <a:r>
              <a:rPr lang="en-US" dirty="0" smtClean="0"/>
              <a:t>2.</a:t>
            </a:r>
            <a:r>
              <a:rPr lang="en-IN" dirty="0"/>
              <a:t> Commercial carp fish feeds are usually good for them for better production. They are also well habituated in taking wheat bran, rice bran, mustard oil cake and other supplementary fish feeds under aquaculture </a:t>
            </a:r>
            <a:r>
              <a:rPr lang="en-IN" dirty="0" smtClean="0"/>
              <a:t>system.</a:t>
            </a:r>
          </a:p>
          <a:p>
            <a:r>
              <a:rPr lang="en-US" dirty="0" smtClean="0"/>
              <a:t>3.</a:t>
            </a:r>
            <a:r>
              <a:rPr lang="en-IN" dirty="0"/>
              <a:t> The </a:t>
            </a:r>
            <a:r>
              <a:rPr lang="en-IN" dirty="0" err="1"/>
              <a:t>Catla</a:t>
            </a:r>
            <a:r>
              <a:rPr lang="en-IN" dirty="0"/>
              <a:t> fish can breed naturally in flowing water bodies. Especially they breed very well in rivers, and floodplains during rainy season. They generally reach maturity at their 3-5 years of </a:t>
            </a:r>
            <a:r>
              <a:rPr lang="en-IN" dirty="0" smtClean="0"/>
              <a:t>age.</a:t>
            </a:r>
          </a:p>
          <a:p>
            <a:r>
              <a:rPr lang="en-US" dirty="0" smtClean="0"/>
              <a:t>4.</a:t>
            </a:r>
            <a:r>
              <a:rPr lang="en-IN" dirty="0"/>
              <a:t> Breeding in stagnant water bodies such as pond, is also possible. But this will require hormonal induction. Breeding </a:t>
            </a:r>
            <a:r>
              <a:rPr lang="en-IN" dirty="0" err="1"/>
              <a:t>Catla</a:t>
            </a:r>
            <a:r>
              <a:rPr lang="en-IN" dirty="0"/>
              <a:t> fish artificially is very difficult, because it requires precise environmental conditions for </a:t>
            </a:r>
            <a:r>
              <a:rPr lang="en-IN" dirty="0" smtClean="0"/>
              <a:t>spawning.</a:t>
            </a:r>
            <a:endParaRPr lang="en-IN" dirty="0"/>
          </a:p>
        </p:txBody>
      </p:sp>
    </p:spTree>
    <p:extLst>
      <p:ext uri="{BB962C8B-B14F-4D97-AF65-F5344CB8AC3E}">
        <p14:creationId xmlns:p14="http://schemas.microsoft.com/office/powerpoint/2010/main" val="3817356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HIGHLIGHTS:-</a:t>
            </a:r>
            <a:endParaRPr lang="en-IN" dirty="0"/>
          </a:p>
        </p:txBody>
      </p:sp>
      <p:sp>
        <p:nvSpPr>
          <p:cNvPr id="3" name="Content Placeholder 2"/>
          <p:cNvSpPr>
            <a:spLocks noGrp="1"/>
          </p:cNvSpPr>
          <p:nvPr>
            <p:ph idx="1"/>
          </p:nvPr>
        </p:nvSpPr>
        <p:spPr/>
        <p:txBody>
          <a:bodyPr>
            <a:normAutofit fontScale="92500" lnSpcReduction="10000"/>
          </a:bodyPr>
          <a:lstStyle/>
          <a:p>
            <a:r>
              <a:rPr lang="en-US" dirty="0" smtClean="0"/>
              <a:t>1.</a:t>
            </a:r>
            <a:r>
              <a:rPr lang="en-IN" dirty="0"/>
              <a:t> The </a:t>
            </a:r>
            <a:r>
              <a:rPr lang="en-IN" dirty="0" err="1"/>
              <a:t>Catla</a:t>
            </a:r>
            <a:r>
              <a:rPr lang="en-IN" dirty="0"/>
              <a:t> fish is bred and cultivated mainly for food. It is a very important fish species in aquaculture, and used as food. It is also often used as game fish in some place. It is always marketed in fresh condition, and it command a good market price and consumer </a:t>
            </a:r>
            <a:r>
              <a:rPr lang="en-IN" dirty="0" smtClean="0"/>
              <a:t>.</a:t>
            </a:r>
          </a:p>
          <a:p>
            <a:r>
              <a:rPr lang="en-US" dirty="0" smtClean="0"/>
              <a:t>2.</a:t>
            </a:r>
            <a:r>
              <a:rPr lang="en-IN" dirty="0"/>
              <a:t> The </a:t>
            </a:r>
            <a:r>
              <a:rPr lang="en-IN" dirty="0" err="1"/>
              <a:t>Catla</a:t>
            </a:r>
            <a:r>
              <a:rPr lang="en-IN" dirty="0"/>
              <a:t> fish grow relatively faster as compared to some other carp fish species. It is one of the most important </a:t>
            </a:r>
            <a:r>
              <a:rPr lang="en-IN" dirty="0" err="1"/>
              <a:t>aquacultured</a:t>
            </a:r>
            <a:r>
              <a:rPr lang="en-IN" dirty="0"/>
              <a:t> freshwater fish species in South Asia. It grows best at water temperature between 25°-</a:t>
            </a:r>
            <a:r>
              <a:rPr lang="en-IN" dirty="0" smtClean="0"/>
              <a:t>32°C.</a:t>
            </a:r>
          </a:p>
          <a:p>
            <a:r>
              <a:rPr lang="en-US" dirty="0" smtClean="0"/>
              <a:t>3.</a:t>
            </a:r>
            <a:r>
              <a:rPr lang="en-IN" dirty="0"/>
              <a:t> It is very suitable and generally grown in </a:t>
            </a:r>
            <a:r>
              <a:rPr lang="en-IN" dirty="0" err="1"/>
              <a:t>polyculture</a:t>
            </a:r>
            <a:r>
              <a:rPr lang="en-IN" dirty="0"/>
              <a:t> ponds with other carp fish species, especially with </a:t>
            </a:r>
            <a:r>
              <a:rPr lang="en-IN" dirty="0" err="1"/>
              <a:t>Rui</a:t>
            </a:r>
            <a:r>
              <a:rPr lang="en-IN" dirty="0"/>
              <a:t> and </a:t>
            </a:r>
            <a:r>
              <a:rPr lang="en-IN" dirty="0" err="1"/>
              <a:t>Mrigal</a:t>
            </a:r>
            <a:r>
              <a:rPr lang="en-IN" dirty="0"/>
              <a:t> fish</a:t>
            </a:r>
            <a:r>
              <a:rPr lang="en-IN" dirty="0" smtClean="0"/>
              <a:t>.</a:t>
            </a:r>
          </a:p>
          <a:p>
            <a:r>
              <a:rPr lang="en-US" dirty="0" smtClean="0"/>
              <a:t>4.</a:t>
            </a:r>
            <a:r>
              <a:rPr lang="en-IN" dirty="0"/>
              <a:t> It is generally sold and consumed fresh, locally and regionally. In case of transportation, it is generally transported on ice. Consumers generally prefer </a:t>
            </a:r>
            <a:r>
              <a:rPr lang="en-IN" dirty="0" err="1"/>
              <a:t>Catla</a:t>
            </a:r>
            <a:r>
              <a:rPr lang="en-IN" dirty="0"/>
              <a:t> with 1-2 kg body weight. </a:t>
            </a:r>
            <a:endParaRPr lang="en-IN" dirty="0"/>
          </a:p>
        </p:txBody>
      </p:sp>
    </p:spTree>
    <p:extLst>
      <p:ext uri="{BB962C8B-B14F-4D97-AF65-F5344CB8AC3E}">
        <p14:creationId xmlns:p14="http://schemas.microsoft.com/office/powerpoint/2010/main" val="371435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 regarding its breeding:-</a:t>
            </a:r>
            <a:endParaRPr lang="en-IN" dirty="0"/>
          </a:p>
        </p:txBody>
      </p:sp>
      <p:sp>
        <p:nvSpPr>
          <p:cNvPr id="3" name="Content Placeholder 2"/>
          <p:cNvSpPr>
            <a:spLocks noGrp="1"/>
          </p:cNvSpPr>
          <p:nvPr>
            <p:ph idx="1"/>
          </p:nvPr>
        </p:nvSpPr>
        <p:spPr/>
        <p:txBody>
          <a:bodyPr>
            <a:normAutofit fontScale="92500"/>
          </a:bodyPr>
          <a:lstStyle/>
          <a:p>
            <a:r>
              <a:rPr lang="en-US" dirty="0" smtClean="0"/>
              <a:t>1.</a:t>
            </a:r>
            <a:r>
              <a:rPr lang="en-IN" dirty="0"/>
              <a:t> Carps are generally cultured in a closed system that involves herbivorous species, in which organic materials are used as the principal input sources, thereby making it a generally environmental-friendly practice. Furthermore, the compatibility of </a:t>
            </a:r>
            <a:r>
              <a:rPr lang="en-IN" dirty="0" err="1"/>
              <a:t>catla</a:t>
            </a:r>
            <a:r>
              <a:rPr lang="en-IN" dirty="0"/>
              <a:t> in </a:t>
            </a:r>
            <a:r>
              <a:rPr lang="en-IN" dirty="0" err="1"/>
              <a:t>polyculture</a:t>
            </a:r>
            <a:r>
              <a:rPr lang="en-IN" dirty="0"/>
              <a:t> systems with regard to habitat preference and feeding habits is good. However, the tendency of farmers to increase income per unit area has led to an excessive use of fertilizers, </a:t>
            </a:r>
            <a:r>
              <a:rPr lang="en-IN" dirty="0" err="1"/>
              <a:t>proteinaceous</a:t>
            </a:r>
            <a:r>
              <a:rPr lang="en-IN" dirty="0"/>
              <a:t> feeds and chemicals that may have detrimental effects on the environment</a:t>
            </a:r>
            <a:r>
              <a:rPr lang="en-IN" dirty="0" smtClean="0"/>
              <a:t>.</a:t>
            </a:r>
          </a:p>
          <a:p>
            <a:r>
              <a:rPr lang="en-US" dirty="0" smtClean="0"/>
              <a:t>2.</a:t>
            </a:r>
            <a:r>
              <a:rPr lang="en-IN" dirty="0"/>
              <a:t> The compatibility of </a:t>
            </a:r>
            <a:r>
              <a:rPr lang="en-IN" dirty="0" err="1"/>
              <a:t>catla</a:t>
            </a:r>
            <a:r>
              <a:rPr lang="en-IN" dirty="0"/>
              <a:t> in </a:t>
            </a:r>
            <a:r>
              <a:rPr lang="en-IN" dirty="0" err="1"/>
              <a:t>polyculture</a:t>
            </a:r>
            <a:r>
              <a:rPr lang="en-IN" dirty="0"/>
              <a:t> systems with other carps has already been established. However, low breeding response of </a:t>
            </a:r>
            <a:r>
              <a:rPr lang="en-IN" dirty="0" err="1"/>
              <a:t>catla</a:t>
            </a:r>
            <a:r>
              <a:rPr lang="en-IN" dirty="0"/>
              <a:t> has been experienced in several regions; this, together with the low survival of this species in the nursery stages compared to </a:t>
            </a:r>
            <a:r>
              <a:rPr lang="en-IN" dirty="0" err="1"/>
              <a:t>rohu</a:t>
            </a:r>
            <a:r>
              <a:rPr lang="en-IN" dirty="0"/>
              <a:t> and </a:t>
            </a:r>
            <a:r>
              <a:rPr lang="en-IN" dirty="0" err="1"/>
              <a:t>mrigal</a:t>
            </a:r>
            <a:r>
              <a:rPr lang="en-IN" dirty="0"/>
              <a:t>, sometimes leads to shortages in seed supply.</a:t>
            </a:r>
          </a:p>
          <a:p>
            <a:endParaRPr lang="en-IN" dirty="0"/>
          </a:p>
        </p:txBody>
      </p:sp>
    </p:spTree>
    <p:extLst>
      <p:ext uri="{BB962C8B-B14F-4D97-AF65-F5344CB8AC3E}">
        <p14:creationId xmlns:p14="http://schemas.microsoft.com/office/powerpoint/2010/main" val="3055869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MRIGAlA</a:t>
            </a:r>
            <a:r>
              <a:rPr lang="en-US" dirty="0" smtClean="0"/>
              <a:t>:-</a:t>
            </a:r>
            <a:endParaRPr lang="en-IN" dirty="0"/>
          </a:p>
        </p:txBody>
      </p:sp>
      <p:sp>
        <p:nvSpPr>
          <p:cNvPr id="3" name="Content Placeholder 2"/>
          <p:cNvSpPr>
            <a:spLocks noGrp="1"/>
          </p:cNvSpPr>
          <p:nvPr>
            <p:ph idx="1"/>
          </p:nvPr>
        </p:nvSpPr>
        <p:spPr/>
        <p:txBody>
          <a:bodyPr>
            <a:normAutofit fontScale="92500" lnSpcReduction="20000"/>
          </a:bodyPr>
          <a:lstStyle/>
          <a:p>
            <a:r>
              <a:rPr lang="en-US" dirty="0" smtClean="0"/>
              <a:t>1.</a:t>
            </a:r>
            <a:r>
              <a:rPr lang="en-IN" dirty="0"/>
              <a:t> The </a:t>
            </a:r>
            <a:r>
              <a:rPr lang="en-IN" b="1" dirty="0" err="1"/>
              <a:t>mrigal</a:t>
            </a:r>
            <a:r>
              <a:rPr lang="en-IN" b="1" dirty="0"/>
              <a:t> carp</a:t>
            </a:r>
            <a:r>
              <a:rPr lang="en-IN" dirty="0"/>
              <a:t> (</a:t>
            </a:r>
            <a:r>
              <a:rPr lang="en-IN" i="1" dirty="0" err="1"/>
              <a:t>Cirrhinus</a:t>
            </a:r>
            <a:r>
              <a:rPr lang="en-IN" i="1" dirty="0"/>
              <a:t> </a:t>
            </a:r>
            <a:r>
              <a:rPr lang="en-IN" i="1" dirty="0" err="1"/>
              <a:t>cirrhosus</a:t>
            </a:r>
            <a:r>
              <a:rPr lang="en-IN" dirty="0"/>
              <a:t>), also known as the </a:t>
            </a:r>
            <a:r>
              <a:rPr lang="en-IN" b="1" dirty="0"/>
              <a:t>white carp</a:t>
            </a:r>
            <a:r>
              <a:rPr lang="en-IN" dirty="0"/>
              <a:t>, is a species of ray-finned fish in the carp </a:t>
            </a:r>
            <a:r>
              <a:rPr lang="en-IN" dirty="0" smtClean="0"/>
              <a:t>family.</a:t>
            </a:r>
          </a:p>
          <a:p>
            <a:r>
              <a:rPr lang="en-US" dirty="0" smtClean="0"/>
              <a:t>2.</a:t>
            </a:r>
            <a:r>
              <a:rPr lang="en-IN" dirty="0"/>
              <a:t> It is widely </a:t>
            </a:r>
            <a:r>
              <a:rPr lang="en-IN" dirty="0" err="1"/>
              <a:t>aquafarmed</a:t>
            </a:r>
            <a:r>
              <a:rPr lang="en-IN" dirty="0"/>
              <a:t> and introduced populations exist outside its native range. It reaches a maximum length of 1 m (3.3 </a:t>
            </a:r>
            <a:r>
              <a:rPr lang="en-IN" dirty="0" err="1" smtClean="0"/>
              <a:t>ft</a:t>
            </a:r>
            <a:r>
              <a:rPr lang="en-IN" dirty="0" smtClean="0"/>
              <a:t>).</a:t>
            </a:r>
          </a:p>
          <a:p>
            <a:r>
              <a:rPr lang="en-US" dirty="0" smtClean="0"/>
              <a:t>3.</a:t>
            </a:r>
            <a:r>
              <a:rPr lang="en-IN" dirty="0"/>
              <a:t> </a:t>
            </a:r>
            <a:r>
              <a:rPr lang="en-IN" dirty="0" err="1"/>
              <a:t>Mrigal</a:t>
            </a:r>
            <a:r>
              <a:rPr lang="en-IN" dirty="0"/>
              <a:t> is popular as a food fish and an important </a:t>
            </a:r>
            <a:r>
              <a:rPr lang="en-IN" dirty="0" err="1"/>
              <a:t>aquacultured</a:t>
            </a:r>
            <a:r>
              <a:rPr lang="en-IN" dirty="0"/>
              <a:t> freshwater species throughout </a:t>
            </a:r>
            <a:r>
              <a:rPr lang="en-IN" dirty="0"/>
              <a:t>[</a:t>
            </a:r>
            <a:r>
              <a:rPr lang="en-IN" dirty="0" smtClean="0"/>
              <a:t>South </a:t>
            </a:r>
            <a:r>
              <a:rPr lang="en-IN" dirty="0"/>
              <a:t>Asia</a:t>
            </a:r>
            <a:r>
              <a:rPr lang="en-IN" dirty="0" smtClean="0"/>
              <a:t>.]</a:t>
            </a:r>
          </a:p>
          <a:p>
            <a:r>
              <a:rPr lang="en-US" dirty="0" smtClean="0"/>
              <a:t>4.</a:t>
            </a:r>
            <a:r>
              <a:rPr lang="en-IN" dirty="0"/>
              <a:t> It is widely farmed as a component of a </a:t>
            </a:r>
            <a:r>
              <a:rPr lang="en-IN" dirty="0" err="1"/>
              <a:t>polyculture</a:t>
            </a:r>
            <a:r>
              <a:rPr lang="en-IN" dirty="0"/>
              <a:t> system of three Indian major carps, along with </a:t>
            </a:r>
            <a:r>
              <a:rPr lang="en-IN" dirty="0" err="1"/>
              <a:t>roho</a:t>
            </a:r>
            <a:r>
              <a:rPr lang="en-IN" dirty="0"/>
              <a:t> </a:t>
            </a:r>
            <a:r>
              <a:rPr lang="en-IN" dirty="0" err="1"/>
              <a:t>labeo</a:t>
            </a:r>
            <a:r>
              <a:rPr lang="en-IN" dirty="0"/>
              <a:t> and the </a:t>
            </a:r>
            <a:r>
              <a:rPr lang="en-IN" dirty="0" err="1"/>
              <a:t>catla</a:t>
            </a:r>
            <a:r>
              <a:rPr lang="en-IN" dirty="0" smtClean="0"/>
              <a:t>.</a:t>
            </a:r>
          </a:p>
          <a:p>
            <a:r>
              <a:rPr lang="en-US" dirty="0" smtClean="0"/>
              <a:t>5.</a:t>
            </a:r>
            <a:r>
              <a:rPr lang="en-IN" dirty="0"/>
              <a:t> The </a:t>
            </a:r>
            <a:r>
              <a:rPr lang="en-IN" dirty="0" err="1"/>
              <a:t>mrigal</a:t>
            </a:r>
            <a:r>
              <a:rPr lang="en-IN" dirty="0"/>
              <a:t> carp fails to breed naturally in ponds, thus induced breeding is done. The Indian carps are considered as a delicacy compared to other exotic carp species also cultured in Asia, and sell for higher </a:t>
            </a:r>
            <a:r>
              <a:rPr lang="en-IN" dirty="0" err="1"/>
              <a:t>prices.Reported</a:t>
            </a:r>
            <a:r>
              <a:rPr lang="en-IN" dirty="0"/>
              <a:t> annual </a:t>
            </a:r>
            <a:r>
              <a:rPr lang="en-IN" dirty="0" err="1"/>
              <a:t>aquafarming</a:t>
            </a:r>
            <a:r>
              <a:rPr lang="en-IN" dirty="0"/>
              <a:t> production numbers of </a:t>
            </a:r>
            <a:r>
              <a:rPr lang="en-IN" dirty="0" err="1"/>
              <a:t>mrigal</a:t>
            </a:r>
            <a:r>
              <a:rPr lang="en-IN" dirty="0"/>
              <a:t> carp since the early 1990s have varied between 250,000 and 550,000 tonnes, with no clear </a:t>
            </a:r>
            <a:r>
              <a:rPr lang="en-IN" dirty="0" smtClean="0"/>
              <a:t>trend.</a:t>
            </a:r>
            <a:endParaRPr lang="en-IN" dirty="0"/>
          </a:p>
        </p:txBody>
      </p:sp>
    </p:spTree>
    <p:extLst>
      <p:ext uri="{BB962C8B-B14F-4D97-AF65-F5344CB8AC3E}">
        <p14:creationId xmlns:p14="http://schemas.microsoft.com/office/powerpoint/2010/main" val="2597392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Mrigala</a:t>
            </a:r>
            <a:r>
              <a:rPr lang="en-US" dirty="0" smtClean="0"/>
              <a:t>:-</a:t>
            </a:r>
            <a:endParaRPr lang="en-IN" dirty="0"/>
          </a:p>
        </p:txBody>
      </p:sp>
      <p:sp>
        <p:nvSpPr>
          <p:cNvPr id="3" name="Content Placeholder 2"/>
          <p:cNvSpPr>
            <a:spLocks noGrp="1"/>
          </p:cNvSpPr>
          <p:nvPr>
            <p:ph idx="1"/>
          </p:nvPr>
        </p:nvSpPr>
        <p:spPr/>
        <p:txBody>
          <a:bodyPr>
            <a:normAutofit fontScale="92500" lnSpcReduction="10000"/>
          </a:bodyPr>
          <a:lstStyle/>
          <a:p>
            <a:r>
              <a:rPr lang="en-US" dirty="0" smtClean="0"/>
              <a:t>6.</a:t>
            </a:r>
            <a:r>
              <a:rPr lang="en-IN" dirty="0"/>
              <a:t> "</a:t>
            </a:r>
            <a:r>
              <a:rPr lang="en-IN" dirty="0" err="1"/>
              <a:t>Morakhi</a:t>
            </a:r>
            <a:r>
              <a:rPr lang="en-IN" dirty="0"/>
              <a:t>" or "</a:t>
            </a:r>
            <a:r>
              <a:rPr lang="en-IN" dirty="0" err="1"/>
              <a:t>Moree</a:t>
            </a:r>
            <a:r>
              <a:rPr lang="en-IN" dirty="0"/>
              <a:t>". </a:t>
            </a:r>
            <a:r>
              <a:rPr lang="en-IN" dirty="0" err="1"/>
              <a:t>Mrigal</a:t>
            </a:r>
            <a:r>
              <a:rPr lang="en-IN" dirty="0"/>
              <a:t> is the </a:t>
            </a:r>
            <a:r>
              <a:rPr lang="en-IN" dirty="0" err="1"/>
              <a:t>benthopelagic</a:t>
            </a:r>
            <a:r>
              <a:rPr lang="en-IN" dirty="0"/>
              <a:t> and </a:t>
            </a:r>
            <a:r>
              <a:rPr lang="en-IN" dirty="0" err="1"/>
              <a:t>potamodromous</a:t>
            </a:r>
            <a:r>
              <a:rPr lang="en-IN" dirty="0"/>
              <a:t> plankton feeder. It inhabits fast flowing streams and rivers, but can tolerate high levels of </a:t>
            </a:r>
            <a:r>
              <a:rPr lang="en-IN" dirty="0" smtClean="0"/>
              <a:t>salinity.</a:t>
            </a:r>
          </a:p>
          <a:p>
            <a:r>
              <a:rPr lang="en-US" dirty="0" smtClean="0"/>
              <a:t>7.</a:t>
            </a:r>
            <a:r>
              <a:rPr lang="en-IN" dirty="0"/>
              <a:t> Spawning occurs in marginal areas of the water bodies with a depth of 50 to 100 centimetres (20 to 39 in) over a sand or clay substrate</a:t>
            </a:r>
            <a:r>
              <a:rPr lang="en-IN" dirty="0" smtClean="0"/>
              <a:t>.</a:t>
            </a:r>
          </a:p>
          <a:p>
            <a:r>
              <a:rPr lang="en-US" dirty="0" smtClean="0"/>
              <a:t>8.</a:t>
            </a:r>
            <a:r>
              <a:rPr lang="en-IN" dirty="0"/>
              <a:t> A 6-kilogram (13 </a:t>
            </a:r>
            <a:r>
              <a:rPr lang="en-IN" dirty="0" err="1"/>
              <a:t>lb</a:t>
            </a:r>
            <a:r>
              <a:rPr lang="en-IN" dirty="0"/>
              <a:t>) female can lay a million eggs. This fish has a rapid growth rate; by the age of two individuals can reach a length of 60 centimetres (24 in) and can weigh as </a:t>
            </a:r>
            <a:r>
              <a:rPr lang="en-IN" dirty="0" err="1"/>
              <a:t>Cirrhinus</a:t>
            </a:r>
            <a:r>
              <a:rPr lang="en-IN" dirty="0"/>
              <a:t> </a:t>
            </a:r>
            <a:r>
              <a:rPr lang="en-IN" dirty="0" err="1" smtClean="0"/>
              <a:t>mrigala</a:t>
            </a:r>
            <a:r>
              <a:rPr lang="en-IN" dirty="0" smtClean="0"/>
              <a:t>.</a:t>
            </a:r>
          </a:p>
          <a:p>
            <a:r>
              <a:rPr lang="en-US" dirty="0" smtClean="0"/>
              <a:t>9.</a:t>
            </a:r>
            <a:r>
              <a:rPr lang="en-IN" dirty="0"/>
              <a:t> Body bilaterally symmetrical and streamlined, its depth about equal to length of head; body with cycloid scales, head without scales; snout blunt, often with pores; mouth broad, transverse; upper lip entire and not continuous with lower lip, lower lip most indistinct; single pair of short rostral </a:t>
            </a:r>
            <a:r>
              <a:rPr lang="en-IN" dirty="0" err="1" smtClean="0"/>
              <a:t>barbels</a:t>
            </a:r>
            <a:r>
              <a:rPr lang="en-IN" dirty="0" smtClean="0"/>
              <a:t>.</a:t>
            </a:r>
            <a:endParaRPr lang="en-IN" dirty="0"/>
          </a:p>
        </p:txBody>
      </p:sp>
    </p:spTree>
    <p:extLst>
      <p:ext uri="{BB962C8B-B14F-4D97-AF65-F5344CB8AC3E}">
        <p14:creationId xmlns:p14="http://schemas.microsoft.com/office/powerpoint/2010/main" val="567450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Mrigala</a:t>
            </a:r>
            <a:r>
              <a:rPr lang="en-US" dirty="0" smtClean="0"/>
              <a:t>:-</a:t>
            </a:r>
            <a:endParaRPr lang="en-IN" dirty="0"/>
          </a:p>
        </p:txBody>
      </p:sp>
      <p:sp>
        <p:nvSpPr>
          <p:cNvPr id="3" name="Content Placeholder 2"/>
          <p:cNvSpPr>
            <a:spLocks noGrp="1"/>
          </p:cNvSpPr>
          <p:nvPr>
            <p:ph idx="1"/>
          </p:nvPr>
        </p:nvSpPr>
        <p:spPr/>
        <p:txBody>
          <a:bodyPr>
            <a:normAutofit fontScale="85000" lnSpcReduction="10000"/>
          </a:bodyPr>
          <a:lstStyle/>
          <a:p>
            <a:r>
              <a:rPr lang="en-US" dirty="0" smtClean="0"/>
              <a:t>10.</a:t>
            </a:r>
            <a:r>
              <a:rPr lang="en-IN" dirty="0"/>
              <a:t> </a:t>
            </a:r>
            <a:r>
              <a:rPr lang="en-IN" dirty="0" err="1"/>
              <a:t>Mrigal</a:t>
            </a:r>
            <a:r>
              <a:rPr lang="en-IN" dirty="0"/>
              <a:t> (</a:t>
            </a:r>
            <a:r>
              <a:rPr lang="en-IN" dirty="0" err="1"/>
              <a:t>Cirrhinus</a:t>
            </a:r>
            <a:r>
              <a:rPr lang="en-IN" dirty="0"/>
              <a:t> </a:t>
            </a:r>
            <a:r>
              <a:rPr lang="en-IN" dirty="0" err="1"/>
              <a:t>mrigala</a:t>
            </a:r>
            <a:r>
              <a:rPr lang="en-IN" dirty="0"/>
              <a:t>), a carp endemic to Indo-</a:t>
            </a:r>
            <a:r>
              <a:rPr lang="en-IN" dirty="0" err="1"/>
              <a:t>Gangetic</a:t>
            </a:r>
            <a:r>
              <a:rPr lang="en-IN" dirty="0"/>
              <a:t> riverine systems, is one of the three Indian major carp species cultivated widely in Southeast Asian countries. This species has long been important in </a:t>
            </a:r>
            <a:r>
              <a:rPr lang="en-IN" dirty="0" err="1"/>
              <a:t>polyculture</a:t>
            </a:r>
            <a:r>
              <a:rPr lang="en-IN" dirty="0"/>
              <a:t> with other native species, mainly in </a:t>
            </a:r>
            <a:r>
              <a:rPr lang="en-IN" dirty="0" smtClean="0"/>
              <a:t>India.</a:t>
            </a:r>
          </a:p>
          <a:p>
            <a:r>
              <a:rPr lang="en-US" dirty="0" smtClean="0"/>
              <a:t>11.</a:t>
            </a:r>
            <a:r>
              <a:rPr lang="en-IN" dirty="0"/>
              <a:t> However, records of its culture are available only from the early part of the 20th century. The traditional culture of the species was restricted to eastern parts of India until the 1950s. The technology of artificial propagation, which assured seed supply in the 1960s, led to the foundation of scientific carp culture. </a:t>
            </a:r>
            <a:endParaRPr lang="en-IN" dirty="0" smtClean="0"/>
          </a:p>
          <a:p>
            <a:r>
              <a:rPr lang="en-US" dirty="0" smtClean="0"/>
              <a:t>12.</a:t>
            </a:r>
            <a:r>
              <a:rPr lang="en-IN" dirty="0"/>
              <a:t> The species was transplanted in the peninsular riverine systems of India, where it has established itself. Subsequently it has spread over whole of India. In addition, </a:t>
            </a:r>
            <a:r>
              <a:rPr lang="en-IN" dirty="0" err="1"/>
              <a:t>mrigal</a:t>
            </a:r>
            <a:r>
              <a:rPr lang="en-IN" dirty="0"/>
              <a:t> has become an important component in the fish culture systems of Bangladesh, Pakistan, Myanmar, the Lao People's Democratic Republic, Thailand and Nepal. </a:t>
            </a:r>
            <a:r>
              <a:rPr lang="en-IN" dirty="0" err="1"/>
              <a:t>Mrigal</a:t>
            </a:r>
            <a:r>
              <a:rPr lang="en-IN" dirty="0"/>
              <a:t> has also been introduced into Sri Lanka, Vietnam, China, Mauritius, Japan, Malaysia, Philippines and the former USSR.</a:t>
            </a:r>
          </a:p>
          <a:p>
            <a:endParaRPr lang="en-IN" dirty="0"/>
          </a:p>
        </p:txBody>
      </p:sp>
    </p:spTree>
    <p:extLst>
      <p:ext uri="{BB962C8B-B14F-4D97-AF65-F5344CB8AC3E}">
        <p14:creationId xmlns:p14="http://schemas.microsoft.com/office/powerpoint/2010/main" val="3641588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Habitat and breeding:-</a:t>
            </a:r>
            <a:br>
              <a:rPr lang="en-US" dirty="0" smtClean="0"/>
            </a:br>
            <a:endParaRPr lang="en-IN" dirty="0"/>
          </a:p>
        </p:txBody>
      </p:sp>
      <p:sp>
        <p:nvSpPr>
          <p:cNvPr id="3" name="Content Placeholder 2"/>
          <p:cNvSpPr>
            <a:spLocks noGrp="1"/>
          </p:cNvSpPr>
          <p:nvPr>
            <p:ph idx="1"/>
          </p:nvPr>
        </p:nvSpPr>
        <p:spPr/>
        <p:txBody>
          <a:bodyPr>
            <a:normAutofit fontScale="85000" lnSpcReduction="10000"/>
          </a:bodyPr>
          <a:lstStyle/>
          <a:p>
            <a:r>
              <a:rPr lang="en-US" dirty="0" smtClean="0"/>
              <a:t>1.</a:t>
            </a:r>
            <a:r>
              <a:rPr lang="en-IN" dirty="0"/>
              <a:t> </a:t>
            </a:r>
            <a:r>
              <a:rPr lang="en-IN" dirty="0" err="1"/>
              <a:t>Mrigal</a:t>
            </a:r>
            <a:r>
              <a:rPr lang="en-IN" dirty="0"/>
              <a:t> is </a:t>
            </a:r>
            <a:r>
              <a:rPr lang="en-IN" dirty="0" err="1"/>
              <a:t>eurythermal</a:t>
            </a:r>
            <a:r>
              <a:rPr lang="en-IN" dirty="0"/>
              <a:t>, appearing to tolerate a minimum temperature of 14 ºC. In culture, the species normally attains 600-700 g in the first year, depending on stocking density and management practices. Among the three Indian major carps, </a:t>
            </a:r>
            <a:r>
              <a:rPr lang="en-IN" dirty="0" err="1"/>
              <a:t>mrigal</a:t>
            </a:r>
            <a:r>
              <a:rPr lang="en-IN" dirty="0"/>
              <a:t> normally grows more slowly than </a:t>
            </a:r>
            <a:r>
              <a:rPr lang="en-IN" dirty="0" err="1"/>
              <a:t>catla</a:t>
            </a:r>
            <a:r>
              <a:rPr lang="en-IN" dirty="0"/>
              <a:t> and </a:t>
            </a:r>
            <a:r>
              <a:rPr lang="en-IN" dirty="0" err="1" smtClean="0"/>
              <a:t>rohu</a:t>
            </a:r>
            <a:r>
              <a:rPr lang="en-IN" dirty="0" smtClean="0"/>
              <a:t>.</a:t>
            </a:r>
          </a:p>
          <a:p>
            <a:r>
              <a:rPr lang="en-US" dirty="0" smtClean="0"/>
              <a:t>2.</a:t>
            </a:r>
            <a:r>
              <a:rPr lang="en-IN" dirty="0"/>
              <a:t> The rearing period is usually confined to a maximum of two years, as growth rate reduces thereafter. However, </a:t>
            </a:r>
            <a:r>
              <a:rPr lang="en-IN" dirty="0" err="1"/>
              <a:t>mrigal</a:t>
            </a:r>
            <a:r>
              <a:rPr lang="en-IN" dirty="0"/>
              <a:t> is reported to survive as long as 12 years in natural waters. Maturity is attained in two years in captivity</a:t>
            </a:r>
            <a:r>
              <a:rPr lang="en-IN" dirty="0" smtClean="0"/>
              <a:t>.</a:t>
            </a:r>
          </a:p>
          <a:p>
            <a:r>
              <a:rPr lang="en-US" dirty="0" smtClean="0"/>
              <a:t>3.</a:t>
            </a:r>
            <a:r>
              <a:rPr lang="en-IN" dirty="0"/>
              <a:t> As </a:t>
            </a:r>
            <a:r>
              <a:rPr lang="en-IN" dirty="0" err="1"/>
              <a:t>mrigal</a:t>
            </a:r>
            <a:r>
              <a:rPr lang="en-IN" dirty="0"/>
              <a:t> needs a </a:t>
            </a:r>
            <a:r>
              <a:rPr lang="en-IN" dirty="0" err="1"/>
              <a:t>fluviatile</a:t>
            </a:r>
            <a:r>
              <a:rPr lang="en-IN" dirty="0"/>
              <a:t> environment for breeding it does not breed in ponds. However, captive breeding in hatcheries has been made possible through induced breeding by </a:t>
            </a:r>
            <a:r>
              <a:rPr lang="en-IN" dirty="0" err="1"/>
              <a:t>hypophysation</a:t>
            </a:r>
            <a:r>
              <a:rPr lang="en-IN" dirty="0"/>
              <a:t> and the use of synthetic </a:t>
            </a:r>
            <a:r>
              <a:rPr lang="en-IN" dirty="0" smtClean="0"/>
              <a:t>hormones.</a:t>
            </a:r>
          </a:p>
          <a:p>
            <a:r>
              <a:rPr lang="en-US" dirty="0" smtClean="0"/>
              <a:t>4.</a:t>
            </a:r>
            <a:r>
              <a:rPr lang="en-IN" dirty="0"/>
              <a:t> . </a:t>
            </a:r>
            <a:r>
              <a:rPr lang="en-IN" dirty="0" err="1"/>
              <a:t>Mrigal</a:t>
            </a:r>
            <a:r>
              <a:rPr lang="en-IN" dirty="0"/>
              <a:t> is a highly fecund fish. Fecundity increases with age, and normally ranges from 100 000-150 000 eggs/kg BW. The spawning season depends upon the onset and duration of the south-west monsoon, which in India, Bangladesh and Pakistan extends from May to September. </a:t>
            </a:r>
            <a:r>
              <a:rPr lang="en-IN" dirty="0" err="1"/>
              <a:t>Mrigal</a:t>
            </a:r>
            <a:r>
              <a:rPr lang="en-IN" dirty="0"/>
              <a:t> usually breeds at 24-31 ºC.</a:t>
            </a:r>
            <a:endParaRPr lang="en-IN" dirty="0"/>
          </a:p>
        </p:txBody>
      </p:sp>
    </p:spTree>
    <p:extLst>
      <p:ext uri="{BB962C8B-B14F-4D97-AF65-F5344CB8AC3E}">
        <p14:creationId xmlns:p14="http://schemas.microsoft.com/office/powerpoint/2010/main" val="496272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Contd</a:t>
            </a:r>
            <a:r>
              <a:rPr lang="en-US" dirty="0" smtClean="0"/>
              <a:t>….</a:t>
            </a:r>
            <a:endParaRPr lang="en-IN" dirty="0"/>
          </a:p>
        </p:txBody>
      </p:sp>
      <p:sp>
        <p:nvSpPr>
          <p:cNvPr id="3" name="Content Placeholder 2"/>
          <p:cNvSpPr>
            <a:spLocks noGrp="1"/>
          </p:cNvSpPr>
          <p:nvPr>
            <p:ph idx="1"/>
          </p:nvPr>
        </p:nvSpPr>
        <p:spPr/>
        <p:txBody>
          <a:bodyPr>
            <a:normAutofit/>
          </a:bodyPr>
          <a:lstStyle/>
          <a:p>
            <a:r>
              <a:rPr lang="en-US" dirty="0" smtClean="0"/>
              <a:t>5.</a:t>
            </a:r>
            <a:r>
              <a:rPr lang="en-IN" dirty="0"/>
              <a:t> </a:t>
            </a:r>
            <a:r>
              <a:rPr lang="en-IN" dirty="0" err="1"/>
              <a:t>Mrigal</a:t>
            </a:r>
            <a:r>
              <a:rPr lang="en-IN" dirty="0"/>
              <a:t> is normally cultured along with the other two Indian major carps - </a:t>
            </a:r>
            <a:r>
              <a:rPr lang="en-IN" dirty="0" err="1"/>
              <a:t>catla</a:t>
            </a:r>
            <a:r>
              <a:rPr lang="en-IN" dirty="0"/>
              <a:t> (</a:t>
            </a:r>
            <a:r>
              <a:rPr lang="en-IN" dirty="0" err="1"/>
              <a:t>Catla</a:t>
            </a:r>
            <a:r>
              <a:rPr lang="en-IN" dirty="0"/>
              <a:t> </a:t>
            </a:r>
            <a:r>
              <a:rPr lang="en-IN" dirty="0" err="1"/>
              <a:t>catla</a:t>
            </a:r>
            <a:r>
              <a:rPr lang="en-IN" dirty="0"/>
              <a:t>) and </a:t>
            </a:r>
            <a:r>
              <a:rPr lang="en-IN" dirty="0" err="1"/>
              <a:t>rohu</a:t>
            </a:r>
            <a:r>
              <a:rPr lang="en-IN" dirty="0"/>
              <a:t> (</a:t>
            </a:r>
            <a:r>
              <a:rPr lang="en-IN" dirty="0" err="1"/>
              <a:t>Labeo</a:t>
            </a:r>
            <a:r>
              <a:rPr lang="en-IN" dirty="0"/>
              <a:t> </a:t>
            </a:r>
            <a:r>
              <a:rPr lang="en-IN" dirty="0" err="1"/>
              <a:t>rohita</a:t>
            </a:r>
            <a:r>
              <a:rPr lang="en-IN" dirty="0"/>
              <a:t>). It is also cultured in composite carp culture systems that include the three Indian major carps as well as two Chinese carps - silver carp (</a:t>
            </a:r>
            <a:r>
              <a:rPr lang="en-IN" dirty="0" err="1"/>
              <a:t>Hypophthalmichthys</a:t>
            </a:r>
            <a:r>
              <a:rPr lang="en-IN" dirty="0"/>
              <a:t> </a:t>
            </a:r>
            <a:r>
              <a:rPr lang="en-IN" dirty="0" err="1"/>
              <a:t>molitrix</a:t>
            </a:r>
            <a:r>
              <a:rPr lang="en-IN" dirty="0"/>
              <a:t>) and grass carp (</a:t>
            </a:r>
            <a:r>
              <a:rPr lang="en-IN" dirty="0" err="1"/>
              <a:t>Ctenopharyngodon</a:t>
            </a:r>
            <a:r>
              <a:rPr lang="en-IN" dirty="0"/>
              <a:t> </a:t>
            </a:r>
            <a:r>
              <a:rPr lang="en-IN" dirty="0" err="1"/>
              <a:t>idella</a:t>
            </a:r>
            <a:r>
              <a:rPr lang="en-IN" dirty="0"/>
              <a:t>) - and common carp (</a:t>
            </a:r>
            <a:r>
              <a:rPr lang="en-IN" dirty="0" err="1"/>
              <a:t>Cyprinus</a:t>
            </a:r>
            <a:r>
              <a:rPr lang="en-IN" dirty="0"/>
              <a:t> </a:t>
            </a:r>
            <a:r>
              <a:rPr lang="en-IN" dirty="0" err="1"/>
              <a:t>carpio</a:t>
            </a:r>
            <a:r>
              <a:rPr lang="en-IN" dirty="0" smtClean="0"/>
              <a:t>).</a:t>
            </a:r>
          </a:p>
          <a:p>
            <a:r>
              <a:rPr lang="en-US" dirty="0" smtClean="0"/>
              <a:t>6.</a:t>
            </a:r>
            <a:r>
              <a:rPr lang="en-IN" dirty="0"/>
              <a:t> Being a bottom feeder, </a:t>
            </a:r>
            <a:r>
              <a:rPr lang="en-IN" dirty="0" err="1"/>
              <a:t>mrigal</a:t>
            </a:r>
            <a:r>
              <a:rPr lang="en-IN" dirty="0"/>
              <a:t> is usually stocked at 20-30 percent of the total species stocked in three-species culture, while in six-species culture </a:t>
            </a:r>
            <a:r>
              <a:rPr lang="en-IN" dirty="0" err="1"/>
              <a:t>mrigal</a:t>
            </a:r>
            <a:r>
              <a:rPr lang="en-IN" dirty="0"/>
              <a:t> constitutes only about 15-20 percent. In India, carp is cultured in about 900 000-1 000 000 ha of ponds and 'tanks' (water bodies that are usually larger than a pond but less than 10 ha) that are privately or community owned.</a:t>
            </a:r>
            <a:endParaRPr lang="en-IN" dirty="0"/>
          </a:p>
        </p:txBody>
      </p:sp>
    </p:spTree>
    <p:extLst>
      <p:ext uri="{BB962C8B-B14F-4D97-AF65-F5344CB8AC3E}">
        <p14:creationId xmlns:p14="http://schemas.microsoft.com/office/powerpoint/2010/main" val="3460998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a:t>
            </a:r>
            <a:endParaRPr lang="en-IN" dirty="0"/>
          </a:p>
        </p:txBody>
      </p:sp>
      <p:sp>
        <p:nvSpPr>
          <p:cNvPr id="3" name="Content Placeholder 2"/>
          <p:cNvSpPr>
            <a:spLocks noGrp="1"/>
          </p:cNvSpPr>
          <p:nvPr>
            <p:ph idx="1"/>
          </p:nvPr>
        </p:nvSpPr>
        <p:spPr/>
        <p:txBody>
          <a:bodyPr>
            <a:normAutofit/>
          </a:bodyPr>
          <a:lstStyle/>
          <a:p>
            <a:pPr algn="ctr"/>
            <a:r>
              <a:rPr lang="en-IN" dirty="0" smtClean="0"/>
              <a:t>Carps </a:t>
            </a:r>
            <a:r>
              <a:rPr lang="en-IN" dirty="0"/>
              <a:t>are generally cultured in a closed system that involves herbivorous species, in which organic materials are used as the principal input sources, thereby making it a generally environmentally-friendly practice. Furthermore, the compatibility of </a:t>
            </a:r>
            <a:r>
              <a:rPr lang="en-IN" dirty="0" err="1"/>
              <a:t>mrigal</a:t>
            </a:r>
            <a:r>
              <a:rPr lang="en-IN" dirty="0"/>
              <a:t> in </a:t>
            </a:r>
            <a:r>
              <a:rPr lang="en-IN" dirty="0" err="1"/>
              <a:t>polyculture</a:t>
            </a:r>
            <a:r>
              <a:rPr lang="en-IN" dirty="0"/>
              <a:t> systems with regard to habitat preference and feeding habits is good. However, the tendency of farmers to increase income per unit area has led to an excessive use of fertilizers, </a:t>
            </a:r>
            <a:r>
              <a:rPr lang="en-IN" dirty="0" err="1"/>
              <a:t>proteinaceous</a:t>
            </a:r>
            <a:r>
              <a:rPr lang="en-IN" dirty="0"/>
              <a:t> feeds and chemicals that may have detrimental effects on the environment. The compatibility of </a:t>
            </a:r>
            <a:r>
              <a:rPr lang="en-IN" dirty="0" err="1"/>
              <a:t>mrigal</a:t>
            </a:r>
            <a:r>
              <a:rPr lang="en-IN" dirty="0"/>
              <a:t> in </a:t>
            </a:r>
            <a:r>
              <a:rPr lang="en-IN" dirty="0" err="1"/>
              <a:t>polyculture</a:t>
            </a:r>
            <a:r>
              <a:rPr lang="en-IN" dirty="0"/>
              <a:t> systems with other carps has already been established. However, being a bottom dweller, the harvesting of this species is a perpetual problem, especially in undrainable ponds.</a:t>
            </a:r>
          </a:p>
          <a:p>
            <a:pPr algn="ctr"/>
            <a:endParaRPr lang="en-IN" dirty="0"/>
          </a:p>
        </p:txBody>
      </p:sp>
    </p:spTree>
    <p:extLst>
      <p:ext uri="{BB962C8B-B14F-4D97-AF65-F5344CB8AC3E}">
        <p14:creationId xmlns:p14="http://schemas.microsoft.com/office/powerpoint/2010/main" val="18867782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Lab </a:t>
            </a:r>
            <a:r>
              <a:rPr lang="en-US" dirty="0" err="1" smtClean="0"/>
              <a:t>EXPERIMENTAtION</a:t>
            </a:r>
            <a:r>
              <a:rPr lang="en-US" dirty="0" smtClean="0"/>
              <a:t>:-</a:t>
            </a:r>
            <a:br>
              <a:rPr lang="en-US" dirty="0" smtClean="0"/>
            </a:br>
            <a:endParaRPr lang="en-IN" dirty="0"/>
          </a:p>
        </p:txBody>
      </p:sp>
      <p:sp>
        <p:nvSpPr>
          <p:cNvPr id="3" name="Content Placeholder 2"/>
          <p:cNvSpPr>
            <a:spLocks noGrp="1"/>
          </p:cNvSpPr>
          <p:nvPr>
            <p:ph idx="1"/>
          </p:nvPr>
        </p:nvSpPr>
        <p:spPr/>
        <p:txBody>
          <a:bodyPr>
            <a:normAutofit fontScale="92500" lnSpcReduction="10000"/>
          </a:bodyPr>
          <a:lstStyle/>
          <a:p>
            <a:r>
              <a:rPr lang="en-US" dirty="0" smtClean="0"/>
              <a:t>1.After going on through this all issues as well as the </a:t>
            </a:r>
            <a:r>
              <a:rPr lang="en-US" dirty="0" err="1" smtClean="0"/>
              <a:t>characterisitics</a:t>
            </a:r>
            <a:r>
              <a:rPr lang="en-US" dirty="0" smtClean="0"/>
              <a:t> of Carps we went through several tests of water as well as various agents that can purify the water and then we came through a Chemical as well as chelating agent </a:t>
            </a:r>
            <a:r>
              <a:rPr lang="en-US" dirty="0" err="1" smtClean="0"/>
              <a:t>Aquasol</a:t>
            </a:r>
            <a:r>
              <a:rPr lang="en-US" dirty="0" smtClean="0"/>
              <a:t> that on further mixing in equal proportions of Algae as well as Spirulina not only improves the quality of water as well as increased the breeding rate of fish.</a:t>
            </a:r>
          </a:p>
          <a:p>
            <a:r>
              <a:rPr lang="en-US" dirty="0" smtClean="0"/>
              <a:t>2.As we came to conclusion at the end..</a:t>
            </a:r>
          </a:p>
          <a:p>
            <a:r>
              <a:rPr lang="en-US" dirty="0" smtClean="0"/>
              <a:t>3.</a:t>
            </a:r>
            <a:r>
              <a:rPr lang="en-IN" dirty="0"/>
              <a:t> Thus, we came to a conclusion that the bad quality of water has improved the breeding rate by 40%. Then we compared the growth rate of fish in different conditions. Growth Rate of the three fishes in average was 56.8% in normal water whereas in contaminated environment, it was 61.8%(larval). The breeding rate was increased by 5%(without spirulina) when compared with normal water </a:t>
            </a:r>
            <a:r>
              <a:rPr lang="en-IN" dirty="0" err="1"/>
              <a:t>vs</a:t>
            </a:r>
            <a:r>
              <a:rPr lang="en-IN" dirty="0"/>
              <a:t> contaminated water. </a:t>
            </a:r>
            <a:endParaRPr lang="en-IN" dirty="0"/>
          </a:p>
        </p:txBody>
      </p:sp>
    </p:spTree>
    <p:extLst>
      <p:ext uri="{BB962C8B-B14F-4D97-AF65-F5344CB8AC3E}">
        <p14:creationId xmlns:p14="http://schemas.microsoft.com/office/powerpoint/2010/main" val="508853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Contd</a:t>
            </a:r>
            <a:r>
              <a:rPr lang="en-US" dirty="0" smtClean="0"/>
              <a:t>…..</a:t>
            </a:r>
            <a:endParaRPr lang="en-IN" dirty="0"/>
          </a:p>
        </p:txBody>
      </p:sp>
      <p:sp>
        <p:nvSpPr>
          <p:cNvPr id="3" name="Content Placeholder 2"/>
          <p:cNvSpPr>
            <a:spLocks noGrp="1"/>
          </p:cNvSpPr>
          <p:nvPr>
            <p:ph idx="1"/>
          </p:nvPr>
        </p:nvSpPr>
        <p:spPr/>
        <p:txBody>
          <a:bodyPr>
            <a:normAutofit/>
          </a:bodyPr>
          <a:lstStyle/>
          <a:p>
            <a:r>
              <a:rPr lang="en-US" dirty="0" smtClean="0"/>
              <a:t>4.</a:t>
            </a:r>
            <a:r>
              <a:rPr lang="en-IN" dirty="0"/>
              <a:t> After feeding them with Spirulina(10%), the breeding rate increased to 66.4 %(</a:t>
            </a:r>
            <a:r>
              <a:rPr lang="en-IN" dirty="0" err="1"/>
              <a:t>Rohu</a:t>
            </a:r>
            <a:r>
              <a:rPr lang="en-IN" dirty="0"/>
              <a:t>), 93%(</a:t>
            </a:r>
            <a:r>
              <a:rPr lang="en-IN" dirty="0" err="1"/>
              <a:t>Catla</a:t>
            </a:r>
            <a:r>
              <a:rPr lang="en-IN" dirty="0"/>
              <a:t>), 84%(</a:t>
            </a:r>
            <a:r>
              <a:rPr lang="en-IN" dirty="0" err="1"/>
              <a:t>Mrigala</a:t>
            </a:r>
            <a:r>
              <a:rPr lang="en-IN" dirty="0"/>
              <a:t>) which leads to an average of 63 %. Rate of contamination was found to be 18%(</a:t>
            </a:r>
            <a:r>
              <a:rPr lang="en-IN" dirty="0" err="1"/>
              <a:t>Rohu</a:t>
            </a:r>
            <a:r>
              <a:rPr lang="en-IN" dirty="0"/>
              <a:t>), 5%(</a:t>
            </a:r>
            <a:r>
              <a:rPr lang="en-IN" dirty="0" err="1"/>
              <a:t>Catla</a:t>
            </a:r>
            <a:r>
              <a:rPr lang="en-IN" dirty="0"/>
              <a:t>), 7%(</a:t>
            </a:r>
            <a:r>
              <a:rPr lang="en-IN" dirty="0" err="1"/>
              <a:t>Mrigala</a:t>
            </a:r>
            <a:r>
              <a:rPr lang="en-IN" dirty="0"/>
              <a:t>) in contaminated water without </a:t>
            </a:r>
            <a:r>
              <a:rPr lang="en-IN" dirty="0" err="1"/>
              <a:t>sprulina</a:t>
            </a:r>
            <a:r>
              <a:rPr lang="en-IN" dirty="0"/>
              <a:t> and with </a:t>
            </a:r>
            <a:r>
              <a:rPr lang="en-IN" dirty="0" err="1"/>
              <a:t>sprulina</a:t>
            </a:r>
            <a:r>
              <a:rPr lang="en-IN" dirty="0"/>
              <a:t> the contamination rate for </a:t>
            </a:r>
            <a:r>
              <a:rPr lang="en-IN" dirty="0" err="1"/>
              <a:t>Rohu</a:t>
            </a:r>
            <a:r>
              <a:rPr lang="en-IN" dirty="0"/>
              <a:t>, </a:t>
            </a:r>
            <a:r>
              <a:rPr lang="en-IN" dirty="0" err="1"/>
              <a:t>Catla</a:t>
            </a:r>
            <a:r>
              <a:rPr lang="en-IN" dirty="0"/>
              <a:t>, </a:t>
            </a:r>
            <a:r>
              <a:rPr lang="en-IN" dirty="0" err="1"/>
              <a:t>Mrigala</a:t>
            </a:r>
            <a:r>
              <a:rPr lang="en-IN" dirty="0"/>
              <a:t> was 15 %,3 %,4 % </a:t>
            </a:r>
            <a:r>
              <a:rPr lang="en-IN" dirty="0" smtClean="0"/>
              <a:t>respectively.</a:t>
            </a:r>
          </a:p>
          <a:p>
            <a:r>
              <a:rPr lang="en-US" dirty="0" smtClean="0"/>
              <a:t>5.</a:t>
            </a:r>
            <a:r>
              <a:rPr lang="en-IN" dirty="0"/>
              <a:t> . Also, by feeding them with spirulina mixed with algae, it was found that that the WBCs decreased by 0.03% (overall) as compared to the fishes from the normal river or lake and it also decreased by 2% (overall) as compared to the fishes from contaminated water.</a:t>
            </a:r>
          </a:p>
          <a:p>
            <a:endParaRPr lang="en-IN" dirty="0"/>
          </a:p>
        </p:txBody>
      </p:sp>
    </p:spTree>
    <p:extLst>
      <p:ext uri="{BB962C8B-B14F-4D97-AF65-F5344CB8AC3E}">
        <p14:creationId xmlns:p14="http://schemas.microsoft.com/office/powerpoint/2010/main" val="41949695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REPORTS:-</a:t>
            </a:r>
            <a:br>
              <a:rPr lang="en-US" dirty="0" smtClean="0"/>
            </a:br>
            <a:endParaRPr lang="en-IN" dirty="0"/>
          </a:p>
        </p:txBody>
      </p:sp>
      <p:sp>
        <p:nvSpPr>
          <p:cNvPr id="3" name="Content Placeholder 2"/>
          <p:cNvSpPr>
            <a:spLocks noGrp="1"/>
          </p:cNvSpPr>
          <p:nvPr>
            <p:ph idx="1"/>
          </p:nvPr>
        </p:nvSpPr>
        <p:spPr/>
        <p:txBody>
          <a:bodyPr/>
          <a:lstStyle/>
          <a:p>
            <a:r>
              <a:rPr lang="en-US" dirty="0" smtClean="0"/>
              <a:t>1.</a:t>
            </a:r>
            <a:endParaRPr lang="en-IN" dirty="0"/>
          </a:p>
        </p:txBody>
      </p:sp>
      <p:graphicFrame>
        <p:nvGraphicFramePr>
          <p:cNvPr id="4" name="Table 3"/>
          <p:cNvGraphicFramePr>
            <a:graphicFrameLocks noGrp="1"/>
          </p:cNvGraphicFramePr>
          <p:nvPr>
            <p:extLst>
              <p:ext uri="{D42A27DB-BD31-4B8C-83A1-F6EECF244321}">
                <p14:modId xmlns:p14="http://schemas.microsoft.com/office/powerpoint/2010/main" val="1028856408"/>
              </p:ext>
            </p:extLst>
          </p:nvPr>
        </p:nvGraphicFramePr>
        <p:xfrm>
          <a:off x="785609" y="1648497"/>
          <a:ext cx="9620520" cy="4462531"/>
        </p:xfrm>
        <a:graphic>
          <a:graphicData uri="http://schemas.openxmlformats.org/drawingml/2006/table">
            <a:tbl>
              <a:tblPr firstRow="1" firstCol="1" bandRow="1">
                <a:tableStyleId>{5C22544A-7EE6-4342-B048-85BDC9FD1C3A}</a:tableStyleId>
              </a:tblPr>
              <a:tblGrid>
                <a:gridCol w="1789352"/>
                <a:gridCol w="1464648"/>
                <a:gridCol w="1536943"/>
                <a:gridCol w="1635879"/>
                <a:gridCol w="1596849"/>
                <a:gridCol w="1596849"/>
              </a:tblGrid>
              <a:tr h="691756">
                <a:tc>
                  <a:txBody>
                    <a:bodyPr/>
                    <a:lstStyle/>
                    <a:p>
                      <a:pPr marL="457200">
                        <a:lnSpc>
                          <a:spcPct val="107000"/>
                        </a:lnSpc>
                        <a:spcAft>
                          <a:spcPts val="0"/>
                        </a:spcAft>
                      </a:pPr>
                      <a:r>
                        <a:rPr lang="en-IN" sz="1200" dirty="0">
                          <a:effectLst/>
                        </a:rPr>
                        <a:t>Spirulina</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0"/>
                        </a:spcAft>
                      </a:pPr>
                      <a:r>
                        <a:rPr lang="en-IN" sz="1200">
                          <a:effectLst/>
                        </a:rPr>
                        <a:t>0%</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0"/>
                        </a:spcAft>
                      </a:pPr>
                      <a:r>
                        <a:rPr lang="en-IN" sz="1200">
                          <a:effectLst/>
                        </a:rPr>
                        <a:t>5%</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0"/>
                        </a:spcAft>
                      </a:pPr>
                      <a:r>
                        <a:rPr lang="en-IN" sz="1200">
                          <a:effectLst/>
                        </a:rPr>
                        <a:t>10%</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0"/>
                        </a:spcAft>
                      </a:pPr>
                      <a:r>
                        <a:rPr lang="en-IN" sz="1200">
                          <a:effectLst/>
                        </a:rPr>
                        <a:t>15%</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0"/>
                        </a:spcAft>
                      </a:pPr>
                      <a:r>
                        <a:rPr lang="en-IN" sz="1200">
                          <a:effectLst/>
                        </a:rPr>
                        <a:t>20%</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54155">
                <a:tc>
                  <a:txBody>
                    <a:bodyPr/>
                    <a:lstStyle/>
                    <a:p>
                      <a:pPr marL="457200">
                        <a:lnSpc>
                          <a:spcPct val="107000"/>
                        </a:lnSpc>
                        <a:spcAft>
                          <a:spcPts val="0"/>
                        </a:spcAft>
                      </a:pPr>
                      <a:r>
                        <a:rPr lang="en-IN" sz="1200">
                          <a:effectLst/>
                        </a:rPr>
                        <a:t>Fish meal</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IN" sz="1400">
                          <a:effectLst/>
                        </a:rPr>
                        <a:t>24.2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spcAft>
                          <a:spcPts val="0"/>
                        </a:spcAft>
                      </a:pPr>
                      <a:r>
                        <a:rPr lang="en-IN" sz="1400">
                          <a:effectLst/>
                        </a:rPr>
                        <a:t>21.7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spcAft>
                          <a:spcPts val="0"/>
                        </a:spcAft>
                      </a:pPr>
                      <a:r>
                        <a:rPr lang="en-IN" sz="1400">
                          <a:effectLst/>
                        </a:rPr>
                        <a:t>19.2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spcAft>
                          <a:spcPts val="0"/>
                        </a:spcAft>
                      </a:pPr>
                      <a:r>
                        <a:rPr lang="en-IN" sz="1400">
                          <a:effectLst/>
                        </a:rPr>
                        <a:t>16.8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spcAft>
                          <a:spcPts val="0"/>
                        </a:spcAft>
                      </a:pPr>
                      <a:r>
                        <a:rPr lang="en-IN" sz="1400">
                          <a:effectLst/>
                        </a:rPr>
                        <a:t>14.2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r>
              <a:tr h="754155">
                <a:tc>
                  <a:txBody>
                    <a:bodyPr/>
                    <a:lstStyle/>
                    <a:p>
                      <a:pPr marL="457200">
                        <a:lnSpc>
                          <a:spcPct val="107000"/>
                        </a:lnSpc>
                        <a:spcAft>
                          <a:spcPts val="0"/>
                        </a:spcAft>
                      </a:pPr>
                      <a:r>
                        <a:rPr lang="en-IN" sz="1200">
                          <a:effectLst/>
                        </a:rPr>
                        <a:t>Wheat bran</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IN" sz="1400">
                          <a:effectLst/>
                        </a:rPr>
                        <a:t>35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spcAft>
                          <a:spcPts val="0"/>
                        </a:spcAft>
                      </a:pPr>
                      <a:r>
                        <a:rPr lang="en-IN" sz="1400">
                          <a:effectLst/>
                        </a:rPr>
                        <a:t>35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spcAft>
                          <a:spcPts val="0"/>
                        </a:spcAft>
                      </a:pPr>
                      <a:r>
                        <a:rPr lang="en-IN" sz="1400">
                          <a:effectLst/>
                        </a:rPr>
                        <a:t>35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spcAft>
                          <a:spcPts val="0"/>
                        </a:spcAft>
                      </a:pPr>
                      <a:r>
                        <a:rPr lang="en-IN" sz="1400">
                          <a:effectLst/>
                        </a:rPr>
                        <a:t>35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spcAft>
                          <a:spcPts val="0"/>
                        </a:spcAft>
                      </a:pPr>
                      <a:r>
                        <a:rPr lang="en-IN" sz="1400">
                          <a:effectLst/>
                        </a:rPr>
                        <a:t>35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r>
              <a:tr h="754155">
                <a:tc>
                  <a:txBody>
                    <a:bodyPr/>
                    <a:lstStyle/>
                    <a:p>
                      <a:pPr marL="457200">
                        <a:lnSpc>
                          <a:spcPct val="107000"/>
                        </a:lnSpc>
                        <a:spcAft>
                          <a:spcPts val="0"/>
                        </a:spcAft>
                      </a:pPr>
                      <a:r>
                        <a:rPr lang="en-IN" sz="1200">
                          <a:effectLst/>
                        </a:rPr>
                        <a:t>Soya bean</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IN" sz="1400">
                          <a:effectLst/>
                        </a:rPr>
                        <a:t>20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spcAft>
                          <a:spcPts val="0"/>
                        </a:spcAft>
                      </a:pPr>
                      <a:r>
                        <a:rPr lang="en-IN" sz="1400">
                          <a:effectLst/>
                        </a:rPr>
                        <a:t>20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spcAft>
                          <a:spcPts val="0"/>
                        </a:spcAft>
                      </a:pPr>
                      <a:r>
                        <a:rPr lang="en-IN" sz="1400">
                          <a:effectLst/>
                        </a:rPr>
                        <a:t>20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spcAft>
                          <a:spcPts val="0"/>
                        </a:spcAft>
                      </a:pPr>
                      <a:r>
                        <a:rPr lang="en-IN" sz="1400">
                          <a:effectLst/>
                        </a:rPr>
                        <a:t>20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spcAft>
                          <a:spcPts val="0"/>
                        </a:spcAft>
                      </a:pPr>
                      <a:r>
                        <a:rPr lang="en-IN" sz="1400">
                          <a:effectLst/>
                        </a:rPr>
                        <a:t>20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r>
              <a:tr h="754155">
                <a:tc>
                  <a:txBody>
                    <a:bodyPr/>
                    <a:lstStyle/>
                    <a:p>
                      <a:pPr marL="457200">
                        <a:lnSpc>
                          <a:spcPct val="107000"/>
                        </a:lnSpc>
                        <a:spcAft>
                          <a:spcPts val="0"/>
                        </a:spcAft>
                      </a:pPr>
                      <a:r>
                        <a:rPr lang="en-IN" sz="1200">
                          <a:effectLst/>
                        </a:rPr>
                        <a:t>Broken Rice</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IN" sz="1400">
                          <a:effectLst/>
                        </a:rPr>
                        <a:t>20.3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spcAft>
                          <a:spcPts val="0"/>
                        </a:spcAft>
                      </a:pPr>
                      <a:r>
                        <a:rPr lang="en-IN" sz="1400">
                          <a:effectLst/>
                        </a:rPr>
                        <a:t>17.8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spcAft>
                          <a:spcPts val="0"/>
                        </a:spcAft>
                      </a:pPr>
                      <a:r>
                        <a:rPr lang="en-IN" sz="1400">
                          <a:effectLst/>
                        </a:rPr>
                        <a:t>15.3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spcAft>
                          <a:spcPts val="0"/>
                        </a:spcAft>
                      </a:pPr>
                      <a:r>
                        <a:rPr lang="en-IN" sz="1400">
                          <a:effectLst/>
                        </a:rPr>
                        <a:t>12.7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spcAft>
                          <a:spcPts val="0"/>
                        </a:spcAft>
                      </a:pPr>
                      <a:r>
                        <a:rPr lang="en-IN" sz="1400">
                          <a:effectLst/>
                        </a:rPr>
                        <a:t>10.3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r>
              <a:tr h="754155">
                <a:tc>
                  <a:txBody>
                    <a:bodyPr/>
                    <a:lstStyle/>
                    <a:p>
                      <a:pPr marL="457200">
                        <a:lnSpc>
                          <a:spcPct val="107000"/>
                        </a:lnSpc>
                        <a:spcAft>
                          <a:spcPts val="0"/>
                        </a:spcAft>
                      </a:pPr>
                      <a:r>
                        <a:rPr lang="en-IN" sz="1200">
                          <a:effectLst/>
                        </a:rPr>
                        <a:t>Vitamin</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IN" sz="1400" dirty="0">
                          <a:effectLst/>
                        </a:rPr>
                        <a:t>0.5 </a:t>
                      </a:r>
                      <a:endParaRPr lang="en-IN"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spcAft>
                          <a:spcPts val="0"/>
                        </a:spcAft>
                      </a:pPr>
                      <a:r>
                        <a:rPr lang="en-IN" sz="1400">
                          <a:effectLst/>
                        </a:rPr>
                        <a:t>0.5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spcAft>
                          <a:spcPts val="0"/>
                        </a:spcAft>
                      </a:pPr>
                      <a:r>
                        <a:rPr lang="en-IN" sz="1400">
                          <a:effectLst/>
                        </a:rPr>
                        <a:t>0.5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spcAft>
                          <a:spcPts val="0"/>
                        </a:spcAft>
                      </a:pPr>
                      <a:r>
                        <a:rPr lang="en-IN" sz="1400">
                          <a:effectLst/>
                        </a:rPr>
                        <a:t>0.5 </a:t>
                      </a:r>
                      <a:endParaRPr lang="en-IN" sz="120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a:spcAft>
                          <a:spcPts val="0"/>
                        </a:spcAft>
                      </a:pPr>
                      <a:r>
                        <a:rPr lang="en-IN" sz="1400" dirty="0">
                          <a:effectLst/>
                        </a:rPr>
                        <a:t>0.5 </a:t>
                      </a:r>
                      <a:endParaRPr lang="en-IN" sz="1200" dirty="0">
                        <a:solidFill>
                          <a:srgbClr val="000000"/>
                        </a:solidFill>
                        <a:effectLst/>
                        <a:latin typeface="Times New Roman" panose="02020603050405020304" pitchFamily="18" charset="0"/>
                        <a:ea typeface="Calibri" panose="020F0502020204030204" pitchFamily="34" charset="0"/>
                      </a:endParaRPr>
                    </a:p>
                  </a:txBody>
                  <a:tcPr marL="68580" marR="68580" marT="0" marB="0"/>
                </a:tc>
              </a:tr>
            </a:tbl>
          </a:graphicData>
        </a:graphic>
      </p:graphicFrame>
    </p:spTree>
    <p:extLst>
      <p:ext uri="{BB962C8B-B14F-4D97-AF65-F5344CB8AC3E}">
        <p14:creationId xmlns:p14="http://schemas.microsoft.com/office/powerpoint/2010/main" val="1240203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COmpARATIVE</a:t>
            </a:r>
            <a:r>
              <a:rPr lang="en-US" dirty="0" smtClean="0"/>
              <a:t> GROWTH REPORTS:-</a:t>
            </a:r>
            <a:endParaRPr lang="en-IN" dirty="0"/>
          </a:p>
        </p:txBody>
      </p:sp>
      <p:sp>
        <p:nvSpPr>
          <p:cNvPr id="3" name="Content Placeholder 2"/>
          <p:cNvSpPr>
            <a:spLocks noGrp="1"/>
          </p:cNvSpPr>
          <p:nvPr>
            <p:ph idx="1"/>
          </p:nvPr>
        </p:nvSpPr>
        <p:spPr/>
        <p:txBody>
          <a:bodyPr/>
          <a:lstStyle/>
          <a:p>
            <a:r>
              <a:rPr lang="en-US" dirty="0" smtClean="0"/>
              <a:t>1.</a:t>
            </a:r>
            <a:endParaRPr lang="en-IN" dirty="0"/>
          </a:p>
        </p:txBody>
      </p:sp>
      <p:graphicFrame>
        <p:nvGraphicFramePr>
          <p:cNvPr id="4" name="Table 3"/>
          <p:cNvGraphicFramePr>
            <a:graphicFrameLocks noGrp="1"/>
          </p:cNvGraphicFramePr>
          <p:nvPr>
            <p:extLst>
              <p:ext uri="{D42A27DB-BD31-4B8C-83A1-F6EECF244321}">
                <p14:modId xmlns:p14="http://schemas.microsoft.com/office/powerpoint/2010/main" val="1860956785"/>
              </p:ext>
            </p:extLst>
          </p:nvPr>
        </p:nvGraphicFramePr>
        <p:xfrm>
          <a:off x="1429554" y="2266681"/>
          <a:ext cx="7559902" cy="2059354"/>
        </p:xfrm>
        <a:graphic>
          <a:graphicData uri="http://schemas.openxmlformats.org/drawingml/2006/table">
            <a:tbl>
              <a:tblPr>
                <a:tableStyleId>{5C22544A-7EE6-4342-B048-85BDC9FD1C3A}</a:tableStyleId>
              </a:tblPr>
              <a:tblGrid>
                <a:gridCol w="798491"/>
                <a:gridCol w="1300766"/>
                <a:gridCol w="1140701"/>
                <a:gridCol w="1079986"/>
                <a:gridCol w="1079986"/>
                <a:gridCol w="1079986"/>
                <a:gridCol w="1079986"/>
              </a:tblGrid>
              <a:tr h="819068">
                <a:tc>
                  <a:txBody>
                    <a:bodyPr/>
                    <a:lstStyle/>
                    <a:p>
                      <a:pPr>
                        <a:lnSpc>
                          <a:spcPct val="107000"/>
                        </a:lnSpc>
                        <a:spcAft>
                          <a:spcPts val="0"/>
                        </a:spcAft>
                      </a:pPr>
                      <a:r>
                        <a:rPr lang="en-IN" sz="1150" dirty="0">
                          <a:effectLst/>
                        </a:rPr>
                        <a:t>SAMPLE</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600" dirty="0">
                          <a:effectLst/>
                        </a:rPr>
                        <a:t>Mean initial weight(</a:t>
                      </a:r>
                      <a:r>
                        <a:rPr lang="en-IN" sz="1600" dirty="0" err="1">
                          <a:effectLst/>
                        </a:rPr>
                        <a:t>gm</a:t>
                      </a:r>
                      <a:r>
                        <a:rPr lang="en-IN" sz="1600" dirty="0">
                          <a:effectLst/>
                        </a:rPr>
                        <a:t>) </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400" dirty="0">
                          <a:effectLst/>
                        </a:rPr>
                        <a:t>Mean weight gain(</a:t>
                      </a:r>
                      <a:r>
                        <a:rPr lang="en-IN" sz="1400" dirty="0" err="1">
                          <a:effectLst/>
                        </a:rPr>
                        <a:t>gm</a:t>
                      </a:r>
                      <a:r>
                        <a:rPr lang="en-IN" sz="1400" dirty="0">
                          <a:effectLst/>
                        </a:rPr>
                        <a:t>) </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400" dirty="0">
                          <a:effectLst/>
                        </a:rPr>
                        <a:t>Daily growth rate (</a:t>
                      </a:r>
                      <a:r>
                        <a:rPr lang="en-IN" sz="1400" dirty="0" err="1">
                          <a:effectLst/>
                        </a:rPr>
                        <a:t>gm</a:t>
                      </a:r>
                      <a:r>
                        <a:rPr lang="en-IN" sz="1400" dirty="0">
                          <a:effectLst/>
                        </a:rPr>
                        <a:t>/fish/day</a:t>
                      </a:r>
                      <a:r>
                        <a:rPr lang="en-IN" sz="1150" dirty="0">
                          <a:effectLst/>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400" dirty="0">
                          <a:effectLst/>
                        </a:rPr>
                        <a:t>Specific growth rate(/day) </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400" dirty="0" smtClean="0">
                          <a:effectLst/>
                        </a:rPr>
                        <a:t>Relative </a:t>
                      </a:r>
                      <a:r>
                        <a:rPr lang="en-IN" sz="1400" dirty="0">
                          <a:effectLst/>
                        </a:rPr>
                        <a:t>growth rate (</a:t>
                      </a:r>
                      <a:r>
                        <a:rPr lang="en-IN" sz="1400" dirty="0" err="1" smtClean="0">
                          <a:effectLst/>
                        </a:rPr>
                        <a:t>gm</a:t>
                      </a:r>
                      <a:r>
                        <a:rPr lang="en-IN" sz="1400" dirty="0" smtClean="0">
                          <a:effectLst/>
                        </a:rPr>
                        <a:t>/day </a:t>
                      </a:r>
                      <a:r>
                        <a:rPr lang="en-IN" sz="1400" dirty="0">
                          <a:effectLst/>
                        </a:rPr>
                        <a:t>%) </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400" dirty="0">
                          <a:effectLst/>
                        </a:rPr>
                        <a:t>Survival %</a:t>
                      </a:r>
                      <a:r>
                        <a:rPr lang="en-IN" sz="1150" dirty="0">
                          <a:effectLst/>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87472">
                <a:tc>
                  <a:txBody>
                    <a:bodyPr/>
                    <a:lstStyle/>
                    <a:p>
                      <a:pPr>
                        <a:lnSpc>
                          <a:spcPct val="107000"/>
                        </a:lnSpc>
                        <a:spcAft>
                          <a:spcPts val="0"/>
                        </a:spcAft>
                      </a:pPr>
                      <a:r>
                        <a:rPr lang="en-IN" sz="1300">
                          <a:effectLst/>
                        </a:rPr>
                        <a:t>Rohu</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300">
                          <a:effectLst/>
                        </a:rPr>
                        <a:t>36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300" dirty="0">
                          <a:effectLst/>
                        </a:rPr>
                        <a:t>8.375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300" dirty="0">
                          <a:effectLst/>
                        </a:rPr>
                        <a:t>0.100 </a:t>
                      </a:r>
                      <a:r>
                        <a:rPr lang="en-IN" sz="1300" dirty="0" smtClean="0">
                          <a:effectLst/>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300" dirty="0">
                          <a:effectLst/>
                        </a:rPr>
                        <a:t>23.133 </a:t>
                      </a:r>
                      <a:r>
                        <a:rPr lang="en-IN" sz="1300" dirty="0" smtClean="0">
                          <a:effectLst/>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300" dirty="0">
                          <a:effectLst/>
                        </a:rPr>
                        <a:t>0.105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300" dirty="0">
                          <a:effectLst/>
                        </a:rPr>
                        <a:t>64.286 </a:t>
                      </a:r>
                      <a:r>
                        <a:rPr lang="en-IN" sz="1300" dirty="0" smtClean="0">
                          <a:effectLst/>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87472">
                <a:tc>
                  <a:txBody>
                    <a:bodyPr/>
                    <a:lstStyle/>
                    <a:p>
                      <a:pPr>
                        <a:lnSpc>
                          <a:spcPct val="107000"/>
                        </a:lnSpc>
                        <a:spcAft>
                          <a:spcPts val="0"/>
                        </a:spcAft>
                      </a:pPr>
                      <a:r>
                        <a:rPr lang="en-IN" sz="1300">
                          <a:effectLst/>
                        </a:rPr>
                        <a:t>Catla</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300">
                          <a:effectLst/>
                        </a:rPr>
                        <a:t>37.25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300" dirty="0">
                          <a:effectLst/>
                        </a:rPr>
                        <a:t>12.663 </a:t>
                      </a:r>
                      <a:r>
                        <a:rPr lang="en-IN" sz="1300" dirty="0" smtClean="0">
                          <a:effectLst/>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300" dirty="0">
                          <a:effectLst/>
                        </a:rPr>
                        <a:t>0.151 </a:t>
                      </a:r>
                      <a:r>
                        <a:rPr lang="en-IN" sz="1300" dirty="0" smtClean="0">
                          <a:effectLst/>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300" dirty="0">
                          <a:effectLst/>
                        </a:rPr>
                        <a:t>34.431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300" dirty="0">
                          <a:effectLst/>
                        </a:rPr>
                        <a:t>0.150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300" dirty="0">
                          <a:effectLst/>
                        </a:rPr>
                        <a:t>92.857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87472">
                <a:tc>
                  <a:txBody>
                    <a:bodyPr/>
                    <a:lstStyle/>
                    <a:p>
                      <a:pPr>
                        <a:lnSpc>
                          <a:spcPct val="107000"/>
                        </a:lnSpc>
                        <a:spcAft>
                          <a:spcPts val="0"/>
                        </a:spcAft>
                      </a:pPr>
                      <a:r>
                        <a:rPr lang="en-IN" sz="1300">
                          <a:effectLst/>
                        </a:rPr>
                        <a:t>Mrigala</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300">
                          <a:effectLst/>
                        </a:rPr>
                        <a:t>34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300">
                          <a:effectLst/>
                        </a:rPr>
                        <a:t>16.593 a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300" dirty="0">
                          <a:effectLst/>
                        </a:rPr>
                        <a:t>0.198 </a:t>
                      </a:r>
                      <a:r>
                        <a:rPr lang="en-IN" sz="1300" dirty="0" smtClean="0">
                          <a:effectLst/>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300" dirty="0">
                          <a:effectLst/>
                        </a:rPr>
                        <a:t>48.964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300" dirty="0">
                          <a:effectLst/>
                        </a:rPr>
                        <a:t>0.205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N" sz="1300" dirty="0">
                          <a:effectLst/>
                        </a:rPr>
                        <a:t>85.714 </a:t>
                      </a:r>
                      <a:r>
                        <a:rPr lang="en-IN" sz="1300" dirty="0" smtClean="0">
                          <a:effectLst/>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6783243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IMMUNOLOGICAL </a:t>
            </a:r>
            <a:r>
              <a:rPr lang="en-US" dirty="0" err="1" smtClean="0"/>
              <a:t>TESt</a:t>
            </a:r>
            <a:r>
              <a:rPr lang="en-US" dirty="0" smtClean="0"/>
              <a:t> REPORTS:-</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9386686"/>
              </p:ext>
            </p:extLst>
          </p:nvPr>
        </p:nvGraphicFramePr>
        <p:xfrm>
          <a:off x="1519710" y="2084832"/>
          <a:ext cx="8062170" cy="2615956"/>
        </p:xfrm>
        <a:graphic>
          <a:graphicData uri="http://schemas.openxmlformats.org/drawingml/2006/table">
            <a:tbl>
              <a:tblPr>
                <a:tableStyleId>{5C22544A-7EE6-4342-B048-85BDC9FD1C3A}</a:tableStyleId>
              </a:tblPr>
              <a:tblGrid>
                <a:gridCol w="1612434"/>
                <a:gridCol w="1612434"/>
                <a:gridCol w="1612434"/>
                <a:gridCol w="1612434"/>
                <a:gridCol w="1612434"/>
              </a:tblGrid>
              <a:tr h="428802">
                <a:tc>
                  <a:txBody>
                    <a:bodyPr/>
                    <a:lstStyle/>
                    <a:p>
                      <a:pPr>
                        <a:lnSpc>
                          <a:spcPct val="107000"/>
                        </a:lnSpc>
                        <a:spcAft>
                          <a:spcPts val="800"/>
                        </a:spcAft>
                      </a:pPr>
                      <a:r>
                        <a:rPr lang="en-IN" sz="1400" dirty="0">
                          <a:effectLst/>
                        </a:rPr>
                        <a:t>       Treatment </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0"/>
                        </a:spcAft>
                      </a:pPr>
                      <a:r>
                        <a:rPr lang="en-IN" sz="1400" dirty="0">
                          <a:effectLst/>
                        </a:rPr>
                        <a:t>GRAN % </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0"/>
                        </a:spcAft>
                      </a:pPr>
                      <a:r>
                        <a:rPr lang="en-IN" sz="1400" dirty="0">
                          <a:effectLst/>
                        </a:rPr>
                        <a:t>Lymph%</a:t>
                      </a:r>
                      <a:r>
                        <a:rPr lang="en-IN" sz="1200" dirty="0">
                          <a:effectLst/>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0"/>
                        </a:spcAft>
                      </a:pPr>
                      <a:r>
                        <a:rPr lang="en-IN" sz="1400" dirty="0">
                          <a:effectLst/>
                        </a:rPr>
                        <a:t>Mid% </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800"/>
                        </a:spcAft>
                      </a:pPr>
                      <a:r>
                        <a:rPr lang="en-IN" sz="1400" dirty="0">
                          <a:effectLst/>
                        </a:rPr>
                        <a:t>PLT%</a:t>
                      </a:r>
                      <a:r>
                        <a:rPr lang="en-IN" sz="1200" dirty="0">
                          <a:effectLst/>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878010">
                <a:tc>
                  <a:txBody>
                    <a:bodyPr/>
                    <a:lstStyle/>
                    <a:p>
                      <a:pPr marL="457200">
                        <a:lnSpc>
                          <a:spcPct val="107000"/>
                        </a:lnSpc>
                        <a:spcAft>
                          <a:spcPts val="0"/>
                        </a:spcAft>
                      </a:pPr>
                      <a:r>
                        <a:rPr lang="en-US" sz="1100" dirty="0" smtClean="0">
                          <a:effectLst/>
                          <a:latin typeface="Calibri" panose="020F0502020204030204" pitchFamily="34" charset="0"/>
                          <a:ea typeface="Calibri" panose="020F0502020204030204" pitchFamily="34" charset="0"/>
                          <a:cs typeface="Times New Roman" panose="02020603050405020304" pitchFamily="18" charset="0"/>
                        </a:rPr>
                        <a:t>ROHU</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0"/>
                        </a:spcAft>
                      </a:pPr>
                      <a:r>
                        <a:rPr lang="en-IN" sz="1200">
                          <a:effectLst/>
                        </a:rPr>
                        <a:t>62.300 a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0"/>
                        </a:spcAft>
                      </a:pPr>
                      <a:r>
                        <a:rPr lang="en-IN" sz="1200">
                          <a:effectLst/>
                        </a:rPr>
                        <a:t>6.600 c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0"/>
                        </a:spcAft>
                      </a:pPr>
                      <a:r>
                        <a:rPr lang="en-IN" sz="1200">
                          <a:effectLst/>
                        </a:rPr>
                        <a:t>31.100 a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800"/>
                        </a:spcAft>
                      </a:pPr>
                      <a:r>
                        <a:rPr lang="en-IN" sz="1200">
                          <a:effectLst/>
                        </a:rPr>
                        <a:t>18.000 ab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28802">
                <a:tc>
                  <a:txBody>
                    <a:bodyPr/>
                    <a:lstStyle/>
                    <a:p>
                      <a:pPr marL="457200">
                        <a:lnSpc>
                          <a:spcPct val="107000"/>
                        </a:lnSpc>
                        <a:spcAft>
                          <a:spcPts val="0"/>
                        </a:spcAft>
                      </a:pPr>
                      <a:r>
                        <a:rPr lang="en-US" sz="1200" dirty="0" smtClean="0">
                          <a:effectLst/>
                          <a:latin typeface="+mn-lt"/>
                          <a:ea typeface="+mn-ea"/>
                          <a:cs typeface="+mn-cs"/>
                        </a:rPr>
                        <a:t>CATLA</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0"/>
                        </a:spcAft>
                      </a:pPr>
                      <a:r>
                        <a:rPr lang="en-IN" sz="1200">
                          <a:effectLst/>
                        </a:rPr>
                        <a:t>62.000 a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0"/>
                        </a:spcAft>
                      </a:pPr>
                      <a:r>
                        <a:rPr lang="en-IN" sz="1200">
                          <a:effectLst/>
                        </a:rPr>
                        <a:t>5.000 c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0"/>
                        </a:spcAft>
                      </a:pPr>
                      <a:r>
                        <a:rPr lang="en-IN" sz="1200">
                          <a:effectLst/>
                        </a:rPr>
                        <a:t>33.000 a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800"/>
                        </a:spcAft>
                      </a:pPr>
                      <a:r>
                        <a:rPr lang="en-IN" sz="1200">
                          <a:effectLst/>
                        </a:rPr>
                        <a:t>5.000 b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880342">
                <a:tc>
                  <a:txBody>
                    <a:bodyPr/>
                    <a:lstStyle/>
                    <a:p>
                      <a:pPr marL="457200">
                        <a:lnSpc>
                          <a:spcPct val="107000"/>
                        </a:lnSpc>
                        <a:spcAft>
                          <a:spcPts val="0"/>
                        </a:spcAft>
                      </a:pPr>
                      <a:r>
                        <a:rPr lang="en-US" sz="1200" dirty="0" smtClean="0">
                          <a:effectLst/>
                          <a:latin typeface="+mn-lt"/>
                          <a:ea typeface="+mn-ea"/>
                          <a:cs typeface="+mn-cs"/>
                        </a:rPr>
                        <a:t>MRIGALA</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0"/>
                        </a:spcAft>
                      </a:pPr>
                      <a:r>
                        <a:rPr lang="en-IN" sz="1200">
                          <a:effectLst/>
                        </a:rPr>
                        <a:t>60.250 a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0"/>
                        </a:spcAft>
                      </a:pPr>
                      <a:r>
                        <a:rPr lang="en-IN" sz="1200">
                          <a:effectLst/>
                        </a:rPr>
                        <a:t>12.450 ab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0"/>
                        </a:spcAft>
                      </a:pPr>
                      <a:r>
                        <a:rPr lang="en-IN" sz="1200">
                          <a:effectLst/>
                        </a:rPr>
                        <a:t>33.000 a </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800"/>
                        </a:spcAft>
                      </a:pPr>
                      <a:r>
                        <a:rPr lang="en-IN" sz="1200" dirty="0">
                          <a:effectLst/>
                        </a:rPr>
                        <a:t>7.000 b</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889385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IN" dirty="0"/>
          </a:p>
        </p:txBody>
      </p:sp>
      <p:sp>
        <p:nvSpPr>
          <p:cNvPr id="3" name="Content Placeholder 2"/>
          <p:cNvSpPr>
            <a:spLocks noGrp="1"/>
          </p:cNvSpPr>
          <p:nvPr>
            <p:ph idx="1"/>
          </p:nvPr>
        </p:nvSpPr>
        <p:spPr/>
        <p:txBody>
          <a:bodyPr>
            <a:normAutofit fontScale="92500" lnSpcReduction="20000"/>
          </a:bodyPr>
          <a:lstStyle/>
          <a:p>
            <a:pPr marL="457200" indent="-457200">
              <a:buAutoNum type="arabicPeriod"/>
            </a:pPr>
            <a:r>
              <a:rPr lang="en-IN" dirty="0" smtClean="0"/>
              <a:t>THE </a:t>
            </a:r>
            <a:r>
              <a:rPr lang="en-IN" dirty="0"/>
              <a:t>MORE CONTAMINATED THE WATER, THE MORE FAST THEY WILL BREED</a:t>
            </a:r>
            <a:r>
              <a:rPr lang="en-IN" dirty="0" smtClean="0"/>
              <a:t>.</a:t>
            </a:r>
          </a:p>
          <a:p>
            <a:pPr marL="457200" indent="-457200">
              <a:buAutoNum type="arabicPeriod"/>
            </a:pPr>
            <a:r>
              <a:rPr lang="en-US" dirty="0" smtClean="0"/>
              <a:t>It is the main theme of my experiment as we started our experiment to increase the breeding capacity of fish.</a:t>
            </a:r>
          </a:p>
          <a:p>
            <a:pPr marL="457200" indent="-457200">
              <a:buAutoNum type="arabicPeriod"/>
            </a:pPr>
            <a:r>
              <a:rPr lang="en-US" dirty="0" smtClean="0"/>
              <a:t>At the end we came to conclusion that we not only became successful in increasing its breeding rate but also the water can also be recycled.</a:t>
            </a:r>
          </a:p>
          <a:p>
            <a:pPr marL="457200" indent="-457200">
              <a:buAutoNum type="arabicPeriod"/>
            </a:pPr>
            <a:r>
              <a:rPr lang="en-IN" dirty="0"/>
              <a:t>Growth Rate of the three fishes in average was 56.8% in normal water whereas in contaminated environment, it was 61.8%(larval). The breeding rate was increased by 5%(without spirulina) when compared with normal water </a:t>
            </a:r>
            <a:r>
              <a:rPr lang="en-IN" dirty="0" err="1"/>
              <a:t>vs</a:t>
            </a:r>
            <a:r>
              <a:rPr lang="en-IN" dirty="0"/>
              <a:t> contaminated water. After feeding them with Spirulina(10%), the breeding rate increased to 66.4 %(</a:t>
            </a:r>
            <a:r>
              <a:rPr lang="en-IN" dirty="0" err="1"/>
              <a:t>Rohu</a:t>
            </a:r>
            <a:r>
              <a:rPr lang="en-IN" dirty="0"/>
              <a:t>), 93%(</a:t>
            </a:r>
            <a:r>
              <a:rPr lang="en-IN" dirty="0" err="1"/>
              <a:t>Catla</a:t>
            </a:r>
            <a:r>
              <a:rPr lang="en-IN" dirty="0"/>
              <a:t>), 84%(</a:t>
            </a:r>
            <a:r>
              <a:rPr lang="en-IN" dirty="0" err="1"/>
              <a:t>Mrigala</a:t>
            </a:r>
            <a:r>
              <a:rPr lang="en-IN" dirty="0"/>
              <a:t>) which leads to an average of 63 %. Rate of contamination was found to be 18%(</a:t>
            </a:r>
            <a:r>
              <a:rPr lang="en-IN" dirty="0" err="1"/>
              <a:t>Rohu</a:t>
            </a:r>
            <a:r>
              <a:rPr lang="en-IN" dirty="0"/>
              <a:t>), 5%(</a:t>
            </a:r>
            <a:r>
              <a:rPr lang="en-IN" dirty="0" err="1"/>
              <a:t>Catla</a:t>
            </a:r>
            <a:r>
              <a:rPr lang="en-IN" dirty="0"/>
              <a:t>), 7%(</a:t>
            </a:r>
            <a:r>
              <a:rPr lang="en-IN" dirty="0" err="1"/>
              <a:t>Mrigala</a:t>
            </a:r>
            <a:r>
              <a:rPr lang="en-IN" dirty="0"/>
              <a:t>) in contaminated water without </a:t>
            </a:r>
            <a:r>
              <a:rPr lang="en-IN" dirty="0" err="1"/>
              <a:t>sprulina</a:t>
            </a:r>
            <a:r>
              <a:rPr lang="en-IN" dirty="0"/>
              <a:t> and with </a:t>
            </a:r>
            <a:r>
              <a:rPr lang="en-IN" dirty="0" err="1"/>
              <a:t>sprulina</a:t>
            </a:r>
            <a:r>
              <a:rPr lang="en-IN" dirty="0"/>
              <a:t> the contamination rate for </a:t>
            </a:r>
            <a:r>
              <a:rPr lang="en-IN" dirty="0" err="1"/>
              <a:t>Rohu</a:t>
            </a:r>
            <a:r>
              <a:rPr lang="en-IN" dirty="0"/>
              <a:t>, </a:t>
            </a:r>
            <a:r>
              <a:rPr lang="en-IN" dirty="0" err="1"/>
              <a:t>Catla</a:t>
            </a:r>
            <a:r>
              <a:rPr lang="en-IN" dirty="0"/>
              <a:t>, </a:t>
            </a:r>
            <a:r>
              <a:rPr lang="en-IN" dirty="0" err="1"/>
              <a:t>Mrigala</a:t>
            </a:r>
            <a:r>
              <a:rPr lang="en-IN" dirty="0"/>
              <a:t> was 15 %,3 %,4 % respectively</a:t>
            </a:r>
            <a:endParaRPr lang="en-IN" dirty="0"/>
          </a:p>
        </p:txBody>
      </p:sp>
    </p:spTree>
    <p:extLst>
      <p:ext uri="{BB962C8B-B14F-4D97-AF65-F5344CB8AC3E}">
        <p14:creationId xmlns:p14="http://schemas.microsoft.com/office/powerpoint/2010/main" val="37413348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703" y="520343"/>
            <a:ext cx="9720072" cy="1499616"/>
          </a:xfrm>
        </p:spPr>
        <p:txBody>
          <a:bodyPr/>
          <a:lstStyle/>
          <a:p>
            <a:r>
              <a:rPr lang="en-US" dirty="0" err="1" smtClean="0"/>
              <a:t>Contd</a:t>
            </a:r>
            <a:r>
              <a:rPr lang="en-US" dirty="0" smtClean="0"/>
              <a:t>….</a:t>
            </a:r>
            <a:endParaRPr lang="en-IN" dirty="0"/>
          </a:p>
        </p:txBody>
      </p:sp>
      <p:sp>
        <p:nvSpPr>
          <p:cNvPr id="3" name="Content Placeholder 2"/>
          <p:cNvSpPr>
            <a:spLocks noGrp="1"/>
          </p:cNvSpPr>
          <p:nvPr>
            <p:ph idx="1"/>
          </p:nvPr>
        </p:nvSpPr>
        <p:spPr>
          <a:xfrm>
            <a:off x="1436252" y="2019959"/>
            <a:ext cx="9720073" cy="4023360"/>
          </a:xfrm>
        </p:spPr>
        <p:txBody>
          <a:bodyPr/>
          <a:lstStyle/>
          <a:p>
            <a:r>
              <a:rPr lang="en-US" dirty="0" smtClean="0"/>
              <a:t>1.</a:t>
            </a:r>
            <a:endParaRPr lang="en-US" dirty="0"/>
          </a:p>
          <a:p>
            <a:endParaRPr lang="en-IN" dirty="0"/>
          </a:p>
        </p:txBody>
      </p:sp>
      <p:sp>
        <p:nvSpPr>
          <p:cNvPr id="4" name="Rectangle 3"/>
          <p:cNvSpPr/>
          <p:nvPr/>
        </p:nvSpPr>
        <p:spPr>
          <a:xfrm>
            <a:off x="2259170" y="2019959"/>
            <a:ext cx="6096000" cy="2923877"/>
          </a:xfrm>
          <a:prstGeom prst="rect">
            <a:avLst/>
          </a:prstGeom>
        </p:spPr>
        <p:txBody>
          <a:bodyPr>
            <a:spAutoFit/>
          </a:bodyPr>
          <a:lstStyle/>
          <a:p>
            <a:pPr algn="ctr">
              <a:lnSpc>
                <a:spcPct val="115000"/>
              </a:lnSpc>
              <a:spcAft>
                <a:spcPts val="1000"/>
              </a:spcAft>
            </a:pPr>
            <a:r>
              <a:rPr lang="en-IN" sz="2000" b="1" dirty="0">
                <a:latin typeface="+mj-lt"/>
                <a:ea typeface="Calibri" panose="020F0502020204030204" pitchFamily="34" charset="0"/>
                <a:cs typeface="Calibri" panose="020F0502020204030204" pitchFamily="34" charset="0"/>
              </a:rPr>
              <a:t>Hence, this</a:t>
            </a:r>
            <a:r>
              <a:rPr lang="en-IN" sz="2000" b="1" dirty="0">
                <a:latin typeface="+mj-lt"/>
                <a:ea typeface="Calibri" panose="020F0502020204030204" pitchFamily="34" charset="0"/>
                <a:cs typeface="Times New Roman" panose="02020603050405020304" pitchFamily="18" charset="0"/>
              </a:rPr>
              <a:t> can be beneficial for the humans who are involved in fish farming by adopting this procedure. This not only will increase their breeding capacity, but also will clean the water too for further uses. Also, by feeding them with spirulina mixed with algae, it was found that that the WBCs decreased by 0.03% (overall) as compared to the fishes from the normal river or lake and it also decreased by 2% (overall) as compared to the fishes from contaminated water.</a:t>
            </a:r>
            <a:endParaRPr lang="en-IN" sz="2000" b="1"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692142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Ion Boardroom</Template>
  <TotalTime>167</TotalTime>
  <Words>3390</Words>
  <Application>Microsoft Office PowerPoint</Application>
  <PresentationFormat>Widescreen</PresentationFormat>
  <Paragraphs>193</Paragraphs>
  <Slides>26</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26</vt:i4>
      </vt:variant>
    </vt:vector>
  </HeadingPairs>
  <TitlesOfParts>
    <vt:vector size="35" baseType="lpstr">
      <vt:lpstr>Arial</vt:lpstr>
      <vt:lpstr>Calibri</vt:lpstr>
      <vt:lpstr>Century Gothic</vt:lpstr>
      <vt:lpstr>Times New Roman</vt:lpstr>
      <vt:lpstr>Tw Cen MT</vt:lpstr>
      <vt:lpstr>Tw Cen MT Condensed</vt:lpstr>
      <vt:lpstr>Wingdings 3</vt:lpstr>
      <vt:lpstr>Ion Boardroom</vt:lpstr>
      <vt:lpstr>Integral</vt:lpstr>
      <vt:lpstr>The more Contaminated the water is the more breeding of fish occours as well as the Comparative growth rate observed in them</vt:lpstr>
      <vt:lpstr>Some Important Stats:-</vt:lpstr>
      <vt:lpstr>Stats 2:-</vt:lpstr>
      <vt:lpstr>RoHU(LABAEO ROHITA):-</vt:lpstr>
      <vt:lpstr>ROHU………</vt:lpstr>
      <vt:lpstr>ROHu:-</vt:lpstr>
      <vt:lpstr>Habitat as well as Natural growth:- </vt:lpstr>
      <vt:lpstr>Catla:- </vt:lpstr>
      <vt:lpstr>Catla…….</vt:lpstr>
      <vt:lpstr>CATLA……</vt:lpstr>
      <vt:lpstr>HAbItAT &amp; BREEDiNG:-</vt:lpstr>
      <vt:lpstr>HIGHLIGHTS:-</vt:lpstr>
      <vt:lpstr>Issue regarding its breeding:-</vt:lpstr>
      <vt:lpstr>MRIGAlA:-</vt:lpstr>
      <vt:lpstr>Mrigala:-</vt:lpstr>
      <vt:lpstr>Mrigala:-</vt:lpstr>
      <vt:lpstr>Habitat and breeding:- </vt:lpstr>
      <vt:lpstr>Contd….</vt:lpstr>
      <vt:lpstr>ISSUEs:-</vt:lpstr>
      <vt:lpstr>Lab EXPERIMENTAtION:- </vt:lpstr>
      <vt:lpstr>Contd…..</vt:lpstr>
      <vt:lpstr>REPORTS:- </vt:lpstr>
      <vt:lpstr>COmpARATIVE GROWTH REPORTS:-</vt:lpstr>
      <vt:lpstr>IMMUNOLOGICAL TESt REPORTS:-</vt:lpstr>
      <vt:lpstr>Conclusion:-</vt:lpstr>
      <vt:lpstr>Contd….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more Contaminated the water is the more breeding of fish occours as well as the Comparative growth rate observed in them</dc:title>
  <dc:creator>Shubham</dc:creator>
  <cp:lastModifiedBy>Shubham</cp:lastModifiedBy>
  <cp:revision>20</cp:revision>
  <dcterms:created xsi:type="dcterms:W3CDTF">2018-12-07T03:39:30Z</dcterms:created>
  <dcterms:modified xsi:type="dcterms:W3CDTF">2018-12-07T06:27:26Z</dcterms:modified>
</cp:coreProperties>
</file>