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5" r:id="rId3"/>
    <p:sldId id="257" r:id="rId4"/>
    <p:sldId id="259" r:id="rId5"/>
    <p:sldId id="260" r:id="rId6"/>
    <p:sldId id="264" r:id="rId7"/>
    <p:sldId id="262" r:id="rId8"/>
    <p:sldId id="263" r:id="rId9"/>
    <p:sldId id="266" r:id="rId10"/>
    <p:sldId id="258" r:id="rId1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43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221E101-B090-456C-970C-AF839D90D0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461FE2B-BA00-4FBB-A3B6-9F4B32DCDE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81E9E-AA06-45AC-93A0-44176D88BCE4}" type="datetimeFigureOut">
              <a:rPr lang="de-DE" smtClean="0"/>
              <a:t>17.03.2019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C141A3D-9753-40BD-8135-25C074CB86E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29B6C9D-9459-443D-AA46-F43DBE832D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EB984-2853-4309-9E91-4BD231764E6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6781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CB45A-EC8D-4FBE-914E-ACC89B440E2C}" type="datetimeFigureOut">
              <a:rPr lang="de-DE" smtClean="0"/>
              <a:t>17.03.2019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3BE59-19EA-490E-9422-A3276F7F22C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3345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3D4154F-708A-4940-8E35-DD184EFC2619}"/>
              </a:ext>
            </a:extLst>
          </p:cNvPr>
          <p:cNvSpPr/>
          <p:nvPr userDrawn="1"/>
        </p:nvSpPr>
        <p:spPr>
          <a:xfrm>
            <a:off x="0" y="5325467"/>
            <a:ext cx="9144000" cy="1532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Picture 2" descr="N:\Horizon_Projektphasen\3-Projektphase\Dissemination &amp; Exploitation\EU-Flagge.jpg">
            <a:extLst>
              <a:ext uri="{FF2B5EF4-FFF2-40B4-BE49-F238E27FC236}">
                <a16:creationId xmlns:a16="http://schemas.microsoft.com/office/drawing/2014/main" id="{BD105C9F-E127-4205-BF21-C2D11B87B8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8" y="6490854"/>
            <a:ext cx="405325" cy="27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ABB6EE8-A41F-43EA-A984-994E6C24FE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1135" y="1656414"/>
            <a:ext cx="8361730" cy="831954"/>
          </a:xfrm>
          <a:prstGeom prst="rect">
            <a:avLst/>
          </a:prstGeom>
        </p:spPr>
        <p:txBody>
          <a:bodyPr anchor="b"/>
          <a:lstStyle>
            <a:lvl1pPr algn="ctr">
              <a:defRPr sz="35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44CBE0-7879-4999-B4D5-968BB930D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6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D48B454-58FE-4F2D-9468-D63B7D9F35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33"/>
          <a:stretch/>
        </p:blipFill>
        <p:spPr>
          <a:xfrm>
            <a:off x="4793935" y="256630"/>
            <a:ext cx="2885158" cy="32227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E3966BE-482A-4C0D-AB01-85AC80E24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48653B67-21E2-4179-8FA1-FD8821DA46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3903" y="4437112"/>
            <a:ext cx="3888432" cy="360363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Name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FA8E6023-5C79-4051-9197-8121BFC04A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3903" y="4868837"/>
            <a:ext cx="3888432" cy="360363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4618E042-1FB0-4AB2-BDFE-FD8E5E8D5F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3903" y="5300885"/>
            <a:ext cx="3888432" cy="360363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mm/dd/</a:t>
            </a:r>
            <a:r>
              <a:rPr lang="en-US" dirty="0" err="1"/>
              <a:t>yy</a:t>
            </a:r>
            <a:endParaRPr lang="en-US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D7315869-3044-4841-B1AE-EB83D93DEF2D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4519002" y="4437111"/>
            <a:ext cx="4238499" cy="122413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Logo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794043A-60CE-42D3-A07C-5BE8023EE4F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93903" y="2638827"/>
            <a:ext cx="8356195" cy="501612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err="1"/>
              <a:t>Subtitle</a:t>
            </a:r>
            <a:endParaRPr lang="de-DE" dirty="0"/>
          </a:p>
        </p:txBody>
      </p:sp>
      <p:pic>
        <p:nvPicPr>
          <p:cNvPr id="18" name="Grafik 4">
            <a:extLst>
              <a:ext uri="{FF2B5EF4-FFF2-40B4-BE49-F238E27FC236}">
                <a16:creationId xmlns:a16="http://schemas.microsoft.com/office/drawing/2014/main" id="{6D48B454-58FE-4F2D-9468-D63B7D9F35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0"/>
          <a:stretch/>
        </p:blipFill>
        <p:spPr>
          <a:xfrm>
            <a:off x="4784508" y="464901"/>
            <a:ext cx="3128855" cy="322273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AB4F5783-5011-4D85-93E0-F26A212BAE33}"/>
              </a:ext>
            </a:extLst>
          </p:cNvPr>
          <p:cNvSpPr/>
          <p:nvPr userDrawn="1"/>
        </p:nvSpPr>
        <p:spPr>
          <a:xfrm>
            <a:off x="0" y="0"/>
            <a:ext cx="1289154" cy="826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9" name="Picture 2" descr="N:\Horizon_Projekte\OSTEOproSPINE_JS_MS_Vukicevic_UZSM\Dissemination\Logo\Osteoprospine_Logo.png">
            <a:extLst>
              <a:ext uri="{FF2B5EF4-FFF2-40B4-BE49-F238E27FC236}">
                <a16:creationId xmlns:a16="http://schemas.microsoft.com/office/drawing/2014/main" id="{D6D703CE-A7AA-4F3F-A65A-81D30FE74A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8" y="350358"/>
            <a:ext cx="4261471" cy="33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31023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ai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070" y="208359"/>
            <a:ext cx="6711885" cy="60235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754" y="1263192"/>
            <a:ext cx="8366493" cy="50455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D0EDBA2-9DAD-4FF6-9322-9660C9061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9" name="Grafik 6">
            <a:extLst>
              <a:ext uri="{FF2B5EF4-FFF2-40B4-BE49-F238E27FC236}">
                <a16:creationId xmlns:a16="http://schemas.microsoft.com/office/drawing/2014/main" id="{C313C07F-AF7A-4BDD-AB4C-0DB93BD6EA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721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_text-bullet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0F295F-67A1-4860-921B-FE7A89C2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070" y="208359"/>
            <a:ext cx="6711885" cy="60235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6FBFCA0-AE92-43A4-9E8C-A123BE533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368" y="1263191"/>
            <a:ext cx="8351937" cy="5045533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pic>
        <p:nvPicPr>
          <p:cNvPr id="8" name="Grafik 6">
            <a:extLst>
              <a:ext uri="{FF2B5EF4-FFF2-40B4-BE49-F238E27FC236}">
                <a16:creationId xmlns:a16="http://schemas.microsoft.com/office/drawing/2014/main" id="{5B3E464C-B79E-48EA-ABD0-2637EA4D04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471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85C4E9-7176-45A3-BB06-BD924104A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070" y="208359"/>
            <a:ext cx="6711885" cy="60235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pic>
        <p:nvPicPr>
          <p:cNvPr id="5" name="Grafik 6">
            <a:extLst>
              <a:ext uri="{FF2B5EF4-FFF2-40B4-BE49-F238E27FC236}">
                <a16:creationId xmlns:a16="http://schemas.microsoft.com/office/drawing/2014/main" id="{434B71F9-F243-4F0E-975E-0ADC0F087A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6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85C4E9-7176-45A3-BB06-BD924104A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070" y="208359"/>
            <a:ext cx="6711885" cy="60235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D00FBFC-6487-4A60-98D2-D109B87C1E2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95368" y="1264160"/>
            <a:ext cx="8351937" cy="50423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D7E0B21-EE9E-4E6D-B7A3-055FDA1064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14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1730" y="1263192"/>
            <a:ext cx="41410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1730" y="2215299"/>
            <a:ext cx="4141063" cy="40934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4611207" y="1263192"/>
            <a:ext cx="414106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611206" y="2215299"/>
            <a:ext cx="4141064" cy="40934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D807AC1-7054-4172-BCDE-5665E07F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070" y="208359"/>
            <a:ext cx="6711885" cy="60235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pic>
        <p:nvPicPr>
          <p:cNvPr id="12" name="Grafik 6">
            <a:extLst>
              <a:ext uri="{FF2B5EF4-FFF2-40B4-BE49-F238E27FC236}">
                <a16:creationId xmlns:a16="http://schemas.microsoft.com/office/drawing/2014/main" id="{1791CC9D-EEBA-4781-B98F-8DBC598B22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77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_two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391" y="1263191"/>
            <a:ext cx="5171914" cy="5045533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391730" y="1263192"/>
            <a:ext cx="3057739" cy="50433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36C7AF0-3DA6-4D5E-98F4-B7950877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070" y="208359"/>
            <a:ext cx="6711885" cy="60235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pic>
        <p:nvPicPr>
          <p:cNvPr id="8" name="Grafik 6">
            <a:extLst>
              <a:ext uri="{FF2B5EF4-FFF2-40B4-BE49-F238E27FC236}">
                <a16:creationId xmlns:a16="http://schemas.microsoft.com/office/drawing/2014/main" id="{374D5F88-5E03-42CD-B9C6-6D5B153644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44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_text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63332" y="1264160"/>
            <a:ext cx="5183973" cy="50423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91730" y="1263192"/>
            <a:ext cx="3057739" cy="50433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8A520B-2AF3-48AF-8556-E29567990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070" y="208359"/>
            <a:ext cx="6711885" cy="602350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pic>
        <p:nvPicPr>
          <p:cNvPr id="9" name="Grafik 6">
            <a:extLst>
              <a:ext uri="{FF2B5EF4-FFF2-40B4-BE49-F238E27FC236}">
                <a16:creationId xmlns:a16="http://schemas.microsoft.com/office/drawing/2014/main" id="{2BEE7374-2AEC-4AFD-950D-40FA494BDE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9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7A4DC7F-8C26-4BFA-BFFB-09454E3D8F65}"/>
              </a:ext>
            </a:extLst>
          </p:cNvPr>
          <p:cNvSpPr/>
          <p:nvPr userDrawn="1"/>
        </p:nvSpPr>
        <p:spPr>
          <a:xfrm>
            <a:off x="0" y="0"/>
            <a:ext cx="1431561" cy="779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Picture 2" descr="N:\Horizon_Projekte\OSTEOproSPINE_JS_MS_Vukicevic_UZSM\Dissemination\Logo\Osteoprospine_Logo.png">
            <a:extLst>
              <a:ext uri="{FF2B5EF4-FFF2-40B4-BE49-F238E27FC236}">
                <a16:creationId xmlns:a16="http://schemas.microsoft.com/office/drawing/2014/main" id="{B3198C07-ABB2-4DF0-B5B9-985B17C319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8" y="350358"/>
            <a:ext cx="4261471" cy="33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6">
            <a:extLst>
              <a:ext uri="{FF2B5EF4-FFF2-40B4-BE49-F238E27FC236}">
                <a16:creationId xmlns:a16="http://schemas.microsoft.com/office/drawing/2014/main" id="{896FFFD4-F5F3-419E-8FAD-6A93A65C19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60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7A4DC7F-8C26-4BFA-BFFB-09454E3D8F65}"/>
              </a:ext>
            </a:extLst>
          </p:cNvPr>
          <p:cNvSpPr/>
          <p:nvPr userDrawn="1"/>
        </p:nvSpPr>
        <p:spPr>
          <a:xfrm>
            <a:off x="0" y="0"/>
            <a:ext cx="1431561" cy="779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Picture 2" descr="N:\Horizon_Projekte\OSTEOproSPINE_JS_MS_Vukicevic_UZSM\Dissemination\Logo\Osteoprospine_Logo.png">
            <a:extLst>
              <a:ext uri="{FF2B5EF4-FFF2-40B4-BE49-F238E27FC236}">
                <a16:creationId xmlns:a16="http://schemas.microsoft.com/office/drawing/2014/main" id="{B3198C07-ABB2-4DF0-B5B9-985B17C319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8" y="350358"/>
            <a:ext cx="4261471" cy="33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4A55CA-AF9F-4091-9E10-CAB7CD148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368" y="1263191"/>
            <a:ext cx="8351937" cy="5045533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pic>
        <p:nvPicPr>
          <p:cNvPr id="8" name="Grafik 6">
            <a:extLst>
              <a:ext uri="{FF2B5EF4-FFF2-40B4-BE49-F238E27FC236}">
                <a16:creationId xmlns:a16="http://schemas.microsoft.com/office/drawing/2014/main" id="{5C5F1A4C-83F1-46C7-8102-1F718586E3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5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7A4DC7F-8C26-4BFA-BFFB-09454E3D8F65}"/>
              </a:ext>
            </a:extLst>
          </p:cNvPr>
          <p:cNvSpPr/>
          <p:nvPr userDrawn="1"/>
        </p:nvSpPr>
        <p:spPr>
          <a:xfrm>
            <a:off x="0" y="0"/>
            <a:ext cx="1431561" cy="779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Picture 2" descr="N:\Horizon_Projekte\OSTEOproSPINE_JS_MS_Vukicevic_UZSM\Dissemination\Logo\Osteoprospine_Logo.png">
            <a:extLst>
              <a:ext uri="{FF2B5EF4-FFF2-40B4-BE49-F238E27FC236}">
                <a16:creationId xmlns:a16="http://schemas.microsoft.com/office/drawing/2014/main" id="{B3198C07-ABB2-4DF0-B5B9-985B17C319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8" y="350358"/>
            <a:ext cx="4261471" cy="33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56D9610-B790-437A-B62C-FF9B9698D20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95368" y="1264160"/>
            <a:ext cx="8351937" cy="504237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pic>
        <p:nvPicPr>
          <p:cNvPr id="9" name="Grafik 6">
            <a:extLst>
              <a:ext uri="{FF2B5EF4-FFF2-40B4-BE49-F238E27FC236}">
                <a16:creationId xmlns:a16="http://schemas.microsoft.com/office/drawing/2014/main" id="{ADD0D993-8D9F-41E9-A157-0CC74151FD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93" y="6402540"/>
            <a:ext cx="8117059" cy="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7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64170" y="6444518"/>
            <a:ext cx="5949894" cy="275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6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11" name="Picture 2" descr="N:\Horizon_Projekte\OSTEOproSPINE_JS_MS_Vukicevic_UZSM\Dissemination\Logo\Osteoprospine_Logo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96" b="832"/>
          <a:stretch/>
        </p:blipFill>
        <p:spPr bwMode="auto">
          <a:xfrm>
            <a:off x="395369" y="350358"/>
            <a:ext cx="707568" cy="33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N:\Horizon_Projektphasen\3-Projektphase\Dissemination &amp; Exploitation\EU-Flagge.jpg">
            <a:extLst>
              <a:ext uri="{FF2B5EF4-FFF2-40B4-BE49-F238E27FC236}">
                <a16:creationId xmlns:a16="http://schemas.microsoft.com/office/drawing/2014/main" id="{4457A83E-8274-4984-B501-17ACD7A77C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8" y="6444518"/>
            <a:ext cx="405325" cy="27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 userDrawn="1"/>
        </p:nvGrpSpPr>
        <p:grpSpPr>
          <a:xfrm>
            <a:off x="7929775" y="301145"/>
            <a:ext cx="733458" cy="431726"/>
            <a:chOff x="7929775" y="301144"/>
            <a:chExt cx="811160" cy="477463"/>
          </a:xfrm>
        </p:grpSpPr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03E1F983-1711-4F7E-B5DB-6A462453342A}"/>
                </a:ext>
              </a:extLst>
            </p:cNvPr>
            <p:cNvSpPr/>
            <p:nvPr userDrawn="1"/>
          </p:nvSpPr>
          <p:spPr>
            <a:xfrm>
              <a:off x="8263472" y="301144"/>
              <a:ext cx="477463" cy="477463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noFill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D6E341D-8B8C-4EB2-B91E-165C7A971D6D}"/>
                </a:ext>
              </a:extLst>
            </p:cNvPr>
            <p:cNvSpPr/>
            <p:nvPr userDrawn="1"/>
          </p:nvSpPr>
          <p:spPr>
            <a:xfrm rot="10486754">
              <a:off x="8047025" y="373121"/>
              <a:ext cx="333509" cy="333509"/>
            </a:xfrm>
            <a:prstGeom prst="ellipse">
              <a:avLst/>
            </a:prstGeom>
            <a:solidFill>
              <a:schemeClr val="accent6">
                <a:alpha val="78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noFill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505DFEF-2685-4697-AB38-DF4B381BC5A9}"/>
                </a:ext>
              </a:extLst>
            </p:cNvPr>
            <p:cNvSpPr/>
            <p:nvPr userDrawn="1"/>
          </p:nvSpPr>
          <p:spPr>
            <a:xfrm rot="10486754">
              <a:off x="7929775" y="446933"/>
              <a:ext cx="185885" cy="185885"/>
            </a:xfrm>
            <a:prstGeom prst="ellipse">
              <a:avLst/>
            </a:prstGeom>
            <a:solidFill>
              <a:schemeClr val="accent3">
                <a:alpha val="78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noFill/>
              </a:endParaRPr>
            </a:p>
          </p:txBody>
        </p:sp>
      </p:grp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DE4FCA2D-61D8-4C72-823B-0182582B815C}"/>
              </a:ext>
            </a:extLst>
          </p:cNvPr>
          <p:cNvCxnSpPr>
            <a:cxnSpLocks/>
          </p:cNvCxnSpPr>
          <p:nvPr userDrawn="1"/>
        </p:nvCxnSpPr>
        <p:spPr>
          <a:xfrm>
            <a:off x="0" y="988003"/>
            <a:ext cx="8747305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Foliennummernplatzhalter 8">
            <a:extLst>
              <a:ext uri="{FF2B5EF4-FFF2-40B4-BE49-F238E27FC236}">
                <a16:creationId xmlns:a16="http://schemas.microsoft.com/office/drawing/2014/main" id="{C8F7F5C8-6B29-4843-9893-90B07C750851}"/>
              </a:ext>
            </a:extLst>
          </p:cNvPr>
          <p:cNvSpPr txBox="1">
            <a:spLocks/>
          </p:cNvSpPr>
          <p:nvPr userDrawn="1"/>
        </p:nvSpPr>
        <p:spPr>
          <a:xfrm>
            <a:off x="8216517" y="378789"/>
            <a:ext cx="477463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D091A-1904-49AD-A74B-5824D3C4F6A9}" type="slidenum">
              <a:rPr lang="de-DE" sz="1100" smtClean="0">
                <a:solidFill>
                  <a:schemeClr val="bg1"/>
                </a:solidFill>
              </a:rPr>
              <a:pPr algn="ctr"/>
              <a:t>‹#›</a:t>
            </a:fld>
            <a:endParaRPr lang="de-D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16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2" r:id="rId2"/>
    <p:sldLayoutId id="2147483673" r:id="rId3"/>
    <p:sldLayoutId id="2147483676" r:id="rId4"/>
    <p:sldLayoutId id="2147483683" r:id="rId5"/>
    <p:sldLayoutId id="2147483674" r:id="rId6"/>
    <p:sldLayoutId id="2147483677" r:id="rId7"/>
    <p:sldLayoutId id="2147483678" r:id="rId8"/>
    <p:sldLayoutId id="2147483680" r:id="rId9"/>
    <p:sldLayoutId id="2147483681" r:id="rId10"/>
    <p:sldLayoutId id="2147483682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E4D7B"/>
        </a:buClr>
        <a:buFontTx/>
        <a:buBlip>
          <a:blip r:embed="rId15"/>
        </a:buBlip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66D24"/>
        </a:buClr>
        <a:buFontTx/>
        <a:buBlip>
          <a:blip r:embed="rId15"/>
        </a:buBlip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5"/>
        </a:buBlip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E66D24"/>
        </a:buClr>
        <a:buSzPct val="70000"/>
        <a:buFontTx/>
        <a:buBlip>
          <a:blip r:embed="rId15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70000"/>
        <a:buFontTx/>
        <a:buBlip>
          <a:blip r:embed="rId15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7A785D-BA2F-4669-842F-48DAECCBC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771" y="1628800"/>
            <a:ext cx="8361730" cy="2152692"/>
          </a:xfrm>
        </p:spPr>
        <p:txBody>
          <a:bodyPr/>
          <a:lstStyle/>
          <a:p>
            <a:r>
              <a:rPr lang="en-GB" dirty="0"/>
              <a:t>Novel Bone Regeneration Drug “</a:t>
            </a:r>
            <a:r>
              <a:rPr lang="en-GB" dirty="0" err="1"/>
              <a:t>Osteogrow</a:t>
            </a:r>
            <a:r>
              <a:rPr lang="en-GB" dirty="0"/>
              <a:t>”: “Therapeutic Solution for Lumbar Back Pain” as a part of the clinical trial in a new indication involving patients with chronic back pain.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0F5D58-B596-404F-AF79-4F680A5BB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sl-SI" dirty="0"/>
              <a:t>OSTEOproSPINE_e-poster_20190312</a:t>
            </a: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F847B6B-C408-4926-83E6-C935911E9A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l-SI" dirty="0"/>
              <a:t>Tjaša Rakovec, Robert Ivanec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CA9BD34-93B0-4CF2-A601-5E0844195B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l-SI" dirty="0" err="1"/>
              <a:t>Clinres</a:t>
            </a:r>
            <a:r>
              <a:rPr lang="sl-SI" dirty="0"/>
              <a:t> Farmacija d.o.o.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077B9A8E-D187-4C0B-89A4-AA092D0D45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l-SI" dirty="0"/>
              <a:t>03/15/2019</a:t>
            </a:r>
            <a:endParaRPr lang="de-DE" dirty="0"/>
          </a:p>
        </p:txBody>
      </p:sp>
      <p:pic>
        <p:nvPicPr>
          <p:cNvPr id="1028" name="Picture 4" descr="cid:image001.jpg@01D1535F.B29E91B0">
            <a:extLst>
              <a:ext uri="{FF2B5EF4-FFF2-40B4-BE49-F238E27FC236}">
                <a16:creationId xmlns:a16="http://schemas.microsoft.com/office/drawing/2014/main" id="{327F56A9-0898-4844-95C8-2F9BC03DA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028" y="4714217"/>
            <a:ext cx="2042322" cy="764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813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B11DC-287C-4B8B-8072-2800EAB2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0CC9C-1AA3-4F92-B4B3-09AD8552EA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dirty="0"/>
              <a:t>Clinres Farmacija, C</a:t>
            </a:r>
            <a:r>
              <a:rPr lang="sl-SI" dirty="0" err="1"/>
              <a:t>ontract</a:t>
            </a:r>
            <a:r>
              <a:rPr lang="en-GB" dirty="0"/>
              <a:t> Research Organisation, </a:t>
            </a:r>
            <a:r>
              <a:rPr lang="sl-SI" dirty="0"/>
              <a:t>is </a:t>
            </a:r>
            <a:r>
              <a:rPr lang="en-GB" dirty="0"/>
              <a:t>one of the 12 Consortium Members from 7 EU countries, </a:t>
            </a:r>
            <a:r>
              <a:rPr lang="sl-SI" dirty="0" err="1"/>
              <a:t>and</a:t>
            </a:r>
            <a:r>
              <a:rPr lang="sl-SI" dirty="0"/>
              <a:t> is </a:t>
            </a:r>
            <a:r>
              <a:rPr lang="en-GB" dirty="0"/>
              <a:t>responsible for clinical trial </a:t>
            </a:r>
            <a:r>
              <a:rPr lang="sl-SI" dirty="0"/>
              <a:t>P</a:t>
            </a:r>
            <a:r>
              <a:rPr lang="en-GB" dirty="0" err="1"/>
              <a:t>roject</a:t>
            </a:r>
            <a:r>
              <a:rPr lang="en-GB" dirty="0"/>
              <a:t> Management and </a:t>
            </a:r>
            <a:r>
              <a:rPr lang="en-GB" dirty="0" err="1"/>
              <a:t>Pharmaco</a:t>
            </a:r>
            <a:r>
              <a:rPr lang="sl-SI" dirty="0" err="1"/>
              <a:t>vigilance</a:t>
            </a:r>
            <a:r>
              <a:rPr lang="en-GB" dirty="0"/>
              <a:t> activities for the </a:t>
            </a:r>
            <a:r>
              <a:rPr lang="en-GB" dirty="0" err="1"/>
              <a:t>OSTEOproSPINE</a:t>
            </a:r>
            <a:r>
              <a:rPr lang="en-GB" dirty="0"/>
              <a:t> clinical trial with its full name: </a:t>
            </a:r>
            <a:endParaRPr lang="sl-SI" dirty="0"/>
          </a:p>
          <a:p>
            <a:endParaRPr lang="sl-SI" dirty="0"/>
          </a:p>
          <a:p>
            <a:pPr algn="just"/>
            <a:r>
              <a:rPr lang="en-GB" sz="2200" i="1" dirty="0"/>
              <a:t>Patient and evaluator blinded non-inferiority study on safety, tolerability and lumbar fusion efficacy of a single administration of </a:t>
            </a:r>
            <a:r>
              <a:rPr lang="en-GB" sz="2200" i="1" dirty="0" err="1"/>
              <a:t>Osteogrow</a:t>
            </a:r>
            <a:r>
              <a:rPr lang="en-GB" sz="2200" i="1" dirty="0"/>
              <a:t> (rhBMP6 in autologous blood coagulum (ABC) carrier) in adult patients treated by posterolateral lumbar interbody fusion (PLIF) for degenerative disc disease. </a:t>
            </a:r>
            <a:endParaRPr lang="en-SI" sz="2200" i="1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B606B830-7441-457A-9FE4-790E4DCDDC13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DFC6CA-7099-4807-AE87-789C8CD6B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SI" dirty="0">
                <a:ea typeface="Calibri" panose="020F0502020204030204" pitchFamily="34" charset="0"/>
              </a:rPr>
              <a:t>Treatment of </a:t>
            </a:r>
            <a:r>
              <a:rPr lang="sl-SI" altLang="en-SI" dirty="0">
                <a:ea typeface="Calibri" panose="020F0502020204030204" pitchFamily="34" charset="0"/>
              </a:rPr>
              <a:t>l</a:t>
            </a:r>
            <a:r>
              <a:rPr lang="en-GB" altLang="en-SI" dirty="0" err="1">
                <a:ea typeface="Calibri" panose="020F0502020204030204" pitchFamily="34" charset="0"/>
              </a:rPr>
              <a:t>umbar</a:t>
            </a:r>
            <a:r>
              <a:rPr lang="en-GB" altLang="en-SI" dirty="0">
                <a:ea typeface="Calibri" panose="020F0502020204030204" pitchFamily="34" charset="0"/>
              </a:rPr>
              <a:t> spine pain before </a:t>
            </a:r>
            <a:r>
              <a:rPr lang="en-GB" altLang="en-SI" dirty="0" err="1">
                <a:ea typeface="Calibri" panose="020F0502020204030204" pitchFamily="34" charset="0"/>
              </a:rPr>
              <a:t>OSTEOproSPINE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390E6A-DBBB-432E-A2A2-6C2174B5D6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altLang="en-SI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PLIF - Posterolateral interbody spinal fusion</a:t>
            </a:r>
            <a:endParaRPr lang="en-GB" altLang="en-SI" sz="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56944137-0A49-4933-BD76-AD4F01FC210E}"/>
              </a:ext>
            </a:extLst>
          </p:cNvPr>
          <p:cNvGrpSpPr/>
          <p:nvPr/>
        </p:nvGrpSpPr>
        <p:grpSpPr>
          <a:xfrm>
            <a:off x="1354339" y="1695388"/>
            <a:ext cx="6435321" cy="4240296"/>
            <a:chOff x="0" y="0"/>
            <a:chExt cx="5232562" cy="2319613"/>
          </a:xfrm>
        </p:grpSpPr>
        <p:sp>
          <p:nvSpPr>
            <p:cNvPr id="160" name="Shape 239">
              <a:extLst>
                <a:ext uri="{FF2B5EF4-FFF2-40B4-BE49-F238E27FC236}">
                  <a16:creationId xmlns:a16="http://schemas.microsoft.com/office/drawing/2014/main" id="{C49C2D74-479C-48AE-8082-68E8DA4781F0}"/>
                </a:ext>
              </a:extLst>
            </p:cNvPr>
            <p:cNvSpPr/>
            <p:nvPr/>
          </p:nvSpPr>
          <p:spPr>
            <a:xfrm>
              <a:off x="983898" y="1268025"/>
              <a:ext cx="125590" cy="77419"/>
            </a:xfrm>
            <a:custGeom>
              <a:avLst/>
              <a:gdLst/>
              <a:ahLst/>
              <a:cxnLst/>
              <a:rect l="0" t="0" r="0" b="0"/>
              <a:pathLst>
                <a:path w="125590" h="77419">
                  <a:moveTo>
                    <a:pt x="38710" y="0"/>
                  </a:moveTo>
                  <a:lnTo>
                    <a:pt x="86881" y="0"/>
                  </a:lnTo>
                  <a:cubicBezTo>
                    <a:pt x="108267" y="0"/>
                    <a:pt x="125590" y="17336"/>
                    <a:pt x="125590" y="38710"/>
                  </a:cubicBezTo>
                  <a:cubicBezTo>
                    <a:pt x="125590" y="60096"/>
                    <a:pt x="108267" y="77419"/>
                    <a:pt x="86881" y="77419"/>
                  </a:cubicBezTo>
                  <a:lnTo>
                    <a:pt x="38710" y="77419"/>
                  </a:lnTo>
                  <a:cubicBezTo>
                    <a:pt x="17323" y="77419"/>
                    <a:pt x="0" y="60096"/>
                    <a:pt x="0" y="38710"/>
                  </a:cubicBezTo>
                  <a:cubicBezTo>
                    <a:pt x="0" y="17336"/>
                    <a:pt x="17323" y="0"/>
                    <a:pt x="38710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1" name="Shape 240">
              <a:extLst>
                <a:ext uri="{FF2B5EF4-FFF2-40B4-BE49-F238E27FC236}">
                  <a16:creationId xmlns:a16="http://schemas.microsoft.com/office/drawing/2014/main" id="{65B53EB9-08E7-4839-8D8D-126467448B94}"/>
                </a:ext>
              </a:extLst>
            </p:cNvPr>
            <p:cNvSpPr/>
            <p:nvPr/>
          </p:nvSpPr>
          <p:spPr>
            <a:xfrm>
              <a:off x="983898" y="1358140"/>
              <a:ext cx="125590" cy="77419"/>
            </a:xfrm>
            <a:custGeom>
              <a:avLst/>
              <a:gdLst/>
              <a:ahLst/>
              <a:cxnLst/>
              <a:rect l="0" t="0" r="0" b="0"/>
              <a:pathLst>
                <a:path w="125590" h="77419">
                  <a:moveTo>
                    <a:pt x="38710" y="0"/>
                  </a:moveTo>
                  <a:lnTo>
                    <a:pt x="86881" y="0"/>
                  </a:lnTo>
                  <a:cubicBezTo>
                    <a:pt x="108267" y="0"/>
                    <a:pt x="125590" y="17336"/>
                    <a:pt x="125590" y="38710"/>
                  </a:cubicBezTo>
                  <a:cubicBezTo>
                    <a:pt x="125590" y="60084"/>
                    <a:pt x="108267" y="77419"/>
                    <a:pt x="86881" y="77419"/>
                  </a:cubicBezTo>
                  <a:lnTo>
                    <a:pt x="38710" y="77419"/>
                  </a:lnTo>
                  <a:cubicBezTo>
                    <a:pt x="17323" y="77419"/>
                    <a:pt x="0" y="60084"/>
                    <a:pt x="0" y="38710"/>
                  </a:cubicBezTo>
                  <a:cubicBezTo>
                    <a:pt x="0" y="17336"/>
                    <a:pt x="17323" y="0"/>
                    <a:pt x="38710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2" name="Shape 241">
              <a:extLst>
                <a:ext uri="{FF2B5EF4-FFF2-40B4-BE49-F238E27FC236}">
                  <a16:creationId xmlns:a16="http://schemas.microsoft.com/office/drawing/2014/main" id="{42DBB538-871E-4990-B672-D7BF1C0C0709}"/>
                </a:ext>
              </a:extLst>
            </p:cNvPr>
            <p:cNvSpPr/>
            <p:nvPr/>
          </p:nvSpPr>
          <p:spPr>
            <a:xfrm>
              <a:off x="983898" y="1448243"/>
              <a:ext cx="125590" cy="77419"/>
            </a:xfrm>
            <a:custGeom>
              <a:avLst/>
              <a:gdLst/>
              <a:ahLst/>
              <a:cxnLst/>
              <a:rect l="0" t="0" r="0" b="0"/>
              <a:pathLst>
                <a:path w="125590" h="77419">
                  <a:moveTo>
                    <a:pt x="38710" y="0"/>
                  </a:moveTo>
                  <a:lnTo>
                    <a:pt x="86881" y="0"/>
                  </a:lnTo>
                  <a:cubicBezTo>
                    <a:pt x="108267" y="0"/>
                    <a:pt x="125590" y="17348"/>
                    <a:pt x="125590" y="38710"/>
                  </a:cubicBezTo>
                  <a:cubicBezTo>
                    <a:pt x="125590" y="60096"/>
                    <a:pt x="108267" y="77419"/>
                    <a:pt x="86881" y="77419"/>
                  </a:cubicBezTo>
                  <a:lnTo>
                    <a:pt x="38710" y="77419"/>
                  </a:lnTo>
                  <a:cubicBezTo>
                    <a:pt x="17323" y="77419"/>
                    <a:pt x="0" y="60096"/>
                    <a:pt x="0" y="38710"/>
                  </a:cubicBezTo>
                  <a:cubicBezTo>
                    <a:pt x="0" y="17348"/>
                    <a:pt x="17323" y="0"/>
                    <a:pt x="38710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3" name="Shape 242">
              <a:extLst>
                <a:ext uri="{FF2B5EF4-FFF2-40B4-BE49-F238E27FC236}">
                  <a16:creationId xmlns:a16="http://schemas.microsoft.com/office/drawing/2014/main" id="{558B11F5-1AE3-460C-97D8-F9D4C9EFC2FB}"/>
                </a:ext>
              </a:extLst>
            </p:cNvPr>
            <p:cNvSpPr/>
            <p:nvPr/>
          </p:nvSpPr>
          <p:spPr>
            <a:xfrm>
              <a:off x="983898" y="1177910"/>
              <a:ext cx="125590" cy="77432"/>
            </a:xfrm>
            <a:custGeom>
              <a:avLst/>
              <a:gdLst/>
              <a:ahLst/>
              <a:cxnLst/>
              <a:rect l="0" t="0" r="0" b="0"/>
              <a:pathLst>
                <a:path w="125590" h="77432">
                  <a:moveTo>
                    <a:pt x="38710" y="0"/>
                  </a:moveTo>
                  <a:lnTo>
                    <a:pt x="86881" y="0"/>
                  </a:lnTo>
                  <a:cubicBezTo>
                    <a:pt x="108267" y="0"/>
                    <a:pt x="125590" y="17348"/>
                    <a:pt x="125590" y="38709"/>
                  </a:cubicBezTo>
                  <a:cubicBezTo>
                    <a:pt x="125590" y="60096"/>
                    <a:pt x="108267" y="77432"/>
                    <a:pt x="86881" y="77432"/>
                  </a:cubicBezTo>
                  <a:lnTo>
                    <a:pt x="38710" y="77432"/>
                  </a:lnTo>
                  <a:cubicBezTo>
                    <a:pt x="17323" y="77432"/>
                    <a:pt x="0" y="60096"/>
                    <a:pt x="0" y="38709"/>
                  </a:cubicBezTo>
                  <a:cubicBezTo>
                    <a:pt x="0" y="17348"/>
                    <a:pt x="17323" y="0"/>
                    <a:pt x="38710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4" name="Shape 243">
              <a:extLst>
                <a:ext uri="{FF2B5EF4-FFF2-40B4-BE49-F238E27FC236}">
                  <a16:creationId xmlns:a16="http://schemas.microsoft.com/office/drawing/2014/main" id="{F8FD2AF5-8ECD-43A0-9EBB-3CDDB24001D4}"/>
                </a:ext>
              </a:extLst>
            </p:cNvPr>
            <p:cNvSpPr/>
            <p:nvPr/>
          </p:nvSpPr>
          <p:spPr>
            <a:xfrm>
              <a:off x="983898" y="1087807"/>
              <a:ext cx="125590" cy="77419"/>
            </a:xfrm>
            <a:custGeom>
              <a:avLst/>
              <a:gdLst/>
              <a:ahLst/>
              <a:cxnLst/>
              <a:rect l="0" t="0" r="0" b="0"/>
              <a:pathLst>
                <a:path w="125590" h="77419">
                  <a:moveTo>
                    <a:pt x="38710" y="0"/>
                  </a:moveTo>
                  <a:lnTo>
                    <a:pt x="86881" y="0"/>
                  </a:lnTo>
                  <a:cubicBezTo>
                    <a:pt x="108267" y="0"/>
                    <a:pt x="125590" y="17335"/>
                    <a:pt x="125590" y="38709"/>
                  </a:cubicBezTo>
                  <a:cubicBezTo>
                    <a:pt x="125590" y="60096"/>
                    <a:pt x="108267" y="77419"/>
                    <a:pt x="86881" y="77419"/>
                  </a:cubicBezTo>
                  <a:lnTo>
                    <a:pt x="38710" y="77419"/>
                  </a:lnTo>
                  <a:cubicBezTo>
                    <a:pt x="17323" y="77419"/>
                    <a:pt x="0" y="60096"/>
                    <a:pt x="0" y="38709"/>
                  </a:cubicBezTo>
                  <a:cubicBezTo>
                    <a:pt x="0" y="17335"/>
                    <a:pt x="17323" y="0"/>
                    <a:pt x="38710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5" name="Shape 244">
              <a:extLst>
                <a:ext uri="{FF2B5EF4-FFF2-40B4-BE49-F238E27FC236}">
                  <a16:creationId xmlns:a16="http://schemas.microsoft.com/office/drawing/2014/main" id="{F92DD2DC-0CD7-480B-A438-1D25C6B4B457}"/>
                </a:ext>
              </a:extLst>
            </p:cNvPr>
            <p:cNvSpPr/>
            <p:nvPr/>
          </p:nvSpPr>
          <p:spPr>
            <a:xfrm>
              <a:off x="990820" y="1006226"/>
              <a:ext cx="111747" cy="68885"/>
            </a:xfrm>
            <a:custGeom>
              <a:avLst/>
              <a:gdLst/>
              <a:ahLst/>
              <a:cxnLst/>
              <a:rect l="0" t="0" r="0" b="0"/>
              <a:pathLst>
                <a:path w="111747" h="68885">
                  <a:moveTo>
                    <a:pt x="34442" y="0"/>
                  </a:moveTo>
                  <a:lnTo>
                    <a:pt x="77305" y="0"/>
                  </a:lnTo>
                  <a:cubicBezTo>
                    <a:pt x="96317" y="0"/>
                    <a:pt x="111747" y="15430"/>
                    <a:pt x="111747" y="34442"/>
                  </a:cubicBezTo>
                  <a:cubicBezTo>
                    <a:pt x="111747" y="53467"/>
                    <a:pt x="96317" y="68885"/>
                    <a:pt x="77305" y="68885"/>
                  </a:cubicBezTo>
                  <a:lnTo>
                    <a:pt x="34442" y="68885"/>
                  </a:lnTo>
                  <a:cubicBezTo>
                    <a:pt x="15418" y="68885"/>
                    <a:pt x="0" y="53467"/>
                    <a:pt x="0" y="34442"/>
                  </a:cubicBezTo>
                  <a:cubicBezTo>
                    <a:pt x="0" y="15430"/>
                    <a:pt x="15418" y="0"/>
                    <a:pt x="34442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6" name="Shape 245">
              <a:extLst>
                <a:ext uri="{FF2B5EF4-FFF2-40B4-BE49-F238E27FC236}">
                  <a16:creationId xmlns:a16="http://schemas.microsoft.com/office/drawing/2014/main" id="{08A822C0-F7E5-4BA0-A519-7C15D8827205}"/>
                </a:ext>
              </a:extLst>
            </p:cNvPr>
            <p:cNvSpPr/>
            <p:nvPr/>
          </p:nvSpPr>
          <p:spPr>
            <a:xfrm>
              <a:off x="990816" y="932352"/>
              <a:ext cx="111747" cy="61189"/>
            </a:xfrm>
            <a:custGeom>
              <a:avLst/>
              <a:gdLst/>
              <a:ahLst/>
              <a:cxnLst/>
              <a:rect l="0" t="0" r="0" b="0"/>
              <a:pathLst>
                <a:path w="111747" h="61189">
                  <a:moveTo>
                    <a:pt x="30607" y="0"/>
                  </a:moveTo>
                  <a:lnTo>
                    <a:pt x="81153" y="0"/>
                  </a:lnTo>
                  <a:cubicBezTo>
                    <a:pt x="98044" y="0"/>
                    <a:pt x="111747" y="13703"/>
                    <a:pt x="111747" y="30594"/>
                  </a:cubicBezTo>
                  <a:cubicBezTo>
                    <a:pt x="111747" y="47498"/>
                    <a:pt x="98044" y="61189"/>
                    <a:pt x="81153" y="61189"/>
                  </a:cubicBezTo>
                  <a:lnTo>
                    <a:pt x="30607" y="61189"/>
                  </a:lnTo>
                  <a:cubicBezTo>
                    <a:pt x="13691" y="61189"/>
                    <a:pt x="0" y="47498"/>
                    <a:pt x="0" y="30594"/>
                  </a:cubicBezTo>
                  <a:cubicBezTo>
                    <a:pt x="0" y="13703"/>
                    <a:pt x="13691" y="0"/>
                    <a:pt x="30607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7" name="Shape 246">
              <a:extLst>
                <a:ext uri="{FF2B5EF4-FFF2-40B4-BE49-F238E27FC236}">
                  <a16:creationId xmlns:a16="http://schemas.microsoft.com/office/drawing/2014/main" id="{C36D42ED-8A13-4543-BD13-AF32061AD62E}"/>
                </a:ext>
              </a:extLst>
            </p:cNvPr>
            <p:cNvSpPr/>
            <p:nvPr/>
          </p:nvSpPr>
          <p:spPr>
            <a:xfrm>
              <a:off x="990816" y="858471"/>
              <a:ext cx="111747" cy="61189"/>
            </a:xfrm>
            <a:custGeom>
              <a:avLst/>
              <a:gdLst/>
              <a:ahLst/>
              <a:cxnLst/>
              <a:rect l="0" t="0" r="0" b="0"/>
              <a:pathLst>
                <a:path w="111747" h="61189">
                  <a:moveTo>
                    <a:pt x="30607" y="0"/>
                  </a:moveTo>
                  <a:lnTo>
                    <a:pt x="81153" y="0"/>
                  </a:lnTo>
                  <a:cubicBezTo>
                    <a:pt x="98044" y="0"/>
                    <a:pt x="111747" y="13703"/>
                    <a:pt x="111747" y="30594"/>
                  </a:cubicBezTo>
                  <a:cubicBezTo>
                    <a:pt x="111747" y="47485"/>
                    <a:pt x="98044" y="61189"/>
                    <a:pt x="81153" y="61189"/>
                  </a:cubicBezTo>
                  <a:lnTo>
                    <a:pt x="30607" y="61189"/>
                  </a:lnTo>
                  <a:cubicBezTo>
                    <a:pt x="13691" y="61189"/>
                    <a:pt x="0" y="47485"/>
                    <a:pt x="0" y="30594"/>
                  </a:cubicBezTo>
                  <a:cubicBezTo>
                    <a:pt x="0" y="13703"/>
                    <a:pt x="13691" y="0"/>
                    <a:pt x="30607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8" name="Shape 247">
              <a:extLst>
                <a:ext uri="{FF2B5EF4-FFF2-40B4-BE49-F238E27FC236}">
                  <a16:creationId xmlns:a16="http://schemas.microsoft.com/office/drawing/2014/main" id="{2207FB06-DC08-45B6-ADBD-849CA646311F}"/>
                </a:ext>
              </a:extLst>
            </p:cNvPr>
            <p:cNvSpPr/>
            <p:nvPr/>
          </p:nvSpPr>
          <p:spPr>
            <a:xfrm>
              <a:off x="995760" y="784590"/>
              <a:ext cx="101854" cy="61189"/>
            </a:xfrm>
            <a:custGeom>
              <a:avLst/>
              <a:gdLst/>
              <a:ahLst/>
              <a:cxnLst/>
              <a:rect l="0" t="0" r="0" b="0"/>
              <a:pathLst>
                <a:path w="101854" h="61189">
                  <a:moveTo>
                    <a:pt x="30594" y="0"/>
                  </a:moveTo>
                  <a:lnTo>
                    <a:pt x="71272" y="0"/>
                  </a:lnTo>
                  <a:cubicBezTo>
                    <a:pt x="88163" y="0"/>
                    <a:pt x="101854" y="13703"/>
                    <a:pt x="101854" y="30594"/>
                  </a:cubicBezTo>
                  <a:cubicBezTo>
                    <a:pt x="101854" y="47485"/>
                    <a:pt x="88163" y="61189"/>
                    <a:pt x="71272" y="61189"/>
                  </a:cubicBezTo>
                  <a:lnTo>
                    <a:pt x="30594" y="61189"/>
                  </a:lnTo>
                  <a:cubicBezTo>
                    <a:pt x="13703" y="61189"/>
                    <a:pt x="0" y="47485"/>
                    <a:pt x="0" y="30594"/>
                  </a:cubicBezTo>
                  <a:cubicBezTo>
                    <a:pt x="0" y="13703"/>
                    <a:pt x="13703" y="0"/>
                    <a:pt x="30594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69" name="Shape 248">
              <a:extLst>
                <a:ext uri="{FF2B5EF4-FFF2-40B4-BE49-F238E27FC236}">
                  <a16:creationId xmlns:a16="http://schemas.microsoft.com/office/drawing/2014/main" id="{5F8DF58D-E695-42B3-827D-7842C7D4A403}"/>
                </a:ext>
              </a:extLst>
            </p:cNvPr>
            <p:cNvSpPr/>
            <p:nvPr/>
          </p:nvSpPr>
          <p:spPr>
            <a:xfrm>
              <a:off x="1001929" y="718139"/>
              <a:ext cx="89510" cy="53759"/>
            </a:xfrm>
            <a:custGeom>
              <a:avLst/>
              <a:gdLst/>
              <a:ahLst/>
              <a:cxnLst/>
              <a:rect l="0" t="0" r="0" b="0"/>
              <a:pathLst>
                <a:path w="89510" h="53759">
                  <a:moveTo>
                    <a:pt x="26899" y="0"/>
                  </a:moveTo>
                  <a:lnTo>
                    <a:pt x="62636" y="0"/>
                  </a:lnTo>
                  <a:cubicBezTo>
                    <a:pt x="77483" y="0"/>
                    <a:pt x="89510" y="12027"/>
                    <a:pt x="89510" y="26873"/>
                  </a:cubicBezTo>
                  <a:cubicBezTo>
                    <a:pt x="89510" y="41720"/>
                    <a:pt x="77483" y="53759"/>
                    <a:pt x="62636" y="53759"/>
                  </a:cubicBezTo>
                  <a:lnTo>
                    <a:pt x="26899" y="53759"/>
                  </a:lnTo>
                  <a:cubicBezTo>
                    <a:pt x="12052" y="53759"/>
                    <a:pt x="0" y="41720"/>
                    <a:pt x="0" y="26873"/>
                  </a:cubicBezTo>
                  <a:cubicBezTo>
                    <a:pt x="0" y="12027"/>
                    <a:pt x="12052" y="0"/>
                    <a:pt x="26899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0" name="Shape 249">
              <a:extLst>
                <a:ext uri="{FF2B5EF4-FFF2-40B4-BE49-F238E27FC236}">
                  <a16:creationId xmlns:a16="http://schemas.microsoft.com/office/drawing/2014/main" id="{D407AFCD-B6B7-436B-BDFB-14762DEDB9A6}"/>
                </a:ext>
              </a:extLst>
            </p:cNvPr>
            <p:cNvSpPr/>
            <p:nvPr/>
          </p:nvSpPr>
          <p:spPr>
            <a:xfrm>
              <a:off x="1001934" y="654392"/>
              <a:ext cx="89510" cy="51041"/>
            </a:xfrm>
            <a:custGeom>
              <a:avLst/>
              <a:gdLst/>
              <a:ahLst/>
              <a:cxnLst/>
              <a:rect l="0" t="0" r="0" b="0"/>
              <a:pathLst>
                <a:path w="89510" h="51041">
                  <a:moveTo>
                    <a:pt x="25527" y="0"/>
                  </a:moveTo>
                  <a:lnTo>
                    <a:pt x="63995" y="0"/>
                  </a:lnTo>
                  <a:cubicBezTo>
                    <a:pt x="78080" y="0"/>
                    <a:pt x="89510" y="11430"/>
                    <a:pt x="89510" y="25527"/>
                  </a:cubicBezTo>
                  <a:cubicBezTo>
                    <a:pt x="89510" y="39624"/>
                    <a:pt x="78080" y="51041"/>
                    <a:pt x="63995" y="51041"/>
                  </a:cubicBezTo>
                  <a:lnTo>
                    <a:pt x="25527" y="51041"/>
                  </a:lnTo>
                  <a:cubicBezTo>
                    <a:pt x="11417" y="51041"/>
                    <a:pt x="0" y="39624"/>
                    <a:pt x="0" y="25527"/>
                  </a:cubicBezTo>
                  <a:cubicBezTo>
                    <a:pt x="0" y="11430"/>
                    <a:pt x="11417" y="0"/>
                    <a:pt x="25527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1" name="Shape 250">
              <a:extLst>
                <a:ext uri="{FF2B5EF4-FFF2-40B4-BE49-F238E27FC236}">
                  <a16:creationId xmlns:a16="http://schemas.microsoft.com/office/drawing/2014/main" id="{A9077EAF-B73F-40EF-A61B-61911CDC7831}"/>
                </a:ext>
              </a:extLst>
            </p:cNvPr>
            <p:cNvSpPr/>
            <p:nvPr/>
          </p:nvSpPr>
          <p:spPr>
            <a:xfrm>
              <a:off x="1001934" y="590669"/>
              <a:ext cx="89510" cy="51041"/>
            </a:xfrm>
            <a:custGeom>
              <a:avLst/>
              <a:gdLst/>
              <a:ahLst/>
              <a:cxnLst/>
              <a:rect l="0" t="0" r="0" b="0"/>
              <a:pathLst>
                <a:path w="89510" h="51041">
                  <a:moveTo>
                    <a:pt x="25527" y="0"/>
                  </a:moveTo>
                  <a:lnTo>
                    <a:pt x="63995" y="0"/>
                  </a:lnTo>
                  <a:cubicBezTo>
                    <a:pt x="78080" y="0"/>
                    <a:pt x="89510" y="11430"/>
                    <a:pt x="89510" y="25514"/>
                  </a:cubicBezTo>
                  <a:cubicBezTo>
                    <a:pt x="89510" y="39624"/>
                    <a:pt x="78080" y="51041"/>
                    <a:pt x="63995" y="51041"/>
                  </a:cubicBezTo>
                  <a:lnTo>
                    <a:pt x="25527" y="51041"/>
                  </a:lnTo>
                  <a:cubicBezTo>
                    <a:pt x="11417" y="51041"/>
                    <a:pt x="0" y="39624"/>
                    <a:pt x="0" y="25514"/>
                  </a:cubicBezTo>
                  <a:cubicBezTo>
                    <a:pt x="0" y="11430"/>
                    <a:pt x="11417" y="0"/>
                    <a:pt x="25527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2" name="Shape 251">
              <a:extLst>
                <a:ext uri="{FF2B5EF4-FFF2-40B4-BE49-F238E27FC236}">
                  <a16:creationId xmlns:a16="http://schemas.microsoft.com/office/drawing/2014/main" id="{F7EE0CE8-7046-46E5-8740-386F72B9AB14}"/>
                </a:ext>
              </a:extLst>
            </p:cNvPr>
            <p:cNvSpPr/>
            <p:nvPr/>
          </p:nvSpPr>
          <p:spPr>
            <a:xfrm>
              <a:off x="1001934" y="526946"/>
              <a:ext cx="89510" cy="51029"/>
            </a:xfrm>
            <a:custGeom>
              <a:avLst/>
              <a:gdLst/>
              <a:ahLst/>
              <a:cxnLst/>
              <a:rect l="0" t="0" r="0" b="0"/>
              <a:pathLst>
                <a:path w="89510" h="51029">
                  <a:moveTo>
                    <a:pt x="25527" y="0"/>
                  </a:moveTo>
                  <a:lnTo>
                    <a:pt x="63995" y="0"/>
                  </a:lnTo>
                  <a:cubicBezTo>
                    <a:pt x="78080" y="0"/>
                    <a:pt x="89510" y="11430"/>
                    <a:pt x="89510" y="25514"/>
                  </a:cubicBezTo>
                  <a:cubicBezTo>
                    <a:pt x="89510" y="39611"/>
                    <a:pt x="78080" y="51029"/>
                    <a:pt x="63995" y="51029"/>
                  </a:cubicBezTo>
                  <a:lnTo>
                    <a:pt x="25527" y="51029"/>
                  </a:lnTo>
                  <a:cubicBezTo>
                    <a:pt x="11417" y="51029"/>
                    <a:pt x="0" y="39611"/>
                    <a:pt x="0" y="25514"/>
                  </a:cubicBezTo>
                  <a:cubicBezTo>
                    <a:pt x="0" y="11430"/>
                    <a:pt x="11417" y="0"/>
                    <a:pt x="25527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3" name="Shape 252">
              <a:extLst>
                <a:ext uri="{FF2B5EF4-FFF2-40B4-BE49-F238E27FC236}">
                  <a16:creationId xmlns:a16="http://schemas.microsoft.com/office/drawing/2014/main" id="{CA341CAE-1A9C-4770-B0B6-E84801ACA529}"/>
                </a:ext>
              </a:extLst>
            </p:cNvPr>
            <p:cNvSpPr/>
            <p:nvPr/>
          </p:nvSpPr>
          <p:spPr>
            <a:xfrm>
              <a:off x="1001934" y="463210"/>
              <a:ext cx="89510" cy="51041"/>
            </a:xfrm>
            <a:custGeom>
              <a:avLst/>
              <a:gdLst/>
              <a:ahLst/>
              <a:cxnLst/>
              <a:rect l="0" t="0" r="0" b="0"/>
              <a:pathLst>
                <a:path w="89510" h="51041">
                  <a:moveTo>
                    <a:pt x="25527" y="0"/>
                  </a:moveTo>
                  <a:lnTo>
                    <a:pt x="63995" y="0"/>
                  </a:lnTo>
                  <a:cubicBezTo>
                    <a:pt x="78080" y="0"/>
                    <a:pt x="89510" y="11430"/>
                    <a:pt x="89510" y="25527"/>
                  </a:cubicBezTo>
                  <a:cubicBezTo>
                    <a:pt x="89510" y="39624"/>
                    <a:pt x="78080" y="51041"/>
                    <a:pt x="63995" y="51041"/>
                  </a:cubicBezTo>
                  <a:lnTo>
                    <a:pt x="25527" y="51041"/>
                  </a:lnTo>
                  <a:cubicBezTo>
                    <a:pt x="11417" y="51041"/>
                    <a:pt x="0" y="39624"/>
                    <a:pt x="0" y="25527"/>
                  </a:cubicBezTo>
                  <a:cubicBezTo>
                    <a:pt x="0" y="11430"/>
                    <a:pt x="11417" y="0"/>
                    <a:pt x="25527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4" name="Shape 253">
              <a:extLst>
                <a:ext uri="{FF2B5EF4-FFF2-40B4-BE49-F238E27FC236}">
                  <a16:creationId xmlns:a16="http://schemas.microsoft.com/office/drawing/2014/main" id="{29768029-BDCE-449C-8DBE-6509EE8195B4}"/>
                </a:ext>
              </a:extLst>
            </p:cNvPr>
            <p:cNvSpPr/>
            <p:nvPr/>
          </p:nvSpPr>
          <p:spPr>
            <a:xfrm>
              <a:off x="1001934" y="399487"/>
              <a:ext cx="89510" cy="51041"/>
            </a:xfrm>
            <a:custGeom>
              <a:avLst/>
              <a:gdLst/>
              <a:ahLst/>
              <a:cxnLst/>
              <a:rect l="0" t="0" r="0" b="0"/>
              <a:pathLst>
                <a:path w="89510" h="51041">
                  <a:moveTo>
                    <a:pt x="25527" y="0"/>
                  </a:moveTo>
                  <a:lnTo>
                    <a:pt x="63995" y="0"/>
                  </a:lnTo>
                  <a:cubicBezTo>
                    <a:pt x="78080" y="0"/>
                    <a:pt x="89510" y="11430"/>
                    <a:pt x="89510" y="25514"/>
                  </a:cubicBezTo>
                  <a:cubicBezTo>
                    <a:pt x="89510" y="39624"/>
                    <a:pt x="78080" y="51041"/>
                    <a:pt x="63995" y="51041"/>
                  </a:cubicBezTo>
                  <a:lnTo>
                    <a:pt x="25527" y="51041"/>
                  </a:lnTo>
                  <a:cubicBezTo>
                    <a:pt x="11417" y="51041"/>
                    <a:pt x="0" y="39624"/>
                    <a:pt x="0" y="25514"/>
                  </a:cubicBezTo>
                  <a:cubicBezTo>
                    <a:pt x="0" y="11430"/>
                    <a:pt x="11417" y="0"/>
                    <a:pt x="25527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5" name="Shape 254">
              <a:extLst>
                <a:ext uri="{FF2B5EF4-FFF2-40B4-BE49-F238E27FC236}">
                  <a16:creationId xmlns:a16="http://schemas.microsoft.com/office/drawing/2014/main" id="{19DB21AF-B613-44C0-A444-A6B89DF85AE1}"/>
                </a:ext>
              </a:extLst>
            </p:cNvPr>
            <p:cNvSpPr/>
            <p:nvPr/>
          </p:nvSpPr>
          <p:spPr>
            <a:xfrm>
              <a:off x="1009401" y="304054"/>
              <a:ext cx="74587" cy="35027"/>
            </a:xfrm>
            <a:custGeom>
              <a:avLst/>
              <a:gdLst/>
              <a:ahLst/>
              <a:cxnLst/>
              <a:rect l="0" t="0" r="0" b="0"/>
              <a:pathLst>
                <a:path w="74587" h="35027">
                  <a:moveTo>
                    <a:pt x="17513" y="0"/>
                  </a:moveTo>
                  <a:lnTo>
                    <a:pt x="57074" y="0"/>
                  </a:lnTo>
                  <a:cubicBezTo>
                    <a:pt x="66751" y="0"/>
                    <a:pt x="74587" y="7836"/>
                    <a:pt x="74587" y="17513"/>
                  </a:cubicBezTo>
                  <a:cubicBezTo>
                    <a:pt x="74587" y="27191"/>
                    <a:pt x="66751" y="35027"/>
                    <a:pt x="57074" y="35027"/>
                  </a:cubicBezTo>
                  <a:lnTo>
                    <a:pt x="17513" y="35027"/>
                  </a:lnTo>
                  <a:cubicBezTo>
                    <a:pt x="7836" y="35027"/>
                    <a:pt x="0" y="27191"/>
                    <a:pt x="0" y="17513"/>
                  </a:cubicBezTo>
                  <a:cubicBezTo>
                    <a:pt x="0" y="7836"/>
                    <a:pt x="7836" y="0"/>
                    <a:pt x="17513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6" name="Shape 255">
              <a:extLst>
                <a:ext uri="{FF2B5EF4-FFF2-40B4-BE49-F238E27FC236}">
                  <a16:creationId xmlns:a16="http://schemas.microsoft.com/office/drawing/2014/main" id="{92853E84-FED9-43F1-9D08-14D12C39CD25}"/>
                </a:ext>
              </a:extLst>
            </p:cNvPr>
            <p:cNvSpPr/>
            <p:nvPr/>
          </p:nvSpPr>
          <p:spPr>
            <a:xfrm>
              <a:off x="1009401" y="351766"/>
              <a:ext cx="74587" cy="35039"/>
            </a:xfrm>
            <a:custGeom>
              <a:avLst/>
              <a:gdLst/>
              <a:ahLst/>
              <a:cxnLst/>
              <a:rect l="0" t="0" r="0" b="0"/>
              <a:pathLst>
                <a:path w="74587" h="35039">
                  <a:moveTo>
                    <a:pt x="17513" y="0"/>
                  </a:moveTo>
                  <a:lnTo>
                    <a:pt x="57074" y="0"/>
                  </a:lnTo>
                  <a:cubicBezTo>
                    <a:pt x="66751" y="0"/>
                    <a:pt x="74587" y="7849"/>
                    <a:pt x="74587" y="17513"/>
                  </a:cubicBezTo>
                  <a:cubicBezTo>
                    <a:pt x="74587" y="27191"/>
                    <a:pt x="66751" y="35039"/>
                    <a:pt x="57074" y="35039"/>
                  </a:cubicBezTo>
                  <a:lnTo>
                    <a:pt x="17513" y="35039"/>
                  </a:lnTo>
                  <a:cubicBezTo>
                    <a:pt x="7836" y="35039"/>
                    <a:pt x="0" y="27191"/>
                    <a:pt x="0" y="17513"/>
                  </a:cubicBezTo>
                  <a:cubicBezTo>
                    <a:pt x="0" y="7849"/>
                    <a:pt x="7836" y="0"/>
                    <a:pt x="17513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7" name="Shape 256">
              <a:extLst>
                <a:ext uri="{FF2B5EF4-FFF2-40B4-BE49-F238E27FC236}">
                  <a16:creationId xmlns:a16="http://schemas.microsoft.com/office/drawing/2014/main" id="{A4AFCC7E-C82E-44A0-816C-899D8DAE27A1}"/>
                </a:ext>
              </a:extLst>
            </p:cNvPr>
            <p:cNvSpPr/>
            <p:nvPr/>
          </p:nvSpPr>
          <p:spPr>
            <a:xfrm>
              <a:off x="1009401" y="256330"/>
              <a:ext cx="74587" cy="35027"/>
            </a:xfrm>
            <a:custGeom>
              <a:avLst/>
              <a:gdLst/>
              <a:ahLst/>
              <a:cxnLst/>
              <a:rect l="0" t="0" r="0" b="0"/>
              <a:pathLst>
                <a:path w="74587" h="35027">
                  <a:moveTo>
                    <a:pt x="17513" y="0"/>
                  </a:moveTo>
                  <a:lnTo>
                    <a:pt x="57074" y="0"/>
                  </a:lnTo>
                  <a:cubicBezTo>
                    <a:pt x="66751" y="0"/>
                    <a:pt x="74587" y="7836"/>
                    <a:pt x="74587" y="17513"/>
                  </a:cubicBezTo>
                  <a:cubicBezTo>
                    <a:pt x="74587" y="27191"/>
                    <a:pt x="66751" y="35027"/>
                    <a:pt x="57074" y="35027"/>
                  </a:cubicBezTo>
                  <a:lnTo>
                    <a:pt x="17513" y="35027"/>
                  </a:lnTo>
                  <a:cubicBezTo>
                    <a:pt x="7836" y="35027"/>
                    <a:pt x="0" y="27191"/>
                    <a:pt x="0" y="17513"/>
                  </a:cubicBezTo>
                  <a:cubicBezTo>
                    <a:pt x="0" y="7836"/>
                    <a:pt x="7836" y="0"/>
                    <a:pt x="17513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8" name="Shape 257">
              <a:extLst>
                <a:ext uri="{FF2B5EF4-FFF2-40B4-BE49-F238E27FC236}">
                  <a16:creationId xmlns:a16="http://schemas.microsoft.com/office/drawing/2014/main" id="{369CEB46-277D-43A0-815F-03B30A4CFE6A}"/>
                </a:ext>
              </a:extLst>
            </p:cNvPr>
            <p:cNvSpPr/>
            <p:nvPr/>
          </p:nvSpPr>
          <p:spPr>
            <a:xfrm>
              <a:off x="1009401" y="208606"/>
              <a:ext cx="74587" cy="35027"/>
            </a:xfrm>
            <a:custGeom>
              <a:avLst/>
              <a:gdLst/>
              <a:ahLst/>
              <a:cxnLst/>
              <a:rect l="0" t="0" r="0" b="0"/>
              <a:pathLst>
                <a:path w="74587" h="35027">
                  <a:moveTo>
                    <a:pt x="17513" y="0"/>
                  </a:moveTo>
                  <a:lnTo>
                    <a:pt x="57074" y="0"/>
                  </a:lnTo>
                  <a:cubicBezTo>
                    <a:pt x="66751" y="0"/>
                    <a:pt x="74587" y="7836"/>
                    <a:pt x="74587" y="17513"/>
                  </a:cubicBezTo>
                  <a:cubicBezTo>
                    <a:pt x="74587" y="27191"/>
                    <a:pt x="66751" y="35027"/>
                    <a:pt x="57074" y="35027"/>
                  </a:cubicBezTo>
                  <a:lnTo>
                    <a:pt x="17513" y="35027"/>
                  </a:lnTo>
                  <a:cubicBezTo>
                    <a:pt x="7836" y="35027"/>
                    <a:pt x="0" y="27191"/>
                    <a:pt x="0" y="17513"/>
                  </a:cubicBezTo>
                  <a:cubicBezTo>
                    <a:pt x="0" y="7836"/>
                    <a:pt x="7836" y="0"/>
                    <a:pt x="17513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79" name="Shape 258">
              <a:extLst>
                <a:ext uri="{FF2B5EF4-FFF2-40B4-BE49-F238E27FC236}">
                  <a16:creationId xmlns:a16="http://schemas.microsoft.com/office/drawing/2014/main" id="{14C81E19-41E1-4B62-834C-876DB75E036C}"/>
                </a:ext>
              </a:extLst>
            </p:cNvPr>
            <p:cNvSpPr/>
            <p:nvPr/>
          </p:nvSpPr>
          <p:spPr>
            <a:xfrm>
              <a:off x="1012512" y="160881"/>
              <a:ext cx="68351" cy="35039"/>
            </a:xfrm>
            <a:custGeom>
              <a:avLst/>
              <a:gdLst/>
              <a:ahLst/>
              <a:cxnLst/>
              <a:rect l="0" t="0" r="0" b="0"/>
              <a:pathLst>
                <a:path w="68351" h="35039">
                  <a:moveTo>
                    <a:pt x="17513" y="0"/>
                  </a:moveTo>
                  <a:lnTo>
                    <a:pt x="50838" y="0"/>
                  </a:lnTo>
                  <a:cubicBezTo>
                    <a:pt x="60515" y="0"/>
                    <a:pt x="68351" y="7849"/>
                    <a:pt x="68351" y="17513"/>
                  </a:cubicBezTo>
                  <a:cubicBezTo>
                    <a:pt x="68351" y="27191"/>
                    <a:pt x="60515" y="35039"/>
                    <a:pt x="50838" y="35039"/>
                  </a:cubicBezTo>
                  <a:lnTo>
                    <a:pt x="17513" y="35039"/>
                  </a:lnTo>
                  <a:cubicBezTo>
                    <a:pt x="7848" y="35039"/>
                    <a:pt x="0" y="27191"/>
                    <a:pt x="0" y="17513"/>
                  </a:cubicBezTo>
                  <a:cubicBezTo>
                    <a:pt x="0" y="7849"/>
                    <a:pt x="7848" y="0"/>
                    <a:pt x="17513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0" name="Shape 259">
              <a:extLst>
                <a:ext uri="{FF2B5EF4-FFF2-40B4-BE49-F238E27FC236}">
                  <a16:creationId xmlns:a16="http://schemas.microsoft.com/office/drawing/2014/main" id="{DB44D2AB-221A-4F8B-890A-CA0EA5488C37}"/>
                </a:ext>
              </a:extLst>
            </p:cNvPr>
            <p:cNvSpPr/>
            <p:nvPr/>
          </p:nvSpPr>
          <p:spPr>
            <a:xfrm>
              <a:off x="1014074" y="113170"/>
              <a:ext cx="65227" cy="35027"/>
            </a:xfrm>
            <a:custGeom>
              <a:avLst/>
              <a:gdLst/>
              <a:ahLst/>
              <a:cxnLst/>
              <a:rect l="0" t="0" r="0" b="0"/>
              <a:pathLst>
                <a:path w="65227" h="35027">
                  <a:moveTo>
                    <a:pt x="17513" y="0"/>
                  </a:moveTo>
                  <a:lnTo>
                    <a:pt x="47714" y="0"/>
                  </a:lnTo>
                  <a:cubicBezTo>
                    <a:pt x="57391" y="0"/>
                    <a:pt x="65227" y="7836"/>
                    <a:pt x="65227" y="17513"/>
                  </a:cubicBezTo>
                  <a:cubicBezTo>
                    <a:pt x="65227" y="27191"/>
                    <a:pt x="57391" y="35027"/>
                    <a:pt x="47714" y="35027"/>
                  </a:cubicBezTo>
                  <a:lnTo>
                    <a:pt x="17513" y="35027"/>
                  </a:lnTo>
                  <a:cubicBezTo>
                    <a:pt x="7836" y="35027"/>
                    <a:pt x="0" y="27191"/>
                    <a:pt x="0" y="17513"/>
                  </a:cubicBezTo>
                  <a:cubicBezTo>
                    <a:pt x="0" y="7836"/>
                    <a:pt x="7836" y="0"/>
                    <a:pt x="17513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1" name="Shape 260">
              <a:extLst>
                <a:ext uri="{FF2B5EF4-FFF2-40B4-BE49-F238E27FC236}">
                  <a16:creationId xmlns:a16="http://schemas.microsoft.com/office/drawing/2014/main" id="{0B0794D9-5112-4E1C-B143-42EAB8529405}"/>
                </a:ext>
              </a:extLst>
            </p:cNvPr>
            <p:cNvSpPr/>
            <p:nvPr/>
          </p:nvSpPr>
          <p:spPr>
            <a:xfrm>
              <a:off x="1018368" y="65446"/>
              <a:ext cx="56642" cy="35027"/>
            </a:xfrm>
            <a:custGeom>
              <a:avLst/>
              <a:gdLst/>
              <a:ahLst/>
              <a:cxnLst/>
              <a:rect l="0" t="0" r="0" b="0"/>
              <a:pathLst>
                <a:path w="56642" h="35027">
                  <a:moveTo>
                    <a:pt x="17526" y="0"/>
                  </a:moveTo>
                  <a:lnTo>
                    <a:pt x="39129" y="0"/>
                  </a:lnTo>
                  <a:cubicBezTo>
                    <a:pt x="48806" y="0"/>
                    <a:pt x="56642" y="7836"/>
                    <a:pt x="56642" y="17513"/>
                  </a:cubicBezTo>
                  <a:cubicBezTo>
                    <a:pt x="56642" y="27191"/>
                    <a:pt x="48806" y="35027"/>
                    <a:pt x="39129" y="35027"/>
                  </a:cubicBezTo>
                  <a:lnTo>
                    <a:pt x="17526" y="35027"/>
                  </a:lnTo>
                  <a:cubicBezTo>
                    <a:pt x="7848" y="35027"/>
                    <a:pt x="0" y="27191"/>
                    <a:pt x="0" y="17513"/>
                  </a:cubicBezTo>
                  <a:cubicBezTo>
                    <a:pt x="0" y="7836"/>
                    <a:pt x="7848" y="0"/>
                    <a:pt x="17526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2" name="Shape 261">
              <a:extLst>
                <a:ext uri="{FF2B5EF4-FFF2-40B4-BE49-F238E27FC236}">
                  <a16:creationId xmlns:a16="http://schemas.microsoft.com/office/drawing/2014/main" id="{AC8433CF-8085-433C-8B6F-1727EA30E90B}"/>
                </a:ext>
              </a:extLst>
            </p:cNvPr>
            <p:cNvSpPr/>
            <p:nvPr/>
          </p:nvSpPr>
          <p:spPr>
            <a:xfrm>
              <a:off x="1018368" y="19557"/>
              <a:ext cx="56642" cy="35027"/>
            </a:xfrm>
            <a:custGeom>
              <a:avLst/>
              <a:gdLst/>
              <a:ahLst/>
              <a:cxnLst/>
              <a:rect l="0" t="0" r="0" b="0"/>
              <a:pathLst>
                <a:path w="56642" h="35027">
                  <a:moveTo>
                    <a:pt x="17526" y="0"/>
                  </a:moveTo>
                  <a:lnTo>
                    <a:pt x="39129" y="0"/>
                  </a:lnTo>
                  <a:cubicBezTo>
                    <a:pt x="48806" y="0"/>
                    <a:pt x="56642" y="7836"/>
                    <a:pt x="56642" y="17513"/>
                  </a:cubicBezTo>
                  <a:cubicBezTo>
                    <a:pt x="56642" y="27191"/>
                    <a:pt x="48806" y="35027"/>
                    <a:pt x="39129" y="35027"/>
                  </a:cubicBezTo>
                  <a:lnTo>
                    <a:pt x="17526" y="35027"/>
                  </a:lnTo>
                  <a:cubicBezTo>
                    <a:pt x="7848" y="35027"/>
                    <a:pt x="0" y="27191"/>
                    <a:pt x="0" y="17513"/>
                  </a:cubicBezTo>
                  <a:cubicBezTo>
                    <a:pt x="0" y="7836"/>
                    <a:pt x="7848" y="0"/>
                    <a:pt x="17526" y="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3" name="Shape 262">
              <a:extLst>
                <a:ext uri="{FF2B5EF4-FFF2-40B4-BE49-F238E27FC236}">
                  <a16:creationId xmlns:a16="http://schemas.microsoft.com/office/drawing/2014/main" id="{3395E5FD-8E3C-421A-9E9E-3B03167A51F9}"/>
                </a:ext>
              </a:extLst>
            </p:cNvPr>
            <p:cNvSpPr/>
            <p:nvPr/>
          </p:nvSpPr>
          <p:spPr>
            <a:xfrm>
              <a:off x="787265" y="1480304"/>
              <a:ext cx="535610" cy="449669"/>
            </a:xfrm>
            <a:custGeom>
              <a:avLst/>
              <a:gdLst/>
              <a:ahLst/>
              <a:cxnLst/>
              <a:rect l="0" t="0" r="0" b="0"/>
              <a:pathLst>
                <a:path w="535610" h="449669">
                  <a:moveTo>
                    <a:pt x="57899" y="38"/>
                  </a:moveTo>
                  <a:cubicBezTo>
                    <a:pt x="111506" y="279"/>
                    <a:pt x="164490" y="27140"/>
                    <a:pt x="198400" y="71285"/>
                  </a:cubicBezTo>
                  <a:cubicBezTo>
                    <a:pt x="198400" y="71285"/>
                    <a:pt x="225832" y="116053"/>
                    <a:pt x="271297" y="116053"/>
                  </a:cubicBezTo>
                  <a:cubicBezTo>
                    <a:pt x="316763" y="116053"/>
                    <a:pt x="337210" y="71285"/>
                    <a:pt x="337210" y="71285"/>
                  </a:cubicBezTo>
                  <a:cubicBezTo>
                    <a:pt x="371120" y="27140"/>
                    <a:pt x="424104" y="279"/>
                    <a:pt x="477723" y="38"/>
                  </a:cubicBezTo>
                  <a:cubicBezTo>
                    <a:pt x="486143" y="0"/>
                    <a:pt x="495008" y="736"/>
                    <a:pt x="502057" y="5639"/>
                  </a:cubicBezTo>
                  <a:cubicBezTo>
                    <a:pt x="512229" y="12700"/>
                    <a:pt x="515975" y="26365"/>
                    <a:pt x="518973" y="38874"/>
                  </a:cubicBezTo>
                  <a:cubicBezTo>
                    <a:pt x="525806" y="67323"/>
                    <a:pt x="532664" y="95986"/>
                    <a:pt x="534137" y="125298"/>
                  </a:cubicBezTo>
                  <a:cubicBezTo>
                    <a:pt x="535610" y="154610"/>
                    <a:pt x="531355" y="184975"/>
                    <a:pt x="517246" y="210210"/>
                  </a:cubicBezTo>
                  <a:cubicBezTo>
                    <a:pt x="504228" y="233540"/>
                    <a:pt x="483807" y="250939"/>
                    <a:pt x="466649" y="271018"/>
                  </a:cubicBezTo>
                  <a:cubicBezTo>
                    <a:pt x="443776" y="297777"/>
                    <a:pt x="426415" y="329819"/>
                    <a:pt x="416116" y="364261"/>
                  </a:cubicBezTo>
                  <a:cubicBezTo>
                    <a:pt x="410870" y="381838"/>
                    <a:pt x="407365" y="400202"/>
                    <a:pt x="399123" y="416420"/>
                  </a:cubicBezTo>
                  <a:cubicBezTo>
                    <a:pt x="390881" y="432664"/>
                    <a:pt x="376530" y="446887"/>
                    <a:pt x="359232" y="448234"/>
                  </a:cubicBezTo>
                  <a:cubicBezTo>
                    <a:pt x="340944" y="449669"/>
                    <a:pt x="324625" y="436867"/>
                    <a:pt x="310858" y="424028"/>
                  </a:cubicBezTo>
                  <a:cubicBezTo>
                    <a:pt x="289649" y="404254"/>
                    <a:pt x="268465" y="379374"/>
                    <a:pt x="268580" y="349390"/>
                  </a:cubicBezTo>
                  <a:lnTo>
                    <a:pt x="267030" y="349390"/>
                  </a:lnTo>
                  <a:cubicBezTo>
                    <a:pt x="267157" y="379374"/>
                    <a:pt x="245961" y="404254"/>
                    <a:pt x="224752" y="424028"/>
                  </a:cubicBezTo>
                  <a:cubicBezTo>
                    <a:pt x="210985" y="436867"/>
                    <a:pt x="194666" y="449669"/>
                    <a:pt x="176378" y="448234"/>
                  </a:cubicBezTo>
                  <a:cubicBezTo>
                    <a:pt x="159080" y="446887"/>
                    <a:pt x="144729" y="432664"/>
                    <a:pt x="136500" y="416420"/>
                  </a:cubicBezTo>
                  <a:cubicBezTo>
                    <a:pt x="128245" y="400202"/>
                    <a:pt x="124739" y="381838"/>
                    <a:pt x="119494" y="364261"/>
                  </a:cubicBezTo>
                  <a:cubicBezTo>
                    <a:pt x="109195" y="329819"/>
                    <a:pt x="91834" y="297777"/>
                    <a:pt x="68961" y="271018"/>
                  </a:cubicBezTo>
                  <a:cubicBezTo>
                    <a:pt x="51803" y="250939"/>
                    <a:pt x="31394" y="233540"/>
                    <a:pt x="18364" y="210210"/>
                  </a:cubicBezTo>
                  <a:cubicBezTo>
                    <a:pt x="4267" y="184975"/>
                    <a:pt x="0" y="154610"/>
                    <a:pt x="1473" y="125298"/>
                  </a:cubicBezTo>
                  <a:cubicBezTo>
                    <a:pt x="2946" y="95986"/>
                    <a:pt x="9804" y="67323"/>
                    <a:pt x="16637" y="38874"/>
                  </a:cubicBezTo>
                  <a:cubicBezTo>
                    <a:pt x="19647" y="26365"/>
                    <a:pt x="23381" y="12700"/>
                    <a:pt x="33553" y="5639"/>
                  </a:cubicBezTo>
                  <a:cubicBezTo>
                    <a:pt x="40602" y="736"/>
                    <a:pt x="49467" y="0"/>
                    <a:pt x="57899" y="38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4" name="Shape 263">
              <a:extLst>
                <a:ext uri="{FF2B5EF4-FFF2-40B4-BE49-F238E27FC236}">
                  <a16:creationId xmlns:a16="http://schemas.microsoft.com/office/drawing/2014/main" id="{56409D41-E96A-4127-B77F-145C61698568}"/>
                </a:ext>
              </a:extLst>
            </p:cNvPr>
            <p:cNvSpPr/>
            <p:nvPr/>
          </p:nvSpPr>
          <p:spPr>
            <a:xfrm>
              <a:off x="761317" y="1462022"/>
              <a:ext cx="293626" cy="491630"/>
            </a:xfrm>
            <a:custGeom>
              <a:avLst/>
              <a:gdLst/>
              <a:ahLst/>
              <a:cxnLst/>
              <a:rect l="0" t="0" r="0" b="0"/>
              <a:pathLst>
                <a:path w="293626" h="491630">
                  <a:moveTo>
                    <a:pt x="85212" y="1472"/>
                  </a:moveTo>
                  <a:cubicBezTo>
                    <a:pt x="108693" y="0"/>
                    <a:pt x="135045" y="7620"/>
                    <a:pt x="157797" y="17406"/>
                  </a:cubicBezTo>
                  <a:cubicBezTo>
                    <a:pt x="189700" y="31121"/>
                    <a:pt x="213449" y="52026"/>
                    <a:pt x="236233" y="77680"/>
                  </a:cubicBezTo>
                  <a:cubicBezTo>
                    <a:pt x="252578" y="96088"/>
                    <a:pt x="269450" y="109017"/>
                    <a:pt x="287364" y="112178"/>
                  </a:cubicBezTo>
                  <a:lnTo>
                    <a:pt x="293626" y="111473"/>
                  </a:lnTo>
                  <a:lnTo>
                    <a:pt x="293626" y="150586"/>
                  </a:lnTo>
                  <a:lnTo>
                    <a:pt x="273106" y="147537"/>
                  </a:lnTo>
                  <a:cubicBezTo>
                    <a:pt x="250617" y="140626"/>
                    <a:pt x="232718" y="124564"/>
                    <a:pt x="216154" y="106724"/>
                  </a:cubicBezTo>
                  <a:cubicBezTo>
                    <a:pt x="194246" y="83128"/>
                    <a:pt x="177863" y="63875"/>
                    <a:pt x="146533" y="49778"/>
                  </a:cubicBezTo>
                  <a:cubicBezTo>
                    <a:pt x="132448" y="43428"/>
                    <a:pt x="115341" y="35858"/>
                    <a:pt x="99339" y="36811"/>
                  </a:cubicBezTo>
                  <a:cubicBezTo>
                    <a:pt x="67259" y="38741"/>
                    <a:pt x="63551" y="56991"/>
                    <a:pt x="53734" y="83001"/>
                  </a:cubicBezTo>
                  <a:cubicBezTo>
                    <a:pt x="33261" y="137268"/>
                    <a:pt x="43370" y="204603"/>
                    <a:pt x="79946" y="248241"/>
                  </a:cubicBezTo>
                  <a:cubicBezTo>
                    <a:pt x="96240" y="267697"/>
                    <a:pt x="114338" y="284969"/>
                    <a:pt x="128283" y="306394"/>
                  </a:cubicBezTo>
                  <a:cubicBezTo>
                    <a:pt x="142824" y="328682"/>
                    <a:pt x="153530" y="352787"/>
                    <a:pt x="161620" y="378073"/>
                  </a:cubicBezTo>
                  <a:cubicBezTo>
                    <a:pt x="172783" y="412896"/>
                    <a:pt x="162611" y="411106"/>
                    <a:pt x="205283" y="421913"/>
                  </a:cubicBezTo>
                  <a:cubicBezTo>
                    <a:pt x="225171" y="437178"/>
                    <a:pt x="240551" y="435858"/>
                    <a:pt x="251384" y="417951"/>
                  </a:cubicBezTo>
                  <a:cubicBezTo>
                    <a:pt x="259651" y="401200"/>
                    <a:pt x="267919" y="384435"/>
                    <a:pt x="276187" y="367671"/>
                  </a:cubicBezTo>
                  <a:lnTo>
                    <a:pt x="279485" y="361917"/>
                  </a:lnTo>
                  <a:lnTo>
                    <a:pt x="281383" y="355675"/>
                  </a:lnTo>
                  <a:cubicBezTo>
                    <a:pt x="284178" y="353023"/>
                    <a:pt x="288202" y="351713"/>
                    <a:pt x="292403" y="351731"/>
                  </a:cubicBezTo>
                  <a:lnTo>
                    <a:pt x="293626" y="352139"/>
                  </a:lnTo>
                  <a:lnTo>
                    <a:pt x="293626" y="413850"/>
                  </a:lnTo>
                  <a:lnTo>
                    <a:pt x="266581" y="452901"/>
                  </a:lnTo>
                  <a:cubicBezTo>
                    <a:pt x="243259" y="477320"/>
                    <a:pt x="212985" y="491630"/>
                    <a:pt x="181673" y="477476"/>
                  </a:cubicBezTo>
                  <a:cubicBezTo>
                    <a:pt x="155905" y="465830"/>
                    <a:pt x="144907" y="438537"/>
                    <a:pt x="136753" y="413531"/>
                  </a:cubicBezTo>
                  <a:cubicBezTo>
                    <a:pt x="125362" y="378619"/>
                    <a:pt x="115494" y="346882"/>
                    <a:pt x="94081" y="316706"/>
                  </a:cubicBezTo>
                  <a:cubicBezTo>
                    <a:pt x="78448" y="294684"/>
                    <a:pt x="57721" y="277095"/>
                    <a:pt x="42113" y="255188"/>
                  </a:cubicBezTo>
                  <a:cubicBezTo>
                    <a:pt x="0" y="196056"/>
                    <a:pt x="2006" y="105810"/>
                    <a:pt x="29858" y="40087"/>
                  </a:cubicBezTo>
                  <a:cubicBezTo>
                    <a:pt x="41122" y="13506"/>
                    <a:pt x="61732" y="2943"/>
                    <a:pt x="85212" y="1472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5" name="Shape 264">
              <a:extLst>
                <a:ext uri="{FF2B5EF4-FFF2-40B4-BE49-F238E27FC236}">
                  <a16:creationId xmlns:a16="http://schemas.microsoft.com/office/drawing/2014/main" id="{10824864-8BE7-4D95-9A5D-732BDEFCE9D2}"/>
                </a:ext>
              </a:extLst>
            </p:cNvPr>
            <p:cNvSpPr/>
            <p:nvPr/>
          </p:nvSpPr>
          <p:spPr>
            <a:xfrm>
              <a:off x="1054944" y="1450700"/>
              <a:ext cx="286357" cy="496202"/>
            </a:xfrm>
            <a:custGeom>
              <a:avLst/>
              <a:gdLst/>
              <a:ahLst/>
              <a:cxnLst/>
              <a:rect l="0" t="0" r="0" b="0"/>
              <a:pathLst>
                <a:path w="286357" h="496202">
                  <a:moveTo>
                    <a:pt x="213588" y="13952"/>
                  </a:moveTo>
                  <a:cubicBezTo>
                    <a:pt x="262530" y="19382"/>
                    <a:pt x="270583" y="65246"/>
                    <a:pt x="278851" y="117742"/>
                  </a:cubicBezTo>
                  <a:cubicBezTo>
                    <a:pt x="284528" y="153797"/>
                    <a:pt x="286357" y="191631"/>
                    <a:pt x="273721" y="226492"/>
                  </a:cubicBezTo>
                  <a:cubicBezTo>
                    <a:pt x="258798" y="267640"/>
                    <a:pt x="224432" y="293256"/>
                    <a:pt x="199794" y="328028"/>
                  </a:cubicBezTo>
                  <a:cubicBezTo>
                    <a:pt x="169200" y="371247"/>
                    <a:pt x="162215" y="490715"/>
                    <a:pt x="91552" y="494627"/>
                  </a:cubicBezTo>
                  <a:cubicBezTo>
                    <a:pt x="63351" y="496202"/>
                    <a:pt x="38094" y="479320"/>
                    <a:pt x="19086" y="456032"/>
                  </a:cubicBezTo>
                  <a:lnTo>
                    <a:pt x="99" y="425029"/>
                  </a:lnTo>
                  <a:lnTo>
                    <a:pt x="0" y="425173"/>
                  </a:lnTo>
                  <a:lnTo>
                    <a:pt x="0" y="363461"/>
                  </a:lnTo>
                  <a:lnTo>
                    <a:pt x="124" y="363503"/>
                  </a:lnTo>
                  <a:lnTo>
                    <a:pt x="1475" y="363053"/>
                  </a:lnTo>
                  <a:cubicBezTo>
                    <a:pt x="5675" y="363040"/>
                    <a:pt x="9698" y="364355"/>
                    <a:pt x="12495" y="367008"/>
                  </a:cubicBezTo>
                  <a:lnTo>
                    <a:pt x="14394" y="373232"/>
                  </a:lnTo>
                  <a:lnTo>
                    <a:pt x="17701" y="378994"/>
                  </a:lnTo>
                  <a:cubicBezTo>
                    <a:pt x="22057" y="411721"/>
                    <a:pt x="75194" y="495414"/>
                    <a:pt x="122159" y="424739"/>
                  </a:cubicBezTo>
                  <a:cubicBezTo>
                    <a:pt x="128115" y="415773"/>
                    <a:pt x="128953" y="399682"/>
                    <a:pt x="132255" y="389395"/>
                  </a:cubicBezTo>
                  <a:cubicBezTo>
                    <a:pt x="141437" y="360744"/>
                    <a:pt x="153998" y="333477"/>
                    <a:pt x="171422" y="308813"/>
                  </a:cubicBezTo>
                  <a:cubicBezTo>
                    <a:pt x="187399" y="286182"/>
                    <a:pt x="208608" y="268059"/>
                    <a:pt x="224508" y="245440"/>
                  </a:cubicBezTo>
                  <a:cubicBezTo>
                    <a:pt x="253972" y="203581"/>
                    <a:pt x="258049" y="132233"/>
                    <a:pt x="237627" y="83630"/>
                  </a:cubicBezTo>
                  <a:cubicBezTo>
                    <a:pt x="202461" y="0"/>
                    <a:pt x="111046" y="80823"/>
                    <a:pt x="75169" y="123520"/>
                  </a:cubicBezTo>
                  <a:cubicBezTo>
                    <a:pt x="56525" y="145707"/>
                    <a:pt x="34021" y="162433"/>
                    <a:pt x="3617" y="162446"/>
                  </a:cubicBezTo>
                  <a:lnTo>
                    <a:pt x="0" y="161908"/>
                  </a:lnTo>
                  <a:lnTo>
                    <a:pt x="0" y="122795"/>
                  </a:lnTo>
                  <a:lnTo>
                    <a:pt x="21457" y="120379"/>
                  </a:lnTo>
                  <a:cubicBezTo>
                    <a:pt x="31000" y="116539"/>
                    <a:pt x="40869" y="109722"/>
                    <a:pt x="51128" y="99390"/>
                  </a:cubicBezTo>
                  <a:cubicBezTo>
                    <a:pt x="93279" y="56960"/>
                    <a:pt x="125651" y="21336"/>
                    <a:pt x="189990" y="14199"/>
                  </a:cubicBezTo>
                  <a:cubicBezTo>
                    <a:pt x="198770" y="13226"/>
                    <a:pt x="206596" y="13176"/>
                    <a:pt x="213588" y="13952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6" name="Shape 265">
              <a:extLst>
                <a:ext uri="{FF2B5EF4-FFF2-40B4-BE49-F238E27FC236}">
                  <a16:creationId xmlns:a16="http://schemas.microsoft.com/office/drawing/2014/main" id="{3487A098-C73B-48AA-907D-54F4B5780D11}"/>
                </a:ext>
              </a:extLst>
            </p:cNvPr>
            <p:cNvSpPr/>
            <p:nvPr/>
          </p:nvSpPr>
          <p:spPr>
            <a:xfrm>
              <a:off x="954347" y="8444"/>
              <a:ext cx="176035" cy="23736"/>
            </a:xfrm>
            <a:custGeom>
              <a:avLst/>
              <a:gdLst/>
              <a:ahLst/>
              <a:cxnLst/>
              <a:rect l="0" t="0" r="0" b="0"/>
              <a:pathLst>
                <a:path w="176035" h="23736">
                  <a:moveTo>
                    <a:pt x="119824" y="3480"/>
                  </a:moveTo>
                  <a:cubicBezTo>
                    <a:pt x="138582" y="1029"/>
                    <a:pt x="157391" y="11417"/>
                    <a:pt x="176035" y="8344"/>
                  </a:cubicBezTo>
                  <a:lnTo>
                    <a:pt x="175654" y="11227"/>
                  </a:lnTo>
                  <a:cubicBezTo>
                    <a:pt x="159080" y="20650"/>
                    <a:pt x="138824" y="23368"/>
                    <a:pt x="120345" y="18644"/>
                  </a:cubicBezTo>
                  <a:cubicBezTo>
                    <a:pt x="112954" y="16764"/>
                    <a:pt x="105778" y="13729"/>
                    <a:pt x="98171" y="13360"/>
                  </a:cubicBezTo>
                  <a:cubicBezTo>
                    <a:pt x="89255" y="12916"/>
                    <a:pt x="80632" y="16180"/>
                    <a:pt x="72034" y="18580"/>
                  </a:cubicBezTo>
                  <a:cubicBezTo>
                    <a:pt x="59868" y="21984"/>
                    <a:pt x="47142" y="23736"/>
                    <a:pt x="34582" y="22428"/>
                  </a:cubicBezTo>
                  <a:cubicBezTo>
                    <a:pt x="22022" y="21107"/>
                    <a:pt x="9652" y="16574"/>
                    <a:pt x="0" y="8433"/>
                  </a:cubicBezTo>
                  <a:lnTo>
                    <a:pt x="368" y="6579"/>
                  </a:lnTo>
                  <a:cubicBezTo>
                    <a:pt x="21946" y="12636"/>
                    <a:pt x="45034" y="0"/>
                    <a:pt x="67069" y="4089"/>
                  </a:cubicBezTo>
                  <a:cubicBezTo>
                    <a:pt x="74892" y="5550"/>
                    <a:pt x="82359" y="9080"/>
                    <a:pt x="90322" y="9360"/>
                  </a:cubicBezTo>
                  <a:cubicBezTo>
                    <a:pt x="100368" y="9690"/>
                    <a:pt x="109842" y="4788"/>
                    <a:pt x="119824" y="3480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7" name="Shape 266">
              <a:extLst>
                <a:ext uri="{FF2B5EF4-FFF2-40B4-BE49-F238E27FC236}">
                  <a16:creationId xmlns:a16="http://schemas.microsoft.com/office/drawing/2014/main" id="{E1B67673-F805-459C-A7EC-F27314CE1114}"/>
                </a:ext>
              </a:extLst>
            </p:cNvPr>
            <p:cNvSpPr/>
            <p:nvPr/>
          </p:nvSpPr>
          <p:spPr>
            <a:xfrm>
              <a:off x="942593" y="0"/>
              <a:ext cx="199428" cy="45987"/>
            </a:xfrm>
            <a:custGeom>
              <a:avLst/>
              <a:gdLst/>
              <a:ahLst/>
              <a:cxnLst/>
              <a:rect l="0" t="0" r="0" b="0"/>
              <a:pathLst>
                <a:path w="199428" h="45987">
                  <a:moveTo>
                    <a:pt x="67742" y="622"/>
                  </a:moveTo>
                  <a:cubicBezTo>
                    <a:pt x="81115" y="546"/>
                    <a:pt x="92596" y="4470"/>
                    <a:pt x="106070" y="4140"/>
                  </a:cubicBezTo>
                  <a:cubicBezTo>
                    <a:pt x="118707" y="3848"/>
                    <a:pt x="130175" y="0"/>
                    <a:pt x="142837" y="673"/>
                  </a:cubicBezTo>
                  <a:cubicBezTo>
                    <a:pt x="158369" y="1499"/>
                    <a:pt x="171844" y="6299"/>
                    <a:pt x="187795" y="5677"/>
                  </a:cubicBezTo>
                  <a:cubicBezTo>
                    <a:pt x="195809" y="5372"/>
                    <a:pt x="199428" y="12992"/>
                    <a:pt x="198501" y="19749"/>
                  </a:cubicBezTo>
                  <a:lnTo>
                    <a:pt x="198272" y="21473"/>
                  </a:lnTo>
                  <a:lnTo>
                    <a:pt x="198529" y="22853"/>
                  </a:lnTo>
                  <a:lnTo>
                    <a:pt x="196436" y="25285"/>
                  </a:lnTo>
                  <a:lnTo>
                    <a:pt x="193696" y="29626"/>
                  </a:lnTo>
                  <a:lnTo>
                    <a:pt x="191028" y="29828"/>
                  </a:lnTo>
                  <a:lnTo>
                    <a:pt x="166949" y="36698"/>
                  </a:lnTo>
                  <a:cubicBezTo>
                    <a:pt x="141819" y="39663"/>
                    <a:pt x="118754" y="31807"/>
                    <a:pt x="91046" y="36475"/>
                  </a:cubicBezTo>
                  <a:cubicBezTo>
                    <a:pt x="59436" y="41796"/>
                    <a:pt x="33833" y="45987"/>
                    <a:pt x="6147" y="26467"/>
                  </a:cubicBezTo>
                  <a:cubicBezTo>
                    <a:pt x="1854" y="23444"/>
                    <a:pt x="0" y="19177"/>
                    <a:pt x="1041" y="13932"/>
                  </a:cubicBezTo>
                  <a:cubicBezTo>
                    <a:pt x="1156" y="13310"/>
                    <a:pt x="1283" y="12687"/>
                    <a:pt x="1422" y="12065"/>
                  </a:cubicBezTo>
                  <a:cubicBezTo>
                    <a:pt x="2692" y="5626"/>
                    <a:pt x="9487" y="3467"/>
                    <a:pt x="15075" y="4305"/>
                  </a:cubicBezTo>
                  <a:cubicBezTo>
                    <a:pt x="33833" y="7125"/>
                    <a:pt x="49657" y="724"/>
                    <a:pt x="67742" y="622"/>
                  </a:cubicBez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8" name="Shape 267">
              <a:extLst>
                <a:ext uri="{FF2B5EF4-FFF2-40B4-BE49-F238E27FC236}">
                  <a16:creationId xmlns:a16="http://schemas.microsoft.com/office/drawing/2014/main" id="{79232A25-B187-4BD2-92FB-33F6B8586C57}"/>
                </a:ext>
              </a:extLst>
            </p:cNvPr>
            <p:cNvSpPr/>
            <p:nvPr/>
          </p:nvSpPr>
          <p:spPr>
            <a:xfrm>
              <a:off x="258637" y="788273"/>
              <a:ext cx="717372" cy="1071906"/>
            </a:xfrm>
            <a:custGeom>
              <a:avLst/>
              <a:gdLst/>
              <a:ahLst/>
              <a:cxnLst/>
              <a:rect l="0" t="0" r="0" b="0"/>
              <a:pathLst>
                <a:path w="717372" h="1071906">
                  <a:moveTo>
                    <a:pt x="272999" y="1071906"/>
                  </a:moveTo>
                  <a:cubicBezTo>
                    <a:pt x="272999" y="979958"/>
                    <a:pt x="359220" y="770166"/>
                    <a:pt x="359220" y="770166"/>
                  </a:cubicBezTo>
                  <a:cubicBezTo>
                    <a:pt x="359220" y="770166"/>
                    <a:pt x="381876" y="703478"/>
                    <a:pt x="405524" y="618732"/>
                  </a:cubicBezTo>
                  <a:lnTo>
                    <a:pt x="406006" y="615302"/>
                  </a:lnTo>
                  <a:cubicBezTo>
                    <a:pt x="406006" y="615302"/>
                    <a:pt x="427342" y="650647"/>
                    <a:pt x="445961" y="680530"/>
                  </a:cubicBezTo>
                  <a:cubicBezTo>
                    <a:pt x="464261" y="709905"/>
                    <a:pt x="498843" y="736346"/>
                    <a:pt x="512369" y="745744"/>
                  </a:cubicBezTo>
                  <a:cubicBezTo>
                    <a:pt x="525882" y="755155"/>
                    <a:pt x="577583" y="768083"/>
                    <a:pt x="592290" y="763384"/>
                  </a:cubicBezTo>
                  <a:cubicBezTo>
                    <a:pt x="606971" y="758686"/>
                    <a:pt x="610172" y="742607"/>
                    <a:pt x="610172" y="742607"/>
                  </a:cubicBezTo>
                  <a:cubicBezTo>
                    <a:pt x="642493" y="758482"/>
                    <a:pt x="673367" y="746925"/>
                    <a:pt x="673367" y="746925"/>
                  </a:cubicBezTo>
                  <a:cubicBezTo>
                    <a:pt x="685711" y="741045"/>
                    <a:pt x="687489" y="716966"/>
                    <a:pt x="687489" y="716966"/>
                  </a:cubicBezTo>
                  <a:lnTo>
                    <a:pt x="700138" y="712343"/>
                  </a:lnTo>
                  <a:cubicBezTo>
                    <a:pt x="717372" y="697256"/>
                    <a:pt x="708762" y="674624"/>
                    <a:pt x="708762" y="674624"/>
                  </a:cubicBezTo>
                  <a:lnTo>
                    <a:pt x="685038" y="658457"/>
                  </a:lnTo>
                  <a:cubicBezTo>
                    <a:pt x="696900" y="648767"/>
                    <a:pt x="691502" y="631508"/>
                    <a:pt x="691502" y="631508"/>
                  </a:cubicBezTo>
                  <a:cubicBezTo>
                    <a:pt x="691502" y="631508"/>
                    <a:pt x="645173" y="585178"/>
                    <a:pt x="636549" y="577622"/>
                  </a:cubicBezTo>
                  <a:cubicBezTo>
                    <a:pt x="627926" y="570078"/>
                    <a:pt x="587997" y="527647"/>
                    <a:pt x="576199" y="507568"/>
                  </a:cubicBezTo>
                  <a:cubicBezTo>
                    <a:pt x="564388" y="487515"/>
                    <a:pt x="536867" y="444678"/>
                    <a:pt x="522313" y="415976"/>
                  </a:cubicBezTo>
                  <a:cubicBezTo>
                    <a:pt x="507733" y="387261"/>
                    <a:pt x="425310" y="330479"/>
                    <a:pt x="425310" y="330479"/>
                  </a:cubicBezTo>
                  <a:cubicBezTo>
                    <a:pt x="333350" y="252895"/>
                    <a:pt x="143675" y="103454"/>
                    <a:pt x="83337" y="51727"/>
                  </a:cubicBezTo>
                  <a:cubicBezTo>
                    <a:pt x="22987" y="0"/>
                    <a:pt x="0" y="8611"/>
                    <a:pt x="0" y="8611"/>
                  </a:cubicBez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89" name="Shape 268">
              <a:extLst>
                <a:ext uri="{FF2B5EF4-FFF2-40B4-BE49-F238E27FC236}">
                  <a16:creationId xmlns:a16="http://schemas.microsoft.com/office/drawing/2014/main" id="{7539B2F7-365E-4F3E-B602-46859CBC5B13}"/>
                </a:ext>
              </a:extLst>
            </p:cNvPr>
            <p:cNvSpPr/>
            <p:nvPr/>
          </p:nvSpPr>
          <p:spPr>
            <a:xfrm>
              <a:off x="502900" y="498017"/>
              <a:ext cx="213766" cy="644436"/>
            </a:xfrm>
            <a:custGeom>
              <a:avLst/>
              <a:gdLst/>
              <a:ahLst/>
              <a:cxnLst/>
              <a:rect l="0" t="0" r="0" b="0"/>
              <a:pathLst>
                <a:path w="213766" h="644436">
                  <a:moveTo>
                    <a:pt x="0" y="0"/>
                  </a:moveTo>
                  <a:cubicBezTo>
                    <a:pt x="0" y="0"/>
                    <a:pt x="86220" y="114960"/>
                    <a:pt x="114960" y="209791"/>
                  </a:cubicBezTo>
                  <a:cubicBezTo>
                    <a:pt x="141618" y="297764"/>
                    <a:pt x="212801" y="516852"/>
                    <a:pt x="213766" y="644436"/>
                  </a:cubicBez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0" name="Shape 269">
              <a:extLst>
                <a:ext uri="{FF2B5EF4-FFF2-40B4-BE49-F238E27FC236}">
                  <a16:creationId xmlns:a16="http://schemas.microsoft.com/office/drawing/2014/main" id="{827745A7-03EA-4C1A-B504-3AD344AA8C93}"/>
                </a:ext>
              </a:extLst>
            </p:cNvPr>
            <p:cNvSpPr/>
            <p:nvPr/>
          </p:nvSpPr>
          <p:spPr>
            <a:xfrm>
              <a:off x="1108386" y="788273"/>
              <a:ext cx="717373" cy="1071906"/>
            </a:xfrm>
            <a:custGeom>
              <a:avLst/>
              <a:gdLst/>
              <a:ahLst/>
              <a:cxnLst/>
              <a:rect l="0" t="0" r="0" b="0"/>
              <a:pathLst>
                <a:path w="717373" h="1071906">
                  <a:moveTo>
                    <a:pt x="441681" y="1071906"/>
                  </a:moveTo>
                  <a:cubicBezTo>
                    <a:pt x="441681" y="979958"/>
                    <a:pt x="355473" y="770166"/>
                    <a:pt x="355473" y="770166"/>
                  </a:cubicBezTo>
                  <a:cubicBezTo>
                    <a:pt x="355473" y="770166"/>
                    <a:pt x="334125" y="702285"/>
                    <a:pt x="310693" y="618401"/>
                  </a:cubicBezTo>
                  <a:lnTo>
                    <a:pt x="309868" y="615480"/>
                  </a:lnTo>
                  <a:cubicBezTo>
                    <a:pt x="309868" y="615480"/>
                    <a:pt x="289509" y="650329"/>
                    <a:pt x="271412" y="680530"/>
                  </a:cubicBezTo>
                  <a:cubicBezTo>
                    <a:pt x="250597" y="715251"/>
                    <a:pt x="218529" y="736346"/>
                    <a:pt x="205004" y="745744"/>
                  </a:cubicBezTo>
                  <a:cubicBezTo>
                    <a:pt x="191491" y="755155"/>
                    <a:pt x="139789" y="768083"/>
                    <a:pt x="125082" y="763384"/>
                  </a:cubicBezTo>
                  <a:cubicBezTo>
                    <a:pt x="110389" y="758686"/>
                    <a:pt x="109805" y="743788"/>
                    <a:pt x="109805" y="743788"/>
                  </a:cubicBezTo>
                  <a:cubicBezTo>
                    <a:pt x="77483" y="759651"/>
                    <a:pt x="43993" y="746925"/>
                    <a:pt x="43993" y="746925"/>
                  </a:cubicBezTo>
                  <a:cubicBezTo>
                    <a:pt x="31648" y="741045"/>
                    <a:pt x="29883" y="716966"/>
                    <a:pt x="29883" y="716966"/>
                  </a:cubicBezTo>
                  <a:lnTo>
                    <a:pt x="17234" y="712343"/>
                  </a:lnTo>
                  <a:cubicBezTo>
                    <a:pt x="0" y="697256"/>
                    <a:pt x="8611" y="674624"/>
                    <a:pt x="8611" y="674624"/>
                  </a:cubicBezTo>
                  <a:lnTo>
                    <a:pt x="32334" y="658457"/>
                  </a:lnTo>
                  <a:cubicBezTo>
                    <a:pt x="20472" y="648767"/>
                    <a:pt x="25857" y="631508"/>
                    <a:pt x="25857" y="631508"/>
                  </a:cubicBezTo>
                  <a:cubicBezTo>
                    <a:pt x="25857" y="631508"/>
                    <a:pt x="72200" y="585178"/>
                    <a:pt x="80823" y="577622"/>
                  </a:cubicBezTo>
                  <a:cubicBezTo>
                    <a:pt x="89446" y="570078"/>
                    <a:pt x="124092" y="531495"/>
                    <a:pt x="141174" y="507568"/>
                  </a:cubicBezTo>
                  <a:cubicBezTo>
                    <a:pt x="158267" y="483667"/>
                    <a:pt x="185357" y="437528"/>
                    <a:pt x="195059" y="415976"/>
                  </a:cubicBezTo>
                  <a:cubicBezTo>
                    <a:pt x="204762" y="394411"/>
                    <a:pt x="292062" y="330479"/>
                    <a:pt x="292062" y="330479"/>
                  </a:cubicBezTo>
                  <a:cubicBezTo>
                    <a:pt x="384010" y="252895"/>
                    <a:pt x="573685" y="103454"/>
                    <a:pt x="634035" y="51727"/>
                  </a:cubicBezTo>
                  <a:cubicBezTo>
                    <a:pt x="694373" y="0"/>
                    <a:pt x="717373" y="8611"/>
                    <a:pt x="717373" y="8611"/>
                  </a:cubicBez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1" name="Shape 270">
              <a:extLst>
                <a:ext uri="{FF2B5EF4-FFF2-40B4-BE49-F238E27FC236}">
                  <a16:creationId xmlns:a16="http://schemas.microsoft.com/office/drawing/2014/main" id="{63FDB8D9-B07D-4E73-B13A-B87ADE07696E}"/>
                </a:ext>
              </a:extLst>
            </p:cNvPr>
            <p:cNvSpPr/>
            <p:nvPr/>
          </p:nvSpPr>
          <p:spPr>
            <a:xfrm>
              <a:off x="1365037" y="498017"/>
              <a:ext cx="213779" cy="646506"/>
            </a:xfrm>
            <a:custGeom>
              <a:avLst/>
              <a:gdLst/>
              <a:ahLst/>
              <a:cxnLst/>
              <a:rect l="0" t="0" r="0" b="0"/>
              <a:pathLst>
                <a:path w="213779" h="646506">
                  <a:moveTo>
                    <a:pt x="213779" y="0"/>
                  </a:moveTo>
                  <a:cubicBezTo>
                    <a:pt x="213779" y="0"/>
                    <a:pt x="127559" y="114960"/>
                    <a:pt x="98819" y="209791"/>
                  </a:cubicBezTo>
                  <a:cubicBezTo>
                    <a:pt x="72022" y="298247"/>
                    <a:pt x="203" y="519239"/>
                    <a:pt x="0" y="646506"/>
                  </a:cubicBez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2" name="Shape 271">
              <a:extLst>
                <a:ext uri="{FF2B5EF4-FFF2-40B4-BE49-F238E27FC236}">
                  <a16:creationId xmlns:a16="http://schemas.microsoft.com/office/drawing/2014/main" id="{2A351236-D1B0-47F2-8C72-E0D9207D28B9}"/>
                </a:ext>
              </a:extLst>
            </p:cNvPr>
            <p:cNvSpPr/>
            <p:nvPr/>
          </p:nvSpPr>
          <p:spPr>
            <a:xfrm>
              <a:off x="0" y="202023"/>
              <a:ext cx="652336" cy="1290282"/>
            </a:xfrm>
            <a:custGeom>
              <a:avLst/>
              <a:gdLst/>
              <a:ahLst/>
              <a:cxnLst/>
              <a:rect l="0" t="0" r="0" b="0"/>
              <a:pathLst>
                <a:path w="652336" h="1290282">
                  <a:moveTo>
                    <a:pt x="652336" y="0"/>
                  </a:moveTo>
                  <a:cubicBezTo>
                    <a:pt x="652336" y="0"/>
                    <a:pt x="451180" y="71844"/>
                    <a:pt x="376454" y="149441"/>
                  </a:cubicBezTo>
                  <a:cubicBezTo>
                    <a:pt x="301752" y="227025"/>
                    <a:pt x="28728" y="511518"/>
                    <a:pt x="14364" y="580504"/>
                  </a:cubicBezTo>
                  <a:cubicBezTo>
                    <a:pt x="0" y="649478"/>
                    <a:pt x="0" y="669595"/>
                    <a:pt x="45974" y="709828"/>
                  </a:cubicBezTo>
                  <a:cubicBezTo>
                    <a:pt x="91961" y="750062"/>
                    <a:pt x="540271" y="971321"/>
                    <a:pt x="583362" y="1020178"/>
                  </a:cubicBezTo>
                  <a:cubicBezTo>
                    <a:pt x="626478" y="1069048"/>
                    <a:pt x="651116" y="1125741"/>
                    <a:pt x="642303" y="1174509"/>
                  </a:cubicBezTo>
                  <a:cubicBezTo>
                    <a:pt x="633501" y="1223289"/>
                    <a:pt x="614693" y="1229754"/>
                    <a:pt x="638200" y="1290282"/>
                  </a:cubicBez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3" name="Shape 272">
              <a:extLst>
                <a:ext uri="{FF2B5EF4-FFF2-40B4-BE49-F238E27FC236}">
                  <a16:creationId xmlns:a16="http://schemas.microsoft.com/office/drawing/2014/main" id="{F9E4FD82-3F44-4F7A-85E4-12C6F2080BCA}"/>
                </a:ext>
              </a:extLst>
            </p:cNvPr>
            <p:cNvSpPr/>
            <p:nvPr/>
          </p:nvSpPr>
          <p:spPr>
            <a:xfrm>
              <a:off x="293116" y="575432"/>
              <a:ext cx="260274" cy="227216"/>
            </a:xfrm>
            <a:custGeom>
              <a:avLst/>
              <a:gdLst/>
              <a:ahLst/>
              <a:cxnLst/>
              <a:rect l="0" t="0" r="0" b="0"/>
              <a:pathLst>
                <a:path w="260274" h="227216">
                  <a:moveTo>
                    <a:pt x="260274" y="0"/>
                  </a:moveTo>
                  <a:lnTo>
                    <a:pt x="0" y="227216"/>
                  </a:ln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4" name="Shape 273">
              <a:extLst>
                <a:ext uri="{FF2B5EF4-FFF2-40B4-BE49-F238E27FC236}">
                  <a16:creationId xmlns:a16="http://schemas.microsoft.com/office/drawing/2014/main" id="{506B3BB7-775B-45D1-A31D-D345A277B500}"/>
                </a:ext>
              </a:extLst>
            </p:cNvPr>
            <p:cNvSpPr/>
            <p:nvPr/>
          </p:nvSpPr>
          <p:spPr>
            <a:xfrm>
              <a:off x="1432047" y="202023"/>
              <a:ext cx="652348" cy="1291933"/>
            </a:xfrm>
            <a:custGeom>
              <a:avLst/>
              <a:gdLst/>
              <a:ahLst/>
              <a:cxnLst/>
              <a:rect l="0" t="0" r="0" b="0"/>
              <a:pathLst>
                <a:path w="652348" h="1291933">
                  <a:moveTo>
                    <a:pt x="0" y="0"/>
                  </a:moveTo>
                  <a:cubicBezTo>
                    <a:pt x="0" y="0"/>
                    <a:pt x="201168" y="71844"/>
                    <a:pt x="275895" y="149441"/>
                  </a:cubicBezTo>
                  <a:cubicBezTo>
                    <a:pt x="350596" y="227025"/>
                    <a:pt x="623621" y="511518"/>
                    <a:pt x="637972" y="580504"/>
                  </a:cubicBezTo>
                  <a:cubicBezTo>
                    <a:pt x="652348" y="649478"/>
                    <a:pt x="652348" y="669595"/>
                    <a:pt x="606374" y="709828"/>
                  </a:cubicBezTo>
                  <a:cubicBezTo>
                    <a:pt x="560388" y="750062"/>
                    <a:pt x="112078" y="971321"/>
                    <a:pt x="68974" y="1020178"/>
                  </a:cubicBezTo>
                  <a:cubicBezTo>
                    <a:pt x="25870" y="1069048"/>
                    <a:pt x="1232" y="1125741"/>
                    <a:pt x="10033" y="1174509"/>
                  </a:cubicBezTo>
                  <a:cubicBezTo>
                    <a:pt x="18847" y="1223289"/>
                    <a:pt x="38875" y="1241247"/>
                    <a:pt x="12433" y="1291933"/>
                  </a:cubicBez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5" name="Shape 274">
              <a:extLst>
                <a:ext uri="{FF2B5EF4-FFF2-40B4-BE49-F238E27FC236}">
                  <a16:creationId xmlns:a16="http://schemas.microsoft.com/office/drawing/2014/main" id="{1FB46661-61F7-4C2C-9553-F79A77396B24}"/>
                </a:ext>
              </a:extLst>
            </p:cNvPr>
            <p:cNvSpPr/>
            <p:nvPr/>
          </p:nvSpPr>
          <p:spPr>
            <a:xfrm>
              <a:off x="1532604" y="576524"/>
              <a:ext cx="258661" cy="226123"/>
            </a:xfrm>
            <a:custGeom>
              <a:avLst/>
              <a:gdLst/>
              <a:ahLst/>
              <a:cxnLst/>
              <a:rect l="0" t="0" r="0" b="0"/>
              <a:pathLst>
                <a:path w="258661" h="226123">
                  <a:moveTo>
                    <a:pt x="0" y="0"/>
                  </a:moveTo>
                  <a:lnTo>
                    <a:pt x="258661" y="226123"/>
                  </a:ln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6" name="Shape 275">
              <a:extLst>
                <a:ext uri="{FF2B5EF4-FFF2-40B4-BE49-F238E27FC236}">
                  <a16:creationId xmlns:a16="http://schemas.microsoft.com/office/drawing/2014/main" id="{B17CE4C0-2001-48E9-A921-91CABA769740}"/>
                </a:ext>
              </a:extLst>
            </p:cNvPr>
            <p:cNvSpPr/>
            <p:nvPr/>
          </p:nvSpPr>
          <p:spPr>
            <a:xfrm>
              <a:off x="1192124" y="473559"/>
              <a:ext cx="42316" cy="105766"/>
            </a:xfrm>
            <a:custGeom>
              <a:avLst/>
              <a:gdLst/>
              <a:ahLst/>
              <a:cxnLst/>
              <a:rect l="0" t="0" r="0" b="0"/>
              <a:pathLst>
                <a:path w="42316" h="105766">
                  <a:moveTo>
                    <a:pt x="0" y="0"/>
                  </a:moveTo>
                  <a:lnTo>
                    <a:pt x="42316" y="105766"/>
                  </a:ln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7" name="Shape 276">
              <a:extLst>
                <a:ext uri="{FF2B5EF4-FFF2-40B4-BE49-F238E27FC236}">
                  <a16:creationId xmlns:a16="http://schemas.microsoft.com/office/drawing/2014/main" id="{91FAEA4E-924B-4C86-A42C-DF43705C2EC3}"/>
                </a:ext>
              </a:extLst>
            </p:cNvPr>
            <p:cNvSpPr/>
            <p:nvPr/>
          </p:nvSpPr>
          <p:spPr>
            <a:xfrm>
              <a:off x="828636" y="473559"/>
              <a:ext cx="42316" cy="105766"/>
            </a:xfrm>
            <a:custGeom>
              <a:avLst/>
              <a:gdLst/>
              <a:ahLst/>
              <a:cxnLst/>
              <a:rect l="0" t="0" r="0" b="0"/>
              <a:pathLst>
                <a:path w="42316" h="105766">
                  <a:moveTo>
                    <a:pt x="42316" y="0"/>
                  </a:moveTo>
                  <a:lnTo>
                    <a:pt x="0" y="105766"/>
                  </a:lnTo>
                </a:path>
              </a:pathLst>
            </a:custGeom>
            <a:ln w="13665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8" name="Shape 277">
              <a:extLst>
                <a:ext uri="{FF2B5EF4-FFF2-40B4-BE49-F238E27FC236}">
                  <a16:creationId xmlns:a16="http://schemas.microsoft.com/office/drawing/2014/main" id="{F246EE27-743C-4BC1-998A-2F8B171F7F56}"/>
                </a:ext>
              </a:extLst>
            </p:cNvPr>
            <p:cNvSpPr/>
            <p:nvPr/>
          </p:nvSpPr>
          <p:spPr>
            <a:xfrm>
              <a:off x="899414" y="1224807"/>
              <a:ext cx="285953" cy="251625"/>
            </a:xfrm>
            <a:custGeom>
              <a:avLst/>
              <a:gdLst/>
              <a:ahLst/>
              <a:cxnLst/>
              <a:rect l="0" t="0" r="0" b="0"/>
              <a:pathLst>
                <a:path w="285953" h="251625">
                  <a:moveTo>
                    <a:pt x="243992" y="0"/>
                  </a:moveTo>
                  <a:lnTo>
                    <a:pt x="41961" y="0"/>
                  </a:lnTo>
                  <a:cubicBezTo>
                    <a:pt x="18783" y="0"/>
                    <a:pt x="0" y="18783"/>
                    <a:pt x="0" y="41961"/>
                  </a:cubicBezTo>
                  <a:lnTo>
                    <a:pt x="0" y="209677"/>
                  </a:lnTo>
                  <a:cubicBezTo>
                    <a:pt x="0" y="232842"/>
                    <a:pt x="18783" y="251625"/>
                    <a:pt x="41961" y="251625"/>
                  </a:cubicBezTo>
                  <a:lnTo>
                    <a:pt x="243992" y="251625"/>
                  </a:lnTo>
                  <a:cubicBezTo>
                    <a:pt x="267157" y="251625"/>
                    <a:pt x="285953" y="232842"/>
                    <a:pt x="285953" y="209677"/>
                  </a:cubicBezTo>
                  <a:lnTo>
                    <a:pt x="285953" y="41961"/>
                  </a:lnTo>
                  <a:cubicBezTo>
                    <a:pt x="285953" y="18783"/>
                    <a:pt x="267157" y="0"/>
                    <a:pt x="243992" y="0"/>
                  </a:cubicBezTo>
                  <a:close/>
                </a:path>
              </a:pathLst>
            </a:custGeom>
            <a:ln w="13665" cap="flat">
              <a:miter lim="127000"/>
            </a:ln>
          </p:spPr>
          <p:style>
            <a:lnRef idx="1">
              <a:srgbClr val="E33438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99" name="Shape 278">
              <a:extLst>
                <a:ext uri="{FF2B5EF4-FFF2-40B4-BE49-F238E27FC236}">
                  <a16:creationId xmlns:a16="http://schemas.microsoft.com/office/drawing/2014/main" id="{BCA6E348-F0B6-4958-95BF-A4B9979E91F8}"/>
                </a:ext>
              </a:extLst>
            </p:cNvPr>
            <p:cNvSpPr/>
            <p:nvPr/>
          </p:nvSpPr>
          <p:spPr>
            <a:xfrm>
              <a:off x="2682400" y="1790880"/>
              <a:ext cx="1215" cy="17532"/>
            </a:xfrm>
            <a:custGeom>
              <a:avLst/>
              <a:gdLst/>
              <a:ahLst/>
              <a:cxnLst/>
              <a:rect l="0" t="0" r="0" b="0"/>
              <a:pathLst>
                <a:path w="1215" h="17532">
                  <a:moveTo>
                    <a:pt x="325" y="0"/>
                  </a:moveTo>
                  <a:lnTo>
                    <a:pt x="456" y="2465"/>
                  </a:lnTo>
                  <a:cubicBezTo>
                    <a:pt x="1215" y="17532"/>
                    <a:pt x="0" y="0"/>
                    <a:pt x="0" y="0"/>
                  </a:cubicBezTo>
                  <a:lnTo>
                    <a:pt x="325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0" name="Shape 279">
              <a:extLst>
                <a:ext uri="{FF2B5EF4-FFF2-40B4-BE49-F238E27FC236}">
                  <a16:creationId xmlns:a16="http://schemas.microsoft.com/office/drawing/2014/main" id="{C0BBB185-15B6-46DE-B5F6-F711871E248E}"/>
                </a:ext>
              </a:extLst>
            </p:cNvPr>
            <p:cNvSpPr/>
            <p:nvPr/>
          </p:nvSpPr>
          <p:spPr>
            <a:xfrm>
              <a:off x="2681219" y="1632524"/>
              <a:ext cx="1172413" cy="158356"/>
            </a:xfrm>
            <a:custGeom>
              <a:avLst/>
              <a:gdLst/>
              <a:ahLst/>
              <a:cxnLst/>
              <a:rect l="0" t="0" r="0" b="0"/>
              <a:pathLst>
                <a:path w="1172413" h="158356">
                  <a:moveTo>
                    <a:pt x="906564" y="0"/>
                  </a:moveTo>
                  <a:lnTo>
                    <a:pt x="906564" y="85649"/>
                  </a:lnTo>
                  <a:cubicBezTo>
                    <a:pt x="906564" y="85649"/>
                    <a:pt x="1113765" y="64643"/>
                    <a:pt x="1136980" y="63106"/>
                  </a:cubicBezTo>
                  <a:cubicBezTo>
                    <a:pt x="1161326" y="61493"/>
                    <a:pt x="1171168" y="71336"/>
                    <a:pt x="1171727" y="94526"/>
                  </a:cubicBezTo>
                  <a:cubicBezTo>
                    <a:pt x="1172413" y="123596"/>
                    <a:pt x="1171727" y="157035"/>
                    <a:pt x="1171727" y="157035"/>
                  </a:cubicBezTo>
                  <a:lnTo>
                    <a:pt x="1506" y="158356"/>
                  </a:lnTo>
                  <a:lnTo>
                    <a:pt x="1181" y="152222"/>
                  </a:lnTo>
                  <a:cubicBezTo>
                    <a:pt x="0" y="130683"/>
                    <a:pt x="8217" y="118961"/>
                    <a:pt x="35928" y="120790"/>
                  </a:cubicBezTo>
                  <a:cubicBezTo>
                    <a:pt x="59144" y="122339"/>
                    <a:pt x="314871" y="125476"/>
                    <a:pt x="314871" y="125476"/>
                  </a:cubicBezTo>
                  <a:lnTo>
                    <a:pt x="334785" y="58255"/>
                  </a:lnTo>
                  <a:cubicBezTo>
                    <a:pt x="334785" y="58255"/>
                    <a:pt x="424650" y="68669"/>
                    <a:pt x="584733" y="68669"/>
                  </a:cubicBezTo>
                  <a:cubicBezTo>
                    <a:pt x="744829" y="68669"/>
                    <a:pt x="906564" y="0"/>
                    <a:pt x="90656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1" name="Shape 280">
              <a:extLst>
                <a:ext uri="{FF2B5EF4-FFF2-40B4-BE49-F238E27FC236}">
                  <a16:creationId xmlns:a16="http://schemas.microsoft.com/office/drawing/2014/main" id="{2A27AC74-F2BF-48B8-ACF3-13CE2175B664}"/>
                </a:ext>
              </a:extLst>
            </p:cNvPr>
            <p:cNvSpPr/>
            <p:nvPr/>
          </p:nvSpPr>
          <p:spPr>
            <a:xfrm>
              <a:off x="2681220" y="1121365"/>
              <a:ext cx="1172413" cy="450558"/>
            </a:xfrm>
            <a:custGeom>
              <a:avLst/>
              <a:gdLst/>
              <a:ahLst/>
              <a:cxnLst/>
              <a:rect l="0" t="0" r="0" b="0"/>
              <a:pathLst>
                <a:path w="1172413" h="450558">
                  <a:moveTo>
                    <a:pt x="906564" y="0"/>
                  </a:moveTo>
                  <a:lnTo>
                    <a:pt x="906564" y="85649"/>
                  </a:lnTo>
                  <a:cubicBezTo>
                    <a:pt x="906564" y="85649"/>
                    <a:pt x="1113752" y="64630"/>
                    <a:pt x="1136980" y="63094"/>
                  </a:cubicBezTo>
                  <a:cubicBezTo>
                    <a:pt x="1161326" y="61481"/>
                    <a:pt x="1171168" y="71336"/>
                    <a:pt x="1171727" y="94526"/>
                  </a:cubicBezTo>
                  <a:cubicBezTo>
                    <a:pt x="1172413" y="123597"/>
                    <a:pt x="1171727" y="211163"/>
                    <a:pt x="1171727" y="211163"/>
                  </a:cubicBezTo>
                  <a:cubicBezTo>
                    <a:pt x="1171727" y="211163"/>
                    <a:pt x="1171537" y="230023"/>
                    <a:pt x="1145693" y="232524"/>
                  </a:cubicBezTo>
                  <a:cubicBezTo>
                    <a:pt x="1120293" y="234988"/>
                    <a:pt x="906564" y="255080"/>
                    <a:pt x="906564" y="255080"/>
                  </a:cubicBezTo>
                  <a:lnTo>
                    <a:pt x="906564" y="372275"/>
                  </a:lnTo>
                  <a:cubicBezTo>
                    <a:pt x="906564" y="372275"/>
                    <a:pt x="739140" y="450558"/>
                    <a:pt x="586296" y="450558"/>
                  </a:cubicBezTo>
                  <a:cubicBezTo>
                    <a:pt x="433451" y="450558"/>
                    <a:pt x="264325" y="372275"/>
                    <a:pt x="264325" y="372275"/>
                  </a:cubicBezTo>
                  <a:lnTo>
                    <a:pt x="264325" y="255080"/>
                  </a:lnTo>
                  <a:cubicBezTo>
                    <a:pt x="264325" y="255080"/>
                    <a:pt x="52476" y="236118"/>
                    <a:pt x="27203" y="232524"/>
                  </a:cubicBezTo>
                  <a:cubicBezTo>
                    <a:pt x="2362" y="228994"/>
                    <a:pt x="1181" y="211163"/>
                    <a:pt x="1181" y="211163"/>
                  </a:cubicBezTo>
                  <a:cubicBezTo>
                    <a:pt x="1181" y="211163"/>
                    <a:pt x="2768" y="181254"/>
                    <a:pt x="1181" y="152222"/>
                  </a:cubicBezTo>
                  <a:cubicBezTo>
                    <a:pt x="0" y="130683"/>
                    <a:pt x="8217" y="118961"/>
                    <a:pt x="35928" y="120790"/>
                  </a:cubicBezTo>
                  <a:cubicBezTo>
                    <a:pt x="59131" y="122326"/>
                    <a:pt x="314109" y="143345"/>
                    <a:pt x="314109" y="143345"/>
                  </a:cubicBezTo>
                  <a:lnTo>
                    <a:pt x="334785" y="58242"/>
                  </a:lnTo>
                  <a:cubicBezTo>
                    <a:pt x="334785" y="58242"/>
                    <a:pt x="424650" y="68669"/>
                    <a:pt x="584733" y="68669"/>
                  </a:cubicBezTo>
                  <a:cubicBezTo>
                    <a:pt x="744830" y="68669"/>
                    <a:pt x="906564" y="0"/>
                    <a:pt x="90656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2" name="Shape 281">
              <a:extLst>
                <a:ext uri="{FF2B5EF4-FFF2-40B4-BE49-F238E27FC236}">
                  <a16:creationId xmlns:a16="http://schemas.microsoft.com/office/drawing/2014/main" id="{A5A1F695-3BCF-4E35-BF38-CABEEE4032E0}"/>
                </a:ext>
              </a:extLst>
            </p:cNvPr>
            <p:cNvSpPr/>
            <p:nvPr/>
          </p:nvSpPr>
          <p:spPr>
            <a:xfrm>
              <a:off x="2681220" y="610202"/>
              <a:ext cx="1172413" cy="450558"/>
            </a:xfrm>
            <a:custGeom>
              <a:avLst/>
              <a:gdLst/>
              <a:ahLst/>
              <a:cxnLst/>
              <a:rect l="0" t="0" r="0" b="0"/>
              <a:pathLst>
                <a:path w="1172413" h="450558">
                  <a:moveTo>
                    <a:pt x="906564" y="0"/>
                  </a:moveTo>
                  <a:lnTo>
                    <a:pt x="906564" y="85649"/>
                  </a:lnTo>
                  <a:cubicBezTo>
                    <a:pt x="906564" y="85649"/>
                    <a:pt x="1113752" y="64630"/>
                    <a:pt x="1136980" y="63094"/>
                  </a:cubicBezTo>
                  <a:cubicBezTo>
                    <a:pt x="1161326" y="61481"/>
                    <a:pt x="1171168" y="71336"/>
                    <a:pt x="1171727" y="94526"/>
                  </a:cubicBezTo>
                  <a:cubicBezTo>
                    <a:pt x="1172413" y="123597"/>
                    <a:pt x="1171727" y="211163"/>
                    <a:pt x="1171727" y="211163"/>
                  </a:cubicBezTo>
                  <a:cubicBezTo>
                    <a:pt x="1171727" y="211163"/>
                    <a:pt x="1171537" y="230022"/>
                    <a:pt x="1145693" y="232524"/>
                  </a:cubicBezTo>
                  <a:cubicBezTo>
                    <a:pt x="1120293" y="234988"/>
                    <a:pt x="906564" y="255080"/>
                    <a:pt x="906564" y="255080"/>
                  </a:cubicBezTo>
                  <a:lnTo>
                    <a:pt x="906564" y="372275"/>
                  </a:lnTo>
                  <a:cubicBezTo>
                    <a:pt x="906564" y="372275"/>
                    <a:pt x="739140" y="450558"/>
                    <a:pt x="586296" y="450558"/>
                  </a:cubicBezTo>
                  <a:cubicBezTo>
                    <a:pt x="433451" y="450558"/>
                    <a:pt x="264325" y="372275"/>
                    <a:pt x="264325" y="372275"/>
                  </a:cubicBezTo>
                  <a:lnTo>
                    <a:pt x="264325" y="255080"/>
                  </a:lnTo>
                  <a:cubicBezTo>
                    <a:pt x="264325" y="255080"/>
                    <a:pt x="52476" y="236119"/>
                    <a:pt x="27203" y="232524"/>
                  </a:cubicBezTo>
                  <a:cubicBezTo>
                    <a:pt x="2362" y="228994"/>
                    <a:pt x="1181" y="211163"/>
                    <a:pt x="1181" y="211163"/>
                  </a:cubicBezTo>
                  <a:cubicBezTo>
                    <a:pt x="1181" y="211163"/>
                    <a:pt x="2768" y="181254"/>
                    <a:pt x="1181" y="152222"/>
                  </a:cubicBezTo>
                  <a:cubicBezTo>
                    <a:pt x="0" y="130683"/>
                    <a:pt x="8217" y="118961"/>
                    <a:pt x="35928" y="120790"/>
                  </a:cubicBezTo>
                  <a:cubicBezTo>
                    <a:pt x="59131" y="122326"/>
                    <a:pt x="314109" y="143345"/>
                    <a:pt x="314109" y="143345"/>
                  </a:cubicBezTo>
                  <a:lnTo>
                    <a:pt x="334785" y="58242"/>
                  </a:lnTo>
                  <a:cubicBezTo>
                    <a:pt x="334785" y="58242"/>
                    <a:pt x="424650" y="68669"/>
                    <a:pt x="584733" y="68669"/>
                  </a:cubicBezTo>
                  <a:cubicBezTo>
                    <a:pt x="744830" y="68669"/>
                    <a:pt x="906564" y="0"/>
                    <a:pt x="906564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3" name="Shape 282">
              <a:extLst>
                <a:ext uri="{FF2B5EF4-FFF2-40B4-BE49-F238E27FC236}">
                  <a16:creationId xmlns:a16="http://schemas.microsoft.com/office/drawing/2014/main" id="{68BEFCF5-85C4-45E2-B710-E13BF7AF3C31}"/>
                </a:ext>
              </a:extLst>
            </p:cNvPr>
            <p:cNvSpPr/>
            <p:nvPr/>
          </p:nvSpPr>
          <p:spPr>
            <a:xfrm>
              <a:off x="2684978" y="553890"/>
              <a:ext cx="1172413" cy="506870"/>
            </a:xfrm>
            <a:custGeom>
              <a:avLst/>
              <a:gdLst/>
              <a:ahLst/>
              <a:cxnLst/>
              <a:rect l="0" t="0" r="0" b="0"/>
              <a:pathLst>
                <a:path w="1172413" h="506870">
                  <a:moveTo>
                    <a:pt x="906564" y="428587"/>
                  </a:moveTo>
                  <a:lnTo>
                    <a:pt x="906564" y="311391"/>
                  </a:lnTo>
                  <a:cubicBezTo>
                    <a:pt x="906564" y="311391"/>
                    <a:pt x="1120293" y="291300"/>
                    <a:pt x="1145693" y="288836"/>
                  </a:cubicBezTo>
                  <a:cubicBezTo>
                    <a:pt x="1171537" y="286334"/>
                    <a:pt x="1171727" y="267475"/>
                    <a:pt x="1171727" y="267475"/>
                  </a:cubicBezTo>
                  <a:cubicBezTo>
                    <a:pt x="1171727" y="267475"/>
                    <a:pt x="1172413" y="179908"/>
                    <a:pt x="1171727" y="150838"/>
                  </a:cubicBezTo>
                  <a:cubicBezTo>
                    <a:pt x="1171168" y="127648"/>
                    <a:pt x="1161326" y="117793"/>
                    <a:pt x="1136980" y="119406"/>
                  </a:cubicBezTo>
                  <a:cubicBezTo>
                    <a:pt x="1113752" y="120942"/>
                    <a:pt x="906564" y="141961"/>
                    <a:pt x="906564" y="141961"/>
                  </a:cubicBezTo>
                  <a:lnTo>
                    <a:pt x="906564" y="0"/>
                  </a:lnTo>
                  <a:cubicBezTo>
                    <a:pt x="906564" y="0"/>
                    <a:pt x="744830" y="68656"/>
                    <a:pt x="584733" y="68656"/>
                  </a:cubicBezTo>
                  <a:cubicBezTo>
                    <a:pt x="424650" y="68656"/>
                    <a:pt x="264325" y="0"/>
                    <a:pt x="264325" y="0"/>
                  </a:cubicBezTo>
                  <a:lnTo>
                    <a:pt x="264325" y="141961"/>
                  </a:lnTo>
                  <a:cubicBezTo>
                    <a:pt x="264325" y="141961"/>
                    <a:pt x="59131" y="120942"/>
                    <a:pt x="35928" y="119406"/>
                  </a:cubicBezTo>
                  <a:cubicBezTo>
                    <a:pt x="8217" y="117577"/>
                    <a:pt x="0" y="129311"/>
                    <a:pt x="1181" y="150838"/>
                  </a:cubicBezTo>
                  <a:cubicBezTo>
                    <a:pt x="2768" y="179870"/>
                    <a:pt x="1181" y="267475"/>
                    <a:pt x="1181" y="267475"/>
                  </a:cubicBezTo>
                  <a:cubicBezTo>
                    <a:pt x="1181" y="267475"/>
                    <a:pt x="2362" y="285306"/>
                    <a:pt x="27203" y="288836"/>
                  </a:cubicBezTo>
                  <a:cubicBezTo>
                    <a:pt x="52476" y="292430"/>
                    <a:pt x="264325" y="311391"/>
                    <a:pt x="264325" y="311391"/>
                  </a:cubicBezTo>
                  <a:lnTo>
                    <a:pt x="264325" y="428587"/>
                  </a:lnTo>
                  <a:cubicBezTo>
                    <a:pt x="264325" y="428587"/>
                    <a:pt x="433451" y="506870"/>
                    <a:pt x="586296" y="506870"/>
                  </a:cubicBezTo>
                  <a:cubicBezTo>
                    <a:pt x="739140" y="506870"/>
                    <a:pt x="906564" y="428587"/>
                    <a:pt x="906564" y="428587"/>
                  </a:cubicBezTo>
                  <a:close/>
                </a:path>
              </a:pathLst>
            </a:custGeom>
            <a:ln w="22555" cap="rnd">
              <a:round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4" name="Shape 283">
              <a:extLst>
                <a:ext uri="{FF2B5EF4-FFF2-40B4-BE49-F238E27FC236}">
                  <a16:creationId xmlns:a16="http://schemas.microsoft.com/office/drawing/2014/main" id="{5784C7FD-5FFF-4E1D-ABC2-5BFED3559ABB}"/>
                </a:ext>
              </a:extLst>
            </p:cNvPr>
            <p:cNvSpPr/>
            <p:nvPr/>
          </p:nvSpPr>
          <p:spPr>
            <a:xfrm>
              <a:off x="2684978" y="1061282"/>
              <a:ext cx="1172413" cy="506882"/>
            </a:xfrm>
            <a:custGeom>
              <a:avLst/>
              <a:gdLst/>
              <a:ahLst/>
              <a:cxnLst/>
              <a:rect l="0" t="0" r="0" b="0"/>
              <a:pathLst>
                <a:path w="1172413" h="506882">
                  <a:moveTo>
                    <a:pt x="906564" y="428600"/>
                  </a:moveTo>
                  <a:lnTo>
                    <a:pt x="906564" y="311404"/>
                  </a:lnTo>
                  <a:cubicBezTo>
                    <a:pt x="906564" y="311404"/>
                    <a:pt x="1120293" y="291313"/>
                    <a:pt x="1145693" y="288849"/>
                  </a:cubicBezTo>
                  <a:cubicBezTo>
                    <a:pt x="1171537" y="286347"/>
                    <a:pt x="1171727" y="267487"/>
                    <a:pt x="1171727" y="267487"/>
                  </a:cubicBezTo>
                  <a:cubicBezTo>
                    <a:pt x="1171727" y="267487"/>
                    <a:pt x="1172413" y="179921"/>
                    <a:pt x="1171727" y="150851"/>
                  </a:cubicBezTo>
                  <a:cubicBezTo>
                    <a:pt x="1171168" y="127661"/>
                    <a:pt x="1161326" y="117805"/>
                    <a:pt x="1136980" y="119418"/>
                  </a:cubicBezTo>
                  <a:cubicBezTo>
                    <a:pt x="1113752" y="120955"/>
                    <a:pt x="906564" y="141973"/>
                    <a:pt x="906564" y="141973"/>
                  </a:cubicBezTo>
                  <a:lnTo>
                    <a:pt x="906564" y="0"/>
                  </a:lnTo>
                  <a:cubicBezTo>
                    <a:pt x="906564" y="0"/>
                    <a:pt x="744830" y="68669"/>
                    <a:pt x="584733" y="68669"/>
                  </a:cubicBezTo>
                  <a:cubicBezTo>
                    <a:pt x="424650" y="68669"/>
                    <a:pt x="264325" y="0"/>
                    <a:pt x="264325" y="0"/>
                  </a:cubicBezTo>
                  <a:lnTo>
                    <a:pt x="264325" y="141973"/>
                  </a:lnTo>
                  <a:cubicBezTo>
                    <a:pt x="264325" y="141973"/>
                    <a:pt x="59131" y="120955"/>
                    <a:pt x="35928" y="119418"/>
                  </a:cubicBezTo>
                  <a:cubicBezTo>
                    <a:pt x="8217" y="117589"/>
                    <a:pt x="0" y="129324"/>
                    <a:pt x="1181" y="150851"/>
                  </a:cubicBezTo>
                  <a:cubicBezTo>
                    <a:pt x="2768" y="179883"/>
                    <a:pt x="1181" y="267487"/>
                    <a:pt x="1181" y="267487"/>
                  </a:cubicBezTo>
                  <a:cubicBezTo>
                    <a:pt x="1181" y="267487"/>
                    <a:pt x="2362" y="285318"/>
                    <a:pt x="27203" y="288849"/>
                  </a:cubicBezTo>
                  <a:cubicBezTo>
                    <a:pt x="52476" y="292443"/>
                    <a:pt x="264325" y="311404"/>
                    <a:pt x="264325" y="311404"/>
                  </a:cubicBezTo>
                  <a:lnTo>
                    <a:pt x="264325" y="428600"/>
                  </a:lnTo>
                  <a:cubicBezTo>
                    <a:pt x="264325" y="428600"/>
                    <a:pt x="433451" y="506882"/>
                    <a:pt x="586296" y="506882"/>
                  </a:cubicBezTo>
                  <a:cubicBezTo>
                    <a:pt x="739140" y="506882"/>
                    <a:pt x="906564" y="428600"/>
                    <a:pt x="906564" y="428600"/>
                  </a:cubicBezTo>
                  <a:close/>
                </a:path>
              </a:pathLst>
            </a:custGeom>
            <a:ln w="22555" cap="rnd">
              <a:round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5" name="Shape 284">
              <a:extLst>
                <a:ext uri="{FF2B5EF4-FFF2-40B4-BE49-F238E27FC236}">
                  <a16:creationId xmlns:a16="http://schemas.microsoft.com/office/drawing/2014/main" id="{3F366A69-45C4-4C33-8E1E-45740FA93BA3}"/>
                </a:ext>
              </a:extLst>
            </p:cNvPr>
            <p:cNvSpPr/>
            <p:nvPr/>
          </p:nvSpPr>
          <p:spPr>
            <a:xfrm>
              <a:off x="2684977" y="1576208"/>
              <a:ext cx="1172413" cy="222555"/>
            </a:xfrm>
            <a:custGeom>
              <a:avLst/>
              <a:gdLst/>
              <a:ahLst/>
              <a:cxnLst/>
              <a:rect l="0" t="0" r="0" b="0"/>
              <a:pathLst>
                <a:path w="1172413" h="222555">
                  <a:moveTo>
                    <a:pt x="1171727" y="222555"/>
                  </a:moveTo>
                  <a:cubicBezTo>
                    <a:pt x="1171727" y="222555"/>
                    <a:pt x="1172413" y="179921"/>
                    <a:pt x="1171727" y="150850"/>
                  </a:cubicBezTo>
                  <a:cubicBezTo>
                    <a:pt x="1171168" y="127648"/>
                    <a:pt x="1161326" y="117805"/>
                    <a:pt x="1136980" y="119418"/>
                  </a:cubicBezTo>
                  <a:cubicBezTo>
                    <a:pt x="1113765" y="120955"/>
                    <a:pt x="906564" y="141960"/>
                    <a:pt x="906564" y="141960"/>
                  </a:cubicBezTo>
                  <a:lnTo>
                    <a:pt x="906564" y="0"/>
                  </a:lnTo>
                  <a:cubicBezTo>
                    <a:pt x="906564" y="0"/>
                    <a:pt x="744829" y="68669"/>
                    <a:pt x="584733" y="68669"/>
                  </a:cubicBezTo>
                  <a:cubicBezTo>
                    <a:pt x="424650" y="68669"/>
                    <a:pt x="264325" y="0"/>
                    <a:pt x="264325" y="0"/>
                  </a:cubicBezTo>
                  <a:lnTo>
                    <a:pt x="264325" y="141960"/>
                  </a:lnTo>
                  <a:cubicBezTo>
                    <a:pt x="264325" y="141960"/>
                    <a:pt x="59144" y="120955"/>
                    <a:pt x="35928" y="119418"/>
                  </a:cubicBezTo>
                  <a:cubicBezTo>
                    <a:pt x="8217" y="117577"/>
                    <a:pt x="0" y="129311"/>
                    <a:pt x="1181" y="150850"/>
                  </a:cubicBezTo>
                  <a:cubicBezTo>
                    <a:pt x="2768" y="179883"/>
                    <a:pt x="1181" y="221234"/>
                    <a:pt x="1181" y="221234"/>
                  </a:cubicBezTo>
                </a:path>
              </a:pathLst>
            </a:custGeom>
            <a:ln w="22555" cap="rnd">
              <a:round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6" name="Shape 285">
              <a:extLst>
                <a:ext uri="{FF2B5EF4-FFF2-40B4-BE49-F238E27FC236}">
                  <a16:creationId xmlns:a16="http://schemas.microsoft.com/office/drawing/2014/main" id="{EA89DADF-4F40-4CB4-BB42-DB7F80FDD2F1}"/>
                </a:ext>
              </a:extLst>
            </p:cNvPr>
            <p:cNvSpPr/>
            <p:nvPr/>
          </p:nvSpPr>
          <p:spPr>
            <a:xfrm>
              <a:off x="2680656" y="245968"/>
              <a:ext cx="1172477" cy="312145"/>
            </a:xfrm>
            <a:custGeom>
              <a:avLst/>
              <a:gdLst/>
              <a:ahLst/>
              <a:cxnLst/>
              <a:rect l="0" t="0" r="0" b="0"/>
              <a:pathLst>
                <a:path w="1172477" h="312145">
                  <a:moveTo>
                    <a:pt x="14918" y="322"/>
                  </a:moveTo>
                  <a:cubicBezTo>
                    <a:pt x="18992" y="0"/>
                    <a:pt x="24302" y="68"/>
                    <a:pt x="31229" y="525"/>
                  </a:cubicBezTo>
                  <a:cubicBezTo>
                    <a:pt x="54445" y="2062"/>
                    <a:pt x="314173" y="4932"/>
                    <a:pt x="314173" y="4932"/>
                  </a:cubicBezTo>
                  <a:lnTo>
                    <a:pt x="1171779" y="2189"/>
                  </a:lnTo>
                  <a:cubicBezTo>
                    <a:pt x="1172477" y="31259"/>
                    <a:pt x="1171779" y="72763"/>
                    <a:pt x="1171779" y="72763"/>
                  </a:cubicBezTo>
                  <a:cubicBezTo>
                    <a:pt x="1171779" y="72763"/>
                    <a:pt x="1171601" y="91610"/>
                    <a:pt x="1145756" y="94112"/>
                  </a:cubicBezTo>
                  <a:cubicBezTo>
                    <a:pt x="1120356" y="96588"/>
                    <a:pt x="906615" y="116680"/>
                    <a:pt x="906615" y="116680"/>
                  </a:cubicBezTo>
                  <a:lnTo>
                    <a:pt x="906615" y="233862"/>
                  </a:lnTo>
                  <a:cubicBezTo>
                    <a:pt x="906615" y="233862"/>
                    <a:pt x="739216" y="312145"/>
                    <a:pt x="586372" y="312145"/>
                  </a:cubicBezTo>
                  <a:cubicBezTo>
                    <a:pt x="433515" y="312145"/>
                    <a:pt x="264389" y="233862"/>
                    <a:pt x="264389" y="233862"/>
                  </a:cubicBezTo>
                  <a:lnTo>
                    <a:pt x="264389" y="116680"/>
                  </a:lnTo>
                  <a:cubicBezTo>
                    <a:pt x="264389" y="116680"/>
                    <a:pt x="52540" y="97718"/>
                    <a:pt x="27267" y="94112"/>
                  </a:cubicBezTo>
                  <a:cubicBezTo>
                    <a:pt x="2413" y="90581"/>
                    <a:pt x="1244" y="72763"/>
                    <a:pt x="1244" y="72763"/>
                  </a:cubicBezTo>
                  <a:cubicBezTo>
                    <a:pt x="1244" y="72763"/>
                    <a:pt x="0" y="42854"/>
                    <a:pt x="1244" y="13810"/>
                  </a:cubicBezTo>
                  <a:cubicBezTo>
                    <a:pt x="1588" y="5770"/>
                    <a:pt x="2695" y="1289"/>
                    <a:pt x="14918" y="322"/>
                  </a:cubicBezTo>
                  <a:close/>
                </a:path>
              </a:pathLst>
            </a:custGeom>
            <a:ln w="7518" cap="flat">
              <a:miter lim="127000"/>
            </a:ln>
          </p:spPr>
          <p:style>
            <a:lnRef idx="1">
              <a:srgbClr val="D3D2D2"/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7" name="Shape 286">
              <a:extLst>
                <a:ext uri="{FF2B5EF4-FFF2-40B4-BE49-F238E27FC236}">
                  <a16:creationId xmlns:a16="http://schemas.microsoft.com/office/drawing/2014/main" id="{7AF7D76E-545C-4E6F-B7B2-CE98D0E1E55F}"/>
                </a:ext>
              </a:extLst>
            </p:cNvPr>
            <p:cNvSpPr/>
            <p:nvPr/>
          </p:nvSpPr>
          <p:spPr>
            <a:xfrm>
              <a:off x="2686161" y="250430"/>
              <a:ext cx="1171232" cy="307937"/>
            </a:xfrm>
            <a:custGeom>
              <a:avLst/>
              <a:gdLst/>
              <a:ahLst/>
              <a:cxnLst/>
              <a:rect l="0" t="0" r="0" b="0"/>
              <a:pathLst>
                <a:path w="1171232" h="307937">
                  <a:moveTo>
                    <a:pt x="445" y="1524"/>
                  </a:moveTo>
                  <a:cubicBezTo>
                    <a:pt x="2032" y="30569"/>
                    <a:pt x="0" y="68542"/>
                    <a:pt x="0" y="68542"/>
                  </a:cubicBezTo>
                  <a:cubicBezTo>
                    <a:pt x="0" y="68542"/>
                    <a:pt x="1181" y="86385"/>
                    <a:pt x="26022" y="89916"/>
                  </a:cubicBezTo>
                  <a:cubicBezTo>
                    <a:pt x="51295" y="93497"/>
                    <a:pt x="263144" y="112458"/>
                    <a:pt x="263144" y="112458"/>
                  </a:cubicBezTo>
                  <a:lnTo>
                    <a:pt x="263144" y="229654"/>
                  </a:lnTo>
                  <a:cubicBezTo>
                    <a:pt x="263144" y="229654"/>
                    <a:pt x="432270" y="307937"/>
                    <a:pt x="585114" y="307937"/>
                  </a:cubicBezTo>
                  <a:cubicBezTo>
                    <a:pt x="737959" y="307937"/>
                    <a:pt x="905383" y="229654"/>
                    <a:pt x="905383" y="229654"/>
                  </a:cubicBezTo>
                  <a:lnTo>
                    <a:pt x="905383" y="112458"/>
                  </a:lnTo>
                  <a:cubicBezTo>
                    <a:pt x="905383" y="112458"/>
                    <a:pt x="1119111" y="92367"/>
                    <a:pt x="1144511" y="89916"/>
                  </a:cubicBezTo>
                  <a:cubicBezTo>
                    <a:pt x="1170356" y="87401"/>
                    <a:pt x="1170546" y="68542"/>
                    <a:pt x="1170546" y="68542"/>
                  </a:cubicBezTo>
                  <a:cubicBezTo>
                    <a:pt x="1170546" y="68542"/>
                    <a:pt x="1171232" y="29070"/>
                    <a:pt x="1170546" y="0"/>
                  </a:cubicBezTo>
                </a:path>
              </a:pathLst>
            </a:custGeom>
            <a:ln w="22555" cap="rnd">
              <a:round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8" name="Shape 287">
              <a:extLst>
                <a:ext uri="{FF2B5EF4-FFF2-40B4-BE49-F238E27FC236}">
                  <a16:creationId xmlns:a16="http://schemas.microsoft.com/office/drawing/2014/main" id="{A1ED0EDA-9872-4405-9E7F-2D78A195DE41}"/>
                </a:ext>
              </a:extLst>
            </p:cNvPr>
            <p:cNvSpPr/>
            <p:nvPr/>
          </p:nvSpPr>
          <p:spPr>
            <a:xfrm>
              <a:off x="2398347" y="250144"/>
              <a:ext cx="1753997" cy="1543482"/>
            </a:xfrm>
            <a:custGeom>
              <a:avLst/>
              <a:gdLst/>
              <a:ahLst/>
              <a:cxnLst/>
              <a:rect l="0" t="0" r="0" b="0"/>
              <a:pathLst>
                <a:path w="1753997" h="1543482">
                  <a:moveTo>
                    <a:pt x="1496632" y="0"/>
                  </a:moveTo>
                  <a:lnTo>
                    <a:pt x="257366" y="0"/>
                  </a:lnTo>
                  <a:cubicBezTo>
                    <a:pt x="115227" y="0"/>
                    <a:pt x="0" y="115227"/>
                    <a:pt x="0" y="257366"/>
                  </a:cubicBezTo>
                  <a:lnTo>
                    <a:pt x="0" y="1286142"/>
                  </a:lnTo>
                  <a:cubicBezTo>
                    <a:pt x="0" y="1428268"/>
                    <a:pt x="115227" y="1543482"/>
                    <a:pt x="257366" y="1543482"/>
                  </a:cubicBezTo>
                  <a:lnTo>
                    <a:pt x="1496632" y="1543482"/>
                  </a:lnTo>
                  <a:cubicBezTo>
                    <a:pt x="1638757" y="1543482"/>
                    <a:pt x="1753997" y="1428268"/>
                    <a:pt x="1753997" y="1286142"/>
                  </a:cubicBezTo>
                  <a:lnTo>
                    <a:pt x="1753997" y="257366"/>
                  </a:lnTo>
                  <a:cubicBezTo>
                    <a:pt x="1753997" y="115227"/>
                    <a:pt x="1638757" y="0"/>
                    <a:pt x="1496632" y="0"/>
                  </a:cubicBezTo>
                  <a:close/>
                </a:path>
              </a:pathLst>
            </a:custGeom>
            <a:ln w="22555" cap="flat">
              <a:miter lim="127000"/>
            </a:ln>
          </p:spPr>
          <p:style>
            <a:lnRef idx="1">
              <a:srgbClr val="E33438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09" name="Shape 288">
              <a:extLst>
                <a:ext uri="{FF2B5EF4-FFF2-40B4-BE49-F238E27FC236}">
                  <a16:creationId xmlns:a16="http://schemas.microsoft.com/office/drawing/2014/main" id="{C4EC9FF9-7A24-417F-B860-EB747AA6B633}"/>
                </a:ext>
              </a:extLst>
            </p:cNvPr>
            <p:cNvSpPr/>
            <p:nvPr/>
          </p:nvSpPr>
          <p:spPr>
            <a:xfrm>
              <a:off x="920588" y="281192"/>
              <a:ext cx="1718491" cy="1515376"/>
            </a:xfrm>
            <a:custGeom>
              <a:avLst/>
              <a:gdLst/>
              <a:ahLst/>
              <a:cxnLst/>
              <a:rect l="0" t="0" r="0" b="0"/>
              <a:pathLst>
                <a:path w="1718491" h="1515376">
                  <a:moveTo>
                    <a:pt x="1614371" y="0"/>
                  </a:moveTo>
                  <a:lnTo>
                    <a:pt x="1580061" y="26907"/>
                  </a:lnTo>
                  <a:cubicBezTo>
                    <a:pt x="1553975" y="48903"/>
                    <a:pt x="1528400" y="72947"/>
                    <a:pt x="1516126" y="85228"/>
                  </a:cubicBezTo>
                  <a:cubicBezTo>
                    <a:pt x="1491564" y="109777"/>
                    <a:pt x="1477238" y="195706"/>
                    <a:pt x="1477238" y="195706"/>
                  </a:cubicBezTo>
                  <a:lnTo>
                    <a:pt x="1477238" y="1214639"/>
                  </a:lnTo>
                  <a:cubicBezTo>
                    <a:pt x="1477238" y="1273974"/>
                    <a:pt x="1489519" y="1361959"/>
                    <a:pt x="1532496" y="1425383"/>
                  </a:cubicBezTo>
                  <a:cubicBezTo>
                    <a:pt x="1570090" y="1480879"/>
                    <a:pt x="1684440" y="1508186"/>
                    <a:pt x="1712440" y="1514147"/>
                  </a:cubicBezTo>
                  <a:lnTo>
                    <a:pt x="1718491" y="1515376"/>
                  </a:lnTo>
                  <a:lnTo>
                    <a:pt x="1718475" y="1515376"/>
                  </a:lnTo>
                  <a:lnTo>
                    <a:pt x="2045" y="1194180"/>
                  </a:lnTo>
                  <a:cubicBezTo>
                    <a:pt x="2045" y="1194180"/>
                    <a:pt x="171882" y="1199400"/>
                    <a:pt x="183782" y="1199400"/>
                  </a:cubicBezTo>
                  <a:cubicBezTo>
                    <a:pt x="195682" y="1199400"/>
                    <a:pt x="230378" y="1197418"/>
                    <a:pt x="242290" y="1190484"/>
                  </a:cubicBezTo>
                  <a:cubicBezTo>
                    <a:pt x="254191" y="1183537"/>
                    <a:pt x="262128" y="1160728"/>
                    <a:pt x="262128" y="1160728"/>
                  </a:cubicBezTo>
                  <a:cubicBezTo>
                    <a:pt x="262128" y="1160728"/>
                    <a:pt x="265100" y="1023898"/>
                    <a:pt x="265100" y="1007033"/>
                  </a:cubicBezTo>
                  <a:cubicBezTo>
                    <a:pt x="265100" y="990180"/>
                    <a:pt x="262128" y="975308"/>
                    <a:pt x="256172" y="962417"/>
                  </a:cubicBezTo>
                  <a:cubicBezTo>
                    <a:pt x="250216" y="949514"/>
                    <a:pt x="222821" y="944561"/>
                    <a:pt x="222821" y="944561"/>
                  </a:cubicBezTo>
                  <a:lnTo>
                    <a:pt x="0" y="944561"/>
                  </a:lnTo>
                  <a:lnTo>
                    <a:pt x="1614371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33438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10" name="Shape 289">
              <a:extLst>
                <a:ext uri="{FF2B5EF4-FFF2-40B4-BE49-F238E27FC236}">
                  <a16:creationId xmlns:a16="http://schemas.microsoft.com/office/drawing/2014/main" id="{F9521622-27E0-455B-9B34-1F7BDD873D0C}"/>
                </a:ext>
              </a:extLst>
            </p:cNvPr>
            <p:cNvSpPr/>
            <p:nvPr/>
          </p:nvSpPr>
          <p:spPr>
            <a:xfrm>
              <a:off x="2534959" y="262064"/>
              <a:ext cx="32691" cy="19128"/>
            </a:xfrm>
            <a:custGeom>
              <a:avLst/>
              <a:gdLst/>
              <a:ahLst/>
              <a:cxnLst/>
              <a:rect l="0" t="0" r="0" b="0"/>
              <a:pathLst>
                <a:path w="32691" h="19128">
                  <a:moveTo>
                    <a:pt x="32691" y="0"/>
                  </a:moveTo>
                  <a:lnTo>
                    <a:pt x="0" y="19128"/>
                  </a:lnTo>
                  <a:lnTo>
                    <a:pt x="3603" y="16302"/>
                  </a:lnTo>
                  <a:cubicBezTo>
                    <a:pt x="15303" y="8054"/>
                    <a:pt x="25532" y="2045"/>
                    <a:pt x="3269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33438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11" name="Shape 290">
              <a:extLst>
                <a:ext uri="{FF2B5EF4-FFF2-40B4-BE49-F238E27FC236}">
                  <a16:creationId xmlns:a16="http://schemas.microsoft.com/office/drawing/2014/main" id="{05749027-7A67-497F-9740-4F93585078F3}"/>
                </a:ext>
              </a:extLst>
            </p:cNvPr>
            <p:cNvSpPr/>
            <p:nvPr/>
          </p:nvSpPr>
          <p:spPr>
            <a:xfrm>
              <a:off x="799280" y="1144377"/>
              <a:ext cx="493560" cy="434315"/>
            </a:xfrm>
            <a:custGeom>
              <a:avLst/>
              <a:gdLst/>
              <a:ahLst/>
              <a:cxnLst/>
              <a:rect l="0" t="0" r="0" b="0"/>
              <a:pathLst>
                <a:path w="493560" h="434315">
                  <a:moveTo>
                    <a:pt x="428066" y="0"/>
                  </a:moveTo>
                  <a:lnTo>
                    <a:pt x="65494" y="0"/>
                  </a:lnTo>
                  <a:cubicBezTo>
                    <a:pt x="29337" y="0"/>
                    <a:pt x="0" y="29337"/>
                    <a:pt x="0" y="65494"/>
                  </a:cubicBezTo>
                  <a:lnTo>
                    <a:pt x="0" y="368821"/>
                  </a:lnTo>
                  <a:cubicBezTo>
                    <a:pt x="0" y="405003"/>
                    <a:pt x="29337" y="434315"/>
                    <a:pt x="65494" y="434315"/>
                  </a:cubicBezTo>
                  <a:lnTo>
                    <a:pt x="428066" y="434315"/>
                  </a:lnTo>
                  <a:cubicBezTo>
                    <a:pt x="464236" y="434315"/>
                    <a:pt x="493560" y="405003"/>
                    <a:pt x="493560" y="368821"/>
                  </a:cubicBezTo>
                  <a:lnTo>
                    <a:pt x="493560" y="65494"/>
                  </a:lnTo>
                  <a:cubicBezTo>
                    <a:pt x="493560" y="29337"/>
                    <a:pt x="464236" y="0"/>
                    <a:pt x="428066" y="0"/>
                  </a:cubicBezTo>
                  <a:close/>
                </a:path>
              </a:pathLst>
            </a:custGeom>
            <a:ln w="35255" cap="flat">
              <a:miter lim="127000"/>
            </a:ln>
          </p:spPr>
          <p:style>
            <a:lnRef idx="1">
              <a:srgbClr val="E33438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12" name="Shape 291">
              <a:extLst>
                <a:ext uri="{FF2B5EF4-FFF2-40B4-BE49-F238E27FC236}">
                  <a16:creationId xmlns:a16="http://schemas.microsoft.com/office/drawing/2014/main" id="{950AA656-92E5-4B6C-B6B9-6FCE035E4960}"/>
                </a:ext>
              </a:extLst>
            </p:cNvPr>
            <p:cNvSpPr/>
            <p:nvPr/>
          </p:nvSpPr>
          <p:spPr>
            <a:xfrm>
              <a:off x="707893" y="1063961"/>
              <a:ext cx="676326" cy="595147"/>
            </a:xfrm>
            <a:custGeom>
              <a:avLst/>
              <a:gdLst/>
              <a:ahLst/>
              <a:cxnLst/>
              <a:rect l="0" t="0" r="0" b="0"/>
              <a:pathLst>
                <a:path w="676326" h="595147">
                  <a:moveTo>
                    <a:pt x="586575" y="0"/>
                  </a:moveTo>
                  <a:lnTo>
                    <a:pt x="89764" y="0"/>
                  </a:lnTo>
                  <a:cubicBezTo>
                    <a:pt x="40195" y="0"/>
                    <a:pt x="0" y="40183"/>
                    <a:pt x="0" y="89751"/>
                  </a:cubicBezTo>
                  <a:lnTo>
                    <a:pt x="0" y="505396"/>
                  </a:lnTo>
                  <a:cubicBezTo>
                    <a:pt x="0" y="554965"/>
                    <a:pt x="40195" y="595147"/>
                    <a:pt x="89764" y="595147"/>
                  </a:cubicBezTo>
                  <a:lnTo>
                    <a:pt x="586575" y="595147"/>
                  </a:lnTo>
                  <a:cubicBezTo>
                    <a:pt x="636143" y="595147"/>
                    <a:pt x="676326" y="554965"/>
                    <a:pt x="676326" y="505396"/>
                  </a:cubicBezTo>
                  <a:lnTo>
                    <a:pt x="676326" y="89751"/>
                  </a:lnTo>
                  <a:cubicBezTo>
                    <a:pt x="676326" y="40183"/>
                    <a:pt x="636143" y="0"/>
                    <a:pt x="586575" y="0"/>
                  </a:cubicBezTo>
                  <a:close/>
                </a:path>
              </a:pathLst>
            </a:custGeom>
            <a:ln w="48298" cap="flat">
              <a:miter lim="127000"/>
            </a:ln>
          </p:spPr>
          <p:style>
            <a:lnRef idx="1">
              <a:srgbClr val="E33438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96757C47-EEE0-4A83-9643-F85AF1D70D6D}"/>
                </a:ext>
              </a:extLst>
            </p:cNvPr>
            <p:cNvSpPr/>
            <p:nvPr/>
          </p:nvSpPr>
          <p:spPr>
            <a:xfrm>
              <a:off x="2379424" y="2046324"/>
              <a:ext cx="2853138" cy="2732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Current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PLIF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intervention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involves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the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use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of</a:t>
              </a:r>
              <a:endParaRPr lang="sl-SI" sz="1200" i="1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l-SI" sz="1200" i="1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metal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instruments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supplemented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by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iliac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crest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en-SI" sz="12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BF93261A-6E47-4E4F-94D9-7FB6C02FB49B}"/>
                </a:ext>
              </a:extLst>
            </p:cNvPr>
            <p:cNvSpPr/>
            <p:nvPr/>
          </p:nvSpPr>
          <p:spPr>
            <a:xfrm>
              <a:off x="348542" y="2051010"/>
              <a:ext cx="2024133" cy="26683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l-SI" sz="1200" i="1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Lumbar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spine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pain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is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caused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by</a:t>
              </a:r>
              <a:endParaRPr lang="sl-SI" sz="1200" i="1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degenerative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spine</a:t>
              </a: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r>
                <a:rPr lang="sl-SI" sz="1200" i="1" dirty="0" err="1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disorders</a:t>
              </a:r>
              <a:r>
                <a:rPr lang="sl-SI" sz="1200" i="1" dirty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  <a:endParaRPr lang="en-SI" sz="12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sl-SI" sz="1200" i="1" spc="-30" dirty="0">
                  <a:solidFill>
                    <a:schemeClr val="accent2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</a:t>
              </a:r>
              <a:endParaRPr lang="en-SI" sz="12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217" name="Shape 299">
              <a:extLst>
                <a:ext uri="{FF2B5EF4-FFF2-40B4-BE49-F238E27FC236}">
                  <a16:creationId xmlns:a16="http://schemas.microsoft.com/office/drawing/2014/main" id="{761F09EB-AB6D-434C-B59F-EDC912063863}"/>
                </a:ext>
              </a:extLst>
            </p:cNvPr>
            <p:cNvSpPr/>
            <p:nvPr/>
          </p:nvSpPr>
          <p:spPr>
            <a:xfrm>
              <a:off x="2781173" y="711999"/>
              <a:ext cx="8476" cy="40304"/>
            </a:xfrm>
            <a:custGeom>
              <a:avLst/>
              <a:gdLst/>
              <a:ahLst/>
              <a:cxnLst/>
              <a:rect l="0" t="0" r="0" b="0"/>
              <a:pathLst>
                <a:path w="8476" h="40304">
                  <a:moveTo>
                    <a:pt x="0" y="40304"/>
                  </a:moveTo>
                  <a:lnTo>
                    <a:pt x="8476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18" name="Shape 300">
              <a:extLst>
                <a:ext uri="{FF2B5EF4-FFF2-40B4-BE49-F238E27FC236}">
                  <a16:creationId xmlns:a16="http://schemas.microsoft.com/office/drawing/2014/main" id="{73568971-37F0-46FF-8F43-B61DCF05738B}"/>
                </a:ext>
              </a:extLst>
            </p:cNvPr>
            <p:cNvSpPr/>
            <p:nvPr/>
          </p:nvSpPr>
          <p:spPr>
            <a:xfrm>
              <a:off x="2781173" y="711999"/>
              <a:ext cx="31508" cy="149818"/>
            </a:xfrm>
            <a:custGeom>
              <a:avLst/>
              <a:gdLst/>
              <a:ahLst/>
              <a:cxnLst/>
              <a:rect l="0" t="0" r="0" b="0"/>
              <a:pathLst>
                <a:path w="31508" h="149818">
                  <a:moveTo>
                    <a:pt x="0" y="149818"/>
                  </a:moveTo>
                  <a:lnTo>
                    <a:pt x="31508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19" name="Shape 301">
              <a:extLst>
                <a:ext uri="{FF2B5EF4-FFF2-40B4-BE49-F238E27FC236}">
                  <a16:creationId xmlns:a16="http://schemas.microsoft.com/office/drawing/2014/main" id="{EF43BE0B-B23D-4CF9-84D9-330042E3F3A8}"/>
                </a:ext>
              </a:extLst>
            </p:cNvPr>
            <p:cNvSpPr/>
            <p:nvPr/>
          </p:nvSpPr>
          <p:spPr>
            <a:xfrm>
              <a:off x="2781173" y="711999"/>
              <a:ext cx="54552" cy="259391"/>
            </a:xfrm>
            <a:custGeom>
              <a:avLst/>
              <a:gdLst/>
              <a:ahLst/>
              <a:cxnLst/>
              <a:rect l="0" t="0" r="0" b="0"/>
              <a:pathLst>
                <a:path w="54552" h="259391">
                  <a:moveTo>
                    <a:pt x="0" y="259391"/>
                  </a:moveTo>
                  <a:lnTo>
                    <a:pt x="54552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0" name="Shape 302">
              <a:extLst>
                <a:ext uri="{FF2B5EF4-FFF2-40B4-BE49-F238E27FC236}">
                  <a16:creationId xmlns:a16="http://schemas.microsoft.com/office/drawing/2014/main" id="{CCFBFE11-FC06-46B6-A0B8-068F7A905F3B}"/>
                </a:ext>
              </a:extLst>
            </p:cNvPr>
            <p:cNvSpPr/>
            <p:nvPr/>
          </p:nvSpPr>
          <p:spPr>
            <a:xfrm>
              <a:off x="2781173" y="711999"/>
              <a:ext cx="77595" cy="368960"/>
            </a:xfrm>
            <a:custGeom>
              <a:avLst/>
              <a:gdLst/>
              <a:ahLst/>
              <a:cxnLst/>
              <a:rect l="0" t="0" r="0" b="0"/>
              <a:pathLst>
                <a:path w="77595" h="368960">
                  <a:moveTo>
                    <a:pt x="0" y="368960"/>
                  </a:moveTo>
                  <a:lnTo>
                    <a:pt x="77595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1" name="Shape 303">
              <a:extLst>
                <a:ext uri="{FF2B5EF4-FFF2-40B4-BE49-F238E27FC236}">
                  <a16:creationId xmlns:a16="http://schemas.microsoft.com/office/drawing/2014/main" id="{BBE7D9E1-63C5-41D4-951F-ABF6029646CC}"/>
                </a:ext>
              </a:extLst>
            </p:cNvPr>
            <p:cNvSpPr/>
            <p:nvPr/>
          </p:nvSpPr>
          <p:spPr>
            <a:xfrm>
              <a:off x="2781173" y="711999"/>
              <a:ext cx="100639" cy="478533"/>
            </a:xfrm>
            <a:custGeom>
              <a:avLst/>
              <a:gdLst/>
              <a:ahLst/>
              <a:cxnLst/>
              <a:rect l="0" t="0" r="0" b="0"/>
              <a:pathLst>
                <a:path w="100639" h="478533">
                  <a:moveTo>
                    <a:pt x="0" y="478533"/>
                  </a:moveTo>
                  <a:lnTo>
                    <a:pt x="100639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2" name="Shape 304">
              <a:extLst>
                <a:ext uri="{FF2B5EF4-FFF2-40B4-BE49-F238E27FC236}">
                  <a16:creationId xmlns:a16="http://schemas.microsoft.com/office/drawing/2014/main" id="{51F7F093-35CF-417C-A94C-E3BA9F27BC3F}"/>
                </a:ext>
              </a:extLst>
            </p:cNvPr>
            <p:cNvSpPr/>
            <p:nvPr/>
          </p:nvSpPr>
          <p:spPr>
            <a:xfrm>
              <a:off x="2781173" y="784750"/>
              <a:ext cx="108369" cy="515291"/>
            </a:xfrm>
            <a:custGeom>
              <a:avLst/>
              <a:gdLst/>
              <a:ahLst/>
              <a:cxnLst/>
              <a:rect l="0" t="0" r="0" b="0"/>
              <a:pathLst>
                <a:path w="108369" h="515291">
                  <a:moveTo>
                    <a:pt x="0" y="515291"/>
                  </a:moveTo>
                  <a:lnTo>
                    <a:pt x="108369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3" name="Shape 305">
              <a:extLst>
                <a:ext uri="{FF2B5EF4-FFF2-40B4-BE49-F238E27FC236}">
                  <a16:creationId xmlns:a16="http://schemas.microsoft.com/office/drawing/2014/main" id="{DAC68F9B-2194-496C-AC83-053766F06FCF}"/>
                </a:ext>
              </a:extLst>
            </p:cNvPr>
            <p:cNvSpPr/>
            <p:nvPr/>
          </p:nvSpPr>
          <p:spPr>
            <a:xfrm>
              <a:off x="2797151" y="894322"/>
              <a:ext cx="92391" cy="439316"/>
            </a:xfrm>
            <a:custGeom>
              <a:avLst/>
              <a:gdLst/>
              <a:ahLst/>
              <a:cxnLst/>
              <a:rect l="0" t="0" r="0" b="0"/>
              <a:pathLst>
                <a:path w="92391" h="439316">
                  <a:moveTo>
                    <a:pt x="0" y="439316"/>
                  </a:moveTo>
                  <a:lnTo>
                    <a:pt x="92391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4" name="Shape 306">
              <a:extLst>
                <a:ext uri="{FF2B5EF4-FFF2-40B4-BE49-F238E27FC236}">
                  <a16:creationId xmlns:a16="http://schemas.microsoft.com/office/drawing/2014/main" id="{A40B36D7-1300-45A6-A31F-16D150D3BA1D}"/>
                </a:ext>
              </a:extLst>
            </p:cNvPr>
            <p:cNvSpPr/>
            <p:nvPr/>
          </p:nvSpPr>
          <p:spPr>
            <a:xfrm>
              <a:off x="2820194" y="1003890"/>
              <a:ext cx="69348" cy="329749"/>
            </a:xfrm>
            <a:custGeom>
              <a:avLst/>
              <a:gdLst/>
              <a:ahLst/>
              <a:cxnLst/>
              <a:rect l="0" t="0" r="0" b="0"/>
              <a:pathLst>
                <a:path w="69348" h="329749">
                  <a:moveTo>
                    <a:pt x="0" y="329749"/>
                  </a:moveTo>
                  <a:lnTo>
                    <a:pt x="69348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5" name="Shape 307">
              <a:extLst>
                <a:ext uri="{FF2B5EF4-FFF2-40B4-BE49-F238E27FC236}">
                  <a16:creationId xmlns:a16="http://schemas.microsoft.com/office/drawing/2014/main" id="{418BFDC7-7A64-446D-98C4-2EAE5D7A829A}"/>
                </a:ext>
              </a:extLst>
            </p:cNvPr>
            <p:cNvSpPr/>
            <p:nvPr/>
          </p:nvSpPr>
          <p:spPr>
            <a:xfrm>
              <a:off x="2843238" y="1113464"/>
              <a:ext cx="46304" cy="220174"/>
            </a:xfrm>
            <a:custGeom>
              <a:avLst/>
              <a:gdLst/>
              <a:ahLst/>
              <a:cxnLst/>
              <a:rect l="0" t="0" r="0" b="0"/>
              <a:pathLst>
                <a:path w="46304" h="220174">
                  <a:moveTo>
                    <a:pt x="0" y="220174"/>
                  </a:moveTo>
                  <a:lnTo>
                    <a:pt x="46304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6" name="Shape 308">
              <a:extLst>
                <a:ext uri="{FF2B5EF4-FFF2-40B4-BE49-F238E27FC236}">
                  <a16:creationId xmlns:a16="http://schemas.microsoft.com/office/drawing/2014/main" id="{E2B6B088-AB2E-4A14-9CD9-0583DED5E00B}"/>
                </a:ext>
              </a:extLst>
            </p:cNvPr>
            <p:cNvSpPr/>
            <p:nvPr/>
          </p:nvSpPr>
          <p:spPr>
            <a:xfrm>
              <a:off x="2866270" y="1222979"/>
              <a:ext cx="23273" cy="110660"/>
            </a:xfrm>
            <a:custGeom>
              <a:avLst/>
              <a:gdLst/>
              <a:ahLst/>
              <a:cxnLst/>
              <a:rect l="0" t="0" r="0" b="0"/>
              <a:pathLst>
                <a:path w="23273" h="110660">
                  <a:moveTo>
                    <a:pt x="0" y="110660"/>
                  </a:moveTo>
                  <a:lnTo>
                    <a:pt x="23273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7" name="Shape 309">
              <a:extLst>
                <a:ext uri="{FF2B5EF4-FFF2-40B4-BE49-F238E27FC236}">
                  <a16:creationId xmlns:a16="http://schemas.microsoft.com/office/drawing/2014/main" id="{AB574EC5-16F6-4CB0-87BA-274CC0756B2E}"/>
                </a:ext>
              </a:extLst>
            </p:cNvPr>
            <p:cNvSpPr/>
            <p:nvPr/>
          </p:nvSpPr>
          <p:spPr>
            <a:xfrm>
              <a:off x="2889313" y="1332546"/>
              <a:ext cx="230" cy="1093"/>
            </a:xfrm>
            <a:custGeom>
              <a:avLst/>
              <a:gdLst/>
              <a:ahLst/>
              <a:cxnLst/>
              <a:rect l="0" t="0" r="0" b="0"/>
              <a:pathLst>
                <a:path w="230" h="1093">
                  <a:moveTo>
                    <a:pt x="0" y="1093"/>
                  </a:moveTo>
                  <a:lnTo>
                    <a:pt x="230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8" name="Shape 310">
              <a:extLst>
                <a:ext uri="{FF2B5EF4-FFF2-40B4-BE49-F238E27FC236}">
                  <a16:creationId xmlns:a16="http://schemas.microsoft.com/office/drawing/2014/main" id="{5AF935D8-A8B9-455B-AE99-606B8184CAE0}"/>
                </a:ext>
              </a:extLst>
            </p:cNvPr>
            <p:cNvSpPr/>
            <p:nvPr/>
          </p:nvSpPr>
          <p:spPr>
            <a:xfrm>
              <a:off x="2781237" y="712063"/>
              <a:ext cx="108242" cy="621512"/>
            </a:xfrm>
            <a:custGeom>
              <a:avLst/>
              <a:gdLst/>
              <a:ahLst/>
              <a:cxnLst/>
              <a:rect l="0" t="0" r="0" b="0"/>
              <a:pathLst>
                <a:path w="108242" h="621512">
                  <a:moveTo>
                    <a:pt x="0" y="621512"/>
                  </a:moveTo>
                  <a:lnTo>
                    <a:pt x="108242" y="621512"/>
                  </a:lnTo>
                  <a:lnTo>
                    <a:pt x="108242" y="0"/>
                  </a:lnTo>
                  <a:lnTo>
                    <a:pt x="0" y="0"/>
                  </a:lnTo>
                  <a:close/>
                </a:path>
              </a:pathLst>
            </a:custGeom>
            <a:ln w="12700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29" name="Shape 311">
              <a:extLst>
                <a:ext uri="{FF2B5EF4-FFF2-40B4-BE49-F238E27FC236}">
                  <a16:creationId xmlns:a16="http://schemas.microsoft.com/office/drawing/2014/main" id="{A338714A-791B-46EC-B107-F75ACAC72AE1}"/>
                </a:ext>
              </a:extLst>
            </p:cNvPr>
            <p:cNvSpPr/>
            <p:nvPr/>
          </p:nvSpPr>
          <p:spPr>
            <a:xfrm>
              <a:off x="3650552" y="711999"/>
              <a:ext cx="8478" cy="40312"/>
            </a:xfrm>
            <a:custGeom>
              <a:avLst/>
              <a:gdLst/>
              <a:ahLst/>
              <a:cxnLst/>
              <a:rect l="0" t="0" r="0" b="0"/>
              <a:pathLst>
                <a:path w="8478" h="40312">
                  <a:moveTo>
                    <a:pt x="0" y="40312"/>
                  </a:moveTo>
                  <a:lnTo>
                    <a:pt x="8478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0" name="Shape 312">
              <a:extLst>
                <a:ext uri="{FF2B5EF4-FFF2-40B4-BE49-F238E27FC236}">
                  <a16:creationId xmlns:a16="http://schemas.microsoft.com/office/drawing/2014/main" id="{44AB03EF-18B9-428A-A140-644D0E89446D}"/>
                </a:ext>
              </a:extLst>
            </p:cNvPr>
            <p:cNvSpPr/>
            <p:nvPr/>
          </p:nvSpPr>
          <p:spPr>
            <a:xfrm>
              <a:off x="3650552" y="711999"/>
              <a:ext cx="31522" cy="149885"/>
            </a:xfrm>
            <a:custGeom>
              <a:avLst/>
              <a:gdLst/>
              <a:ahLst/>
              <a:cxnLst/>
              <a:rect l="0" t="0" r="0" b="0"/>
              <a:pathLst>
                <a:path w="31522" h="149885">
                  <a:moveTo>
                    <a:pt x="0" y="149885"/>
                  </a:moveTo>
                  <a:lnTo>
                    <a:pt x="31522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1" name="Shape 313">
              <a:extLst>
                <a:ext uri="{FF2B5EF4-FFF2-40B4-BE49-F238E27FC236}">
                  <a16:creationId xmlns:a16="http://schemas.microsoft.com/office/drawing/2014/main" id="{D7BBB80E-66AA-4D52-A388-D43CD7F99F95}"/>
                </a:ext>
              </a:extLst>
            </p:cNvPr>
            <p:cNvSpPr/>
            <p:nvPr/>
          </p:nvSpPr>
          <p:spPr>
            <a:xfrm>
              <a:off x="3650552" y="711999"/>
              <a:ext cx="54565" cy="259454"/>
            </a:xfrm>
            <a:custGeom>
              <a:avLst/>
              <a:gdLst/>
              <a:ahLst/>
              <a:cxnLst/>
              <a:rect l="0" t="0" r="0" b="0"/>
              <a:pathLst>
                <a:path w="54565" h="259454">
                  <a:moveTo>
                    <a:pt x="0" y="259454"/>
                  </a:moveTo>
                  <a:lnTo>
                    <a:pt x="54565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2" name="Shape 314">
              <a:extLst>
                <a:ext uri="{FF2B5EF4-FFF2-40B4-BE49-F238E27FC236}">
                  <a16:creationId xmlns:a16="http://schemas.microsoft.com/office/drawing/2014/main" id="{471AE37D-7AB6-4EF7-8617-B095CA1BC81A}"/>
                </a:ext>
              </a:extLst>
            </p:cNvPr>
            <p:cNvSpPr/>
            <p:nvPr/>
          </p:nvSpPr>
          <p:spPr>
            <a:xfrm>
              <a:off x="3650552" y="711999"/>
              <a:ext cx="77609" cy="369027"/>
            </a:xfrm>
            <a:custGeom>
              <a:avLst/>
              <a:gdLst/>
              <a:ahLst/>
              <a:cxnLst/>
              <a:rect l="0" t="0" r="0" b="0"/>
              <a:pathLst>
                <a:path w="77609" h="369027">
                  <a:moveTo>
                    <a:pt x="0" y="369027"/>
                  </a:moveTo>
                  <a:lnTo>
                    <a:pt x="77609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3" name="Shape 315">
              <a:extLst>
                <a:ext uri="{FF2B5EF4-FFF2-40B4-BE49-F238E27FC236}">
                  <a16:creationId xmlns:a16="http://schemas.microsoft.com/office/drawing/2014/main" id="{829B988A-1D04-4926-BC71-200681244295}"/>
                </a:ext>
              </a:extLst>
            </p:cNvPr>
            <p:cNvSpPr/>
            <p:nvPr/>
          </p:nvSpPr>
          <p:spPr>
            <a:xfrm>
              <a:off x="3650552" y="711999"/>
              <a:ext cx="100639" cy="478535"/>
            </a:xfrm>
            <a:custGeom>
              <a:avLst/>
              <a:gdLst/>
              <a:ahLst/>
              <a:cxnLst/>
              <a:rect l="0" t="0" r="0" b="0"/>
              <a:pathLst>
                <a:path w="100639" h="478535">
                  <a:moveTo>
                    <a:pt x="0" y="478535"/>
                  </a:moveTo>
                  <a:lnTo>
                    <a:pt x="100639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4" name="Shape 316">
              <a:extLst>
                <a:ext uri="{FF2B5EF4-FFF2-40B4-BE49-F238E27FC236}">
                  <a16:creationId xmlns:a16="http://schemas.microsoft.com/office/drawing/2014/main" id="{E6D510B6-5F90-43A9-AC53-745270D7453E}"/>
                </a:ext>
              </a:extLst>
            </p:cNvPr>
            <p:cNvSpPr/>
            <p:nvPr/>
          </p:nvSpPr>
          <p:spPr>
            <a:xfrm>
              <a:off x="3650552" y="784696"/>
              <a:ext cx="108395" cy="515411"/>
            </a:xfrm>
            <a:custGeom>
              <a:avLst/>
              <a:gdLst/>
              <a:ahLst/>
              <a:cxnLst/>
              <a:rect l="0" t="0" r="0" b="0"/>
              <a:pathLst>
                <a:path w="108395" h="515411">
                  <a:moveTo>
                    <a:pt x="0" y="515411"/>
                  </a:moveTo>
                  <a:lnTo>
                    <a:pt x="108395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5" name="Shape 317">
              <a:extLst>
                <a:ext uri="{FF2B5EF4-FFF2-40B4-BE49-F238E27FC236}">
                  <a16:creationId xmlns:a16="http://schemas.microsoft.com/office/drawing/2014/main" id="{C7090442-DD7D-4B12-83C7-E2136B8D7642}"/>
                </a:ext>
              </a:extLst>
            </p:cNvPr>
            <p:cNvSpPr/>
            <p:nvPr/>
          </p:nvSpPr>
          <p:spPr>
            <a:xfrm>
              <a:off x="3666542" y="894263"/>
              <a:ext cx="92404" cy="439375"/>
            </a:xfrm>
            <a:custGeom>
              <a:avLst/>
              <a:gdLst/>
              <a:ahLst/>
              <a:cxnLst/>
              <a:rect l="0" t="0" r="0" b="0"/>
              <a:pathLst>
                <a:path w="92404" h="439375">
                  <a:moveTo>
                    <a:pt x="0" y="439375"/>
                  </a:moveTo>
                  <a:lnTo>
                    <a:pt x="92404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6" name="Shape 318">
              <a:extLst>
                <a:ext uri="{FF2B5EF4-FFF2-40B4-BE49-F238E27FC236}">
                  <a16:creationId xmlns:a16="http://schemas.microsoft.com/office/drawing/2014/main" id="{F81B93C3-2BA9-4629-9271-EC3171C5EE80}"/>
                </a:ext>
              </a:extLst>
            </p:cNvPr>
            <p:cNvSpPr/>
            <p:nvPr/>
          </p:nvSpPr>
          <p:spPr>
            <a:xfrm>
              <a:off x="3689587" y="1003838"/>
              <a:ext cx="69359" cy="329801"/>
            </a:xfrm>
            <a:custGeom>
              <a:avLst/>
              <a:gdLst/>
              <a:ahLst/>
              <a:cxnLst/>
              <a:rect l="0" t="0" r="0" b="0"/>
              <a:pathLst>
                <a:path w="69359" h="329801">
                  <a:moveTo>
                    <a:pt x="0" y="329801"/>
                  </a:moveTo>
                  <a:lnTo>
                    <a:pt x="69359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7" name="Shape 319">
              <a:extLst>
                <a:ext uri="{FF2B5EF4-FFF2-40B4-BE49-F238E27FC236}">
                  <a16:creationId xmlns:a16="http://schemas.microsoft.com/office/drawing/2014/main" id="{EF6B197B-E056-4889-A9DA-2DBDEA0145D5}"/>
                </a:ext>
              </a:extLst>
            </p:cNvPr>
            <p:cNvSpPr/>
            <p:nvPr/>
          </p:nvSpPr>
          <p:spPr>
            <a:xfrm>
              <a:off x="3712618" y="1113352"/>
              <a:ext cx="46328" cy="220287"/>
            </a:xfrm>
            <a:custGeom>
              <a:avLst/>
              <a:gdLst/>
              <a:ahLst/>
              <a:cxnLst/>
              <a:rect l="0" t="0" r="0" b="0"/>
              <a:pathLst>
                <a:path w="46328" h="220287">
                  <a:moveTo>
                    <a:pt x="0" y="220287"/>
                  </a:moveTo>
                  <a:lnTo>
                    <a:pt x="46328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8" name="Shape 320">
              <a:extLst>
                <a:ext uri="{FF2B5EF4-FFF2-40B4-BE49-F238E27FC236}">
                  <a16:creationId xmlns:a16="http://schemas.microsoft.com/office/drawing/2014/main" id="{57A530AC-C1D3-426A-A9AA-61ED4EAAF2C6}"/>
                </a:ext>
              </a:extLst>
            </p:cNvPr>
            <p:cNvSpPr/>
            <p:nvPr/>
          </p:nvSpPr>
          <p:spPr>
            <a:xfrm>
              <a:off x="3735661" y="1222920"/>
              <a:ext cx="23285" cy="110719"/>
            </a:xfrm>
            <a:custGeom>
              <a:avLst/>
              <a:gdLst/>
              <a:ahLst/>
              <a:cxnLst/>
              <a:rect l="0" t="0" r="0" b="0"/>
              <a:pathLst>
                <a:path w="23285" h="110719">
                  <a:moveTo>
                    <a:pt x="0" y="110719"/>
                  </a:moveTo>
                  <a:lnTo>
                    <a:pt x="23285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39" name="Shape 321">
              <a:extLst>
                <a:ext uri="{FF2B5EF4-FFF2-40B4-BE49-F238E27FC236}">
                  <a16:creationId xmlns:a16="http://schemas.microsoft.com/office/drawing/2014/main" id="{B9395BBA-C5EE-4DF2-977D-F85F8283FDAB}"/>
                </a:ext>
              </a:extLst>
            </p:cNvPr>
            <p:cNvSpPr/>
            <p:nvPr/>
          </p:nvSpPr>
          <p:spPr>
            <a:xfrm>
              <a:off x="3758706" y="1332494"/>
              <a:ext cx="241" cy="1145"/>
            </a:xfrm>
            <a:custGeom>
              <a:avLst/>
              <a:gdLst/>
              <a:ahLst/>
              <a:cxnLst/>
              <a:rect l="0" t="0" r="0" b="0"/>
              <a:pathLst>
                <a:path w="241" h="1145">
                  <a:moveTo>
                    <a:pt x="0" y="1145"/>
                  </a:moveTo>
                  <a:lnTo>
                    <a:pt x="241" y="0"/>
                  </a:lnTo>
                </a:path>
              </a:pathLst>
            </a:custGeom>
            <a:ln w="1416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0" name="Shape 322">
              <a:extLst>
                <a:ext uri="{FF2B5EF4-FFF2-40B4-BE49-F238E27FC236}">
                  <a16:creationId xmlns:a16="http://schemas.microsoft.com/office/drawing/2014/main" id="{0BF4758A-BDE1-4E7A-9F98-3C51932CE805}"/>
                </a:ext>
              </a:extLst>
            </p:cNvPr>
            <p:cNvSpPr/>
            <p:nvPr/>
          </p:nvSpPr>
          <p:spPr>
            <a:xfrm>
              <a:off x="3650615" y="712063"/>
              <a:ext cx="108255" cy="621512"/>
            </a:xfrm>
            <a:custGeom>
              <a:avLst/>
              <a:gdLst/>
              <a:ahLst/>
              <a:cxnLst/>
              <a:rect l="0" t="0" r="0" b="0"/>
              <a:pathLst>
                <a:path w="108255" h="621512">
                  <a:moveTo>
                    <a:pt x="0" y="621512"/>
                  </a:moveTo>
                  <a:lnTo>
                    <a:pt x="108255" y="621512"/>
                  </a:lnTo>
                  <a:lnTo>
                    <a:pt x="108255" y="0"/>
                  </a:lnTo>
                  <a:lnTo>
                    <a:pt x="0" y="0"/>
                  </a:lnTo>
                  <a:close/>
                </a:path>
              </a:pathLst>
            </a:custGeom>
            <a:ln w="12700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1" name="Shape 2146">
              <a:extLst>
                <a:ext uri="{FF2B5EF4-FFF2-40B4-BE49-F238E27FC236}">
                  <a16:creationId xmlns:a16="http://schemas.microsoft.com/office/drawing/2014/main" id="{C3FE79E8-64A2-4241-81CC-AAC3B8A56F56}"/>
                </a:ext>
              </a:extLst>
            </p:cNvPr>
            <p:cNvSpPr/>
            <p:nvPr/>
          </p:nvSpPr>
          <p:spPr>
            <a:xfrm>
              <a:off x="2823718" y="705955"/>
              <a:ext cx="73432" cy="634137"/>
            </a:xfrm>
            <a:custGeom>
              <a:avLst/>
              <a:gdLst/>
              <a:ahLst/>
              <a:cxnLst/>
              <a:rect l="0" t="0" r="0" b="0"/>
              <a:pathLst>
                <a:path w="73432" h="634137">
                  <a:moveTo>
                    <a:pt x="0" y="0"/>
                  </a:moveTo>
                  <a:lnTo>
                    <a:pt x="73432" y="0"/>
                  </a:lnTo>
                  <a:lnTo>
                    <a:pt x="73432" y="634137"/>
                  </a:lnTo>
                  <a:lnTo>
                    <a:pt x="0" y="634137"/>
                  </a:lnTo>
                  <a:lnTo>
                    <a:pt x="0" y="0"/>
                  </a:lnTo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73747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2" name="Shape 324">
              <a:extLst>
                <a:ext uri="{FF2B5EF4-FFF2-40B4-BE49-F238E27FC236}">
                  <a16:creationId xmlns:a16="http://schemas.microsoft.com/office/drawing/2014/main" id="{EC9420BB-8115-4507-AB76-84C57B768E8B}"/>
                </a:ext>
              </a:extLst>
            </p:cNvPr>
            <p:cNvSpPr/>
            <p:nvPr/>
          </p:nvSpPr>
          <p:spPr>
            <a:xfrm>
              <a:off x="2811030" y="723152"/>
              <a:ext cx="98793" cy="98806"/>
            </a:xfrm>
            <a:custGeom>
              <a:avLst/>
              <a:gdLst/>
              <a:ahLst/>
              <a:cxnLst/>
              <a:rect l="0" t="0" r="0" b="0"/>
              <a:pathLst>
                <a:path w="98793" h="98806">
                  <a:moveTo>
                    <a:pt x="49390" y="0"/>
                  </a:moveTo>
                  <a:cubicBezTo>
                    <a:pt x="76683" y="0"/>
                    <a:pt x="98793" y="22123"/>
                    <a:pt x="98793" y="49403"/>
                  </a:cubicBezTo>
                  <a:cubicBezTo>
                    <a:pt x="98793" y="76683"/>
                    <a:pt x="76683" y="98806"/>
                    <a:pt x="49390" y="98806"/>
                  </a:cubicBezTo>
                  <a:cubicBezTo>
                    <a:pt x="22111" y="98806"/>
                    <a:pt x="0" y="76683"/>
                    <a:pt x="0" y="49403"/>
                  </a:cubicBezTo>
                  <a:cubicBezTo>
                    <a:pt x="0" y="22123"/>
                    <a:pt x="22111" y="0"/>
                    <a:pt x="49390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4343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3" name="Shape 325">
              <a:extLst>
                <a:ext uri="{FF2B5EF4-FFF2-40B4-BE49-F238E27FC236}">
                  <a16:creationId xmlns:a16="http://schemas.microsoft.com/office/drawing/2014/main" id="{5F966EC7-51C0-4B95-B573-1EF80B98986D}"/>
                </a:ext>
              </a:extLst>
            </p:cNvPr>
            <p:cNvSpPr/>
            <p:nvPr/>
          </p:nvSpPr>
          <p:spPr>
            <a:xfrm>
              <a:off x="2839254" y="751384"/>
              <a:ext cx="42342" cy="42342"/>
            </a:xfrm>
            <a:custGeom>
              <a:avLst/>
              <a:gdLst/>
              <a:ahLst/>
              <a:cxnLst/>
              <a:rect l="0" t="0" r="0" b="0"/>
              <a:pathLst>
                <a:path w="42342" h="42342">
                  <a:moveTo>
                    <a:pt x="21171" y="0"/>
                  </a:moveTo>
                  <a:cubicBezTo>
                    <a:pt x="32868" y="0"/>
                    <a:pt x="42342" y="9474"/>
                    <a:pt x="42342" y="21171"/>
                  </a:cubicBezTo>
                  <a:cubicBezTo>
                    <a:pt x="42342" y="32868"/>
                    <a:pt x="32868" y="42342"/>
                    <a:pt x="21171" y="42342"/>
                  </a:cubicBezTo>
                  <a:cubicBezTo>
                    <a:pt x="9474" y="42342"/>
                    <a:pt x="0" y="32868"/>
                    <a:pt x="0" y="21171"/>
                  </a:cubicBezTo>
                  <a:cubicBezTo>
                    <a:pt x="0" y="9474"/>
                    <a:pt x="9474" y="0"/>
                    <a:pt x="21171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4" name="Shape 326">
              <a:extLst>
                <a:ext uri="{FF2B5EF4-FFF2-40B4-BE49-F238E27FC236}">
                  <a16:creationId xmlns:a16="http://schemas.microsoft.com/office/drawing/2014/main" id="{55EA5B98-33E0-4C4A-81AB-EA5775301907}"/>
                </a:ext>
              </a:extLst>
            </p:cNvPr>
            <p:cNvSpPr/>
            <p:nvPr/>
          </p:nvSpPr>
          <p:spPr>
            <a:xfrm>
              <a:off x="2811030" y="1224306"/>
              <a:ext cx="98793" cy="98819"/>
            </a:xfrm>
            <a:custGeom>
              <a:avLst/>
              <a:gdLst/>
              <a:ahLst/>
              <a:cxnLst/>
              <a:rect l="0" t="0" r="0" b="0"/>
              <a:pathLst>
                <a:path w="98793" h="98819">
                  <a:moveTo>
                    <a:pt x="49390" y="0"/>
                  </a:moveTo>
                  <a:cubicBezTo>
                    <a:pt x="76683" y="0"/>
                    <a:pt x="98793" y="22136"/>
                    <a:pt x="98793" y="49416"/>
                  </a:cubicBezTo>
                  <a:cubicBezTo>
                    <a:pt x="98793" y="76683"/>
                    <a:pt x="76683" y="98819"/>
                    <a:pt x="49390" y="98819"/>
                  </a:cubicBezTo>
                  <a:cubicBezTo>
                    <a:pt x="22111" y="98819"/>
                    <a:pt x="0" y="76683"/>
                    <a:pt x="0" y="49416"/>
                  </a:cubicBezTo>
                  <a:cubicBezTo>
                    <a:pt x="0" y="22136"/>
                    <a:pt x="22111" y="0"/>
                    <a:pt x="49390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4343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5" name="Shape 327">
              <a:extLst>
                <a:ext uri="{FF2B5EF4-FFF2-40B4-BE49-F238E27FC236}">
                  <a16:creationId xmlns:a16="http://schemas.microsoft.com/office/drawing/2014/main" id="{97C271ED-09BB-4FC0-B8A7-D0D9E2BDCC70}"/>
                </a:ext>
              </a:extLst>
            </p:cNvPr>
            <p:cNvSpPr/>
            <p:nvPr/>
          </p:nvSpPr>
          <p:spPr>
            <a:xfrm>
              <a:off x="2839254" y="1252551"/>
              <a:ext cx="42342" cy="42329"/>
            </a:xfrm>
            <a:custGeom>
              <a:avLst/>
              <a:gdLst/>
              <a:ahLst/>
              <a:cxnLst/>
              <a:rect l="0" t="0" r="0" b="0"/>
              <a:pathLst>
                <a:path w="42342" h="42329">
                  <a:moveTo>
                    <a:pt x="21171" y="0"/>
                  </a:moveTo>
                  <a:cubicBezTo>
                    <a:pt x="32868" y="0"/>
                    <a:pt x="42342" y="9474"/>
                    <a:pt x="42342" y="21171"/>
                  </a:cubicBezTo>
                  <a:cubicBezTo>
                    <a:pt x="42342" y="32855"/>
                    <a:pt x="32868" y="42329"/>
                    <a:pt x="21171" y="42329"/>
                  </a:cubicBezTo>
                  <a:cubicBezTo>
                    <a:pt x="9474" y="42329"/>
                    <a:pt x="0" y="32855"/>
                    <a:pt x="0" y="21171"/>
                  </a:cubicBezTo>
                  <a:cubicBezTo>
                    <a:pt x="0" y="9474"/>
                    <a:pt x="9474" y="0"/>
                    <a:pt x="21171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6" name="Shape 2147">
              <a:extLst>
                <a:ext uri="{FF2B5EF4-FFF2-40B4-BE49-F238E27FC236}">
                  <a16:creationId xmlns:a16="http://schemas.microsoft.com/office/drawing/2014/main" id="{CF751B63-41C5-44B6-A2E4-7C036D8C1483}"/>
                </a:ext>
              </a:extLst>
            </p:cNvPr>
            <p:cNvSpPr/>
            <p:nvPr/>
          </p:nvSpPr>
          <p:spPr>
            <a:xfrm>
              <a:off x="3643605" y="705955"/>
              <a:ext cx="73432" cy="634137"/>
            </a:xfrm>
            <a:custGeom>
              <a:avLst/>
              <a:gdLst/>
              <a:ahLst/>
              <a:cxnLst/>
              <a:rect l="0" t="0" r="0" b="0"/>
              <a:pathLst>
                <a:path w="73432" h="634137">
                  <a:moveTo>
                    <a:pt x="0" y="0"/>
                  </a:moveTo>
                  <a:lnTo>
                    <a:pt x="73432" y="0"/>
                  </a:lnTo>
                  <a:lnTo>
                    <a:pt x="73432" y="634137"/>
                  </a:lnTo>
                  <a:lnTo>
                    <a:pt x="0" y="634137"/>
                  </a:lnTo>
                  <a:lnTo>
                    <a:pt x="0" y="0"/>
                  </a:lnTo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73747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7" name="Shape 329">
              <a:extLst>
                <a:ext uri="{FF2B5EF4-FFF2-40B4-BE49-F238E27FC236}">
                  <a16:creationId xmlns:a16="http://schemas.microsoft.com/office/drawing/2014/main" id="{4F667337-5C51-4003-B9BC-161D925EBA1A}"/>
                </a:ext>
              </a:extLst>
            </p:cNvPr>
            <p:cNvSpPr/>
            <p:nvPr/>
          </p:nvSpPr>
          <p:spPr>
            <a:xfrm>
              <a:off x="3630924" y="723152"/>
              <a:ext cx="98793" cy="98806"/>
            </a:xfrm>
            <a:custGeom>
              <a:avLst/>
              <a:gdLst/>
              <a:ahLst/>
              <a:cxnLst/>
              <a:rect l="0" t="0" r="0" b="0"/>
              <a:pathLst>
                <a:path w="98793" h="98806">
                  <a:moveTo>
                    <a:pt x="49390" y="0"/>
                  </a:moveTo>
                  <a:cubicBezTo>
                    <a:pt x="76683" y="0"/>
                    <a:pt x="98793" y="22123"/>
                    <a:pt x="98793" y="49403"/>
                  </a:cubicBezTo>
                  <a:cubicBezTo>
                    <a:pt x="98793" y="76683"/>
                    <a:pt x="76683" y="98806"/>
                    <a:pt x="49390" y="98806"/>
                  </a:cubicBezTo>
                  <a:cubicBezTo>
                    <a:pt x="22111" y="98806"/>
                    <a:pt x="0" y="76683"/>
                    <a:pt x="0" y="49403"/>
                  </a:cubicBezTo>
                  <a:cubicBezTo>
                    <a:pt x="0" y="22123"/>
                    <a:pt x="22111" y="0"/>
                    <a:pt x="49390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4343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8" name="Shape 330">
              <a:extLst>
                <a:ext uri="{FF2B5EF4-FFF2-40B4-BE49-F238E27FC236}">
                  <a16:creationId xmlns:a16="http://schemas.microsoft.com/office/drawing/2014/main" id="{AE614C6A-0FAB-4607-8D24-E60E0F21471A}"/>
                </a:ext>
              </a:extLst>
            </p:cNvPr>
            <p:cNvSpPr/>
            <p:nvPr/>
          </p:nvSpPr>
          <p:spPr>
            <a:xfrm>
              <a:off x="3659147" y="751384"/>
              <a:ext cx="42342" cy="42342"/>
            </a:xfrm>
            <a:custGeom>
              <a:avLst/>
              <a:gdLst/>
              <a:ahLst/>
              <a:cxnLst/>
              <a:rect l="0" t="0" r="0" b="0"/>
              <a:pathLst>
                <a:path w="42342" h="42342">
                  <a:moveTo>
                    <a:pt x="21171" y="0"/>
                  </a:moveTo>
                  <a:cubicBezTo>
                    <a:pt x="32868" y="0"/>
                    <a:pt x="42342" y="9474"/>
                    <a:pt x="42342" y="21171"/>
                  </a:cubicBezTo>
                  <a:cubicBezTo>
                    <a:pt x="42342" y="32868"/>
                    <a:pt x="32868" y="42342"/>
                    <a:pt x="21171" y="42342"/>
                  </a:cubicBezTo>
                  <a:cubicBezTo>
                    <a:pt x="9487" y="42342"/>
                    <a:pt x="0" y="32868"/>
                    <a:pt x="0" y="21171"/>
                  </a:cubicBezTo>
                  <a:cubicBezTo>
                    <a:pt x="0" y="9474"/>
                    <a:pt x="9487" y="0"/>
                    <a:pt x="21171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49" name="Shape 331">
              <a:extLst>
                <a:ext uri="{FF2B5EF4-FFF2-40B4-BE49-F238E27FC236}">
                  <a16:creationId xmlns:a16="http://schemas.microsoft.com/office/drawing/2014/main" id="{E2C0F5F0-7B0C-4AD2-83AB-AF238A36849D}"/>
                </a:ext>
              </a:extLst>
            </p:cNvPr>
            <p:cNvSpPr/>
            <p:nvPr/>
          </p:nvSpPr>
          <p:spPr>
            <a:xfrm>
              <a:off x="3630924" y="1224306"/>
              <a:ext cx="98793" cy="98819"/>
            </a:xfrm>
            <a:custGeom>
              <a:avLst/>
              <a:gdLst/>
              <a:ahLst/>
              <a:cxnLst/>
              <a:rect l="0" t="0" r="0" b="0"/>
              <a:pathLst>
                <a:path w="98793" h="98819">
                  <a:moveTo>
                    <a:pt x="49390" y="0"/>
                  </a:moveTo>
                  <a:cubicBezTo>
                    <a:pt x="76683" y="0"/>
                    <a:pt x="98793" y="22136"/>
                    <a:pt x="98793" y="49416"/>
                  </a:cubicBezTo>
                  <a:cubicBezTo>
                    <a:pt x="98793" y="76683"/>
                    <a:pt x="76683" y="98819"/>
                    <a:pt x="49390" y="98819"/>
                  </a:cubicBezTo>
                  <a:cubicBezTo>
                    <a:pt x="22111" y="98819"/>
                    <a:pt x="0" y="76683"/>
                    <a:pt x="0" y="49416"/>
                  </a:cubicBezTo>
                  <a:cubicBezTo>
                    <a:pt x="0" y="22136"/>
                    <a:pt x="22111" y="0"/>
                    <a:pt x="49390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34343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0" name="Shape 332">
              <a:extLst>
                <a:ext uri="{FF2B5EF4-FFF2-40B4-BE49-F238E27FC236}">
                  <a16:creationId xmlns:a16="http://schemas.microsoft.com/office/drawing/2014/main" id="{59A7E643-70B1-4A0D-AC50-BCDEDB3286A3}"/>
                </a:ext>
              </a:extLst>
            </p:cNvPr>
            <p:cNvSpPr/>
            <p:nvPr/>
          </p:nvSpPr>
          <p:spPr>
            <a:xfrm>
              <a:off x="3659147" y="1252551"/>
              <a:ext cx="42342" cy="42329"/>
            </a:xfrm>
            <a:custGeom>
              <a:avLst/>
              <a:gdLst/>
              <a:ahLst/>
              <a:cxnLst/>
              <a:rect l="0" t="0" r="0" b="0"/>
              <a:pathLst>
                <a:path w="42342" h="42329">
                  <a:moveTo>
                    <a:pt x="21171" y="0"/>
                  </a:moveTo>
                  <a:cubicBezTo>
                    <a:pt x="32868" y="0"/>
                    <a:pt x="42342" y="9474"/>
                    <a:pt x="42342" y="21171"/>
                  </a:cubicBezTo>
                  <a:cubicBezTo>
                    <a:pt x="42342" y="32855"/>
                    <a:pt x="32868" y="42329"/>
                    <a:pt x="21171" y="42329"/>
                  </a:cubicBezTo>
                  <a:cubicBezTo>
                    <a:pt x="9487" y="42329"/>
                    <a:pt x="0" y="32855"/>
                    <a:pt x="0" y="21171"/>
                  </a:cubicBezTo>
                  <a:cubicBezTo>
                    <a:pt x="0" y="9474"/>
                    <a:pt x="9487" y="0"/>
                    <a:pt x="21171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1" name="Shape 334">
              <a:extLst>
                <a:ext uri="{FF2B5EF4-FFF2-40B4-BE49-F238E27FC236}">
                  <a16:creationId xmlns:a16="http://schemas.microsoft.com/office/drawing/2014/main" id="{2A87602F-C20E-4DEF-BE8F-D5288FAFF661}"/>
                </a:ext>
              </a:extLst>
            </p:cNvPr>
            <p:cNvSpPr/>
            <p:nvPr/>
          </p:nvSpPr>
          <p:spPr>
            <a:xfrm>
              <a:off x="1686436" y="1764991"/>
              <a:ext cx="509575" cy="186741"/>
            </a:xfrm>
            <a:custGeom>
              <a:avLst/>
              <a:gdLst/>
              <a:ahLst/>
              <a:cxnLst/>
              <a:rect l="0" t="0" r="0" b="0"/>
              <a:pathLst>
                <a:path w="509575" h="186741">
                  <a:moveTo>
                    <a:pt x="15697" y="0"/>
                  </a:moveTo>
                  <a:lnTo>
                    <a:pt x="493852" y="0"/>
                  </a:lnTo>
                  <a:cubicBezTo>
                    <a:pt x="493852" y="0"/>
                    <a:pt x="509575" y="3480"/>
                    <a:pt x="506959" y="10465"/>
                  </a:cubicBezTo>
                  <a:cubicBezTo>
                    <a:pt x="504342" y="17450"/>
                    <a:pt x="494741" y="31420"/>
                    <a:pt x="492125" y="46253"/>
                  </a:cubicBezTo>
                  <a:cubicBezTo>
                    <a:pt x="489509" y="61087"/>
                    <a:pt x="491236" y="84646"/>
                    <a:pt x="481635" y="89014"/>
                  </a:cubicBezTo>
                  <a:cubicBezTo>
                    <a:pt x="472059" y="93370"/>
                    <a:pt x="456336" y="99479"/>
                    <a:pt x="455473" y="111697"/>
                  </a:cubicBezTo>
                  <a:cubicBezTo>
                    <a:pt x="454596" y="123914"/>
                    <a:pt x="442379" y="144856"/>
                    <a:pt x="430162" y="152705"/>
                  </a:cubicBezTo>
                  <a:cubicBezTo>
                    <a:pt x="417944" y="160566"/>
                    <a:pt x="415328" y="179756"/>
                    <a:pt x="399618" y="183248"/>
                  </a:cubicBezTo>
                  <a:cubicBezTo>
                    <a:pt x="383908" y="186741"/>
                    <a:pt x="358610" y="170155"/>
                    <a:pt x="341160" y="171907"/>
                  </a:cubicBezTo>
                  <a:cubicBezTo>
                    <a:pt x="323698" y="173647"/>
                    <a:pt x="308864" y="157074"/>
                    <a:pt x="301015" y="148349"/>
                  </a:cubicBezTo>
                  <a:cubicBezTo>
                    <a:pt x="293167" y="139611"/>
                    <a:pt x="273964" y="143116"/>
                    <a:pt x="269596" y="141364"/>
                  </a:cubicBezTo>
                  <a:cubicBezTo>
                    <a:pt x="265227" y="139611"/>
                    <a:pt x="259994" y="131763"/>
                    <a:pt x="259994" y="131763"/>
                  </a:cubicBezTo>
                  <a:lnTo>
                    <a:pt x="249555" y="131763"/>
                  </a:lnTo>
                  <a:cubicBezTo>
                    <a:pt x="249555" y="131763"/>
                    <a:pt x="244323" y="139611"/>
                    <a:pt x="239954" y="141364"/>
                  </a:cubicBezTo>
                  <a:cubicBezTo>
                    <a:pt x="235585" y="143116"/>
                    <a:pt x="216408" y="139611"/>
                    <a:pt x="208547" y="148349"/>
                  </a:cubicBezTo>
                  <a:cubicBezTo>
                    <a:pt x="200685" y="157074"/>
                    <a:pt x="185852" y="173647"/>
                    <a:pt x="168402" y="171907"/>
                  </a:cubicBezTo>
                  <a:cubicBezTo>
                    <a:pt x="150952" y="170155"/>
                    <a:pt x="125641" y="186741"/>
                    <a:pt x="109944" y="183248"/>
                  </a:cubicBezTo>
                  <a:cubicBezTo>
                    <a:pt x="94234" y="179756"/>
                    <a:pt x="91618" y="160566"/>
                    <a:pt x="79400" y="152705"/>
                  </a:cubicBezTo>
                  <a:cubicBezTo>
                    <a:pt x="67183" y="144856"/>
                    <a:pt x="54966" y="123914"/>
                    <a:pt x="54089" y="111697"/>
                  </a:cubicBezTo>
                  <a:cubicBezTo>
                    <a:pt x="53213" y="99479"/>
                    <a:pt x="37516" y="93370"/>
                    <a:pt x="27915" y="89014"/>
                  </a:cubicBezTo>
                  <a:cubicBezTo>
                    <a:pt x="18313" y="84646"/>
                    <a:pt x="20066" y="61087"/>
                    <a:pt x="17450" y="46253"/>
                  </a:cubicBezTo>
                  <a:cubicBezTo>
                    <a:pt x="14834" y="31420"/>
                    <a:pt x="5232" y="17450"/>
                    <a:pt x="2616" y="10465"/>
                  </a:cubicBezTo>
                  <a:cubicBezTo>
                    <a:pt x="0" y="3480"/>
                    <a:pt x="15697" y="0"/>
                    <a:pt x="15697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2" name="Shape 335">
              <a:extLst>
                <a:ext uri="{FF2B5EF4-FFF2-40B4-BE49-F238E27FC236}">
                  <a16:creationId xmlns:a16="http://schemas.microsoft.com/office/drawing/2014/main" id="{66BEB06B-9AE8-4A64-95D8-520F69C31330}"/>
                </a:ext>
              </a:extLst>
            </p:cNvPr>
            <p:cNvSpPr/>
            <p:nvPr/>
          </p:nvSpPr>
          <p:spPr>
            <a:xfrm>
              <a:off x="1759733" y="1628863"/>
              <a:ext cx="178879" cy="204191"/>
            </a:xfrm>
            <a:custGeom>
              <a:avLst/>
              <a:gdLst/>
              <a:ahLst/>
              <a:cxnLst/>
              <a:rect l="0" t="0" r="0" b="0"/>
              <a:pathLst>
                <a:path w="178879" h="204191">
                  <a:moveTo>
                    <a:pt x="60198" y="0"/>
                  </a:moveTo>
                  <a:lnTo>
                    <a:pt x="178879" y="204191"/>
                  </a:lnTo>
                  <a:cubicBezTo>
                    <a:pt x="178879" y="198095"/>
                    <a:pt x="162293" y="197206"/>
                    <a:pt x="162293" y="197206"/>
                  </a:cubicBezTo>
                  <a:cubicBezTo>
                    <a:pt x="162293" y="197206"/>
                    <a:pt x="131763" y="195466"/>
                    <a:pt x="113424" y="194589"/>
                  </a:cubicBezTo>
                  <a:cubicBezTo>
                    <a:pt x="95110" y="193726"/>
                    <a:pt x="58458" y="169291"/>
                    <a:pt x="53225" y="164922"/>
                  </a:cubicBezTo>
                  <a:cubicBezTo>
                    <a:pt x="47980" y="160566"/>
                    <a:pt x="44501" y="138747"/>
                    <a:pt x="45364" y="132639"/>
                  </a:cubicBezTo>
                  <a:cubicBezTo>
                    <a:pt x="46241" y="126530"/>
                    <a:pt x="49733" y="116929"/>
                    <a:pt x="43624" y="109944"/>
                  </a:cubicBezTo>
                  <a:cubicBezTo>
                    <a:pt x="37516" y="102959"/>
                    <a:pt x="12217" y="90754"/>
                    <a:pt x="6096" y="86398"/>
                  </a:cubicBezTo>
                  <a:cubicBezTo>
                    <a:pt x="0" y="82029"/>
                    <a:pt x="8712" y="59334"/>
                    <a:pt x="8712" y="44501"/>
                  </a:cubicBezTo>
                  <a:cubicBezTo>
                    <a:pt x="8712" y="29667"/>
                    <a:pt x="19190" y="32283"/>
                    <a:pt x="29667" y="31420"/>
                  </a:cubicBezTo>
                  <a:cubicBezTo>
                    <a:pt x="40132" y="30543"/>
                    <a:pt x="42748" y="28804"/>
                    <a:pt x="46241" y="20066"/>
                  </a:cubicBezTo>
                  <a:cubicBezTo>
                    <a:pt x="49733" y="11354"/>
                    <a:pt x="60198" y="0"/>
                    <a:pt x="60198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3" name="Shape 336">
              <a:extLst>
                <a:ext uri="{FF2B5EF4-FFF2-40B4-BE49-F238E27FC236}">
                  <a16:creationId xmlns:a16="http://schemas.microsoft.com/office/drawing/2014/main" id="{27C6E460-7CC0-45D7-BFA9-C0275BEED7F1}"/>
                </a:ext>
              </a:extLst>
            </p:cNvPr>
            <p:cNvSpPr/>
            <p:nvPr/>
          </p:nvSpPr>
          <p:spPr>
            <a:xfrm>
              <a:off x="1771069" y="1821425"/>
              <a:ext cx="89002" cy="71552"/>
            </a:xfrm>
            <a:custGeom>
              <a:avLst/>
              <a:gdLst/>
              <a:ahLst/>
              <a:cxnLst/>
              <a:rect l="0" t="0" r="0" b="0"/>
              <a:pathLst>
                <a:path w="89002" h="71552">
                  <a:moveTo>
                    <a:pt x="10401" y="381"/>
                  </a:moveTo>
                  <a:lnTo>
                    <a:pt x="84353" y="36640"/>
                  </a:lnTo>
                  <a:cubicBezTo>
                    <a:pt x="89002" y="45949"/>
                    <a:pt x="76797" y="59906"/>
                    <a:pt x="62827" y="65151"/>
                  </a:cubicBezTo>
                  <a:cubicBezTo>
                    <a:pt x="48857" y="70396"/>
                    <a:pt x="33744" y="71552"/>
                    <a:pt x="25006" y="67475"/>
                  </a:cubicBezTo>
                  <a:cubicBezTo>
                    <a:pt x="16294" y="63411"/>
                    <a:pt x="6972" y="25590"/>
                    <a:pt x="3492" y="12802"/>
                  </a:cubicBezTo>
                  <a:cubicBezTo>
                    <a:pt x="0" y="0"/>
                    <a:pt x="10401" y="381"/>
                    <a:pt x="10401" y="381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4" name="Shape 337">
              <a:extLst>
                <a:ext uri="{FF2B5EF4-FFF2-40B4-BE49-F238E27FC236}">
                  <a16:creationId xmlns:a16="http://schemas.microsoft.com/office/drawing/2014/main" id="{B8534089-FC8E-4D12-A01C-03FF4189FFB7}"/>
                </a:ext>
              </a:extLst>
            </p:cNvPr>
            <p:cNvSpPr/>
            <p:nvPr/>
          </p:nvSpPr>
          <p:spPr>
            <a:xfrm>
              <a:off x="1864817" y="1466735"/>
              <a:ext cx="56235" cy="47968"/>
            </a:xfrm>
            <a:custGeom>
              <a:avLst/>
              <a:gdLst/>
              <a:ahLst/>
              <a:cxnLst/>
              <a:rect l="0" t="0" r="0" b="0"/>
              <a:pathLst>
                <a:path w="56235" h="47968">
                  <a:moveTo>
                    <a:pt x="7417" y="2349"/>
                  </a:moveTo>
                  <a:cubicBezTo>
                    <a:pt x="14834" y="0"/>
                    <a:pt x="20701" y="5474"/>
                    <a:pt x="26162" y="7823"/>
                  </a:cubicBezTo>
                  <a:cubicBezTo>
                    <a:pt x="31623" y="10160"/>
                    <a:pt x="37871" y="10554"/>
                    <a:pt x="39827" y="10160"/>
                  </a:cubicBezTo>
                  <a:cubicBezTo>
                    <a:pt x="41783" y="9779"/>
                    <a:pt x="42951" y="18669"/>
                    <a:pt x="46469" y="30391"/>
                  </a:cubicBezTo>
                  <a:cubicBezTo>
                    <a:pt x="49974" y="42113"/>
                    <a:pt x="56235" y="47968"/>
                    <a:pt x="56235" y="47968"/>
                  </a:cubicBezTo>
                  <a:lnTo>
                    <a:pt x="7810" y="33515"/>
                  </a:lnTo>
                  <a:cubicBezTo>
                    <a:pt x="7810" y="33515"/>
                    <a:pt x="0" y="4687"/>
                    <a:pt x="7417" y="2349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5" name="Shape 338">
              <a:extLst>
                <a:ext uri="{FF2B5EF4-FFF2-40B4-BE49-F238E27FC236}">
                  <a16:creationId xmlns:a16="http://schemas.microsoft.com/office/drawing/2014/main" id="{C535BA78-FFF5-4827-9799-339A497318E1}"/>
                </a:ext>
              </a:extLst>
            </p:cNvPr>
            <p:cNvSpPr/>
            <p:nvPr/>
          </p:nvSpPr>
          <p:spPr>
            <a:xfrm>
              <a:off x="1909326" y="1491271"/>
              <a:ext cx="63767" cy="13551"/>
            </a:xfrm>
            <a:custGeom>
              <a:avLst/>
              <a:gdLst/>
              <a:ahLst/>
              <a:cxnLst/>
              <a:rect l="0" t="0" r="0" b="0"/>
              <a:pathLst>
                <a:path w="63767" h="13551">
                  <a:moveTo>
                    <a:pt x="0" y="0"/>
                  </a:moveTo>
                  <a:lnTo>
                    <a:pt x="63767" y="0"/>
                  </a:lnTo>
                  <a:cubicBezTo>
                    <a:pt x="63767" y="0"/>
                    <a:pt x="53226" y="8585"/>
                    <a:pt x="46977" y="6248"/>
                  </a:cubicBezTo>
                  <a:cubicBezTo>
                    <a:pt x="40729" y="3912"/>
                    <a:pt x="37833" y="13551"/>
                    <a:pt x="33541" y="13170"/>
                  </a:cubicBezTo>
                  <a:lnTo>
                    <a:pt x="29896" y="13170"/>
                  </a:lnTo>
                  <a:cubicBezTo>
                    <a:pt x="25616" y="13551"/>
                    <a:pt x="23038" y="3912"/>
                    <a:pt x="16789" y="6248"/>
                  </a:cubicBezTo>
                  <a:cubicBezTo>
                    <a:pt x="10554" y="8585"/>
                    <a:pt x="0" y="0"/>
                    <a:pt x="0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6" name="Shape 339">
              <a:extLst>
                <a:ext uri="{FF2B5EF4-FFF2-40B4-BE49-F238E27FC236}">
                  <a16:creationId xmlns:a16="http://schemas.microsoft.com/office/drawing/2014/main" id="{C55952E8-1AA4-4756-A629-B31BE8175A49}"/>
                </a:ext>
              </a:extLst>
            </p:cNvPr>
            <p:cNvSpPr/>
            <p:nvPr/>
          </p:nvSpPr>
          <p:spPr>
            <a:xfrm>
              <a:off x="1538951" y="1414206"/>
              <a:ext cx="804532" cy="460730"/>
            </a:xfrm>
            <a:custGeom>
              <a:avLst/>
              <a:gdLst/>
              <a:ahLst/>
              <a:cxnLst/>
              <a:rect l="0" t="0" r="0" b="0"/>
              <a:pathLst>
                <a:path w="804532" h="460730">
                  <a:moveTo>
                    <a:pt x="187483" y="3468"/>
                  </a:moveTo>
                  <a:cubicBezTo>
                    <a:pt x="202905" y="3467"/>
                    <a:pt x="217205" y="8315"/>
                    <a:pt x="241884" y="7849"/>
                  </a:cubicBezTo>
                  <a:cubicBezTo>
                    <a:pt x="274777" y="7239"/>
                    <a:pt x="298945" y="71984"/>
                    <a:pt x="298945" y="71984"/>
                  </a:cubicBezTo>
                  <a:lnTo>
                    <a:pt x="311201" y="73266"/>
                  </a:lnTo>
                  <a:cubicBezTo>
                    <a:pt x="348158" y="101270"/>
                    <a:pt x="401206" y="102273"/>
                    <a:pt x="401206" y="102273"/>
                  </a:cubicBezTo>
                  <a:lnTo>
                    <a:pt x="405194" y="102438"/>
                  </a:lnTo>
                  <a:cubicBezTo>
                    <a:pt x="405194" y="102438"/>
                    <a:pt x="456374" y="101270"/>
                    <a:pt x="493332" y="73266"/>
                  </a:cubicBezTo>
                  <a:lnTo>
                    <a:pt x="504698" y="76073"/>
                  </a:lnTo>
                  <a:cubicBezTo>
                    <a:pt x="504698" y="76073"/>
                    <a:pt x="531139" y="7569"/>
                    <a:pt x="564019" y="8179"/>
                  </a:cubicBezTo>
                  <a:cubicBezTo>
                    <a:pt x="596925" y="8801"/>
                    <a:pt x="611391" y="0"/>
                    <a:pt x="634657" y="5817"/>
                  </a:cubicBezTo>
                  <a:cubicBezTo>
                    <a:pt x="657923" y="11633"/>
                    <a:pt x="756539" y="57302"/>
                    <a:pt x="772236" y="78245"/>
                  </a:cubicBezTo>
                  <a:cubicBezTo>
                    <a:pt x="787946" y="99174"/>
                    <a:pt x="804532" y="143980"/>
                    <a:pt x="803656" y="157937"/>
                  </a:cubicBezTo>
                  <a:cubicBezTo>
                    <a:pt x="802780" y="171895"/>
                    <a:pt x="787946" y="252171"/>
                    <a:pt x="774852" y="262649"/>
                  </a:cubicBezTo>
                  <a:cubicBezTo>
                    <a:pt x="761771" y="273126"/>
                    <a:pt x="751306" y="280098"/>
                    <a:pt x="732968" y="268757"/>
                  </a:cubicBezTo>
                  <a:cubicBezTo>
                    <a:pt x="714654" y="257416"/>
                    <a:pt x="712038" y="272250"/>
                    <a:pt x="705053" y="286207"/>
                  </a:cubicBezTo>
                  <a:cubicBezTo>
                    <a:pt x="698068" y="300177"/>
                    <a:pt x="691959" y="333337"/>
                    <a:pt x="683235" y="338569"/>
                  </a:cubicBezTo>
                  <a:cubicBezTo>
                    <a:pt x="674510" y="343802"/>
                    <a:pt x="651827" y="342049"/>
                    <a:pt x="622160" y="359511"/>
                  </a:cubicBezTo>
                  <a:cubicBezTo>
                    <a:pt x="592480" y="376962"/>
                    <a:pt x="588988" y="397904"/>
                    <a:pt x="565429" y="406629"/>
                  </a:cubicBezTo>
                  <a:cubicBezTo>
                    <a:pt x="541871" y="415366"/>
                    <a:pt x="506959" y="412750"/>
                    <a:pt x="489509" y="441528"/>
                  </a:cubicBezTo>
                  <a:cubicBezTo>
                    <a:pt x="480784" y="454635"/>
                    <a:pt x="470319" y="452019"/>
                    <a:pt x="463334" y="449402"/>
                  </a:cubicBezTo>
                  <a:cubicBezTo>
                    <a:pt x="456349" y="446773"/>
                    <a:pt x="443268" y="446773"/>
                    <a:pt x="432791" y="453746"/>
                  </a:cubicBezTo>
                  <a:cubicBezTo>
                    <a:pt x="422313" y="460730"/>
                    <a:pt x="410096" y="458991"/>
                    <a:pt x="409232" y="455498"/>
                  </a:cubicBezTo>
                  <a:lnTo>
                    <a:pt x="395288" y="455498"/>
                  </a:lnTo>
                  <a:cubicBezTo>
                    <a:pt x="394424" y="458991"/>
                    <a:pt x="382207" y="460730"/>
                    <a:pt x="371742" y="453746"/>
                  </a:cubicBezTo>
                  <a:cubicBezTo>
                    <a:pt x="361264" y="446773"/>
                    <a:pt x="348170" y="446773"/>
                    <a:pt x="341198" y="449402"/>
                  </a:cubicBezTo>
                  <a:cubicBezTo>
                    <a:pt x="334213" y="452019"/>
                    <a:pt x="323748" y="454635"/>
                    <a:pt x="315011" y="441528"/>
                  </a:cubicBezTo>
                  <a:cubicBezTo>
                    <a:pt x="297561" y="412750"/>
                    <a:pt x="262661" y="415366"/>
                    <a:pt x="239103" y="406629"/>
                  </a:cubicBezTo>
                  <a:cubicBezTo>
                    <a:pt x="215544" y="397904"/>
                    <a:pt x="212052" y="376962"/>
                    <a:pt x="182385" y="359511"/>
                  </a:cubicBezTo>
                  <a:cubicBezTo>
                    <a:pt x="152717" y="342049"/>
                    <a:pt x="130023" y="343802"/>
                    <a:pt x="121298" y="338569"/>
                  </a:cubicBezTo>
                  <a:cubicBezTo>
                    <a:pt x="112573" y="333337"/>
                    <a:pt x="106464" y="300177"/>
                    <a:pt x="99479" y="286207"/>
                  </a:cubicBezTo>
                  <a:cubicBezTo>
                    <a:pt x="92507" y="272250"/>
                    <a:pt x="89878" y="257416"/>
                    <a:pt x="71552" y="268757"/>
                  </a:cubicBezTo>
                  <a:cubicBezTo>
                    <a:pt x="53238" y="280098"/>
                    <a:pt x="42761" y="273126"/>
                    <a:pt x="29667" y="262649"/>
                  </a:cubicBezTo>
                  <a:cubicBezTo>
                    <a:pt x="16586" y="252171"/>
                    <a:pt x="1753" y="171895"/>
                    <a:pt x="876" y="157937"/>
                  </a:cubicBezTo>
                  <a:cubicBezTo>
                    <a:pt x="0" y="143980"/>
                    <a:pt x="17958" y="98844"/>
                    <a:pt x="33681" y="77902"/>
                  </a:cubicBezTo>
                  <a:cubicBezTo>
                    <a:pt x="49378" y="56959"/>
                    <a:pt x="147993" y="11290"/>
                    <a:pt x="171259" y="5461"/>
                  </a:cubicBezTo>
                  <a:cubicBezTo>
                    <a:pt x="177076" y="4007"/>
                    <a:pt x="182342" y="3468"/>
                    <a:pt x="187483" y="3468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7" name="Shape 340">
              <a:extLst>
                <a:ext uri="{FF2B5EF4-FFF2-40B4-BE49-F238E27FC236}">
                  <a16:creationId xmlns:a16="http://schemas.microsoft.com/office/drawing/2014/main" id="{B90877E2-5F06-4298-B6DB-0FA642BF722F}"/>
                </a:ext>
              </a:extLst>
            </p:cNvPr>
            <p:cNvSpPr/>
            <p:nvPr/>
          </p:nvSpPr>
          <p:spPr>
            <a:xfrm>
              <a:off x="1943814" y="1628863"/>
              <a:ext cx="178892" cy="204191"/>
            </a:xfrm>
            <a:custGeom>
              <a:avLst/>
              <a:gdLst/>
              <a:ahLst/>
              <a:cxnLst/>
              <a:rect l="0" t="0" r="0" b="0"/>
              <a:pathLst>
                <a:path w="178892" h="204191">
                  <a:moveTo>
                    <a:pt x="118682" y="0"/>
                  </a:moveTo>
                  <a:cubicBezTo>
                    <a:pt x="118682" y="0"/>
                    <a:pt x="129146" y="11354"/>
                    <a:pt x="132652" y="20066"/>
                  </a:cubicBezTo>
                  <a:cubicBezTo>
                    <a:pt x="136131" y="28804"/>
                    <a:pt x="138747" y="30543"/>
                    <a:pt x="149225" y="31420"/>
                  </a:cubicBezTo>
                  <a:cubicBezTo>
                    <a:pt x="159690" y="32283"/>
                    <a:pt x="170167" y="29667"/>
                    <a:pt x="170167" y="44501"/>
                  </a:cubicBezTo>
                  <a:cubicBezTo>
                    <a:pt x="170167" y="59334"/>
                    <a:pt x="178892" y="82029"/>
                    <a:pt x="172784" y="86398"/>
                  </a:cubicBezTo>
                  <a:cubicBezTo>
                    <a:pt x="166675" y="90754"/>
                    <a:pt x="141364" y="102959"/>
                    <a:pt x="135268" y="109944"/>
                  </a:cubicBezTo>
                  <a:cubicBezTo>
                    <a:pt x="129146" y="116929"/>
                    <a:pt x="132652" y="126530"/>
                    <a:pt x="133515" y="132639"/>
                  </a:cubicBezTo>
                  <a:cubicBezTo>
                    <a:pt x="134379" y="138747"/>
                    <a:pt x="130899" y="160566"/>
                    <a:pt x="125666" y="164922"/>
                  </a:cubicBezTo>
                  <a:cubicBezTo>
                    <a:pt x="120434" y="169291"/>
                    <a:pt x="83782" y="193726"/>
                    <a:pt x="65456" y="194589"/>
                  </a:cubicBezTo>
                  <a:cubicBezTo>
                    <a:pt x="47130" y="195466"/>
                    <a:pt x="16586" y="197206"/>
                    <a:pt x="16586" y="197206"/>
                  </a:cubicBezTo>
                  <a:cubicBezTo>
                    <a:pt x="16586" y="197206"/>
                    <a:pt x="0" y="198095"/>
                    <a:pt x="0" y="204191"/>
                  </a:cubicBezTo>
                  <a:lnTo>
                    <a:pt x="118682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8" name="Shape 341">
              <a:extLst>
                <a:ext uri="{FF2B5EF4-FFF2-40B4-BE49-F238E27FC236}">
                  <a16:creationId xmlns:a16="http://schemas.microsoft.com/office/drawing/2014/main" id="{73B2EE9C-E9E5-4B5F-B82F-A7F2A7C3C694}"/>
                </a:ext>
              </a:extLst>
            </p:cNvPr>
            <p:cNvSpPr/>
            <p:nvPr/>
          </p:nvSpPr>
          <p:spPr>
            <a:xfrm>
              <a:off x="1793175" y="1490279"/>
              <a:ext cx="296088" cy="231813"/>
            </a:xfrm>
            <a:custGeom>
              <a:avLst/>
              <a:gdLst/>
              <a:ahLst/>
              <a:cxnLst/>
              <a:rect l="0" t="0" r="0" b="0"/>
              <a:pathLst>
                <a:path w="296088" h="231813">
                  <a:moveTo>
                    <a:pt x="45618" y="0"/>
                  </a:moveTo>
                  <a:lnTo>
                    <a:pt x="250469" y="0"/>
                  </a:lnTo>
                  <a:cubicBezTo>
                    <a:pt x="250469" y="0"/>
                    <a:pt x="273393" y="35039"/>
                    <a:pt x="279793" y="39103"/>
                  </a:cubicBezTo>
                  <a:cubicBezTo>
                    <a:pt x="286194" y="43167"/>
                    <a:pt x="294919" y="57137"/>
                    <a:pt x="294335" y="62954"/>
                  </a:cubicBezTo>
                  <a:cubicBezTo>
                    <a:pt x="293751" y="68771"/>
                    <a:pt x="294919" y="86804"/>
                    <a:pt x="295503" y="97866"/>
                  </a:cubicBezTo>
                  <a:cubicBezTo>
                    <a:pt x="296088" y="108915"/>
                    <a:pt x="292583" y="129858"/>
                    <a:pt x="275717" y="135687"/>
                  </a:cubicBezTo>
                  <a:cubicBezTo>
                    <a:pt x="258851" y="141503"/>
                    <a:pt x="242557" y="142646"/>
                    <a:pt x="235572" y="155448"/>
                  </a:cubicBezTo>
                  <a:cubicBezTo>
                    <a:pt x="228600" y="168249"/>
                    <a:pt x="216954" y="201993"/>
                    <a:pt x="201257" y="211303"/>
                  </a:cubicBezTo>
                  <a:cubicBezTo>
                    <a:pt x="185560" y="220612"/>
                    <a:pt x="167208" y="231813"/>
                    <a:pt x="149758" y="230645"/>
                  </a:cubicBezTo>
                  <a:lnTo>
                    <a:pt x="147574" y="230531"/>
                  </a:lnTo>
                  <a:cubicBezTo>
                    <a:pt x="130124" y="231699"/>
                    <a:pt x="110528" y="220612"/>
                    <a:pt x="94818" y="211303"/>
                  </a:cubicBezTo>
                  <a:cubicBezTo>
                    <a:pt x="79121" y="201993"/>
                    <a:pt x="67488" y="168249"/>
                    <a:pt x="60503" y="155448"/>
                  </a:cubicBezTo>
                  <a:cubicBezTo>
                    <a:pt x="53518" y="142646"/>
                    <a:pt x="37236" y="141503"/>
                    <a:pt x="20358" y="135687"/>
                  </a:cubicBezTo>
                  <a:cubicBezTo>
                    <a:pt x="3492" y="129858"/>
                    <a:pt x="0" y="108915"/>
                    <a:pt x="584" y="97866"/>
                  </a:cubicBezTo>
                  <a:cubicBezTo>
                    <a:pt x="1168" y="86804"/>
                    <a:pt x="2324" y="68771"/>
                    <a:pt x="1740" y="62954"/>
                  </a:cubicBezTo>
                  <a:cubicBezTo>
                    <a:pt x="1168" y="57137"/>
                    <a:pt x="9893" y="43167"/>
                    <a:pt x="16294" y="39103"/>
                  </a:cubicBezTo>
                  <a:cubicBezTo>
                    <a:pt x="22682" y="35039"/>
                    <a:pt x="45618" y="0"/>
                    <a:pt x="45618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59" name="Shape 342">
              <a:extLst>
                <a:ext uri="{FF2B5EF4-FFF2-40B4-BE49-F238E27FC236}">
                  <a16:creationId xmlns:a16="http://schemas.microsoft.com/office/drawing/2014/main" id="{1323E809-CBF5-45A3-9694-270EC41E6779}"/>
                </a:ext>
              </a:extLst>
            </p:cNvPr>
            <p:cNvSpPr/>
            <p:nvPr/>
          </p:nvSpPr>
          <p:spPr>
            <a:xfrm>
              <a:off x="2022367" y="1821425"/>
              <a:ext cx="88989" cy="71552"/>
            </a:xfrm>
            <a:custGeom>
              <a:avLst/>
              <a:gdLst/>
              <a:ahLst/>
              <a:cxnLst/>
              <a:rect l="0" t="0" r="0" b="0"/>
              <a:pathLst>
                <a:path w="88989" h="71552">
                  <a:moveTo>
                    <a:pt x="78600" y="381"/>
                  </a:moveTo>
                  <a:cubicBezTo>
                    <a:pt x="78600" y="381"/>
                    <a:pt x="88989" y="0"/>
                    <a:pt x="85509" y="12802"/>
                  </a:cubicBezTo>
                  <a:cubicBezTo>
                    <a:pt x="82017" y="25590"/>
                    <a:pt x="72708" y="63411"/>
                    <a:pt x="63983" y="67475"/>
                  </a:cubicBezTo>
                  <a:cubicBezTo>
                    <a:pt x="55257" y="71552"/>
                    <a:pt x="40132" y="70396"/>
                    <a:pt x="26162" y="65151"/>
                  </a:cubicBezTo>
                  <a:cubicBezTo>
                    <a:pt x="12205" y="59906"/>
                    <a:pt x="0" y="45949"/>
                    <a:pt x="4648" y="36640"/>
                  </a:cubicBezTo>
                  <a:lnTo>
                    <a:pt x="78600" y="381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0" name="Shape 343">
              <a:extLst>
                <a:ext uri="{FF2B5EF4-FFF2-40B4-BE49-F238E27FC236}">
                  <a16:creationId xmlns:a16="http://schemas.microsoft.com/office/drawing/2014/main" id="{9EBAA231-64D8-449E-AFFF-7D435F8F96A8}"/>
                </a:ext>
              </a:extLst>
            </p:cNvPr>
            <p:cNvSpPr/>
            <p:nvPr/>
          </p:nvSpPr>
          <p:spPr>
            <a:xfrm>
              <a:off x="1961384" y="1467179"/>
              <a:ext cx="55753" cy="47523"/>
            </a:xfrm>
            <a:custGeom>
              <a:avLst/>
              <a:gdLst/>
              <a:ahLst/>
              <a:cxnLst/>
              <a:rect l="0" t="0" r="0" b="0"/>
              <a:pathLst>
                <a:path w="55753" h="47523">
                  <a:moveTo>
                    <a:pt x="48323" y="2324"/>
                  </a:moveTo>
                  <a:cubicBezTo>
                    <a:pt x="55753" y="4674"/>
                    <a:pt x="48425" y="33071"/>
                    <a:pt x="48425" y="33071"/>
                  </a:cubicBezTo>
                  <a:lnTo>
                    <a:pt x="0" y="47523"/>
                  </a:lnTo>
                  <a:cubicBezTo>
                    <a:pt x="0" y="47523"/>
                    <a:pt x="6248" y="41669"/>
                    <a:pt x="9766" y="29947"/>
                  </a:cubicBezTo>
                  <a:cubicBezTo>
                    <a:pt x="13271" y="18224"/>
                    <a:pt x="13957" y="9754"/>
                    <a:pt x="15913" y="10135"/>
                  </a:cubicBezTo>
                  <a:cubicBezTo>
                    <a:pt x="17869" y="10541"/>
                    <a:pt x="24117" y="10135"/>
                    <a:pt x="29591" y="7798"/>
                  </a:cubicBezTo>
                  <a:cubicBezTo>
                    <a:pt x="35052" y="5449"/>
                    <a:pt x="40906" y="0"/>
                    <a:pt x="48323" y="2324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1" name="Shape 344">
              <a:extLst>
                <a:ext uri="{FF2B5EF4-FFF2-40B4-BE49-F238E27FC236}">
                  <a16:creationId xmlns:a16="http://schemas.microsoft.com/office/drawing/2014/main" id="{4757BB3B-6253-446C-BA7D-0E42B5C3872E}"/>
                </a:ext>
              </a:extLst>
            </p:cNvPr>
            <p:cNvSpPr/>
            <p:nvPr/>
          </p:nvSpPr>
          <p:spPr>
            <a:xfrm>
              <a:off x="1917877" y="1480043"/>
              <a:ext cx="51638" cy="57467"/>
            </a:xfrm>
            <a:custGeom>
              <a:avLst/>
              <a:gdLst/>
              <a:ahLst/>
              <a:cxnLst/>
              <a:rect l="0" t="0" r="0" b="0"/>
              <a:pathLst>
                <a:path w="51638" h="57467">
                  <a:moveTo>
                    <a:pt x="22682" y="2349"/>
                  </a:moveTo>
                  <a:cubicBezTo>
                    <a:pt x="28143" y="0"/>
                    <a:pt x="36804" y="14783"/>
                    <a:pt x="44221" y="17132"/>
                  </a:cubicBezTo>
                  <a:cubicBezTo>
                    <a:pt x="51638" y="19469"/>
                    <a:pt x="48425" y="43015"/>
                    <a:pt x="48425" y="43015"/>
                  </a:cubicBezTo>
                  <a:lnTo>
                    <a:pt x="0" y="57467"/>
                  </a:lnTo>
                  <a:cubicBezTo>
                    <a:pt x="0" y="57467"/>
                    <a:pt x="6248" y="51613"/>
                    <a:pt x="9753" y="39891"/>
                  </a:cubicBezTo>
                  <a:cubicBezTo>
                    <a:pt x="13271" y="28181"/>
                    <a:pt x="8039" y="12941"/>
                    <a:pt x="10008" y="13322"/>
                  </a:cubicBezTo>
                  <a:cubicBezTo>
                    <a:pt x="11950" y="13716"/>
                    <a:pt x="17208" y="4686"/>
                    <a:pt x="22682" y="2349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2" name="Shape 345">
              <a:extLst>
                <a:ext uri="{FF2B5EF4-FFF2-40B4-BE49-F238E27FC236}">
                  <a16:creationId xmlns:a16="http://schemas.microsoft.com/office/drawing/2014/main" id="{571DA262-228A-42F0-AA0C-6DBC92F16DA2}"/>
                </a:ext>
              </a:extLst>
            </p:cNvPr>
            <p:cNvSpPr/>
            <p:nvPr/>
          </p:nvSpPr>
          <p:spPr>
            <a:xfrm>
              <a:off x="1927082" y="1824975"/>
              <a:ext cx="29819" cy="76657"/>
            </a:xfrm>
            <a:custGeom>
              <a:avLst/>
              <a:gdLst/>
              <a:ahLst/>
              <a:cxnLst/>
              <a:rect l="0" t="0" r="0" b="0"/>
              <a:pathLst>
                <a:path w="29819" h="76657">
                  <a:moveTo>
                    <a:pt x="14910" y="0"/>
                  </a:moveTo>
                  <a:cubicBezTo>
                    <a:pt x="23152" y="0"/>
                    <a:pt x="29819" y="17158"/>
                    <a:pt x="29819" y="38329"/>
                  </a:cubicBezTo>
                  <a:cubicBezTo>
                    <a:pt x="29819" y="59499"/>
                    <a:pt x="23152" y="76657"/>
                    <a:pt x="14910" y="76657"/>
                  </a:cubicBezTo>
                  <a:cubicBezTo>
                    <a:pt x="6680" y="76657"/>
                    <a:pt x="0" y="59499"/>
                    <a:pt x="0" y="38329"/>
                  </a:cubicBezTo>
                  <a:cubicBezTo>
                    <a:pt x="0" y="17158"/>
                    <a:pt x="6680" y="0"/>
                    <a:pt x="14910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3" name="Shape 346">
              <a:extLst>
                <a:ext uri="{FF2B5EF4-FFF2-40B4-BE49-F238E27FC236}">
                  <a16:creationId xmlns:a16="http://schemas.microsoft.com/office/drawing/2014/main" id="{77F89FE8-1B06-4455-99CA-A7EBF8F4656B}"/>
                </a:ext>
              </a:extLst>
            </p:cNvPr>
            <p:cNvSpPr/>
            <p:nvPr/>
          </p:nvSpPr>
          <p:spPr>
            <a:xfrm>
              <a:off x="1763565" y="1711661"/>
              <a:ext cx="26099" cy="63564"/>
            </a:xfrm>
            <a:custGeom>
              <a:avLst/>
              <a:gdLst/>
              <a:ahLst/>
              <a:cxnLst/>
              <a:rect l="0" t="0" r="0" b="0"/>
              <a:pathLst>
                <a:path w="26099" h="63564">
                  <a:moveTo>
                    <a:pt x="343" y="0"/>
                  </a:moveTo>
                  <a:lnTo>
                    <a:pt x="26099" y="63564"/>
                  </a:lnTo>
                  <a:cubicBezTo>
                    <a:pt x="0" y="35382"/>
                    <a:pt x="343" y="0"/>
                    <a:pt x="343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4" name="Shape 347">
              <a:extLst>
                <a:ext uri="{FF2B5EF4-FFF2-40B4-BE49-F238E27FC236}">
                  <a16:creationId xmlns:a16="http://schemas.microsoft.com/office/drawing/2014/main" id="{3269AE48-C0FD-4A0F-90A8-883E8C1618F2}"/>
                </a:ext>
              </a:extLst>
            </p:cNvPr>
            <p:cNvSpPr/>
            <p:nvPr/>
          </p:nvSpPr>
          <p:spPr>
            <a:xfrm>
              <a:off x="2092574" y="1711661"/>
              <a:ext cx="26098" cy="63564"/>
            </a:xfrm>
            <a:custGeom>
              <a:avLst/>
              <a:gdLst/>
              <a:ahLst/>
              <a:cxnLst/>
              <a:rect l="0" t="0" r="0" b="0"/>
              <a:pathLst>
                <a:path w="26098" h="63564">
                  <a:moveTo>
                    <a:pt x="25768" y="0"/>
                  </a:moveTo>
                  <a:cubicBezTo>
                    <a:pt x="25768" y="0"/>
                    <a:pt x="26098" y="35382"/>
                    <a:pt x="0" y="63564"/>
                  </a:cubicBezTo>
                  <a:lnTo>
                    <a:pt x="25768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5" name="Shape 348">
              <a:extLst>
                <a:ext uri="{FF2B5EF4-FFF2-40B4-BE49-F238E27FC236}">
                  <a16:creationId xmlns:a16="http://schemas.microsoft.com/office/drawing/2014/main" id="{D2E72BFB-3AD1-4E10-9853-91C4FA421E95}"/>
                </a:ext>
              </a:extLst>
            </p:cNvPr>
            <p:cNvSpPr/>
            <p:nvPr/>
          </p:nvSpPr>
          <p:spPr>
            <a:xfrm>
              <a:off x="1769912" y="1635079"/>
              <a:ext cx="10223" cy="31090"/>
            </a:xfrm>
            <a:custGeom>
              <a:avLst/>
              <a:gdLst/>
              <a:ahLst/>
              <a:cxnLst/>
              <a:rect l="0" t="0" r="0" b="0"/>
              <a:pathLst>
                <a:path w="10223" h="31090">
                  <a:moveTo>
                    <a:pt x="10223" y="0"/>
                  </a:moveTo>
                  <a:lnTo>
                    <a:pt x="0" y="31090"/>
                  </a:lnTo>
                  <a:cubicBezTo>
                    <a:pt x="0" y="31090"/>
                    <a:pt x="3264" y="10426"/>
                    <a:pt x="10223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6" name="Shape 349">
              <a:extLst>
                <a:ext uri="{FF2B5EF4-FFF2-40B4-BE49-F238E27FC236}">
                  <a16:creationId xmlns:a16="http://schemas.microsoft.com/office/drawing/2014/main" id="{1100CE0E-4C32-4F51-97C6-89533F48734A}"/>
                </a:ext>
              </a:extLst>
            </p:cNvPr>
            <p:cNvSpPr/>
            <p:nvPr/>
          </p:nvSpPr>
          <p:spPr>
            <a:xfrm>
              <a:off x="2102191" y="1635079"/>
              <a:ext cx="10223" cy="31090"/>
            </a:xfrm>
            <a:custGeom>
              <a:avLst/>
              <a:gdLst/>
              <a:ahLst/>
              <a:cxnLst/>
              <a:rect l="0" t="0" r="0" b="0"/>
              <a:pathLst>
                <a:path w="10223" h="31090">
                  <a:moveTo>
                    <a:pt x="0" y="0"/>
                  </a:moveTo>
                  <a:cubicBezTo>
                    <a:pt x="6960" y="10426"/>
                    <a:pt x="10223" y="31090"/>
                    <a:pt x="10223" y="31090"/>
                  </a:cubicBezTo>
                  <a:lnTo>
                    <a:pt x="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7" name="Shape 350">
              <a:extLst>
                <a:ext uri="{FF2B5EF4-FFF2-40B4-BE49-F238E27FC236}">
                  <a16:creationId xmlns:a16="http://schemas.microsoft.com/office/drawing/2014/main" id="{FC3310DA-9662-4D60-950D-36AF3D941888}"/>
                </a:ext>
              </a:extLst>
            </p:cNvPr>
            <p:cNvSpPr/>
            <p:nvPr/>
          </p:nvSpPr>
          <p:spPr>
            <a:xfrm>
              <a:off x="1881182" y="1577083"/>
              <a:ext cx="119135" cy="18580"/>
            </a:xfrm>
            <a:custGeom>
              <a:avLst/>
              <a:gdLst/>
              <a:ahLst/>
              <a:cxnLst/>
              <a:rect l="0" t="0" r="0" b="0"/>
              <a:pathLst>
                <a:path w="119135" h="18580">
                  <a:moveTo>
                    <a:pt x="0" y="0"/>
                  </a:moveTo>
                  <a:lnTo>
                    <a:pt x="119135" y="0"/>
                  </a:lnTo>
                  <a:lnTo>
                    <a:pt x="112136" y="927"/>
                  </a:lnTo>
                  <a:cubicBezTo>
                    <a:pt x="104236" y="4178"/>
                    <a:pt x="100985" y="15786"/>
                    <a:pt x="92172" y="17183"/>
                  </a:cubicBezTo>
                  <a:cubicBezTo>
                    <a:pt x="83332" y="18580"/>
                    <a:pt x="76372" y="13932"/>
                    <a:pt x="69870" y="13932"/>
                  </a:cubicBezTo>
                  <a:lnTo>
                    <a:pt x="49271" y="13932"/>
                  </a:lnTo>
                  <a:cubicBezTo>
                    <a:pt x="42768" y="13932"/>
                    <a:pt x="35796" y="18580"/>
                    <a:pt x="26982" y="17183"/>
                  </a:cubicBezTo>
                  <a:cubicBezTo>
                    <a:pt x="18143" y="15786"/>
                    <a:pt x="14905" y="4178"/>
                    <a:pt x="7005" y="927"/>
                  </a:cubicBezTo>
                  <a:lnTo>
                    <a:pt x="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8" name="Shape 351">
              <a:extLst>
                <a:ext uri="{FF2B5EF4-FFF2-40B4-BE49-F238E27FC236}">
                  <a16:creationId xmlns:a16="http://schemas.microsoft.com/office/drawing/2014/main" id="{AAAEF0EB-769C-4053-97DF-9D853A0299E6}"/>
                </a:ext>
              </a:extLst>
            </p:cNvPr>
            <p:cNvSpPr/>
            <p:nvPr/>
          </p:nvSpPr>
          <p:spPr>
            <a:xfrm>
              <a:off x="2000317" y="1576327"/>
              <a:ext cx="12495" cy="756"/>
            </a:xfrm>
            <a:custGeom>
              <a:avLst/>
              <a:gdLst/>
              <a:ahLst/>
              <a:cxnLst/>
              <a:rect l="0" t="0" r="0" b="0"/>
              <a:pathLst>
                <a:path w="12495" h="756">
                  <a:moveTo>
                    <a:pt x="5705" y="0"/>
                  </a:moveTo>
                  <a:cubicBezTo>
                    <a:pt x="9594" y="175"/>
                    <a:pt x="12495" y="756"/>
                    <a:pt x="12495" y="756"/>
                  </a:cubicBezTo>
                  <a:lnTo>
                    <a:pt x="0" y="756"/>
                  </a:lnTo>
                  <a:lnTo>
                    <a:pt x="5705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69" name="Shape 352">
              <a:extLst>
                <a:ext uri="{FF2B5EF4-FFF2-40B4-BE49-F238E27FC236}">
                  <a16:creationId xmlns:a16="http://schemas.microsoft.com/office/drawing/2014/main" id="{3FE35A84-8183-4E09-91E2-69619B262BCA}"/>
                </a:ext>
              </a:extLst>
            </p:cNvPr>
            <p:cNvSpPr/>
            <p:nvPr/>
          </p:nvSpPr>
          <p:spPr>
            <a:xfrm>
              <a:off x="1868680" y="1576327"/>
              <a:ext cx="12502" cy="756"/>
            </a:xfrm>
            <a:custGeom>
              <a:avLst/>
              <a:gdLst/>
              <a:ahLst/>
              <a:cxnLst/>
              <a:rect l="0" t="0" r="0" b="0"/>
              <a:pathLst>
                <a:path w="12502" h="756">
                  <a:moveTo>
                    <a:pt x="6791" y="0"/>
                  </a:moveTo>
                  <a:lnTo>
                    <a:pt x="12502" y="756"/>
                  </a:lnTo>
                  <a:lnTo>
                    <a:pt x="0" y="756"/>
                  </a:lnTo>
                  <a:cubicBezTo>
                    <a:pt x="0" y="756"/>
                    <a:pt x="2902" y="175"/>
                    <a:pt x="6791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0" name="Shape 353">
              <a:extLst>
                <a:ext uri="{FF2B5EF4-FFF2-40B4-BE49-F238E27FC236}">
                  <a16:creationId xmlns:a16="http://schemas.microsoft.com/office/drawing/2014/main" id="{D9887FF3-7A6E-4E4B-91B6-C042A83409A8}"/>
                </a:ext>
              </a:extLst>
            </p:cNvPr>
            <p:cNvSpPr/>
            <p:nvPr/>
          </p:nvSpPr>
          <p:spPr>
            <a:xfrm>
              <a:off x="1881251" y="1603016"/>
              <a:ext cx="118996" cy="18567"/>
            </a:xfrm>
            <a:custGeom>
              <a:avLst/>
              <a:gdLst/>
              <a:ahLst/>
              <a:cxnLst/>
              <a:rect l="0" t="0" r="0" b="0"/>
              <a:pathLst>
                <a:path w="118996" h="18567">
                  <a:moveTo>
                    <a:pt x="0" y="0"/>
                  </a:moveTo>
                  <a:lnTo>
                    <a:pt x="118996" y="0"/>
                  </a:lnTo>
                  <a:lnTo>
                    <a:pt x="112066" y="914"/>
                  </a:lnTo>
                  <a:cubicBezTo>
                    <a:pt x="104167" y="4178"/>
                    <a:pt x="100916" y="15786"/>
                    <a:pt x="92102" y="17183"/>
                  </a:cubicBezTo>
                  <a:cubicBezTo>
                    <a:pt x="83262" y="18567"/>
                    <a:pt x="76303" y="13932"/>
                    <a:pt x="69800" y="13932"/>
                  </a:cubicBezTo>
                  <a:lnTo>
                    <a:pt x="49201" y="13932"/>
                  </a:lnTo>
                  <a:cubicBezTo>
                    <a:pt x="42699" y="13932"/>
                    <a:pt x="35727" y="18567"/>
                    <a:pt x="26913" y="17183"/>
                  </a:cubicBezTo>
                  <a:cubicBezTo>
                    <a:pt x="18073" y="15786"/>
                    <a:pt x="14835" y="4178"/>
                    <a:pt x="6936" y="914"/>
                  </a:cubicBezTo>
                  <a:lnTo>
                    <a:pt x="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1" name="Shape 354">
              <a:extLst>
                <a:ext uri="{FF2B5EF4-FFF2-40B4-BE49-F238E27FC236}">
                  <a16:creationId xmlns:a16="http://schemas.microsoft.com/office/drawing/2014/main" id="{FDEACA5E-9A0B-41C6-86D9-505250EBB65C}"/>
                </a:ext>
              </a:extLst>
            </p:cNvPr>
            <p:cNvSpPr/>
            <p:nvPr/>
          </p:nvSpPr>
          <p:spPr>
            <a:xfrm>
              <a:off x="2000247" y="1602254"/>
              <a:ext cx="12565" cy="762"/>
            </a:xfrm>
            <a:custGeom>
              <a:avLst/>
              <a:gdLst/>
              <a:ahLst/>
              <a:cxnLst/>
              <a:rect l="0" t="0" r="0" b="0"/>
              <a:pathLst>
                <a:path w="12565" h="762">
                  <a:moveTo>
                    <a:pt x="5775" y="0"/>
                  </a:moveTo>
                  <a:cubicBezTo>
                    <a:pt x="9663" y="178"/>
                    <a:pt x="12565" y="762"/>
                    <a:pt x="12565" y="762"/>
                  </a:cubicBezTo>
                  <a:lnTo>
                    <a:pt x="0" y="762"/>
                  </a:lnTo>
                  <a:lnTo>
                    <a:pt x="5775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2" name="Shape 355">
              <a:extLst>
                <a:ext uri="{FF2B5EF4-FFF2-40B4-BE49-F238E27FC236}">
                  <a16:creationId xmlns:a16="http://schemas.microsoft.com/office/drawing/2014/main" id="{8FFBF489-3DE9-48CC-BA19-634EF242A718}"/>
                </a:ext>
              </a:extLst>
            </p:cNvPr>
            <p:cNvSpPr/>
            <p:nvPr/>
          </p:nvSpPr>
          <p:spPr>
            <a:xfrm>
              <a:off x="1868680" y="1602254"/>
              <a:ext cx="12572" cy="762"/>
            </a:xfrm>
            <a:custGeom>
              <a:avLst/>
              <a:gdLst/>
              <a:ahLst/>
              <a:cxnLst/>
              <a:rect l="0" t="0" r="0" b="0"/>
              <a:pathLst>
                <a:path w="12572" h="762">
                  <a:moveTo>
                    <a:pt x="6791" y="0"/>
                  </a:moveTo>
                  <a:lnTo>
                    <a:pt x="12572" y="762"/>
                  </a:lnTo>
                  <a:lnTo>
                    <a:pt x="0" y="762"/>
                  </a:lnTo>
                  <a:cubicBezTo>
                    <a:pt x="0" y="762"/>
                    <a:pt x="2902" y="178"/>
                    <a:pt x="6791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3" name="Shape 356">
              <a:extLst>
                <a:ext uri="{FF2B5EF4-FFF2-40B4-BE49-F238E27FC236}">
                  <a16:creationId xmlns:a16="http://schemas.microsoft.com/office/drawing/2014/main" id="{873277E0-C001-4C27-96AC-3F071E00A40A}"/>
                </a:ext>
              </a:extLst>
            </p:cNvPr>
            <p:cNvSpPr/>
            <p:nvPr/>
          </p:nvSpPr>
          <p:spPr>
            <a:xfrm>
              <a:off x="1890544" y="1631045"/>
              <a:ext cx="100401" cy="15634"/>
            </a:xfrm>
            <a:custGeom>
              <a:avLst/>
              <a:gdLst/>
              <a:ahLst/>
              <a:cxnLst/>
              <a:rect l="0" t="0" r="0" b="0"/>
              <a:pathLst>
                <a:path w="100401" h="15634">
                  <a:moveTo>
                    <a:pt x="0" y="0"/>
                  </a:moveTo>
                  <a:lnTo>
                    <a:pt x="100401" y="0"/>
                  </a:lnTo>
                  <a:lnTo>
                    <a:pt x="94473" y="788"/>
                  </a:lnTo>
                  <a:cubicBezTo>
                    <a:pt x="87831" y="3518"/>
                    <a:pt x="85087" y="13297"/>
                    <a:pt x="77658" y="14478"/>
                  </a:cubicBezTo>
                  <a:cubicBezTo>
                    <a:pt x="70228" y="15634"/>
                    <a:pt x="64361" y="11735"/>
                    <a:pt x="58875" y="11735"/>
                  </a:cubicBezTo>
                  <a:lnTo>
                    <a:pt x="41526" y="11735"/>
                  </a:lnTo>
                  <a:cubicBezTo>
                    <a:pt x="36040" y="11735"/>
                    <a:pt x="30185" y="15634"/>
                    <a:pt x="22756" y="14478"/>
                  </a:cubicBezTo>
                  <a:cubicBezTo>
                    <a:pt x="15326" y="13297"/>
                    <a:pt x="12583" y="3518"/>
                    <a:pt x="5928" y="788"/>
                  </a:cubicBezTo>
                  <a:lnTo>
                    <a:pt x="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4" name="Shape 357">
              <a:extLst>
                <a:ext uri="{FF2B5EF4-FFF2-40B4-BE49-F238E27FC236}">
                  <a16:creationId xmlns:a16="http://schemas.microsoft.com/office/drawing/2014/main" id="{96BAEEC2-D1AA-4949-9AAE-C2A3DB7A7057}"/>
                </a:ext>
              </a:extLst>
            </p:cNvPr>
            <p:cNvSpPr/>
            <p:nvPr/>
          </p:nvSpPr>
          <p:spPr>
            <a:xfrm>
              <a:off x="1990945" y="1630411"/>
              <a:ext cx="10506" cy="635"/>
            </a:xfrm>
            <a:custGeom>
              <a:avLst/>
              <a:gdLst/>
              <a:ahLst/>
              <a:cxnLst/>
              <a:rect l="0" t="0" r="0" b="0"/>
              <a:pathLst>
                <a:path w="10506" h="635">
                  <a:moveTo>
                    <a:pt x="4780" y="0"/>
                  </a:moveTo>
                  <a:cubicBezTo>
                    <a:pt x="8058" y="146"/>
                    <a:pt x="10506" y="635"/>
                    <a:pt x="10506" y="635"/>
                  </a:cubicBezTo>
                  <a:lnTo>
                    <a:pt x="0" y="635"/>
                  </a:lnTo>
                  <a:lnTo>
                    <a:pt x="478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5" name="Shape 358">
              <a:extLst>
                <a:ext uri="{FF2B5EF4-FFF2-40B4-BE49-F238E27FC236}">
                  <a16:creationId xmlns:a16="http://schemas.microsoft.com/office/drawing/2014/main" id="{52B159F6-F126-49A8-88B2-5DC921DC3EF6}"/>
                </a:ext>
              </a:extLst>
            </p:cNvPr>
            <p:cNvSpPr/>
            <p:nvPr/>
          </p:nvSpPr>
          <p:spPr>
            <a:xfrm>
              <a:off x="1880038" y="1630411"/>
              <a:ext cx="10506" cy="635"/>
            </a:xfrm>
            <a:custGeom>
              <a:avLst/>
              <a:gdLst/>
              <a:ahLst/>
              <a:cxnLst/>
              <a:rect l="0" t="0" r="0" b="0"/>
              <a:pathLst>
                <a:path w="10506" h="635">
                  <a:moveTo>
                    <a:pt x="5726" y="0"/>
                  </a:moveTo>
                  <a:lnTo>
                    <a:pt x="10506" y="635"/>
                  </a:lnTo>
                  <a:lnTo>
                    <a:pt x="0" y="635"/>
                  </a:lnTo>
                  <a:cubicBezTo>
                    <a:pt x="0" y="635"/>
                    <a:pt x="2448" y="146"/>
                    <a:pt x="5726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6" name="Shape 359">
              <a:extLst>
                <a:ext uri="{FF2B5EF4-FFF2-40B4-BE49-F238E27FC236}">
                  <a16:creationId xmlns:a16="http://schemas.microsoft.com/office/drawing/2014/main" id="{1900392C-E1BE-4C8E-95A2-ACF1C5BFD7C3}"/>
                </a:ext>
              </a:extLst>
            </p:cNvPr>
            <p:cNvSpPr/>
            <p:nvPr/>
          </p:nvSpPr>
          <p:spPr>
            <a:xfrm>
              <a:off x="1896255" y="1663254"/>
              <a:ext cx="88987" cy="13869"/>
            </a:xfrm>
            <a:custGeom>
              <a:avLst/>
              <a:gdLst/>
              <a:ahLst/>
              <a:cxnLst/>
              <a:rect l="0" t="0" r="0" b="0"/>
              <a:pathLst>
                <a:path w="88987" h="13869">
                  <a:moveTo>
                    <a:pt x="0" y="0"/>
                  </a:moveTo>
                  <a:lnTo>
                    <a:pt x="88987" y="0"/>
                  </a:lnTo>
                  <a:lnTo>
                    <a:pt x="83746" y="698"/>
                  </a:lnTo>
                  <a:cubicBezTo>
                    <a:pt x="77853" y="3111"/>
                    <a:pt x="75415" y="11786"/>
                    <a:pt x="68836" y="12827"/>
                  </a:cubicBezTo>
                  <a:cubicBezTo>
                    <a:pt x="62245" y="13869"/>
                    <a:pt x="57038" y="10389"/>
                    <a:pt x="52186" y="10389"/>
                  </a:cubicBezTo>
                  <a:lnTo>
                    <a:pt x="36794" y="10389"/>
                  </a:lnTo>
                  <a:cubicBezTo>
                    <a:pt x="31943" y="10389"/>
                    <a:pt x="26748" y="13869"/>
                    <a:pt x="20157" y="12827"/>
                  </a:cubicBezTo>
                  <a:cubicBezTo>
                    <a:pt x="13566" y="11786"/>
                    <a:pt x="11153" y="3111"/>
                    <a:pt x="5247" y="698"/>
                  </a:cubicBezTo>
                  <a:lnTo>
                    <a:pt x="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7" name="Shape 360">
              <a:extLst>
                <a:ext uri="{FF2B5EF4-FFF2-40B4-BE49-F238E27FC236}">
                  <a16:creationId xmlns:a16="http://schemas.microsoft.com/office/drawing/2014/main" id="{3A76AEA7-6FEA-4578-82D2-DD7234A04A22}"/>
                </a:ext>
              </a:extLst>
            </p:cNvPr>
            <p:cNvSpPr/>
            <p:nvPr/>
          </p:nvSpPr>
          <p:spPr>
            <a:xfrm>
              <a:off x="1985243" y="1662689"/>
              <a:ext cx="9313" cy="565"/>
            </a:xfrm>
            <a:custGeom>
              <a:avLst/>
              <a:gdLst/>
              <a:ahLst/>
              <a:cxnLst/>
              <a:rect l="0" t="0" r="0" b="0"/>
              <a:pathLst>
                <a:path w="9313" h="565">
                  <a:moveTo>
                    <a:pt x="4241" y="0"/>
                  </a:moveTo>
                  <a:cubicBezTo>
                    <a:pt x="7145" y="130"/>
                    <a:pt x="9313" y="565"/>
                    <a:pt x="9313" y="565"/>
                  </a:cubicBezTo>
                  <a:lnTo>
                    <a:pt x="0" y="565"/>
                  </a:lnTo>
                  <a:lnTo>
                    <a:pt x="4241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8" name="Shape 361">
              <a:extLst>
                <a:ext uri="{FF2B5EF4-FFF2-40B4-BE49-F238E27FC236}">
                  <a16:creationId xmlns:a16="http://schemas.microsoft.com/office/drawing/2014/main" id="{AF17E53D-0DCE-45E1-96EE-1748B2FDED4F}"/>
                </a:ext>
              </a:extLst>
            </p:cNvPr>
            <p:cNvSpPr/>
            <p:nvPr/>
          </p:nvSpPr>
          <p:spPr>
            <a:xfrm>
              <a:off x="1886936" y="1662689"/>
              <a:ext cx="9320" cy="565"/>
            </a:xfrm>
            <a:custGeom>
              <a:avLst/>
              <a:gdLst/>
              <a:ahLst/>
              <a:cxnLst/>
              <a:rect l="0" t="0" r="0" b="0"/>
              <a:pathLst>
                <a:path w="9320" h="565">
                  <a:moveTo>
                    <a:pt x="5074" y="0"/>
                  </a:moveTo>
                  <a:lnTo>
                    <a:pt x="9320" y="565"/>
                  </a:lnTo>
                  <a:lnTo>
                    <a:pt x="0" y="565"/>
                  </a:lnTo>
                  <a:cubicBezTo>
                    <a:pt x="0" y="565"/>
                    <a:pt x="2168" y="130"/>
                    <a:pt x="5074" y="0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79" name="Shape 362">
              <a:extLst>
                <a:ext uri="{FF2B5EF4-FFF2-40B4-BE49-F238E27FC236}">
                  <a16:creationId xmlns:a16="http://schemas.microsoft.com/office/drawing/2014/main" id="{0C11DB1B-CC32-4CD3-A670-613EE866D62E}"/>
                </a:ext>
              </a:extLst>
            </p:cNvPr>
            <p:cNvSpPr/>
            <p:nvPr/>
          </p:nvSpPr>
          <p:spPr>
            <a:xfrm>
              <a:off x="1922063" y="1717217"/>
              <a:ext cx="43155" cy="42177"/>
            </a:xfrm>
            <a:custGeom>
              <a:avLst/>
              <a:gdLst/>
              <a:ahLst/>
              <a:cxnLst/>
              <a:rect l="0" t="0" r="0" b="0"/>
              <a:pathLst>
                <a:path w="43155" h="42177">
                  <a:moveTo>
                    <a:pt x="43155" y="0"/>
                  </a:moveTo>
                  <a:lnTo>
                    <a:pt x="24473" y="42177"/>
                  </a:lnTo>
                  <a:lnTo>
                    <a:pt x="19723" y="42177"/>
                  </a:lnTo>
                  <a:lnTo>
                    <a:pt x="0" y="1041"/>
                  </a:lnTo>
                  <a:lnTo>
                    <a:pt x="43155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0" name="Shape 363">
              <a:extLst>
                <a:ext uri="{FF2B5EF4-FFF2-40B4-BE49-F238E27FC236}">
                  <a16:creationId xmlns:a16="http://schemas.microsoft.com/office/drawing/2014/main" id="{32E94CD3-0898-41CA-8D0E-B9065DE297CA}"/>
                </a:ext>
              </a:extLst>
            </p:cNvPr>
            <p:cNvSpPr/>
            <p:nvPr/>
          </p:nvSpPr>
          <p:spPr>
            <a:xfrm>
              <a:off x="1873568" y="1508577"/>
              <a:ext cx="141542" cy="56921"/>
            </a:xfrm>
            <a:custGeom>
              <a:avLst/>
              <a:gdLst/>
              <a:ahLst/>
              <a:cxnLst/>
              <a:rect l="0" t="0" r="0" b="0"/>
              <a:pathLst>
                <a:path w="141542" h="56921">
                  <a:moveTo>
                    <a:pt x="103013" y="1927"/>
                  </a:moveTo>
                  <a:cubicBezTo>
                    <a:pt x="108969" y="1019"/>
                    <a:pt x="114961" y="717"/>
                    <a:pt x="118428" y="2172"/>
                  </a:cubicBezTo>
                  <a:cubicBezTo>
                    <a:pt x="125362" y="5080"/>
                    <a:pt x="141542" y="13310"/>
                    <a:pt x="133452" y="27610"/>
                  </a:cubicBezTo>
                  <a:cubicBezTo>
                    <a:pt x="116129" y="56921"/>
                    <a:pt x="85217" y="53289"/>
                    <a:pt x="81458" y="52565"/>
                  </a:cubicBezTo>
                  <a:cubicBezTo>
                    <a:pt x="77699" y="51841"/>
                    <a:pt x="65570" y="49898"/>
                    <a:pt x="60668" y="50622"/>
                  </a:cubicBezTo>
                  <a:cubicBezTo>
                    <a:pt x="55753" y="51359"/>
                    <a:pt x="39002" y="53289"/>
                    <a:pt x="28017" y="51587"/>
                  </a:cubicBezTo>
                  <a:cubicBezTo>
                    <a:pt x="17044" y="49898"/>
                    <a:pt x="2324" y="38519"/>
                    <a:pt x="1156" y="24702"/>
                  </a:cubicBezTo>
                  <a:cubicBezTo>
                    <a:pt x="0" y="10897"/>
                    <a:pt x="17044" y="5080"/>
                    <a:pt x="17044" y="5080"/>
                  </a:cubicBezTo>
                  <a:cubicBezTo>
                    <a:pt x="37846" y="0"/>
                    <a:pt x="51143" y="6782"/>
                    <a:pt x="57772" y="6782"/>
                  </a:cubicBezTo>
                  <a:cubicBezTo>
                    <a:pt x="64415" y="6782"/>
                    <a:pt x="81178" y="7264"/>
                    <a:pt x="87808" y="5321"/>
                  </a:cubicBezTo>
                  <a:cubicBezTo>
                    <a:pt x="91135" y="4350"/>
                    <a:pt x="97057" y="2835"/>
                    <a:pt x="103013" y="1927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E9E8E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1" name="Shape 364">
              <a:extLst>
                <a:ext uri="{FF2B5EF4-FFF2-40B4-BE49-F238E27FC236}">
                  <a16:creationId xmlns:a16="http://schemas.microsoft.com/office/drawing/2014/main" id="{234A331A-A749-4271-B356-89350F165817}"/>
                </a:ext>
              </a:extLst>
            </p:cNvPr>
            <p:cNvSpPr/>
            <p:nvPr/>
          </p:nvSpPr>
          <p:spPr>
            <a:xfrm>
              <a:off x="1763906" y="1626635"/>
              <a:ext cx="355130" cy="198590"/>
            </a:xfrm>
            <a:custGeom>
              <a:avLst/>
              <a:gdLst/>
              <a:ahLst/>
              <a:cxnLst/>
              <a:rect l="0" t="0" r="0" b="0"/>
              <a:pathLst>
                <a:path w="355130" h="198590">
                  <a:moveTo>
                    <a:pt x="298590" y="0"/>
                  </a:moveTo>
                  <a:lnTo>
                    <a:pt x="317614" y="28867"/>
                  </a:lnTo>
                  <a:lnTo>
                    <a:pt x="347282" y="34099"/>
                  </a:lnTo>
                  <a:lnTo>
                    <a:pt x="355130" y="86030"/>
                  </a:lnTo>
                  <a:lnTo>
                    <a:pt x="338544" y="95186"/>
                  </a:lnTo>
                  <a:lnTo>
                    <a:pt x="311938" y="113081"/>
                  </a:lnTo>
                  <a:lnTo>
                    <a:pt x="314985" y="135763"/>
                  </a:lnTo>
                  <a:lnTo>
                    <a:pt x="308445" y="162814"/>
                  </a:lnTo>
                  <a:lnTo>
                    <a:pt x="260883" y="191173"/>
                  </a:lnTo>
                  <a:lnTo>
                    <a:pt x="175806" y="198590"/>
                  </a:lnTo>
                  <a:lnTo>
                    <a:pt x="118656" y="197282"/>
                  </a:lnTo>
                  <a:lnTo>
                    <a:pt x="78080" y="185065"/>
                  </a:lnTo>
                  <a:lnTo>
                    <a:pt x="44475" y="160198"/>
                  </a:lnTo>
                  <a:lnTo>
                    <a:pt x="43612" y="132715"/>
                  </a:lnTo>
                  <a:lnTo>
                    <a:pt x="39459" y="111113"/>
                  </a:lnTo>
                  <a:lnTo>
                    <a:pt x="0" y="83960"/>
                  </a:lnTo>
                  <a:lnTo>
                    <a:pt x="8268" y="34099"/>
                  </a:lnTo>
                  <a:lnTo>
                    <a:pt x="35306" y="31052"/>
                  </a:lnTo>
                  <a:lnTo>
                    <a:pt x="54077" y="1384"/>
                  </a:lnTo>
                  <a:lnTo>
                    <a:pt x="83312" y="10109"/>
                  </a:lnTo>
                  <a:lnTo>
                    <a:pt x="102070" y="48933"/>
                  </a:lnTo>
                  <a:lnTo>
                    <a:pt x="125197" y="75984"/>
                  </a:lnTo>
                  <a:lnTo>
                    <a:pt x="158153" y="90551"/>
                  </a:lnTo>
                  <a:lnTo>
                    <a:pt x="182359" y="134010"/>
                  </a:lnTo>
                  <a:lnTo>
                    <a:pt x="201320" y="89510"/>
                  </a:lnTo>
                  <a:lnTo>
                    <a:pt x="232092" y="72060"/>
                  </a:lnTo>
                  <a:lnTo>
                    <a:pt x="252171" y="42393"/>
                  </a:lnTo>
                  <a:lnTo>
                    <a:pt x="269177" y="10109"/>
                  </a:lnTo>
                  <a:lnTo>
                    <a:pt x="29859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2" name="Shape 365">
              <a:extLst>
                <a:ext uri="{FF2B5EF4-FFF2-40B4-BE49-F238E27FC236}">
                  <a16:creationId xmlns:a16="http://schemas.microsoft.com/office/drawing/2014/main" id="{59ED7F7C-C347-4B3B-B85C-AE88FABC8F4D}"/>
                </a:ext>
              </a:extLst>
            </p:cNvPr>
            <p:cNvSpPr/>
            <p:nvPr/>
          </p:nvSpPr>
          <p:spPr>
            <a:xfrm>
              <a:off x="1774575" y="1821409"/>
              <a:ext cx="83287" cy="67297"/>
            </a:xfrm>
            <a:custGeom>
              <a:avLst/>
              <a:gdLst/>
              <a:ahLst/>
              <a:cxnLst/>
              <a:rect l="0" t="0" r="0" b="0"/>
              <a:pathLst>
                <a:path w="83287" h="67297">
                  <a:moveTo>
                    <a:pt x="0" y="0"/>
                  </a:moveTo>
                  <a:lnTo>
                    <a:pt x="24270" y="2210"/>
                  </a:lnTo>
                  <a:lnTo>
                    <a:pt x="57366" y="11582"/>
                  </a:lnTo>
                  <a:lnTo>
                    <a:pt x="83287" y="41923"/>
                  </a:lnTo>
                  <a:lnTo>
                    <a:pt x="63424" y="61773"/>
                  </a:lnTo>
                  <a:lnTo>
                    <a:pt x="26467" y="67297"/>
                  </a:lnTo>
                  <a:lnTo>
                    <a:pt x="14884" y="57925"/>
                  </a:lnTo>
                  <a:lnTo>
                    <a:pt x="0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3" name="Shape 366">
              <a:extLst>
                <a:ext uri="{FF2B5EF4-FFF2-40B4-BE49-F238E27FC236}">
                  <a16:creationId xmlns:a16="http://schemas.microsoft.com/office/drawing/2014/main" id="{EF34F733-F288-473C-B8C6-4417D3645F51}"/>
                </a:ext>
              </a:extLst>
            </p:cNvPr>
            <p:cNvSpPr/>
            <p:nvPr/>
          </p:nvSpPr>
          <p:spPr>
            <a:xfrm>
              <a:off x="2024985" y="1821409"/>
              <a:ext cx="83299" cy="67297"/>
            </a:xfrm>
            <a:custGeom>
              <a:avLst/>
              <a:gdLst/>
              <a:ahLst/>
              <a:cxnLst/>
              <a:rect l="0" t="0" r="0" b="0"/>
              <a:pathLst>
                <a:path w="83299" h="67297">
                  <a:moveTo>
                    <a:pt x="83299" y="0"/>
                  </a:moveTo>
                  <a:lnTo>
                    <a:pt x="68402" y="57925"/>
                  </a:lnTo>
                  <a:lnTo>
                    <a:pt x="56820" y="67297"/>
                  </a:lnTo>
                  <a:lnTo>
                    <a:pt x="19863" y="61773"/>
                  </a:lnTo>
                  <a:lnTo>
                    <a:pt x="0" y="41923"/>
                  </a:lnTo>
                  <a:lnTo>
                    <a:pt x="25921" y="11582"/>
                  </a:lnTo>
                  <a:lnTo>
                    <a:pt x="59029" y="2210"/>
                  </a:lnTo>
                  <a:lnTo>
                    <a:pt x="83299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4" name="Shape 367">
              <a:extLst>
                <a:ext uri="{FF2B5EF4-FFF2-40B4-BE49-F238E27FC236}">
                  <a16:creationId xmlns:a16="http://schemas.microsoft.com/office/drawing/2014/main" id="{41576E49-D637-466F-87CA-D4E97B85019C}"/>
                </a:ext>
              </a:extLst>
            </p:cNvPr>
            <p:cNvSpPr/>
            <p:nvPr/>
          </p:nvSpPr>
          <p:spPr>
            <a:xfrm>
              <a:off x="1686436" y="1763825"/>
              <a:ext cx="509575" cy="186741"/>
            </a:xfrm>
            <a:custGeom>
              <a:avLst/>
              <a:gdLst/>
              <a:ahLst/>
              <a:cxnLst/>
              <a:rect l="0" t="0" r="0" b="0"/>
              <a:pathLst>
                <a:path w="509575" h="186741">
                  <a:moveTo>
                    <a:pt x="15697" y="0"/>
                  </a:moveTo>
                  <a:cubicBezTo>
                    <a:pt x="15697" y="0"/>
                    <a:pt x="0" y="3492"/>
                    <a:pt x="2616" y="10478"/>
                  </a:cubicBezTo>
                  <a:cubicBezTo>
                    <a:pt x="5232" y="17450"/>
                    <a:pt x="14834" y="31420"/>
                    <a:pt x="17450" y="46253"/>
                  </a:cubicBezTo>
                  <a:cubicBezTo>
                    <a:pt x="20066" y="61087"/>
                    <a:pt x="18313" y="84646"/>
                    <a:pt x="27915" y="89014"/>
                  </a:cubicBezTo>
                  <a:cubicBezTo>
                    <a:pt x="37516" y="93383"/>
                    <a:pt x="53213" y="99479"/>
                    <a:pt x="54089" y="111697"/>
                  </a:cubicBezTo>
                  <a:cubicBezTo>
                    <a:pt x="54966" y="123914"/>
                    <a:pt x="67183" y="144856"/>
                    <a:pt x="79400" y="152705"/>
                  </a:cubicBezTo>
                  <a:cubicBezTo>
                    <a:pt x="91618" y="160566"/>
                    <a:pt x="94234" y="179756"/>
                    <a:pt x="109944" y="183261"/>
                  </a:cubicBezTo>
                  <a:cubicBezTo>
                    <a:pt x="125641" y="186741"/>
                    <a:pt x="150952" y="170155"/>
                    <a:pt x="168402" y="171907"/>
                  </a:cubicBezTo>
                  <a:cubicBezTo>
                    <a:pt x="185852" y="173660"/>
                    <a:pt x="200685" y="157074"/>
                    <a:pt x="208547" y="148349"/>
                  </a:cubicBezTo>
                  <a:cubicBezTo>
                    <a:pt x="216408" y="139624"/>
                    <a:pt x="235585" y="143116"/>
                    <a:pt x="239954" y="141364"/>
                  </a:cubicBezTo>
                  <a:cubicBezTo>
                    <a:pt x="244323" y="139624"/>
                    <a:pt x="249555" y="131763"/>
                    <a:pt x="249555" y="131763"/>
                  </a:cubicBezTo>
                  <a:lnTo>
                    <a:pt x="259994" y="131763"/>
                  </a:lnTo>
                  <a:cubicBezTo>
                    <a:pt x="259994" y="131763"/>
                    <a:pt x="265227" y="139624"/>
                    <a:pt x="269596" y="141364"/>
                  </a:cubicBezTo>
                  <a:cubicBezTo>
                    <a:pt x="273964" y="143116"/>
                    <a:pt x="293167" y="139624"/>
                    <a:pt x="301015" y="148349"/>
                  </a:cubicBezTo>
                  <a:cubicBezTo>
                    <a:pt x="308864" y="157074"/>
                    <a:pt x="323698" y="173660"/>
                    <a:pt x="341160" y="171907"/>
                  </a:cubicBezTo>
                  <a:cubicBezTo>
                    <a:pt x="358610" y="170155"/>
                    <a:pt x="383908" y="186741"/>
                    <a:pt x="399618" y="183261"/>
                  </a:cubicBezTo>
                  <a:cubicBezTo>
                    <a:pt x="415328" y="179756"/>
                    <a:pt x="417944" y="160566"/>
                    <a:pt x="430162" y="152705"/>
                  </a:cubicBezTo>
                  <a:cubicBezTo>
                    <a:pt x="442379" y="144856"/>
                    <a:pt x="454596" y="123914"/>
                    <a:pt x="455473" y="111697"/>
                  </a:cubicBezTo>
                  <a:cubicBezTo>
                    <a:pt x="456336" y="99479"/>
                    <a:pt x="472059" y="93383"/>
                    <a:pt x="481635" y="89014"/>
                  </a:cubicBezTo>
                  <a:cubicBezTo>
                    <a:pt x="491236" y="84646"/>
                    <a:pt x="489509" y="61087"/>
                    <a:pt x="492125" y="46253"/>
                  </a:cubicBezTo>
                  <a:cubicBezTo>
                    <a:pt x="494741" y="31420"/>
                    <a:pt x="504342" y="17450"/>
                    <a:pt x="506959" y="10478"/>
                  </a:cubicBezTo>
                  <a:cubicBezTo>
                    <a:pt x="509575" y="3492"/>
                    <a:pt x="493852" y="0"/>
                    <a:pt x="493852" y="0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5" name="Shape 368">
              <a:extLst>
                <a:ext uri="{FF2B5EF4-FFF2-40B4-BE49-F238E27FC236}">
                  <a16:creationId xmlns:a16="http://schemas.microsoft.com/office/drawing/2014/main" id="{8767FE40-D3BB-46AA-8E59-1CFB65472E93}"/>
                </a:ext>
              </a:extLst>
            </p:cNvPr>
            <p:cNvSpPr/>
            <p:nvPr/>
          </p:nvSpPr>
          <p:spPr>
            <a:xfrm>
              <a:off x="1759733" y="1627697"/>
              <a:ext cx="178879" cy="204191"/>
            </a:xfrm>
            <a:custGeom>
              <a:avLst/>
              <a:gdLst/>
              <a:ahLst/>
              <a:cxnLst/>
              <a:rect l="0" t="0" r="0" b="0"/>
              <a:pathLst>
                <a:path w="178879" h="204191">
                  <a:moveTo>
                    <a:pt x="60198" y="0"/>
                  </a:moveTo>
                  <a:cubicBezTo>
                    <a:pt x="60198" y="0"/>
                    <a:pt x="49733" y="11354"/>
                    <a:pt x="46241" y="20066"/>
                  </a:cubicBezTo>
                  <a:cubicBezTo>
                    <a:pt x="42748" y="28804"/>
                    <a:pt x="40132" y="30543"/>
                    <a:pt x="29667" y="31420"/>
                  </a:cubicBezTo>
                  <a:cubicBezTo>
                    <a:pt x="19190" y="32296"/>
                    <a:pt x="8712" y="29667"/>
                    <a:pt x="8712" y="44514"/>
                  </a:cubicBezTo>
                  <a:cubicBezTo>
                    <a:pt x="8712" y="59347"/>
                    <a:pt x="0" y="82029"/>
                    <a:pt x="6096" y="86398"/>
                  </a:cubicBezTo>
                  <a:cubicBezTo>
                    <a:pt x="12217" y="90754"/>
                    <a:pt x="37516" y="102972"/>
                    <a:pt x="43624" y="109944"/>
                  </a:cubicBezTo>
                  <a:cubicBezTo>
                    <a:pt x="49733" y="116929"/>
                    <a:pt x="46241" y="126530"/>
                    <a:pt x="45364" y="132639"/>
                  </a:cubicBezTo>
                  <a:cubicBezTo>
                    <a:pt x="44501" y="138747"/>
                    <a:pt x="47980" y="160566"/>
                    <a:pt x="53225" y="164922"/>
                  </a:cubicBezTo>
                  <a:cubicBezTo>
                    <a:pt x="58458" y="169291"/>
                    <a:pt x="95110" y="193726"/>
                    <a:pt x="113424" y="194589"/>
                  </a:cubicBezTo>
                  <a:cubicBezTo>
                    <a:pt x="131763" y="195478"/>
                    <a:pt x="162293" y="197206"/>
                    <a:pt x="162293" y="197206"/>
                  </a:cubicBezTo>
                  <a:cubicBezTo>
                    <a:pt x="162293" y="197206"/>
                    <a:pt x="178879" y="198095"/>
                    <a:pt x="178879" y="204191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6" name="Shape 369">
              <a:extLst>
                <a:ext uri="{FF2B5EF4-FFF2-40B4-BE49-F238E27FC236}">
                  <a16:creationId xmlns:a16="http://schemas.microsoft.com/office/drawing/2014/main" id="{0E6C4D77-551B-4177-9599-7F5D3A26F0FA}"/>
                </a:ext>
              </a:extLst>
            </p:cNvPr>
            <p:cNvSpPr/>
            <p:nvPr/>
          </p:nvSpPr>
          <p:spPr>
            <a:xfrm>
              <a:off x="1771069" y="1820259"/>
              <a:ext cx="89002" cy="71552"/>
            </a:xfrm>
            <a:custGeom>
              <a:avLst/>
              <a:gdLst/>
              <a:ahLst/>
              <a:cxnLst/>
              <a:rect l="0" t="0" r="0" b="0"/>
              <a:pathLst>
                <a:path w="89002" h="71552">
                  <a:moveTo>
                    <a:pt x="10401" y="381"/>
                  </a:moveTo>
                  <a:cubicBezTo>
                    <a:pt x="10401" y="381"/>
                    <a:pt x="0" y="0"/>
                    <a:pt x="3492" y="12802"/>
                  </a:cubicBezTo>
                  <a:cubicBezTo>
                    <a:pt x="6972" y="25590"/>
                    <a:pt x="16294" y="63411"/>
                    <a:pt x="25006" y="67475"/>
                  </a:cubicBezTo>
                  <a:cubicBezTo>
                    <a:pt x="33744" y="71552"/>
                    <a:pt x="48857" y="70396"/>
                    <a:pt x="62827" y="65164"/>
                  </a:cubicBezTo>
                  <a:cubicBezTo>
                    <a:pt x="76797" y="59906"/>
                    <a:pt x="89002" y="45961"/>
                    <a:pt x="84353" y="36640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7" name="Shape 370">
              <a:extLst>
                <a:ext uri="{FF2B5EF4-FFF2-40B4-BE49-F238E27FC236}">
                  <a16:creationId xmlns:a16="http://schemas.microsoft.com/office/drawing/2014/main" id="{4ED00021-594A-46DB-907D-3A11531CD6AC}"/>
                </a:ext>
              </a:extLst>
            </p:cNvPr>
            <p:cNvSpPr/>
            <p:nvPr/>
          </p:nvSpPr>
          <p:spPr>
            <a:xfrm>
              <a:off x="1866379" y="1467068"/>
              <a:ext cx="54673" cy="46469"/>
            </a:xfrm>
            <a:custGeom>
              <a:avLst/>
              <a:gdLst/>
              <a:ahLst/>
              <a:cxnLst/>
              <a:rect l="0" t="0" r="0" b="0"/>
              <a:pathLst>
                <a:path w="54673" h="46469">
                  <a:moveTo>
                    <a:pt x="6248" y="32017"/>
                  </a:moveTo>
                  <a:cubicBezTo>
                    <a:pt x="6248" y="32017"/>
                    <a:pt x="0" y="4686"/>
                    <a:pt x="7417" y="2337"/>
                  </a:cubicBezTo>
                  <a:cubicBezTo>
                    <a:pt x="14834" y="0"/>
                    <a:pt x="20701" y="5461"/>
                    <a:pt x="26149" y="7810"/>
                  </a:cubicBezTo>
                  <a:cubicBezTo>
                    <a:pt x="31623" y="10147"/>
                    <a:pt x="37871" y="10541"/>
                    <a:pt x="39840" y="10147"/>
                  </a:cubicBezTo>
                  <a:cubicBezTo>
                    <a:pt x="41783" y="9754"/>
                    <a:pt x="41389" y="17183"/>
                    <a:pt x="44907" y="28892"/>
                  </a:cubicBezTo>
                  <a:cubicBezTo>
                    <a:pt x="48413" y="40615"/>
                    <a:pt x="54673" y="46469"/>
                    <a:pt x="54673" y="46469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8" name="Shape 371">
              <a:extLst>
                <a:ext uri="{FF2B5EF4-FFF2-40B4-BE49-F238E27FC236}">
                  <a16:creationId xmlns:a16="http://schemas.microsoft.com/office/drawing/2014/main" id="{72496F61-D9AA-425B-8AD3-320052E6252F}"/>
                </a:ext>
              </a:extLst>
            </p:cNvPr>
            <p:cNvSpPr/>
            <p:nvPr/>
          </p:nvSpPr>
          <p:spPr>
            <a:xfrm>
              <a:off x="1909326" y="1480733"/>
              <a:ext cx="63767" cy="17971"/>
            </a:xfrm>
            <a:custGeom>
              <a:avLst/>
              <a:gdLst/>
              <a:ahLst/>
              <a:cxnLst/>
              <a:rect l="0" t="0" r="0" b="0"/>
              <a:pathLst>
                <a:path w="63767" h="17971">
                  <a:moveTo>
                    <a:pt x="0" y="9373"/>
                  </a:moveTo>
                  <a:cubicBezTo>
                    <a:pt x="0" y="9373"/>
                    <a:pt x="10554" y="17971"/>
                    <a:pt x="16789" y="15621"/>
                  </a:cubicBezTo>
                  <a:cubicBezTo>
                    <a:pt x="23038" y="13284"/>
                    <a:pt x="25781" y="394"/>
                    <a:pt x="30074" y="0"/>
                  </a:cubicBezTo>
                  <a:lnTo>
                    <a:pt x="33706" y="0"/>
                  </a:lnTo>
                  <a:cubicBezTo>
                    <a:pt x="37998" y="394"/>
                    <a:pt x="40729" y="13284"/>
                    <a:pt x="46977" y="15621"/>
                  </a:cubicBezTo>
                  <a:cubicBezTo>
                    <a:pt x="53226" y="17971"/>
                    <a:pt x="63767" y="9373"/>
                    <a:pt x="63767" y="9373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89" name="Shape 372">
              <a:extLst>
                <a:ext uri="{FF2B5EF4-FFF2-40B4-BE49-F238E27FC236}">
                  <a16:creationId xmlns:a16="http://schemas.microsoft.com/office/drawing/2014/main" id="{AEC9C0AB-DE46-410E-A4D1-5811C108254E}"/>
                </a:ext>
              </a:extLst>
            </p:cNvPr>
            <p:cNvSpPr/>
            <p:nvPr/>
          </p:nvSpPr>
          <p:spPr>
            <a:xfrm>
              <a:off x="1538951" y="1414208"/>
              <a:ext cx="804532" cy="459562"/>
            </a:xfrm>
            <a:custGeom>
              <a:avLst/>
              <a:gdLst/>
              <a:ahLst/>
              <a:cxnLst/>
              <a:rect l="0" t="0" r="0" b="0"/>
              <a:pathLst>
                <a:path w="804532" h="459562">
                  <a:moveTo>
                    <a:pt x="409232" y="454330"/>
                  </a:moveTo>
                  <a:cubicBezTo>
                    <a:pt x="410096" y="457822"/>
                    <a:pt x="422313" y="459562"/>
                    <a:pt x="432791" y="452590"/>
                  </a:cubicBezTo>
                  <a:cubicBezTo>
                    <a:pt x="443268" y="445605"/>
                    <a:pt x="456349" y="445605"/>
                    <a:pt x="463334" y="448234"/>
                  </a:cubicBezTo>
                  <a:cubicBezTo>
                    <a:pt x="470319" y="450850"/>
                    <a:pt x="480784" y="453466"/>
                    <a:pt x="489509" y="440372"/>
                  </a:cubicBezTo>
                  <a:cubicBezTo>
                    <a:pt x="506959" y="411581"/>
                    <a:pt x="541871" y="414198"/>
                    <a:pt x="565429" y="405460"/>
                  </a:cubicBezTo>
                  <a:cubicBezTo>
                    <a:pt x="588988" y="396748"/>
                    <a:pt x="592480" y="375793"/>
                    <a:pt x="622160" y="358343"/>
                  </a:cubicBezTo>
                  <a:cubicBezTo>
                    <a:pt x="651827" y="340893"/>
                    <a:pt x="674510" y="342633"/>
                    <a:pt x="683235" y="337401"/>
                  </a:cubicBezTo>
                  <a:cubicBezTo>
                    <a:pt x="691959" y="332169"/>
                    <a:pt x="698068" y="299009"/>
                    <a:pt x="705053" y="285051"/>
                  </a:cubicBezTo>
                  <a:cubicBezTo>
                    <a:pt x="712038" y="271082"/>
                    <a:pt x="714654" y="256248"/>
                    <a:pt x="732968" y="267589"/>
                  </a:cubicBezTo>
                  <a:cubicBezTo>
                    <a:pt x="751306" y="278930"/>
                    <a:pt x="761771" y="271958"/>
                    <a:pt x="774852" y="261480"/>
                  </a:cubicBezTo>
                  <a:cubicBezTo>
                    <a:pt x="787946" y="251015"/>
                    <a:pt x="802780" y="170739"/>
                    <a:pt x="803656" y="156769"/>
                  </a:cubicBezTo>
                  <a:cubicBezTo>
                    <a:pt x="804532" y="142811"/>
                    <a:pt x="787946" y="99174"/>
                    <a:pt x="772236" y="78244"/>
                  </a:cubicBezTo>
                  <a:cubicBezTo>
                    <a:pt x="756539" y="57290"/>
                    <a:pt x="657923" y="11633"/>
                    <a:pt x="634657" y="5816"/>
                  </a:cubicBezTo>
                  <a:cubicBezTo>
                    <a:pt x="611391" y="0"/>
                    <a:pt x="596925" y="8801"/>
                    <a:pt x="564019" y="8179"/>
                  </a:cubicBezTo>
                  <a:cubicBezTo>
                    <a:pt x="531139" y="7569"/>
                    <a:pt x="504698" y="74904"/>
                    <a:pt x="504698" y="74904"/>
                  </a:cubicBezTo>
                  <a:lnTo>
                    <a:pt x="493332" y="72098"/>
                  </a:lnTo>
                  <a:cubicBezTo>
                    <a:pt x="456374" y="100101"/>
                    <a:pt x="405194" y="101270"/>
                    <a:pt x="405194" y="101270"/>
                  </a:cubicBezTo>
                  <a:lnTo>
                    <a:pt x="401206" y="101105"/>
                  </a:lnTo>
                  <a:cubicBezTo>
                    <a:pt x="401206" y="101105"/>
                    <a:pt x="348158" y="100101"/>
                    <a:pt x="311201" y="72098"/>
                  </a:cubicBezTo>
                  <a:lnTo>
                    <a:pt x="299847" y="74904"/>
                  </a:lnTo>
                  <a:cubicBezTo>
                    <a:pt x="299847" y="74904"/>
                    <a:pt x="273405" y="7569"/>
                    <a:pt x="240500" y="8179"/>
                  </a:cubicBezTo>
                  <a:cubicBezTo>
                    <a:pt x="207607" y="8801"/>
                    <a:pt x="193141" y="0"/>
                    <a:pt x="169863" y="5816"/>
                  </a:cubicBezTo>
                  <a:cubicBezTo>
                    <a:pt x="146596" y="11633"/>
                    <a:pt x="48006" y="57290"/>
                    <a:pt x="32283" y="78244"/>
                  </a:cubicBezTo>
                  <a:cubicBezTo>
                    <a:pt x="16586" y="99174"/>
                    <a:pt x="0" y="142811"/>
                    <a:pt x="876" y="156769"/>
                  </a:cubicBezTo>
                  <a:cubicBezTo>
                    <a:pt x="1753" y="170739"/>
                    <a:pt x="16586" y="251015"/>
                    <a:pt x="29667" y="261480"/>
                  </a:cubicBezTo>
                  <a:cubicBezTo>
                    <a:pt x="42761" y="271958"/>
                    <a:pt x="53238" y="278930"/>
                    <a:pt x="71552" y="267589"/>
                  </a:cubicBezTo>
                  <a:cubicBezTo>
                    <a:pt x="89878" y="256248"/>
                    <a:pt x="92507" y="271082"/>
                    <a:pt x="99479" y="285051"/>
                  </a:cubicBezTo>
                  <a:cubicBezTo>
                    <a:pt x="106464" y="299009"/>
                    <a:pt x="112573" y="332169"/>
                    <a:pt x="121298" y="337401"/>
                  </a:cubicBezTo>
                  <a:cubicBezTo>
                    <a:pt x="130023" y="342633"/>
                    <a:pt x="152717" y="340893"/>
                    <a:pt x="182385" y="358343"/>
                  </a:cubicBezTo>
                  <a:cubicBezTo>
                    <a:pt x="212052" y="375793"/>
                    <a:pt x="215544" y="396748"/>
                    <a:pt x="239103" y="405460"/>
                  </a:cubicBezTo>
                  <a:cubicBezTo>
                    <a:pt x="262661" y="414198"/>
                    <a:pt x="297561" y="411581"/>
                    <a:pt x="315011" y="440372"/>
                  </a:cubicBezTo>
                  <a:cubicBezTo>
                    <a:pt x="323748" y="453466"/>
                    <a:pt x="334213" y="450850"/>
                    <a:pt x="341198" y="448234"/>
                  </a:cubicBezTo>
                  <a:cubicBezTo>
                    <a:pt x="348170" y="445605"/>
                    <a:pt x="361264" y="445605"/>
                    <a:pt x="371742" y="452590"/>
                  </a:cubicBezTo>
                  <a:cubicBezTo>
                    <a:pt x="382207" y="459562"/>
                    <a:pt x="394424" y="457822"/>
                    <a:pt x="395288" y="454330"/>
                  </a:cubicBezTo>
                  <a:lnTo>
                    <a:pt x="409232" y="454330"/>
                  </a:lnTo>
                  <a:close/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0" name="Shape 373">
              <a:extLst>
                <a:ext uri="{FF2B5EF4-FFF2-40B4-BE49-F238E27FC236}">
                  <a16:creationId xmlns:a16="http://schemas.microsoft.com/office/drawing/2014/main" id="{77A3DF84-61DA-471F-8828-AF78A7973CE2}"/>
                </a:ext>
              </a:extLst>
            </p:cNvPr>
            <p:cNvSpPr/>
            <p:nvPr/>
          </p:nvSpPr>
          <p:spPr>
            <a:xfrm>
              <a:off x="1943814" y="1627697"/>
              <a:ext cx="178892" cy="204191"/>
            </a:xfrm>
            <a:custGeom>
              <a:avLst/>
              <a:gdLst/>
              <a:ahLst/>
              <a:cxnLst/>
              <a:rect l="0" t="0" r="0" b="0"/>
              <a:pathLst>
                <a:path w="178892" h="204191">
                  <a:moveTo>
                    <a:pt x="118682" y="0"/>
                  </a:moveTo>
                  <a:cubicBezTo>
                    <a:pt x="118682" y="0"/>
                    <a:pt x="129146" y="11354"/>
                    <a:pt x="132652" y="20066"/>
                  </a:cubicBezTo>
                  <a:cubicBezTo>
                    <a:pt x="136131" y="28804"/>
                    <a:pt x="138747" y="30543"/>
                    <a:pt x="149225" y="31420"/>
                  </a:cubicBezTo>
                  <a:cubicBezTo>
                    <a:pt x="159690" y="32296"/>
                    <a:pt x="170167" y="29667"/>
                    <a:pt x="170167" y="44514"/>
                  </a:cubicBezTo>
                  <a:cubicBezTo>
                    <a:pt x="170167" y="59347"/>
                    <a:pt x="178892" y="82029"/>
                    <a:pt x="172784" y="86398"/>
                  </a:cubicBezTo>
                  <a:cubicBezTo>
                    <a:pt x="166675" y="90754"/>
                    <a:pt x="141364" y="102972"/>
                    <a:pt x="135268" y="109944"/>
                  </a:cubicBezTo>
                  <a:cubicBezTo>
                    <a:pt x="129146" y="116929"/>
                    <a:pt x="132652" y="126530"/>
                    <a:pt x="133515" y="132639"/>
                  </a:cubicBezTo>
                  <a:cubicBezTo>
                    <a:pt x="134379" y="138747"/>
                    <a:pt x="130899" y="160566"/>
                    <a:pt x="125666" y="164922"/>
                  </a:cubicBezTo>
                  <a:cubicBezTo>
                    <a:pt x="120434" y="169291"/>
                    <a:pt x="83782" y="193726"/>
                    <a:pt x="65456" y="194589"/>
                  </a:cubicBezTo>
                  <a:cubicBezTo>
                    <a:pt x="47130" y="195478"/>
                    <a:pt x="16586" y="197206"/>
                    <a:pt x="16586" y="197206"/>
                  </a:cubicBezTo>
                  <a:cubicBezTo>
                    <a:pt x="16586" y="197206"/>
                    <a:pt x="0" y="198095"/>
                    <a:pt x="0" y="204191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1" name="Shape 374">
              <a:extLst>
                <a:ext uri="{FF2B5EF4-FFF2-40B4-BE49-F238E27FC236}">
                  <a16:creationId xmlns:a16="http://schemas.microsoft.com/office/drawing/2014/main" id="{4B18881E-BA1A-4577-BD69-1982B9490154}"/>
                </a:ext>
              </a:extLst>
            </p:cNvPr>
            <p:cNvSpPr/>
            <p:nvPr/>
          </p:nvSpPr>
          <p:spPr>
            <a:xfrm>
              <a:off x="1793175" y="1489113"/>
              <a:ext cx="296088" cy="231813"/>
            </a:xfrm>
            <a:custGeom>
              <a:avLst/>
              <a:gdLst/>
              <a:ahLst/>
              <a:cxnLst/>
              <a:rect l="0" t="0" r="0" b="0"/>
              <a:pathLst>
                <a:path w="296088" h="231813">
                  <a:moveTo>
                    <a:pt x="45619" y="0"/>
                  </a:moveTo>
                  <a:cubicBezTo>
                    <a:pt x="45619" y="0"/>
                    <a:pt x="22682" y="35039"/>
                    <a:pt x="16282" y="39103"/>
                  </a:cubicBezTo>
                  <a:cubicBezTo>
                    <a:pt x="9894" y="43180"/>
                    <a:pt x="1169" y="57137"/>
                    <a:pt x="1740" y="62954"/>
                  </a:cubicBezTo>
                  <a:cubicBezTo>
                    <a:pt x="2324" y="68783"/>
                    <a:pt x="1169" y="86817"/>
                    <a:pt x="584" y="97866"/>
                  </a:cubicBezTo>
                  <a:cubicBezTo>
                    <a:pt x="0" y="108915"/>
                    <a:pt x="3493" y="129870"/>
                    <a:pt x="20358" y="135687"/>
                  </a:cubicBezTo>
                  <a:cubicBezTo>
                    <a:pt x="37236" y="141503"/>
                    <a:pt x="53518" y="142659"/>
                    <a:pt x="60503" y="155461"/>
                  </a:cubicBezTo>
                  <a:cubicBezTo>
                    <a:pt x="67488" y="168249"/>
                    <a:pt x="79121" y="201993"/>
                    <a:pt x="94818" y="211303"/>
                  </a:cubicBezTo>
                  <a:cubicBezTo>
                    <a:pt x="110528" y="220612"/>
                    <a:pt x="130124" y="231699"/>
                    <a:pt x="147574" y="230531"/>
                  </a:cubicBezTo>
                  <a:lnTo>
                    <a:pt x="149759" y="230645"/>
                  </a:lnTo>
                  <a:cubicBezTo>
                    <a:pt x="167208" y="231813"/>
                    <a:pt x="185560" y="220612"/>
                    <a:pt x="201257" y="211303"/>
                  </a:cubicBezTo>
                  <a:cubicBezTo>
                    <a:pt x="216954" y="201993"/>
                    <a:pt x="228600" y="168249"/>
                    <a:pt x="235572" y="155461"/>
                  </a:cubicBezTo>
                  <a:cubicBezTo>
                    <a:pt x="242557" y="142659"/>
                    <a:pt x="258852" y="141503"/>
                    <a:pt x="275717" y="135687"/>
                  </a:cubicBezTo>
                  <a:cubicBezTo>
                    <a:pt x="292583" y="129870"/>
                    <a:pt x="296088" y="108915"/>
                    <a:pt x="295504" y="97866"/>
                  </a:cubicBezTo>
                  <a:cubicBezTo>
                    <a:pt x="294920" y="86817"/>
                    <a:pt x="293751" y="68783"/>
                    <a:pt x="294336" y="62954"/>
                  </a:cubicBezTo>
                  <a:cubicBezTo>
                    <a:pt x="294920" y="57137"/>
                    <a:pt x="286182" y="43180"/>
                    <a:pt x="279781" y="39103"/>
                  </a:cubicBezTo>
                  <a:cubicBezTo>
                    <a:pt x="273393" y="35039"/>
                    <a:pt x="250470" y="0"/>
                    <a:pt x="250470" y="0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2" name="Shape 375">
              <a:extLst>
                <a:ext uri="{FF2B5EF4-FFF2-40B4-BE49-F238E27FC236}">
                  <a16:creationId xmlns:a16="http://schemas.microsoft.com/office/drawing/2014/main" id="{7418328C-7BC9-4583-A02D-88494E613F09}"/>
                </a:ext>
              </a:extLst>
            </p:cNvPr>
            <p:cNvSpPr/>
            <p:nvPr/>
          </p:nvSpPr>
          <p:spPr>
            <a:xfrm>
              <a:off x="2022367" y="1820259"/>
              <a:ext cx="88989" cy="71552"/>
            </a:xfrm>
            <a:custGeom>
              <a:avLst/>
              <a:gdLst/>
              <a:ahLst/>
              <a:cxnLst/>
              <a:rect l="0" t="0" r="0" b="0"/>
              <a:pathLst>
                <a:path w="88989" h="71552">
                  <a:moveTo>
                    <a:pt x="78600" y="381"/>
                  </a:moveTo>
                  <a:cubicBezTo>
                    <a:pt x="78600" y="381"/>
                    <a:pt x="88989" y="0"/>
                    <a:pt x="85509" y="12802"/>
                  </a:cubicBezTo>
                  <a:cubicBezTo>
                    <a:pt x="82017" y="25590"/>
                    <a:pt x="72708" y="63411"/>
                    <a:pt x="63983" y="67475"/>
                  </a:cubicBezTo>
                  <a:cubicBezTo>
                    <a:pt x="55257" y="71552"/>
                    <a:pt x="40132" y="70396"/>
                    <a:pt x="26162" y="65164"/>
                  </a:cubicBezTo>
                  <a:cubicBezTo>
                    <a:pt x="12205" y="59906"/>
                    <a:pt x="0" y="45961"/>
                    <a:pt x="4648" y="36640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3" name="Shape 376">
              <a:extLst>
                <a:ext uri="{FF2B5EF4-FFF2-40B4-BE49-F238E27FC236}">
                  <a16:creationId xmlns:a16="http://schemas.microsoft.com/office/drawing/2014/main" id="{556AF3EE-455E-4722-B00A-9D13EC8939F3}"/>
                </a:ext>
              </a:extLst>
            </p:cNvPr>
            <p:cNvSpPr/>
            <p:nvPr/>
          </p:nvSpPr>
          <p:spPr>
            <a:xfrm>
              <a:off x="1961384" y="1467068"/>
              <a:ext cx="54673" cy="46469"/>
            </a:xfrm>
            <a:custGeom>
              <a:avLst/>
              <a:gdLst/>
              <a:ahLst/>
              <a:cxnLst/>
              <a:rect l="0" t="0" r="0" b="0"/>
              <a:pathLst>
                <a:path w="54673" h="46469">
                  <a:moveTo>
                    <a:pt x="48425" y="32017"/>
                  </a:moveTo>
                  <a:cubicBezTo>
                    <a:pt x="48425" y="32017"/>
                    <a:pt x="54673" y="4686"/>
                    <a:pt x="47244" y="2337"/>
                  </a:cubicBezTo>
                  <a:cubicBezTo>
                    <a:pt x="39827" y="0"/>
                    <a:pt x="33972" y="5461"/>
                    <a:pt x="28511" y="7810"/>
                  </a:cubicBezTo>
                  <a:cubicBezTo>
                    <a:pt x="23038" y="10147"/>
                    <a:pt x="16789" y="10541"/>
                    <a:pt x="14834" y="10147"/>
                  </a:cubicBezTo>
                  <a:cubicBezTo>
                    <a:pt x="12890" y="9754"/>
                    <a:pt x="13271" y="17183"/>
                    <a:pt x="9766" y="28892"/>
                  </a:cubicBezTo>
                  <a:cubicBezTo>
                    <a:pt x="6248" y="40615"/>
                    <a:pt x="0" y="46469"/>
                    <a:pt x="0" y="46469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4" name="Shape 377">
              <a:extLst>
                <a:ext uri="{FF2B5EF4-FFF2-40B4-BE49-F238E27FC236}">
                  <a16:creationId xmlns:a16="http://schemas.microsoft.com/office/drawing/2014/main" id="{D56FCEC8-AD39-48FC-8017-66F47FC93ED1}"/>
                </a:ext>
              </a:extLst>
            </p:cNvPr>
            <p:cNvSpPr/>
            <p:nvPr/>
          </p:nvSpPr>
          <p:spPr>
            <a:xfrm>
              <a:off x="1927082" y="1823810"/>
              <a:ext cx="29819" cy="76670"/>
            </a:xfrm>
            <a:custGeom>
              <a:avLst/>
              <a:gdLst/>
              <a:ahLst/>
              <a:cxnLst/>
              <a:rect l="0" t="0" r="0" b="0"/>
              <a:pathLst>
                <a:path w="29819" h="76670">
                  <a:moveTo>
                    <a:pt x="14910" y="0"/>
                  </a:moveTo>
                  <a:cubicBezTo>
                    <a:pt x="23152" y="0"/>
                    <a:pt x="29819" y="17171"/>
                    <a:pt x="29819" y="38329"/>
                  </a:cubicBezTo>
                  <a:cubicBezTo>
                    <a:pt x="29819" y="59499"/>
                    <a:pt x="23152" y="76670"/>
                    <a:pt x="14910" y="76670"/>
                  </a:cubicBezTo>
                  <a:cubicBezTo>
                    <a:pt x="6680" y="76670"/>
                    <a:pt x="0" y="59499"/>
                    <a:pt x="0" y="38329"/>
                  </a:cubicBezTo>
                  <a:cubicBezTo>
                    <a:pt x="0" y="17171"/>
                    <a:pt x="6680" y="0"/>
                    <a:pt x="1491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5" name="Shape 378">
              <a:extLst>
                <a:ext uri="{FF2B5EF4-FFF2-40B4-BE49-F238E27FC236}">
                  <a16:creationId xmlns:a16="http://schemas.microsoft.com/office/drawing/2014/main" id="{31289D14-1292-425E-893F-2BDE1032F139}"/>
                </a:ext>
              </a:extLst>
            </p:cNvPr>
            <p:cNvSpPr/>
            <p:nvPr/>
          </p:nvSpPr>
          <p:spPr>
            <a:xfrm>
              <a:off x="1927082" y="1823810"/>
              <a:ext cx="29819" cy="76670"/>
            </a:xfrm>
            <a:custGeom>
              <a:avLst/>
              <a:gdLst/>
              <a:ahLst/>
              <a:cxnLst/>
              <a:rect l="0" t="0" r="0" b="0"/>
              <a:pathLst>
                <a:path w="29819" h="76670">
                  <a:moveTo>
                    <a:pt x="29819" y="38329"/>
                  </a:moveTo>
                  <a:cubicBezTo>
                    <a:pt x="29819" y="17171"/>
                    <a:pt x="23152" y="0"/>
                    <a:pt x="14910" y="0"/>
                  </a:cubicBezTo>
                  <a:cubicBezTo>
                    <a:pt x="6680" y="0"/>
                    <a:pt x="0" y="17171"/>
                    <a:pt x="0" y="38329"/>
                  </a:cubicBezTo>
                  <a:cubicBezTo>
                    <a:pt x="0" y="59499"/>
                    <a:pt x="6680" y="76670"/>
                    <a:pt x="14910" y="76670"/>
                  </a:cubicBezTo>
                  <a:cubicBezTo>
                    <a:pt x="23152" y="76670"/>
                    <a:pt x="29819" y="59499"/>
                    <a:pt x="29819" y="38329"/>
                  </a:cubicBezTo>
                  <a:close/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6" name="Shape 379">
              <a:extLst>
                <a:ext uri="{FF2B5EF4-FFF2-40B4-BE49-F238E27FC236}">
                  <a16:creationId xmlns:a16="http://schemas.microsoft.com/office/drawing/2014/main" id="{01DE0F1B-DB14-4171-9D64-4A6D7B0A4C92}"/>
                </a:ext>
              </a:extLst>
            </p:cNvPr>
            <p:cNvSpPr/>
            <p:nvPr/>
          </p:nvSpPr>
          <p:spPr>
            <a:xfrm>
              <a:off x="1763565" y="1710507"/>
              <a:ext cx="26099" cy="63551"/>
            </a:xfrm>
            <a:custGeom>
              <a:avLst/>
              <a:gdLst/>
              <a:ahLst/>
              <a:cxnLst/>
              <a:rect l="0" t="0" r="0" b="0"/>
              <a:pathLst>
                <a:path w="26099" h="63551">
                  <a:moveTo>
                    <a:pt x="343" y="0"/>
                  </a:moveTo>
                  <a:lnTo>
                    <a:pt x="26099" y="63551"/>
                  </a:lnTo>
                  <a:cubicBezTo>
                    <a:pt x="0" y="35382"/>
                    <a:pt x="343" y="0"/>
                    <a:pt x="343" y="0"/>
                  </a:cubicBezTo>
                  <a:close/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7" name="Shape 380">
              <a:extLst>
                <a:ext uri="{FF2B5EF4-FFF2-40B4-BE49-F238E27FC236}">
                  <a16:creationId xmlns:a16="http://schemas.microsoft.com/office/drawing/2014/main" id="{C774EB42-253B-4C04-B46B-2B7A51EAC8CE}"/>
                </a:ext>
              </a:extLst>
            </p:cNvPr>
            <p:cNvSpPr/>
            <p:nvPr/>
          </p:nvSpPr>
          <p:spPr>
            <a:xfrm>
              <a:off x="2092574" y="1710507"/>
              <a:ext cx="26098" cy="63551"/>
            </a:xfrm>
            <a:custGeom>
              <a:avLst/>
              <a:gdLst/>
              <a:ahLst/>
              <a:cxnLst/>
              <a:rect l="0" t="0" r="0" b="0"/>
              <a:pathLst>
                <a:path w="26098" h="63551">
                  <a:moveTo>
                    <a:pt x="25768" y="0"/>
                  </a:moveTo>
                  <a:cubicBezTo>
                    <a:pt x="25768" y="0"/>
                    <a:pt x="26098" y="35382"/>
                    <a:pt x="0" y="63551"/>
                  </a:cubicBezTo>
                  <a:lnTo>
                    <a:pt x="25768" y="0"/>
                  </a:lnTo>
                  <a:close/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8" name="Shape 381">
              <a:extLst>
                <a:ext uri="{FF2B5EF4-FFF2-40B4-BE49-F238E27FC236}">
                  <a16:creationId xmlns:a16="http://schemas.microsoft.com/office/drawing/2014/main" id="{1337F829-AF73-423A-A129-F15FD681E83A}"/>
                </a:ext>
              </a:extLst>
            </p:cNvPr>
            <p:cNvSpPr/>
            <p:nvPr/>
          </p:nvSpPr>
          <p:spPr>
            <a:xfrm>
              <a:off x="1769912" y="1633914"/>
              <a:ext cx="10223" cy="31090"/>
            </a:xfrm>
            <a:custGeom>
              <a:avLst/>
              <a:gdLst/>
              <a:ahLst/>
              <a:cxnLst/>
              <a:rect l="0" t="0" r="0" b="0"/>
              <a:pathLst>
                <a:path w="10223" h="31090">
                  <a:moveTo>
                    <a:pt x="10223" y="0"/>
                  </a:moveTo>
                  <a:lnTo>
                    <a:pt x="0" y="31090"/>
                  </a:lnTo>
                  <a:cubicBezTo>
                    <a:pt x="0" y="31090"/>
                    <a:pt x="3264" y="10439"/>
                    <a:pt x="10223" y="0"/>
                  </a:cubicBezTo>
                  <a:close/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299" name="Shape 382">
              <a:extLst>
                <a:ext uri="{FF2B5EF4-FFF2-40B4-BE49-F238E27FC236}">
                  <a16:creationId xmlns:a16="http://schemas.microsoft.com/office/drawing/2014/main" id="{8DD19CEC-4AF2-426F-A8C5-D26CB3790089}"/>
                </a:ext>
              </a:extLst>
            </p:cNvPr>
            <p:cNvSpPr/>
            <p:nvPr/>
          </p:nvSpPr>
          <p:spPr>
            <a:xfrm>
              <a:off x="2102191" y="1633914"/>
              <a:ext cx="10223" cy="31090"/>
            </a:xfrm>
            <a:custGeom>
              <a:avLst/>
              <a:gdLst/>
              <a:ahLst/>
              <a:cxnLst/>
              <a:rect l="0" t="0" r="0" b="0"/>
              <a:pathLst>
                <a:path w="10223" h="31090">
                  <a:moveTo>
                    <a:pt x="0" y="0"/>
                  </a:moveTo>
                  <a:cubicBezTo>
                    <a:pt x="6960" y="10439"/>
                    <a:pt x="10223" y="31090"/>
                    <a:pt x="10223" y="31090"/>
                  </a:cubicBezTo>
                  <a:lnTo>
                    <a:pt x="0" y="0"/>
                  </a:lnTo>
                  <a:close/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1">
              <a:srgbClr val="FFFEF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0" name="Shape 383">
              <a:extLst>
                <a:ext uri="{FF2B5EF4-FFF2-40B4-BE49-F238E27FC236}">
                  <a16:creationId xmlns:a16="http://schemas.microsoft.com/office/drawing/2014/main" id="{E9F98180-47AD-470D-9F65-9CEF45026F89}"/>
                </a:ext>
              </a:extLst>
            </p:cNvPr>
            <p:cNvSpPr/>
            <p:nvPr/>
          </p:nvSpPr>
          <p:spPr>
            <a:xfrm>
              <a:off x="1868680" y="1573593"/>
              <a:ext cx="144132" cy="20905"/>
            </a:xfrm>
            <a:custGeom>
              <a:avLst/>
              <a:gdLst/>
              <a:ahLst/>
              <a:cxnLst/>
              <a:rect l="0" t="0" r="0" b="0"/>
              <a:pathLst>
                <a:path w="144132" h="20905">
                  <a:moveTo>
                    <a:pt x="144132" y="2324"/>
                  </a:moveTo>
                  <a:cubicBezTo>
                    <a:pt x="144132" y="2324"/>
                    <a:pt x="132524" y="0"/>
                    <a:pt x="124638" y="3251"/>
                  </a:cubicBezTo>
                  <a:cubicBezTo>
                    <a:pt x="116738" y="6503"/>
                    <a:pt x="113487" y="18111"/>
                    <a:pt x="104673" y="19520"/>
                  </a:cubicBezTo>
                  <a:cubicBezTo>
                    <a:pt x="95834" y="20905"/>
                    <a:pt x="88874" y="16256"/>
                    <a:pt x="82372" y="16256"/>
                  </a:cubicBezTo>
                  <a:lnTo>
                    <a:pt x="61773" y="16256"/>
                  </a:lnTo>
                  <a:cubicBezTo>
                    <a:pt x="55270" y="16256"/>
                    <a:pt x="48298" y="20905"/>
                    <a:pt x="39484" y="19520"/>
                  </a:cubicBezTo>
                  <a:cubicBezTo>
                    <a:pt x="30645" y="18111"/>
                    <a:pt x="27406" y="6503"/>
                    <a:pt x="19507" y="3251"/>
                  </a:cubicBezTo>
                  <a:cubicBezTo>
                    <a:pt x="11608" y="0"/>
                    <a:pt x="0" y="2324"/>
                    <a:pt x="0" y="2324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1" name="Shape 384">
              <a:extLst>
                <a:ext uri="{FF2B5EF4-FFF2-40B4-BE49-F238E27FC236}">
                  <a16:creationId xmlns:a16="http://schemas.microsoft.com/office/drawing/2014/main" id="{E8DAAC04-B7A9-406B-B33E-0BB786775D4E}"/>
                </a:ext>
              </a:extLst>
            </p:cNvPr>
            <p:cNvSpPr/>
            <p:nvPr/>
          </p:nvSpPr>
          <p:spPr>
            <a:xfrm>
              <a:off x="1868680" y="1599526"/>
              <a:ext cx="144132" cy="20905"/>
            </a:xfrm>
            <a:custGeom>
              <a:avLst/>
              <a:gdLst/>
              <a:ahLst/>
              <a:cxnLst/>
              <a:rect l="0" t="0" r="0" b="0"/>
              <a:pathLst>
                <a:path w="144132" h="20905">
                  <a:moveTo>
                    <a:pt x="144132" y="2324"/>
                  </a:moveTo>
                  <a:cubicBezTo>
                    <a:pt x="144132" y="2324"/>
                    <a:pt x="132524" y="0"/>
                    <a:pt x="124638" y="3251"/>
                  </a:cubicBezTo>
                  <a:cubicBezTo>
                    <a:pt x="116738" y="6503"/>
                    <a:pt x="113487" y="18111"/>
                    <a:pt x="104673" y="19507"/>
                  </a:cubicBezTo>
                  <a:cubicBezTo>
                    <a:pt x="95834" y="20905"/>
                    <a:pt x="88874" y="16256"/>
                    <a:pt x="82372" y="16256"/>
                  </a:cubicBezTo>
                  <a:lnTo>
                    <a:pt x="61773" y="16256"/>
                  </a:lnTo>
                  <a:cubicBezTo>
                    <a:pt x="55270" y="16256"/>
                    <a:pt x="48298" y="20905"/>
                    <a:pt x="39484" y="19507"/>
                  </a:cubicBezTo>
                  <a:cubicBezTo>
                    <a:pt x="30645" y="18111"/>
                    <a:pt x="27406" y="6503"/>
                    <a:pt x="19507" y="3251"/>
                  </a:cubicBezTo>
                  <a:cubicBezTo>
                    <a:pt x="11608" y="0"/>
                    <a:pt x="0" y="2324"/>
                    <a:pt x="0" y="2324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2" name="Shape 385">
              <a:extLst>
                <a:ext uri="{FF2B5EF4-FFF2-40B4-BE49-F238E27FC236}">
                  <a16:creationId xmlns:a16="http://schemas.microsoft.com/office/drawing/2014/main" id="{5A1CDA18-49DE-46C0-95D9-B9AFD23B18A8}"/>
                </a:ext>
              </a:extLst>
            </p:cNvPr>
            <p:cNvSpPr/>
            <p:nvPr/>
          </p:nvSpPr>
          <p:spPr>
            <a:xfrm>
              <a:off x="1880038" y="1627924"/>
              <a:ext cx="121412" cy="17589"/>
            </a:xfrm>
            <a:custGeom>
              <a:avLst/>
              <a:gdLst/>
              <a:ahLst/>
              <a:cxnLst/>
              <a:rect l="0" t="0" r="0" b="0"/>
              <a:pathLst>
                <a:path w="121412" h="17589">
                  <a:moveTo>
                    <a:pt x="121412" y="1956"/>
                  </a:moveTo>
                  <a:cubicBezTo>
                    <a:pt x="121412" y="1956"/>
                    <a:pt x="111620" y="0"/>
                    <a:pt x="104978" y="2743"/>
                  </a:cubicBezTo>
                  <a:cubicBezTo>
                    <a:pt x="98336" y="5474"/>
                    <a:pt x="95593" y="15253"/>
                    <a:pt x="88163" y="16434"/>
                  </a:cubicBezTo>
                  <a:cubicBezTo>
                    <a:pt x="80734" y="17589"/>
                    <a:pt x="74866" y="13691"/>
                    <a:pt x="69380" y="13691"/>
                  </a:cubicBezTo>
                  <a:lnTo>
                    <a:pt x="52032" y="13691"/>
                  </a:lnTo>
                  <a:cubicBezTo>
                    <a:pt x="46546" y="13691"/>
                    <a:pt x="40691" y="17589"/>
                    <a:pt x="33261" y="16434"/>
                  </a:cubicBezTo>
                  <a:cubicBezTo>
                    <a:pt x="25832" y="15253"/>
                    <a:pt x="23089" y="5474"/>
                    <a:pt x="16434" y="2743"/>
                  </a:cubicBezTo>
                  <a:cubicBezTo>
                    <a:pt x="9792" y="0"/>
                    <a:pt x="0" y="1956"/>
                    <a:pt x="0" y="1956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3" name="Shape 386">
              <a:extLst>
                <a:ext uri="{FF2B5EF4-FFF2-40B4-BE49-F238E27FC236}">
                  <a16:creationId xmlns:a16="http://schemas.microsoft.com/office/drawing/2014/main" id="{1FE25C18-E679-4FEB-A792-CBF8AC335543}"/>
                </a:ext>
              </a:extLst>
            </p:cNvPr>
            <p:cNvSpPr/>
            <p:nvPr/>
          </p:nvSpPr>
          <p:spPr>
            <a:xfrm>
              <a:off x="1886936" y="1660349"/>
              <a:ext cx="107620" cy="15608"/>
            </a:xfrm>
            <a:custGeom>
              <a:avLst/>
              <a:gdLst/>
              <a:ahLst/>
              <a:cxnLst/>
              <a:rect l="0" t="0" r="0" b="0"/>
              <a:pathLst>
                <a:path w="107620" h="15608">
                  <a:moveTo>
                    <a:pt x="107620" y="1740"/>
                  </a:moveTo>
                  <a:cubicBezTo>
                    <a:pt x="107620" y="1740"/>
                    <a:pt x="98946" y="0"/>
                    <a:pt x="93066" y="2438"/>
                  </a:cubicBezTo>
                  <a:cubicBezTo>
                    <a:pt x="87173" y="4864"/>
                    <a:pt x="84734" y="13526"/>
                    <a:pt x="78156" y="14567"/>
                  </a:cubicBezTo>
                  <a:cubicBezTo>
                    <a:pt x="71565" y="15608"/>
                    <a:pt x="66358" y="12141"/>
                    <a:pt x="61506" y="12141"/>
                  </a:cubicBezTo>
                  <a:lnTo>
                    <a:pt x="46114" y="12141"/>
                  </a:lnTo>
                  <a:cubicBezTo>
                    <a:pt x="41262" y="12141"/>
                    <a:pt x="36068" y="15608"/>
                    <a:pt x="29477" y="14567"/>
                  </a:cubicBezTo>
                  <a:cubicBezTo>
                    <a:pt x="22885" y="13526"/>
                    <a:pt x="20472" y="4864"/>
                    <a:pt x="14567" y="2438"/>
                  </a:cubicBezTo>
                  <a:cubicBezTo>
                    <a:pt x="8674" y="0"/>
                    <a:pt x="0" y="1740"/>
                    <a:pt x="0" y="1740"/>
                  </a:cubicBez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4" name="Shape 387">
              <a:extLst>
                <a:ext uri="{FF2B5EF4-FFF2-40B4-BE49-F238E27FC236}">
                  <a16:creationId xmlns:a16="http://schemas.microsoft.com/office/drawing/2014/main" id="{D3480150-FEE1-46FA-9B82-54899725EA1F}"/>
                </a:ext>
              </a:extLst>
            </p:cNvPr>
            <p:cNvSpPr/>
            <p:nvPr/>
          </p:nvSpPr>
          <p:spPr>
            <a:xfrm>
              <a:off x="1922063" y="1716052"/>
              <a:ext cx="43155" cy="42177"/>
            </a:xfrm>
            <a:custGeom>
              <a:avLst/>
              <a:gdLst/>
              <a:ahLst/>
              <a:cxnLst/>
              <a:rect l="0" t="0" r="0" b="0"/>
              <a:pathLst>
                <a:path w="43155" h="42177">
                  <a:moveTo>
                    <a:pt x="0" y="1041"/>
                  </a:moveTo>
                  <a:lnTo>
                    <a:pt x="19723" y="42177"/>
                  </a:lnTo>
                  <a:lnTo>
                    <a:pt x="24473" y="42177"/>
                  </a:lnTo>
                  <a:lnTo>
                    <a:pt x="43155" y="0"/>
                  </a:lnTo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5" name="Shape 388">
              <a:extLst>
                <a:ext uri="{FF2B5EF4-FFF2-40B4-BE49-F238E27FC236}">
                  <a16:creationId xmlns:a16="http://schemas.microsoft.com/office/drawing/2014/main" id="{123335C5-FACD-4C08-A426-8E80F022C95D}"/>
                </a:ext>
              </a:extLst>
            </p:cNvPr>
            <p:cNvSpPr/>
            <p:nvPr/>
          </p:nvSpPr>
          <p:spPr>
            <a:xfrm>
              <a:off x="1873568" y="1506675"/>
              <a:ext cx="141542" cy="57658"/>
            </a:xfrm>
            <a:custGeom>
              <a:avLst/>
              <a:gdLst/>
              <a:ahLst/>
              <a:cxnLst/>
              <a:rect l="0" t="0" r="0" b="0"/>
              <a:pathLst>
                <a:path w="141542" h="57658">
                  <a:moveTo>
                    <a:pt x="17044" y="5817"/>
                  </a:moveTo>
                  <a:cubicBezTo>
                    <a:pt x="17044" y="5817"/>
                    <a:pt x="0" y="11633"/>
                    <a:pt x="1156" y="25438"/>
                  </a:cubicBezTo>
                  <a:cubicBezTo>
                    <a:pt x="2324" y="39256"/>
                    <a:pt x="17044" y="50635"/>
                    <a:pt x="28017" y="52337"/>
                  </a:cubicBezTo>
                  <a:cubicBezTo>
                    <a:pt x="39002" y="54026"/>
                    <a:pt x="55753" y="52096"/>
                    <a:pt x="60668" y="51372"/>
                  </a:cubicBezTo>
                  <a:cubicBezTo>
                    <a:pt x="65570" y="50635"/>
                    <a:pt x="77699" y="52578"/>
                    <a:pt x="81458" y="53302"/>
                  </a:cubicBezTo>
                  <a:cubicBezTo>
                    <a:pt x="85217" y="54026"/>
                    <a:pt x="116129" y="57658"/>
                    <a:pt x="133452" y="28346"/>
                  </a:cubicBezTo>
                  <a:cubicBezTo>
                    <a:pt x="141542" y="14046"/>
                    <a:pt x="125362" y="5817"/>
                    <a:pt x="118428" y="2908"/>
                  </a:cubicBezTo>
                  <a:cubicBezTo>
                    <a:pt x="111494" y="0"/>
                    <a:pt x="94463" y="4115"/>
                    <a:pt x="87808" y="6071"/>
                  </a:cubicBezTo>
                  <a:cubicBezTo>
                    <a:pt x="81178" y="8001"/>
                    <a:pt x="64415" y="7519"/>
                    <a:pt x="57772" y="7519"/>
                  </a:cubicBezTo>
                  <a:cubicBezTo>
                    <a:pt x="51143" y="7519"/>
                    <a:pt x="37846" y="737"/>
                    <a:pt x="17044" y="5817"/>
                  </a:cubicBezTo>
                  <a:close/>
                </a:path>
              </a:pathLst>
            </a:custGeom>
            <a:ln w="10160" cap="flat">
              <a:miter lim="127000"/>
            </a:ln>
          </p:spPr>
          <p:style>
            <a:lnRef idx="1">
              <a:srgbClr val="D3D2D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6" name="Shape 389">
              <a:extLst>
                <a:ext uri="{FF2B5EF4-FFF2-40B4-BE49-F238E27FC236}">
                  <a16:creationId xmlns:a16="http://schemas.microsoft.com/office/drawing/2014/main" id="{63C8AAD2-9098-40D7-8A93-5A4494525371}"/>
                </a:ext>
              </a:extLst>
            </p:cNvPr>
            <p:cNvSpPr/>
            <p:nvPr/>
          </p:nvSpPr>
          <p:spPr>
            <a:xfrm>
              <a:off x="2266563" y="1020224"/>
              <a:ext cx="478612" cy="473316"/>
            </a:xfrm>
            <a:custGeom>
              <a:avLst/>
              <a:gdLst/>
              <a:ahLst/>
              <a:cxnLst/>
              <a:rect l="0" t="0" r="0" b="0"/>
              <a:pathLst>
                <a:path w="478612" h="473316">
                  <a:moveTo>
                    <a:pt x="0" y="473316"/>
                  </a:moveTo>
                  <a:lnTo>
                    <a:pt x="478612" y="0"/>
                  </a:lnTo>
                </a:path>
              </a:pathLst>
            </a:custGeom>
            <a:ln w="12700" cap="sq">
              <a:miter lim="127000"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7" name="Shape 390">
              <a:extLst>
                <a:ext uri="{FF2B5EF4-FFF2-40B4-BE49-F238E27FC236}">
                  <a16:creationId xmlns:a16="http://schemas.microsoft.com/office/drawing/2014/main" id="{F1009FA4-5325-434B-B031-EB19F02859C4}"/>
                </a:ext>
              </a:extLst>
            </p:cNvPr>
            <p:cNvSpPr/>
            <p:nvPr/>
          </p:nvSpPr>
          <p:spPr>
            <a:xfrm>
              <a:off x="2686742" y="966920"/>
              <a:ext cx="112344" cy="111836"/>
            </a:xfrm>
            <a:custGeom>
              <a:avLst/>
              <a:gdLst/>
              <a:ahLst/>
              <a:cxnLst/>
              <a:rect l="0" t="0" r="0" b="0"/>
              <a:pathLst>
                <a:path w="112344" h="111836">
                  <a:moveTo>
                    <a:pt x="112344" y="0"/>
                  </a:moveTo>
                  <a:lnTo>
                    <a:pt x="66142" y="111836"/>
                  </a:lnTo>
                  <a:lnTo>
                    <a:pt x="47282" y="64351"/>
                  </a:lnTo>
                  <a:lnTo>
                    <a:pt x="0" y="44945"/>
                  </a:lnTo>
                  <a:lnTo>
                    <a:pt x="112344" y="0"/>
                  </a:ln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6E273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8" name="Shape 391">
              <a:extLst>
                <a:ext uri="{FF2B5EF4-FFF2-40B4-BE49-F238E27FC236}">
                  <a16:creationId xmlns:a16="http://schemas.microsoft.com/office/drawing/2014/main" id="{A17B0555-DBD8-4871-8103-31D79F4EC9C8}"/>
                </a:ext>
              </a:extLst>
            </p:cNvPr>
            <p:cNvSpPr/>
            <p:nvPr/>
          </p:nvSpPr>
          <p:spPr>
            <a:xfrm>
              <a:off x="2291963" y="1121202"/>
              <a:ext cx="1362088" cy="399860"/>
            </a:xfrm>
            <a:custGeom>
              <a:avLst/>
              <a:gdLst/>
              <a:ahLst/>
              <a:cxnLst/>
              <a:rect l="0" t="0" r="0" b="0"/>
              <a:pathLst>
                <a:path w="1362088" h="399860">
                  <a:moveTo>
                    <a:pt x="0" y="399860"/>
                  </a:moveTo>
                  <a:lnTo>
                    <a:pt x="1362088" y="0"/>
                  </a:lnTo>
                </a:path>
              </a:pathLst>
            </a:custGeom>
            <a:ln w="12700" cap="sq">
              <a:miter lim="127000"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309" name="Shape 392">
              <a:extLst>
                <a:ext uri="{FF2B5EF4-FFF2-40B4-BE49-F238E27FC236}">
                  <a16:creationId xmlns:a16="http://schemas.microsoft.com/office/drawing/2014/main" id="{CF7175B9-8634-4247-9D85-2F59B0411B72}"/>
                </a:ext>
              </a:extLst>
            </p:cNvPr>
            <p:cNvSpPr/>
            <p:nvPr/>
          </p:nvSpPr>
          <p:spPr>
            <a:xfrm>
              <a:off x="3606573" y="1086129"/>
              <a:ext cx="120231" cy="90246"/>
            </a:xfrm>
            <a:custGeom>
              <a:avLst/>
              <a:gdLst/>
              <a:ahLst/>
              <a:cxnLst/>
              <a:rect l="0" t="0" r="0" b="0"/>
              <a:pathLst>
                <a:path w="120231" h="90246">
                  <a:moveTo>
                    <a:pt x="0" y="0"/>
                  </a:moveTo>
                  <a:lnTo>
                    <a:pt x="120231" y="13716"/>
                  </a:lnTo>
                  <a:lnTo>
                    <a:pt x="26505" y="90246"/>
                  </a:lnTo>
                  <a:lnTo>
                    <a:pt x="32423" y="39497"/>
                  </a:lnTo>
                  <a:lnTo>
                    <a:pt x="0" y="0"/>
                  </a:lnTo>
                  <a:close/>
                </a:path>
              </a:pathLst>
            </a:custGeom>
            <a:ln w="0" cap="sq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6E273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</p:grpSp>
      <p:sp>
        <p:nvSpPr>
          <p:cNvPr id="310" name="Fußzeilenplatzhalter 3">
            <a:extLst>
              <a:ext uri="{FF2B5EF4-FFF2-40B4-BE49-F238E27FC236}">
                <a16:creationId xmlns:a16="http://schemas.microsoft.com/office/drawing/2014/main" id="{C2AB1F85-266A-483D-9427-5BB878B9720F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570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4B38A-0C66-4A47-998C-5CE973CF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OSTEOproSPINE</a:t>
            </a:r>
            <a:endParaRPr lang="en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4567A-E7D0-47C6-9BF7-71EB7E0EA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754" y="1138914"/>
            <a:ext cx="8366493" cy="5169811"/>
          </a:xfrm>
        </p:spPr>
        <p:txBody>
          <a:bodyPr/>
          <a:lstStyle/>
          <a:p>
            <a:pPr algn="just"/>
            <a:r>
              <a:rPr lang="en-GB" dirty="0"/>
              <a:t>Generating a novel bone inductive drug to allow fusion of lumbar vertebrae: The new Croatian medicine </a:t>
            </a:r>
            <a:r>
              <a:rPr lang="en-GB" dirty="0" err="1"/>
              <a:t>Osteogrow</a:t>
            </a:r>
            <a:r>
              <a:rPr lang="en-GB" dirty="0"/>
              <a:t> is made from an autologous blood clot, in which a recombinant protein is added and after a specific binding, a medicine is formed, which is then injected into the patient. It is implanted on the specific spot where we wish to create new bone tissue</a:t>
            </a:r>
            <a:r>
              <a:rPr lang="sl-SI" dirty="0"/>
              <a:t>.</a:t>
            </a:r>
            <a:endParaRPr lang="en-SI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AFEDEA5-A073-47DE-B5D9-77CA0ECBD1B3}"/>
              </a:ext>
            </a:extLst>
          </p:cNvPr>
          <p:cNvGrpSpPr/>
          <p:nvPr/>
        </p:nvGrpSpPr>
        <p:grpSpPr>
          <a:xfrm>
            <a:off x="602977" y="2856412"/>
            <a:ext cx="3307171" cy="2862674"/>
            <a:chOff x="0" y="0"/>
            <a:chExt cx="2051276" cy="1985394"/>
          </a:xfrm>
        </p:grpSpPr>
        <p:sp>
          <p:nvSpPr>
            <p:cNvPr id="63" name="Shape 82">
              <a:extLst>
                <a:ext uri="{FF2B5EF4-FFF2-40B4-BE49-F238E27FC236}">
                  <a16:creationId xmlns:a16="http://schemas.microsoft.com/office/drawing/2014/main" id="{2AB05BFD-74AF-49D1-BE88-9FDC5D9D9572}"/>
                </a:ext>
              </a:extLst>
            </p:cNvPr>
            <p:cNvSpPr/>
            <p:nvPr/>
          </p:nvSpPr>
          <p:spPr>
            <a:xfrm>
              <a:off x="893972" y="1354058"/>
              <a:ext cx="114122" cy="70345"/>
            </a:xfrm>
            <a:custGeom>
              <a:avLst/>
              <a:gdLst/>
              <a:ahLst/>
              <a:cxnLst/>
              <a:rect l="0" t="0" r="0" b="0"/>
              <a:pathLst>
                <a:path w="114122" h="70345">
                  <a:moveTo>
                    <a:pt x="35179" y="0"/>
                  </a:moveTo>
                  <a:lnTo>
                    <a:pt x="78943" y="0"/>
                  </a:lnTo>
                  <a:cubicBezTo>
                    <a:pt x="98374" y="0"/>
                    <a:pt x="114122" y="15748"/>
                    <a:pt x="114122" y="35166"/>
                  </a:cubicBezTo>
                  <a:cubicBezTo>
                    <a:pt x="114122" y="54597"/>
                    <a:pt x="98374" y="70345"/>
                    <a:pt x="78943" y="70345"/>
                  </a:cubicBezTo>
                  <a:lnTo>
                    <a:pt x="35179" y="70345"/>
                  </a:lnTo>
                  <a:cubicBezTo>
                    <a:pt x="15748" y="70345"/>
                    <a:pt x="0" y="54597"/>
                    <a:pt x="0" y="35166"/>
                  </a:cubicBezTo>
                  <a:cubicBezTo>
                    <a:pt x="0" y="15748"/>
                    <a:pt x="15748" y="0"/>
                    <a:pt x="3517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64" name="Shape 83">
              <a:extLst>
                <a:ext uri="{FF2B5EF4-FFF2-40B4-BE49-F238E27FC236}">
                  <a16:creationId xmlns:a16="http://schemas.microsoft.com/office/drawing/2014/main" id="{11D414EA-2647-420A-833B-BAF5A4CA2B0D}"/>
                </a:ext>
              </a:extLst>
            </p:cNvPr>
            <p:cNvSpPr/>
            <p:nvPr/>
          </p:nvSpPr>
          <p:spPr>
            <a:xfrm>
              <a:off x="893972" y="1435939"/>
              <a:ext cx="114122" cy="70333"/>
            </a:xfrm>
            <a:custGeom>
              <a:avLst/>
              <a:gdLst/>
              <a:ahLst/>
              <a:cxnLst/>
              <a:rect l="0" t="0" r="0" b="0"/>
              <a:pathLst>
                <a:path w="114122" h="70333">
                  <a:moveTo>
                    <a:pt x="35179" y="0"/>
                  </a:moveTo>
                  <a:lnTo>
                    <a:pt x="78943" y="0"/>
                  </a:lnTo>
                  <a:cubicBezTo>
                    <a:pt x="98374" y="0"/>
                    <a:pt x="114122" y="15735"/>
                    <a:pt x="114122" y="35154"/>
                  </a:cubicBezTo>
                  <a:cubicBezTo>
                    <a:pt x="114122" y="54597"/>
                    <a:pt x="98374" y="70333"/>
                    <a:pt x="78943" y="70333"/>
                  </a:cubicBezTo>
                  <a:lnTo>
                    <a:pt x="35179" y="70333"/>
                  </a:lnTo>
                  <a:cubicBezTo>
                    <a:pt x="15748" y="70333"/>
                    <a:pt x="0" y="54597"/>
                    <a:pt x="0" y="35154"/>
                  </a:cubicBezTo>
                  <a:cubicBezTo>
                    <a:pt x="0" y="15735"/>
                    <a:pt x="15748" y="0"/>
                    <a:pt x="3517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65" name="Shape 84">
              <a:extLst>
                <a:ext uri="{FF2B5EF4-FFF2-40B4-BE49-F238E27FC236}">
                  <a16:creationId xmlns:a16="http://schemas.microsoft.com/office/drawing/2014/main" id="{3C0BB936-19AA-459D-8303-27B66F5A2B6B}"/>
                </a:ext>
              </a:extLst>
            </p:cNvPr>
            <p:cNvSpPr/>
            <p:nvPr/>
          </p:nvSpPr>
          <p:spPr>
            <a:xfrm>
              <a:off x="893972" y="1517806"/>
              <a:ext cx="114122" cy="70345"/>
            </a:xfrm>
            <a:custGeom>
              <a:avLst/>
              <a:gdLst/>
              <a:ahLst/>
              <a:cxnLst/>
              <a:rect l="0" t="0" r="0" b="0"/>
              <a:pathLst>
                <a:path w="114122" h="70345">
                  <a:moveTo>
                    <a:pt x="35179" y="0"/>
                  </a:moveTo>
                  <a:lnTo>
                    <a:pt x="78943" y="0"/>
                  </a:lnTo>
                  <a:cubicBezTo>
                    <a:pt x="98374" y="0"/>
                    <a:pt x="114122" y="15748"/>
                    <a:pt x="114122" y="35166"/>
                  </a:cubicBezTo>
                  <a:cubicBezTo>
                    <a:pt x="114122" y="54597"/>
                    <a:pt x="98374" y="70345"/>
                    <a:pt x="78943" y="70345"/>
                  </a:cubicBezTo>
                  <a:lnTo>
                    <a:pt x="35179" y="70345"/>
                  </a:lnTo>
                  <a:cubicBezTo>
                    <a:pt x="15748" y="70345"/>
                    <a:pt x="0" y="54597"/>
                    <a:pt x="0" y="35166"/>
                  </a:cubicBezTo>
                  <a:cubicBezTo>
                    <a:pt x="0" y="15748"/>
                    <a:pt x="15748" y="0"/>
                    <a:pt x="3517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66" name="Shape 85">
              <a:extLst>
                <a:ext uri="{FF2B5EF4-FFF2-40B4-BE49-F238E27FC236}">
                  <a16:creationId xmlns:a16="http://schemas.microsoft.com/office/drawing/2014/main" id="{2091E95B-A2E0-44B9-B284-D1A19E881603}"/>
                </a:ext>
              </a:extLst>
            </p:cNvPr>
            <p:cNvSpPr/>
            <p:nvPr/>
          </p:nvSpPr>
          <p:spPr>
            <a:xfrm>
              <a:off x="893972" y="1272178"/>
              <a:ext cx="114122" cy="70345"/>
            </a:xfrm>
            <a:custGeom>
              <a:avLst/>
              <a:gdLst/>
              <a:ahLst/>
              <a:cxnLst/>
              <a:rect l="0" t="0" r="0" b="0"/>
              <a:pathLst>
                <a:path w="114122" h="70345">
                  <a:moveTo>
                    <a:pt x="35179" y="0"/>
                  </a:moveTo>
                  <a:lnTo>
                    <a:pt x="78943" y="0"/>
                  </a:lnTo>
                  <a:cubicBezTo>
                    <a:pt x="98374" y="0"/>
                    <a:pt x="114122" y="15748"/>
                    <a:pt x="114122" y="35166"/>
                  </a:cubicBezTo>
                  <a:cubicBezTo>
                    <a:pt x="114122" y="54597"/>
                    <a:pt x="98374" y="70345"/>
                    <a:pt x="78943" y="70345"/>
                  </a:cubicBezTo>
                  <a:lnTo>
                    <a:pt x="35179" y="70345"/>
                  </a:lnTo>
                  <a:cubicBezTo>
                    <a:pt x="15748" y="70345"/>
                    <a:pt x="0" y="54597"/>
                    <a:pt x="0" y="35166"/>
                  </a:cubicBezTo>
                  <a:cubicBezTo>
                    <a:pt x="0" y="15748"/>
                    <a:pt x="15748" y="0"/>
                    <a:pt x="3517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67" name="Shape 86">
              <a:extLst>
                <a:ext uri="{FF2B5EF4-FFF2-40B4-BE49-F238E27FC236}">
                  <a16:creationId xmlns:a16="http://schemas.microsoft.com/office/drawing/2014/main" id="{3D1E7C3E-1C0D-421E-9C35-F2C1E066C7CA}"/>
                </a:ext>
              </a:extLst>
            </p:cNvPr>
            <p:cNvSpPr/>
            <p:nvPr/>
          </p:nvSpPr>
          <p:spPr>
            <a:xfrm>
              <a:off x="893972" y="1190310"/>
              <a:ext cx="114122" cy="70345"/>
            </a:xfrm>
            <a:custGeom>
              <a:avLst/>
              <a:gdLst/>
              <a:ahLst/>
              <a:cxnLst/>
              <a:rect l="0" t="0" r="0" b="0"/>
              <a:pathLst>
                <a:path w="114122" h="70345">
                  <a:moveTo>
                    <a:pt x="35179" y="0"/>
                  </a:moveTo>
                  <a:lnTo>
                    <a:pt x="78943" y="0"/>
                  </a:lnTo>
                  <a:cubicBezTo>
                    <a:pt x="98374" y="0"/>
                    <a:pt x="114122" y="15748"/>
                    <a:pt x="114122" y="35166"/>
                  </a:cubicBezTo>
                  <a:cubicBezTo>
                    <a:pt x="114122" y="54597"/>
                    <a:pt x="98374" y="70345"/>
                    <a:pt x="78943" y="70345"/>
                  </a:cubicBezTo>
                  <a:lnTo>
                    <a:pt x="35179" y="70345"/>
                  </a:lnTo>
                  <a:cubicBezTo>
                    <a:pt x="15748" y="70345"/>
                    <a:pt x="0" y="54597"/>
                    <a:pt x="0" y="35166"/>
                  </a:cubicBezTo>
                  <a:cubicBezTo>
                    <a:pt x="0" y="15748"/>
                    <a:pt x="15748" y="0"/>
                    <a:pt x="35179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68" name="Shape 87">
              <a:extLst>
                <a:ext uri="{FF2B5EF4-FFF2-40B4-BE49-F238E27FC236}">
                  <a16:creationId xmlns:a16="http://schemas.microsoft.com/office/drawing/2014/main" id="{55F34505-537E-4124-80F2-4CC599BB65E2}"/>
                </a:ext>
              </a:extLst>
            </p:cNvPr>
            <p:cNvSpPr/>
            <p:nvPr/>
          </p:nvSpPr>
          <p:spPr>
            <a:xfrm>
              <a:off x="900279" y="1116191"/>
              <a:ext cx="101524" cy="62585"/>
            </a:xfrm>
            <a:custGeom>
              <a:avLst/>
              <a:gdLst/>
              <a:ahLst/>
              <a:cxnLst/>
              <a:rect l="0" t="0" r="0" b="0"/>
              <a:pathLst>
                <a:path w="101524" h="62585">
                  <a:moveTo>
                    <a:pt x="31293" y="0"/>
                  </a:moveTo>
                  <a:lnTo>
                    <a:pt x="70231" y="0"/>
                  </a:lnTo>
                  <a:cubicBezTo>
                    <a:pt x="87503" y="0"/>
                    <a:pt x="101524" y="14008"/>
                    <a:pt x="101524" y="31293"/>
                  </a:cubicBezTo>
                  <a:cubicBezTo>
                    <a:pt x="101524" y="48564"/>
                    <a:pt x="87503" y="62585"/>
                    <a:pt x="70231" y="62585"/>
                  </a:cubicBezTo>
                  <a:lnTo>
                    <a:pt x="31293" y="62585"/>
                  </a:lnTo>
                  <a:cubicBezTo>
                    <a:pt x="13995" y="62585"/>
                    <a:pt x="0" y="48564"/>
                    <a:pt x="0" y="31293"/>
                  </a:cubicBezTo>
                  <a:cubicBezTo>
                    <a:pt x="0" y="14008"/>
                    <a:pt x="13995" y="0"/>
                    <a:pt x="3129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69" name="Shape 88">
              <a:extLst>
                <a:ext uri="{FF2B5EF4-FFF2-40B4-BE49-F238E27FC236}">
                  <a16:creationId xmlns:a16="http://schemas.microsoft.com/office/drawing/2014/main" id="{8B7BE2AF-7433-49D3-A544-E9D2A3336E57}"/>
                </a:ext>
              </a:extLst>
            </p:cNvPr>
            <p:cNvSpPr/>
            <p:nvPr/>
          </p:nvSpPr>
          <p:spPr>
            <a:xfrm>
              <a:off x="900271" y="1049059"/>
              <a:ext cx="101524" cy="55600"/>
            </a:xfrm>
            <a:custGeom>
              <a:avLst/>
              <a:gdLst/>
              <a:ahLst/>
              <a:cxnLst/>
              <a:rect l="0" t="0" r="0" b="0"/>
              <a:pathLst>
                <a:path w="101524" h="55600">
                  <a:moveTo>
                    <a:pt x="27800" y="0"/>
                  </a:moveTo>
                  <a:lnTo>
                    <a:pt x="73736" y="0"/>
                  </a:lnTo>
                  <a:cubicBezTo>
                    <a:pt x="89078" y="0"/>
                    <a:pt x="101524" y="12459"/>
                    <a:pt x="101524" y="27800"/>
                  </a:cubicBezTo>
                  <a:cubicBezTo>
                    <a:pt x="101524" y="43155"/>
                    <a:pt x="89078" y="55600"/>
                    <a:pt x="73736" y="55600"/>
                  </a:cubicBezTo>
                  <a:lnTo>
                    <a:pt x="27800" y="55600"/>
                  </a:lnTo>
                  <a:cubicBezTo>
                    <a:pt x="12446" y="55600"/>
                    <a:pt x="0" y="43155"/>
                    <a:pt x="0" y="27800"/>
                  </a:cubicBezTo>
                  <a:cubicBezTo>
                    <a:pt x="0" y="12459"/>
                    <a:pt x="12446" y="0"/>
                    <a:pt x="2780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0" name="Shape 89">
              <a:extLst>
                <a:ext uri="{FF2B5EF4-FFF2-40B4-BE49-F238E27FC236}">
                  <a16:creationId xmlns:a16="http://schemas.microsoft.com/office/drawing/2014/main" id="{A9FDF0FE-340E-48EC-BCEA-54199809A0CE}"/>
                </a:ext>
              </a:extLst>
            </p:cNvPr>
            <p:cNvSpPr/>
            <p:nvPr/>
          </p:nvSpPr>
          <p:spPr>
            <a:xfrm>
              <a:off x="900271" y="981925"/>
              <a:ext cx="101524" cy="55600"/>
            </a:xfrm>
            <a:custGeom>
              <a:avLst/>
              <a:gdLst/>
              <a:ahLst/>
              <a:cxnLst/>
              <a:rect l="0" t="0" r="0" b="0"/>
              <a:pathLst>
                <a:path w="101524" h="55600">
                  <a:moveTo>
                    <a:pt x="27800" y="0"/>
                  </a:moveTo>
                  <a:lnTo>
                    <a:pt x="73736" y="0"/>
                  </a:lnTo>
                  <a:cubicBezTo>
                    <a:pt x="89078" y="0"/>
                    <a:pt x="101524" y="12459"/>
                    <a:pt x="101524" y="27813"/>
                  </a:cubicBezTo>
                  <a:cubicBezTo>
                    <a:pt x="101524" y="43167"/>
                    <a:pt x="89078" y="55600"/>
                    <a:pt x="73736" y="55600"/>
                  </a:cubicBezTo>
                  <a:lnTo>
                    <a:pt x="27800" y="55600"/>
                  </a:lnTo>
                  <a:cubicBezTo>
                    <a:pt x="12446" y="55600"/>
                    <a:pt x="0" y="43167"/>
                    <a:pt x="0" y="27813"/>
                  </a:cubicBezTo>
                  <a:cubicBezTo>
                    <a:pt x="0" y="12459"/>
                    <a:pt x="12446" y="0"/>
                    <a:pt x="2780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1" name="Shape 90">
              <a:extLst>
                <a:ext uri="{FF2B5EF4-FFF2-40B4-BE49-F238E27FC236}">
                  <a16:creationId xmlns:a16="http://schemas.microsoft.com/office/drawing/2014/main" id="{B409DCA8-AA4E-4B13-92D3-3DD5D4152C4D}"/>
                </a:ext>
              </a:extLst>
            </p:cNvPr>
            <p:cNvSpPr/>
            <p:nvPr/>
          </p:nvSpPr>
          <p:spPr>
            <a:xfrm>
              <a:off x="904761" y="914804"/>
              <a:ext cx="92545" cy="55588"/>
            </a:xfrm>
            <a:custGeom>
              <a:avLst/>
              <a:gdLst/>
              <a:ahLst/>
              <a:cxnLst/>
              <a:rect l="0" t="0" r="0" b="0"/>
              <a:pathLst>
                <a:path w="92545" h="55588">
                  <a:moveTo>
                    <a:pt x="27800" y="0"/>
                  </a:moveTo>
                  <a:lnTo>
                    <a:pt x="64757" y="0"/>
                  </a:lnTo>
                  <a:cubicBezTo>
                    <a:pt x="80112" y="0"/>
                    <a:pt x="92545" y="12447"/>
                    <a:pt x="92545" y="27801"/>
                  </a:cubicBezTo>
                  <a:cubicBezTo>
                    <a:pt x="92545" y="43155"/>
                    <a:pt x="80112" y="55588"/>
                    <a:pt x="64757" y="55588"/>
                  </a:cubicBezTo>
                  <a:lnTo>
                    <a:pt x="27800" y="55588"/>
                  </a:lnTo>
                  <a:cubicBezTo>
                    <a:pt x="12446" y="55588"/>
                    <a:pt x="0" y="43155"/>
                    <a:pt x="0" y="27801"/>
                  </a:cubicBezTo>
                  <a:cubicBezTo>
                    <a:pt x="0" y="12447"/>
                    <a:pt x="12446" y="0"/>
                    <a:pt x="2780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2" name="Shape 91">
              <a:extLst>
                <a:ext uri="{FF2B5EF4-FFF2-40B4-BE49-F238E27FC236}">
                  <a16:creationId xmlns:a16="http://schemas.microsoft.com/office/drawing/2014/main" id="{6B78B441-1625-4764-A2A8-97145507ACAA}"/>
                </a:ext>
              </a:extLst>
            </p:cNvPr>
            <p:cNvSpPr/>
            <p:nvPr/>
          </p:nvSpPr>
          <p:spPr>
            <a:xfrm>
              <a:off x="910377" y="854413"/>
              <a:ext cx="81318" cy="48857"/>
            </a:xfrm>
            <a:custGeom>
              <a:avLst/>
              <a:gdLst/>
              <a:ahLst/>
              <a:cxnLst/>
              <a:rect l="0" t="0" r="0" b="0"/>
              <a:pathLst>
                <a:path w="81318" h="48857">
                  <a:moveTo>
                    <a:pt x="24422" y="0"/>
                  </a:moveTo>
                  <a:lnTo>
                    <a:pt x="56896" y="0"/>
                  </a:lnTo>
                  <a:cubicBezTo>
                    <a:pt x="70383" y="0"/>
                    <a:pt x="81318" y="10947"/>
                    <a:pt x="81318" y="24422"/>
                  </a:cubicBezTo>
                  <a:cubicBezTo>
                    <a:pt x="81318" y="37922"/>
                    <a:pt x="70383" y="48857"/>
                    <a:pt x="56896" y="48857"/>
                  </a:cubicBezTo>
                  <a:lnTo>
                    <a:pt x="24422" y="48857"/>
                  </a:lnTo>
                  <a:cubicBezTo>
                    <a:pt x="10935" y="48857"/>
                    <a:pt x="0" y="37922"/>
                    <a:pt x="0" y="24422"/>
                  </a:cubicBezTo>
                  <a:cubicBezTo>
                    <a:pt x="0" y="10947"/>
                    <a:pt x="10935" y="0"/>
                    <a:pt x="24422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3" name="Shape 92">
              <a:extLst>
                <a:ext uri="{FF2B5EF4-FFF2-40B4-BE49-F238E27FC236}">
                  <a16:creationId xmlns:a16="http://schemas.microsoft.com/office/drawing/2014/main" id="{12576D11-D6A3-40CB-A0DC-393FCB76E2C1}"/>
                </a:ext>
              </a:extLst>
            </p:cNvPr>
            <p:cNvSpPr/>
            <p:nvPr/>
          </p:nvSpPr>
          <p:spPr>
            <a:xfrm>
              <a:off x="910373" y="796515"/>
              <a:ext cx="81318" cy="46368"/>
            </a:xfrm>
            <a:custGeom>
              <a:avLst/>
              <a:gdLst/>
              <a:ahLst/>
              <a:cxnLst/>
              <a:rect l="0" t="0" r="0" b="0"/>
              <a:pathLst>
                <a:path w="81318" h="46368">
                  <a:moveTo>
                    <a:pt x="23190" y="0"/>
                  </a:moveTo>
                  <a:lnTo>
                    <a:pt x="58141" y="0"/>
                  </a:lnTo>
                  <a:cubicBezTo>
                    <a:pt x="70942" y="0"/>
                    <a:pt x="81318" y="10376"/>
                    <a:pt x="81318" y="23178"/>
                  </a:cubicBezTo>
                  <a:cubicBezTo>
                    <a:pt x="81318" y="35992"/>
                    <a:pt x="70942" y="46368"/>
                    <a:pt x="58141" y="46368"/>
                  </a:cubicBezTo>
                  <a:lnTo>
                    <a:pt x="23190" y="46368"/>
                  </a:lnTo>
                  <a:cubicBezTo>
                    <a:pt x="10376" y="46368"/>
                    <a:pt x="0" y="35992"/>
                    <a:pt x="0" y="23178"/>
                  </a:cubicBezTo>
                  <a:cubicBezTo>
                    <a:pt x="0" y="10376"/>
                    <a:pt x="10376" y="0"/>
                    <a:pt x="2319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4" name="Shape 93">
              <a:extLst>
                <a:ext uri="{FF2B5EF4-FFF2-40B4-BE49-F238E27FC236}">
                  <a16:creationId xmlns:a16="http://schemas.microsoft.com/office/drawing/2014/main" id="{42D0978E-97BB-4C17-B3DC-C6FAAC894F25}"/>
                </a:ext>
              </a:extLst>
            </p:cNvPr>
            <p:cNvSpPr/>
            <p:nvPr/>
          </p:nvSpPr>
          <p:spPr>
            <a:xfrm>
              <a:off x="910373" y="738609"/>
              <a:ext cx="81318" cy="46368"/>
            </a:xfrm>
            <a:custGeom>
              <a:avLst/>
              <a:gdLst/>
              <a:ahLst/>
              <a:cxnLst/>
              <a:rect l="0" t="0" r="0" b="0"/>
              <a:pathLst>
                <a:path w="81318" h="46368">
                  <a:moveTo>
                    <a:pt x="23190" y="0"/>
                  </a:moveTo>
                  <a:lnTo>
                    <a:pt x="58141" y="0"/>
                  </a:lnTo>
                  <a:cubicBezTo>
                    <a:pt x="70942" y="0"/>
                    <a:pt x="81318" y="10376"/>
                    <a:pt x="81318" y="23190"/>
                  </a:cubicBezTo>
                  <a:cubicBezTo>
                    <a:pt x="81318" y="35992"/>
                    <a:pt x="70942" y="46368"/>
                    <a:pt x="58141" y="46368"/>
                  </a:cubicBezTo>
                  <a:lnTo>
                    <a:pt x="23190" y="46368"/>
                  </a:lnTo>
                  <a:cubicBezTo>
                    <a:pt x="10376" y="46368"/>
                    <a:pt x="0" y="35992"/>
                    <a:pt x="0" y="23190"/>
                  </a:cubicBezTo>
                  <a:cubicBezTo>
                    <a:pt x="0" y="10376"/>
                    <a:pt x="10376" y="0"/>
                    <a:pt x="2319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5" name="Shape 94">
              <a:extLst>
                <a:ext uri="{FF2B5EF4-FFF2-40B4-BE49-F238E27FC236}">
                  <a16:creationId xmlns:a16="http://schemas.microsoft.com/office/drawing/2014/main" id="{FE1BAB48-6F57-4EDE-B49F-23873276BF0B}"/>
                </a:ext>
              </a:extLst>
            </p:cNvPr>
            <p:cNvSpPr/>
            <p:nvPr/>
          </p:nvSpPr>
          <p:spPr>
            <a:xfrm>
              <a:off x="910373" y="680714"/>
              <a:ext cx="81318" cy="46355"/>
            </a:xfrm>
            <a:custGeom>
              <a:avLst/>
              <a:gdLst/>
              <a:ahLst/>
              <a:cxnLst/>
              <a:rect l="0" t="0" r="0" b="0"/>
              <a:pathLst>
                <a:path w="81318" h="46355">
                  <a:moveTo>
                    <a:pt x="23190" y="0"/>
                  </a:moveTo>
                  <a:lnTo>
                    <a:pt x="58141" y="0"/>
                  </a:lnTo>
                  <a:cubicBezTo>
                    <a:pt x="70942" y="0"/>
                    <a:pt x="81318" y="10376"/>
                    <a:pt x="81318" y="23178"/>
                  </a:cubicBezTo>
                  <a:cubicBezTo>
                    <a:pt x="81318" y="35992"/>
                    <a:pt x="70942" y="46355"/>
                    <a:pt x="58141" y="46355"/>
                  </a:cubicBezTo>
                  <a:lnTo>
                    <a:pt x="23190" y="46355"/>
                  </a:lnTo>
                  <a:cubicBezTo>
                    <a:pt x="10376" y="46355"/>
                    <a:pt x="0" y="35992"/>
                    <a:pt x="0" y="23178"/>
                  </a:cubicBezTo>
                  <a:cubicBezTo>
                    <a:pt x="0" y="10376"/>
                    <a:pt x="10376" y="0"/>
                    <a:pt x="2319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6" name="Shape 95">
              <a:extLst>
                <a:ext uri="{FF2B5EF4-FFF2-40B4-BE49-F238E27FC236}">
                  <a16:creationId xmlns:a16="http://schemas.microsoft.com/office/drawing/2014/main" id="{6FA90A00-8453-4DA7-B3B5-497576F9C967}"/>
                </a:ext>
              </a:extLst>
            </p:cNvPr>
            <p:cNvSpPr/>
            <p:nvPr/>
          </p:nvSpPr>
          <p:spPr>
            <a:xfrm>
              <a:off x="910373" y="622808"/>
              <a:ext cx="81318" cy="46368"/>
            </a:xfrm>
            <a:custGeom>
              <a:avLst/>
              <a:gdLst/>
              <a:ahLst/>
              <a:cxnLst/>
              <a:rect l="0" t="0" r="0" b="0"/>
              <a:pathLst>
                <a:path w="81318" h="46368">
                  <a:moveTo>
                    <a:pt x="23190" y="0"/>
                  </a:moveTo>
                  <a:lnTo>
                    <a:pt x="58141" y="0"/>
                  </a:lnTo>
                  <a:cubicBezTo>
                    <a:pt x="70942" y="0"/>
                    <a:pt x="81318" y="10376"/>
                    <a:pt x="81318" y="23178"/>
                  </a:cubicBezTo>
                  <a:cubicBezTo>
                    <a:pt x="81318" y="35992"/>
                    <a:pt x="70942" y="46368"/>
                    <a:pt x="58141" y="46368"/>
                  </a:cubicBezTo>
                  <a:lnTo>
                    <a:pt x="23190" y="46368"/>
                  </a:lnTo>
                  <a:cubicBezTo>
                    <a:pt x="10376" y="46368"/>
                    <a:pt x="0" y="35992"/>
                    <a:pt x="0" y="23178"/>
                  </a:cubicBezTo>
                  <a:cubicBezTo>
                    <a:pt x="0" y="10376"/>
                    <a:pt x="10376" y="0"/>
                    <a:pt x="2319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7" name="Shape 96">
              <a:extLst>
                <a:ext uri="{FF2B5EF4-FFF2-40B4-BE49-F238E27FC236}">
                  <a16:creationId xmlns:a16="http://schemas.microsoft.com/office/drawing/2014/main" id="{BC151091-2A23-474A-957E-55BCD9A7E29C}"/>
                </a:ext>
              </a:extLst>
            </p:cNvPr>
            <p:cNvSpPr/>
            <p:nvPr/>
          </p:nvSpPr>
          <p:spPr>
            <a:xfrm>
              <a:off x="910373" y="564901"/>
              <a:ext cx="81318" cy="46368"/>
            </a:xfrm>
            <a:custGeom>
              <a:avLst/>
              <a:gdLst/>
              <a:ahLst/>
              <a:cxnLst/>
              <a:rect l="0" t="0" r="0" b="0"/>
              <a:pathLst>
                <a:path w="81318" h="46368">
                  <a:moveTo>
                    <a:pt x="23190" y="0"/>
                  </a:moveTo>
                  <a:lnTo>
                    <a:pt x="58141" y="0"/>
                  </a:lnTo>
                  <a:cubicBezTo>
                    <a:pt x="70942" y="0"/>
                    <a:pt x="81318" y="10376"/>
                    <a:pt x="81318" y="23190"/>
                  </a:cubicBezTo>
                  <a:cubicBezTo>
                    <a:pt x="81318" y="35992"/>
                    <a:pt x="70942" y="46368"/>
                    <a:pt x="58141" y="46368"/>
                  </a:cubicBezTo>
                  <a:lnTo>
                    <a:pt x="23190" y="46368"/>
                  </a:lnTo>
                  <a:cubicBezTo>
                    <a:pt x="10376" y="46368"/>
                    <a:pt x="0" y="35992"/>
                    <a:pt x="0" y="23190"/>
                  </a:cubicBezTo>
                  <a:cubicBezTo>
                    <a:pt x="0" y="10376"/>
                    <a:pt x="10376" y="0"/>
                    <a:pt x="23190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8" name="Shape 97">
              <a:extLst>
                <a:ext uri="{FF2B5EF4-FFF2-40B4-BE49-F238E27FC236}">
                  <a16:creationId xmlns:a16="http://schemas.microsoft.com/office/drawing/2014/main" id="{329706D3-E6BD-47DD-9A2F-8DF96DAFAD9E}"/>
                </a:ext>
              </a:extLst>
            </p:cNvPr>
            <p:cNvSpPr/>
            <p:nvPr/>
          </p:nvSpPr>
          <p:spPr>
            <a:xfrm>
              <a:off x="917142" y="478178"/>
              <a:ext cx="67780" cy="31826"/>
            </a:xfrm>
            <a:custGeom>
              <a:avLst/>
              <a:gdLst/>
              <a:ahLst/>
              <a:cxnLst/>
              <a:rect l="0" t="0" r="0" b="0"/>
              <a:pathLst>
                <a:path w="67780" h="31826">
                  <a:moveTo>
                    <a:pt x="15913" y="0"/>
                  </a:moveTo>
                  <a:lnTo>
                    <a:pt x="51867" y="0"/>
                  </a:lnTo>
                  <a:cubicBezTo>
                    <a:pt x="60655" y="0"/>
                    <a:pt x="67780" y="7138"/>
                    <a:pt x="67780" y="15913"/>
                  </a:cubicBezTo>
                  <a:cubicBezTo>
                    <a:pt x="67780" y="24702"/>
                    <a:pt x="60655" y="31826"/>
                    <a:pt x="51867" y="31826"/>
                  </a:cubicBezTo>
                  <a:lnTo>
                    <a:pt x="15913" y="31826"/>
                  </a:lnTo>
                  <a:cubicBezTo>
                    <a:pt x="7137" y="31826"/>
                    <a:pt x="0" y="24702"/>
                    <a:pt x="0" y="15913"/>
                  </a:cubicBezTo>
                  <a:cubicBezTo>
                    <a:pt x="0" y="7138"/>
                    <a:pt x="7137" y="0"/>
                    <a:pt x="1591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79" name="Shape 98">
              <a:extLst>
                <a:ext uri="{FF2B5EF4-FFF2-40B4-BE49-F238E27FC236}">
                  <a16:creationId xmlns:a16="http://schemas.microsoft.com/office/drawing/2014/main" id="{826875EF-543B-4AE5-80DB-8A396C69AEBA}"/>
                </a:ext>
              </a:extLst>
            </p:cNvPr>
            <p:cNvSpPr/>
            <p:nvPr/>
          </p:nvSpPr>
          <p:spPr>
            <a:xfrm>
              <a:off x="917142" y="521537"/>
              <a:ext cx="67780" cy="31826"/>
            </a:xfrm>
            <a:custGeom>
              <a:avLst/>
              <a:gdLst/>
              <a:ahLst/>
              <a:cxnLst/>
              <a:rect l="0" t="0" r="0" b="0"/>
              <a:pathLst>
                <a:path w="67780" h="31826">
                  <a:moveTo>
                    <a:pt x="15913" y="0"/>
                  </a:moveTo>
                  <a:lnTo>
                    <a:pt x="51867" y="0"/>
                  </a:lnTo>
                  <a:cubicBezTo>
                    <a:pt x="60655" y="0"/>
                    <a:pt x="67780" y="7138"/>
                    <a:pt x="67780" y="15913"/>
                  </a:cubicBezTo>
                  <a:cubicBezTo>
                    <a:pt x="67780" y="24702"/>
                    <a:pt x="60655" y="31826"/>
                    <a:pt x="51867" y="31826"/>
                  </a:cubicBezTo>
                  <a:lnTo>
                    <a:pt x="15913" y="31826"/>
                  </a:lnTo>
                  <a:cubicBezTo>
                    <a:pt x="7137" y="31826"/>
                    <a:pt x="0" y="24702"/>
                    <a:pt x="0" y="15913"/>
                  </a:cubicBezTo>
                  <a:cubicBezTo>
                    <a:pt x="0" y="7138"/>
                    <a:pt x="7137" y="0"/>
                    <a:pt x="1591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0" name="Shape 99">
              <a:extLst>
                <a:ext uri="{FF2B5EF4-FFF2-40B4-BE49-F238E27FC236}">
                  <a16:creationId xmlns:a16="http://schemas.microsoft.com/office/drawing/2014/main" id="{D5A80CBD-A8E8-4ED1-989D-8094AC79582F}"/>
                </a:ext>
              </a:extLst>
            </p:cNvPr>
            <p:cNvSpPr/>
            <p:nvPr/>
          </p:nvSpPr>
          <p:spPr>
            <a:xfrm>
              <a:off x="917142" y="434819"/>
              <a:ext cx="67780" cy="31826"/>
            </a:xfrm>
            <a:custGeom>
              <a:avLst/>
              <a:gdLst/>
              <a:ahLst/>
              <a:cxnLst/>
              <a:rect l="0" t="0" r="0" b="0"/>
              <a:pathLst>
                <a:path w="67780" h="31826">
                  <a:moveTo>
                    <a:pt x="15913" y="0"/>
                  </a:moveTo>
                  <a:lnTo>
                    <a:pt x="51867" y="0"/>
                  </a:lnTo>
                  <a:cubicBezTo>
                    <a:pt x="60655" y="0"/>
                    <a:pt x="67780" y="7138"/>
                    <a:pt x="67780" y="15913"/>
                  </a:cubicBezTo>
                  <a:cubicBezTo>
                    <a:pt x="67780" y="24702"/>
                    <a:pt x="60655" y="31826"/>
                    <a:pt x="51867" y="31826"/>
                  </a:cubicBezTo>
                  <a:lnTo>
                    <a:pt x="15913" y="31826"/>
                  </a:lnTo>
                  <a:cubicBezTo>
                    <a:pt x="7137" y="31826"/>
                    <a:pt x="0" y="24702"/>
                    <a:pt x="0" y="15913"/>
                  </a:cubicBezTo>
                  <a:cubicBezTo>
                    <a:pt x="0" y="7138"/>
                    <a:pt x="7137" y="0"/>
                    <a:pt x="1591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1" name="Shape 100">
              <a:extLst>
                <a:ext uri="{FF2B5EF4-FFF2-40B4-BE49-F238E27FC236}">
                  <a16:creationId xmlns:a16="http://schemas.microsoft.com/office/drawing/2014/main" id="{373F37F5-FD27-42DD-8430-1C404C3EACD2}"/>
                </a:ext>
              </a:extLst>
            </p:cNvPr>
            <p:cNvSpPr/>
            <p:nvPr/>
          </p:nvSpPr>
          <p:spPr>
            <a:xfrm>
              <a:off x="917142" y="391461"/>
              <a:ext cx="67780" cy="31826"/>
            </a:xfrm>
            <a:custGeom>
              <a:avLst/>
              <a:gdLst/>
              <a:ahLst/>
              <a:cxnLst/>
              <a:rect l="0" t="0" r="0" b="0"/>
              <a:pathLst>
                <a:path w="67780" h="31826">
                  <a:moveTo>
                    <a:pt x="15913" y="0"/>
                  </a:moveTo>
                  <a:lnTo>
                    <a:pt x="51867" y="0"/>
                  </a:lnTo>
                  <a:cubicBezTo>
                    <a:pt x="60655" y="0"/>
                    <a:pt x="67780" y="7138"/>
                    <a:pt x="67780" y="15913"/>
                  </a:cubicBezTo>
                  <a:cubicBezTo>
                    <a:pt x="67780" y="24702"/>
                    <a:pt x="60655" y="31826"/>
                    <a:pt x="51867" y="31826"/>
                  </a:cubicBezTo>
                  <a:lnTo>
                    <a:pt x="15913" y="31826"/>
                  </a:lnTo>
                  <a:cubicBezTo>
                    <a:pt x="7137" y="31826"/>
                    <a:pt x="0" y="24702"/>
                    <a:pt x="0" y="15913"/>
                  </a:cubicBezTo>
                  <a:cubicBezTo>
                    <a:pt x="0" y="7138"/>
                    <a:pt x="7137" y="0"/>
                    <a:pt x="1591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2" name="Shape 101">
              <a:extLst>
                <a:ext uri="{FF2B5EF4-FFF2-40B4-BE49-F238E27FC236}">
                  <a16:creationId xmlns:a16="http://schemas.microsoft.com/office/drawing/2014/main" id="{F0DB2D07-AB7E-430B-A22B-5B07F379A815}"/>
                </a:ext>
              </a:extLst>
            </p:cNvPr>
            <p:cNvSpPr/>
            <p:nvPr/>
          </p:nvSpPr>
          <p:spPr>
            <a:xfrm>
              <a:off x="919979" y="348102"/>
              <a:ext cx="62103" cy="31826"/>
            </a:xfrm>
            <a:custGeom>
              <a:avLst/>
              <a:gdLst/>
              <a:ahLst/>
              <a:cxnLst/>
              <a:rect l="0" t="0" r="0" b="0"/>
              <a:pathLst>
                <a:path w="62103" h="31826">
                  <a:moveTo>
                    <a:pt x="15913" y="0"/>
                  </a:moveTo>
                  <a:lnTo>
                    <a:pt x="46190" y="0"/>
                  </a:lnTo>
                  <a:cubicBezTo>
                    <a:pt x="54978" y="0"/>
                    <a:pt x="62103" y="7124"/>
                    <a:pt x="62103" y="15913"/>
                  </a:cubicBezTo>
                  <a:cubicBezTo>
                    <a:pt x="62103" y="24702"/>
                    <a:pt x="54978" y="31826"/>
                    <a:pt x="46190" y="31826"/>
                  </a:cubicBezTo>
                  <a:lnTo>
                    <a:pt x="15913" y="31826"/>
                  </a:lnTo>
                  <a:cubicBezTo>
                    <a:pt x="7137" y="31826"/>
                    <a:pt x="0" y="24702"/>
                    <a:pt x="0" y="15913"/>
                  </a:cubicBezTo>
                  <a:cubicBezTo>
                    <a:pt x="0" y="7124"/>
                    <a:pt x="7137" y="0"/>
                    <a:pt x="1591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3" name="Shape 102">
              <a:extLst>
                <a:ext uri="{FF2B5EF4-FFF2-40B4-BE49-F238E27FC236}">
                  <a16:creationId xmlns:a16="http://schemas.microsoft.com/office/drawing/2014/main" id="{E85E2078-BACD-409F-99D1-A2798C5BFDCF}"/>
                </a:ext>
              </a:extLst>
            </p:cNvPr>
            <p:cNvSpPr/>
            <p:nvPr/>
          </p:nvSpPr>
          <p:spPr>
            <a:xfrm>
              <a:off x="921411" y="304743"/>
              <a:ext cx="59258" cy="31826"/>
            </a:xfrm>
            <a:custGeom>
              <a:avLst/>
              <a:gdLst/>
              <a:ahLst/>
              <a:cxnLst/>
              <a:rect l="0" t="0" r="0" b="0"/>
              <a:pathLst>
                <a:path w="59258" h="31826">
                  <a:moveTo>
                    <a:pt x="15913" y="0"/>
                  </a:moveTo>
                  <a:lnTo>
                    <a:pt x="43345" y="0"/>
                  </a:lnTo>
                  <a:cubicBezTo>
                    <a:pt x="52133" y="0"/>
                    <a:pt x="59258" y="7124"/>
                    <a:pt x="59258" y="15913"/>
                  </a:cubicBezTo>
                  <a:cubicBezTo>
                    <a:pt x="59258" y="24702"/>
                    <a:pt x="52133" y="31826"/>
                    <a:pt x="43345" y="31826"/>
                  </a:cubicBezTo>
                  <a:lnTo>
                    <a:pt x="15913" y="31826"/>
                  </a:lnTo>
                  <a:cubicBezTo>
                    <a:pt x="7112" y="31826"/>
                    <a:pt x="0" y="24702"/>
                    <a:pt x="0" y="15913"/>
                  </a:cubicBezTo>
                  <a:cubicBezTo>
                    <a:pt x="0" y="7124"/>
                    <a:pt x="7112" y="0"/>
                    <a:pt x="1591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4" name="Shape 103">
              <a:extLst>
                <a:ext uri="{FF2B5EF4-FFF2-40B4-BE49-F238E27FC236}">
                  <a16:creationId xmlns:a16="http://schemas.microsoft.com/office/drawing/2014/main" id="{10A5BC86-86C4-4494-8442-3247BC152F62}"/>
                </a:ext>
              </a:extLst>
            </p:cNvPr>
            <p:cNvSpPr/>
            <p:nvPr/>
          </p:nvSpPr>
          <p:spPr>
            <a:xfrm>
              <a:off x="925301" y="261385"/>
              <a:ext cx="51460" cy="31826"/>
            </a:xfrm>
            <a:custGeom>
              <a:avLst/>
              <a:gdLst/>
              <a:ahLst/>
              <a:cxnLst/>
              <a:rect l="0" t="0" r="0" b="0"/>
              <a:pathLst>
                <a:path w="51460" h="31826">
                  <a:moveTo>
                    <a:pt x="15913" y="0"/>
                  </a:moveTo>
                  <a:lnTo>
                    <a:pt x="35547" y="0"/>
                  </a:lnTo>
                  <a:cubicBezTo>
                    <a:pt x="44335" y="0"/>
                    <a:pt x="51460" y="7124"/>
                    <a:pt x="51460" y="15913"/>
                  </a:cubicBezTo>
                  <a:cubicBezTo>
                    <a:pt x="51460" y="24702"/>
                    <a:pt x="44335" y="31826"/>
                    <a:pt x="35547" y="31826"/>
                  </a:cubicBezTo>
                  <a:lnTo>
                    <a:pt x="15913" y="31826"/>
                  </a:lnTo>
                  <a:cubicBezTo>
                    <a:pt x="7137" y="31826"/>
                    <a:pt x="0" y="24702"/>
                    <a:pt x="0" y="15913"/>
                  </a:cubicBezTo>
                  <a:cubicBezTo>
                    <a:pt x="0" y="7124"/>
                    <a:pt x="7137" y="0"/>
                    <a:pt x="1591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5" name="Shape 104">
              <a:extLst>
                <a:ext uri="{FF2B5EF4-FFF2-40B4-BE49-F238E27FC236}">
                  <a16:creationId xmlns:a16="http://schemas.microsoft.com/office/drawing/2014/main" id="{28EF13FC-F39A-4437-BD83-1C19D82C50E9}"/>
                </a:ext>
              </a:extLst>
            </p:cNvPr>
            <p:cNvSpPr/>
            <p:nvPr/>
          </p:nvSpPr>
          <p:spPr>
            <a:xfrm>
              <a:off x="925301" y="219688"/>
              <a:ext cx="51460" cy="31826"/>
            </a:xfrm>
            <a:custGeom>
              <a:avLst/>
              <a:gdLst/>
              <a:ahLst/>
              <a:cxnLst/>
              <a:rect l="0" t="0" r="0" b="0"/>
              <a:pathLst>
                <a:path w="51460" h="31826">
                  <a:moveTo>
                    <a:pt x="15913" y="0"/>
                  </a:moveTo>
                  <a:lnTo>
                    <a:pt x="35547" y="0"/>
                  </a:lnTo>
                  <a:cubicBezTo>
                    <a:pt x="44335" y="0"/>
                    <a:pt x="51460" y="7124"/>
                    <a:pt x="51460" y="15913"/>
                  </a:cubicBezTo>
                  <a:cubicBezTo>
                    <a:pt x="51460" y="24702"/>
                    <a:pt x="44335" y="31826"/>
                    <a:pt x="35547" y="31826"/>
                  </a:cubicBezTo>
                  <a:lnTo>
                    <a:pt x="15913" y="31826"/>
                  </a:lnTo>
                  <a:cubicBezTo>
                    <a:pt x="7137" y="31826"/>
                    <a:pt x="0" y="24702"/>
                    <a:pt x="0" y="15913"/>
                  </a:cubicBezTo>
                  <a:cubicBezTo>
                    <a:pt x="0" y="7124"/>
                    <a:pt x="7137" y="0"/>
                    <a:pt x="15913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6" name="Shape 105">
              <a:extLst>
                <a:ext uri="{FF2B5EF4-FFF2-40B4-BE49-F238E27FC236}">
                  <a16:creationId xmlns:a16="http://schemas.microsoft.com/office/drawing/2014/main" id="{EE749941-28C7-413A-8168-5FAB77353D29}"/>
                </a:ext>
              </a:extLst>
            </p:cNvPr>
            <p:cNvSpPr/>
            <p:nvPr/>
          </p:nvSpPr>
          <p:spPr>
            <a:xfrm>
              <a:off x="715325" y="1546941"/>
              <a:ext cx="486664" cy="408571"/>
            </a:xfrm>
            <a:custGeom>
              <a:avLst/>
              <a:gdLst/>
              <a:ahLst/>
              <a:cxnLst/>
              <a:rect l="0" t="0" r="0" b="0"/>
              <a:pathLst>
                <a:path w="486664" h="408571">
                  <a:moveTo>
                    <a:pt x="52603" y="25"/>
                  </a:moveTo>
                  <a:cubicBezTo>
                    <a:pt x="101308" y="241"/>
                    <a:pt x="149454" y="24650"/>
                    <a:pt x="180264" y="64757"/>
                  </a:cubicBezTo>
                  <a:cubicBezTo>
                    <a:pt x="180264" y="64757"/>
                    <a:pt x="205181" y="105448"/>
                    <a:pt x="246494" y="105448"/>
                  </a:cubicBezTo>
                  <a:cubicBezTo>
                    <a:pt x="287808" y="105448"/>
                    <a:pt x="306388" y="64757"/>
                    <a:pt x="306388" y="64757"/>
                  </a:cubicBezTo>
                  <a:cubicBezTo>
                    <a:pt x="337198" y="24650"/>
                    <a:pt x="385331" y="241"/>
                    <a:pt x="434048" y="25"/>
                  </a:cubicBezTo>
                  <a:cubicBezTo>
                    <a:pt x="441706" y="0"/>
                    <a:pt x="449771" y="660"/>
                    <a:pt x="456159" y="5105"/>
                  </a:cubicBezTo>
                  <a:cubicBezTo>
                    <a:pt x="465404" y="11531"/>
                    <a:pt x="468821" y="23952"/>
                    <a:pt x="471538" y="35318"/>
                  </a:cubicBezTo>
                  <a:cubicBezTo>
                    <a:pt x="477749" y="61150"/>
                    <a:pt x="483984" y="87210"/>
                    <a:pt x="485318" y="113843"/>
                  </a:cubicBezTo>
                  <a:cubicBezTo>
                    <a:pt x="486664" y="140474"/>
                    <a:pt x="482791" y="168059"/>
                    <a:pt x="469976" y="190995"/>
                  </a:cubicBezTo>
                  <a:cubicBezTo>
                    <a:pt x="458140" y="212191"/>
                    <a:pt x="439585" y="228002"/>
                    <a:pt x="423990" y="246252"/>
                  </a:cubicBezTo>
                  <a:cubicBezTo>
                    <a:pt x="403212" y="270560"/>
                    <a:pt x="387439" y="299669"/>
                    <a:pt x="378092" y="330962"/>
                  </a:cubicBezTo>
                  <a:cubicBezTo>
                    <a:pt x="373317" y="346925"/>
                    <a:pt x="370129" y="363626"/>
                    <a:pt x="362636" y="378358"/>
                  </a:cubicBezTo>
                  <a:cubicBezTo>
                    <a:pt x="355143" y="393102"/>
                    <a:pt x="342113" y="406044"/>
                    <a:pt x="326390" y="407264"/>
                  </a:cubicBezTo>
                  <a:cubicBezTo>
                    <a:pt x="309791" y="408571"/>
                    <a:pt x="294958" y="396938"/>
                    <a:pt x="282448" y="385267"/>
                  </a:cubicBezTo>
                  <a:cubicBezTo>
                    <a:pt x="263170" y="367296"/>
                    <a:pt x="243929" y="344703"/>
                    <a:pt x="244030" y="317449"/>
                  </a:cubicBezTo>
                  <a:lnTo>
                    <a:pt x="242621" y="317449"/>
                  </a:lnTo>
                  <a:cubicBezTo>
                    <a:pt x="242735" y="344703"/>
                    <a:pt x="223482" y="367296"/>
                    <a:pt x="204216" y="385267"/>
                  </a:cubicBezTo>
                  <a:cubicBezTo>
                    <a:pt x="191694" y="396938"/>
                    <a:pt x="176860" y="408571"/>
                    <a:pt x="160261" y="407264"/>
                  </a:cubicBezTo>
                  <a:cubicBezTo>
                    <a:pt x="144539" y="406044"/>
                    <a:pt x="131496" y="393102"/>
                    <a:pt x="124003" y="378358"/>
                  </a:cubicBezTo>
                  <a:cubicBezTo>
                    <a:pt x="116523" y="363626"/>
                    <a:pt x="113335" y="346925"/>
                    <a:pt x="108560" y="330962"/>
                  </a:cubicBezTo>
                  <a:cubicBezTo>
                    <a:pt x="99213" y="299669"/>
                    <a:pt x="83439" y="270560"/>
                    <a:pt x="62662" y="246252"/>
                  </a:cubicBezTo>
                  <a:cubicBezTo>
                    <a:pt x="47066" y="228002"/>
                    <a:pt x="28524" y="212191"/>
                    <a:pt x="16675" y="190995"/>
                  </a:cubicBezTo>
                  <a:cubicBezTo>
                    <a:pt x="3861" y="168059"/>
                    <a:pt x="0" y="140474"/>
                    <a:pt x="1334" y="113843"/>
                  </a:cubicBezTo>
                  <a:cubicBezTo>
                    <a:pt x="2667" y="87210"/>
                    <a:pt x="8915" y="61150"/>
                    <a:pt x="15113" y="35318"/>
                  </a:cubicBezTo>
                  <a:cubicBezTo>
                    <a:pt x="17843" y="23952"/>
                    <a:pt x="21247" y="11531"/>
                    <a:pt x="30493" y="5105"/>
                  </a:cubicBezTo>
                  <a:cubicBezTo>
                    <a:pt x="36893" y="660"/>
                    <a:pt x="44958" y="0"/>
                    <a:pt x="52603" y="25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7" name="Shape 106">
              <a:extLst>
                <a:ext uri="{FF2B5EF4-FFF2-40B4-BE49-F238E27FC236}">
                  <a16:creationId xmlns:a16="http://schemas.microsoft.com/office/drawing/2014/main" id="{9595E59D-8CD1-4972-962D-E9A26901DDA9}"/>
                </a:ext>
              </a:extLst>
            </p:cNvPr>
            <p:cNvSpPr/>
            <p:nvPr/>
          </p:nvSpPr>
          <p:spPr>
            <a:xfrm>
              <a:off x="691256" y="1529416"/>
              <a:ext cx="267363" cy="455978"/>
            </a:xfrm>
            <a:custGeom>
              <a:avLst/>
              <a:gdLst/>
              <a:ahLst/>
              <a:cxnLst/>
              <a:rect l="0" t="0" r="0" b="0"/>
              <a:pathLst>
                <a:path w="267363" h="455978">
                  <a:moveTo>
                    <a:pt x="72293" y="2746"/>
                  </a:moveTo>
                  <a:cubicBezTo>
                    <a:pt x="91662" y="0"/>
                    <a:pt x="114154" y="5328"/>
                    <a:pt x="136233" y="13621"/>
                  </a:cubicBezTo>
                  <a:cubicBezTo>
                    <a:pt x="169583" y="26143"/>
                    <a:pt x="190868" y="46933"/>
                    <a:pt x="215125" y="71482"/>
                  </a:cubicBezTo>
                  <a:cubicBezTo>
                    <a:pt x="231235" y="87802"/>
                    <a:pt x="246993" y="100206"/>
                    <a:pt x="263252" y="103361"/>
                  </a:cubicBezTo>
                  <a:lnTo>
                    <a:pt x="267363" y="102886"/>
                  </a:lnTo>
                  <a:lnTo>
                    <a:pt x="267363" y="137751"/>
                  </a:lnTo>
                  <a:lnTo>
                    <a:pt x="248540" y="134979"/>
                  </a:lnTo>
                  <a:cubicBezTo>
                    <a:pt x="228203" y="128667"/>
                    <a:pt x="212449" y="113948"/>
                    <a:pt x="197066" y="98051"/>
                  </a:cubicBezTo>
                  <a:cubicBezTo>
                    <a:pt x="174066" y="74288"/>
                    <a:pt x="155880" y="54108"/>
                    <a:pt x="124155" y="42488"/>
                  </a:cubicBezTo>
                  <a:cubicBezTo>
                    <a:pt x="70142" y="22689"/>
                    <a:pt x="53645" y="47746"/>
                    <a:pt x="45187" y="95866"/>
                  </a:cubicBezTo>
                  <a:cubicBezTo>
                    <a:pt x="35954" y="148254"/>
                    <a:pt x="44348" y="192564"/>
                    <a:pt x="79261" y="233052"/>
                  </a:cubicBezTo>
                  <a:cubicBezTo>
                    <a:pt x="94488" y="250679"/>
                    <a:pt x="110427" y="267202"/>
                    <a:pt x="122352" y="287369"/>
                  </a:cubicBezTo>
                  <a:cubicBezTo>
                    <a:pt x="134760" y="308363"/>
                    <a:pt x="139776" y="330727"/>
                    <a:pt x="149581" y="352482"/>
                  </a:cubicBezTo>
                  <a:cubicBezTo>
                    <a:pt x="161823" y="379673"/>
                    <a:pt x="144920" y="373590"/>
                    <a:pt x="187008" y="384270"/>
                  </a:cubicBezTo>
                  <a:cubicBezTo>
                    <a:pt x="212166" y="400272"/>
                    <a:pt x="230365" y="393732"/>
                    <a:pt x="241579" y="364661"/>
                  </a:cubicBezTo>
                  <a:cubicBezTo>
                    <a:pt x="245046" y="353409"/>
                    <a:pt x="248514" y="342170"/>
                    <a:pt x="251981" y="330918"/>
                  </a:cubicBezTo>
                  <a:cubicBezTo>
                    <a:pt x="252784" y="326079"/>
                    <a:pt x="255223" y="322966"/>
                    <a:pt x="258380" y="321318"/>
                  </a:cubicBezTo>
                  <a:lnTo>
                    <a:pt x="265278" y="320799"/>
                  </a:lnTo>
                  <a:lnTo>
                    <a:pt x="265697" y="320517"/>
                  </a:lnTo>
                  <a:lnTo>
                    <a:pt x="267352" y="320642"/>
                  </a:lnTo>
                  <a:lnTo>
                    <a:pt x="267363" y="320642"/>
                  </a:lnTo>
                  <a:lnTo>
                    <a:pt x="267363" y="377372"/>
                  </a:lnTo>
                  <a:lnTo>
                    <a:pt x="267309" y="377520"/>
                  </a:lnTo>
                  <a:cubicBezTo>
                    <a:pt x="245653" y="417623"/>
                    <a:pt x="203590" y="455978"/>
                    <a:pt x="161900" y="433204"/>
                  </a:cubicBezTo>
                  <a:cubicBezTo>
                    <a:pt x="137782" y="420021"/>
                    <a:pt x="130531" y="392462"/>
                    <a:pt x="122377" y="368662"/>
                  </a:cubicBezTo>
                  <a:cubicBezTo>
                    <a:pt x="102908" y="311728"/>
                    <a:pt x="72809" y="279826"/>
                    <a:pt x="38748" y="232759"/>
                  </a:cubicBezTo>
                  <a:cubicBezTo>
                    <a:pt x="0" y="179242"/>
                    <a:pt x="3251" y="100006"/>
                    <a:pt x="27089" y="40304"/>
                  </a:cubicBezTo>
                  <a:cubicBezTo>
                    <a:pt x="36678" y="16308"/>
                    <a:pt x="52924" y="5490"/>
                    <a:pt x="72293" y="2746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8" name="Shape 107">
              <a:extLst>
                <a:ext uri="{FF2B5EF4-FFF2-40B4-BE49-F238E27FC236}">
                  <a16:creationId xmlns:a16="http://schemas.microsoft.com/office/drawing/2014/main" id="{F538F4F2-315F-47AB-9563-86209D0192DB}"/>
                </a:ext>
              </a:extLst>
            </p:cNvPr>
            <p:cNvSpPr/>
            <p:nvPr/>
          </p:nvSpPr>
          <p:spPr>
            <a:xfrm>
              <a:off x="958619" y="1525612"/>
              <a:ext cx="264729" cy="446970"/>
            </a:xfrm>
            <a:custGeom>
              <a:avLst/>
              <a:gdLst/>
              <a:ahLst/>
              <a:cxnLst/>
              <a:rect l="0" t="0" r="0" b="0"/>
              <a:pathLst>
                <a:path w="264729" h="446970">
                  <a:moveTo>
                    <a:pt x="172552" y="7303"/>
                  </a:moveTo>
                  <a:cubicBezTo>
                    <a:pt x="239291" y="0"/>
                    <a:pt x="247571" y="54267"/>
                    <a:pt x="254886" y="111240"/>
                  </a:cubicBezTo>
                  <a:cubicBezTo>
                    <a:pt x="264729" y="187744"/>
                    <a:pt x="236763" y="222885"/>
                    <a:pt x="191488" y="278371"/>
                  </a:cubicBezTo>
                  <a:cubicBezTo>
                    <a:pt x="159014" y="318122"/>
                    <a:pt x="157173" y="365417"/>
                    <a:pt x="132522" y="407391"/>
                  </a:cubicBezTo>
                  <a:cubicBezTo>
                    <a:pt x="122489" y="424459"/>
                    <a:pt x="107795" y="440322"/>
                    <a:pt x="87157" y="443306"/>
                  </a:cubicBezTo>
                  <a:cubicBezTo>
                    <a:pt x="61796" y="446970"/>
                    <a:pt x="38259" y="432375"/>
                    <a:pt x="20189" y="411603"/>
                  </a:cubicBezTo>
                  <a:lnTo>
                    <a:pt x="62" y="381007"/>
                  </a:lnTo>
                  <a:lnTo>
                    <a:pt x="0" y="381176"/>
                  </a:lnTo>
                  <a:lnTo>
                    <a:pt x="0" y="324445"/>
                  </a:lnTo>
                  <a:lnTo>
                    <a:pt x="1725" y="324315"/>
                  </a:lnTo>
                  <a:lnTo>
                    <a:pt x="2163" y="324611"/>
                  </a:lnTo>
                  <a:lnTo>
                    <a:pt x="9050" y="325134"/>
                  </a:lnTo>
                  <a:cubicBezTo>
                    <a:pt x="12209" y="326782"/>
                    <a:pt x="14650" y="329892"/>
                    <a:pt x="15453" y="334721"/>
                  </a:cubicBezTo>
                  <a:cubicBezTo>
                    <a:pt x="21130" y="368948"/>
                    <a:pt x="63028" y="442557"/>
                    <a:pt x="110907" y="380340"/>
                  </a:cubicBezTo>
                  <a:cubicBezTo>
                    <a:pt x="116533" y="373050"/>
                    <a:pt x="117168" y="357022"/>
                    <a:pt x="120076" y="348221"/>
                  </a:cubicBezTo>
                  <a:cubicBezTo>
                    <a:pt x="127709" y="325286"/>
                    <a:pt x="137120" y="303429"/>
                    <a:pt x="150378" y="283096"/>
                  </a:cubicBezTo>
                  <a:cubicBezTo>
                    <a:pt x="163027" y="263678"/>
                    <a:pt x="179613" y="248018"/>
                    <a:pt x="194308" y="230264"/>
                  </a:cubicBezTo>
                  <a:cubicBezTo>
                    <a:pt x="229055" y="188303"/>
                    <a:pt x="230223" y="141250"/>
                    <a:pt x="220177" y="89904"/>
                  </a:cubicBezTo>
                  <a:cubicBezTo>
                    <a:pt x="212957" y="52985"/>
                    <a:pt x="195597" y="39401"/>
                    <a:pt x="174560" y="39315"/>
                  </a:cubicBezTo>
                  <a:cubicBezTo>
                    <a:pt x="139498" y="39172"/>
                    <a:pt x="94225" y="76524"/>
                    <a:pt x="68666" y="105829"/>
                  </a:cubicBezTo>
                  <a:cubicBezTo>
                    <a:pt x="51204" y="125844"/>
                    <a:pt x="31405" y="141910"/>
                    <a:pt x="3198" y="142025"/>
                  </a:cubicBezTo>
                  <a:lnTo>
                    <a:pt x="0" y="141554"/>
                  </a:lnTo>
                  <a:lnTo>
                    <a:pt x="0" y="106690"/>
                  </a:lnTo>
                  <a:lnTo>
                    <a:pt x="20761" y="104291"/>
                  </a:lnTo>
                  <a:cubicBezTo>
                    <a:pt x="29248" y="100576"/>
                    <a:pt x="37967" y="93882"/>
                    <a:pt x="47025" y="83541"/>
                  </a:cubicBezTo>
                  <a:cubicBezTo>
                    <a:pt x="81455" y="44235"/>
                    <a:pt x="117815" y="13284"/>
                    <a:pt x="172552" y="7303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89" name="Shape 108">
              <a:extLst>
                <a:ext uri="{FF2B5EF4-FFF2-40B4-BE49-F238E27FC236}">
                  <a16:creationId xmlns:a16="http://schemas.microsoft.com/office/drawing/2014/main" id="{373ED2E1-7975-4E85-81A6-79CDDA17377E}"/>
                </a:ext>
              </a:extLst>
            </p:cNvPr>
            <p:cNvSpPr/>
            <p:nvPr/>
          </p:nvSpPr>
          <p:spPr>
            <a:xfrm>
              <a:off x="867128" y="209591"/>
              <a:ext cx="159957" cy="21577"/>
            </a:xfrm>
            <a:custGeom>
              <a:avLst/>
              <a:gdLst/>
              <a:ahLst/>
              <a:cxnLst/>
              <a:rect l="0" t="0" r="0" b="0"/>
              <a:pathLst>
                <a:path w="159957" h="21577">
                  <a:moveTo>
                    <a:pt x="108877" y="3162"/>
                  </a:moveTo>
                  <a:cubicBezTo>
                    <a:pt x="125920" y="939"/>
                    <a:pt x="143002" y="10375"/>
                    <a:pt x="159957" y="7582"/>
                  </a:cubicBezTo>
                  <a:lnTo>
                    <a:pt x="159601" y="10198"/>
                  </a:lnTo>
                  <a:cubicBezTo>
                    <a:pt x="144539" y="18770"/>
                    <a:pt x="126124" y="21234"/>
                    <a:pt x="109347" y="16942"/>
                  </a:cubicBezTo>
                  <a:cubicBezTo>
                    <a:pt x="102654" y="15227"/>
                    <a:pt x="96114" y="12484"/>
                    <a:pt x="89205" y="12128"/>
                  </a:cubicBezTo>
                  <a:cubicBezTo>
                    <a:pt x="81089" y="11734"/>
                    <a:pt x="73266" y="14694"/>
                    <a:pt x="65443" y="16878"/>
                  </a:cubicBezTo>
                  <a:cubicBezTo>
                    <a:pt x="54407" y="19977"/>
                    <a:pt x="42837" y="21577"/>
                    <a:pt x="31420" y="20383"/>
                  </a:cubicBezTo>
                  <a:cubicBezTo>
                    <a:pt x="20015" y="19176"/>
                    <a:pt x="8763" y="15062"/>
                    <a:pt x="0" y="7671"/>
                  </a:cubicBezTo>
                  <a:lnTo>
                    <a:pt x="343" y="5969"/>
                  </a:lnTo>
                  <a:cubicBezTo>
                    <a:pt x="19952" y="11493"/>
                    <a:pt x="40919" y="0"/>
                    <a:pt x="60935" y="3721"/>
                  </a:cubicBezTo>
                  <a:cubicBezTo>
                    <a:pt x="68059" y="5042"/>
                    <a:pt x="74828" y="8255"/>
                    <a:pt x="82067" y="8496"/>
                  </a:cubicBezTo>
                  <a:cubicBezTo>
                    <a:pt x="91199" y="8813"/>
                    <a:pt x="99809" y="4343"/>
                    <a:pt x="108877" y="3162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0" name="Shape 109">
              <a:extLst>
                <a:ext uri="{FF2B5EF4-FFF2-40B4-BE49-F238E27FC236}">
                  <a16:creationId xmlns:a16="http://schemas.microsoft.com/office/drawing/2014/main" id="{F85DD187-27FE-45E6-9892-9A5BAE4F50EA}"/>
                </a:ext>
              </a:extLst>
            </p:cNvPr>
            <p:cNvSpPr/>
            <p:nvPr/>
          </p:nvSpPr>
          <p:spPr>
            <a:xfrm>
              <a:off x="856443" y="201913"/>
              <a:ext cx="181203" cy="41795"/>
            </a:xfrm>
            <a:custGeom>
              <a:avLst/>
              <a:gdLst/>
              <a:ahLst/>
              <a:cxnLst/>
              <a:rect l="0" t="0" r="0" b="0"/>
              <a:pathLst>
                <a:path w="181203" h="41795">
                  <a:moveTo>
                    <a:pt x="61557" y="559"/>
                  </a:moveTo>
                  <a:cubicBezTo>
                    <a:pt x="73724" y="495"/>
                    <a:pt x="84138" y="4076"/>
                    <a:pt x="96380" y="3772"/>
                  </a:cubicBezTo>
                  <a:cubicBezTo>
                    <a:pt x="107861" y="3505"/>
                    <a:pt x="118288" y="0"/>
                    <a:pt x="129794" y="622"/>
                  </a:cubicBezTo>
                  <a:cubicBezTo>
                    <a:pt x="143904" y="1371"/>
                    <a:pt x="156146" y="5728"/>
                    <a:pt x="170650" y="5169"/>
                  </a:cubicBezTo>
                  <a:cubicBezTo>
                    <a:pt x="177915" y="4876"/>
                    <a:pt x="181203" y="11811"/>
                    <a:pt x="180366" y="17932"/>
                  </a:cubicBezTo>
                  <a:lnTo>
                    <a:pt x="180159" y="19505"/>
                  </a:lnTo>
                  <a:lnTo>
                    <a:pt x="180396" y="20772"/>
                  </a:lnTo>
                  <a:lnTo>
                    <a:pt x="178458" y="23026"/>
                  </a:lnTo>
                  <a:lnTo>
                    <a:pt x="176000" y="26915"/>
                  </a:lnTo>
                  <a:lnTo>
                    <a:pt x="173619" y="27098"/>
                  </a:lnTo>
                  <a:lnTo>
                    <a:pt x="151699" y="33347"/>
                  </a:lnTo>
                  <a:cubicBezTo>
                    <a:pt x="128862" y="36038"/>
                    <a:pt x="107903" y="28899"/>
                    <a:pt x="82728" y="33147"/>
                  </a:cubicBezTo>
                  <a:cubicBezTo>
                    <a:pt x="54013" y="37998"/>
                    <a:pt x="30747" y="41795"/>
                    <a:pt x="5601" y="24054"/>
                  </a:cubicBezTo>
                  <a:cubicBezTo>
                    <a:pt x="1689" y="21310"/>
                    <a:pt x="0" y="17425"/>
                    <a:pt x="952" y="12649"/>
                  </a:cubicBezTo>
                  <a:cubicBezTo>
                    <a:pt x="1067" y="12090"/>
                    <a:pt x="1181" y="11531"/>
                    <a:pt x="1295" y="10973"/>
                  </a:cubicBezTo>
                  <a:cubicBezTo>
                    <a:pt x="2464" y="5131"/>
                    <a:pt x="8623" y="3149"/>
                    <a:pt x="13703" y="3924"/>
                  </a:cubicBezTo>
                  <a:cubicBezTo>
                    <a:pt x="30747" y="6477"/>
                    <a:pt x="45123" y="660"/>
                    <a:pt x="61557" y="559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D3D2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1" name="Shape 110">
              <a:extLst>
                <a:ext uri="{FF2B5EF4-FFF2-40B4-BE49-F238E27FC236}">
                  <a16:creationId xmlns:a16="http://schemas.microsoft.com/office/drawing/2014/main" id="{163D5874-028E-4EEC-932F-81F98F9E0F82}"/>
                </a:ext>
              </a:extLst>
            </p:cNvPr>
            <p:cNvSpPr/>
            <p:nvPr/>
          </p:nvSpPr>
          <p:spPr>
            <a:xfrm>
              <a:off x="235003" y="918146"/>
              <a:ext cx="651815" cy="973951"/>
            </a:xfrm>
            <a:custGeom>
              <a:avLst/>
              <a:gdLst/>
              <a:ahLst/>
              <a:cxnLst/>
              <a:rect l="0" t="0" r="0" b="0"/>
              <a:pathLst>
                <a:path w="651815" h="973951">
                  <a:moveTo>
                    <a:pt x="248056" y="973951"/>
                  </a:moveTo>
                  <a:cubicBezTo>
                    <a:pt x="248056" y="890398"/>
                    <a:pt x="326390" y="699783"/>
                    <a:pt x="326390" y="699783"/>
                  </a:cubicBezTo>
                  <a:cubicBezTo>
                    <a:pt x="326390" y="699783"/>
                    <a:pt x="346977" y="639204"/>
                    <a:pt x="368452" y="562191"/>
                  </a:cubicBezTo>
                  <a:lnTo>
                    <a:pt x="368897" y="559067"/>
                  </a:lnTo>
                  <a:cubicBezTo>
                    <a:pt x="368897" y="559067"/>
                    <a:pt x="388290" y="591172"/>
                    <a:pt x="405206" y="618338"/>
                  </a:cubicBezTo>
                  <a:cubicBezTo>
                    <a:pt x="421830" y="645034"/>
                    <a:pt x="453250" y="669049"/>
                    <a:pt x="465544" y="677596"/>
                  </a:cubicBezTo>
                  <a:cubicBezTo>
                    <a:pt x="477825" y="686143"/>
                    <a:pt x="524802" y="697891"/>
                    <a:pt x="538150" y="693624"/>
                  </a:cubicBezTo>
                  <a:cubicBezTo>
                    <a:pt x="551510" y="689344"/>
                    <a:pt x="554393" y="674739"/>
                    <a:pt x="554393" y="674739"/>
                  </a:cubicBezTo>
                  <a:cubicBezTo>
                    <a:pt x="583768" y="689166"/>
                    <a:pt x="611835" y="678663"/>
                    <a:pt x="611835" y="678663"/>
                  </a:cubicBezTo>
                  <a:cubicBezTo>
                    <a:pt x="623049" y="673329"/>
                    <a:pt x="624650" y="651434"/>
                    <a:pt x="624650" y="651434"/>
                  </a:cubicBezTo>
                  <a:lnTo>
                    <a:pt x="636143" y="647230"/>
                  </a:lnTo>
                  <a:cubicBezTo>
                    <a:pt x="651815" y="633527"/>
                    <a:pt x="643979" y="612966"/>
                    <a:pt x="643979" y="612966"/>
                  </a:cubicBezTo>
                  <a:lnTo>
                    <a:pt x="622440" y="598284"/>
                  </a:lnTo>
                  <a:cubicBezTo>
                    <a:pt x="633209" y="589471"/>
                    <a:pt x="628307" y="573799"/>
                    <a:pt x="628307" y="573799"/>
                  </a:cubicBezTo>
                  <a:cubicBezTo>
                    <a:pt x="628307" y="573799"/>
                    <a:pt x="586206" y="531699"/>
                    <a:pt x="578371" y="524841"/>
                  </a:cubicBezTo>
                  <a:cubicBezTo>
                    <a:pt x="570548" y="517996"/>
                    <a:pt x="534264" y="479425"/>
                    <a:pt x="523532" y="461188"/>
                  </a:cubicBezTo>
                  <a:cubicBezTo>
                    <a:pt x="512813" y="442964"/>
                    <a:pt x="487807" y="404038"/>
                    <a:pt x="474574" y="377952"/>
                  </a:cubicBezTo>
                  <a:cubicBezTo>
                    <a:pt x="461340" y="351879"/>
                    <a:pt x="386436" y="300279"/>
                    <a:pt x="386436" y="300279"/>
                  </a:cubicBezTo>
                  <a:cubicBezTo>
                    <a:pt x="302882" y="229769"/>
                    <a:pt x="130556" y="94006"/>
                    <a:pt x="75730" y="47003"/>
                  </a:cubicBezTo>
                  <a:cubicBezTo>
                    <a:pt x="20879" y="0"/>
                    <a:pt x="0" y="7836"/>
                    <a:pt x="0" y="7836"/>
                  </a:cubicBez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2" name="Shape 111">
              <a:extLst>
                <a:ext uri="{FF2B5EF4-FFF2-40B4-BE49-F238E27FC236}">
                  <a16:creationId xmlns:a16="http://schemas.microsoft.com/office/drawing/2014/main" id="{E461C120-F380-4928-B279-5F307D7F1921}"/>
                </a:ext>
              </a:extLst>
            </p:cNvPr>
            <p:cNvSpPr/>
            <p:nvPr/>
          </p:nvSpPr>
          <p:spPr>
            <a:xfrm>
              <a:off x="456954" y="654417"/>
              <a:ext cx="194221" cy="585533"/>
            </a:xfrm>
            <a:custGeom>
              <a:avLst/>
              <a:gdLst/>
              <a:ahLst/>
              <a:cxnLst/>
              <a:rect l="0" t="0" r="0" b="0"/>
              <a:pathLst>
                <a:path w="194221" h="585533">
                  <a:moveTo>
                    <a:pt x="0" y="0"/>
                  </a:moveTo>
                  <a:cubicBezTo>
                    <a:pt x="0" y="0"/>
                    <a:pt x="78334" y="104457"/>
                    <a:pt x="104445" y="190614"/>
                  </a:cubicBezTo>
                  <a:cubicBezTo>
                    <a:pt x="128664" y="270561"/>
                    <a:pt x="193345" y="469621"/>
                    <a:pt x="194221" y="585533"/>
                  </a:cubicBez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3" name="Shape 112">
              <a:extLst>
                <a:ext uri="{FF2B5EF4-FFF2-40B4-BE49-F238E27FC236}">
                  <a16:creationId xmlns:a16="http://schemas.microsoft.com/office/drawing/2014/main" id="{4A0E0E5A-0534-495C-99EE-840AFDBDA558}"/>
                </a:ext>
              </a:extLst>
            </p:cNvPr>
            <p:cNvSpPr/>
            <p:nvPr/>
          </p:nvSpPr>
          <p:spPr>
            <a:xfrm>
              <a:off x="1007078" y="918146"/>
              <a:ext cx="651828" cy="973951"/>
            </a:xfrm>
            <a:custGeom>
              <a:avLst/>
              <a:gdLst/>
              <a:ahLst/>
              <a:cxnLst/>
              <a:rect l="0" t="0" r="0" b="0"/>
              <a:pathLst>
                <a:path w="651828" h="973951">
                  <a:moveTo>
                    <a:pt x="401333" y="973951"/>
                  </a:moveTo>
                  <a:cubicBezTo>
                    <a:pt x="401333" y="890398"/>
                    <a:pt x="322999" y="699783"/>
                    <a:pt x="322999" y="699783"/>
                  </a:cubicBezTo>
                  <a:cubicBezTo>
                    <a:pt x="322999" y="699783"/>
                    <a:pt x="303606" y="638099"/>
                    <a:pt x="282308" y="561887"/>
                  </a:cubicBezTo>
                  <a:lnTo>
                    <a:pt x="281546" y="559233"/>
                  </a:lnTo>
                  <a:cubicBezTo>
                    <a:pt x="281546" y="559233"/>
                    <a:pt x="263055" y="590893"/>
                    <a:pt x="246609" y="618338"/>
                  </a:cubicBezTo>
                  <a:cubicBezTo>
                    <a:pt x="227711" y="649872"/>
                    <a:pt x="198565" y="669049"/>
                    <a:pt x="186284" y="677596"/>
                  </a:cubicBezTo>
                  <a:cubicBezTo>
                    <a:pt x="174003" y="686143"/>
                    <a:pt x="127013" y="697891"/>
                    <a:pt x="113678" y="693624"/>
                  </a:cubicBezTo>
                  <a:cubicBezTo>
                    <a:pt x="100318" y="689344"/>
                    <a:pt x="99784" y="675805"/>
                    <a:pt x="99784" y="675805"/>
                  </a:cubicBezTo>
                  <a:cubicBezTo>
                    <a:pt x="70409" y="690220"/>
                    <a:pt x="39993" y="678663"/>
                    <a:pt x="39993" y="678663"/>
                  </a:cubicBezTo>
                  <a:cubicBezTo>
                    <a:pt x="28778" y="673329"/>
                    <a:pt x="27165" y="651434"/>
                    <a:pt x="27165" y="651434"/>
                  </a:cubicBezTo>
                  <a:lnTo>
                    <a:pt x="15685" y="647230"/>
                  </a:lnTo>
                  <a:cubicBezTo>
                    <a:pt x="0" y="633527"/>
                    <a:pt x="7849" y="612966"/>
                    <a:pt x="7849" y="612966"/>
                  </a:cubicBezTo>
                  <a:lnTo>
                    <a:pt x="29388" y="598284"/>
                  </a:lnTo>
                  <a:cubicBezTo>
                    <a:pt x="18606" y="589471"/>
                    <a:pt x="23508" y="573799"/>
                    <a:pt x="23508" y="573799"/>
                  </a:cubicBezTo>
                  <a:cubicBezTo>
                    <a:pt x="23508" y="573799"/>
                    <a:pt x="65608" y="531699"/>
                    <a:pt x="73457" y="524841"/>
                  </a:cubicBezTo>
                  <a:cubicBezTo>
                    <a:pt x="81280" y="517996"/>
                    <a:pt x="112764" y="482930"/>
                    <a:pt x="128283" y="461188"/>
                  </a:cubicBezTo>
                  <a:cubicBezTo>
                    <a:pt x="143815" y="439458"/>
                    <a:pt x="168428" y="397535"/>
                    <a:pt x="177242" y="377952"/>
                  </a:cubicBezTo>
                  <a:cubicBezTo>
                    <a:pt x="186068" y="358369"/>
                    <a:pt x="265380" y="300279"/>
                    <a:pt x="265380" y="300279"/>
                  </a:cubicBezTo>
                  <a:cubicBezTo>
                    <a:pt x="348933" y="229769"/>
                    <a:pt x="521259" y="94006"/>
                    <a:pt x="576097" y="47003"/>
                  </a:cubicBezTo>
                  <a:cubicBezTo>
                    <a:pt x="630936" y="0"/>
                    <a:pt x="651828" y="7836"/>
                    <a:pt x="651828" y="7836"/>
                  </a:cubicBez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4" name="Shape 113">
              <a:extLst>
                <a:ext uri="{FF2B5EF4-FFF2-40B4-BE49-F238E27FC236}">
                  <a16:creationId xmlns:a16="http://schemas.microsoft.com/office/drawing/2014/main" id="{4ABA3976-9E64-4C2C-BDC4-3544E483FD77}"/>
                </a:ext>
              </a:extLst>
            </p:cNvPr>
            <p:cNvSpPr/>
            <p:nvPr/>
          </p:nvSpPr>
          <p:spPr>
            <a:xfrm>
              <a:off x="1240285" y="654417"/>
              <a:ext cx="194234" cy="587426"/>
            </a:xfrm>
            <a:custGeom>
              <a:avLst/>
              <a:gdLst/>
              <a:ahLst/>
              <a:cxnLst/>
              <a:rect l="0" t="0" r="0" b="0"/>
              <a:pathLst>
                <a:path w="194234" h="587426">
                  <a:moveTo>
                    <a:pt x="194234" y="0"/>
                  </a:moveTo>
                  <a:cubicBezTo>
                    <a:pt x="194234" y="0"/>
                    <a:pt x="115900" y="104457"/>
                    <a:pt x="89789" y="190614"/>
                  </a:cubicBezTo>
                  <a:cubicBezTo>
                    <a:pt x="65431" y="270993"/>
                    <a:pt x="191" y="471780"/>
                    <a:pt x="0" y="587426"/>
                  </a:cubicBez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5" name="Shape 114">
              <a:extLst>
                <a:ext uri="{FF2B5EF4-FFF2-40B4-BE49-F238E27FC236}">
                  <a16:creationId xmlns:a16="http://schemas.microsoft.com/office/drawing/2014/main" id="{8ABC9993-A2FD-40C4-9DC9-63D5EA77B85A}"/>
                </a:ext>
              </a:extLst>
            </p:cNvPr>
            <p:cNvSpPr/>
            <p:nvPr/>
          </p:nvSpPr>
          <p:spPr>
            <a:xfrm>
              <a:off x="0" y="385472"/>
              <a:ext cx="592722" cy="1172375"/>
            </a:xfrm>
            <a:custGeom>
              <a:avLst/>
              <a:gdLst/>
              <a:ahLst/>
              <a:cxnLst/>
              <a:rect l="0" t="0" r="0" b="0"/>
              <a:pathLst>
                <a:path w="592722" h="1172375">
                  <a:moveTo>
                    <a:pt x="592722" y="0"/>
                  </a:moveTo>
                  <a:cubicBezTo>
                    <a:pt x="592722" y="0"/>
                    <a:pt x="409943" y="65291"/>
                    <a:pt x="342062" y="135775"/>
                  </a:cubicBezTo>
                  <a:cubicBezTo>
                    <a:pt x="274168" y="206286"/>
                    <a:pt x="26111" y="464795"/>
                    <a:pt x="13056" y="527444"/>
                  </a:cubicBezTo>
                  <a:cubicBezTo>
                    <a:pt x="0" y="590118"/>
                    <a:pt x="0" y="608394"/>
                    <a:pt x="41783" y="644944"/>
                  </a:cubicBezTo>
                  <a:cubicBezTo>
                    <a:pt x="83553" y="681507"/>
                    <a:pt x="490893" y="882561"/>
                    <a:pt x="530060" y="926947"/>
                  </a:cubicBezTo>
                  <a:cubicBezTo>
                    <a:pt x="569227" y="971335"/>
                    <a:pt x="591617" y="1022858"/>
                    <a:pt x="583603" y="1067181"/>
                  </a:cubicBezTo>
                  <a:cubicBezTo>
                    <a:pt x="575602" y="1111504"/>
                    <a:pt x="558521" y="1117359"/>
                    <a:pt x="579869" y="1172375"/>
                  </a:cubicBez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6" name="Shape 115">
              <a:extLst>
                <a:ext uri="{FF2B5EF4-FFF2-40B4-BE49-F238E27FC236}">
                  <a16:creationId xmlns:a16="http://schemas.microsoft.com/office/drawing/2014/main" id="{4377F10D-8BED-4C23-85F9-099277714AE4}"/>
                </a:ext>
              </a:extLst>
            </p:cNvPr>
            <p:cNvSpPr/>
            <p:nvPr/>
          </p:nvSpPr>
          <p:spPr>
            <a:xfrm>
              <a:off x="266343" y="724751"/>
              <a:ext cx="236474" cy="206451"/>
            </a:xfrm>
            <a:custGeom>
              <a:avLst/>
              <a:gdLst/>
              <a:ahLst/>
              <a:cxnLst/>
              <a:rect l="0" t="0" r="0" b="0"/>
              <a:pathLst>
                <a:path w="236474" h="206451">
                  <a:moveTo>
                    <a:pt x="236474" y="0"/>
                  </a:moveTo>
                  <a:lnTo>
                    <a:pt x="0" y="206451"/>
                  </a:ln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7" name="Shape 116">
              <a:extLst>
                <a:ext uri="{FF2B5EF4-FFF2-40B4-BE49-F238E27FC236}">
                  <a16:creationId xmlns:a16="http://schemas.microsoft.com/office/drawing/2014/main" id="{663146A1-1774-40BC-BC15-B6BAA611D47F}"/>
                </a:ext>
              </a:extLst>
            </p:cNvPr>
            <p:cNvSpPr/>
            <p:nvPr/>
          </p:nvSpPr>
          <p:spPr>
            <a:xfrm>
              <a:off x="1301181" y="385472"/>
              <a:ext cx="592722" cy="1173874"/>
            </a:xfrm>
            <a:custGeom>
              <a:avLst/>
              <a:gdLst/>
              <a:ahLst/>
              <a:cxnLst/>
              <a:rect l="0" t="0" r="0" b="0"/>
              <a:pathLst>
                <a:path w="592722" h="1173874">
                  <a:moveTo>
                    <a:pt x="0" y="0"/>
                  </a:moveTo>
                  <a:cubicBezTo>
                    <a:pt x="0" y="0"/>
                    <a:pt x="182778" y="65291"/>
                    <a:pt x="250660" y="135775"/>
                  </a:cubicBezTo>
                  <a:cubicBezTo>
                    <a:pt x="318554" y="206286"/>
                    <a:pt x="566610" y="464795"/>
                    <a:pt x="579666" y="527444"/>
                  </a:cubicBezTo>
                  <a:cubicBezTo>
                    <a:pt x="592722" y="590118"/>
                    <a:pt x="592722" y="608394"/>
                    <a:pt x="550951" y="644944"/>
                  </a:cubicBezTo>
                  <a:cubicBezTo>
                    <a:pt x="509169" y="681507"/>
                    <a:pt x="101841" y="882561"/>
                    <a:pt x="62674" y="926947"/>
                  </a:cubicBezTo>
                  <a:cubicBezTo>
                    <a:pt x="23495" y="971335"/>
                    <a:pt x="1105" y="1022858"/>
                    <a:pt x="9118" y="1067181"/>
                  </a:cubicBezTo>
                  <a:cubicBezTo>
                    <a:pt x="17119" y="1111504"/>
                    <a:pt x="35306" y="1127811"/>
                    <a:pt x="11303" y="1173874"/>
                  </a:cubicBez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8" name="Shape 117">
              <a:extLst>
                <a:ext uri="{FF2B5EF4-FFF2-40B4-BE49-F238E27FC236}">
                  <a16:creationId xmlns:a16="http://schemas.microsoft.com/office/drawing/2014/main" id="{446A1B55-16B4-4718-BCA0-4C4B7E818967}"/>
                </a:ext>
              </a:extLst>
            </p:cNvPr>
            <p:cNvSpPr/>
            <p:nvPr/>
          </p:nvSpPr>
          <p:spPr>
            <a:xfrm>
              <a:off x="1392536" y="725756"/>
              <a:ext cx="235039" cy="205448"/>
            </a:xfrm>
            <a:custGeom>
              <a:avLst/>
              <a:gdLst/>
              <a:ahLst/>
              <a:cxnLst/>
              <a:rect l="0" t="0" r="0" b="0"/>
              <a:pathLst>
                <a:path w="235039" h="205448">
                  <a:moveTo>
                    <a:pt x="0" y="0"/>
                  </a:moveTo>
                  <a:lnTo>
                    <a:pt x="235039" y="205448"/>
                  </a:ln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99" name="Shape 118">
              <a:extLst>
                <a:ext uri="{FF2B5EF4-FFF2-40B4-BE49-F238E27FC236}">
                  <a16:creationId xmlns:a16="http://schemas.microsoft.com/office/drawing/2014/main" id="{5016C247-36FB-4554-A767-3D7CEF924633}"/>
                </a:ext>
              </a:extLst>
            </p:cNvPr>
            <p:cNvSpPr/>
            <p:nvPr/>
          </p:nvSpPr>
          <p:spPr>
            <a:xfrm>
              <a:off x="1083184" y="632205"/>
              <a:ext cx="38430" cy="96088"/>
            </a:xfrm>
            <a:custGeom>
              <a:avLst/>
              <a:gdLst/>
              <a:ahLst/>
              <a:cxnLst/>
              <a:rect l="0" t="0" r="0" b="0"/>
              <a:pathLst>
                <a:path w="38430" h="96088">
                  <a:moveTo>
                    <a:pt x="0" y="0"/>
                  </a:moveTo>
                  <a:lnTo>
                    <a:pt x="38430" y="96088"/>
                  </a:ln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0" name="Shape 119">
              <a:extLst>
                <a:ext uri="{FF2B5EF4-FFF2-40B4-BE49-F238E27FC236}">
                  <a16:creationId xmlns:a16="http://schemas.microsoft.com/office/drawing/2014/main" id="{AE4F95FC-FB97-4C6C-AE2D-60B642E5B093}"/>
                </a:ext>
              </a:extLst>
            </p:cNvPr>
            <p:cNvSpPr/>
            <p:nvPr/>
          </p:nvSpPr>
          <p:spPr>
            <a:xfrm>
              <a:off x="752915" y="632205"/>
              <a:ext cx="38443" cy="96088"/>
            </a:xfrm>
            <a:custGeom>
              <a:avLst/>
              <a:gdLst/>
              <a:ahLst/>
              <a:cxnLst/>
              <a:rect l="0" t="0" r="0" b="0"/>
              <a:pathLst>
                <a:path w="38443" h="96088">
                  <a:moveTo>
                    <a:pt x="38443" y="0"/>
                  </a:moveTo>
                  <a:lnTo>
                    <a:pt x="0" y="96088"/>
                  </a:lnTo>
                </a:path>
              </a:pathLst>
            </a:custGeom>
            <a:ln w="12421" cap="rnd">
              <a:round/>
            </a:ln>
          </p:spPr>
          <p:style>
            <a:lnRef idx="1">
              <a:srgbClr val="6E2732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1" name="Shape 120">
              <a:extLst>
                <a:ext uri="{FF2B5EF4-FFF2-40B4-BE49-F238E27FC236}">
                  <a16:creationId xmlns:a16="http://schemas.microsoft.com/office/drawing/2014/main" id="{2C61CAFE-59C1-43F2-AFBF-CA7616AC85EF}"/>
                </a:ext>
              </a:extLst>
            </p:cNvPr>
            <p:cNvSpPr/>
            <p:nvPr/>
          </p:nvSpPr>
          <p:spPr>
            <a:xfrm>
              <a:off x="1655591" y="789789"/>
              <a:ext cx="172669" cy="170180"/>
            </a:xfrm>
            <a:custGeom>
              <a:avLst/>
              <a:gdLst/>
              <a:ahLst/>
              <a:cxnLst/>
              <a:rect l="0" t="0" r="0" b="0"/>
              <a:pathLst>
                <a:path w="172669" h="170180">
                  <a:moveTo>
                    <a:pt x="60299" y="0"/>
                  </a:moveTo>
                  <a:lnTo>
                    <a:pt x="172669" y="1041"/>
                  </a:lnTo>
                  <a:lnTo>
                    <a:pt x="132080" y="86792"/>
                  </a:lnTo>
                  <a:lnTo>
                    <a:pt x="91783" y="167907"/>
                  </a:lnTo>
                  <a:lnTo>
                    <a:pt x="60274" y="170180"/>
                  </a:lnTo>
                  <a:lnTo>
                    <a:pt x="35395" y="161760"/>
                  </a:lnTo>
                  <a:lnTo>
                    <a:pt x="13246" y="144920"/>
                  </a:lnTo>
                  <a:lnTo>
                    <a:pt x="0" y="120676"/>
                  </a:lnTo>
                  <a:lnTo>
                    <a:pt x="60299" y="0"/>
                  </a:ln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6E273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2" name="Shape 121">
              <a:extLst>
                <a:ext uri="{FF2B5EF4-FFF2-40B4-BE49-F238E27FC236}">
                  <a16:creationId xmlns:a16="http://schemas.microsoft.com/office/drawing/2014/main" id="{055A85E7-ACAD-48BC-A0F8-1A159CD9DB0D}"/>
                </a:ext>
              </a:extLst>
            </p:cNvPr>
            <p:cNvSpPr/>
            <p:nvPr/>
          </p:nvSpPr>
          <p:spPr>
            <a:xfrm>
              <a:off x="1806483" y="607220"/>
              <a:ext cx="93421" cy="46812"/>
            </a:xfrm>
            <a:custGeom>
              <a:avLst/>
              <a:gdLst/>
              <a:ahLst/>
              <a:cxnLst/>
              <a:rect l="0" t="0" r="0" b="0"/>
              <a:pathLst>
                <a:path w="93421" h="46812">
                  <a:moveTo>
                    <a:pt x="93421" y="46812"/>
                  </a:moveTo>
                  <a:lnTo>
                    <a:pt x="0" y="0"/>
                  </a:lnTo>
                </a:path>
              </a:pathLst>
            </a:custGeom>
            <a:ln w="8166" cap="rnd">
              <a:round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3" name="Shape 122">
              <a:extLst>
                <a:ext uri="{FF2B5EF4-FFF2-40B4-BE49-F238E27FC236}">
                  <a16:creationId xmlns:a16="http://schemas.microsoft.com/office/drawing/2014/main" id="{B4826C7C-FFA3-47F3-92F2-634C5478CE03}"/>
                </a:ext>
              </a:extLst>
            </p:cNvPr>
            <p:cNvSpPr/>
            <p:nvPr/>
          </p:nvSpPr>
          <p:spPr>
            <a:xfrm>
              <a:off x="1737896" y="660771"/>
              <a:ext cx="160172" cy="80251"/>
            </a:xfrm>
            <a:custGeom>
              <a:avLst/>
              <a:gdLst/>
              <a:ahLst/>
              <a:cxnLst/>
              <a:rect l="0" t="0" r="0" b="0"/>
              <a:pathLst>
                <a:path w="160172" h="80251">
                  <a:moveTo>
                    <a:pt x="160172" y="80251"/>
                  </a:moveTo>
                  <a:lnTo>
                    <a:pt x="0" y="0"/>
                  </a:lnTo>
                </a:path>
              </a:pathLst>
            </a:custGeom>
            <a:ln w="8166" cap="rnd">
              <a:round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4" name="Shape 123">
              <a:extLst>
                <a:ext uri="{FF2B5EF4-FFF2-40B4-BE49-F238E27FC236}">
                  <a16:creationId xmlns:a16="http://schemas.microsoft.com/office/drawing/2014/main" id="{7A0E12EA-B43C-4741-920F-C12729EF1A55}"/>
                </a:ext>
              </a:extLst>
            </p:cNvPr>
            <p:cNvSpPr/>
            <p:nvPr/>
          </p:nvSpPr>
          <p:spPr>
            <a:xfrm>
              <a:off x="1799223" y="621224"/>
              <a:ext cx="72720" cy="89065"/>
            </a:xfrm>
            <a:custGeom>
              <a:avLst/>
              <a:gdLst/>
              <a:ahLst/>
              <a:cxnLst/>
              <a:rect l="0" t="0" r="0" b="0"/>
              <a:pathLst>
                <a:path w="72720" h="89065">
                  <a:moveTo>
                    <a:pt x="37516" y="89065"/>
                  </a:moveTo>
                  <a:lnTo>
                    <a:pt x="72720" y="18809"/>
                  </a:lnTo>
                  <a:lnTo>
                    <a:pt x="35204" y="0"/>
                  </a:lnTo>
                  <a:lnTo>
                    <a:pt x="0" y="70282"/>
                  </a:lnTo>
                  <a:lnTo>
                    <a:pt x="37516" y="89065"/>
                  </a:lnTo>
                  <a:close/>
                </a:path>
              </a:pathLst>
            </a:custGeom>
            <a:ln w="8166" cap="rnd">
              <a:round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5" name="Shape 124">
              <a:extLst>
                <a:ext uri="{FF2B5EF4-FFF2-40B4-BE49-F238E27FC236}">
                  <a16:creationId xmlns:a16="http://schemas.microsoft.com/office/drawing/2014/main" id="{8EB1DEE4-D1A7-4067-BBF3-D6E65BC3FF8C}"/>
                </a:ext>
              </a:extLst>
            </p:cNvPr>
            <p:cNvSpPr/>
            <p:nvPr/>
          </p:nvSpPr>
          <p:spPr>
            <a:xfrm>
              <a:off x="1655587" y="678545"/>
              <a:ext cx="207353" cy="288671"/>
            </a:xfrm>
            <a:custGeom>
              <a:avLst/>
              <a:gdLst/>
              <a:ahLst/>
              <a:cxnLst/>
              <a:rect l="0" t="0" r="0" b="0"/>
              <a:pathLst>
                <a:path w="207353" h="288671">
                  <a:moveTo>
                    <a:pt x="91148" y="277584"/>
                  </a:moveTo>
                  <a:lnTo>
                    <a:pt x="207353" y="45656"/>
                  </a:lnTo>
                  <a:lnTo>
                    <a:pt x="116218" y="0"/>
                  </a:lnTo>
                  <a:lnTo>
                    <a:pt x="0" y="231915"/>
                  </a:lnTo>
                  <a:cubicBezTo>
                    <a:pt x="0" y="231915"/>
                    <a:pt x="4115" y="257328"/>
                    <a:pt x="35395" y="273012"/>
                  </a:cubicBezTo>
                  <a:cubicBezTo>
                    <a:pt x="66675" y="288671"/>
                    <a:pt x="91148" y="277584"/>
                    <a:pt x="91148" y="277584"/>
                  </a:cubicBezTo>
                  <a:close/>
                </a:path>
              </a:pathLst>
            </a:custGeom>
            <a:ln w="8166" cap="rnd">
              <a:round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6" name="Shape 125">
              <a:extLst>
                <a:ext uri="{FF2B5EF4-FFF2-40B4-BE49-F238E27FC236}">
                  <a16:creationId xmlns:a16="http://schemas.microsoft.com/office/drawing/2014/main" id="{ACB30E8E-6A62-4893-AB84-C1C00BC0AE83}"/>
                </a:ext>
              </a:extLst>
            </p:cNvPr>
            <p:cNvSpPr/>
            <p:nvPr/>
          </p:nvSpPr>
          <p:spPr>
            <a:xfrm>
              <a:off x="1654279" y="950981"/>
              <a:ext cx="35281" cy="70447"/>
            </a:xfrm>
            <a:custGeom>
              <a:avLst/>
              <a:gdLst/>
              <a:ahLst/>
              <a:cxnLst/>
              <a:rect l="0" t="0" r="0" b="0"/>
              <a:pathLst>
                <a:path w="35281" h="70447">
                  <a:moveTo>
                    <a:pt x="35281" y="0"/>
                  </a:moveTo>
                  <a:lnTo>
                    <a:pt x="0" y="70447"/>
                  </a:lnTo>
                </a:path>
              </a:pathLst>
            </a:custGeom>
            <a:ln w="8166" cap="rnd">
              <a:round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7" name="Shape 126">
              <a:extLst>
                <a:ext uri="{FF2B5EF4-FFF2-40B4-BE49-F238E27FC236}">
                  <a16:creationId xmlns:a16="http://schemas.microsoft.com/office/drawing/2014/main" id="{E0C169C8-418B-43E3-964E-068D29CA727B}"/>
                </a:ext>
              </a:extLst>
            </p:cNvPr>
            <p:cNvSpPr/>
            <p:nvPr/>
          </p:nvSpPr>
          <p:spPr>
            <a:xfrm>
              <a:off x="1743995" y="735614"/>
              <a:ext cx="17729" cy="8877"/>
            </a:xfrm>
            <a:custGeom>
              <a:avLst/>
              <a:gdLst/>
              <a:ahLst/>
              <a:cxnLst/>
              <a:rect l="0" t="0" r="0" b="0"/>
              <a:pathLst>
                <a:path w="17729" h="8877">
                  <a:moveTo>
                    <a:pt x="0" y="0"/>
                  </a:moveTo>
                  <a:lnTo>
                    <a:pt x="17729" y="8877"/>
                  </a:lnTo>
                </a:path>
              </a:pathLst>
            </a:custGeom>
            <a:ln w="4902" cap="rnd">
              <a:miter lim="127000"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8" name="Shape 127">
              <a:extLst>
                <a:ext uri="{FF2B5EF4-FFF2-40B4-BE49-F238E27FC236}">
                  <a16:creationId xmlns:a16="http://schemas.microsoft.com/office/drawing/2014/main" id="{6B19DFF9-F62F-4F77-94C1-0B3CCDD0EBAB}"/>
                </a:ext>
              </a:extLst>
            </p:cNvPr>
            <p:cNvSpPr/>
            <p:nvPr/>
          </p:nvSpPr>
          <p:spPr>
            <a:xfrm>
              <a:off x="1729000" y="765555"/>
              <a:ext cx="17729" cy="8877"/>
            </a:xfrm>
            <a:custGeom>
              <a:avLst/>
              <a:gdLst/>
              <a:ahLst/>
              <a:cxnLst/>
              <a:rect l="0" t="0" r="0" b="0"/>
              <a:pathLst>
                <a:path w="17729" h="8877">
                  <a:moveTo>
                    <a:pt x="0" y="0"/>
                  </a:moveTo>
                  <a:lnTo>
                    <a:pt x="17729" y="8877"/>
                  </a:lnTo>
                </a:path>
              </a:pathLst>
            </a:custGeom>
            <a:ln w="4902" cap="rnd">
              <a:miter lim="127000"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09" name="Shape 128">
              <a:extLst>
                <a:ext uri="{FF2B5EF4-FFF2-40B4-BE49-F238E27FC236}">
                  <a16:creationId xmlns:a16="http://schemas.microsoft.com/office/drawing/2014/main" id="{E87CC8DA-42B3-44FB-99F0-80DF4AF4182E}"/>
                </a:ext>
              </a:extLst>
            </p:cNvPr>
            <p:cNvSpPr/>
            <p:nvPr/>
          </p:nvSpPr>
          <p:spPr>
            <a:xfrm>
              <a:off x="1713993" y="795493"/>
              <a:ext cx="17729" cy="8877"/>
            </a:xfrm>
            <a:custGeom>
              <a:avLst/>
              <a:gdLst/>
              <a:ahLst/>
              <a:cxnLst/>
              <a:rect l="0" t="0" r="0" b="0"/>
              <a:pathLst>
                <a:path w="17729" h="8877">
                  <a:moveTo>
                    <a:pt x="0" y="0"/>
                  </a:moveTo>
                  <a:lnTo>
                    <a:pt x="17729" y="8877"/>
                  </a:lnTo>
                </a:path>
              </a:pathLst>
            </a:custGeom>
            <a:ln w="4902" cap="rnd">
              <a:miter lim="127000"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10" name="Shape 129">
              <a:extLst>
                <a:ext uri="{FF2B5EF4-FFF2-40B4-BE49-F238E27FC236}">
                  <a16:creationId xmlns:a16="http://schemas.microsoft.com/office/drawing/2014/main" id="{131495A2-309C-4E87-A339-C35ED6C386E7}"/>
                </a:ext>
              </a:extLst>
            </p:cNvPr>
            <p:cNvSpPr/>
            <p:nvPr/>
          </p:nvSpPr>
          <p:spPr>
            <a:xfrm>
              <a:off x="1698998" y="825420"/>
              <a:ext cx="17729" cy="8890"/>
            </a:xfrm>
            <a:custGeom>
              <a:avLst/>
              <a:gdLst/>
              <a:ahLst/>
              <a:cxnLst/>
              <a:rect l="0" t="0" r="0" b="0"/>
              <a:pathLst>
                <a:path w="17729" h="8890">
                  <a:moveTo>
                    <a:pt x="0" y="0"/>
                  </a:moveTo>
                  <a:lnTo>
                    <a:pt x="17729" y="8890"/>
                  </a:lnTo>
                </a:path>
              </a:pathLst>
            </a:custGeom>
            <a:ln w="4902" cap="rnd">
              <a:miter lim="127000"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11" name="Shape 130">
              <a:extLst>
                <a:ext uri="{FF2B5EF4-FFF2-40B4-BE49-F238E27FC236}">
                  <a16:creationId xmlns:a16="http://schemas.microsoft.com/office/drawing/2014/main" id="{97AFFEE4-9100-46E2-925D-C821A5F713E9}"/>
                </a:ext>
              </a:extLst>
            </p:cNvPr>
            <p:cNvSpPr/>
            <p:nvPr/>
          </p:nvSpPr>
          <p:spPr>
            <a:xfrm>
              <a:off x="1684004" y="855359"/>
              <a:ext cx="17729" cy="8890"/>
            </a:xfrm>
            <a:custGeom>
              <a:avLst/>
              <a:gdLst/>
              <a:ahLst/>
              <a:cxnLst/>
              <a:rect l="0" t="0" r="0" b="0"/>
              <a:pathLst>
                <a:path w="17729" h="8890">
                  <a:moveTo>
                    <a:pt x="0" y="0"/>
                  </a:moveTo>
                  <a:lnTo>
                    <a:pt x="17729" y="8890"/>
                  </a:lnTo>
                </a:path>
              </a:pathLst>
            </a:custGeom>
            <a:ln w="4902" cap="rnd">
              <a:miter lim="127000"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12" name="Shape 131">
              <a:extLst>
                <a:ext uri="{FF2B5EF4-FFF2-40B4-BE49-F238E27FC236}">
                  <a16:creationId xmlns:a16="http://schemas.microsoft.com/office/drawing/2014/main" id="{1481C0CD-F09F-4651-9EBD-F6106069836F}"/>
                </a:ext>
              </a:extLst>
            </p:cNvPr>
            <p:cNvSpPr/>
            <p:nvPr/>
          </p:nvSpPr>
          <p:spPr>
            <a:xfrm>
              <a:off x="1668997" y="885299"/>
              <a:ext cx="17729" cy="8877"/>
            </a:xfrm>
            <a:custGeom>
              <a:avLst/>
              <a:gdLst/>
              <a:ahLst/>
              <a:cxnLst/>
              <a:rect l="0" t="0" r="0" b="0"/>
              <a:pathLst>
                <a:path w="17729" h="8877">
                  <a:moveTo>
                    <a:pt x="0" y="0"/>
                  </a:moveTo>
                  <a:lnTo>
                    <a:pt x="17729" y="8877"/>
                  </a:lnTo>
                </a:path>
              </a:pathLst>
            </a:custGeom>
            <a:ln w="4902" cap="rnd">
              <a:miter lim="127000"/>
            </a:ln>
          </p:spPr>
          <p:style>
            <a:lnRef idx="1">
              <a:srgbClr val="24231F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  <p:sp>
          <p:nvSpPr>
            <p:cNvPr id="113" name="Shape 333">
              <a:extLst>
                <a:ext uri="{FF2B5EF4-FFF2-40B4-BE49-F238E27FC236}">
                  <a16:creationId xmlns:a16="http://schemas.microsoft.com/office/drawing/2014/main" id="{202B264C-96DB-44E7-8C77-1435BC5D8A85}"/>
                </a:ext>
              </a:extLst>
            </p:cNvPr>
            <p:cNvSpPr/>
            <p:nvPr/>
          </p:nvSpPr>
          <p:spPr>
            <a:xfrm>
              <a:off x="1735986" y="0"/>
              <a:ext cx="315290" cy="322809"/>
            </a:xfrm>
            <a:custGeom>
              <a:avLst/>
              <a:gdLst/>
              <a:ahLst/>
              <a:cxnLst/>
              <a:rect l="0" t="0" r="0" b="0"/>
              <a:pathLst>
                <a:path w="315290" h="322809">
                  <a:moveTo>
                    <a:pt x="179151" y="6986"/>
                  </a:moveTo>
                  <a:cubicBezTo>
                    <a:pt x="226038" y="4635"/>
                    <a:pt x="273653" y="17926"/>
                    <a:pt x="312496" y="47333"/>
                  </a:cubicBezTo>
                  <a:cubicBezTo>
                    <a:pt x="314846" y="49137"/>
                    <a:pt x="315290" y="52425"/>
                    <a:pt x="313449" y="54749"/>
                  </a:cubicBezTo>
                  <a:cubicBezTo>
                    <a:pt x="311645" y="57061"/>
                    <a:pt x="308229" y="57468"/>
                    <a:pt x="305905" y="55690"/>
                  </a:cubicBezTo>
                  <a:cubicBezTo>
                    <a:pt x="232385" y="0"/>
                    <a:pt x="125628" y="5372"/>
                    <a:pt x="57582" y="68173"/>
                  </a:cubicBezTo>
                  <a:cubicBezTo>
                    <a:pt x="28778" y="94742"/>
                    <a:pt x="12446" y="130873"/>
                    <a:pt x="11532" y="169900"/>
                  </a:cubicBezTo>
                  <a:lnTo>
                    <a:pt x="11506" y="170752"/>
                  </a:lnTo>
                  <a:cubicBezTo>
                    <a:pt x="10808" y="210198"/>
                    <a:pt x="25883" y="247574"/>
                    <a:pt x="53975" y="276010"/>
                  </a:cubicBezTo>
                  <a:cubicBezTo>
                    <a:pt x="76073" y="298424"/>
                    <a:pt x="105816" y="311086"/>
                    <a:pt x="137656" y="311645"/>
                  </a:cubicBezTo>
                  <a:cubicBezTo>
                    <a:pt x="169494" y="312204"/>
                    <a:pt x="199619" y="300596"/>
                    <a:pt x="222529" y="278968"/>
                  </a:cubicBezTo>
                  <a:cubicBezTo>
                    <a:pt x="240640" y="261887"/>
                    <a:pt x="250851" y="238899"/>
                    <a:pt x="251282" y="214287"/>
                  </a:cubicBezTo>
                  <a:cubicBezTo>
                    <a:pt x="251714" y="189662"/>
                    <a:pt x="242329" y="166345"/>
                    <a:pt x="224828" y="148628"/>
                  </a:cubicBezTo>
                  <a:cubicBezTo>
                    <a:pt x="211036" y="134645"/>
                    <a:pt x="192494" y="126746"/>
                    <a:pt x="172631" y="126403"/>
                  </a:cubicBezTo>
                  <a:cubicBezTo>
                    <a:pt x="152768" y="126047"/>
                    <a:pt x="133972" y="133300"/>
                    <a:pt x="119698" y="146774"/>
                  </a:cubicBezTo>
                  <a:cubicBezTo>
                    <a:pt x="108471" y="157366"/>
                    <a:pt x="102133" y="171603"/>
                    <a:pt x="101854" y="186842"/>
                  </a:cubicBezTo>
                  <a:cubicBezTo>
                    <a:pt x="101600" y="202095"/>
                    <a:pt x="107429" y="216535"/>
                    <a:pt x="118263" y="227533"/>
                  </a:cubicBezTo>
                  <a:cubicBezTo>
                    <a:pt x="135738" y="245211"/>
                    <a:pt x="164706" y="245732"/>
                    <a:pt x="182791" y="228664"/>
                  </a:cubicBezTo>
                  <a:cubicBezTo>
                    <a:pt x="196863" y="215392"/>
                    <a:pt x="197244" y="193421"/>
                    <a:pt x="183667" y="179654"/>
                  </a:cubicBezTo>
                  <a:cubicBezTo>
                    <a:pt x="173228" y="169063"/>
                    <a:pt x="155918" y="168770"/>
                    <a:pt x="145098" y="178981"/>
                  </a:cubicBezTo>
                  <a:cubicBezTo>
                    <a:pt x="136868" y="186741"/>
                    <a:pt x="136665" y="199619"/>
                    <a:pt x="144590" y="207670"/>
                  </a:cubicBezTo>
                  <a:cubicBezTo>
                    <a:pt x="146672" y="209766"/>
                    <a:pt x="146609" y="213081"/>
                    <a:pt x="144463" y="215112"/>
                  </a:cubicBezTo>
                  <a:cubicBezTo>
                    <a:pt x="142329" y="217132"/>
                    <a:pt x="138925" y="217068"/>
                    <a:pt x="136842" y="214973"/>
                  </a:cubicBezTo>
                  <a:cubicBezTo>
                    <a:pt x="124765" y="202730"/>
                    <a:pt x="125108" y="183211"/>
                    <a:pt x="137617" y="171412"/>
                  </a:cubicBezTo>
                  <a:cubicBezTo>
                    <a:pt x="152705" y="157150"/>
                    <a:pt x="176860" y="157569"/>
                    <a:pt x="191427" y="172352"/>
                  </a:cubicBezTo>
                  <a:cubicBezTo>
                    <a:pt x="209156" y="190285"/>
                    <a:pt x="208649" y="218948"/>
                    <a:pt x="190297" y="236245"/>
                  </a:cubicBezTo>
                  <a:cubicBezTo>
                    <a:pt x="167920" y="257378"/>
                    <a:pt x="132143" y="256743"/>
                    <a:pt x="110503" y="234836"/>
                  </a:cubicBezTo>
                  <a:cubicBezTo>
                    <a:pt x="97650" y="221831"/>
                    <a:pt x="90767" y="204712"/>
                    <a:pt x="91097" y="186665"/>
                  </a:cubicBezTo>
                  <a:cubicBezTo>
                    <a:pt x="91402" y="168605"/>
                    <a:pt x="98895" y="151740"/>
                    <a:pt x="112192" y="139205"/>
                  </a:cubicBezTo>
                  <a:cubicBezTo>
                    <a:pt x="128562" y="123749"/>
                    <a:pt x="150089" y="115468"/>
                    <a:pt x="172822" y="115875"/>
                  </a:cubicBezTo>
                  <a:cubicBezTo>
                    <a:pt x="195555" y="116269"/>
                    <a:pt x="216789" y="125299"/>
                    <a:pt x="232601" y="141313"/>
                  </a:cubicBezTo>
                  <a:cubicBezTo>
                    <a:pt x="252082" y="161049"/>
                    <a:pt x="262573" y="187046"/>
                    <a:pt x="262077" y="214465"/>
                  </a:cubicBezTo>
                  <a:cubicBezTo>
                    <a:pt x="261595" y="241922"/>
                    <a:pt x="250215" y="267513"/>
                    <a:pt x="230035" y="286576"/>
                  </a:cubicBezTo>
                  <a:cubicBezTo>
                    <a:pt x="205042" y="310147"/>
                    <a:pt x="172174" y="322809"/>
                    <a:pt x="137465" y="322199"/>
                  </a:cubicBezTo>
                  <a:cubicBezTo>
                    <a:pt x="102756" y="321590"/>
                    <a:pt x="70333" y="307772"/>
                    <a:pt x="46203" y="283337"/>
                  </a:cubicBezTo>
                  <a:cubicBezTo>
                    <a:pt x="16129" y="252857"/>
                    <a:pt x="0" y="212852"/>
                    <a:pt x="737" y="170561"/>
                  </a:cubicBezTo>
                  <a:lnTo>
                    <a:pt x="750" y="169634"/>
                  </a:lnTo>
                  <a:cubicBezTo>
                    <a:pt x="1727" y="127762"/>
                    <a:pt x="19279" y="89027"/>
                    <a:pt x="50178" y="60490"/>
                  </a:cubicBezTo>
                  <a:cubicBezTo>
                    <a:pt x="86106" y="27331"/>
                    <a:pt x="132264" y="9338"/>
                    <a:pt x="179151" y="6986"/>
                  </a:cubicBezTo>
                  <a:close/>
                </a:path>
              </a:pathLst>
            </a:custGeom>
            <a:ln w="0" cap="rnd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6E273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en-SI"/>
            </a:p>
          </p:txBody>
        </p:sp>
      </p:grpSp>
      <p:pic>
        <p:nvPicPr>
          <p:cNvPr id="114" name="Picture 113">
            <a:extLst>
              <a:ext uri="{FF2B5EF4-FFF2-40B4-BE49-F238E27FC236}">
                <a16:creationId xmlns:a16="http://schemas.microsoft.com/office/drawing/2014/main" id="{797686A9-CA21-49E6-8AAD-2682EE7BCA3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618" y="2681471"/>
            <a:ext cx="3283337" cy="3377349"/>
          </a:xfrm>
          <a:prstGeom prst="rect">
            <a:avLst/>
          </a:prstGeom>
        </p:spPr>
      </p:pic>
      <p:sp>
        <p:nvSpPr>
          <p:cNvPr id="115" name="Fußzeilenplatzhalter 3">
            <a:extLst>
              <a:ext uri="{FF2B5EF4-FFF2-40B4-BE49-F238E27FC236}">
                <a16:creationId xmlns:a16="http://schemas.microsoft.com/office/drawing/2014/main" id="{A8892C7F-2ADE-4E05-8F2B-1F1F9F3628B9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395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AEB21-E8F1-4A7B-BBE5-82EF0B68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</a:t>
            </a:r>
            <a:r>
              <a:rPr lang="en-GB" dirty="0" err="1"/>
              <a:t>OSTEOproSPINE</a:t>
            </a:r>
            <a:r>
              <a:rPr lang="en-GB" dirty="0"/>
              <a:t> in PLIF</a:t>
            </a:r>
            <a:endParaRPr lang="en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357BA-F157-4D6D-BF4A-27A4609B8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754" y="1263192"/>
            <a:ext cx="8366493" cy="5111482"/>
          </a:xfrm>
        </p:spPr>
        <p:txBody>
          <a:bodyPr/>
          <a:lstStyle/>
          <a:p>
            <a:pPr algn="just"/>
            <a:r>
              <a:rPr lang="en-GB" dirty="0" err="1"/>
              <a:t>OSTEOproSPINE</a:t>
            </a:r>
            <a:r>
              <a:rPr lang="en-GB" dirty="0"/>
              <a:t> is generated by combining patient’s own peripheral blood rhBMP6 reinforced with a compression resistant matrix to achieve an implant with defined rheological properties to implant locally. </a:t>
            </a:r>
            <a:endParaRPr lang="en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endParaRPr lang="sl-SI" dirty="0"/>
          </a:p>
          <a:p>
            <a:pPr algn="just"/>
            <a:r>
              <a:rPr lang="en-GB" dirty="0"/>
              <a:t>New generated bone triggered by </a:t>
            </a:r>
            <a:r>
              <a:rPr lang="en-GB" dirty="0" err="1"/>
              <a:t>OSTEOproSPINE</a:t>
            </a:r>
            <a:r>
              <a:rPr lang="en-GB" dirty="0"/>
              <a:t> stabilises the lumbar spine together with the inserted fusion to replace for removed degenerated intervertebral disc(s).</a:t>
            </a: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EEDA96-D6F0-401E-A547-D8214B3BC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946" y="2335938"/>
            <a:ext cx="5562600" cy="2847975"/>
          </a:xfrm>
          <a:prstGeom prst="rect">
            <a:avLst/>
          </a:prstGeom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81EE1D8B-E65D-43A2-9F9E-8C14649F2777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92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745F6-B388-4700-B660-C54E8D063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Objectives</a:t>
            </a:r>
            <a:r>
              <a:rPr lang="sl-SI" dirty="0"/>
              <a:t> </a:t>
            </a:r>
            <a:r>
              <a:rPr lang="sl-SI" dirty="0" err="1"/>
              <a:t>of</a:t>
            </a:r>
            <a:r>
              <a:rPr lang="sl-SI" dirty="0"/>
              <a:t> </a:t>
            </a:r>
            <a:r>
              <a:rPr lang="sl-SI" dirty="0" err="1"/>
              <a:t>the</a:t>
            </a:r>
            <a:r>
              <a:rPr lang="sl-SI" dirty="0"/>
              <a:t> </a:t>
            </a:r>
            <a:r>
              <a:rPr lang="sl-SI" dirty="0" err="1"/>
              <a:t>clinical</a:t>
            </a:r>
            <a:r>
              <a:rPr lang="sl-SI" dirty="0"/>
              <a:t> </a:t>
            </a:r>
            <a:r>
              <a:rPr lang="sl-SI" dirty="0" err="1"/>
              <a:t>trial</a:t>
            </a:r>
            <a:endParaRPr lang="en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EB087-2F6F-481B-8783-F317C9E49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</a:t>
            </a:r>
            <a:r>
              <a:rPr lang="en-GB" b="1" dirty="0"/>
              <a:t>primary objective </a:t>
            </a:r>
            <a:r>
              <a:rPr lang="en-GB" dirty="0"/>
              <a:t>of the trial is to:</a:t>
            </a:r>
            <a:endParaRPr lang="en-SI" dirty="0"/>
          </a:p>
          <a:p>
            <a:pPr lvl="0"/>
            <a:r>
              <a:rPr lang="en-GB" dirty="0"/>
              <a:t>Evaluate safety and composite endpoint non-inferiority of two doses of </a:t>
            </a:r>
            <a:r>
              <a:rPr lang="en-GB" dirty="0" err="1"/>
              <a:t>Osteogrow+Allograft</a:t>
            </a:r>
            <a:r>
              <a:rPr lang="en-GB" dirty="0"/>
              <a:t> delivered bilaterally between transverse processes of a single lumbar spine segment in comparison to autologous iliac crest bone graft (with a noninferiority absolute margin of 10% as patient success at 24 months after surgery).</a:t>
            </a:r>
            <a:endParaRPr lang="sl-SI" dirty="0"/>
          </a:p>
          <a:p>
            <a:pPr lvl="0"/>
            <a:endParaRPr lang="en-SI" dirty="0"/>
          </a:p>
          <a:p>
            <a:r>
              <a:rPr lang="en-GB" dirty="0"/>
              <a:t>The </a:t>
            </a:r>
            <a:r>
              <a:rPr lang="en-GB" b="1" dirty="0"/>
              <a:t>secondary objectives </a:t>
            </a:r>
            <a:r>
              <a:rPr lang="en-GB" dirty="0"/>
              <a:t>of the trial are to:</a:t>
            </a:r>
            <a:endParaRPr lang="en-SI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Demonstrate fusion success superiority of a single (local) dose of </a:t>
            </a:r>
            <a:r>
              <a:rPr lang="en-GB" dirty="0" err="1"/>
              <a:t>Osteogrow+Allograft</a:t>
            </a:r>
            <a:r>
              <a:rPr lang="en-GB" dirty="0"/>
              <a:t> delivered bilaterally between transverse processes of a single lumbar spine segment.</a:t>
            </a:r>
            <a:endParaRPr lang="en-SI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Explore improvement and show superiority in ODI, pelvic pain (autologous bone donor site), general health status and patient satisfaction. </a:t>
            </a:r>
            <a:endParaRPr lang="en-SI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Explore the rhBMP6 antibody level in plasma.</a:t>
            </a:r>
            <a:endParaRPr lang="en-SI" dirty="0"/>
          </a:p>
          <a:p>
            <a:endParaRPr lang="en-SI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86360EA7-04DD-4DCB-AA37-D8A3BB9810D3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591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3C53A-EC97-47DC-A811-8B95FAD47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Patient</a:t>
            </a:r>
            <a:r>
              <a:rPr lang="sl-SI" dirty="0"/>
              <a:t> </a:t>
            </a:r>
            <a:r>
              <a:rPr lang="sl-SI" dirty="0" err="1"/>
              <a:t>enrolment</a:t>
            </a:r>
            <a:endParaRPr lang="en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D1E99-C04C-46AA-A3F2-26A06C0C2D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total of 192 patients will be randomized in a 1:1:1 ratio to the following treatment groups:</a:t>
            </a:r>
            <a:endParaRPr lang="en-SI" dirty="0"/>
          </a:p>
          <a:p>
            <a:r>
              <a:rPr lang="en-GB" dirty="0"/>
              <a:t>1) </a:t>
            </a:r>
            <a:r>
              <a:rPr lang="en-GB" b="1" dirty="0"/>
              <a:t>Standard of care </a:t>
            </a:r>
            <a:r>
              <a:rPr lang="en-GB" dirty="0"/>
              <a:t>(SoC, consisting of 360 degrees stabilization with intervertebral cages filled with local (host) bone, instrumentation with pedicle screws and bilateral autologous bone graft from iliac-crest in the lateral gutter),</a:t>
            </a:r>
            <a:endParaRPr lang="en-SI" dirty="0"/>
          </a:p>
          <a:p>
            <a:r>
              <a:rPr lang="en-GB" dirty="0"/>
              <a:t>2) </a:t>
            </a:r>
            <a:r>
              <a:rPr lang="en-GB" b="1" dirty="0"/>
              <a:t>Osteogrow+Allograft+0.5 mg rhBMP6 </a:t>
            </a:r>
            <a:r>
              <a:rPr lang="en-GB" dirty="0"/>
              <a:t>(implanted into each lateral gutter after 360 degrees stabilization with intervertebral cages filled with local (host) bone and instrumentation with pedicle screws) and</a:t>
            </a:r>
            <a:endParaRPr lang="en-SI" dirty="0"/>
          </a:p>
          <a:p>
            <a:r>
              <a:rPr lang="en-GB" dirty="0"/>
              <a:t>3) </a:t>
            </a:r>
            <a:r>
              <a:rPr lang="en-GB" b="1" dirty="0" err="1"/>
              <a:t>Osteogrow+Allograft</a:t>
            </a:r>
            <a:r>
              <a:rPr lang="en-GB" b="1" dirty="0"/>
              <a:t> +1 mg rhBMP6 </a:t>
            </a:r>
            <a:r>
              <a:rPr lang="en-GB" dirty="0"/>
              <a:t>(implanted into each lateral gutter after 360 degrees stabilization with intervertebral cages filled with local (host) bone and instrumentation with pedicle screws).</a:t>
            </a:r>
            <a:endParaRPr lang="sl-SI" dirty="0"/>
          </a:p>
          <a:p>
            <a:endParaRPr lang="sl-SI" dirty="0"/>
          </a:p>
          <a:p>
            <a:r>
              <a:rPr lang="en-GB" dirty="0"/>
              <a:t>The control group (SoC) is included to explore the safety and efficacy of </a:t>
            </a:r>
            <a:r>
              <a:rPr lang="en-GB" dirty="0" err="1"/>
              <a:t>Osteogrow</a:t>
            </a:r>
            <a:r>
              <a:rPr lang="en-GB" dirty="0"/>
              <a:t> implant to which a compression resistant matrix is added (allograft bone) in comparison to autologous iliac crest bone graft.</a:t>
            </a:r>
            <a:endParaRPr lang="en-SI" dirty="0"/>
          </a:p>
          <a:p>
            <a:endParaRPr lang="en-SI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F86FB4FB-FBC1-465D-ADAA-D56AC309745A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570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A1A4C-831A-4EDD-9F89-72061F9F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Patient</a:t>
            </a:r>
            <a:r>
              <a:rPr lang="sl-SI" dirty="0"/>
              <a:t> </a:t>
            </a:r>
            <a:r>
              <a:rPr lang="sl-SI" dirty="0" err="1"/>
              <a:t>enrollment</a:t>
            </a:r>
            <a:r>
              <a:rPr lang="sl-SI" dirty="0"/>
              <a:t>, </a:t>
            </a:r>
            <a:r>
              <a:rPr lang="sl-SI" sz="2000" dirty="0" err="1"/>
              <a:t>cont‘d</a:t>
            </a:r>
            <a:endParaRPr lang="en-SI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DDD95-A931-4D79-8C3A-18530B4B2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754" y="1018904"/>
            <a:ext cx="8366493" cy="5289822"/>
          </a:xfrm>
        </p:spPr>
        <p:txBody>
          <a:bodyPr/>
          <a:lstStyle/>
          <a:p>
            <a:pPr algn="just"/>
            <a:endParaRPr lang="sl-SI" dirty="0"/>
          </a:p>
          <a:p>
            <a:pPr algn="just"/>
            <a:r>
              <a:rPr lang="en-GB" dirty="0"/>
              <a:t>Patient enrolment is planned in 3 subsequent stages</a:t>
            </a:r>
            <a:r>
              <a:rPr lang="sl-SI" dirty="0"/>
              <a:t>:</a:t>
            </a:r>
          </a:p>
          <a:p>
            <a:pPr marL="342900" indent="-342900" algn="just">
              <a:buFontTx/>
              <a:buChar char="-"/>
            </a:pPr>
            <a:r>
              <a:rPr lang="sl-SI" dirty="0"/>
              <a:t>S</a:t>
            </a:r>
            <a:r>
              <a:rPr lang="en-GB" dirty="0" err="1"/>
              <a:t>tage</a:t>
            </a:r>
            <a:r>
              <a:rPr lang="en-GB" dirty="0"/>
              <a:t> 1 - 15 patients, </a:t>
            </a:r>
            <a:endParaRPr lang="sl-SI" dirty="0"/>
          </a:p>
          <a:p>
            <a:pPr marL="342900" indent="-342900" algn="just">
              <a:buFontTx/>
              <a:buChar char="-"/>
            </a:pPr>
            <a:r>
              <a:rPr lang="sl-SI" dirty="0"/>
              <a:t>S</a:t>
            </a:r>
            <a:r>
              <a:rPr lang="en-GB" dirty="0" err="1"/>
              <a:t>tage</a:t>
            </a:r>
            <a:r>
              <a:rPr lang="en-GB" dirty="0"/>
              <a:t> 2 - 75 patients and </a:t>
            </a:r>
            <a:endParaRPr lang="sl-SI" dirty="0"/>
          </a:p>
          <a:p>
            <a:pPr marL="342900" indent="-342900" algn="just">
              <a:buFontTx/>
              <a:buChar char="-"/>
            </a:pPr>
            <a:r>
              <a:rPr lang="sl-SI" dirty="0"/>
              <a:t>S</a:t>
            </a:r>
            <a:r>
              <a:rPr lang="en-GB" dirty="0" err="1"/>
              <a:t>tage</a:t>
            </a:r>
            <a:r>
              <a:rPr lang="en-GB" dirty="0"/>
              <a:t> 3 - 102 patients</a:t>
            </a:r>
            <a:r>
              <a:rPr lang="sl-SI" dirty="0"/>
              <a:t>.</a:t>
            </a:r>
          </a:p>
          <a:p>
            <a:pPr algn="just"/>
            <a:endParaRPr lang="sl-SI" sz="1000" dirty="0"/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293DF52E-3865-42DE-8311-7C992D5928DC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693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0FCEF-826A-46B5-B35B-D431F12E1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Progress</a:t>
            </a:r>
            <a:endParaRPr lang="en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7A683-3383-4DE5-A413-CD26D6C0E8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dirty="0"/>
              <a:t>The first 15 patients were randomized in a 1:1:1 ratio and followed-up for three months at one clinical site in Austria. </a:t>
            </a:r>
            <a:endParaRPr lang="sl-SI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dirty="0"/>
              <a:t>An independent data safety monitoring board (IDSMB) was set up and they have reviewed the available data at 3 months after the surgery for first 15 patients. </a:t>
            </a:r>
            <a:endParaRPr lang="sl-SI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dirty="0"/>
              <a:t>There were no safety concerns raised by the Independent Drug Safety Monitoring Board (IDSMB) and patient enrolment will continue until a total of 90 patients are included with a resultant 1:1:1 assignment (Stage 2)</a:t>
            </a:r>
            <a:r>
              <a:rPr lang="sl-SI" dirty="0"/>
              <a:t>. </a:t>
            </a:r>
          </a:p>
          <a:p>
            <a:endParaRPr lang="sl-SI" dirty="0"/>
          </a:p>
          <a:p>
            <a:pPr algn="just"/>
            <a:r>
              <a:rPr lang="en-GB" dirty="0"/>
              <a:t>As after Stage 1, if no safety and efficacy concerns are raised by the IDSMB after 3 months following surgery, patient’s enrolment in stage 3 will continue to recruit additional 102 patients. At stage 2 and 3 more recruitment sites in the EU will be included.</a:t>
            </a:r>
            <a:r>
              <a:rPr lang="sl-SI" dirty="0"/>
              <a:t> </a:t>
            </a:r>
            <a:r>
              <a:rPr lang="en-GB" dirty="0"/>
              <a:t>Each patient will be followed-up for 24 months. </a:t>
            </a:r>
            <a:endParaRPr lang="en-SI" dirty="0"/>
          </a:p>
          <a:p>
            <a:endParaRPr lang="en-S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E3CD43-4C4F-4BA2-8AB3-4A932D5AE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3">
            <a:extLst>
              <a:ext uri="{FF2B5EF4-FFF2-40B4-BE49-F238E27FC236}">
                <a16:creationId xmlns:a16="http://schemas.microsoft.com/office/drawing/2014/main" id="{B733185D-3DE6-4825-8AC9-52D2CAAB6D49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779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7DC0B4D-CFF0-4822-B0FD-8B94F8CFDF9B}"/>
              </a:ext>
            </a:extLst>
          </p:cNvPr>
          <p:cNvSpPr txBox="1">
            <a:spLocks/>
          </p:cNvSpPr>
          <p:nvPr/>
        </p:nvSpPr>
        <p:spPr>
          <a:xfrm>
            <a:off x="388754" y="1263192"/>
            <a:ext cx="8366493" cy="50455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E4D7B"/>
              </a:buClr>
              <a:buFontTx/>
              <a:buBlip>
                <a:blip r:embed="rId2"/>
              </a:buBlip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6D24"/>
              </a:buClr>
              <a:buFontTx/>
              <a:buBlip>
                <a:blip r:embed="rId2"/>
              </a:buBlip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E66D24"/>
              </a:buClr>
              <a:buSzPct val="70000"/>
              <a:buFontTx/>
              <a:buBlip>
                <a:blip r:embed="rId2"/>
              </a:buBlip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70000"/>
              <a:buFontTx/>
              <a:buBlip>
                <a:blip r:embed="rId2"/>
              </a:buBlip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l-SI" sz="2400" b="1" dirty="0"/>
              <a:t>SUMMARY</a:t>
            </a:r>
          </a:p>
          <a:p>
            <a:pPr marL="0" indent="0">
              <a:buNone/>
            </a:pPr>
            <a:endParaRPr lang="sl-SI" sz="1000" b="1" dirty="0"/>
          </a:p>
          <a:p>
            <a:r>
              <a:rPr lang="sl-SI" sz="2000" b="1" dirty="0" err="1"/>
              <a:t>Clinical</a:t>
            </a:r>
            <a:r>
              <a:rPr lang="sl-SI" sz="2000" b="1" dirty="0"/>
              <a:t> </a:t>
            </a:r>
            <a:r>
              <a:rPr lang="sl-SI" sz="2000" b="1" dirty="0" err="1"/>
              <a:t>trial</a:t>
            </a:r>
            <a:r>
              <a:rPr lang="sl-SI" sz="2000" dirty="0"/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l-SI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he first trial of </a:t>
            </a:r>
            <a:r>
              <a:rPr lang="en-GB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Osteogrow+Allograft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GB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OSTEOproSPINE</a:t>
            </a: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with lumbar spine single segment stabilization</a:t>
            </a:r>
            <a:endParaRPr lang="sl-SI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sl-SI" sz="2000" dirty="0" err="1">
                <a:solidFill>
                  <a:schemeClr val="tx1"/>
                </a:solidFill>
              </a:rPr>
              <a:t>Phase</a:t>
            </a:r>
            <a:r>
              <a:rPr lang="sl-SI" sz="2000" dirty="0">
                <a:solidFill>
                  <a:schemeClr val="tx1"/>
                </a:solidFill>
              </a:rPr>
              <a:t> II, </a:t>
            </a:r>
            <a:r>
              <a:rPr lang="en-GB" sz="2000" dirty="0">
                <a:solidFill>
                  <a:schemeClr val="tx1"/>
                </a:solidFill>
              </a:rPr>
              <a:t>randomized, controlled trial</a:t>
            </a:r>
            <a:r>
              <a:rPr lang="sl-SI" sz="2000" dirty="0">
                <a:solidFill>
                  <a:schemeClr val="tx1"/>
                </a:solidFill>
              </a:rPr>
              <a:t>, </a:t>
            </a:r>
            <a:r>
              <a:rPr lang="sl-SI" sz="2000" dirty="0" err="1">
                <a:solidFill>
                  <a:schemeClr val="tx1"/>
                </a:solidFill>
              </a:rPr>
              <a:t>partially</a:t>
            </a:r>
            <a:r>
              <a:rPr lang="sl-SI" sz="2000" dirty="0">
                <a:solidFill>
                  <a:schemeClr val="tx1"/>
                </a:solidFill>
              </a:rPr>
              <a:t> </a:t>
            </a:r>
            <a:r>
              <a:rPr lang="sl-SI" sz="2000" dirty="0" err="1">
                <a:solidFill>
                  <a:schemeClr val="tx1"/>
                </a:solidFill>
              </a:rPr>
              <a:t>blinded</a:t>
            </a:r>
            <a:endParaRPr lang="sl-SI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l-SI" sz="1000" dirty="0"/>
          </a:p>
          <a:p>
            <a:r>
              <a:rPr lang="sl-SI" sz="2000" b="1" dirty="0" err="1"/>
              <a:t>Investigational</a:t>
            </a:r>
            <a:r>
              <a:rPr lang="sl-SI" sz="2000" b="1" dirty="0"/>
              <a:t> </a:t>
            </a:r>
            <a:r>
              <a:rPr lang="sl-SI" sz="2000" b="1" dirty="0" err="1"/>
              <a:t>Medicinal</a:t>
            </a:r>
            <a:r>
              <a:rPr lang="sl-SI" sz="2000" b="1" dirty="0"/>
              <a:t> </a:t>
            </a:r>
            <a:r>
              <a:rPr lang="sl-SI" sz="2000" b="1" dirty="0" err="1"/>
              <a:t>product</a:t>
            </a:r>
            <a:r>
              <a:rPr lang="sl-SI" sz="2000" dirty="0"/>
              <a:t>: </a:t>
            </a:r>
          </a:p>
          <a:p>
            <a:pPr marL="0" indent="0">
              <a:buNone/>
            </a:pPr>
            <a:r>
              <a:rPr lang="sl-SI" sz="2000" dirty="0">
                <a:solidFill>
                  <a:schemeClr val="tx1"/>
                </a:solidFill>
              </a:rPr>
              <a:t>    </a:t>
            </a:r>
            <a:r>
              <a:rPr lang="en-GB" sz="2000" dirty="0" err="1">
                <a:solidFill>
                  <a:schemeClr val="tx1"/>
                </a:solidFill>
              </a:rPr>
              <a:t>Osteogrow</a:t>
            </a:r>
            <a:r>
              <a:rPr lang="en-GB" sz="2000" dirty="0">
                <a:solidFill>
                  <a:schemeClr val="tx1"/>
                </a:solidFill>
              </a:rPr>
              <a:t>: Therapeutic Solution for Lumbar Back Pai</a:t>
            </a:r>
            <a:r>
              <a:rPr lang="sl-SI" sz="2000" dirty="0">
                <a:solidFill>
                  <a:schemeClr val="tx1"/>
                </a:solidFill>
              </a:rPr>
              <a:t>n</a:t>
            </a:r>
          </a:p>
          <a:p>
            <a:pPr marL="0" indent="0">
              <a:buNone/>
            </a:pPr>
            <a:endParaRPr lang="sl-SI" sz="1000" dirty="0"/>
          </a:p>
          <a:p>
            <a:r>
              <a:rPr lang="sl-SI" sz="2000" b="1" dirty="0" err="1"/>
              <a:t>Indication</a:t>
            </a:r>
            <a:r>
              <a:rPr lang="sl-SI" sz="2000" dirty="0"/>
              <a:t>: </a:t>
            </a:r>
            <a:r>
              <a:rPr lang="en-GB" sz="2000" dirty="0">
                <a:solidFill>
                  <a:schemeClr val="tx1"/>
                </a:solidFill>
              </a:rPr>
              <a:t>chronic back pain</a:t>
            </a:r>
            <a:r>
              <a:rPr lang="sl-SI" sz="2000" dirty="0">
                <a:solidFill>
                  <a:schemeClr val="tx1"/>
                </a:solidFill>
              </a:rPr>
              <a:t> (</a:t>
            </a:r>
            <a:r>
              <a:rPr lang="sl-SI" sz="2000" dirty="0" err="1">
                <a:solidFill>
                  <a:schemeClr val="tx1"/>
                </a:solidFill>
              </a:rPr>
              <a:t>degenerative</a:t>
            </a:r>
            <a:r>
              <a:rPr lang="sl-SI" sz="2000" dirty="0">
                <a:solidFill>
                  <a:schemeClr val="tx1"/>
                </a:solidFill>
              </a:rPr>
              <a:t> </a:t>
            </a:r>
            <a:r>
              <a:rPr lang="sl-SI" sz="2000" dirty="0" err="1">
                <a:solidFill>
                  <a:schemeClr val="tx1"/>
                </a:solidFill>
              </a:rPr>
              <a:t>disc</a:t>
            </a:r>
            <a:r>
              <a:rPr lang="sl-SI" sz="2000" dirty="0">
                <a:solidFill>
                  <a:schemeClr val="tx1"/>
                </a:solidFill>
              </a:rPr>
              <a:t> </a:t>
            </a:r>
            <a:r>
              <a:rPr lang="sl-SI" sz="2000" dirty="0" err="1">
                <a:solidFill>
                  <a:schemeClr val="tx1"/>
                </a:solidFill>
              </a:rPr>
              <a:t>disease</a:t>
            </a:r>
            <a:r>
              <a:rPr lang="sl-SI" sz="2000" dirty="0">
                <a:solidFill>
                  <a:schemeClr val="tx1"/>
                </a:solidFill>
              </a:rPr>
              <a:t>)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endParaRPr lang="sl-SI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sl-SI" sz="1000" dirty="0"/>
          </a:p>
          <a:p>
            <a:r>
              <a:rPr lang="sl-SI" sz="2000" b="1" dirty="0"/>
              <a:t>Start </a:t>
            </a:r>
            <a:r>
              <a:rPr lang="sl-SI" sz="2000" b="1" dirty="0" err="1"/>
              <a:t>of</a:t>
            </a:r>
            <a:r>
              <a:rPr lang="sl-SI" sz="2000" b="1" dirty="0"/>
              <a:t> </a:t>
            </a:r>
            <a:r>
              <a:rPr lang="sl-SI" sz="2000" b="1" dirty="0" err="1"/>
              <a:t>patient</a:t>
            </a:r>
            <a:r>
              <a:rPr lang="sl-SI" sz="2000" b="1" dirty="0"/>
              <a:t> </a:t>
            </a:r>
            <a:r>
              <a:rPr lang="sl-SI" sz="2000" b="1" dirty="0" err="1"/>
              <a:t>recruitment</a:t>
            </a:r>
            <a:r>
              <a:rPr lang="sl-SI" sz="2000" dirty="0"/>
              <a:t>: </a:t>
            </a:r>
            <a:r>
              <a:rPr lang="sl-SI" sz="2000" dirty="0">
                <a:solidFill>
                  <a:schemeClr val="tx1"/>
                </a:solidFill>
              </a:rPr>
              <a:t>25th </a:t>
            </a:r>
            <a:r>
              <a:rPr lang="sl-SI" sz="2000" dirty="0" err="1">
                <a:solidFill>
                  <a:schemeClr val="tx1"/>
                </a:solidFill>
              </a:rPr>
              <a:t>of</a:t>
            </a:r>
            <a:r>
              <a:rPr lang="sl-SI" sz="2000" dirty="0">
                <a:solidFill>
                  <a:schemeClr val="tx1"/>
                </a:solidFill>
              </a:rPr>
              <a:t> </a:t>
            </a:r>
            <a:r>
              <a:rPr lang="sl-SI" sz="2000" dirty="0" err="1">
                <a:solidFill>
                  <a:schemeClr val="tx1"/>
                </a:solidFill>
              </a:rPr>
              <a:t>May</a:t>
            </a:r>
            <a:r>
              <a:rPr lang="en-GB" sz="2000" dirty="0">
                <a:solidFill>
                  <a:schemeClr val="tx1"/>
                </a:solidFill>
              </a:rPr>
              <a:t> 2018</a:t>
            </a:r>
            <a:endParaRPr lang="sl-SI" sz="2000" dirty="0">
              <a:solidFill>
                <a:schemeClr val="tx1"/>
              </a:solidFill>
            </a:endParaRPr>
          </a:p>
          <a:p>
            <a:r>
              <a:rPr lang="sl-SI" sz="2000" dirty="0" err="1">
                <a:solidFill>
                  <a:schemeClr val="tx1"/>
                </a:solidFill>
              </a:rPr>
              <a:t>Additional</a:t>
            </a:r>
            <a:r>
              <a:rPr lang="sl-SI" sz="2000" dirty="0">
                <a:solidFill>
                  <a:schemeClr val="tx1"/>
                </a:solidFill>
              </a:rPr>
              <a:t> </a:t>
            </a:r>
            <a:r>
              <a:rPr lang="sl-SI" sz="2000" dirty="0" err="1">
                <a:solidFill>
                  <a:schemeClr val="tx1"/>
                </a:solidFill>
              </a:rPr>
              <a:t>information</a:t>
            </a:r>
            <a:r>
              <a:rPr lang="sl-SI" sz="2000" dirty="0">
                <a:solidFill>
                  <a:schemeClr val="tx1"/>
                </a:solidFill>
              </a:rPr>
              <a:t> </a:t>
            </a:r>
            <a:r>
              <a:rPr lang="sl-SI" sz="2000" dirty="0" err="1">
                <a:solidFill>
                  <a:schemeClr val="tx1"/>
                </a:solidFill>
              </a:rPr>
              <a:t>available</a:t>
            </a:r>
            <a:r>
              <a:rPr lang="sl-SI" sz="2000" dirty="0">
                <a:solidFill>
                  <a:schemeClr val="tx1"/>
                </a:solidFill>
              </a:rPr>
              <a:t> at: info@clinres.si</a:t>
            </a:r>
            <a:endParaRPr lang="en-SI" sz="2000" dirty="0">
              <a:solidFill>
                <a:schemeClr val="tx1"/>
              </a:solidFill>
            </a:endParaRPr>
          </a:p>
          <a:p>
            <a:endParaRPr lang="en-SI" sz="2000" dirty="0"/>
          </a:p>
          <a:p>
            <a:endParaRPr lang="en-SI" sz="2000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246D09E8-F844-4FD1-8E40-02BEDA7BE3F3}"/>
              </a:ext>
            </a:extLst>
          </p:cNvPr>
          <p:cNvSpPr txBox="1">
            <a:spLocks/>
          </p:cNvSpPr>
          <p:nvPr/>
        </p:nvSpPr>
        <p:spPr>
          <a:xfrm>
            <a:off x="395926" y="6161925"/>
            <a:ext cx="6663239" cy="275403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000" dirty="0">
                <a:solidFill>
                  <a:schemeClr val="accent6"/>
                </a:solidFill>
              </a:rPr>
              <a:t>OSTEOproSPINE_e-poster_20190312</a:t>
            </a:r>
            <a:endParaRPr lang="de-DE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924073"/>
      </p:ext>
    </p:extLst>
  </p:cSld>
  <p:clrMapOvr>
    <a:masterClrMapping/>
  </p:clrMapOvr>
</p:sld>
</file>

<file path=ppt/theme/theme1.xml><?xml version="1.0" encoding="utf-8"?>
<a:theme xmlns:a="http://schemas.openxmlformats.org/drawingml/2006/main" name="1_OSTEOproSPINE_ppt_Template">
  <a:themeElements>
    <a:clrScheme name="Benutzerdefinier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72832"/>
      </a:accent1>
      <a:accent2>
        <a:srgbClr val="F03240"/>
      </a:accent2>
      <a:accent3>
        <a:srgbClr val="EB5B25"/>
      </a:accent3>
      <a:accent4>
        <a:srgbClr val="95C23D"/>
      </a:accent4>
      <a:accent5>
        <a:srgbClr val="04A64B"/>
      </a:accent5>
      <a:accent6>
        <a:srgbClr val="1F8CA5"/>
      </a:accent6>
      <a:hlink>
        <a:srgbClr val="2DAFE6"/>
      </a:hlink>
      <a:folHlink>
        <a:srgbClr val="F03240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8461BDDD-CF85-44C4-AB90-A91B6E976352}" vid="{E6C9E466-91B0-4AE3-9179-1500299B1F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913</Words>
  <Application>Microsoft Office PowerPoint</Application>
  <PresentationFormat>On-screen Show (4:3)</PresentationFormat>
  <Paragraphs>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1_OSTEOproSPINE_ppt_Template</vt:lpstr>
      <vt:lpstr>Novel Bone Regeneration Drug “Osteogrow”: “Therapeutic Solution for Lumbar Back Pain” as a part of the clinical trial in a new indication involving patients with chronic back pain.</vt:lpstr>
      <vt:lpstr>PowerPoint Presentation</vt:lpstr>
      <vt:lpstr>Treatment of lumbar spine pain before OSTEOproSPINE</vt:lpstr>
      <vt:lpstr>OSTEOproSPINE</vt:lpstr>
      <vt:lpstr>Using OSTEOproSPINE in PLIF</vt:lpstr>
      <vt:lpstr>Objectives of the clinical trial</vt:lpstr>
      <vt:lpstr>Patient enrolment</vt:lpstr>
      <vt:lpstr>Patient enrollment, cont‘d</vt:lpstr>
      <vt:lpstr>Progress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Katrin Neisius</dc:creator>
  <cp:lastModifiedBy>Robert Ivanec</cp:lastModifiedBy>
  <cp:revision>79</cp:revision>
  <dcterms:created xsi:type="dcterms:W3CDTF">2018-04-19T06:24:07Z</dcterms:created>
  <dcterms:modified xsi:type="dcterms:W3CDTF">2019-03-17T07:41:25Z</dcterms:modified>
</cp:coreProperties>
</file>