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8" r:id="rId1"/>
  </p:sldMasterIdLst>
  <p:sldIdLst>
    <p:sldId id="256" r:id="rId2"/>
  </p:sldIdLst>
  <p:sldSz cx="35999738" cy="35999738"/>
  <p:notesSz cx="6858000" cy="9144000"/>
  <p:defaultTextStyle>
    <a:defPPr>
      <a:defRPr lang="es-ES_tradnl"/>
    </a:defPPr>
    <a:lvl1pPr marL="0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1pPr>
    <a:lvl2pPr marL="1727987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2pPr>
    <a:lvl3pPr marL="3455975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3pPr>
    <a:lvl4pPr marL="5183962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4pPr>
    <a:lvl5pPr marL="6911950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5pPr>
    <a:lvl6pPr marL="8639937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6pPr>
    <a:lvl7pPr marL="10367924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7pPr>
    <a:lvl8pPr marL="12095912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8pPr>
    <a:lvl9pPr marL="13823899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EAD5"/>
    <a:srgbClr val="FF8AD8"/>
    <a:srgbClr val="009193"/>
    <a:srgbClr val="FF2600"/>
    <a:srgbClr val="FF7E79"/>
    <a:srgbClr val="FF85FF"/>
    <a:srgbClr val="76D6FF"/>
    <a:srgbClr val="00FDFF"/>
    <a:srgbClr val="73FDD6"/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/>
    <p:restoredTop sz="94633"/>
  </p:normalViewPr>
  <p:slideViewPr>
    <p:cSldViewPr snapToGrid="0" snapToObjects="1">
      <p:cViewPr>
        <p:scale>
          <a:sx n="62" d="100"/>
          <a:sy n="62" d="100"/>
        </p:scale>
        <p:origin x="43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24952" y="23433047"/>
            <a:ext cx="26999804" cy="6271083"/>
          </a:xfrm>
        </p:spPr>
        <p:txBody>
          <a:bodyPr wrap="none" anchor="t">
            <a:normAutofit/>
          </a:bodyPr>
          <a:lstStyle>
            <a:lvl1pPr algn="r">
              <a:defRPr sz="28346" b="0" spc="-886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24948" y="20104203"/>
            <a:ext cx="26999804" cy="3246816"/>
          </a:xfrm>
        </p:spPr>
        <p:txBody>
          <a:bodyPr anchor="b">
            <a:normAutofit/>
          </a:bodyPr>
          <a:lstStyle>
            <a:lvl1pPr marL="0" indent="0" algn="r">
              <a:buNone/>
              <a:defRPr sz="9449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1349997" indent="0" algn="ctr">
              <a:buNone/>
              <a:defRPr sz="5906"/>
            </a:lvl2pPr>
            <a:lvl3pPr marL="2699995" indent="0" algn="ctr">
              <a:buNone/>
              <a:defRPr sz="5315"/>
            </a:lvl3pPr>
            <a:lvl4pPr marL="4049992" indent="0" algn="ctr">
              <a:buNone/>
              <a:defRPr sz="4724"/>
            </a:lvl4pPr>
            <a:lvl5pPr marL="5399989" indent="0" algn="ctr">
              <a:buNone/>
              <a:defRPr sz="4724"/>
            </a:lvl5pPr>
            <a:lvl6pPr marL="6749987" indent="0" algn="ctr">
              <a:buNone/>
              <a:defRPr sz="4724"/>
            </a:lvl6pPr>
            <a:lvl7pPr marL="8099984" indent="0" algn="ctr">
              <a:buNone/>
              <a:defRPr sz="4724"/>
            </a:lvl7pPr>
            <a:lvl8pPr marL="9449981" indent="0" algn="ctr">
              <a:buNone/>
              <a:defRPr sz="4724"/>
            </a:lvl8pPr>
            <a:lvl9pPr marL="10799978" indent="0" algn="ctr">
              <a:buNone/>
              <a:defRPr sz="4724"/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7248933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5085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523206" y="23433047"/>
            <a:ext cx="26999804" cy="6271083"/>
          </a:xfrm>
        </p:spPr>
        <p:txBody>
          <a:bodyPr wrap="none" anchor="t">
            <a:normAutofit/>
          </a:bodyPr>
          <a:lstStyle>
            <a:lvl1pPr algn="l">
              <a:defRPr sz="28346" b="0" spc="-886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523206" y="20104200"/>
            <a:ext cx="26999804" cy="3243137"/>
          </a:xfrm>
        </p:spPr>
        <p:txBody>
          <a:bodyPr anchor="b">
            <a:normAutofit/>
          </a:bodyPr>
          <a:lstStyle>
            <a:lvl1pPr marL="0" indent="0" algn="l">
              <a:buNone/>
              <a:defRPr sz="9449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1349997" indent="0" algn="ctr">
              <a:buNone/>
              <a:defRPr sz="5906"/>
            </a:lvl2pPr>
            <a:lvl3pPr marL="2699995" indent="0" algn="ctr">
              <a:buNone/>
              <a:defRPr sz="5315"/>
            </a:lvl3pPr>
            <a:lvl4pPr marL="4049992" indent="0" algn="ctr">
              <a:buNone/>
              <a:defRPr sz="4724"/>
            </a:lvl4pPr>
            <a:lvl5pPr marL="5399989" indent="0" algn="ctr">
              <a:buNone/>
              <a:defRPr sz="4724"/>
            </a:lvl5pPr>
            <a:lvl6pPr marL="6749987" indent="0" algn="ctr">
              <a:buNone/>
              <a:defRPr sz="4724"/>
            </a:lvl6pPr>
            <a:lvl7pPr marL="8099984" indent="0" algn="ctr">
              <a:buNone/>
              <a:defRPr sz="4724"/>
            </a:lvl7pPr>
            <a:lvl8pPr marL="9449981" indent="0" algn="ctr">
              <a:buNone/>
              <a:defRPr sz="4724"/>
            </a:lvl8pPr>
            <a:lvl9pPr marL="10799978" indent="0" algn="ctr">
              <a:buNone/>
              <a:defRPr sz="4724"/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77422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07063" y="9583264"/>
            <a:ext cx="14838128" cy="22841503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660809" y="9583264"/>
            <a:ext cx="14863947" cy="22841503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53543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671" y="1916661"/>
            <a:ext cx="31049774" cy="695828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7063" y="8824938"/>
            <a:ext cx="14838128" cy="4324966"/>
          </a:xfrm>
        </p:spPr>
        <p:txBody>
          <a:bodyPr anchor="b">
            <a:normAutofit/>
          </a:bodyPr>
          <a:lstStyle>
            <a:lvl1pPr marL="0" indent="0">
              <a:buNone/>
              <a:defRPr sz="7874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1349997" indent="0">
              <a:buNone/>
              <a:defRPr sz="5906" b="1"/>
            </a:lvl2pPr>
            <a:lvl3pPr marL="2699995" indent="0">
              <a:buNone/>
              <a:defRPr sz="5315" b="1"/>
            </a:lvl3pPr>
            <a:lvl4pPr marL="4049992" indent="0">
              <a:buNone/>
              <a:defRPr sz="4724" b="1"/>
            </a:lvl4pPr>
            <a:lvl5pPr marL="5399989" indent="0">
              <a:buNone/>
              <a:defRPr sz="4724" b="1"/>
            </a:lvl5pPr>
            <a:lvl6pPr marL="6749987" indent="0">
              <a:buNone/>
              <a:defRPr sz="4724" b="1"/>
            </a:lvl6pPr>
            <a:lvl7pPr marL="8099984" indent="0">
              <a:buNone/>
              <a:defRPr sz="4724" b="1"/>
            </a:lvl7pPr>
            <a:lvl8pPr marL="9449981" indent="0">
              <a:buNone/>
              <a:defRPr sz="4724" b="1"/>
            </a:lvl8pPr>
            <a:lvl9pPr marL="10799978" indent="0">
              <a:buNone/>
              <a:defRPr sz="4724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07063" y="13149904"/>
            <a:ext cx="14838128" cy="19341529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660811" y="8824938"/>
            <a:ext cx="14868636" cy="43249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7874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660811" y="13149904"/>
            <a:ext cx="14868636" cy="19341529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7262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5603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4702101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671" y="2399982"/>
            <a:ext cx="11610853" cy="8399939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04578" y="5183304"/>
            <a:ext cx="18224867" cy="25583147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7064" y="10799922"/>
            <a:ext cx="10783461" cy="20008190"/>
          </a:xfrm>
        </p:spPr>
        <p:txBody>
          <a:bodyPr>
            <a:normAutofit/>
          </a:bodyPr>
          <a:lstStyle>
            <a:lvl1pPr marL="0" indent="0">
              <a:buNone/>
              <a:defRPr sz="5512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1349997" indent="0">
              <a:buNone/>
              <a:defRPr sz="4134"/>
            </a:lvl2pPr>
            <a:lvl3pPr marL="2699995" indent="0">
              <a:buNone/>
              <a:defRPr sz="3543"/>
            </a:lvl3pPr>
            <a:lvl4pPr marL="4049992" indent="0">
              <a:buNone/>
              <a:defRPr sz="2953"/>
            </a:lvl4pPr>
            <a:lvl5pPr marL="5399989" indent="0">
              <a:buNone/>
              <a:defRPr sz="2953"/>
            </a:lvl5pPr>
            <a:lvl6pPr marL="6749987" indent="0">
              <a:buNone/>
              <a:defRPr sz="2953"/>
            </a:lvl6pPr>
            <a:lvl7pPr marL="8099984" indent="0">
              <a:buNone/>
              <a:defRPr sz="2953"/>
            </a:lvl7pPr>
            <a:lvl8pPr marL="9449981" indent="0">
              <a:buNone/>
              <a:defRPr sz="2953"/>
            </a:lvl8pPr>
            <a:lvl9pPr marL="10799978" indent="0">
              <a:buNone/>
              <a:defRPr sz="295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278193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671" y="2399982"/>
            <a:ext cx="11610853" cy="8399939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304578" y="5183304"/>
            <a:ext cx="18224867" cy="25583147"/>
          </a:xfrm>
        </p:spPr>
        <p:txBody>
          <a:bodyPr anchor="t"/>
          <a:lstStyle>
            <a:lvl1pPr marL="0" indent="0">
              <a:buNone/>
              <a:defRPr sz="9449"/>
            </a:lvl1pPr>
            <a:lvl2pPr marL="1349997" indent="0">
              <a:buNone/>
              <a:defRPr sz="8268"/>
            </a:lvl2pPr>
            <a:lvl3pPr marL="2699995" indent="0">
              <a:buNone/>
              <a:defRPr sz="7087"/>
            </a:lvl3pPr>
            <a:lvl4pPr marL="4049992" indent="0">
              <a:buNone/>
              <a:defRPr sz="5906"/>
            </a:lvl4pPr>
            <a:lvl5pPr marL="5399989" indent="0">
              <a:buNone/>
              <a:defRPr sz="5906"/>
            </a:lvl5pPr>
            <a:lvl6pPr marL="6749987" indent="0">
              <a:buNone/>
              <a:defRPr sz="5906"/>
            </a:lvl6pPr>
            <a:lvl7pPr marL="8099984" indent="0">
              <a:buNone/>
              <a:defRPr sz="5906"/>
            </a:lvl7pPr>
            <a:lvl8pPr marL="9449981" indent="0">
              <a:buNone/>
              <a:defRPr sz="5906"/>
            </a:lvl8pPr>
            <a:lvl9pPr marL="10799978" indent="0">
              <a:buNone/>
              <a:defRPr sz="5906"/>
            </a:lvl9pPr>
          </a:lstStyle>
          <a:p>
            <a:r>
              <a:rPr lang="es-ES_tradnl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07064" y="10799922"/>
            <a:ext cx="10783461" cy="20008190"/>
          </a:xfrm>
        </p:spPr>
        <p:txBody>
          <a:bodyPr>
            <a:normAutofit/>
          </a:bodyPr>
          <a:lstStyle>
            <a:lvl1pPr marL="0" indent="0">
              <a:buNone/>
              <a:defRPr sz="5512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1349997" indent="0">
              <a:buNone/>
              <a:defRPr sz="4134"/>
            </a:lvl2pPr>
            <a:lvl3pPr marL="2699995" indent="0">
              <a:buNone/>
              <a:defRPr sz="3543"/>
            </a:lvl3pPr>
            <a:lvl4pPr marL="4049992" indent="0">
              <a:buNone/>
              <a:defRPr sz="2953"/>
            </a:lvl4pPr>
            <a:lvl5pPr marL="5399989" indent="0">
              <a:buNone/>
              <a:defRPr sz="2953"/>
            </a:lvl5pPr>
            <a:lvl6pPr marL="6749987" indent="0">
              <a:buNone/>
              <a:defRPr sz="2953"/>
            </a:lvl6pPr>
            <a:lvl7pPr marL="8099984" indent="0">
              <a:buNone/>
              <a:defRPr sz="2953"/>
            </a:lvl7pPr>
            <a:lvl8pPr marL="9449981" indent="0">
              <a:buNone/>
              <a:defRPr sz="2953"/>
            </a:lvl8pPr>
            <a:lvl9pPr marL="10799978" indent="0">
              <a:buNone/>
              <a:defRPr sz="295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85544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671" y="22924565"/>
            <a:ext cx="31049774" cy="4301045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79671" y="5183303"/>
            <a:ext cx="31049774" cy="17741262"/>
          </a:xfrm>
        </p:spPr>
        <p:txBody>
          <a:bodyPr anchor="t"/>
          <a:lstStyle>
            <a:lvl1pPr marL="0" indent="0">
              <a:buNone/>
              <a:defRPr sz="9449"/>
            </a:lvl1pPr>
            <a:lvl2pPr marL="1349997" indent="0">
              <a:buNone/>
              <a:defRPr sz="8268"/>
            </a:lvl2pPr>
            <a:lvl3pPr marL="2699995" indent="0">
              <a:buNone/>
              <a:defRPr sz="7087"/>
            </a:lvl3pPr>
            <a:lvl4pPr marL="4049992" indent="0">
              <a:buNone/>
              <a:defRPr sz="5906"/>
            </a:lvl4pPr>
            <a:lvl5pPr marL="5399989" indent="0">
              <a:buNone/>
              <a:defRPr sz="5906"/>
            </a:lvl5pPr>
            <a:lvl6pPr marL="6749987" indent="0">
              <a:buNone/>
              <a:defRPr sz="5906"/>
            </a:lvl6pPr>
            <a:lvl7pPr marL="8099984" indent="0">
              <a:buNone/>
              <a:defRPr sz="5906"/>
            </a:lvl7pPr>
            <a:lvl8pPr marL="9449981" indent="0">
              <a:buNone/>
              <a:defRPr sz="5906"/>
            </a:lvl8pPr>
            <a:lvl9pPr marL="10799978" indent="0">
              <a:buNone/>
              <a:defRPr sz="5906"/>
            </a:lvl9pPr>
          </a:lstStyle>
          <a:p>
            <a:r>
              <a:rPr lang="es-ES_tradnl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79673" y="27225608"/>
            <a:ext cx="31045085" cy="3582504"/>
          </a:xfrm>
        </p:spPr>
        <p:txBody>
          <a:bodyPr/>
          <a:lstStyle>
            <a:lvl1pPr marL="0" indent="0">
              <a:buNone/>
              <a:defRPr sz="4724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1349997" indent="0">
              <a:buNone/>
              <a:defRPr sz="4134"/>
            </a:lvl2pPr>
            <a:lvl3pPr marL="2699995" indent="0">
              <a:buNone/>
              <a:defRPr sz="3543"/>
            </a:lvl3pPr>
            <a:lvl4pPr marL="4049992" indent="0">
              <a:buNone/>
              <a:defRPr sz="2953"/>
            </a:lvl4pPr>
            <a:lvl5pPr marL="5399989" indent="0">
              <a:buNone/>
              <a:defRPr sz="2953"/>
            </a:lvl5pPr>
            <a:lvl6pPr marL="6749987" indent="0">
              <a:buNone/>
              <a:defRPr sz="2953"/>
            </a:lvl6pPr>
            <a:lvl7pPr marL="8099984" indent="0">
              <a:buNone/>
              <a:defRPr sz="2953"/>
            </a:lvl7pPr>
            <a:lvl8pPr marL="9449981" indent="0">
              <a:buNone/>
              <a:defRPr sz="2953"/>
            </a:lvl8pPr>
            <a:lvl9pPr marL="10799978" indent="0">
              <a:buNone/>
              <a:defRPr sz="295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82909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671" y="1916653"/>
            <a:ext cx="31049774" cy="18552852"/>
          </a:xfrm>
        </p:spPr>
        <p:txBody>
          <a:bodyPr anchor="ctr"/>
          <a:lstStyle>
            <a:lvl1pPr>
              <a:defRPr sz="9449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79673" y="23566227"/>
            <a:ext cx="31045085" cy="7883544"/>
          </a:xfrm>
        </p:spPr>
        <p:txBody>
          <a:bodyPr anchor="ctr"/>
          <a:lstStyle>
            <a:lvl1pPr marL="0" indent="0">
              <a:buNone/>
              <a:defRPr sz="4724"/>
            </a:lvl1pPr>
            <a:lvl2pPr marL="1349997" indent="0">
              <a:buNone/>
              <a:defRPr sz="4134"/>
            </a:lvl2pPr>
            <a:lvl3pPr marL="2699995" indent="0">
              <a:buNone/>
              <a:defRPr sz="3543"/>
            </a:lvl3pPr>
            <a:lvl4pPr marL="4049992" indent="0">
              <a:buNone/>
              <a:defRPr sz="2953"/>
            </a:lvl4pPr>
            <a:lvl5pPr marL="5399989" indent="0">
              <a:buNone/>
              <a:defRPr sz="2953"/>
            </a:lvl5pPr>
            <a:lvl6pPr marL="6749987" indent="0">
              <a:buNone/>
              <a:defRPr sz="2953"/>
            </a:lvl6pPr>
            <a:lvl7pPr marL="8099984" indent="0">
              <a:buNone/>
              <a:defRPr sz="2953"/>
            </a:lvl7pPr>
            <a:lvl8pPr marL="9449981" indent="0">
              <a:buNone/>
              <a:defRPr sz="2953"/>
            </a:lvl8pPr>
            <a:lvl9pPr marL="10799978" indent="0">
              <a:buNone/>
              <a:defRPr sz="295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32919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0280" y="1916653"/>
            <a:ext cx="27468556" cy="15710668"/>
          </a:xfrm>
        </p:spPr>
        <p:txBody>
          <a:bodyPr anchor="ctr"/>
          <a:lstStyle>
            <a:lvl1pPr>
              <a:defRPr sz="12992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5080609" y="17666837"/>
            <a:ext cx="25843213" cy="2881701"/>
          </a:xfrm>
        </p:spPr>
        <p:txBody>
          <a:bodyPr anchor="t">
            <a:normAutofit/>
          </a:bodyPr>
          <a:lstStyle>
            <a:lvl1pPr marL="0" indent="0">
              <a:buNone/>
              <a:defRPr sz="4134"/>
            </a:lvl1pPr>
            <a:lvl2pPr marL="1349997" indent="0">
              <a:buNone/>
              <a:defRPr sz="4134"/>
            </a:lvl2pPr>
            <a:lvl3pPr marL="2699995" indent="0">
              <a:buNone/>
              <a:defRPr sz="3543"/>
            </a:lvl3pPr>
            <a:lvl4pPr marL="4049992" indent="0">
              <a:buNone/>
              <a:defRPr sz="2953"/>
            </a:lvl4pPr>
            <a:lvl5pPr marL="5399989" indent="0">
              <a:buNone/>
              <a:defRPr sz="2953"/>
            </a:lvl5pPr>
            <a:lvl6pPr marL="6749987" indent="0">
              <a:buNone/>
              <a:defRPr sz="2953"/>
            </a:lvl6pPr>
            <a:lvl7pPr marL="8099984" indent="0">
              <a:buNone/>
              <a:defRPr sz="2953"/>
            </a:lvl7pPr>
            <a:lvl8pPr marL="9449981" indent="0">
              <a:buNone/>
              <a:defRPr sz="2953"/>
            </a:lvl8pPr>
            <a:lvl9pPr marL="10799978" indent="0">
              <a:buNone/>
              <a:defRPr sz="295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74982" y="23630951"/>
            <a:ext cx="31040396" cy="7818820"/>
          </a:xfrm>
        </p:spPr>
        <p:txBody>
          <a:bodyPr anchor="ctr">
            <a:normAutofit/>
          </a:bodyPr>
          <a:lstStyle>
            <a:lvl1pPr marL="0" indent="0">
              <a:buNone/>
              <a:defRPr sz="4724"/>
            </a:lvl1pPr>
            <a:lvl2pPr marL="1349997" indent="0">
              <a:buNone/>
              <a:defRPr sz="4134"/>
            </a:lvl2pPr>
            <a:lvl3pPr marL="2699995" indent="0">
              <a:buNone/>
              <a:defRPr sz="3543"/>
            </a:lvl3pPr>
            <a:lvl4pPr marL="4049992" indent="0">
              <a:buNone/>
              <a:defRPr sz="2953"/>
            </a:lvl4pPr>
            <a:lvl5pPr marL="5399989" indent="0">
              <a:buNone/>
              <a:defRPr sz="2953"/>
            </a:lvl5pPr>
            <a:lvl6pPr marL="6749987" indent="0">
              <a:buNone/>
              <a:defRPr sz="2953"/>
            </a:lvl6pPr>
            <a:lvl7pPr marL="8099984" indent="0">
              <a:buNone/>
              <a:defRPr sz="2953"/>
            </a:lvl7pPr>
            <a:lvl8pPr marL="9449981" indent="0">
              <a:buNone/>
              <a:defRPr sz="2953"/>
            </a:lvl8pPr>
            <a:lvl9pPr marL="10799978" indent="0">
              <a:buNone/>
              <a:defRPr sz="295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  <p:sp>
        <p:nvSpPr>
          <p:cNvPr id="9" name="TextBox 8"/>
          <p:cNvSpPr txBox="1"/>
          <p:nvPr/>
        </p:nvSpPr>
        <p:spPr>
          <a:xfrm>
            <a:off x="3280618" y="4130280"/>
            <a:ext cx="1799987" cy="3069668"/>
          </a:xfrm>
          <a:prstGeom prst="rect">
            <a:avLst/>
          </a:prstGeom>
        </p:spPr>
        <p:txBody>
          <a:bodyPr vert="horz" lIns="269998" tIns="134999" rIns="269998" bIns="134999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23622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820087" y="14399895"/>
            <a:ext cx="1799987" cy="3069668"/>
          </a:xfrm>
          <a:prstGeom prst="rect">
            <a:avLst/>
          </a:prstGeom>
        </p:spPr>
        <p:txBody>
          <a:bodyPr vert="horz" lIns="269998" tIns="134999" rIns="269998" bIns="134999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23622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70568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671" y="12214969"/>
            <a:ext cx="31049774" cy="13185390"/>
          </a:xfrm>
        </p:spPr>
        <p:txBody>
          <a:bodyPr anchor="b">
            <a:normAutofit/>
          </a:bodyPr>
          <a:lstStyle>
            <a:lvl1pPr>
              <a:defRPr sz="15945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79673" y="25462182"/>
            <a:ext cx="31045085" cy="5987589"/>
          </a:xfrm>
        </p:spPr>
        <p:txBody>
          <a:bodyPr anchor="t"/>
          <a:lstStyle>
            <a:lvl1pPr marL="0" indent="0">
              <a:buNone/>
              <a:defRPr sz="4724"/>
            </a:lvl1pPr>
            <a:lvl2pPr marL="1349997" indent="0">
              <a:buNone/>
              <a:defRPr sz="4134"/>
            </a:lvl2pPr>
            <a:lvl3pPr marL="2699995" indent="0">
              <a:buNone/>
              <a:defRPr sz="3543"/>
            </a:lvl3pPr>
            <a:lvl4pPr marL="4049992" indent="0">
              <a:buNone/>
              <a:defRPr sz="2953"/>
            </a:lvl4pPr>
            <a:lvl5pPr marL="5399989" indent="0">
              <a:buNone/>
              <a:defRPr sz="2953"/>
            </a:lvl5pPr>
            <a:lvl6pPr marL="6749987" indent="0">
              <a:buNone/>
              <a:defRPr sz="2953"/>
            </a:lvl6pPr>
            <a:lvl7pPr marL="8099984" indent="0">
              <a:buNone/>
              <a:defRPr sz="2953"/>
            </a:lvl7pPr>
            <a:lvl8pPr marL="9449981" indent="0">
              <a:buNone/>
              <a:defRPr sz="2953"/>
            </a:lvl8pPr>
            <a:lvl9pPr marL="10799978" indent="0">
              <a:buNone/>
              <a:defRPr sz="2953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9168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474982" y="1916661"/>
            <a:ext cx="31049774" cy="695828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48636" y="9899928"/>
            <a:ext cx="8701315" cy="3024975"/>
          </a:xfrm>
        </p:spPr>
        <p:txBody>
          <a:bodyPr anchor="b">
            <a:noAutofit/>
          </a:bodyPr>
          <a:lstStyle>
            <a:lvl1pPr marL="0" indent="0">
              <a:buNone/>
              <a:defRPr sz="7087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1349997" indent="0">
              <a:buNone/>
              <a:defRPr sz="5906" b="1"/>
            </a:lvl2pPr>
            <a:lvl3pPr marL="2699995" indent="0">
              <a:buNone/>
              <a:defRPr sz="5315" b="1"/>
            </a:lvl3pPr>
            <a:lvl4pPr marL="4049992" indent="0">
              <a:buNone/>
              <a:defRPr sz="4724" b="1"/>
            </a:lvl4pPr>
            <a:lvl5pPr marL="5399989" indent="0">
              <a:buNone/>
              <a:defRPr sz="4724" b="1"/>
            </a:lvl5pPr>
            <a:lvl6pPr marL="6749987" indent="0">
              <a:buNone/>
              <a:defRPr sz="4724" b="1"/>
            </a:lvl6pPr>
            <a:lvl7pPr marL="8099984" indent="0">
              <a:buNone/>
              <a:defRPr sz="4724" b="1"/>
            </a:lvl7pPr>
            <a:lvl8pPr marL="9449981" indent="0">
              <a:buNone/>
              <a:defRPr sz="4724" b="1"/>
            </a:lvl8pPr>
            <a:lvl9pPr marL="10799978" indent="0">
              <a:buNone/>
              <a:defRPr sz="4724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06264" y="13499902"/>
            <a:ext cx="8643689" cy="18841532"/>
          </a:xfrm>
        </p:spPr>
        <p:txBody>
          <a:bodyPr anchor="t">
            <a:normAutofit/>
          </a:bodyPr>
          <a:lstStyle>
            <a:lvl1pPr marL="0" indent="0">
              <a:buNone/>
              <a:defRPr sz="4134"/>
            </a:lvl1pPr>
            <a:lvl2pPr marL="1349997" indent="0">
              <a:buNone/>
              <a:defRPr sz="3543"/>
            </a:lvl2pPr>
            <a:lvl3pPr marL="2699995" indent="0">
              <a:buNone/>
              <a:defRPr sz="2953"/>
            </a:lvl3pPr>
            <a:lvl4pPr marL="4049992" indent="0">
              <a:buNone/>
              <a:defRPr sz="2657"/>
            </a:lvl4pPr>
            <a:lvl5pPr marL="5399989" indent="0">
              <a:buNone/>
              <a:defRPr sz="2657"/>
            </a:lvl5pPr>
            <a:lvl6pPr marL="6749987" indent="0">
              <a:buNone/>
              <a:defRPr sz="2657"/>
            </a:lvl6pPr>
            <a:lvl7pPr marL="8099984" indent="0">
              <a:buNone/>
              <a:defRPr sz="2657"/>
            </a:lvl7pPr>
            <a:lvl8pPr marL="9449981" indent="0">
              <a:buNone/>
              <a:defRPr sz="2657"/>
            </a:lvl8pPr>
            <a:lvl9pPr marL="10799978" indent="0">
              <a:buNone/>
              <a:defRPr sz="265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547132" y="9899928"/>
            <a:ext cx="8669941" cy="302497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7087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_tradnl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13515969" y="13499902"/>
            <a:ext cx="8701102" cy="18841532"/>
          </a:xfrm>
        </p:spPr>
        <p:txBody>
          <a:bodyPr anchor="t">
            <a:normAutofit/>
          </a:bodyPr>
          <a:lstStyle>
            <a:lvl1pPr marL="0" indent="0">
              <a:buNone/>
              <a:defRPr sz="4134"/>
            </a:lvl1pPr>
            <a:lvl2pPr marL="1349997" indent="0">
              <a:buNone/>
              <a:defRPr sz="3543"/>
            </a:lvl2pPr>
            <a:lvl3pPr marL="2699995" indent="0">
              <a:buNone/>
              <a:defRPr sz="2953"/>
            </a:lvl3pPr>
            <a:lvl4pPr marL="4049992" indent="0">
              <a:buNone/>
              <a:defRPr sz="2657"/>
            </a:lvl4pPr>
            <a:lvl5pPr marL="5399989" indent="0">
              <a:buNone/>
              <a:defRPr sz="2657"/>
            </a:lvl5pPr>
            <a:lvl6pPr marL="6749987" indent="0">
              <a:buNone/>
              <a:defRPr sz="2657"/>
            </a:lvl6pPr>
            <a:lvl7pPr marL="8099984" indent="0">
              <a:buNone/>
              <a:defRPr sz="2657"/>
            </a:lvl7pPr>
            <a:lvl8pPr marL="9449981" indent="0">
              <a:buNone/>
              <a:defRPr sz="2657"/>
            </a:lvl8pPr>
            <a:lvl9pPr marL="10799978" indent="0">
              <a:buNone/>
              <a:defRPr sz="265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3117066" y="9899928"/>
            <a:ext cx="8657752" cy="302497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7087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s-ES_tradnl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23117066" y="13499902"/>
            <a:ext cx="8657752" cy="18841532"/>
          </a:xfrm>
        </p:spPr>
        <p:txBody>
          <a:bodyPr anchor="t">
            <a:normAutofit/>
          </a:bodyPr>
          <a:lstStyle>
            <a:lvl1pPr marL="0" indent="0">
              <a:buNone/>
              <a:defRPr sz="4134"/>
            </a:lvl1pPr>
            <a:lvl2pPr marL="1349997" indent="0">
              <a:buNone/>
              <a:defRPr sz="3543"/>
            </a:lvl2pPr>
            <a:lvl3pPr marL="2699995" indent="0">
              <a:buNone/>
              <a:defRPr sz="2953"/>
            </a:lvl3pPr>
            <a:lvl4pPr marL="4049992" indent="0">
              <a:buNone/>
              <a:defRPr sz="2657"/>
            </a:lvl4pPr>
            <a:lvl5pPr marL="5399989" indent="0">
              <a:buNone/>
              <a:defRPr sz="2657"/>
            </a:lvl5pPr>
            <a:lvl6pPr marL="6749987" indent="0">
              <a:buNone/>
              <a:defRPr sz="2657"/>
            </a:lvl6pPr>
            <a:lvl7pPr marL="8099984" indent="0">
              <a:buNone/>
              <a:defRPr sz="2657"/>
            </a:lvl7pPr>
            <a:lvl8pPr marL="9449981" indent="0">
              <a:buNone/>
              <a:defRPr sz="2657"/>
            </a:lvl8pPr>
            <a:lvl9pPr marL="10799978" indent="0">
              <a:buNone/>
              <a:defRPr sz="265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49456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474982" y="1916661"/>
            <a:ext cx="31049774" cy="695828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33294" y="22558907"/>
            <a:ext cx="8681189" cy="3024975"/>
          </a:xfrm>
        </p:spPr>
        <p:txBody>
          <a:bodyPr anchor="b">
            <a:noAutofit/>
          </a:bodyPr>
          <a:lstStyle>
            <a:lvl1pPr marL="0" indent="0">
              <a:buNone/>
              <a:defRPr sz="7087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1349997" indent="0">
              <a:buNone/>
              <a:defRPr sz="5906" b="1"/>
            </a:lvl2pPr>
            <a:lvl3pPr marL="2699995" indent="0">
              <a:buNone/>
              <a:defRPr sz="5315" b="1"/>
            </a:lvl3pPr>
            <a:lvl4pPr marL="4049992" indent="0">
              <a:buNone/>
              <a:defRPr sz="4724" b="1"/>
            </a:lvl4pPr>
            <a:lvl5pPr marL="5399989" indent="0">
              <a:buNone/>
              <a:defRPr sz="4724" b="1"/>
            </a:lvl5pPr>
            <a:lvl6pPr marL="6749987" indent="0">
              <a:buNone/>
              <a:defRPr sz="4724" b="1"/>
            </a:lvl6pPr>
            <a:lvl7pPr marL="8099984" indent="0">
              <a:buNone/>
              <a:defRPr sz="4724" b="1"/>
            </a:lvl7pPr>
            <a:lvl8pPr marL="9449981" indent="0">
              <a:buNone/>
              <a:defRPr sz="4724" b="1"/>
            </a:lvl8pPr>
            <a:lvl9pPr marL="10799978" indent="0">
              <a:buNone/>
              <a:defRPr sz="4724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33294" y="11844292"/>
            <a:ext cx="8681189" cy="79999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724"/>
            </a:lvl1pPr>
            <a:lvl2pPr marL="1349997" indent="0">
              <a:buNone/>
              <a:defRPr sz="4724"/>
            </a:lvl2pPr>
            <a:lvl3pPr marL="2699995" indent="0">
              <a:buNone/>
              <a:defRPr sz="4724"/>
            </a:lvl3pPr>
            <a:lvl4pPr marL="4049992" indent="0">
              <a:buNone/>
              <a:defRPr sz="4724"/>
            </a:lvl4pPr>
            <a:lvl5pPr marL="5399989" indent="0">
              <a:buNone/>
              <a:defRPr sz="4724"/>
            </a:lvl5pPr>
            <a:lvl6pPr marL="6749987" indent="0">
              <a:buNone/>
              <a:defRPr sz="4724"/>
            </a:lvl6pPr>
            <a:lvl7pPr marL="8099984" indent="0">
              <a:buNone/>
              <a:defRPr sz="4724"/>
            </a:lvl7pPr>
            <a:lvl8pPr marL="9449981" indent="0">
              <a:buNone/>
              <a:defRPr sz="4724"/>
            </a:lvl8pPr>
            <a:lvl9pPr marL="10799978" indent="0">
              <a:buNone/>
              <a:defRPr sz="4724"/>
            </a:lvl9pPr>
          </a:lstStyle>
          <a:p>
            <a:r>
              <a:rPr lang="es-ES_tradnl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33294" y="25583890"/>
            <a:ext cx="8681189" cy="3460285"/>
          </a:xfrm>
        </p:spPr>
        <p:txBody>
          <a:bodyPr anchor="t">
            <a:normAutofit/>
          </a:bodyPr>
          <a:lstStyle>
            <a:lvl1pPr marL="0" indent="0">
              <a:buNone/>
              <a:defRPr sz="4134"/>
            </a:lvl1pPr>
            <a:lvl2pPr marL="1349997" indent="0">
              <a:buNone/>
              <a:defRPr sz="3543"/>
            </a:lvl2pPr>
            <a:lvl3pPr marL="2699995" indent="0">
              <a:buNone/>
              <a:defRPr sz="2953"/>
            </a:lvl3pPr>
            <a:lvl4pPr marL="4049992" indent="0">
              <a:buNone/>
              <a:defRPr sz="2657"/>
            </a:lvl4pPr>
            <a:lvl5pPr marL="5399989" indent="0">
              <a:buNone/>
              <a:defRPr sz="2657"/>
            </a:lvl5pPr>
            <a:lvl6pPr marL="6749987" indent="0">
              <a:buNone/>
              <a:defRPr sz="2657"/>
            </a:lvl6pPr>
            <a:lvl7pPr marL="8099984" indent="0">
              <a:buNone/>
              <a:defRPr sz="2657"/>
            </a:lvl7pPr>
            <a:lvl8pPr marL="9449981" indent="0">
              <a:buNone/>
              <a:defRPr sz="2657"/>
            </a:lvl8pPr>
            <a:lvl9pPr marL="10799978" indent="0">
              <a:buNone/>
              <a:defRPr sz="265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491036" y="22558907"/>
            <a:ext cx="8653063" cy="3024975"/>
          </a:xfrm>
        </p:spPr>
        <p:txBody>
          <a:bodyPr anchor="b">
            <a:noAutofit/>
          </a:bodyPr>
          <a:lstStyle>
            <a:lvl1pPr marL="0" indent="0">
              <a:buNone/>
              <a:defRPr sz="7087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1349997" indent="0">
              <a:buNone/>
              <a:defRPr sz="5906" b="1"/>
            </a:lvl2pPr>
            <a:lvl3pPr marL="2699995" indent="0">
              <a:buNone/>
              <a:defRPr sz="5315" b="1"/>
            </a:lvl3pPr>
            <a:lvl4pPr marL="4049992" indent="0">
              <a:buNone/>
              <a:defRPr sz="4724" b="1"/>
            </a:lvl4pPr>
            <a:lvl5pPr marL="5399989" indent="0">
              <a:buNone/>
              <a:defRPr sz="4724" b="1"/>
            </a:lvl5pPr>
            <a:lvl6pPr marL="6749987" indent="0">
              <a:buNone/>
              <a:defRPr sz="4724" b="1"/>
            </a:lvl6pPr>
            <a:lvl7pPr marL="8099984" indent="0">
              <a:buNone/>
              <a:defRPr sz="4724" b="1"/>
            </a:lvl7pPr>
            <a:lvl8pPr marL="9449981" indent="0">
              <a:buNone/>
              <a:defRPr sz="4724" b="1"/>
            </a:lvl8pPr>
            <a:lvl9pPr marL="10799978" indent="0">
              <a:buNone/>
              <a:defRPr sz="4724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13491032" y="11844292"/>
            <a:ext cx="8653063" cy="79999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724"/>
            </a:lvl1pPr>
            <a:lvl2pPr marL="1349997" indent="0">
              <a:buNone/>
              <a:defRPr sz="4724"/>
            </a:lvl2pPr>
            <a:lvl3pPr marL="2699995" indent="0">
              <a:buNone/>
              <a:defRPr sz="4724"/>
            </a:lvl3pPr>
            <a:lvl4pPr marL="4049992" indent="0">
              <a:buNone/>
              <a:defRPr sz="4724"/>
            </a:lvl4pPr>
            <a:lvl5pPr marL="5399989" indent="0">
              <a:buNone/>
              <a:defRPr sz="4724"/>
            </a:lvl5pPr>
            <a:lvl6pPr marL="6749987" indent="0">
              <a:buNone/>
              <a:defRPr sz="4724"/>
            </a:lvl6pPr>
            <a:lvl7pPr marL="8099984" indent="0">
              <a:buNone/>
              <a:defRPr sz="4724"/>
            </a:lvl7pPr>
            <a:lvl8pPr marL="9449981" indent="0">
              <a:buNone/>
              <a:defRPr sz="4724"/>
            </a:lvl8pPr>
            <a:lvl9pPr marL="10799978" indent="0">
              <a:buNone/>
              <a:defRPr sz="4724"/>
            </a:lvl9pPr>
          </a:lstStyle>
          <a:p>
            <a:r>
              <a:rPr lang="es-ES_tradnl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13487041" y="25583884"/>
            <a:ext cx="8664524" cy="3460285"/>
          </a:xfrm>
        </p:spPr>
        <p:txBody>
          <a:bodyPr anchor="t">
            <a:normAutofit/>
          </a:bodyPr>
          <a:lstStyle>
            <a:lvl1pPr marL="0" indent="0">
              <a:buNone/>
              <a:defRPr sz="4134"/>
            </a:lvl1pPr>
            <a:lvl2pPr marL="1349997" indent="0">
              <a:buNone/>
              <a:defRPr sz="3543"/>
            </a:lvl2pPr>
            <a:lvl3pPr marL="2699995" indent="0">
              <a:buNone/>
              <a:defRPr sz="2953"/>
            </a:lvl3pPr>
            <a:lvl4pPr marL="4049992" indent="0">
              <a:buNone/>
              <a:defRPr sz="2657"/>
            </a:lvl4pPr>
            <a:lvl5pPr marL="5399989" indent="0">
              <a:buNone/>
              <a:defRPr sz="2657"/>
            </a:lvl5pPr>
            <a:lvl6pPr marL="6749987" indent="0">
              <a:buNone/>
              <a:defRPr sz="2657"/>
            </a:lvl6pPr>
            <a:lvl7pPr marL="8099984" indent="0">
              <a:buNone/>
              <a:defRPr sz="2657"/>
            </a:lvl7pPr>
            <a:lvl8pPr marL="9449981" indent="0">
              <a:buNone/>
              <a:defRPr sz="2657"/>
            </a:lvl8pPr>
            <a:lvl9pPr marL="10799978" indent="0">
              <a:buNone/>
              <a:defRPr sz="265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3044094" y="22558907"/>
            <a:ext cx="8657752" cy="3024975"/>
          </a:xfrm>
        </p:spPr>
        <p:txBody>
          <a:bodyPr anchor="b">
            <a:noAutofit/>
          </a:bodyPr>
          <a:lstStyle>
            <a:lvl1pPr marL="0" indent="0">
              <a:buNone/>
              <a:defRPr sz="7087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1349997" indent="0">
              <a:buNone/>
              <a:defRPr sz="5906" b="1"/>
            </a:lvl2pPr>
            <a:lvl3pPr marL="2699995" indent="0">
              <a:buNone/>
              <a:defRPr sz="5315" b="1"/>
            </a:lvl3pPr>
            <a:lvl4pPr marL="4049992" indent="0">
              <a:buNone/>
              <a:defRPr sz="4724" b="1"/>
            </a:lvl4pPr>
            <a:lvl5pPr marL="5399989" indent="0">
              <a:buNone/>
              <a:defRPr sz="4724" b="1"/>
            </a:lvl5pPr>
            <a:lvl6pPr marL="6749987" indent="0">
              <a:buNone/>
              <a:defRPr sz="4724" b="1"/>
            </a:lvl6pPr>
            <a:lvl7pPr marL="8099984" indent="0">
              <a:buNone/>
              <a:defRPr sz="4724" b="1"/>
            </a:lvl7pPr>
            <a:lvl8pPr marL="9449981" indent="0">
              <a:buNone/>
              <a:defRPr sz="4724" b="1"/>
            </a:lvl8pPr>
            <a:lvl9pPr marL="10799978" indent="0">
              <a:buNone/>
              <a:defRPr sz="4724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23044090" y="11844292"/>
            <a:ext cx="8657752" cy="79999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724"/>
            </a:lvl1pPr>
            <a:lvl2pPr marL="1349997" indent="0">
              <a:buNone/>
              <a:defRPr sz="4724"/>
            </a:lvl2pPr>
            <a:lvl3pPr marL="2699995" indent="0">
              <a:buNone/>
              <a:defRPr sz="4724"/>
            </a:lvl3pPr>
            <a:lvl4pPr marL="4049992" indent="0">
              <a:buNone/>
              <a:defRPr sz="4724"/>
            </a:lvl4pPr>
            <a:lvl5pPr marL="5399989" indent="0">
              <a:buNone/>
              <a:defRPr sz="4724"/>
            </a:lvl5pPr>
            <a:lvl6pPr marL="6749987" indent="0">
              <a:buNone/>
              <a:defRPr sz="4724"/>
            </a:lvl6pPr>
            <a:lvl7pPr marL="8099984" indent="0">
              <a:buNone/>
              <a:defRPr sz="4724"/>
            </a:lvl7pPr>
            <a:lvl8pPr marL="9449981" indent="0">
              <a:buNone/>
              <a:defRPr sz="4724"/>
            </a:lvl8pPr>
            <a:lvl9pPr marL="10799978" indent="0">
              <a:buNone/>
              <a:defRPr sz="4724"/>
            </a:lvl9pPr>
          </a:lstStyle>
          <a:p>
            <a:r>
              <a:rPr lang="es-ES_tradnl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23043722" y="25583874"/>
            <a:ext cx="8669220" cy="3460285"/>
          </a:xfrm>
        </p:spPr>
        <p:txBody>
          <a:bodyPr anchor="t">
            <a:normAutofit/>
          </a:bodyPr>
          <a:lstStyle>
            <a:lvl1pPr marL="0" indent="0">
              <a:buNone/>
              <a:defRPr sz="4134"/>
            </a:lvl1pPr>
            <a:lvl2pPr marL="1349997" indent="0">
              <a:buNone/>
              <a:defRPr sz="3543"/>
            </a:lvl2pPr>
            <a:lvl3pPr marL="2699995" indent="0">
              <a:buNone/>
              <a:defRPr sz="2953"/>
            </a:lvl3pPr>
            <a:lvl4pPr marL="4049992" indent="0">
              <a:buNone/>
              <a:defRPr sz="2657"/>
            </a:lvl4pPr>
            <a:lvl5pPr marL="5399989" indent="0">
              <a:buNone/>
              <a:defRPr sz="2657"/>
            </a:lvl5pPr>
            <a:lvl6pPr marL="6749987" indent="0">
              <a:buNone/>
              <a:defRPr sz="2657"/>
            </a:lvl6pPr>
            <a:lvl7pPr marL="8099984" indent="0">
              <a:buNone/>
              <a:defRPr sz="2657"/>
            </a:lvl7pPr>
            <a:lvl8pPr marL="9449981" indent="0">
              <a:buNone/>
              <a:defRPr sz="2657"/>
            </a:lvl8pPr>
            <a:lvl9pPr marL="10799978" indent="0">
              <a:buNone/>
              <a:defRPr sz="2657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746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211851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762314" y="1916653"/>
            <a:ext cx="7762444" cy="30508114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74984" y="1916653"/>
            <a:ext cx="22837334" cy="30508114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4199852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FDFF"/>
            </a:gs>
            <a:gs pos="61016">
              <a:srgbClr val="009193"/>
            </a:gs>
            <a:gs pos="95012">
              <a:srgbClr val="009496"/>
            </a:gs>
            <a:gs pos="71000">
              <a:srgbClr val="00A3A5"/>
            </a:gs>
            <a:gs pos="29000">
              <a:srgbClr val="009193"/>
            </a:gs>
            <a:gs pos="100000">
              <a:srgbClr val="009193">
                <a:alpha val="62000"/>
              </a:srgb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74982" y="1916661"/>
            <a:ext cx="31049774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7063" y="9583264"/>
            <a:ext cx="30217693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74982" y="33366432"/>
            <a:ext cx="8099941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543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B2B0A77-FF05-E540-BD67-F289D39E2BAA}" type="datetimeFigureOut">
              <a:rPr lang="es-ES_tradnl" smtClean="0"/>
              <a:t>3/3/19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24913" y="33366432"/>
            <a:ext cx="1214991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543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424815" y="33366432"/>
            <a:ext cx="8099941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543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9B0AA18-15BC-FE4A-9B51-A94DE6E7C91D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215477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txStyles>
    <p:titleStyle>
      <a:lvl1pPr algn="l" defTabSz="2699995" rtl="0" eaLnBrk="1" latinLnBrk="0" hangingPunct="1">
        <a:lnSpc>
          <a:spcPct val="90000"/>
        </a:lnSpc>
        <a:spcBef>
          <a:spcPct val="0"/>
        </a:spcBef>
        <a:buNone/>
        <a:defRPr sz="17323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674999" indent="-674999" algn="l" defTabSz="2699995" rtl="0" eaLnBrk="1" latinLnBrk="0" hangingPunct="1">
        <a:lnSpc>
          <a:spcPct val="90000"/>
        </a:lnSpc>
        <a:spcBef>
          <a:spcPts val="2953"/>
        </a:spcBef>
        <a:buFont typeface="Arial" panose="020B0604020202020204" pitchFamily="34" charset="0"/>
        <a:buChar char="•"/>
        <a:defRPr sz="9449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2024996" indent="-674999" algn="l" defTabSz="2699995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7874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3374993" indent="-674999" algn="l" defTabSz="2699995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6299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4724991" indent="-674999" algn="l" defTabSz="2699995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512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6074988" indent="-674999" algn="l" defTabSz="2699995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512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7424985" indent="-674999" algn="l" defTabSz="2699995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6pPr>
      <a:lvl7pPr marL="8774982" indent="-674999" algn="l" defTabSz="2699995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7pPr>
      <a:lvl8pPr marL="10124980" indent="-674999" algn="l" defTabSz="2699995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8pPr>
      <a:lvl9pPr marL="11474977" indent="-674999" algn="l" defTabSz="2699995" rtl="0" eaLnBrk="1" latinLnBrk="0" hangingPunct="1">
        <a:lnSpc>
          <a:spcPct val="90000"/>
        </a:lnSpc>
        <a:spcBef>
          <a:spcPts val="1476"/>
        </a:spcBef>
        <a:buFont typeface="Arial" panose="020B0604020202020204" pitchFamily="34" charset="0"/>
        <a:buChar char="•"/>
        <a:defRPr sz="53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699995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1pPr>
      <a:lvl2pPr marL="1349997" algn="l" defTabSz="2699995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2pPr>
      <a:lvl3pPr marL="2699995" algn="l" defTabSz="2699995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049992" algn="l" defTabSz="2699995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4pPr>
      <a:lvl5pPr marL="5399989" algn="l" defTabSz="2699995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5pPr>
      <a:lvl6pPr marL="6749987" algn="l" defTabSz="2699995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6pPr>
      <a:lvl7pPr marL="8099984" algn="l" defTabSz="2699995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algn="l" defTabSz="2699995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8pPr>
      <a:lvl9pPr marL="10799978" algn="l" defTabSz="2699995" rtl="0" eaLnBrk="1" latinLnBrk="0" hangingPunct="1">
        <a:defRPr sz="53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emf"/><Relationship Id="rId39" Type="http://schemas.openxmlformats.org/officeDocument/2006/relationships/image" Target="../media/image36.tiff"/><Relationship Id="rId21" Type="http://schemas.openxmlformats.org/officeDocument/2006/relationships/image" Target="../media/image20.tiff"/><Relationship Id="rId34" Type="http://schemas.openxmlformats.org/officeDocument/2006/relationships/image" Target="../media/image31.tiff"/><Relationship Id="rId42" Type="http://schemas.openxmlformats.org/officeDocument/2006/relationships/image" Target="../media/image39.tiff"/><Relationship Id="rId47" Type="http://schemas.openxmlformats.org/officeDocument/2006/relationships/image" Target="../media/image44.png"/><Relationship Id="rId50" Type="http://schemas.openxmlformats.org/officeDocument/2006/relationships/image" Target="../media/image47.jpeg"/><Relationship Id="rId7" Type="http://schemas.openxmlformats.org/officeDocument/2006/relationships/image" Target="../media/image6.tiff"/><Relationship Id="rId2" Type="http://schemas.openxmlformats.org/officeDocument/2006/relationships/image" Target="../media/image1.tiff"/><Relationship Id="rId16" Type="http://schemas.openxmlformats.org/officeDocument/2006/relationships/image" Target="../media/image15.jpeg"/><Relationship Id="rId29" Type="http://schemas.microsoft.com/office/2007/relationships/hdphoto" Target="../media/hdphoto1.wdp"/><Relationship Id="rId11" Type="http://schemas.openxmlformats.org/officeDocument/2006/relationships/image" Target="../media/image10.jpeg"/><Relationship Id="rId24" Type="http://schemas.openxmlformats.org/officeDocument/2006/relationships/image" Target="../media/image23.emf"/><Relationship Id="rId32" Type="http://schemas.microsoft.com/office/2007/relationships/hdphoto" Target="../media/hdphoto2.wdp"/><Relationship Id="rId37" Type="http://schemas.openxmlformats.org/officeDocument/2006/relationships/image" Target="../media/image34.tiff"/><Relationship Id="rId40" Type="http://schemas.openxmlformats.org/officeDocument/2006/relationships/image" Target="../media/image37.tiff"/><Relationship Id="rId45" Type="http://schemas.openxmlformats.org/officeDocument/2006/relationships/image" Target="../media/image42.jpeg"/><Relationship Id="rId5" Type="http://schemas.openxmlformats.org/officeDocument/2006/relationships/image" Target="../media/image4.tiff"/><Relationship Id="rId15" Type="http://schemas.openxmlformats.org/officeDocument/2006/relationships/image" Target="../media/image14.jpeg"/><Relationship Id="rId23" Type="http://schemas.openxmlformats.org/officeDocument/2006/relationships/image" Target="../media/image22.emf"/><Relationship Id="rId28" Type="http://schemas.openxmlformats.org/officeDocument/2006/relationships/image" Target="../media/image27.jpeg"/><Relationship Id="rId36" Type="http://schemas.openxmlformats.org/officeDocument/2006/relationships/image" Target="../media/image33.tiff"/><Relationship Id="rId49" Type="http://schemas.openxmlformats.org/officeDocument/2006/relationships/image" Target="../media/image46.tiff"/><Relationship Id="rId10" Type="http://schemas.openxmlformats.org/officeDocument/2006/relationships/image" Target="../media/image9.emf"/><Relationship Id="rId19" Type="http://schemas.openxmlformats.org/officeDocument/2006/relationships/image" Target="../media/image18.jpeg"/><Relationship Id="rId31" Type="http://schemas.openxmlformats.org/officeDocument/2006/relationships/image" Target="../media/image29.jpeg"/><Relationship Id="rId44" Type="http://schemas.openxmlformats.org/officeDocument/2006/relationships/image" Target="../media/image41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Relationship Id="rId22" Type="http://schemas.openxmlformats.org/officeDocument/2006/relationships/image" Target="../media/image21.tiff"/><Relationship Id="rId27" Type="http://schemas.openxmlformats.org/officeDocument/2006/relationships/image" Target="../media/image26.tiff"/><Relationship Id="rId30" Type="http://schemas.openxmlformats.org/officeDocument/2006/relationships/image" Target="../media/image28.tiff"/><Relationship Id="rId35" Type="http://schemas.openxmlformats.org/officeDocument/2006/relationships/image" Target="../media/image32.tiff"/><Relationship Id="rId43" Type="http://schemas.openxmlformats.org/officeDocument/2006/relationships/image" Target="../media/image40.jpeg"/><Relationship Id="rId48" Type="http://schemas.openxmlformats.org/officeDocument/2006/relationships/image" Target="../media/image45.tiff"/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12" Type="http://schemas.openxmlformats.org/officeDocument/2006/relationships/image" Target="../media/image11.tiff"/><Relationship Id="rId17" Type="http://schemas.openxmlformats.org/officeDocument/2006/relationships/image" Target="../media/image16.jpeg"/><Relationship Id="rId25" Type="http://schemas.openxmlformats.org/officeDocument/2006/relationships/image" Target="../media/image24.emf"/><Relationship Id="rId33" Type="http://schemas.openxmlformats.org/officeDocument/2006/relationships/image" Target="../media/image30.emf"/><Relationship Id="rId38" Type="http://schemas.openxmlformats.org/officeDocument/2006/relationships/image" Target="../media/image35.jpeg"/><Relationship Id="rId46" Type="http://schemas.openxmlformats.org/officeDocument/2006/relationships/image" Target="../media/image43.jpeg"/><Relationship Id="rId20" Type="http://schemas.openxmlformats.org/officeDocument/2006/relationships/image" Target="../media/image19.jpeg"/><Relationship Id="rId41" Type="http://schemas.openxmlformats.org/officeDocument/2006/relationships/image" Target="../media/image38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Rectángulo redondeado 134">
            <a:extLst>
              <a:ext uri="{FF2B5EF4-FFF2-40B4-BE49-F238E27FC236}">
                <a16:creationId xmlns:a16="http://schemas.microsoft.com/office/drawing/2014/main" id="{9767B39A-F932-9046-8CF7-33F8D0547F3F}"/>
              </a:ext>
            </a:extLst>
          </p:cNvPr>
          <p:cNvSpPr/>
          <p:nvPr/>
        </p:nvSpPr>
        <p:spPr>
          <a:xfrm>
            <a:off x="210664" y="28460758"/>
            <a:ext cx="13698231" cy="372184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ES_tradnl" sz="3000" dirty="0">
              <a:solidFill>
                <a:schemeClr val="bg1"/>
              </a:solidFill>
            </a:endParaRPr>
          </a:p>
        </p:txBody>
      </p:sp>
      <p:sp>
        <p:nvSpPr>
          <p:cNvPr id="135" name="Rectángulo redondeado 134"/>
          <p:cNvSpPr/>
          <p:nvPr/>
        </p:nvSpPr>
        <p:spPr>
          <a:xfrm>
            <a:off x="9043392" y="13708113"/>
            <a:ext cx="9075779" cy="394230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ES_tradnl" sz="3000" dirty="0">
              <a:solidFill>
                <a:schemeClr val="bg1"/>
              </a:solidFill>
            </a:endParaRPr>
          </a:p>
        </p:txBody>
      </p:sp>
      <p:sp>
        <p:nvSpPr>
          <p:cNvPr id="134" name="Rectángulo redondeado 133"/>
          <p:cNvSpPr/>
          <p:nvPr/>
        </p:nvSpPr>
        <p:spPr>
          <a:xfrm>
            <a:off x="-1" y="13795860"/>
            <a:ext cx="9075779" cy="437819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3" name="Rectángulo redondeado 132"/>
          <p:cNvSpPr/>
          <p:nvPr/>
        </p:nvSpPr>
        <p:spPr>
          <a:xfrm>
            <a:off x="9092877" y="8720673"/>
            <a:ext cx="9075779" cy="486151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Rectángulo redondeado 7"/>
          <p:cNvSpPr/>
          <p:nvPr/>
        </p:nvSpPr>
        <p:spPr>
          <a:xfrm>
            <a:off x="0" y="8681655"/>
            <a:ext cx="9075779" cy="4861512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5802114" y="-15802111"/>
            <a:ext cx="4395516" cy="35999739"/>
          </a:xfrm>
          <a:prstGeom prst="rect">
            <a:avLst/>
          </a:prstGeom>
          <a:gradFill flip="none" rotWithShape="1">
            <a:gsLst>
              <a:gs pos="0">
                <a:srgbClr val="009193">
                  <a:shade val="30000"/>
                  <a:satMod val="115000"/>
                </a:srgbClr>
              </a:gs>
              <a:gs pos="50000">
                <a:srgbClr val="009193">
                  <a:shade val="67500"/>
                  <a:satMod val="115000"/>
                </a:srgbClr>
              </a:gs>
              <a:gs pos="100000">
                <a:srgbClr val="009193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803" y="103893"/>
            <a:ext cx="5172134" cy="88819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</p:pic>
      <p:pic>
        <p:nvPicPr>
          <p:cNvPr id="6" name="Picture 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39" y="60879"/>
            <a:ext cx="1166397" cy="93867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AutoShape 2" descr="esultado de imagen para unam escudo"/>
          <p:cNvSpPr>
            <a:spLocks noChangeAspect="1" noChangeArrowheads="1"/>
          </p:cNvSpPr>
          <p:nvPr/>
        </p:nvSpPr>
        <p:spPr bwMode="auto">
          <a:xfrm>
            <a:off x="0" y="0"/>
            <a:ext cx="13350240" cy="1335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04008" y="89850"/>
            <a:ext cx="992603" cy="1114336"/>
          </a:xfrm>
          <a:prstGeom prst="rect">
            <a:avLst/>
          </a:prstGeom>
        </p:spPr>
      </p:pic>
      <p:sp>
        <p:nvSpPr>
          <p:cNvPr id="23" name="CuadroTexto 22"/>
          <p:cNvSpPr txBox="1"/>
          <p:nvPr/>
        </p:nvSpPr>
        <p:spPr>
          <a:xfrm>
            <a:off x="24866016" y="75299"/>
            <a:ext cx="4507334" cy="954107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>
                <a:solidFill>
                  <a:schemeClr val="tx2">
                    <a:lumMod val="50000"/>
                  </a:schemeClr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Universidad Nacional </a:t>
            </a:r>
            <a:r>
              <a:rPr lang="es-ES_tradnl" sz="2800" b="1" dirty="0" err="1">
                <a:solidFill>
                  <a:schemeClr val="tx2">
                    <a:lumMod val="50000"/>
                  </a:schemeClr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Aut</a:t>
            </a:r>
            <a:r>
              <a:rPr lang="es-ES" sz="2800" b="1" dirty="0" err="1">
                <a:solidFill>
                  <a:schemeClr val="tx2">
                    <a:lumMod val="50000"/>
                  </a:schemeClr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ónoma</a:t>
            </a:r>
            <a:r>
              <a:rPr lang="es-ES" sz="2800" b="1" dirty="0">
                <a:solidFill>
                  <a:schemeClr val="tx2">
                    <a:lumMod val="50000"/>
                  </a:schemeClr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 de México</a:t>
            </a:r>
            <a:endParaRPr lang="es-ES_tradnl" sz="2800" b="1" dirty="0">
              <a:solidFill>
                <a:schemeClr val="tx2">
                  <a:lumMod val="50000"/>
                </a:schemeClr>
              </a:solidFill>
              <a:latin typeface="Arial Rounded MT Bold" charset="0"/>
              <a:ea typeface="Arial Rounded MT Bold" charset="0"/>
              <a:cs typeface="Arial Rounded MT Bold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84757" y="76604"/>
            <a:ext cx="1580358" cy="951496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76602" y="141533"/>
            <a:ext cx="1279116" cy="732154"/>
          </a:xfrm>
          <a:prstGeom prst="rect">
            <a:avLst/>
          </a:prstGeom>
        </p:spPr>
      </p:pic>
      <p:sp>
        <p:nvSpPr>
          <p:cNvPr id="32" name="Rectángulo redondeado 31"/>
          <p:cNvSpPr/>
          <p:nvPr/>
        </p:nvSpPr>
        <p:spPr>
          <a:xfrm>
            <a:off x="90910" y="5060032"/>
            <a:ext cx="30736613" cy="298189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s-ES_tradnl" sz="3600" dirty="0"/>
          </a:p>
        </p:txBody>
      </p:sp>
      <p:sp>
        <p:nvSpPr>
          <p:cNvPr id="33" name="CuadroTexto 32"/>
          <p:cNvSpPr txBox="1"/>
          <p:nvPr/>
        </p:nvSpPr>
        <p:spPr>
          <a:xfrm>
            <a:off x="258226" y="5211703"/>
            <a:ext cx="3011533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sz="3200" dirty="0"/>
              <a:t>Argentatin A </a:t>
            </a:r>
            <a:r>
              <a:rPr lang="es-ES_tradnl" sz="3200" dirty="0" err="1"/>
              <a:t>is</a:t>
            </a:r>
            <a:r>
              <a:rPr lang="es-ES_tradnl" sz="3200" dirty="0"/>
              <a:t> </a:t>
            </a:r>
            <a:r>
              <a:rPr lang="es-ES_tradnl" sz="3200" dirty="0" err="1"/>
              <a:t>cycloartane-type</a:t>
            </a:r>
            <a:r>
              <a:rPr lang="es-ES_tradnl" sz="3200" dirty="0"/>
              <a:t> </a:t>
            </a:r>
            <a:r>
              <a:rPr lang="es-ES_tradnl" sz="3200" dirty="0" err="1"/>
              <a:t>triterpene</a:t>
            </a:r>
            <a:r>
              <a:rPr lang="es-ES_tradnl" sz="3200" dirty="0"/>
              <a:t> and </a:t>
            </a:r>
            <a:r>
              <a:rPr lang="es-ES_tradnl" sz="3200" dirty="0" err="1"/>
              <a:t>is</a:t>
            </a:r>
            <a:r>
              <a:rPr lang="es-ES_tradnl" sz="3200" dirty="0"/>
              <a:t> </a:t>
            </a:r>
            <a:r>
              <a:rPr lang="es-ES_tradnl" sz="3200" dirty="0" err="1"/>
              <a:t>one</a:t>
            </a:r>
            <a:r>
              <a:rPr lang="es-ES_tradnl" sz="3200" dirty="0"/>
              <a:t> of </a:t>
            </a:r>
            <a:r>
              <a:rPr lang="es-ES_tradnl" sz="3200" dirty="0" err="1"/>
              <a:t>the</a:t>
            </a:r>
            <a:r>
              <a:rPr lang="es-ES_tradnl" sz="3200" dirty="0"/>
              <a:t> </a:t>
            </a:r>
            <a:r>
              <a:rPr lang="es-ES_tradnl" sz="3200" dirty="0" err="1"/>
              <a:t>main</a:t>
            </a:r>
            <a:r>
              <a:rPr lang="es-ES_tradnl" sz="3200" dirty="0"/>
              <a:t> </a:t>
            </a:r>
            <a:r>
              <a:rPr lang="es-ES_tradnl" sz="3200" dirty="0" err="1"/>
              <a:t>components</a:t>
            </a:r>
            <a:r>
              <a:rPr lang="es-ES_tradnl" sz="3200" dirty="0"/>
              <a:t> of </a:t>
            </a:r>
            <a:r>
              <a:rPr lang="es-ES_tradnl" sz="3200" dirty="0" err="1"/>
              <a:t>the</a:t>
            </a:r>
            <a:r>
              <a:rPr lang="es-ES_tradnl" sz="3200" dirty="0"/>
              <a:t> </a:t>
            </a:r>
            <a:r>
              <a:rPr lang="es-ES_tradnl" sz="3200" dirty="0" err="1"/>
              <a:t>resin</a:t>
            </a:r>
            <a:r>
              <a:rPr lang="es-ES_tradnl" sz="3200" dirty="0"/>
              <a:t> </a:t>
            </a:r>
            <a:r>
              <a:rPr lang="es-ES_tradnl" sz="3200" dirty="0" err="1"/>
              <a:t>obtained</a:t>
            </a:r>
            <a:r>
              <a:rPr lang="es-ES_tradnl" sz="3200" dirty="0"/>
              <a:t> as </a:t>
            </a:r>
            <a:r>
              <a:rPr lang="es-ES_tradnl" sz="3200" dirty="0" err="1"/>
              <a:t>waste</a:t>
            </a:r>
            <a:r>
              <a:rPr lang="es-ES_tradnl" sz="3200" dirty="0"/>
              <a:t> </a:t>
            </a:r>
            <a:r>
              <a:rPr lang="es-ES_tradnl" sz="3200" dirty="0" err="1"/>
              <a:t>from</a:t>
            </a:r>
            <a:r>
              <a:rPr lang="es-ES_tradnl" sz="3200" dirty="0"/>
              <a:t> </a:t>
            </a:r>
            <a:r>
              <a:rPr lang="es-ES_tradnl" sz="3200" dirty="0" err="1"/>
              <a:t>the</a:t>
            </a:r>
            <a:r>
              <a:rPr lang="es-ES_tradnl" sz="3200" dirty="0"/>
              <a:t> industrial </a:t>
            </a:r>
            <a:r>
              <a:rPr lang="es-ES_tradnl" sz="3200" dirty="0" err="1"/>
              <a:t>process</a:t>
            </a:r>
            <a:r>
              <a:rPr lang="es-ES_tradnl" sz="3200" dirty="0"/>
              <a:t> of </a:t>
            </a:r>
            <a:r>
              <a:rPr lang="es-ES_tradnl" sz="3200" dirty="0" err="1"/>
              <a:t>getting</a:t>
            </a:r>
            <a:r>
              <a:rPr lang="es-ES_tradnl" sz="3200" dirty="0"/>
              <a:t> natural </a:t>
            </a:r>
            <a:r>
              <a:rPr lang="es-ES_tradnl" sz="3200" dirty="0" err="1"/>
              <a:t>rubber</a:t>
            </a:r>
            <a:r>
              <a:rPr lang="es-ES_tradnl" sz="3200" dirty="0"/>
              <a:t> </a:t>
            </a:r>
            <a:r>
              <a:rPr lang="es-ES_tradnl" sz="3200" dirty="0" err="1"/>
              <a:t>from</a:t>
            </a:r>
            <a:r>
              <a:rPr lang="es-ES_tradnl" sz="3200" dirty="0"/>
              <a:t> </a:t>
            </a:r>
            <a:r>
              <a:rPr lang="es-ES_tradnl" sz="3200" i="1" dirty="0" err="1"/>
              <a:t>Parthenium</a:t>
            </a:r>
            <a:r>
              <a:rPr lang="es-ES_tradnl" sz="3200" i="1" dirty="0"/>
              <a:t> </a:t>
            </a:r>
            <a:r>
              <a:rPr lang="es-ES_tradnl" sz="3200" i="1" dirty="0" err="1"/>
              <a:t>argentatum</a:t>
            </a:r>
            <a:r>
              <a:rPr lang="es-ES_tradnl" sz="3200" i="1" dirty="0"/>
              <a:t> Gray</a:t>
            </a:r>
            <a:r>
              <a:rPr lang="es-ES_tradnl" sz="3200" dirty="0"/>
              <a:t>, a </a:t>
            </a:r>
            <a:r>
              <a:rPr lang="es-ES_tradnl" sz="3200" dirty="0" err="1"/>
              <a:t>species</a:t>
            </a:r>
            <a:r>
              <a:rPr lang="es-ES_tradnl" sz="3200" dirty="0"/>
              <a:t> </a:t>
            </a:r>
            <a:r>
              <a:rPr lang="es-ES_tradnl" sz="3200" dirty="0" err="1"/>
              <a:t>known</a:t>
            </a:r>
            <a:r>
              <a:rPr lang="es-ES_tradnl" sz="3200" dirty="0"/>
              <a:t> as guayule. </a:t>
            </a:r>
            <a:r>
              <a:rPr lang="es-ES_tradnl" sz="3200" dirty="0" err="1"/>
              <a:t>Previous</a:t>
            </a:r>
            <a:r>
              <a:rPr lang="es-ES_tradnl" sz="3200" dirty="0"/>
              <a:t> </a:t>
            </a:r>
            <a:r>
              <a:rPr lang="es-ES_tradnl" sz="3200" dirty="0" err="1"/>
              <a:t>studies</a:t>
            </a:r>
            <a:r>
              <a:rPr lang="es-ES_tradnl" sz="3200" dirty="0"/>
              <a:t> </a:t>
            </a:r>
            <a:r>
              <a:rPr lang="es-ES_tradnl" sz="3200" dirty="0" err="1"/>
              <a:t>by</a:t>
            </a:r>
            <a:r>
              <a:rPr lang="es-ES_tradnl" sz="3200" dirty="0"/>
              <a:t> </a:t>
            </a:r>
            <a:r>
              <a:rPr lang="es-ES_tradnl" sz="3200" dirty="0" err="1"/>
              <a:t>our</a:t>
            </a:r>
            <a:r>
              <a:rPr lang="es-ES_tradnl" sz="3200" dirty="0"/>
              <a:t> </a:t>
            </a:r>
            <a:r>
              <a:rPr lang="es-ES_tradnl" sz="3200" dirty="0" err="1"/>
              <a:t>group</a:t>
            </a:r>
            <a:r>
              <a:rPr lang="es-ES_tradnl" sz="3200" dirty="0"/>
              <a:t> and </a:t>
            </a:r>
            <a:r>
              <a:rPr lang="es-ES_tradnl" sz="3200" dirty="0" err="1"/>
              <a:t>others</a:t>
            </a:r>
            <a:r>
              <a:rPr lang="es-ES_tradnl" sz="3200" dirty="0"/>
              <a:t> </a:t>
            </a:r>
            <a:r>
              <a:rPr lang="es-ES_tradnl" sz="3200" dirty="0" err="1"/>
              <a:t>had</a:t>
            </a:r>
            <a:r>
              <a:rPr lang="es-ES_tradnl" sz="3200" dirty="0"/>
              <a:t> </a:t>
            </a:r>
            <a:r>
              <a:rPr lang="es-ES_tradnl" sz="3200" dirty="0" err="1"/>
              <a:t>been</a:t>
            </a:r>
            <a:r>
              <a:rPr lang="es-ES_tradnl" sz="3200" dirty="0"/>
              <a:t> </a:t>
            </a:r>
            <a:r>
              <a:rPr lang="es-ES_tradnl" sz="3200" dirty="0" err="1"/>
              <a:t>shown</a:t>
            </a:r>
            <a:r>
              <a:rPr lang="es-ES_tradnl" sz="3200" dirty="0"/>
              <a:t> </a:t>
            </a:r>
            <a:r>
              <a:rPr lang="es-ES_tradnl" sz="3200" dirty="0" err="1"/>
              <a:t>both</a:t>
            </a:r>
            <a:r>
              <a:rPr lang="es-ES_tradnl" sz="3200" dirty="0"/>
              <a:t> </a:t>
            </a:r>
            <a:r>
              <a:rPr lang="es-ES_tradnl" sz="3200" dirty="0" err="1"/>
              <a:t>the</a:t>
            </a:r>
            <a:r>
              <a:rPr lang="es-ES_tradnl" sz="3200" dirty="0"/>
              <a:t> anti-</a:t>
            </a:r>
            <a:r>
              <a:rPr lang="es-ES_tradnl" sz="3200" dirty="0" err="1"/>
              <a:t>inflammatory</a:t>
            </a:r>
            <a:r>
              <a:rPr lang="es-ES_tradnl" sz="3200" dirty="0"/>
              <a:t> </a:t>
            </a:r>
            <a:r>
              <a:rPr lang="es-ES_tradnl" sz="3200" dirty="0" err="1"/>
              <a:t>activity</a:t>
            </a:r>
            <a:r>
              <a:rPr lang="es-ES_tradnl" sz="3200" dirty="0"/>
              <a:t> and </a:t>
            </a:r>
            <a:r>
              <a:rPr lang="es-ES_tradnl" sz="3200" dirty="0" err="1"/>
              <a:t>the</a:t>
            </a:r>
            <a:r>
              <a:rPr lang="es-ES_tradnl" sz="3200" dirty="0"/>
              <a:t> </a:t>
            </a:r>
            <a:r>
              <a:rPr lang="es-ES_tradnl" sz="3200" dirty="0" err="1"/>
              <a:t>antiproliferative</a:t>
            </a:r>
            <a:r>
              <a:rPr lang="es-ES_tradnl" sz="3200" dirty="0"/>
              <a:t> </a:t>
            </a:r>
            <a:r>
              <a:rPr lang="es-ES_tradnl" sz="3200" dirty="0" err="1"/>
              <a:t>effect</a:t>
            </a:r>
            <a:r>
              <a:rPr lang="es-ES_tradnl" sz="3200" dirty="0"/>
              <a:t> </a:t>
            </a:r>
            <a:r>
              <a:rPr lang="es-ES_tradnl" sz="3200" dirty="0" err="1"/>
              <a:t>against</a:t>
            </a:r>
            <a:r>
              <a:rPr lang="es-ES_tradnl" sz="3200" dirty="0"/>
              <a:t> </a:t>
            </a:r>
            <a:r>
              <a:rPr lang="es-ES_tradnl" sz="3200" dirty="0" err="1"/>
              <a:t>several</a:t>
            </a:r>
            <a:r>
              <a:rPr lang="es-ES_tradnl" sz="3200" dirty="0"/>
              <a:t> human </a:t>
            </a:r>
            <a:r>
              <a:rPr lang="es-ES_tradnl" sz="3200" dirty="0" err="1"/>
              <a:t>cancer</a:t>
            </a:r>
            <a:r>
              <a:rPr lang="es-ES_tradnl" sz="3200" dirty="0"/>
              <a:t> </a:t>
            </a:r>
            <a:r>
              <a:rPr lang="es-ES_tradnl" sz="3200" dirty="0" err="1"/>
              <a:t>cell</a:t>
            </a:r>
            <a:r>
              <a:rPr lang="es-ES_tradnl" sz="3200" dirty="0"/>
              <a:t> </a:t>
            </a:r>
            <a:r>
              <a:rPr lang="es-ES_tradnl" sz="3200" dirty="0" err="1"/>
              <a:t>lines</a:t>
            </a:r>
            <a:r>
              <a:rPr lang="es-ES_tradnl" sz="3200" dirty="0"/>
              <a:t> of </a:t>
            </a:r>
            <a:r>
              <a:rPr lang="es-ES_tradnl" sz="3200" dirty="0" err="1"/>
              <a:t>argentatin</a:t>
            </a:r>
            <a:r>
              <a:rPr lang="es-ES_tradnl" sz="3200" dirty="0"/>
              <a:t> A. </a:t>
            </a:r>
            <a:r>
              <a:rPr lang="es-ES_tradnl" sz="3200" dirty="0" err="1"/>
              <a:t>Even</a:t>
            </a:r>
            <a:r>
              <a:rPr lang="es-ES_tradnl" sz="3200" dirty="0"/>
              <a:t> </a:t>
            </a:r>
            <a:r>
              <a:rPr lang="es-ES_tradnl" sz="3200" dirty="0" err="1"/>
              <a:t>though</a:t>
            </a:r>
            <a:r>
              <a:rPr lang="es-ES_tradnl" sz="3200" dirty="0"/>
              <a:t> </a:t>
            </a:r>
            <a:r>
              <a:rPr lang="es-ES_tradnl" sz="3200" dirty="0" err="1"/>
              <a:t>today</a:t>
            </a:r>
            <a:r>
              <a:rPr lang="es-ES_tradnl" sz="3200" dirty="0"/>
              <a:t> </a:t>
            </a:r>
            <a:r>
              <a:rPr lang="es-ES_tradnl" sz="3200" dirty="0" err="1"/>
              <a:t>there</a:t>
            </a:r>
            <a:r>
              <a:rPr lang="es-ES_tradnl" sz="3200" dirty="0"/>
              <a:t> are </a:t>
            </a:r>
            <a:r>
              <a:rPr lang="es-ES_tradnl" sz="3200" dirty="0" err="1"/>
              <a:t>different</a:t>
            </a:r>
            <a:r>
              <a:rPr lang="es-ES_tradnl" sz="3200" dirty="0"/>
              <a:t> </a:t>
            </a:r>
            <a:r>
              <a:rPr lang="es-ES_tradnl" sz="3200" dirty="0" err="1"/>
              <a:t>drugs</a:t>
            </a:r>
            <a:r>
              <a:rPr lang="es-ES_tradnl" sz="3200" dirty="0"/>
              <a:t>, </a:t>
            </a:r>
            <a:r>
              <a:rPr lang="es-ES_tradnl" sz="3200" dirty="0" err="1"/>
              <a:t>chemical</a:t>
            </a:r>
            <a:r>
              <a:rPr lang="es-ES_tradnl" sz="3200" dirty="0"/>
              <a:t> and </a:t>
            </a:r>
            <a:r>
              <a:rPr lang="es-ES_tradnl" sz="3200" dirty="0" err="1"/>
              <a:t>biological</a:t>
            </a:r>
            <a:r>
              <a:rPr lang="es-ES_tradnl" sz="3200" dirty="0"/>
              <a:t>, </a:t>
            </a:r>
            <a:r>
              <a:rPr lang="es-ES_tradnl" sz="3200" dirty="0" err="1"/>
              <a:t>for</a:t>
            </a:r>
            <a:r>
              <a:rPr lang="es-ES_tradnl" sz="3200" dirty="0"/>
              <a:t> </a:t>
            </a:r>
            <a:r>
              <a:rPr lang="es-ES_tradnl" sz="3200" dirty="0" err="1"/>
              <a:t>the</a:t>
            </a:r>
            <a:r>
              <a:rPr lang="es-ES_tradnl" sz="3200" dirty="0"/>
              <a:t> </a:t>
            </a:r>
            <a:r>
              <a:rPr lang="es-ES_tradnl" sz="3200" dirty="0" err="1"/>
              <a:t>treatment</a:t>
            </a:r>
            <a:r>
              <a:rPr lang="es-ES_tradnl" sz="3200" dirty="0"/>
              <a:t> of colon </a:t>
            </a:r>
            <a:r>
              <a:rPr lang="es-ES_tradnl" sz="3200" dirty="0" err="1"/>
              <a:t>cancer</a:t>
            </a:r>
            <a:r>
              <a:rPr lang="es-ES_tradnl" sz="3200" dirty="0"/>
              <a:t>, </a:t>
            </a:r>
            <a:r>
              <a:rPr lang="es-ES_tradnl" sz="3200" dirty="0" err="1"/>
              <a:t>several</a:t>
            </a:r>
            <a:r>
              <a:rPr lang="es-ES_tradnl" sz="3200" dirty="0"/>
              <a:t> </a:t>
            </a:r>
            <a:r>
              <a:rPr lang="es-ES_tradnl" sz="3200" dirty="0" err="1"/>
              <a:t>patients</a:t>
            </a:r>
            <a:r>
              <a:rPr lang="es-ES_tradnl" sz="3200" dirty="0"/>
              <a:t> do </a:t>
            </a:r>
            <a:r>
              <a:rPr lang="es-ES_tradnl" sz="3200" dirty="0" err="1"/>
              <a:t>not</a:t>
            </a:r>
            <a:r>
              <a:rPr lang="es-ES_tradnl" sz="3200" dirty="0"/>
              <a:t> </a:t>
            </a:r>
            <a:r>
              <a:rPr lang="es-ES_tradnl" sz="3200" dirty="0" err="1"/>
              <a:t>respond</a:t>
            </a:r>
            <a:r>
              <a:rPr lang="es-ES_tradnl" sz="3200" dirty="0"/>
              <a:t> to </a:t>
            </a:r>
            <a:r>
              <a:rPr lang="es-ES_tradnl" sz="3200" dirty="0" err="1"/>
              <a:t>the</a:t>
            </a:r>
            <a:r>
              <a:rPr lang="es-ES_tradnl" sz="3200" dirty="0"/>
              <a:t> </a:t>
            </a:r>
            <a:r>
              <a:rPr lang="es-ES_tradnl" sz="3200" dirty="0" err="1"/>
              <a:t>treatments</a:t>
            </a:r>
            <a:r>
              <a:rPr lang="es-ES_tradnl" sz="3200" dirty="0"/>
              <a:t>, </a:t>
            </a:r>
            <a:r>
              <a:rPr lang="es-ES_tradnl" sz="3200" dirty="0" err="1"/>
              <a:t>together</a:t>
            </a:r>
            <a:r>
              <a:rPr lang="es-ES_tradnl" sz="3200" dirty="0"/>
              <a:t> </a:t>
            </a:r>
            <a:r>
              <a:rPr lang="es-ES_tradnl" sz="3200" dirty="0" err="1"/>
              <a:t>with</a:t>
            </a:r>
            <a:r>
              <a:rPr lang="es-ES_tradnl" sz="3200" dirty="0"/>
              <a:t> </a:t>
            </a:r>
            <a:r>
              <a:rPr lang="es-ES_tradnl" sz="3200" dirty="0" err="1"/>
              <a:t>the</a:t>
            </a:r>
            <a:r>
              <a:rPr lang="es-ES_tradnl" sz="3200" dirty="0"/>
              <a:t> </a:t>
            </a:r>
            <a:r>
              <a:rPr lang="es-ES_tradnl" sz="3200" dirty="0" err="1"/>
              <a:t>fact</a:t>
            </a:r>
            <a:r>
              <a:rPr lang="es-ES_tradnl" sz="3200" dirty="0"/>
              <a:t> </a:t>
            </a:r>
            <a:r>
              <a:rPr lang="es-ES_tradnl" sz="3200" dirty="0" err="1"/>
              <a:t>that</a:t>
            </a:r>
            <a:r>
              <a:rPr lang="es-ES_tradnl" sz="3200" dirty="0"/>
              <a:t> </a:t>
            </a:r>
            <a:r>
              <a:rPr lang="es-ES_tradnl" sz="3200" dirty="0" err="1"/>
              <a:t>several</a:t>
            </a:r>
            <a:r>
              <a:rPr lang="es-ES_tradnl" sz="3200" dirty="0"/>
              <a:t> </a:t>
            </a:r>
            <a:r>
              <a:rPr lang="es-ES_tradnl" sz="3200" dirty="0" err="1"/>
              <a:t>drugs</a:t>
            </a:r>
            <a:r>
              <a:rPr lang="es-ES_tradnl" sz="3200" dirty="0"/>
              <a:t> induce </a:t>
            </a:r>
            <a:r>
              <a:rPr lang="es-ES_tradnl" sz="3200" dirty="0" err="1"/>
              <a:t>severe</a:t>
            </a:r>
            <a:r>
              <a:rPr lang="es-ES_tradnl" sz="3200" dirty="0"/>
              <a:t> </a:t>
            </a:r>
            <a:r>
              <a:rPr lang="es-ES_tradnl" sz="3200" dirty="0" err="1"/>
              <a:t>side</a:t>
            </a:r>
            <a:r>
              <a:rPr lang="es-ES_tradnl" sz="3200" dirty="0"/>
              <a:t> </a:t>
            </a:r>
            <a:r>
              <a:rPr lang="es-ES_tradnl" sz="3200" dirty="0" err="1"/>
              <a:t>effects</a:t>
            </a:r>
            <a:r>
              <a:rPr lang="es-ES_tradnl" sz="3200" dirty="0"/>
              <a:t>. </a:t>
            </a:r>
            <a:r>
              <a:rPr lang="es-ES_tradnl" sz="3200" dirty="0" err="1"/>
              <a:t>Taking</a:t>
            </a:r>
            <a:r>
              <a:rPr lang="es-ES_tradnl" sz="3200" dirty="0"/>
              <a:t> </a:t>
            </a:r>
            <a:r>
              <a:rPr lang="es-ES_tradnl" sz="3200" dirty="0" err="1"/>
              <a:t>into</a:t>
            </a:r>
            <a:r>
              <a:rPr lang="es-ES_tradnl" sz="3200" dirty="0"/>
              <a:t> </a:t>
            </a:r>
            <a:r>
              <a:rPr lang="es-ES_tradnl" sz="3200" dirty="0" err="1"/>
              <a:t>account</a:t>
            </a:r>
            <a:r>
              <a:rPr lang="es-ES_tradnl" sz="3200" dirty="0"/>
              <a:t> </a:t>
            </a:r>
            <a:r>
              <a:rPr lang="es-ES_tradnl" sz="3200" dirty="0" err="1"/>
              <a:t>the</a:t>
            </a:r>
            <a:r>
              <a:rPr lang="es-ES_tradnl" sz="3200" dirty="0"/>
              <a:t> </a:t>
            </a:r>
            <a:r>
              <a:rPr lang="es-ES_tradnl" sz="3200" dirty="0" err="1"/>
              <a:t>above</a:t>
            </a:r>
            <a:r>
              <a:rPr lang="es-ES_tradnl" sz="3200" dirty="0"/>
              <a:t>, </a:t>
            </a:r>
            <a:r>
              <a:rPr lang="es-ES_tradnl" sz="3200" dirty="0" err="1"/>
              <a:t>we</a:t>
            </a:r>
            <a:r>
              <a:rPr lang="es-ES_tradnl" sz="3200" dirty="0"/>
              <a:t> </a:t>
            </a:r>
            <a:r>
              <a:rPr lang="es-ES_tradnl" sz="3200" dirty="0" err="1"/>
              <a:t>decided</a:t>
            </a:r>
            <a:r>
              <a:rPr lang="es-ES_tradnl" sz="3200" dirty="0"/>
              <a:t> to </a:t>
            </a:r>
            <a:r>
              <a:rPr lang="es-ES_tradnl" sz="3200" dirty="0" err="1"/>
              <a:t>investigate</a:t>
            </a:r>
            <a:r>
              <a:rPr lang="es-ES_tradnl" sz="3200" dirty="0"/>
              <a:t> </a:t>
            </a:r>
            <a:r>
              <a:rPr lang="es-ES_tradnl" sz="3200" dirty="0" err="1"/>
              <a:t>both</a:t>
            </a:r>
            <a:r>
              <a:rPr lang="es-ES_tradnl" sz="3200" dirty="0"/>
              <a:t> </a:t>
            </a:r>
            <a:r>
              <a:rPr lang="es-ES_tradnl" sz="3200" dirty="0" err="1"/>
              <a:t>the</a:t>
            </a:r>
            <a:r>
              <a:rPr lang="es-ES_tradnl" sz="3200" dirty="0"/>
              <a:t> </a:t>
            </a:r>
            <a:r>
              <a:rPr lang="es-ES_tradnl" sz="3200" dirty="0" err="1"/>
              <a:t>inhibition</a:t>
            </a:r>
            <a:r>
              <a:rPr lang="es-ES_tradnl" sz="3200" dirty="0"/>
              <a:t> of </a:t>
            </a:r>
            <a:r>
              <a:rPr lang="es-ES_tradnl" sz="3200" dirty="0" err="1"/>
              <a:t>the</a:t>
            </a:r>
            <a:r>
              <a:rPr lang="es-ES_tradnl" sz="3200" dirty="0"/>
              <a:t> </a:t>
            </a:r>
            <a:r>
              <a:rPr lang="es-ES_tradnl" sz="3200" dirty="0" err="1"/>
              <a:t>proliferation</a:t>
            </a:r>
            <a:r>
              <a:rPr lang="es-ES_tradnl" sz="3200" dirty="0"/>
              <a:t> of </a:t>
            </a:r>
            <a:r>
              <a:rPr lang="es-ES_tradnl" sz="3200" dirty="0" err="1"/>
              <a:t>the</a:t>
            </a:r>
            <a:r>
              <a:rPr lang="es-ES_tradnl" sz="3200" dirty="0"/>
              <a:t> HCT-116 human colon </a:t>
            </a:r>
            <a:r>
              <a:rPr lang="es-ES_tradnl" sz="3200" dirty="0" err="1"/>
              <a:t>cancer</a:t>
            </a:r>
            <a:r>
              <a:rPr lang="es-ES_tradnl" sz="3200" dirty="0"/>
              <a:t> </a:t>
            </a:r>
            <a:r>
              <a:rPr lang="es-ES_tradnl" sz="3200" dirty="0" err="1"/>
              <a:t>cell</a:t>
            </a:r>
            <a:r>
              <a:rPr lang="es-ES_tradnl" sz="3200" dirty="0"/>
              <a:t> line as </a:t>
            </a:r>
            <a:r>
              <a:rPr lang="es-ES_tradnl" sz="3200" dirty="0" err="1"/>
              <a:t>well</a:t>
            </a:r>
            <a:r>
              <a:rPr lang="es-ES_tradnl" sz="3200" dirty="0"/>
              <a:t> as </a:t>
            </a:r>
            <a:r>
              <a:rPr lang="es-ES_tradnl" sz="3200" dirty="0" err="1"/>
              <a:t>its</a:t>
            </a:r>
            <a:r>
              <a:rPr lang="es-ES_tradnl" sz="3200" dirty="0"/>
              <a:t> </a:t>
            </a:r>
            <a:r>
              <a:rPr lang="es-ES_tradnl" sz="3200" dirty="0" err="1"/>
              <a:t>antitumor</a:t>
            </a:r>
            <a:r>
              <a:rPr lang="es-ES_tradnl" sz="3200" dirty="0"/>
              <a:t> </a:t>
            </a:r>
            <a:r>
              <a:rPr lang="es-ES_tradnl" sz="3200" dirty="0" err="1"/>
              <a:t>effect</a:t>
            </a:r>
            <a:r>
              <a:rPr lang="es-ES_tradnl" sz="3200" dirty="0"/>
              <a:t> </a:t>
            </a:r>
            <a:r>
              <a:rPr lang="es-ES_tradnl" sz="3200" dirty="0" err="1"/>
              <a:t>evaluated</a:t>
            </a:r>
            <a:r>
              <a:rPr lang="es-ES_tradnl" sz="3200" dirty="0"/>
              <a:t> in vivo in a </a:t>
            </a:r>
            <a:r>
              <a:rPr lang="es-ES_tradnl" sz="3200" dirty="0" err="1"/>
              <a:t>mice</a:t>
            </a:r>
            <a:r>
              <a:rPr lang="es-ES_tradnl" sz="3200" dirty="0"/>
              <a:t> </a:t>
            </a:r>
            <a:r>
              <a:rPr lang="es-ES_tradnl" sz="3200" dirty="0" err="1"/>
              <a:t>cancer</a:t>
            </a:r>
            <a:r>
              <a:rPr lang="es-ES_tradnl" sz="3200" dirty="0"/>
              <a:t> </a:t>
            </a:r>
            <a:r>
              <a:rPr lang="es-ES_tradnl" sz="3200" dirty="0" err="1"/>
              <a:t>xenotransplant</a:t>
            </a:r>
            <a:r>
              <a:rPr lang="es-ES_tradnl" sz="3200" dirty="0"/>
              <a:t> </a:t>
            </a:r>
            <a:r>
              <a:rPr lang="es-ES_tradnl" sz="3200" dirty="0" err="1"/>
              <a:t>model</a:t>
            </a:r>
            <a:r>
              <a:rPr lang="es-ES_tradnl" sz="3200" dirty="0"/>
              <a:t>.</a:t>
            </a:r>
          </a:p>
        </p:txBody>
      </p:sp>
      <p:sp>
        <p:nvSpPr>
          <p:cNvPr id="53" name="Rectángulo 52"/>
          <p:cNvSpPr/>
          <p:nvPr/>
        </p:nvSpPr>
        <p:spPr>
          <a:xfrm>
            <a:off x="1" y="1044165"/>
            <a:ext cx="35999738" cy="3600986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solidFill>
              <a:srgbClr val="FF7E7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5000" b="1" dirty="0"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Times New Roman" charset="0"/>
              </a:rPr>
              <a:t>"EVALUATION OF THE ANTITUMORAL ACTIVITY IN CANCER OF COLON IN VIVO OF ARGENTATIN A, ISOLATED OF PARTHENIUM ARGENTATUM A. GRAY"</a:t>
            </a:r>
            <a:r>
              <a:rPr lang="es-ES_tradnl" sz="5000" b="1" dirty="0">
                <a:solidFill>
                  <a:schemeClr val="bg1"/>
                </a:solidFill>
                <a:effectLst/>
              </a:rPr>
              <a:t> </a:t>
            </a:r>
          </a:p>
          <a:p>
            <a:pPr algn="ctr"/>
            <a:r>
              <a:rPr lang="es-ES_tradnl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Zaira </a:t>
            </a:r>
            <a:r>
              <a:rPr lang="es-ES_tradnl" sz="2400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Tavarez</a:t>
            </a:r>
            <a:r>
              <a:rPr lang="es-ES_tradnl" sz="24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Santamaría</a:t>
            </a:r>
            <a:r>
              <a:rPr lang="es-ES_tradnl" sz="2400" u="sng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_trad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Beatriz del Carmen </a:t>
            </a:r>
            <a:r>
              <a:rPr lang="es-ES_tradnl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Couder</a:t>
            </a:r>
            <a:r>
              <a:rPr lang="es-ES_trad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Garc</a:t>
            </a:r>
            <a:r>
              <a:rPr lang="es-E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ía</a:t>
            </a:r>
            <a:r>
              <a:rPr lang="es-ES_tradnl" sz="2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_trad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Nadia J. Jacobo Herrera</a:t>
            </a:r>
            <a:r>
              <a:rPr lang="es-ES_tradnl" sz="2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_trad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Alejandro </a:t>
            </a:r>
            <a:r>
              <a:rPr lang="es-ES_tradnl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Zentella</a:t>
            </a:r>
            <a:r>
              <a:rPr lang="es-ES_trad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Dehesa</a:t>
            </a:r>
            <a:r>
              <a:rPr lang="es-ES_tradnl" sz="2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_trad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Leticia Rocha Zavaleta</a:t>
            </a:r>
            <a:r>
              <a:rPr lang="es-ES_tradnl" sz="2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s-ES_tradnl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Mariano Martínez Vázquez</a:t>
            </a:r>
            <a:r>
              <a:rPr lang="es-ES_tradnl" sz="24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s-MX" sz="2400" baseline="30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46" indent="-742946">
              <a:buAutoNum type="arabicPeriod"/>
            </a:pPr>
            <a:r>
              <a:rPr lang="es-MX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de Química, Universidad Nacional Autónoma de México, Circuito Exterior s/n, Ciudad Universitaria. Delegación Coyoacán. C.P. 04510, Ciudad de México. </a:t>
            </a:r>
          </a:p>
          <a:p>
            <a:pPr marL="742946" indent="-742946">
              <a:buAutoNum type="arabicPeriod"/>
            </a:pPr>
            <a:r>
              <a:rPr lang="es-MX" sz="2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Instituto Nacional de Ciencias Médicas y Nutrición Salvador Zubirán, Vasco de Quiroga 15, Tlalpan, C.P. 14000 Ciudad de México.</a:t>
            </a:r>
          </a:p>
          <a:p>
            <a:pPr marL="742946" indent="-742946">
              <a:buAutoNum type="arabicPeriod"/>
            </a:pPr>
            <a:r>
              <a:rPr lang="es-MX" sz="2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Instituto de Investigaciones Biom</a:t>
            </a:r>
            <a:r>
              <a:rPr lang="es-ES" sz="24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édicas</a:t>
            </a:r>
            <a:r>
              <a:rPr lang="es-ES" sz="2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 Circuito Mario de la Cueva s/n, Coyoacán, Ciudad Universitaria, 04510 Ciudad de México.</a:t>
            </a:r>
            <a:br>
              <a:rPr lang="es-MX" sz="2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s-MX" sz="24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Contact: zaira_03@live.com.mx</a:t>
            </a:r>
          </a:p>
        </p:txBody>
      </p:sp>
      <p:pic>
        <p:nvPicPr>
          <p:cNvPr id="55" name="Imagen 54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6157" y="4684990"/>
            <a:ext cx="2369167" cy="2168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6" name="Imagen 55"/>
          <p:cNvPicPr/>
          <p:nvPr/>
        </p:nvPicPr>
        <p:blipFill>
          <a:blip r:embed="rId10"/>
          <a:stretch>
            <a:fillRect/>
          </a:stretch>
        </p:blipFill>
        <p:spPr>
          <a:xfrm>
            <a:off x="33567916" y="4950685"/>
            <a:ext cx="1743481" cy="1304056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0558532" y="6789336"/>
            <a:ext cx="2556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400" i="1" dirty="0" err="1">
                <a:solidFill>
                  <a:schemeClr val="bg1"/>
                </a:solidFill>
              </a:rPr>
              <a:t>Parthenium</a:t>
            </a:r>
            <a:r>
              <a:rPr lang="es-ES_tradnl" sz="2400" i="1" dirty="0">
                <a:solidFill>
                  <a:schemeClr val="bg1"/>
                </a:solidFill>
              </a:rPr>
              <a:t> </a:t>
            </a:r>
            <a:r>
              <a:rPr lang="es-ES_tradnl" sz="2400" i="1" dirty="0" err="1">
                <a:solidFill>
                  <a:schemeClr val="bg1"/>
                </a:solidFill>
              </a:rPr>
              <a:t>argentatum</a:t>
            </a:r>
            <a:r>
              <a:rPr lang="es-ES_tradnl" sz="2400" i="1" dirty="0">
                <a:solidFill>
                  <a:schemeClr val="bg1"/>
                </a:solidFill>
              </a:rPr>
              <a:t> Gray</a:t>
            </a:r>
            <a:endParaRPr lang="es-ES_tradnl" sz="2400" dirty="0">
              <a:solidFill>
                <a:schemeClr val="bg1"/>
              </a:solidFill>
            </a:endParaRPr>
          </a:p>
        </p:txBody>
      </p:sp>
      <p:pic>
        <p:nvPicPr>
          <p:cNvPr id="30" name="Picture 80" descr="http://3.bp.blogspot.com/-223P7i7kXcI/VK08ALFiLJI/AAAAAAAAAKQ/377HgH3et-M/s1600/P1020475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98" y="10348415"/>
            <a:ext cx="1651636" cy="14234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/>
          <p:cNvSpPr txBox="1"/>
          <p:nvPr/>
        </p:nvSpPr>
        <p:spPr>
          <a:xfrm>
            <a:off x="295700" y="8775457"/>
            <a:ext cx="796747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400" b="1" dirty="0">
                <a:solidFill>
                  <a:srgbClr val="002060"/>
                </a:solidFill>
              </a:rPr>
              <a:t>1. ISOLATION AND IDENTIFICATION OF ARGENTATIN A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317294" y="8808543"/>
            <a:ext cx="7579308" cy="2553600"/>
          </a:xfrm>
          <a:prstGeom prst="rect">
            <a:avLst/>
          </a:prstGeom>
        </p:spPr>
      </p:pic>
      <p:sp>
        <p:nvSpPr>
          <p:cNvPr id="59" name="CuadroTexto 58"/>
          <p:cNvSpPr txBox="1"/>
          <p:nvPr/>
        </p:nvSpPr>
        <p:spPr>
          <a:xfrm>
            <a:off x="10519245" y="8681655"/>
            <a:ext cx="593177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400" b="1" dirty="0">
                <a:solidFill>
                  <a:srgbClr val="002060"/>
                </a:solidFill>
              </a:rPr>
              <a:t>2. CYTOTOXICITY ASSAY</a:t>
            </a:r>
          </a:p>
        </p:txBody>
      </p:sp>
      <p:pic>
        <p:nvPicPr>
          <p:cNvPr id="62" name="Imagen 6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478" y="9905074"/>
            <a:ext cx="1917432" cy="2567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7" name="Flecha derecha 66"/>
          <p:cNvSpPr/>
          <p:nvPr/>
        </p:nvSpPr>
        <p:spPr>
          <a:xfrm>
            <a:off x="6962136" y="10985895"/>
            <a:ext cx="634868" cy="325706"/>
          </a:xfrm>
          <a:prstGeom prst="rightArrow">
            <a:avLst/>
          </a:prstGeom>
          <a:solidFill>
            <a:srgbClr val="FF7E79"/>
          </a:solidFill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70" name="Imagen 6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719" y="10279628"/>
            <a:ext cx="1278217" cy="17113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1" name="Flecha derecha 70"/>
          <p:cNvSpPr/>
          <p:nvPr/>
        </p:nvSpPr>
        <p:spPr>
          <a:xfrm>
            <a:off x="4748554" y="10957282"/>
            <a:ext cx="634868" cy="325706"/>
          </a:xfrm>
          <a:prstGeom prst="rightArrow">
            <a:avLst/>
          </a:prstGeom>
          <a:solidFill>
            <a:srgbClr val="FF7E79"/>
          </a:solidFill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72" name="Imagen 7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965" y="10288968"/>
            <a:ext cx="1334965" cy="17799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3" name="Imagen 72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54"/>
          <a:stretch/>
        </p:blipFill>
        <p:spPr>
          <a:xfrm>
            <a:off x="10929698" y="9331830"/>
            <a:ext cx="1918849" cy="18611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8" name="Imagen 7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4211" y="9427651"/>
            <a:ext cx="2093035" cy="18435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1" name="Picture 2" descr="http://www.unileon.es/galeria/ficheros/Servicios/Microscopia/amicroscopia9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00" y="14558337"/>
            <a:ext cx="1813577" cy="15021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82" name="Imagen 8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22" y="16212371"/>
            <a:ext cx="1911289" cy="18049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5" name="CuadroTexto 84"/>
          <p:cNvSpPr txBox="1"/>
          <p:nvPr/>
        </p:nvSpPr>
        <p:spPr>
          <a:xfrm>
            <a:off x="1112459" y="13898167"/>
            <a:ext cx="76663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400" b="1" dirty="0">
                <a:solidFill>
                  <a:srgbClr val="002060"/>
                </a:solidFill>
              </a:rPr>
              <a:t>3. APOPTOSIS DETERMINATION</a:t>
            </a:r>
          </a:p>
        </p:txBody>
      </p:sp>
      <p:sp>
        <p:nvSpPr>
          <p:cNvPr id="86" name="CuadroTexto 85"/>
          <p:cNvSpPr txBox="1"/>
          <p:nvPr/>
        </p:nvSpPr>
        <p:spPr>
          <a:xfrm>
            <a:off x="9150776" y="13929305"/>
            <a:ext cx="882407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400" b="1" dirty="0">
                <a:solidFill>
                  <a:srgbClr val="002060"/>
                </a:solidFill>
              </a:rPr>
              <a:t>4. CYTOCHEMICAL STAINING WITH SA-B-GALACTOSIDASE</a:t>
            </a:r>
          </a:p>
        </p:txBody>
      </p:sp>
      <p:sp>
        <p:nvSpPr>
          <p:cNvPr id="88" name="CuadroTexto 87"/>
          <p:cNvSpPr txBox="1"/>
          <p:nvPr/>
        </p:nvSpPr>
        <p:spPr>
          <a:xfrm>
            <a:off x="514300" y="18493748"/>
            <a:ext cx="1422728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400" b="1" dirty="0">
                <a:solidFill>
                  <a:srgbClr val="002060"/>
                </a:solidFill>
              </a:rPr>
              <a:t>5. TOXICITY TEST IN NU / NU MICE AND XENOTRANSPLANT ASSAY</a:t>
            </a:r>
            <a:endParaRPr lang="es-ES_tradnl" sz="3400" dirty="0">
              <a:solidFill>
                <a:srgbClr val="002060"/>
              </a:solidFill>
            </a:endParaRPr>
          </a:p>
        </p:txBody>
      </p:sp>
      <p:sp>
        <p:nvSpPr>
          <p:cNvPr id="89" name="CuadroTexto 88"/>
          <p:cNvSpPr txBox="1"/>
          <p:nvPr/>
        </p:nvSpPr>
        <p:spPr>
          <a:xfrm>
            <a:off x="-738793" y="28577493"/>
            <a:ext cx="876397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400" b="1" dirty="0">
                <a:solidFill>
                  <a:srgbClr val="002060"/>
                </a:solidFill>
              </a:rPr>
              <a:t>6. IMMUNOHISTOCHEMISTRY</a:t>
            </a:r>
          </a:p>
        </p:txBody>
      </p:sp>
      <p:pic>
        <p:nvPicPr>
          <p:cNvPr id="93" name="Imagen 92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1553" b="35008"/>
          <a:stretch/>
        </p:blipFill>
        <p:spPr>
          <a:xfrm>
            <a:off x="18822919" y="8729808"/>
            <a:ext cx="2335289" cy="2000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963458" y="8114340"/>
            <a:ext cx="4903479" cy="173171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975771" y="9924850"/>
            <a:ext cx="4891166" cy="164255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8536740" y="17300437"/>
            <a:ext cx="3758020" cy="208123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2541106" y="17303826"/>
            <a:ext cx="3742364" cy="2047451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8458669" y="20933091"/>
            <a:ext cx="3385635" cy="1995661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8475962" y="23124148"/>
            <a:ext cx="3417947" cy="2066483"/>
          </a:xfrm>
          <a:prstGeom prst="rect">
            <a:avLst/>
          </a:prstGeom>
        </p:spPr>
      </p:pic>
      <p:pic>
        <p:nvPicPr>
          <p:cNvPr id="98" name="Imagen 97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8806366" y="25535651"/>
            <a:ext cx="2185022" cy="1627279"/>
          </a:xfrm>
          <a:prstGeom prst="rect">
            <a:avLst/>
          </a:prstGeom>
        </p:spPr>
      </p:pic>
      <p:pic>
        <p:nvPicPr>
          <p:cNvPr id="99" name="Imagen 98"/>
          <p:cNvPicPr>
            <a:picLocks noChangeAspect="1"/>
          </p:cNvPicPr>
          <p:nvPr/>
        </p:nvPicPr>
        <p:blipFill>
          <a:blip r:embed="rId28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124245" y="25531619"/>
            <a:ext cx="2163791" cy="1626442"/>
          </a:xfrm>
          <a:prstGeom prst="rect">
            <a:avLst/>
          </a:prstGeom>
        </p:spPr>
      </p:pic>
      <p:pic>
        <p:nvPicPr>
          <p:cNvPr id="100" name="Imagen 99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3434823" y="25527160"/>
            <a:ext cx="2223608" cy="1630901"/>
          </a:xfrm>
          <a:prstGeom prst="rect">
            <a:avLst/>
          </a:prstGeom>
        </p:spPr>
      </p:pic>
      <p:pic>
        <p:nvPicPr>
          <p:cNvPr id="101" name="Imagen 100"/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13862" y="25527160"/>
            <a:ext cx="2213713" cy="1601692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19456873" y="27196566"/>
            <a:ext cx="1412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err="1">
                <a:solidFill>
                  <a:schemeClr val="bg1"/>
                </a:solidFill>
              </a:rPr>
              <a:t>vehicle</a:t>
            </a:r>
            <a:endParaRPr lang="es-ES_tradnl" sz="2000" dirty="0">
              <a:solidFill>
                <a:schemeClr val="bg1"/>
              </a:solidFill>
            </a:endParaRPr>
          </a:p>
        </p:txBody>
      </p:sp>
      <p:sp>
        <p:nvSpPr>
          <p:cNvPr id="102" name="CuadroTexto 101"/>
          <p:cNvSpPr txBox="1"/>
          <p:nvPr/>
        </p:nvSpPr>
        <p:spPr>
          <a:xfrm>
            <a:off x="20987540" y="27190298"/>
            <a:ext cx="3556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>
                <a:solidFill>
                  <a:schemeClr val="bg1"/>
                </a:solidFill>
              </a:rPr>
              <a:t>500 mg/ once a </a:t>
            </a:r>
            <a:r>
              <a:rPr lang="es-ES_tradnl" sz="2000" dirty="0" err="1">
                <a:solidFill>
                  <a:schemeClr val="bg1"/>
                </a:solidFill>
              </a:rPr>
              <a:t>week</a:t>
            </a:r>
            <a:endParaRPr lang="es-ES_tradnl" sz="2000" dirty="0">
              <a:solidFill>
                <a:schemeClr val="bg1"/>
              </a:solidFill>
            </a:endParaRPr>
          </a:p>
        </p:txBody>
      </p:sp>
      <p:sp>
        <p:nvSpPr>
          <p:cNvPr id="103" name="CuadroTexto 102"/>
          <p:cNvSpPr txBox="1"/>
          <p:nvPr/>
        </p:nvSpPr>
        <p:spPr>
          <a:xfrm>
            <a:off x="23528297" y="27183887"/>
            <a:ext cx="3556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>
                <a:solidFill>
                  <a:schemeClr val="bg1"/>
                </a:solidFill>
              </a:rPr>
              <a:t>250 mg/ once a </a:t>
            </a:r>
            <a:r>
              <a:rPr lang="es-ES_tradnl" sz="2000" dirty="0" err="1">
                <a:solidFill>
                  <a:schemeClr val="bg1"/>
                </a:solidFill>
              </a:rPr>
              <a:t>week</a:t>
            </a:r>
            <a:endParaRPr lang="es-ES_tradnl" sz="2000" dirty="0">
              <a:solidFill>
                <a:schemeClr val="bg1"/>
              </a:solidFill>
            </a:endParaRPr>
          </a:p>
        </p:txBody>
      </p:sp>
      <p:sp>
        <p:nvSpPr>
          <p:cNvPr id="104" name="CuadroTexto 103"/>
          <p:cNvSpPr txBox="1"/>
          <p:nvPr/>
        </p:nvSpPr>
        <p:spPr>
          <a:xfrm>
            <a:off x="25888526" y="27138550"/>
            <a:ext cx="4319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>
                <a:solidFill>
                  <a:schemeClr val="bg1"/>
                </a:solidFill>
              </a:rPr>
              <a:t>250 mg/ 3 times per </a:t>
            </a:r>
            <a:r>
              <a:rPr lang="es-ES_tradnl" sz="2000" dirty="0" err="1">
                <a:solidFill>
                  <a:schemeClr val="bg1"/>
                </a:solidFill>
              </a:rPr>
              <a:t>week</a:t>
            </a:r>
            <a:endParaRPr lang="es-ES_tradnl" sz="2000" dirty="0">
              <a:solidFill>
                <a:schemeClr val="bg1"/>
              </a:solidFill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2033462" y="27022232"/>
            <a:ext cx="2583271" cy="3338242"/>
          </a:xfrm>
          <a:prstGeom prst="rect">
            <a:avLst/>
          </a:prstGeom>
        </p:spPr>
      </p:pic>
      <p:pic>
        <p:nvPicPr>
          <p:cNvPr id="118" name="Imagen 117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8931422" y="13847894"/>
            <a:ext cx="1368301" cy="1745383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1872999" y="21166952"/>
            <a:ext cx="6270852" cy="1135792"/>
          </a:xfrm>
          <a:prstGeom prst="rect">
            <a:avLst/>
          </a:prstGeom>
        </p:spPr>
      </p:pic>
      <p:pic>
        <p:nvPicPr>
          <p:cNvPr id="119" name="Imagen 118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2031902" y="23226551"/>
            <a:ext cx="5410600" cy="1124814"/>
          </a:xfrm>
          <a:prstGeom prst="rect">
            <a:avLst/>
          </a:prstGeom>
        </p:spPr>
      </p:pic>
      <p:pic>
        <p:nvPicPr>
          <p:cNvPr id="120" name="Imagen 119"/>
          <p:cNvPicPr>
            <a:picLocks noChangeAspect="1"/>
          </p:cNvPicPr>
          <p:nvPr/>
        </p:nvPicPr>
        <p:blipFill rotWithShape="1">
          <a:blip r:embed="rId37"/>
          <a:srcRect l="9916" t="24380" r="26956" b="13408"/>
          <a:stretch/>
        </p:blipFill>
        <p:spPr>
          <a:xfrm rot="5400000">
            <a:off x="26768247" y="17319399"/>
            <a:ext cx="1452919" cy="19297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1" name="Picture 2" descr="https://attachment.outlook.live.net/owa/zaira_03@live.com.mx/service.svc/s/GetFileAttachment?id=AQMkADAwATM0MDAAMS05MTcxLWJiAGViLTAwAi0wMAoARgAAA6EkYHizgttOgBQ8r0Zmx60HAOU0NZ1CTF1Ml71GVVLHJQUAAAIBDAAAAOU0NZ1CTF1Ml71GVVLHJQUAAli%2BhfEAAAABEgAQAJ0e1qc%2BvsdCi3xoicfeA5A%3D&amp;X-OWA-CANARY=yFGguWpljUSia8tVAS3TvzBjq4KqxdUYH8xX9wUwlfrxaDmOlsC3CGzTWjsI8Nx3sRU9n-YE4d0.&amp;token=eyJhbGciOiJSUzI1NiIsImtpZCI6IjA2MDBGOUY2NzQ2MjA3MzdFNzM0MDRFMjg3QzQ1QTgxOENCN0NFQjgiLCJ4NXQiOiJCZ0Q1OW5SaUJ6Zm5OQVRpaDhSYWdZeTN6cmciLCJ0eXAiOiJKV1QifQ.eyJ2ZXIiOiJFeGNoYW5nZS5DYWxsYmFjay5WMSIsImFwcGN0eHNlbmRlciI6Ik93YURvd25sb2FkQDg0ZGY5ZTdmLWU5ZjYtNDBhZi1iNDM1LWFhYWFhYWFhYWFhYSIsImFwcGN0eCI6IntcIm1zZXhjaHByb3RcIjpcIm93YVwiLFwicHJpbWFyeXNpZFwiOlwiUy0xLTI4MjctMjEyOTkzLTI0NDAxNDk5OTVcIixcInB1aWRcIjpcIjkxNDgwMDQwOTQyNjkyM1wiLFwib2lkXCI6XCIwMDAzNDAwMS05MTcxLWJiZWItMDAwMC0wMDAwMDAwMDAwMDBcIixcInNjb3BlXCI6XCJPd2FEb3dubG9hZFwifSIsIm5iZiI6MTUyNzYyODk3NywiZXhwIjoxNTI3NjI5NTc3LCJpc3MiOiIwMDAwMDAwMi0wMDAwLTBmZjEtY2UwMC0wMDAwMDAwMDAwMDBAODRkZjllN2YtZTlmNi00MGFmLWI0MzUtYWFhYWFhYWFhYWFhIiwiYXVkIjoiMDAwMDAwMDItMDAwMC0wZmYxLWNlMDAtMDAwMDAwMDAwMDAwL2F0dGFjaG1lbnQub3V0bG9vay5saXZlLm5ldEA4NGRmOWU3Zi1lOWY2LTQwYWYtYjQzNS1hYWFhYWFhYWFhYWEifQ.l1QfsDqKxSxU9u2GuPWixAPffHcWuVZo636fSLFMAE9Hju8T8JsgANmrS-Mtjfp41zqQrS2FlbQsRtz2ugd8KpqWQV7YO_V0nU_eAtyRymOJSUQxWmKN8m0Zt3vVoxwZiMa1UAh8w7wGCipymS-Ml-ChGe7RZMt6bH-Z1UQcBcoVSN72Cxz5lFpHT1xX9ftU8xYvjcIBmooy5Z8MhXywlsrTp0bB13XtisWq7__xFZhxuAoQItQ1Mwgd_W8NLbOD9gVtZoi08FnXcR4yk_B_zi5VMviwSkUH2z9jmGppH4swb4_p43_OujQbQeDBY7Q_kyM2I9dDrQj6eDCatR6FlQ&amp;owa=outlook.live.com&amp;isc=1&amp;isImagePreview=True"/>
          <p:cNvPicPr>
            <a:picLocks noChangeAspect="1" noChangeArrowheads="1"/>
          </p:cNvPicPr>
          <p:nvPr/>
        </p:nvPicPr>
        <p:blipFill rotWithShape="1"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98" r="34463" b="2519"/>
          <a:stretch/>
        </p:blipFill>
        <p:spPr bwMode="auto">
          <a:xfrm rot="16200000">
            <a:off x="28947130" y="17197662"/>
            <a:ext cx="1422366" cy="20064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" name="Flecha derecha 122"/>
          <p:cNvSpPr/>
          <p:nvPr/>
        </p:nvSpPr>
        <p:spPr>
          <a:xfrm>
            <a:off x="1983296" y="10945538"/>
            <a:ext cx="634868" cy="325706"/>
          </a:xfrm>
          <a:prstGeom prst="rightArrow">
            <a:avLst/>
          </a:prstGeom>
          <a:solidFill>
            <a:srgbClr val="FF7E79"/>
          </a:solidFill>
          <a:ln>
            <a:solidFill>
              <a:srgbClr val="FF7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29" name="Imagen 128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8483094" y="29169639"/>
            <a:ext cx="2234060" cy="1296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0" name="Imagen 129"/>
          <p:cNvPicPr>
            <a:picLocks noChangeAspect="1"/>
          </p:cNvPicPr>
          <p:nvPr/>
        </p:nvPicPr>
        <p:blipFill rotWithShape="1">
          <a:blip r:embed="rId40"/>
          <a:srcRect b="7946"/>
          <a:stretch/>
        </p:blipFill>
        <p:spPr>
          <a:xfrm>
            <a:off x="5603585" y="29138329"/>
            <a:ext cx="2262610" cy="14986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1" name="Imagen 130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9559945" y="14872424"/>
            <a:ext cx="1230892" cy="21698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Rectángulo 3"/>
          <p:cNvSpPr/>
          <p:nvPr/>
        </p:nvSpPr>
        <p:spPr>
          <a:xfrm>
            <a:off x="372779" y="12491085"/>
            <a:ext cx="81067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3000" dirty="0" err="1">
                <a:solidFill>
                  <a:schemeClr val="bg1"/>
                </a:solidFill>
              </a:rPr>
              <a:t>The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preparation</a:t>
            </a:r>
            <a:r>
              <a:rPr lang="es-ES_tradnl" sz="3000" dirty="0">
                <a:solidFill>
                  <a:schemeClr val="bg1"/>
                </a:solidFill>
              </a:rPr>
              <a:t> of Argentina A </a:t>
            </a:r>
            <a:r>
              <a:rPr lang="es-ES_tradnl" sz="3000" dirty="0" err="1">
                <a:solidFill>
                  <a:schemeClr val="bg1"/>
                </a:solidFill>
              </a:rPr>
              <a:t>was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carried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out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by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column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chromatography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from</a:t>
            </a:r>
            <a:r>
              <a:rPr lang="es-ES_tradnl" sz="3000" dirty="0">
                <a:solidFill>
                  <a:schemeClr val="bg1"/>
                </a:solidFill>
              </a:rPr>
              <a:t> 110  </a:t>
            </a:r>
            <a:r>
              <a:rPr lang="es-ES_tradnl" sz="3000" dirty="0" err="1">
                <a:solidFill>
                  <a:schemeClr val="bg1"/>
                </a:solidFill>
              </a:rPr>
              <a:t>grams</a:t>
            </a:r>
            <a:r>
              <a:rPr lang="es-ES_tradnl" sz="3000" dirty="0">
                <a:solidFill>
                  <a:schemeClr val="bg1"/>
                </a:solidFill>
              </a:rPr>
              <a:t>  of </a:t>
            </a:r>
            <a:r>
              <a:rPr lang="es-ES_tradnl" sz="3000" dirty="0" err="1">
                <a:solidFill>
                  <a:schemeClr val="bg1"/>
                </a:solidFill>
              </a:rPr>
              <a:t>resin</a:t>
            </a:r>
            <a:r>
              <a:rPr lang="es-ES_tradnl" sz="30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33114876" y="6450701"/>
            <a:ext cx="24821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2400" dirty="0" err="1">
                <a:solidFill>
                  <a:schemeClr val="bg1"/>
                </a:solidFill>
              </a:rPr>
              <a:t>Chemical</a:t>
            </a:r>
            <a:r>
              <a:rPr lang="es-ES_tradnl" sz="2400" dirty="0">
                <a:solidFill>
                  <a:schemeClr val="bg1"/>
                </a:solidFill>
              </a:rPr>
              <a:t> </a:t>
            </a:r>
            <a:r>
              <a:rPr lang="es-ES_tradnl" sz="2400" dirty="0" err="1">
                <a:solidFill>
                  <a:schemeClr val="bg1"/>
                </a:solidFill>
              </a:rPr>
              <a:t>structure</a:t>
            </a:r>
            <a:r>
              <a:rPr lang="es-ES_tradnl" sz="2400" dirty="0">
                <a:solidFill>
                  <a:schemeClr val="bg1"/>
                </a:solidFill>
              </a:rPr>
              <a:t> of </a:t>
            </a:r>
            <a:r>
              <a:rPr lang="es-ES_tradnl" sz="2400" dirty="0" err="1">
                <a:solidFill>
                  <a:schemeClr val="bg1"/>
                </a:solidFill>
              </a:rPr>
              <a:t>Argentatin</a:t>
            </a:r>
            <a:r>
              <a:rPr lang="es-ES_tradnl" sz="2400" dirty="0">
                <a:solidFill>
                  <a:schemeClr val="bg1"/>
                </a:solidFill>
              </a:rPr>
              <a:t> A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9294367" y="11130968"/>
            <a:ext cx="8564233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3000" dirty="0" err="1">
                <a:solidFill>
                  <a:schemeClr val="bg1"/>
                </a:solidFill>
              </a:rPr>
              <a:t>The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evaluation</a:t>
            </a:r>
            <a:r>
              <a:rPr lang="es-ES_tradnl" sz="3000" dirty="0">
                <a:solidFill>
                  <a:schemeClr val="bg1"/>
                </a:solidFill>
              </a:rPr>
              <a:t> of </a:t>
            </a:r>
            <a:r>
              <a:rPr lang="es-ES_tradnl" sz="3000" dirty="0" err="1">
                <a:solidFill>
                  <a:schemeClr val="bg1"/>
                </a:solidFill>
              </a:rPr>
              <a:t>the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cytotoxic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activity</a:t>
            </a:r>
            <a:r>
              <a:rPr lang="es-ES_tradnl" sz="3000" dirty="0">
                <a:solidFill>
                  <a:schemeClr val="bg1"/>
                </a:solidFill>
              </a:rPr>
              <a:t> of </a:t>
            </a:r>
            <a:r>
              <a:rPr lang="es-ES_tradnl" sz="3000" dirty="0" err="1">
                <a:solidFill>
                  <a:schemeClr val="bg1"/>
                </a:solidFill>
              </a:rPr>
              <a:t>Argentatin</a:t>
            </a:r>
            <a:r>
              <a:rPr lang="es-ES_tradnl" sz="3000" dirty="0">
                <a:solidFill>
                  <a:schemeClr val="bg1"/>
                </a:solidFill>
              </a:rPr>
              <a:t> A </a:t>
            </a:r>
            <a:r>
              <a:rPr lang="es-ES_tradnl" sz="3000" dirty="0" err="1">
                <a:solidFill>
                  <a:schemeClr val="bg1"/>
                </a:solidFill>
              </a:rPr>
              <a:t>by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the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crystal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violet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method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was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performed</a:t>
            </a:r>
            <a:r>
              <a:rPr lang="es-ES_tradnl" sz="3000" dirty="0">
                <a:solidFill>
                  <a:schemeClr val="bg1"/>
                </a:solidFill>
              </a:rPr>
              <a:t> at 24, 48 and 72 h in </a:t>
            </a:r>
            <a:r>
              <a:rPr lang="es-ES_tradnl" sz="3000" dirty="0" err="1">
                <a:solidFill>
                  <a:schemeClr val="bg1"/>
                </a:solidFill>
              </a:rPr>
              <a:t>different</a:t>
            </a:r>
            <a:r>
              <a:rPr lang="es-ES_tradnl" sz="3000" dirty="0">
                <a:solidFill>
                  <a:schemeClr val="bg1"/>
                </a:solidFill>
              </a:rPr>
              <a:t> colon </a:t>
            </a:r>
            <a:r>
              <a:rPr lang="es-ES_tradnl" sz="3000" dirty="0" err="1">
                <a:solidFill>
                  <a:schemeClr val="bg1"/>
                </a:solidFill>
              </a:rPr>
              <a:t>cancer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cell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lines</a:t>
            </a:r>
            <a:r>
              <a:rPr lang="es-ES_tradnl" sz="3000" dirty="0">
                <a:solidFill>
                  <a:schemeClr val="bg1"/>
                </a:solidFill>
              </a:rPr>
              <a:t>: HCT116, HCT15, SW620. </a:t>
            </a:r>
            <a:r>
              <a:rPr lang="es-ES_tradnl" sz="3200" dirty="0" err="1">
                <a:solidFill>
                  <a:schemeClr val="bg1"/>
                </a:solidFill>
              </a:rPr>
              <a:t>Cisplatin</a:t>
            </a:r>
            <a:r>
              <a:rPr lang="es-ES_tradnl" sz="3200" dirty="0">
                <a:solidFill>
                  <a:schemeClr val="bg1"/>
                </a:solidFill>
              </a:rPr>
              <a:t> </a:t>
            </a:r>
            <a:r>
              <a:rPr lang="es-ES_tradnl" sz="3200" dirty="0" err="1">
                <a:solidFill>
                  <a:schemeClr val="bg1"/>
                </a:solidFill>
              </a:rPr>
              <a:t>was</a:t>
            </a:r>
            <a:r>
              <a:rPr lang="es-ES_tradnl" sz="3200" dirty="0">
                <a:solidFill>
                  <a:schemeClr val="bg1"/>
                </a:solidFill>
              </a:rPr>
              <a:t> </a:t>
            </a:r>
            <a:r>
              <a:rPr lang="es-ES_tradnl" sz="3200" dirty="0" err="1">
                <a:solidFill>
                  <a:schemeClr val="bg1"/>
                </a:solidFill>
              </a:rPr>
              <a:t>used</a:t>
            </a:r>
            <a:r>
              <a:rPr lang="es-ES_tradnl" sz="3200" dirty="0">
                <a:solidFill>
                  <a:schemeClr val="bg1"/>
                </a:solidFill>
              </a:rPr>
              <a:t> as a positive control.</a:t>
            </a:r>
          </a:p>
          <a:p>
            <a:pPr algn="just"/>
            <a:endParaRPr lang="es-ES_tradnl" sz="3000" dirty="0">
              <a:solidFill>
                <a:schemeClr val="bg1"/>
              </a:solidFill>
            </a:endParaRPr>
          </a:p>
        </p:txBody>
      </p:sp>
      <p:sp>
        <p:nvSpPr>
          <p:cNvPr id="31" name="Rectángulo 30"/>
          <p:cNvSpPr/>
          <p:nvPr/>
        </p:nvSpPr>
        <p:spPr>
          <a:xfrm>
            <a:off x="2920022" y="14651591"/>
            <a:ext cx="597953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3000" dirty="0" err="1">
                <a:solidFill>
                  <a:schemeClr val="bg1"/>
                </a:solidFill>
              </a:rPr>
              <a:t>The</a:t>
            </a:r>
            <a:r>
              <a:rPr lang="es-ES_tradnl" sz="3000" dirty="0">
                <a:solidFill>
                  <a:schemeClr val="bg1"/>
                </a:solidFill>
              </a:rPr>
              <a:t> apoptosis </a:t>
            </a:r>
            <a:r>
              <a:rPr lang="es-ES_tradnl" sz="3000" dirty="0" err="1">
                <a:solidFill>
                  <a:schemeClr val="bg1"/>
                </a:solidFill>
              </a:rPr>
              <a:t>assay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was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performed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by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flow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cytometry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with</a:t>
            </a:r>
            <a:r>
              <a:rPr lang="es-ES_tradnl" sz="3000" dirty="0">
                <a:solidFill>
                  <a:schemeClr val="bg1"/>
                </a:solidFill>
              </a:rPr>
              <a:t> a </a:t>
            </a:r>
            <a:r>
              <a:rPr lang="es-ES_tradnl" sz="3000" dirty="0" err="1">
                <a:solidFill>
                  <a:schemeClr val="bg1"/>
                </a:solidFill>
              </a:rPr>
              <a:t>FACScan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using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the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annexin</a:t>
            </a:r>
            <a:r>
              <a:rPr lang="es-ES_tradnl" sz="3000" dirty="0">
                <a:solidFill>
                  <a:schemeClr val="bg1"/>
                </a:solidFill>
              </a:rPr>
              <a:t> V and </a:t>
            </a:r>
            <a:r>
              <a:rPr lang="es-ES_tradnl" sz="3000" dirty="0" err="1">
                <a:solidFill>
                  <a:schemeClr val="bg1"/>
                </a:solidFill>
              </a:rPr>
              <a:t>propidium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iodide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fluorochromes</a:t>
            </a:r>
            <a:r>
              <a:rPr lang="es-ES_tradnl" sz="3000" dirty="0">
                <a:solidFill>
                  <a:schemeClr val="bg1"/>
                </a:solidFill>
              </a:rPr>
              <a:t>. </a:t>
            </a:r>
            <a:r>
              <a:rPr lang="es-ES_tradnl" sz="3000" dirty="0" err="1">
                <a:solidFill>
                  <a:schemeClr val="bg1"/>
                </a:solidFill>
              </a:rPr>
              <a:t>The</a:t>
            </a:r>
            <a:r>
              <a:rPr lang="es-ES_tradnl" sz="3000" dirty="0">
                <a:solidFill>
                  <a:schemeClr val="bg1"/>
                </a:solidFill>
              </a:rPr>
              <a:t> HCT116 and HCT15 </a:t>
            </a:r>
            <a:r>
              <a:rPr lang="es-ES_tradnl" sz="3000" dirty="0" err="1">
                <a:solidFill>
                  <a:schemeClr val="bg1"/>
                </a:solidFill>
              </a:rPr>
              <a:t>cell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lines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were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stimulated</a:t>
            </a:r>
            <a:r>
              <a:rPr lang="es-ES_tradnl" sz="3000" dirty="0">
                <a:solidFill>
                  <a:schemeClr val="bg1"/>
                </a:solidFill>
              </a:rPr>
              <a:t> at </a:t>
            </a:r>
            <a:r>
              <a:rPr lang="es-ES_tradnl" sz="3000" dirty="0" err="1">
                <a:solidFill>
                  <a:schemeClr val="bg1"/>
                </a:solidFill>
              </a:rPr>
              <a:t>concentrations</a:t>
            </a:r>
            <a:r>
              <a:rPr lang="es-ES_tradnl" sz="3000" dirty="0">
                <a:solidFill>
                  <a:schemeClr val="bg1"/>
                </a:solidFill>
              </a:rPr>
              <a:t> of 57 and 60 </a:t>
            </a:r>
            <a:r>
              <a:rPr lang="es-ES_tradnl" sz="3000" dirty="0" err="1">
                <a:solidFill>
                  <a:schemeClr val="bg1"/>
                </a:solidFill>
              </a:rPr>
              <a:t>μM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respectively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for</a:t>
            </a:r>
            <a:r>
              <a:rPr lang="es-ES_tradnl" sz="3000" dirty="0">
                <a:solidFill>
                  <a:schemeClr val="bg1"/>
                </a:solidFill>
              </a:rPr>
              <a:t> 24, 48 and 72 h.</a:t>
            </a:r>
          </a:p>
        </p:txBody>
      </p:sp>
      <p:sp>
        <p:nvSpPr>
          <p:cNvPr id="34" name="Rectángulo 33"/>
          <p:cNvSpPr/>
          <p:nvPr/>
        </p:nvSpPr>
        <p:spPr>
          <a:xfrm>
            <a:off x="11028987" y="14928570"/>
            <a:ext cx="689960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3000" dirty="0">
                <a:solidFill>
                  <a:schemeClr val="bg1"/>
                </a:solidFill>
              </a:rPr>
              <a:t>HCT15 and HCT 116 </a:t>
            </a:r>
            <a:r>
              <a:rPr lang="es-ES_tradnl" sz="3000" dirty="0" err="1">
                <a:solidFill>
                  <a:schemeClr val="bg1"/>
                </a:solidFill>
              </a:rPr>
              <a:t>cells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were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seeded</a:t>
            </a:r>
            <a:r>
              <a:rPr lang="es-ES_tradnl" sz="3000" dirty="0">
                <a:solidFill>
                  <a:schemeClr val="bg1"/>
                </a:solidFill>
              </a:rPr>
              <a:t> in 24-well </a:t>
            </a:r>
            <a:r>
              <a:rPr lang="es-ES_tradnl" sz="3000" dirty="0" err="1">
                <a:solidFill>
                  <a:schemeClr val="bg1"/>
                </a:solidFill>
              </a:rPr>
              <a:t>plates</a:t>
            </a:r>
            <a:r>
              <a:rPr lang="es-ES_tradnl" sz="3000" dirty="0">
                <a:solidFill>
                  <a:schemeClr val="bg1"/>
                </a:solidFill>
              </a:rPr>
              <a:t> and </a:t>
            </a:r>
            <a:r>
              <a:rPr lang="es-ES_tradnl" sz="3000" dirty="0" err="1">
                <a:solidFill>
                  <a:schemeClr val="bg1"/>
                </a:solidFill>
              </a:rPr>
              <a:t>incubated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with</a:t>
            </a:r>
            <a:r>
              <a:rPr lang="es-ES_tradnl" sz="3000" dirty="0">
                <a:solidFill>
                  <a:schemeClr val="bg1"/>
                </a:solidFill>
              </a:rPr>
              <a:t> 30 </a:t>
            </a:r>
            <a:r>
              <a:rPr lang="es-ES_tradnl" sz="3000" dirty="0" err="1">
                <a:solidFill>
                  <a:schemeClr val="bg1"/>
                </a:solidFill>
              </a:rPr>
              <a:t>μM</a:t>
            </a:r>
            <a:r>
              <a:rPr lang="es-ES_tradnl" sz="3000" dirty="0">
                <a:solidFill>
                  <a:schemeClr val="bg1"/>
                </a:solidFill>
              </a:rPr>
              <a:t> of </a:t>
            </a:r>
            <a:r>
              <a:rPr lang="es-ES_tradnl" sz="3000" dirty="0" err="1">
                <a:solidFill>
                  <a:schemeClr val="bg1"/>
                </a:solidFill>
              </a:rPr>
              <a:t>Argentatin</a:t>
            </a:r>
            <a:r>
              <a:rPr lang="es-ES_tradnl" sz="3000" dirty="0">
                <a:solidFill>
                  <a:schemeClr val="bg1"/>
                </a:solidFill>
              </a:rPr>
              <a:t> A at 24 48 and 72 h. </a:t>
            </a:r>
            <a:r>
              <a:rPr lang="es-ES_tradnl" sz="3000" dirty="0" err="1">
                <a:solidFill>
                  <a:schemeClr val="bg1"/>
                </a:solidFill>
              </a:rPr>
              <a:t>Cytochemical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staining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was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performed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with</a:t>
            </a:r>
            <a:r>
              <a:rPr lang="es-ES_tradnl" sz="3000" dirty="0">
                <a:solidFill>
                  <a:schemeClr val="bg1"/>
                </a:solidFill>
              </a:rPr>
              <a:t> SA-B-</a:t>
            </a:r>
            <a:r>
              <a:rPr lang="es-ES_tradnl" sz="3000" dirty="0" err="1">
                <a:solidFill>
                  <a:schemeClr val="bg1"/>
                </a:solidFill>
              </a:rPr>
              <a:t>Galactosidase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Staining</a:t>
            </a:r>
            <a:r>
              <a:rPr lang="es-ES_tradnl" sz="3000" dirty="0">
                <a:solidFill>
                  <a:schemeClr val="bg1"/>
                </a:solidFill>
              </a:rPr>
              <a:t> Kit. </a:t>
            </a:r>
          </a:p>
        </p:txBody>
      </p:sp>
      <p:pic>
        <p:nvPicPr>
          <p:cNvPr id="139" name="Imagen 138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600137" y="19403161"/>
            <a:ext cx="559334" cy="514424"/>
          </a:xfrm>
          <a:prstGeom prst="rect">
            <a:avLst/>
          </a:prstGeom>
        </p:spPr>
      </p:pic>
      <p:sp>
        <p:nvSpPr>
          <p:cNvPr id="140" name="Rectángulo redondeado 139"/>
          <p:cNvSpPr/>
          <p:nvPr/>
        </p:nvSpPr>
        <p:spPr>
          <a:xfrm>
            <a:off x="1447736" y="19376774"/>
            <a:ext cx="2124321" cy="1115226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41" name="Imagen 140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2225905" y="19394364"/>
            <a:ext cx="559334" cy="514424"/>
          </a:xfrm>
          <a:prstGeom prst="rect">
            <a:avLst/>
          </a:prstGeom>
        </p:spPr>
      </p:pic>
      <p:pic>
        <p:nvPicPr>
          <p:cNvPr id="142" name="Imagen 141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2833315" y="19396662"/>
            <a:ext cx="559334" cy="514424"/>
          </a:xfrm>
          <a:prstGeom prst="rect">
            <a:avLst/>
          </a:prstGeom>
        </p:spPr>
      </p:pic>
      <p:pic>
        <p:nvPicPr>
          <p:cNvPr id="143" name="Imagen 142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612138" y="19977576"/>
            <a:ext cx="559334" cy="514424"/>
          </a:xfrm>
          <a:prstGeom prst="rect">
            <a:avLst/>
          </a:prstGeom>
        </p:spPr>
      </p:pic>
      <p:pic>
        <p:nvPicPr>
          <p:cNvPr id="144" name="Imagen 143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2225905" y="19941364"/>
            <a:ext cx="559334" cy="514424"/>
          </a:xfrm>
          <a:prstGeom prst="rect">
            <a:avLst/>
          </a:prstGeom>
        </p:spPr>
      </p:pic>
      <p:pic>
        <p:nvPicPr>
          <p:cNvPr id="145" name="Imagen 144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2827260" y="19941364"/>
            <a:ext cx="559334" cy="514424"/>
          </a:xfrm>
          <a:prstGeom prst="rect">
            <a:avLst/>
          </a:prstGeom>
        </p:spPr>
      </p:pic>
      <p:sp>
        <p:nvSpPr>
          <p:cNvPr id="36" name="CuadroTexto 35"/>
          <p:cNvSpPr txBox="1"/>
          <p:nvPr/>
        </p:nvSpPr>
        <p:spPr>
          <a:xfrm>
            <a:off x="204373" y="20707015"/>
            <a:ext cx="4755273" cy="332398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3000" dirty="0" err="1">
                <a:solidFill>
                  <a:schemeClr val="bg1"/>
                </a:solidFill>
              </a:rPr>
              <a:t>Administration</a:t>
            </a:r>
            <a:r>
              <a:rPr lang="es-ES_tradnl" sz="3000" dirty="0">
                <a:solidFill>
                  <a:schemeClr val="bg1"/>
                </a:solidFill>
              </a:rPr>
              <a:t> once a </a:t>
            </a:r>
            <a:r>
              <a:rPr lang="es-ES_tradnl" sz="3000" dirty="0" err="1">
                <a:solidFill>
                  <a:schemeClr val="bg1"/>
                </a:solidFill>
              </a:rPr>
              <a:t>week</a:t>
            </a:r>
            <a:endParaRPr lang="es-ES_tradnl" sz="3000" dirty="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es-ES_tradnl" sz="3000" dirty="0" err="1">
                <a:solidFill>
                  <a:schemeClr val="bg1"/>
                </a:solidFill>
              </a:rPr>
              <a:t>Negative</a:t>
            </a:r>
            <a:r>
              <a:rPr lang="es-ES_tradnl" sz="3000" dirty="0">
                <a:solidFill>
                  <a:schemeClr val="bg1"/>
                </a:solidFill>
              </a:rPr>
              <a:t> control: 10% DMSO + </a:t>
            </a:r>
            <a:r>
              <a:rPr lang="es-ES_tradnl" sz="3000" dirty="0" err="1">
                <a:solidFill>
                  <a:schemeClr val="bg1"/>
                </a:solidFill>
              </a:rPr>
              <a:t>sesame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oil</a:t>
            </a:r>
            <a:r>
              <a:rPr lang="es-ES_tradnl" sz="30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r>
              <a:rPr lang="es-ES_tradnl" sz="3000" dirty="0">
                <a:solidFill>
                  <a:schemeClr val="bg1"/>
                </a:solidFill>
              </a:rPr>
              <a:t>Positive control: </a:t>
            </a:r>
            <a:r>
              <a:rPr lang="es-ES_tradnl" sz="3000" dirty="0" err="1">
                <a:solidFill>
                  <a:schemeClr val="bg1"/>
                </a:solidFill>
              </a:rPr>
              <a:t>Cisplatin</a:t>
            </a:r>
            <a:r>
              <a:rPr lang="es-ES_tradnl" sz="3000" dirty="0">
                <a:solidFill>
                  <a:schemeClr val="bg1"/>
                </a:solidFill>
              </a:rPr>
              <a:t> 4 mg / kg</a:t>
            </a:r>
          </a:p>
          <a:p>
            <a:pPr marL="457200" indent="-457200">
              <a:buFont typeface="Arial" charset="0"/>
              <a:buChar char="•"/>
            </a:pPr>
            <a:r>
              <a:rPr lang="es-ES_tradnl" sz="3000" dirty="0" err="1">
                <a:solidFill>
                  <a:schemeClr val="bg1"/>
                </a:solidFill>
              </a:rPr>
              <a:t>Argentatin</a:t>
            </a:r>
            <a:r>
              <a:rPr lang="es-ES_tradnl" sz="3000" dirty="0">
                <a:solidFill>
                  <a:schemeClr val="bg1"/>
                </a:solidFill>
              </a:rPr>
              <a:t> A: 250 mg / kg</a:t>
            </a:r>
          </a:p>
          <a:p>
            <a:pPr marL="457200" indent="-457200">
              <a:buFont typeface="Arial" charset="0"/>
              <a:buChar char="•"/>
            </a:pPr>
            <a:r>
              <a:rPr lang="es-ES_tradnl" sz="3000" dirty="0" err="1">
                <a:solidFill>
                  <a:schemeClr val="bg1"/>
                </a:solidFill>
              </a:rPr>
              <a:t>Argentatin</a:t>
            </a:r>
            <a:r>
              <a:rPr lang="es-ES_tradnl" sz="3000" dirty="0">
                <a:solidFill>
                  <a:schemeClr val="bg1"/>
                </a:solidFill>
              </a:rPr>
              <a:t> A: 500 mg / kg</a:t>
            </a:r>
          </a:p>
        </p:txBody>
      </p:sp>
      <p:sp>
        <p:nvSpPr>
          <p:cNvPr id="146" name="Flecha derecha 145"/>
          <p:cNvSpPr/>
          <p:nvPr/>
        </p:nvSpPr>
        <p:spPr>
          <a:xfrm>
            <a:off x="8039605" y="20321485"/>
            <a:ext cx="410059" cy="300433"/>
          </a:xfrm>
          <a:prstGeom prst="rightArrow">
            <a:avLst/>
          </a:prstGeom>
          <a:solidFill>
            <a:srgbClr val="FFC000"/>
          </a:solidFill>
          <a:ln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cxnSp>
        <p:nvCxnSpPr>
          <p:cNvPr id="147" name="Conector recto 146"/>
          <p:cNvCxnSpPr/>
          <p:nvPr/>
        </p:nvCxnSpPr>
        <p:spPr>
          <a:xfrm>
            <a:off x="9401965" y="20712878"/>
            <a:ext cx="5120793" cy="2512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8" name="Conector recto 147"/>
          <p:cNvCxnSpPr/>
          <p:nvPr/>
        </p:nvCxnSpPr>
        <p:spPr>
          <a:xfrm>
            <a:off x="10901858" y="20566488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Conector recto 148"/>
          <p:cNvCxnSpPr/>
          <p:nvPr/>
        </p:nvCxnSpPr>
        <p:spPr>
          <a:xfrm>
            <a:off x="11878343" y="20560623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Conector recto 149"/>
          <p:cNvCxnSpPr/>
          <p:nvPr/>
        </p:nvCxnSpPr>
        <p:spPr>
          <a:xfrm>
            <a:off x="12867876" y="20547433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ector recto 150"/>
          <p:cNvCxnSpPr/>
          <p:nvPr/>
        </p:nvCxnSpPr>
        <p:spPr>
          <a:xfrm>
            <a:off x="13962980" y="20590467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CuadroTexto 151"/>
          <p:cNvSpPr txBox="1"/>
          <p:nvPr/>
        </p:nvSpPr>
        <p:spPr>
          <a:xfrm>
            <a:off x="8959346" y="20869996"/>
            <a:ext cx="1379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solidFill>
                  <a:schemeClr val="bg1"/>
                </a:solidFill>
                <a:ea typeface="Arial" charset="0"/>
                <a:cs typeface="Arial" charset="0"/>
              </a:rPr>
              <a:t>Day</a:t>
            </a:r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 0</a:t>
            </a:r>
          </a:p>
        </p:txBody>
      </p:sp>
      <p:sp>
        <p:nvSpPr>
          <p:cNvPr id="153" name="CuadroTexto 152"/>
          <p:cNvSpPr txBox="1"/>
          <p:nvPr/>
        </p:nvSpPr>
        <p:spPr>
          <a:xfrm>
            <a:off x="9984917" y="20855541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154" name="CuadroTexto 153"/>
          <p:cNvSpPr txBox="1"/>
          <p:nvPr/>
        </p:nvSpPr>
        <p:spPr>
          <a:xfrm>
            <a:off x="13141353" y="21288671"/>
            <a:ext cx="27317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dirty="0">
                <a:solidFill>
                  <a:schemeClr val="bg1"/>
                </a:solidFill>
                <a:ea typeface="Arial" charset="0"/>
                <a:cs typeface="Arial" charset="0"/>
              </a:rPr>
              <a:t>END OF THE EXPERIMENT</a:t>
            </a:r>
          </a:p>
        </p:txBody>
      </p:sp>
      <p:sp>
        <p:nvSpPr>
          <p:cNvPr id="155" name="CuadroTexto 154"/>
          <p:cNvSpPr txBox="1"/>
          <p:nvPr/>
        </p:nvSpPr>
        <p:spPr>
          <a:xfrm>
            <a:off x="7732737" y="19355340"/>
            <a:ext cx="2991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solidFill>
                  <a:schemeClr val="bg1"/>
                </a:solidFill>
                <a:ea typeface="Arial" charset="0"/>
                <a:cs typeface="Arial" charset="0"/>
              </a:rPr>
              <a:t>Monitoring</a:t>
            </a:r>
            <a:r>
              <a:rPr lang="es-ES_tradnl" sz="2400" dirty="0">
                <a:solidFill>
                  <a:schemeClr val="bg1"/>
                </a:solidFill>
                <a:ea typeface="Arial" charset="0"/>
                <a:cs typeface="Arial" charset="0"/>
              </a:rPr>
              <a:t> 11 </a:t>
            </a:r>
            <a:r>
              <a:rPr lang="es-ES_tradnl" sz="2400" dirty="0" err="1">
                <a:solidFill>
                  <a:schemeClr val="bg1"/>
                </a:solidFill>
                <a:ea typeface="Arial" charset="0"/>
                <a:cs typeface="Arial" charset="0"/>
              </a:rPr>
              <a:t>days</a:t>
            </a:r>
            <a:r>
              <a:rPr lang="es-ES_tradnl" sz="2400" dirty="0">
                <a:solidFill>
                  <a:schemeClr val="bg1"/>
                </a:solidFill>
                <a:ea typeface="Arial" charset="0"/>
                <a:cs typeface="Arial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ea typeface="Arial" charset="0"/>
                <a:cs typeface="Arial" charset="0"/>
              </a:rPr>
              <a:t>before</a:t>
            </a:r>
            <a:r>
              <a:rPr lang="es-ES_tradnl" sz="2400" dirty="0">
                <a:solidFill>
                  <a:schemeClr val="bg1"/>
                </a:solidFill>
                <a:ea typeface="Arial" charset="0"/>
                <a:cs typeface="Arial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ea typeface="Arial" charset="0"/>
                <a:cs typeface="Arial" charset="0"/>
              </a:rPr>
              <a:t>treatment</a:t>
            </a:r>
            <a:endParaRPr lang="es-ES_tradnl" sz="2400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pic>
        <p:nvPicPr>
          <p:cNvPr id="156" name="Imagen 155"/>
          <p:cNvPicPr>
            <a:picLocks noChangeAspect="1"/>
          </p:cNvPicPr>
          <p:nvPr/>
        </p:nvPicPr>
        <p:blipFill rotWithShape="1"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2" t="9062" r="23665"/>
          <a:stretch/>
        </p:blipFill>
        <p:spPr>
          <a:xfrm rot="5400000">
            <a:off x="12211017" y="19028393"/>
            <a:ext cx="1436182" cy="14993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7" name="Imagen 156"/>
          <p:cNvPicPr>
            <a:picLocks noChangeAspect="1"/>
          </p:cNvPicPr>
          <p:nvPr/>
        </p:nvPicPr>
        <p:blipFill rotWithShape="1"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7" t="-110" r="22042"/>
          <a:stretch/>
        </p:blipFill>
        <p:spPr>
          <a:xfrm rot="5400000">
            <a:off x="5923680" y="19263133"/>
            <a:ext cx="1758399" cy="23853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8" name="Imagen 157"/>
          <p:cNvPicPr>
            <a:picLocks noChangeAspect="1"/>
          </p:cNvPicPr>
          <p:nvPr/>
        </p:nvPicPr>
        <p:blipFill rotWithShape="1"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4" r="39061" b="11319"/>
          <a:stretch/>
        </p:blipFill>
        <p:spPr>
          <a:xfrm rot="5400000">
            <a:off x="10386278" y="19020239"/>
            <a:ext cx="1362765" cy="15807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9" name="Rectángulo 158"/>
          <p:cNvSpPr/>
          <p:nvPr/>
        </p:nvSpPr>
        <p:spPr>
          <a:xfrm>
            <a:off x="5509989" y="21328359"/>
            <a:ext cx="3366840" cy="461665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_tradnl" sz="24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1.5x10</a:t>
            </a:r>
            <a:r>
              <a:rPr lang="es-ES_tradnl" sz="2400" baseline="300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6 </a:t>
            </a:r>
            <a:r>
              <a:rPr lang="es-ES_tradnl" sz="24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HCT116 </a:t>
            </a:r>
            <a:r>
              <a:rPr lang="es-ES_tradnl" sz="2400" dirty="0" err="1">
                <a:solidFill>
                  <a:srgbClr val="000000"/>
                </a:solidFill>
                <a:ea typeface="Calibri" charset="0"/>
                <a:cs typeface="Times New Roman" charset="0"/>
              </a:rPr>
              <a:t>cells</a:t>
            </a:r>
            <a:endParaRPr lang="es-ES_tradnl" sz="2400" dirty="0"/>
          </a:p>
        </p:txBody>
      </p:sp>
      <p:sp>
        <p:nvSpPr>
          <p:cNvPr id="161" name="CuadroTexto 160"/>
          <p:cNvSpPr txBox="1"/>
          <p:nvPr/>
        </p:nvSpPr>
        <p:spPr>
          <a:xfrm>
            <a:off x="14563116" y="19075065"/>
            <a:ext cx="3678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>
                <a:solidFill>
                  <a:schemeClr val="bg1"/>
                </a:solidFill>
              </a:rPr>
              <a:t>% </a:t>
            </a:r>
            <a:r>
              <a:rPr lang="es-ES_tradnl" sz="2400" dirty="0" err="1">
                <a:solidFill>
                  <a:schemeClr val="bg1"/>
                </a:solidFill>
              </a:rPr>
              <a:t>Inhibition</a:t>
            </a:r>
            <a:r>
              <a:rPr lang="es-ES" sz="2400" dirty="0">
                <a:solidFill>
                  <a:schemeClr val="bg1"/>
                </a:solidFill>
              </a:rPr>
              <a:t>=%</a:t>
            </a:r>
            <a:r>
              <a:rPr lang="es-ES" sz="2400" dirty="0" err="1">
                <a:solidFill>
                  <a:schemeClr val="bg1"/>
                </a:solidFill>
              </a:rPr>
              <a:t>Vv</a:t>
            </a:r>
            <a:r>
              <a:rPr lang="es-ES" sz="2400" dirty="0">
                <a:solidFill>
                  <a:schemeClr val="bg1"/>
                </a:solidFill>
              </a:rPr>
              <a:t>-%</a:t>
            </a:r>
            <a:r>
              <a:rPr lang="es-ES" sz="2400" dirty="0" err="1">
                <a:solidFill>
                  <a:schemeClr val="bg1"/>
                </a:solidFill>
              </a:rPr>
              <a:t>VTx</a:t>
            </a:r>
            <a:endParaRPr lang="es-ES_tradnl" sz="2400" dirty="0">
              <a:solidFill>
                <a:schemeClr val="bg1"/>
              </a:solidFill>
            </a:endParaRPr>
          </a:p>
        </p:txBody>
      </p:sp>
      <p:cxnSp>
        <p:nvCxnSpPr>
          <p:cNvPr id="162" name="Conector recto 161"/>
          <p:cNvCxnSpPr/>
          <p:nvPr/>
        </p:nvCxnSpPr>
        <p:spPr>
          <a:xfrm>
            <a:off x="9906422" y="20560623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ector recto 162"/>
          <p:cNvCxnSpPr/>
          <p:nvPr/>
        </p:nvCxnSpPr>
        <p:spPr>
          <a:xfrm>
            <a:off x="10445635" y="20536012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ector recto 163"/>
          <p:cNvCxnSpPr/>
          <p:nvPr/>
        </p:nvCxnSpPr>
        <p:spPr>
          <a:xfrm>
            <a:off x="11400058" y="20560623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recto 164"/>
          <p:cNvCxnSpPr/>
          <p:nvPr/>
        </p:nvCxnSpPr>
        <p:spPr>
          <a:xfrm>
            <a:off x="12360280" y="20582079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ector recto 165"/>
          <p:cNvCxnSpPr/>
          <p:nvPr/>
        </p:nvCxnSpPr>
        <p:spPr>
          <a:xfrm>
            <a:off x="13464169" y="20563232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CuadroTexto 166"/>
          <p:cNvSpPr txBox="1"/>
          <p:nvPr/>
        </p:nvSpPr>
        <p:spPr>
          <a:xfrm>
            <a:off x="10445851" y="20854856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 4</a:t>
            </a:r>
          </a:p>
        </p:txBody>
      </p:sp>
      <p:sp>
        <p:nvSpPr>
          <p:cNvPr id="168" name="CuadroTexto 167"/>
          <p:cNvSpPr txBox="1"/>
          <p:nvPr/>
        </p:nvSpPr>
        <p:spPr>
          <a:xfrm>
            <a:off x="10949220" y="20854856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 7</a:t>
            </a:r>
          </a:p>
        </p:txBody>
      </p:sp>
      <p:sp>
        <p:nvSpPr>
          <p:cNvPr id="169" name="CuadroTexto 168"/>
          <p:cNvSpPr txBox="1"/>
          <p:nvPr/>
        </p:nvSpPr>
        <p:spPr>
          <a:xfrm>
            <a:off x="11440633" y="20854856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 9</a:t>
            </a:r>
          </a:p>
        </p:txBody>
      </p:sp>
      <p:sp>
        <p:nvSpPr>
          <p:cNvPr id="170" name="CuadroTexto 169"/>
          <p:cNvSpPr txBox="1"/>
          <p:nvPr/>
        </p:nvSpPr>
        <p:spPr>
          <a:xfrm>
            <a:off x="11931722" y="20854856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>
                <a:solidFill>
                  <a:schemeClr val="bg1"/>
                </a:solidFill>
                <a:ea typeface="Arial" charset="0"/>
                <a:cs typeface="Arial" charset="0"/>
              </a:rPr>
              <a:t>11</a:t>
            </a:r>
            <a:endParaRPr lang="es-ES" sz="2400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171" name="CuadroTexto 170"/>
          <p:cNvSpPr txBox="1"/>
          <p:nvPr/>
        </p:nvSpPr>
        <p:spPr>
          <a:xfrm>
            <a:off x="12444109" y="20838664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14</a:t>
            </a:r>
          </a:p>
        </p:txBody>
      </p:sp>
      <p:cxnSp>
        <p:nvCxnSpPr>
          <p:cNvPr id="172" name="Conector recto 171"/>
          <p:cNvCxnSpPr/>
          <p:nvPr/>
        </p:nvCxnSpPr>
        <p:spPr>
          <a:xfrm>
            <a:off x="14499526" y="20576094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CuadroTexto 172"/>
          <p:cNvSpPr txBox="1"/>
          <p:nvPr/>
        </p:nvSpPr>
        <p:spPr>
          <a:xfrm>
            <a:off x="13000075" y="20839169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>
                <a:solidFill>
                  <a:schemeClr val="bg1"/>
                </a:solidFill>
                <a:ea typeface="Arial" charset="0"/>
                <a:cs typeface="Arial" charset="0"/>
              </a:rPr>
              <a:t>16</a:t>
            </a:r>
            <a:endParaRPr lang="es-ES" sz="2400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174" name="CuadroTexto 173"/>
          <p:cNvSpPr txBox="1"/>
          <p:nvPr/>
        </p:nvSpPr>
        <p:spPr>
          <a:xfrm>
            <a:off x="13477716" y="20843309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18</a:t>
            </a:r>
          </a:p>
        </p:txBody>
      </p:sp>
      <p:sp>
        <p:nvSpPr>
          <p:cNvPr id="175" name="CuadroTexto 174"/>
          <p:cNvSpPr txBox="1"/>
          <p:nvPr/>
        </p:nvSpPr>
        <p:spPr>
          <a:xfrm>
            <a:off x="14021263" y="20848555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 21</a:t>
            </a:r>
          </a:p>
        </p:txBody>
      </p:sp>
      <p:sp>
        <p:nvSpPr>
          <p:cNvPr id="179" name="Flecha abajo 178"/>
          <p:cNvSpPr/>
          <p:nvPr/>
        </p:nvSpPr>
        <p:spPr>
          <a:xfrm rot="10800000">
            <a:off x="15159099" y="20085145"/>
            <a:ext cx="296324" cy="228166"/>
          </a:xfrm>
          <a:prstGeom prst="downArrow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>
              <a:solidFill>
                <a:schemeClr val="bg1"/>
              </a:solidFill>
            </a:endParaRPr>
          </a:p>
        </p:txBody>
      </p:sp>
      <p:sp>
        <p:nvSpPr>
          <p:cNvPr id="180" name="CuadroTexto 179"/>
          <p:cNvSpPr txBox="1"/>
          <p:nvPr/>
        </p:nvSpPr>
        <p:spPr>
          <a:xfrm>
            <a:off x="15139609" y="19940528"/>
            <a:ext cx="2896295" cy="83099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2400" dirty="0">
                <a:solidFill>
                  <a:schemeClr val="bg1"/>
                </a:solidFill>
              </a:rPr>
              <a:t>     </a:t>
            </a:r>
            <a:r>
              <a:rPr lang="es-ES_tradnl" sz="2400" dirty="0" err="1">
                <a:solidFill>
                  <a:schemeClr val="bg1"/>
                </a:solidFill>
              </a:rPr>
              <a:t>Administration</a:t>
            </a:r>
            <a:r>
              <a:rPr lang="es-ES_tradnl" sz="2400" dirty="0">
                <a:solidFill>
                  <a:schemeClr val="bg1"/>
                </a:solidFill>
              </a:rPr>
              <a:t> dates</a:t>
            </a:r>
          </a:p>
        </p:txBody>
      </p:sp>
      <p:sp>
        <p:nvSpPr>
          <p:cNvPr id="181" name="Flecha abajo 180"/>
          <p:cNvSpPr/>
          <p:nvPr/>
        </p:nvSpPr>
        <p:spPr>
          <a:xfrm rot="10800000">
            <a:off x="12747349" y="21214436"/>
            <a:ext cx="296324" cy="228166"/>
          </a:xfrm>
          <a:prstGeom prst="downArrow">
            <a:avLst/>
          </a:prstGeom>
          <a:solidFill>
            <a:srgbClr val="FFC000"/>
          </a:solidFill>
          <a:ln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>
              <a:solidFill>
                <a:schemeClr val="bg1"/>
              </a:solidFill>
            </a:endParaRPr>
          </a:p>
        </p:txBody>
      </p:sp>
      <p:sp>
        <p:nvSpPr>
          <p:cNvPr id="182" name="Flecha abajo 181"/>
          <p:cNvSpPr/>
          <p:nvPr/>
        </p:nvSpPr>
        <p:spPr>
          <a:xfrm rot="10800000">
            <a:off x="11262336" y="21281776"/>
            <a:ext cx="296324" cy="228166"/>
          </a:xfrm>
          <a:prstGeom prst="downArrow">
            <a:avLst/>
          </a:prstGeom>
          <a:solidFill>
            <a:srgbClr val="FFC000"/>
          </a:solidFill>
          <a:ln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>
              <a:solidFill>
                <a:schemeClr val="bg1"/>
              </a:solidFill>
            </a:endParaRPr>
          </a:p>
        </p:txBody>
      </p:sp>
      <p:sp>
        <p:nvSpPr>
          <p:cNvPr id="183" name="Flecha abajo 182"/>
          <p:cNvSpPr/>
          <p:nvPr/>
        </p:nvSpPr>
        <p:spPr>
          <a:xfrm rot="10800000">
            <a:off x="9753674" y="21259460"/>
            <a:ext cx="296324" cy="228166"/>
          </a:xfrm>
          <a:prstGeom prst="downArrow">
            <a:avLst/>
          </a:prstGeom>
          <a:solidFill>
            <a:srgbClr val="FFC000"/>
          </a:solidFill>
          <a:ln>
            <a:solidFill>
              <a:schemeClr val="bg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>
              <a:solidFill>
                <a:schemeClr val="bg1"/>
              </a:solidFill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9158292" y="20195277"/>
            <a:ext cx="12736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400">
                <a:solidFill>
                  <a:schemeClr val="bg1"/>
                </a:solidFill>
                <a:ea typeface="Arial" charset="0"/>
                <a:cs typeface="Arial" charset="0"/>
              </a:rPr>
              <a:t>(50mm</a:t>
            </a:r>
            <a:r>
              <a:rPr lang="es-ES" sz="2400" baseline="30000">
                <a:solidFill>
                  <a:schemeClr val="bg1"/>
                </a:solidFill>
                <a:ea typeface="Arial" charset="0"/>
                <a:cs typeface="Arial" charset="0"/>
              </a:rPr>
              <a:t>3</a:t>
            </a:r>
            <a:r>
              <a:rPr lang="es-ES" sz="2400">
                <a:solidFill>
                  <a:schemeClr val="bg1"/>
                </a:solidFill>
                <a:ea typeface="Arial" charset="0"/>
                <a:cs typeface="Arial" charset="0"/>
              </a:rPr>
              <a:t>)</a:t>
            </a:r>
            <a:endParaRPr lang="es-ES" sz="2400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pic>
        <p:nvPicPr>
          <p:cNvPr id="184" name="Imagen 183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807996" y="24267952"/>
            <a:ext cx="559334" cy="514424"/>
          </a:xfrm>
          <a:prstGeom prst="rect">
            <a:avLst/>
          </a:prstGeom>
        </p:spPr>
      </p:pic>
      <p:sp>
        <p:nvSpPr>
          <p:cNvPr id="185" name="Rectángulo redondeado 184"/>
          <p:cNvSpPr/>
          <p:nvPr/>
        </p:nvSpPr>
        <p:spPr>
          <a:xfrm>
            <a:off x="1655595" y="24241565"/>
            <a:ext cx="2124321" cy="1115226"/>
          </a:xfrm>
          <a:prstGeom prst="round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186" name="Imagen 185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2433764" y="24259155"/>
            <a:ext cx="559334" cy="514424"/>
          </a:xfrm>
          <a:prstGeom prst="rect">
            <a:avLst/>
          </a:prstGeom>
        </p:spPr>
      </p:pic>
      <p:pic>
        <p:nvPicPr>
          <p:cNvPr id="187" name="Imagen 186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3041174" y="24261453"/>
            <a:ext cx="559334" cy="514424"/>
          </a:xfrm>
          <a:prstGeom prst="rect">
            <a:avLst/>
          </a:prstGeom>
        </p:spPr>
      </p:pic>
      <p:pic>
        <p:nvPicPr>
          <p:cNvPr id="188" name="Imagen 187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819997" y="24842367"/>
            <a:ext cx="559334" cy="514424"/>
          </a:xfrm>
          <a:prstGeom prst="rect">
            <a:avLst/>
          </a:prstGeom>
        </p:spPr>
      </p:pic>
      <p:pic>
        <p:nvPicPr>
          <p:cNvPr id="189" name="Imagen 188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2433764" y="24806155"/>
            <a:ext cx="559334" cy="514424"/>
          </a:xfrm>
          <a:prstGeom prst="rect">
            <a:avLst/>
          </a:prstGeom>
        </p:spPr>
      </p:pic>
      <p:pic>
        <p:nvPicPr>
          <p:cNvPr id="190" name="Imagen 189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3035119" y="24806155"/>
            <a:ext cx="559334" cy="514424"/>
          </a:xfrm>
          <a:prstGeom prst="rect">
            <a:avLst/>
          </a:prstGeom>
        </p:spPr>
      </p:pic>
      <p:sp>
        <p:nvSpPr>
          <p:cNvPr id="191" name="CuadroTexto 190"/>
          <p:cNvSpPr txBox="1"/>
          <p:nvPr/>
        </p:nvSpPr>
        <p:spPr>
          <a:xfrm>
            <a:off x="167285" y="25428794"/>
            <a:ext cx="5337991" cy="2862322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3000" dirty="0" err="1">
                <a:solidFill>
                  <a:schemeClr val="bg1"/>
                </a:solidFill>
              </a:rPr>
              <a:t>Administration</a:t>
            </a:r>
            <a:r>
              <a:rPr lang="es-ES_tradnl" sz="3000" dirty="0">
                <a:solidFill>
                  <a:schemeClr val="bg1"/>
                </a:solidFill>
              </a:rPr>
              <a:t> 3 times per </a:t>
            </a:r>
            <a:r>
              <a:rPr lang="es-ES_tradnl" sz="3000" dirty="0" err="1">
                <a:solidFill>
                  <a:schemeClr val="bg1"/>
                </a:solidFill>
              </a:rPr>
              <a:t>week</a:t>
            </a:r>
            <a:endParaRPr lang="es-ES_tradnl" sz="3000" dirty="0">
              <a:solidFill>
                <a:schemeClr val="bg1"/>
              </a:solidFill>
            </a:endParaRPr>
          </a:p>
          <a:p>
            <a:pPr marL="457200" indent="-457200">
              <a:buFont typeface="Arial" charset="0"/>
              <a:buChar char="•"/>
            </a:pPr>
            <a:r>
              <a:rPr lang="es-ES_tradnl" sz="3000" dirty="0" err="1">
                <a:solidFill>
                  <a:schemeClr val="bg1"/>
                </a:solidFill>
              </a:rPr>
              <a:t>Negative</a:t>
            </a:r>
            <a:r>
              <a:rPr lang="es-ES_tradnl" sz="3000" dirty="0">
                <a:solidFill>
                  <a:schemeClr val="bg1"/>
                </a:solidFill>
              </a:rPr>
              <a:t> control: 10% DMSO + </a:t>
            </a:r>
            <a:r>
              <a:rPr lang="es-ES_tradnl" sz="3000" dirty="0" err="1">
                <a:solidFill>
                  <a:schemeClr val="bg1"/>
                </a:solidFill>
              </a:rPr>
              <a:t>sesame</a:t>
            </a:r>
            <a:r>
              <a:rPr lang="es-ES_tradnl" sz="3000" dirty="0">
                <a:solidFill>
                  <a:schemeClr val="bg1"/>
                </a:solidFill>
              </a:rPr>
              <a:t> </a:t>
            </a:r>
            <a:r>
              <a:rPr lang="es-ES_tradnl" sz="3000" dirty="0" err="1">
                <a:solidFill>
                  <a:schemeClr val="bg1"/>
                </a:solidFill>
              </a:rPr>
              <a:t>oil</a:t>
            </a:r>
            <a:r>
              <a:rPr lang="es-ES_tradnl" sz="3000" dirty="0">
                <a:solidFill>
                  <a:schemeClr val="bg1"/>
                </a:solidFill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r>
              <a:rPr lang="es-ES_tradnl" sz="3000" dirty="0">
                <a:solidFill>
                  <a:schemeClr val="bg1"/>
                </a:solidFill>
              </a:rPr>
              <a:t>Positive control: </a:t>
            </a:r>
            <a:r>
              <a:rPr lang="es-ES_tradnl" sz="3000" dirty="0" err="1">
                <a:solidFill>
                  <a:schemeClr val="bg1"/>
                </a:solidFill>
              </a:rPr>
              <a:t>Cisplatin</a:t>
            </a:r>
            <a:r>
              <a:rPr lang="es-ES_tradnl" sz="3000" dirty="0">
                <a:solidFill>
                  <a:schemeClr val="bg1"/>
                </a:solidFill>
              </a:rPr>
              <a:t> 2 mg / kg</a:t>
            </a:r>
          </a:p>
          <a:p>
            <a:pPr marL="457200" indent="-457200">
              <a:buFont typeface="Arial" charset="0"/>
              <a:buChar char="•"/>
            </a:pPr>
            <a:r>
              <a:rPr lang="es-ES_tradnl" sz="3000" dirty="0" err="1">
                <a:solidFill>
                  <a:schemeClr val="bg1"/>
                </a:solidFill>
              </a:rPr>
              <a:t>Argentatin</a:t>
            </a:r>
            <a:r>
              <a:rPr lang="es-ES_tradnl" sz="3000" dirty="0">
                <a:solidFill>
                  <a:schemeClr val="bg1"/>
                </a:solidFill>
              </a:rPr>
              <a:t> A: 250 mg / kg</a:t>
            </a:r>
          </a:p>
        </p:txBody>
      </p:sp>
      <p:sp>
        <p:nvSpPr>
          <p:cNvPr id="225" name="Flecha derecha 224"/>
          <p:cNvSpPr/>
          <p:nvPr/>
        </p:nvSpPr>
        <p:spPr>
          <a:xfrm>
            <a:off x="8216185" y="25300295"/>
            <a:ext cx="410059" cy="300433"/>
          </a:xfrm>
          <a:prstGeom prst="right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/>
          </a:p>
        </p:txBody>
      </p:sp>
      <p:cxnSp>
        <p:nvCxnSpPr>
          <p:cNvPr id="226" name="Conector recto 225"/>
          <p:cNvCxnSpPr/>
          <p:nvPr/>
        </p:nvCxnSpPr>
        <p:spPr>
          <a:xfrm>
            <a:off x="9578545" y="25691688"/>
            <a:ext cx="5120793" cy="2512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7" name="Conector recto 226"/>
          <p:cNvCxnSpPr/>
          <p:nvPr/>
        </p:nvCxnSpPr>
        <p:spPr>
          <a:xfrm>
            <a:off x="11078438" y="25545298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Conector recto 227"/>
          <p:cNvCxnSpPr/>
          <p:nvPr/>
        </p:nvCxnSpPr>
        <p:spPr>
          <a:xfrm>
            <a:off x="12054923" y="25539433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Conector recto 228"/>
          <p:cNvCxnSpPr/>
          <p:nvPr/>
        </p:nvCxnSpPr>
        <p:spPr>
          <a:xfrm>
            <a:off x="13044456" y="25526243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Conector recto 229"/>
          <p:cNvCxnSpPr/>
          <p:nvPr/>
        </p:nvCxnSpPr>
        <p:spPr>
          <a:xfrm>
            <a:off x="14139560" y="25569277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CuadroTexto 230"/>
          <p:cNvSpPr txBox="1"/>
          <p:nvPr/>
        </p:nvSpPr>
        <p:spPr>
          <a:xfrm>
            <a:off x="9135926" y="25848806"/>
            <a:ext cx="1379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dirty="0">
                <a:solidFill>
                  <a:schemeClr val="bg1"/>
                </a:solidFill>
                <a:ea typeface="Arial" charset="0"/>
                <a:cs typeface="Arial" charset="0"/>
              </a:rPr>
              <a:t>Day</a:t>
            </a:r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 0</a:t>
            </a:r>
          </a:p>
        </p:txBody>
      </p:sp>
      <p:sp>
        <p:nvSpPr>
          <p:cNvPr id="232" name="CuadroTexto 231"/>
          <p:cNvSpPr txBox="1"/>
          <p:nvPr/>
        </p:nvSpPr>
        <p:spPr>
          <a:xfrm>
            <a:off x="10161497" y="25834351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2</a:t>
            </a:r>
          </a:p>
        </p:txBody>
      </p:sp>
      <p:sp>
        <p:nvSpPr>
          <p:cNvPr id="233" name="CuadroTexto 232"/>
          <p:cNvSpPr txBox="1"/>
          <p:nvPr/>
        </p:nvSpPr>
        <p:spPr>
          <a:xfrm>
            <a:off x="13856410" y="24640972"/>
            <a:ext cx="27317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000" dirty="0">
                <a:solidFill>
                  <a:schemeClr val="bg1"/>
                </a:solidFill>
                <a:ea typeface="Arial" charset="0"/>
                <a:cs typeface="Arial" charset="0"/>
              </a:rPr>
              <a:t>END OF THE EXPERIMENT</a:t>
            </a:r>
          </a:p>
        </p:txBody>
      </p:sp>
      <p:sp>
        <p:nvSpPr>
          <p:cNvPr id="234" name="CuadroTexto 233"/>
          <p:cNvSpPr txBox="1"/>
          <p:nvPr/>
        </p:nvSpPr>
        <p:spPr>
          <a:xfrm>
            <a:off x="7223502" y="24077705"/>
            <a:ext cx="2991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solidFill>
                  <a:schemeClr val="bg1"/>
                </a:solidFill>
                <a:ea typeface="Arial" charset="0"/>
                <a:cs typeface="Arial" charset="0"/>
              </a:rPr>
              <a:t>Monitoring</a:t>
            </a:r>
            <a:r>
              <a:rPr lang="es-ES_tradnl" sz="2400" dirty="0">
                <a:solidFill>
                  <a:schemeClr val="bg1"/>
                </a:solidFill>
                <a:ea typeface="Arial" charset="0"/>
                <a:cs typeface="Arial" charset="0"/>
              </a:rPr>
              <a:t> 11 </a:t>
            </a:r>
            <a:r>
              <a:rPr lang="es-ES_tradnl" sz="2400" dirty="0" err="1">
                <a:solidFill>
                  <a:schemeClr val="bg1"/>
                </a:solidFill>
                <a:ea typeface="Arial" charset="0"/>
                <a:cs typeface="Arial" charset="0"/>
              </a:rPr>
              <a:t>days</a:t>
            </a:r>
            <a:r>
              <a:rPr lang="es-ES_tradnl" sz="2400" dirty="0">
                <a:solidFill>
                  <a:schemeClr val="bg1"/>
                </a:solidFill>
                <a:ea typeface="Arial" charset="0"/>
                <a:cs typeface="Arial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ea typeface="Arial" charset="0"/>
                <a:cs typeface="Arial" charset="0"/>
              </a:rPr>
              <a:t>before</a:t>
            </a:r>
            <a:r>
              <a:rPr lang="es-ES_tradnl" sz="2400" dirty="0">
                <a:solidFill>
                  <a:schemeClr val="bg1"/>
                </a:solidFill>
                <a:ea typeface="Arial" charset="0"/>
                <a:cs typeface="Arial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ea typeface="Arial" charset="0"/>
                <a:cs typeface="Arial" charset="0"/>
              </a:rPr>
              <a:t>treatment</a:t>
            </a:r>
            <a:endParaRPr lang="es-ES_tradnl" sz="2400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pic>
        <p:nvPicPr>
          <p:cNvPr id="235" name="Imagen 234"/>
          <p:cNvPicPr>
            <a:picLocks noChangeAspect="1"/>
          </p:cNvPicPr>
          <p:nvPr/>
        </p:nvPicPr>
        <p:blipFill rotWithShape="1"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7" t="-110" r="22042"/>
          <a:stretch/>
        </p:blipFill>
        <p:spPr>
          <a:xfrm rot="5400000">
            <a:off x="6100260" y="24241943"/>
            <a:ext cx="1758399" cy="23853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6" name="Rectángulo 235"/>
          <p:cNvSpPr/>
          <p:nvPr/>
        </p:nvSpPr>
        <p:spPr>
          <a:xfrm>
            <a:off x="5747419" y="26221348"/>
            <a:ext cx="3366840" cy="461665"/>
          </a:xfrm>
          <a:prstGeom prst="rect">
            <a:avLst/>
          </a:prstGeom>
          <a:solidFill>
            <a:srgbClr val="92D050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_tradnl" sz="24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1.5x10</a:t>
            </a:r>
            <a:r>
              <a:rPr lang="es-ES_tradnl" sz="2400" baseline="300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6 </a:t>
            </a:r>
            <a:r>
              <a:rPr lang="es-ES_tradnl" sz="2400" dirty="0">
                <a:solidFill>
                  <a:srgbClr val="000000"/>
                </a:solidFill>
                <a:ea typeface="Calibri" charset="0"/>
                <a:cs typeface="Times New Roman" charset="0"/>
              </a:rPr>
              <a:t>HCT116 </a:t>
            </a:r>
            <a:r>
              <a:rPr lang="es-ES_tradnl" sz="2400" dirty="0" err="1">
                <a:solidFill>
                  <a:srgbClr val="000000"/>
                </a:solidFill>
                <a:ea typeface="Calibri" charset="0"/>
                <a:cs typeface="Times New Roman" charset="0"/>
              </a:rPr>
              <a:t>cells</a:t>
            </a:r>
            <a:endParaRPr lang="es-ES_tradnl" sz="2400" dirty="0"/>
          </a:p>
        </p:txBody>
      </p:sp>
      <p:sp>
        <p:nvSpPr>
          <p:cNvPr id="237" name="CuadroTexto 236"/>
          <p:cNvSpPr txBox="1"/>
          <p:nvPr/>
        </p:nvSpPr>
        <p:spPr>
          <a:xfrm>
            <a:off x="14411339" y="23727127"/>
            <a:ext cx="3678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>
                <a:solidFill>
                  <a:schemeClr val="bg1"/>
                </a:solidFill>
              </a:rPr>
              <a:t>% </a:t>
            </a:r>
            <a:r>
              <a:rPr lang="es-ES_tradnl" sz="2400" dirty="0" err="1">
                <a:solidFill>
                  <a:schemeClr val="bg1"/>
                </a:solidFill>
              </a:rPr>
              <a:t>Inhibition</a:t>
            </a:r>
            <a:r>
              <a:rPr lang="es-ES" sz="2400" dirty="0">
                <a:solidFill>
                  <a:schemeClr val="bg1"/>
                </a:solidFill>
              </a:rPr>
              <a:t>=%</a:t>
            </a:r>
            <a:r>
              <a:rPr lang="es-ES" sz="2400" dirty="0" err="1">
                <a:solidFill>
                  <a:schemeClr val="bg1"/>
                </a:solidFill>
              </a:rPr>
              <a:t>Vv</a:t>
            </a:r>
            <a:r>
              <a:rPr lang="es-ES" sz="2400" dirty="0">
                <a:solidFill>
                  <a:schemeClr val="bg1"/>
                </a:solidFill>
              </a:rPr>
              <a:t>-%</a:t>
            </a:r>
            <a:r>
              <a:rPr lang="es-ES" sz="2400" dirty="0" err="1">
                <a:solidFill>
                  <a:schemeClr val="bg1"/>
                </a:solidFill>
              </a:rPr>
              <a:t>VTx</a:t>
            </a:r>
            <a:endParaRPr lang="es-ES_tradnl" sz="2400" dirty="0">
              <a:solidFill>
                <a:schemeClr val="bg1"/>
              </a:solidFill>
            </a:endParaRPr>
          </a:p>
        </p:txBody>
      </p:sp>
      <p:cxnSp>
        <p:nvCxnSpPr>
          <p:cNvPr id="238" name="Conector recto 237"/>
          <p:cNvCxnSpPr/>
          <p:nvPr/>
        </p:nvCxnSpPr>
        <p:spPr>
          <a:xfrm>
            <a:off x="10083002" y="25539433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onector recto 238"/>
          <p:cNvCxnSpPr/>
          <p:nvPr/>
        </p:nvCxnSpPr>
        <p:spPr>
          <a:xfrm>
            <a:off x="10622215" y="25514822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Conector recto 239"/>
          <p:cNvCxnSpPr/>
          <p:nvPr/>
        </p:nvCxnSpPr>
        <p:spPr>
          <a:xfrm>
            <a:off x="11576638" y="25539433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Conector recto 240"/>
          <p:cNvCxnSpPr/>
          <p:nvPr/>
        </p:nvCxnSpPr>
        <p:spPr>
          <a:xfrm>
            <a:off x="12536860" y="25560889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Conector recto 241"/>
          <p:cNvCxnSpPr/>
          <p:nvPr/>
        </p:nvCxnSpPr>
        <p:spPr>
          <a:xfrm>
            <a:off x="13640749" y="25542042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CuadroTexto 242"/>
          <p:cNvSpPr txBox="1"/>
          <p:nvPr/>
        </p:nvSpPr>
        <p:spPr>
          <a:xfrm>
            <a:off x="10622431" y="25833666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 4</a:t>
            </a:r>
          </a:p>
        </p:txBody>
      </p:sp>
      <p:sp>
        <p:nvSpPr>
          <p:cNvPr id="244" name="CuadroTexto 243"/>
          <p:cNvSpPr txBox="1"/>
          <p:nvPr/>
        </p:nvSpPr>
        <p:spPr>
          <a:xfrm>
            <a:off x="11125800" y="25833666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 7</a:t>
            </a:r>
          </a:p>
        </p:txBody>
      </p:sp>
      <p:sp>
        <p:nvSpPr>
          <p:cNvPr id="245" name="CuadroTexto 244"/>
          <p:cNvSpPr txBox="1"/>
          <p:nvPr/>
        </p:nvSpPr>
        <p:spPr>
          <a:xfrm>
            <a:off x="11617213" y="25833666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 9</a:t>
            </a:r>
          </a:p>
        </p:txBody>
      </p:sp>
      <p:sp>
        <p:nvSpPr>
          <p:cNvPr id="246" name="CuadroTexto 245"/>
          <p:cNvSpPr txBox="1"/>
          <p:nvPr/>
        </p:nvSpPr>
        <p:spPr>
          <a:xfrm>
            <a:off x="12108302" y="25833666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>
                <a:solidFill>
                  <a:schemeClr val="bg1"/>
                </a:solidFill>
                <a:ea typeface="Arial" charset="0"/>
                <a:cs typeface="Arial" charset="0"/>
              </a:rPr>
              <a:t>11</a:t>
            </a:r>
            <a:endParaRPr lang="es-ES" sz="2400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247" name="CuadroTexto 246"/>
          <p:cNvSpPr txBox="1"/>
          <p:nvPr/>
        </p:nvSpPr>
        <p:spPr>
          <a:xfrm>
            <a:off x="12620689" y="25817474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14</a:t>
            </a:r>
          </a:p>
        </p:txBody>
      </p:sp>
      <p:cxnSp>
        <p:nvCxnSpPr>
          <p:cNvPr id="248" name="Conector recto 247"/>
          <p:cNvCxnSpPr/>
          <p:nvPr/>
        </p:nvCxnSpPr>
        <p:spPr>
          <a:xfrm>
            <a:off x="14676106" y="25554904"/>
            <a:ext cx="0" cy="30043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CuadroTexto 248"/>
          <p:cNvSpPr txBox="1"/>
          <p:nvPr/>
        </p:nvSpPr>
        <p:spPr>
          <a:xfrm>
            <a:off x="13176655" y="25817979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>
                <a:solidFill>
                  <a:schemeClr val="bg1"/>
                </a:solidFill>
                <a:ea typeface="Arial" charset="0"/>
                <a:cs typeface="Arial" charset="0"/>
              </a:rPr>
              <a:t>16</a:t>
            </a:r>
            <a:endParaRPr lang="es-ES" sz="2400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sp>
        <p:nvSpPr>
          <p:cNvPr id="250" name="CuadroTexto 249"/>
          <p:cNvSpPr txBox="1"/>
          <p:nvPr/>
        </p:nvSpPr>
        <p:spPr>
          <a:xfrm>
            <a:off x="13654296" y="25822119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18</a:t>
            </a:r>
          </a:p>
        </p:txBody>
      </p:sp>
      <p:sp>
        <p:nvSpPr>
          <p:cNvPr id="251" name="CuadroTexto 250"/>
          <p:cNvSpPr txBox="1"/>
          <p:nvPr/>
        </p:nvSpPr>
        <p:spPr>
          <a:xfrm>
            <a:off x="14197843" y="25827365"/>
            <a:ext cx="90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solidFill>
                  <a:schemeClr val="bg1"/>
                </a:solidFill>
                <a:ea typeface="Arial" charset="0"/>
                <a:cs typeface="Arial" charset="0"/>
              </a:rPr>
              <a:t> 21</a:t>
            </a:r>
          </a:p>
        </p:txBody>
      </p:sp>
      <p:sp>
        <p:nvSpPr>
          <p:cNvPr id="253" name="CuadroTexto 252"/>
          <p:cNvSpPr txBox="1"/>
          <p:nvPr/>
        </p:nvSpPr>
        <p:spPr>
          <a:xfrm>
            <a:off x="15301298" y="25569277"/>
            <a:ext cx="2896295" cy="830997"/>
          </a:xfrm>
          <a:prstGeom prst="rect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2400" dirty="0">
                <a:solidFill>
                  <a:schemeClr val="bg1"/>
                </a:solidFill>
              </a:rPr>
              <a:t>     </a:t>
            </a:r>
            <a:r>
              <a:rPr lang="es-ES_tradnl" sz="2400" dirty="0" err="1">
                <a:solidFill>
                  <a:schemeClr val="bg1"/>
                </a:solidFill>
              </a:rPr>
              <a:t>Administration</a:t>
            </a:r>
            <a:r>
              <a:rPr lang="es-ES_tradnl" sz="2400" dirty="0">
                <a:solidFill>
                  <a:schemeClr val="bg1"/>
                </a:solidFill>
              </a:rPr>
              <a:t> dates</a:t>
            </a:r>
          </a:p>
        </p:txBody>
      </p:sp>
      <p:sp>
        <p:nvSpPr>
          <p:cNvPr id="254" name="Flecha abajo 253"/>
          <p:cNvSpPr/>
          <p:nvPr/>
        </p:nvSpPr>
        <p:spPr>
          <a:xfrm rot="10800000">
            <a:off x="12923929" y="26255592"/>
            <a:ext cx="296324" cy="228166"/>
          </a:xfrm>
          <a:prstGeom prst="down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>
              <a:solidFill>
                <a:schemeClr val="bg1"/>
              </a:solidFill>
            </a:endParaRPr>
          </a:p>
        </p:txBody>
      </p:sp>
      <p:sp>
        <p:nvSpPr>
          <p:cNvPr id="255" name="Flecha abajo 254"/>
          <p:cNvSpPr/>
          <p:nvPr/>
        </p:nvSpPr>
        <p:spPr>
          <a:xfrm rot="10800000">
            <a:off x="11438916" y="26239804"/>
            <a:ext cx="296324" cy="228166"/>
          </a:xfrm>
          <a:prstGeom prst="down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>
              <a:solidFill>
                <a:schemeClr val="bg1"/>
              </a:solidFill>
            </a:endParaRPr>
          </a:p>
        </p:txBody>
      </p:sp>
      <p:sp>
        <p:nvSpPr>
          <p:cNvPr id="256" name="Flecha abajo 255"/>
          <p:cNvSpPr/>
          <p:nvPr/>
        </p:nvSpPr>
        <p:spPr>
          <a:xfrm rot="10800000">
            <a:off x="9930254" y="26238270"/>
            <a:ext cx="296324" cy="228166"/>
          </a:xfrm>
          <a:prstGeom prst="down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>
              <a:solidFill>
                <a:schemeClr val="bg1"/>
              </a:solidFill>
            </a:endParaRPr>
          </a:p>
        </p:txBody>
      </p:sp>
      <p:sp>
        <p:nvSpPr>
          <p:cNvPr id="257" name="Rectángulo 256"/>
          <p:cNvSpPr/>
          <p:nvPr/>
        </p:nvSpPr>
        <p:spPr>
          <a:xfrm>
            <a:off x="9334872" y="25174087"/>
            <a:ext cx="12736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2400">
                <a:solidFill>
                  <a:schemeClr val="bg1"/>
                </a:solidFill>
                <a:ea typeface="Arial" charset="0"/>
                <a:cs typeface="Arial" charset="0"/>
              </a:rPr>
              <a:t>(50mm</a:t>
            </a:r>
            <a:r>
              <a:rPr lang="es-ES" sz="2400" baseline="30000">
                <a:solidFill>
                  <a:schemeClr val="bg1"/>
                </a:solidFill>
                <a:ea typeface="Arial" charset="0"/>
                <a:cs typeface="Arial" charset="0"/>
              </a:rPr>
              <a:t>3</a:t>
            </a:r>
            <a:r>
              <a:rPr lang="es-ES" sz="2400">
                <a:solidFill>
                  <a:schemeClr val="bg1"/>
                </a:solidFill>
                <a:ea typeface="Arial" charset="0"/>
                <a:cs typeface="Arial" charset="0"/>
              </a:rPr>
              <a:t>)</a:t>
            </a:r>
            <a:endParaRPr lang="es-ES" sz="2400" dirty="0">
              <a:solidFill>
                <a:schemeClr val="bg1"/>
              </a:solidFill>
              <a:ea typeface="Arial" charset="0"/>
              <a:cs typeface="Arial" charset="0"/>
            </a:endParaRPr>
          </a:p>
        </p:txBody>
      </p:sp>
      <p:pic>
        <p:nvPicPr>
          <p:cNvPr id="258" name="Imagen 257"/>
          <p:cNvPicPr>
            <a:picLocks noChangeAspect="1"/>
          </p:cNvPicPr>
          <p:nvPr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5" t="18788" r="25190" b="22008"/>
          <a:stretch/>
        </p:blipFill>
        <p:spPr>
          <a:xfrm rot="2427645">
            <a:off x="13556161" y="19312655"/>
            <a:ext cx="1293331" cy="110299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9" name="Imagen 258"/>
          <p:cNvPicPr>
            <a:picLocks noChangeAspect="1"/>
          </p:cNvPicPr>
          <p:nvPr/>
        </p:nvPicPr>
        <p:blipFill rotWithShape="1"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2" t="9062" r="23665"/>
          <a:stretch/>
        </p:blipFill>
        <p:spPr>
          <a:xfrm rot="5400000">
            <a:off x="11964056" y="23861670"/>
            <a:ext cx="1455418" cy="15194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0" name="Imagen 259"/>
          <p:cNvPicPr>
            <a:picLocks noChangeAspect="1"/>
          </p:cNvPicPr>
          <p:nvPr/>
        </p:nvPicPr>
        <p:blipFill rotWithShape="1"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44" r="39061" b="11319"/>
          <a:stretch/>
        </p:blipFill>
        <p:spPr>
          <a:xfrm rot="5400000">
            <a:off x="10139264" y="23853464"/>
            <a:ext cx="1381017" cy="16019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1" name="Imagen 260"/>
          <p:cNvPicPr>
            <a:picLocks noChangeAspect="1"/>
          </p:cNvPicPr>
          <p:nvPr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5" t="18788" r="25190" b="22008"/>
          <a:stretch/>
        </p:blipFill>
        <p:spPr>
          <a:xfrm rot="2427645">
            <a:off x="13318402" y="24146963"/>
            <a:ext cx="1310654" cy="1117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2" name="Flecha abajo 261"/>
          <p:cNvSpPr/>
          <p:nvPr/>
        </p:nvSpPr>
        <p:spPr>
          <a:xfrm rot="10800000">
            <a:off x="14524129" y="26218646"/>
            <a:ext cx="296324" cy="228166"/>
          </a:xfrm>
          <a:prstGeom prst="down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>
              <a:solidFill>
                <a:schemeClr val="bg1"/>
              </a:solidFill>
            </a:endParaRPr>
          </a:p>
        </p:txBody>
      </p:sp>
      <p:sp>
        <p:nvSpPr>
          <p:cNvPr id="263" name="Flecha abajo 262"/>
          <p:cNvSpPr/>
          <p:nvPr/>
        </p:nvSpPr>
        <p:spPr>
          <a:xfrm rot="10800000">
            <a:off x="13965329" y="26218646"/>
            <a:ext cx="296324" cy="228166"/>
          </a:xfrm>
          <a:prstGeom prst="down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>
              <a:solidFill>
                <a:schemeClr val="bg1"/>
              </a:solidFill>
            </a:endParaRPr>
          </a:p>
        </p:txBody>
      </p:sp>
      <p:sp>
        <p:nvSpPr>
          <p:cNvPr id="264" name="Flecha abajo 263"/>
          <p:cNvSpPr/>
          <p:nvPr/>
        </p:nvSpPr>
        <p:spPr>
          <a:xfrm rot="10800000">
            <a:off x="13482729" y="26239428"/>
            <a:ext cx="296324" cy="228166"/>
          </a:xfrm>
          <a:prstGeom prst="down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>
              <a:solidFill>
                <a:schemeClr val="bg1"/>
              </a:solidFill>
            </a:endParaRPr>
          </a:p>
        </p:txBody>
      </p:sp>
      <p:sp>
        <p:nvSpPr>
          <p:cNvPr id="265" name="Flecha abajo 264"/>
          <p:cNvSpPr/>
          <p:nvPr/>
        </p:nvSpPr>
        <p:spPr>
          <a:xfrm rot="10800000">
            <a:off x="12390529" y="26239428"/>
            <a:ext cx="296324" cy="228166"/>
          </a:xfrm>
          <a:prstGeom prst="down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>
              <a:solidFill>
                <a:schemeClr val="bg1"/>
              </a:solidFill>
            </a:endParaRPr>
          </a:p>
        </p:txBody>
      </p:sp>
      <p:sp>
        <p:nvSpPr>
          <p:cNvPr id="266" name="Flecha abajo 265"/>
          <p:cNvSpPr/>
          <p:nvPr/>
        </p:nvSpPr>
        <p:spPr>
          <a:xfrm rot="10800000">
            <a:off x="11907929" y="26244046"/>
            <a:ext cx="296324" cy="228166"/>
          </a:xfrm>
          <a:prstGeom prst="down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>
              <a:solidFill>
                <a:schemeClr val="bg1"/>
              </a:solidFill>
            </a:endParaRPr>
          </a:p>
        </p:txBody>
      </p:sp>
      <p:sp>
        <p:nvSpPr>
          <p:cNvPr id="267" name="Flecha abajo 266"/>
          <p:cNvSpPr/>
          <p:nvPr/>
        </p:nvSpPr>
        <p:spPr>
          <a:xfrm rot="10800000">
            <a:off x="10942729" y="26218646"/>
            <a:ext cx="296324" cy="228166"/>
          </a:xfrm>
          <a:prstGeom prst="down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>
              <a:solidFill>
                <a:schemeClr val="bg1"/>
              </a:solidFill>
            </a:endParaRPr>
          </a:p>
        </p:txBody>
      </p:sp>
      <p:sp>
        <p:nvSpPr>
          <p:cNvPr id="268" name="Flecha abajo 267"/>
          <p:cNvSpPr/>
          <p:nvPr/>
        </p:nvSpPr>
        <p:spPr>
          <a:xfrm rot="10800000">
            <a:off x="10460129" y="26218646"/>
            <a:ext cx="296324" cy="228166"/>
          </a:xfrm>
          <a:prstGeom prst="down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>
              <a:solidFill>
                <a:schemeClr val="bg1"/>
              </a:solidFill>
            </a:endParaRPr>
          </a:p>
        </p:txBody>
      </p:sp>
      <p:sp>
        <p:nvSpPr>
          <p:cNvPr id="269" name="Flecha abajo 268"/>
          <p:cNvSpPr/>
          <p:nvPr/>
        </p:nvSpPr>
        <p:spPr>
          <a:xfrm rot="10800000">
            <a:off x="15311529" y="25685246"/>
            <a:ext cx="296324" cy="228166"/>
          </a:xfrm>
          <a:prstGeom prst="down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2400">
              <a:solidFill>
                <a:schemeClr val="bg1"/>
              </a:solidFill>
            </a:endParaRPr>
          </a:p>
        </p:txBody>
      </p:sp>
      <p:sp>
        <p:nvSpPr>
          <p:cNvPr id="40" name="Rectángulo 39"/>
          <p:cNvSpPr/>
          <p:nvPr/>
        </p:nvSpPr>
        <p:spPr>
          <a:xfrm>
            <a:off x="445167" y="30643169"/>
            <a:ext cx="130843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3000" dirty="0" err="1">
                <a:solidFill>
                  <a:schemeClr val="bg1"/>
                </a:solidFill>
                <a:latin typeface=""/>
              </a:rPr>
              <a:t>Incubation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with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the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primary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antibody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: anti-PCNA.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The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acquisition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of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the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images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was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done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through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an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inverted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microscope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Olympus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IX71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using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the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software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Qcapturepro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5 of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the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company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 </a:t>
            </a:r>
            <a:r>
              <a:rPr lang="es-ES_tradnl" sz="3000" dirty="0" err="1">
                <a:solidFill>
                  <a:schemeClr val="bg1"/>
                </a:solidFill>
                <a:latin typeface=""/>
              </a:rPr>
              <a:t>QImaging</a:t>
            </a:r>
            <a:r>
              <a:rPr lang="es-ES_tradnl" sz="3000" dirty="0">
                <a:solidFill>
                  <a:schemeClr val="bg1"/>
                </a:solidFill>
                <a:latin typeface=""/>
              </a:rPr>
              <a:t>.</a:t>
            </a:r>
            <a:endParaRPr lang="es-ES_tradnl" sz="3000" dirty="0">
              <a:solidFill>
                <a:schemeClr val="bg1"/>
              </a:solidFill>
            </a:endParaRPr>
          </a:p>
          <a:p>
            <a:pPr algn="just"/>
            <a:endParaRPr lang="es-ES_tradnl" sz="3000" dirty="0">
              <a:solidFill>
                <a:schemeClr val="bg1"/>
              </a:solidFill>
            </a:endParaRPr>
          </a:p>
        </p:txBody>
      </p:sp>
      <p:pic>
        <p:nvPicPr>
          <p:cNvPr id="277" name="Picture 8" descr="magen relacionada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098" y="29212533"/>
            <a:ext cx="2239908" cy="150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8" name="CuadroTexto 277"/>
          <p:cNvSpPr txBox="1"/>
          <p:nvPr/>
        </p:nvSpPr>
        <p:spPr>
          <a:xfrm>
            <a:off x="18522824" y="8148228"/>
            <a:ext cx="7526811" cy="646331"/>
          </a:xfrm>
          <a:prstGeom prst="rect">
            <a:avLst/>
          </a:prstGeom>
          <a:solidFill>
            <a:srgbClr val="97EAD5"/>
          </a:solidFill>
          <a:effectLst>
            <a:softEdge rad="127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3600">
                <a:solidFill>
                  <a:schemeClr val="bg1"/>
                </a:solidFill>
              </a:rPr>
              <a:t>RESULTS AND DISCUSSION</a:t>
            </a:r>
            <a:r>
              <a:rPr lang="es-ES_tradnl" sz="3600" dirty="0">
                <a:solidFill>
                  <a:schemeClr val="bg1"/>
                </a:solidFill>
              </a:rPr>
              <a:t>:</a:t>
            </a:r>
          </a:p>
        </p:txBody>
      </p:sp>
      <p:pic>
        <p:nvPicPr>
          <p:cNvPr id="45" name="Imagen 44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20923293" y="13803298"/>
            <a:ext cx="3524176" cy="1910447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24785293" y="13742736"/>
            <a:ext cx="3382985" cy="1910448"/>
          </a:xfrm>
          <a:prstGeom prst="rect">
            <a:avLst/>
          </a:prstGeom>
        </p:spPr>
      </p:pic>
      <p:pic>
        <p:nvPicPr>
          <p:cNvPr id="1026" name="Picture 2" descr="esultado de imagen para ESCUDO INSTITUTO DE QUIMICA"/>
          <p:cNvPicPr>
            <a:picLocks noChangeAspect="1"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1198" y="60879"/>
            <a:ext cx="844000" cy="8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18452854" y="10802102"/>
            <a:ext cx="2939436" cy="2246769"/>
          </a:xfrm>
          <a:prstGeom prst="rect">
            <a:avLst/>
          </a:prstGeom>
          <a:ln>
            <a:solidFill>
              <a:srgbClr val="00919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_tradnl" sz="2800" dirty="0">
                <a:solidFill>
                  <a:schemeClr val="bg1"/>
                </a:solidFill>
                <a:ea typeface="Arial" charset="0"/>
                <a:cs typeface="Arial" charset="0"/>
              </a:rPr>
              <a:t>8.04 </a:t>
            </a:r>
            <a:r>
              <a:rPr lang="es-ES_tradnl" sz="2800" dirty="0" err="1">
                <a:solidFill>
                  <a:schemeClr val="bg1"/>
                </a:solidFill>
                <a:ea typeface="Arial" charset="0"/>
                <a:cs typeface="Arial" charset="0"/>
              </a:rPr>
              <a:t>grams</a:t>
            </a:r>
            <a:endParaRPr lang="es-ES_tradnl" sz="2800" dirty="0">
              <a:solidFill>
                <a:schemeClr val="bg1"/>
              </a:solidFill>
              <a:ea typeface="Arial" charset="0"/>
              <a:cs typeface="Arial" charset="0"/>
            </a:endParaRPr>
          </a:p>
          <a:p>
            <a:pPr algn="ctr"/>
            <a:r>
              <a:rPr lang="es-ES_tradnl" sz="2800" dirty="0">
                <a:solidFill>
                  <a:schemeClr val="bg1"/>
                </a:solidFill>
                <a:ea typeface="Arial" charset="0"/>
                <a:cs typeface="Arial" charset="0"/>
              </a:rPr>
              <a:t>PM 472.69 g / mol</a:t>
            </a:r>
          </a:p>
          <a:p>
            <a:pPr algn="ctr"/>
            <a:r>
              <a:rPr lang="es-ES_tradnl" sz="2800" dirty="0" err="1">
                <a:solidFill>
                  <a:schemeClr val="bg1"/>
                </a:solidFill>
                <a:ea typeface="Arial" charset="0"/>
                <a:cs typeface="Arial" charset="0"/>
              </a:rPr>
              <a:t>Purity</a:t>
            </a:r>
            <a:r>
              <a:rPr lang="es-ES_tradnl" sz="2800" dirty="0">
                <a:solidFill>
                  <a:schemeClr val="bg1"/>
                </a:solidFill>
                <a:ea typeface="Arial" charset="0"/>
                <a:cs typeface="Arial" charset="0"/>
              </a:rPr>
              <a:t> 99.78%</a:t>
            </a:r>
          </a:p>
          <a:p>
            <a:pPr algn="ctr"/>
            <a:r>
              <a:rPr lang="es-ES_tradnl" sz="2800" dirty="0">
                <a:solidFill>
                  <a:schemeClr val="bg1"/>
                </a:solidFill>
                <a:ea typeface="Arial" charset="0"/>
                <a:cs typeface="Arial" charset="0"/>
              </a:rPr>
              <a:t>PF. 156-158 </a:t>
            </a:r>
            <a:r>
              <a:rPr lang="es-ES_tradnl" sz="2800" dirty="0" err="1">
                <a:solidFill>
                  <a:schemeClr val="bg1"/>
                </a:solidFill>
                <a:ea typeface="Arial" charset="0"/>
                <a:cs typeface="Arial" charset="0"/>
              </a:rPr>
              <a:t>ºC</a:t>
            </a:r>
            <a:endParaRPr lang="es-ES_tradnl" sz="2800" dirty="0">
              <a:solidFill>
                <a:schemeClr val="bg1"/>
              </a:solidFill>
              <a:ea typeface="Arial" charset="0"/>
              <a:cs typeface="Arial" charset="0"/>
            </a:endParaRPr>
          </a:p>
          <a:p>
            <a:pPr algn="ctr"/>
            <a:r>
              <a:rPr lang="es-ES_tradnl" sz="2800" dirty="0">
                <a:solidFill>
                  <a:schemeClr val="bg1"/>
                </a:solidFill>
                <a:ea typeface="Arial" charset="0"/>
                <a:cs typeface="Arial" charset="0"/>
              </a:rPr>
              <a:t>Total </a:t>
            </a:r>
            <a:r>
              <a:rPr lang="es-ES_tradnl" sz="2800" dirty="0" err="1">
                <a:solidFill>
                  <a:schemeClr val="bg1"/>
                </a:solidFill>
                <a:ea typeface="Arial" charset="0"/>
                <a:cs typeface="Arial" charset="0"/>
              </a:rPr>
              <a:t>yield</a:t>
            </a:r>
            <a:r>
              <a:rPr lang="es-ES_tradnl" sz="2800" dirty="0">
                <a:solidFill>
                  <a:schemeClr val="bg1"/>
                </a:solidFill>
                <a:ea typeface="Arial" charset="0"/>
                <a:cs typeface="Arial" charset="0"/>
              </a:rPr>
              <a:t>: 50%</a:t>
            </a:r>
          </a:p>
        </p:txBody>
      </p:sp>
      <p:sp>
        <p:nvSpPr>
          <p:cNvPr id="200" name="CuadroTexto 199"/>
          <p:cNvSpPr txBox="1"/>
          <p:nvPr/>
        </p:nvSpPr>
        <p:spPr>
          <a:xfrm>
            <a:off x="15183074" y="31006196"/>
            <a:ext cx="3974094" cy="646331"/>
          </a:xfrm>
          <a:prstGeom prst="rect">
            <a:avLst/>
          </a:prstGeom>
          <a:solidFill>
            <a:srgbClr val="97EAD5"/>
          </a:solidFill>
          <a:effectLst>
            <a:softEdge rad="127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3600">
                <a:solidFill>
                  <a:schemeClr val="bg1"/>
                </a:solidFill>
              </a:rPr>
              <a:t>CONCLUSIONS:</a:t>
            </a:r>
            <a:endParaRPr lang="es-ES_tradnl" sz="3600" dirty="0">
              <a:solidFill>
                <a:schemeClr val="bg1"/>
              </a:solidFill>
            </a:endParaRPr>
          </a:p>
        </p:txBody>
      </p:sp>
      <p:sp>
        <p:nvSpPr>
          <p:cNvPr id="201" name="CuadroTexto 200"/>
          <p:cNvSpPr txBox="1"/>
          <p:nvPr/>
        </p:nvSpPr>
        <p:spPr>
          <a:xfrm>
            <a:off x="21889" y="32321618"/>
            <a:ext cx="4069300" cy="646331"/>
          </a:xfrm>
          <a:prstGeom prst="rect">
            <a:avLst/>
          </a:prstGeom>
          <a:solidFill>
            <a:srgbClr val="97EAD5"/>
          </a:solidFill>
          <a:effectLst>
            <a:softEdge rad="127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3600">
                <a:solidFill>
                  <a:schemeClr val="bg1"/>
                </a:solidFill>
              </a:rPr>
              <a:t>REFERENCES:</a:t>
            </a:r>
            <a:endParaRPr lang="es-ES_tradnl" sz="3600" dirty="0">
              <a:solidFill>
                <a:schemeClr val="bg1"/>
              </a:solidFill>
            </a:endParaRPr>
          </a:p>
        </p:txBody>
      </p:sp>
      <p:sp>
        <p:nvSpPr>
          <p:cNvPr id="26" name="Rectángulo 25"/>
          <p:cNvSpPr/>
          <p:nvPr/>
        </p:nvSpPr>
        <p:spPr>
          <a:xfrm>
            <a:off x="14436642" y="31736533"/>
            <a:ext cx="203889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3600" dirty="0">
                <a:solidFill>
                  <a:schemeClr val="bg1"/>
                </a:solidFill>
                <a:latin typeface="+mj-lt"/>
              </a:rPr>
              <a:t>In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conclusion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,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our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results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showed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that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the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administration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of Argentina A at a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dose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of 250 mg/kg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three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times a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week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for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21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days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, in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our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assay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using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HCT-116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cells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,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similarly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decreases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the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tumor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mass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under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the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same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administration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scheme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of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cisplatin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at a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dose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of 2 mg/kg.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However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,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the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toxicity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shown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by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these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two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compounds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is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very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different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.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Argentatin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A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did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not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induce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weight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loss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or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liver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damage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as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cisplatin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does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.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Although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more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studies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are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required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to determine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the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mechanism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of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cell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death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caused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by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argentatin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A,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however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,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our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results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indicate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the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appropriateness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of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initiating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clinical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studies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with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+mj-lt"/>
              </a:rPr>
              <a:t>argentatin</a:t>
            </a:r>
            <a:r>
              <a:rPr lang="es-ES_tradnl" sz="3600" dirty="0">
                <a:solidFill>
                  <a:schemeClr val="bg1"/>
                </a:solidFill>
                <a:latin typeface="+mj-lt"/>
              </a:rPr>
              <a:t> A</a:t>
            </a:r>
          </a:p>
        </p:txBody>
      </p:sp>
      <p:sp>
        <p:nvSpPr>
          <p:cNvPr id="224" name="Medio marco 223"/>
          <p:cNvSpPr/>
          <p:nvPr/>
        </p:nvSpPr>
        <p:spPr>
          <a:xfrm>
            <a:off x="14168954" y="30628419"/>
            <a:ext cx="1379403" cy="1185681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cxnSp>
        <p:nvCxnSpPr>
          <p:cNvPr id="270" name="Conector recto 269"/>
          <p:cNvCxnSpPr/>
          <p:nvPr/>
        </p:nvCxnSpPr>
        <p:spPr>
          <a:xfrm>
            <a:off x="15433847" y="30650721"/>
            <a:ext cx="19504631" cy="88878"/>
          </a:xfrm>
          <a:prstGeom prst="line">
            <a:avLst/>
          </a:prstGeom>
          <a:ln w="38100">
            <a:solidFill>
              <a:srgbClr val="009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Conector recto 278"/>
          <p:cNvCxnSpPr/>
          <p:nvPr/>
        </p:nvCxnSpPr>
        <p:spPr>
          <a:xfrm flipH="1">
            <a:off x="18333528" y="8086893"/>
            <a:ext cx="40953" cy="22523239"/>
          </a:xfrm>
          <a:prstGeom prst="line">
            <a:avLst/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Medio marco 210"/>
          <p:cNvSpPr/>
          <p:nvPr/>
        </p:nvSpPr>
        <p:spPr>
          <a:xfrm rot="10539812">
            <a:off x="33867468" y="33913937"/>
            <a:ext cx="1379403" cy="1185681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solidFill>
                <a:schemeClr val="tx1"/>
              </a:solidFill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21381970" y="11398878"/>
            <a:ext cx="8463669" cy="2246769"/>
          </a:xfrm>
          <a:prstGeom prst="rect">
            <a:avLst/>
          </a:prstGeom>
          <a:ln>
            <a:solidFill>
              <a:srgbClr val="009193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Table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1.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Our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results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indicated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that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argentatin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A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showed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a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modest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cytotoxic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effect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against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HCT-15, HCT-116 and SW-620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lines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of human colon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cancers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,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although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HCT-116 line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was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more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sensitive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to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administration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of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this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triterpene</a:t>
            </a:r>
            <a:endParaRPr lang="es-ES_tradnl" sz="28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Rectángulo 38"/>
          <p:cNvSpPr/>
          <p:nvPr/>
        </p:nvSpPr>
        <p:spPr>
          <a:xfrm>
            <a:off x="29904659" y="11605995"/>
            <a:ext cx="5811996" cy="5262979"/>
          </a:xfrm>
          <a:prstGeom prst="rect">
            <a:avLst/>
          </a:prstGeom>
          <a:ln>
            <a:solidFill>
              <a:srgbClr val="009193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_tradnl" sz="2800" dirty="0">
                <a:solidFill>
                  <a:schemeClr val="bg1"/>
                </a:solidFill>
                <a:latin typeface="+mj-lt"/>
              </a:rPr>
              <a:t>A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fact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that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draws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attention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is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that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despite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cytotoxic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activity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of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this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triterpene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on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three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lines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of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cancer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human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evaluated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,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it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just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induced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apoptosis in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HCHT-116 (30 </a:t>
            </a:r>
            <a:r>
              <a:rPr lang="es-ES_tradnl" sz="2800" dirty="0" err="1">
                <a:solidFill>
                  <a:schemeClr val="bg1"/>
                </a:solidFill>
              </a:rPr>
              <a:t>μ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M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) line at 72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hours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.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This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result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indicates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that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argentatin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A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could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induce apoptosis at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long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incubation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times (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Graphs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1 and 2).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However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,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like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argentatin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B,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argentatin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A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also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induces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senescence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processes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,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which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eventually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lead to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cell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death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(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Graph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3). </a:t>
            </a:r>
          </a:p>
        </p:txBody>
      </p:sp>
      <p:sp>
        <p:nvSpPr>
          <p:cNvPr id="44" name="Rectángulo 43"/>
          <p:cNvSpPr/>
          <p:nvPr/>
        </p:nvSpPr>
        <p:spPr>
          <a:xfrm>
            <a:off x="18737908" y="15761180"/>
            <a:ext cx="10920405" cy="1384995"/>
          </a:xfrm>
          <a:prstGeom prst="rect">
            <a:avLst/>
          </a:prstGeom>
          <a:ln>
            <a:solidFill>
              <a:srgbClr val="009193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_tradnl" sz="2800" dirty="0" err="1">
                <a:solidFill>
                  <a:schemeClr val="bg1"/>
                </a:solidFill>
              </a:rPr>
              <a:t>Graph</a:t>
            </a:r>
            <a:r>
              <a:rPr lang="es-ES_tradnl" sz="2800" dirty="0">
                <a:solidFill>
                  <a:schemeClr val="bg1"/>
                </a:solidFill>
              </a:rPr>
              <a:t> 3. A) HCT-116 </a:t>
            </a:r>
            <a:r>
              <a:rPr lang="es-ES_tradnl" sz="2800" dirty="0" err="1">
                <a:solidFill>
                  <a:schemeClr val="bg1"/>
                </a:solidFill>
              </a:rPr>
              <a:t>cells</a:t>
            </a:r>
            <a:r>
              <a:rPr lang="es-ES_tradnl" sz="2800" dirty="0">
                <a:solidFill>
                  <a:schemeClr val="bg1"/>
                </a:solidFill>
              </a:rPr>
              <a:t>  </a:t>
            </a:r>
            <a:r>
              <a:rPr lang="es-ES_tradnl" sz="2800" dirty="0" err="1">
                <a:solidFill>
                  <a:schemeClr val="bg1"/>
                </a:solidFill>
              </a:rPr>
              <a:t>treated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by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Argentatin</a:t>
            </a:r>
            <a:r>
              <a:rPr lang="es-ES_tradnl" sz="2800" dirty="0">
                <a:solidFill>
                  <a:schemeClr val="bg1"/>
                </a:solidFill>
              </a:rPr>
              <a:t> A </a:t>
            </a:r>
            <a:r>
              <a:rPr lang="es-ES_tradnl" sz="2800" dirty="0" err="1">
                <a:solidFill>
                  <a:schemeClr val="bg1"/>
                </a:solidFill>
              </a:rPr>
              <a:t>during</a:t>
            </a:r>
            <a:r>
              <a:rPr lang="es-ES_tradnl" sz="2800" dirty="0">
                <a:solidFill>
                  <a:schemeClr val="bg1"/>
                </a:solidFill>
              </a:rPr>
              <a:t> 72 h at 30μM </a:t>
            </a:r>
            <a:r>
              <a:rPr lang="es-ES_tradnl" sz="2800" dirty="0" err="1">
                <a:solidFill>
                  <a:schemeClr val="bg1"/>
                </a:solidFill>
              </a:rPr>
              <a:t>dose</a:t>
            </a:r>
            <a:r>
              <a:rPr lang="es-ES_tradnl" sz="2800" dirty="0">
                <a:solidFill>
                  <a:schemeClr val="bg1"/>
                </a:solidFill>
              </a:rPr>
              <a:t>.  B) </a:t>
            </a:r>
            <a:r>
              <a:rPr lang="es-ES" sz="2800" dirty="0">
                <a:solidFill>
                  <a:schemeClr val="bg1"/>
                </a:solidFill>
              </a:rPr>
              <a:t>𝞫</a:t>
            </a:r>
            <a:r>
              <a:rPr lang="es-ES_tradnl" sz="2800" dirty="0">
                <a:solidFill>
                  <a:schemeClr val="bg1"/>
                </a:solidFill>
              </a:rPr>
              <a:t>-</a:t>
            </a:r>
            <a:r>
              <a:rPr lang="es-ES_tradnl" sz="2800" dirty="0" err="1">
                <a:solidFill>
                  <a:schemeClr val="bg1"/>
                </a:solidFill>
              </a:rPr>
              <a:t>galactosidase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activity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on</a:t>
            </a:r>
            <a:r>
              <a:rPr lang="es-ES_tradnl" sz="2800" dirty="0">
                <a:solidFill>
                  <a:schemeClr val="bg1"/>
                </a:solidFill>
              </a:rPr>
              <a:t> HCT-116 </a:t>
            </a:r>
            <a:r>
              <a:rPr lang="es-ES_tradnl" sz="2800" dirty="0" err="1">
                <a:solidFill>
                  <a:schemeClr val="bg1"/>
                </a:solidFill>
              </a:rPr>
              <a:t>cells</a:t>
            </a:r>
            <a:r>
              <a:rPr lang="es-ES_tradnl" sz="2800" dirty="0">
                <a:solidFill>
                  <a:schemeClr val="bg1"/>
                </a:solidFill>
              </a:rPr>
              <a:t>, C) </a:t>
            </a:r>
            <a:r>
              <a:rPr lang="es-ES" sz="2800" dirty="0">
                <a:solidFill>
                  <a:schemeClr val="bg1"/>
                </a:solidFill>
              </a:rPr>
              <a:t>𝞫 </a:t>
            </a:r>
            <a:r>
              <a:rPr lang="es-ES_tradnl" sz="2800" dirty="0">
                <a:solidFill>
                  <a:schemeClr val="bg1"/>
                </a:solidFill>
              </a:rPr>
              <a:t>-</a:t>
            </a:r>
            <a:r>
              <a:rPr lang="es-ES_tradnl" sz="2800" dirty="0" err="1">
                <a:solidFill>
                  <a:schemeClr val="bg1"/>
                </a:solidFill>
              </a:rPr>
              <a:t>galactosidase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activity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on</a:t>
            </a:r>
            <a:r>
              <a:rPr lang="es-ES_tradnl" sz="2800" dirty="0">
                <a:solidFill>
                  <a:schemeClr val="bg1"/>
                </a:solidFill>
              </a:rPr>
              <a:t> HCT-15 </a:t>
            </a:r>
            <a:r>
              <a:rPr lang="es-ES_tradnl" sz="2800" dirty="0" err="1">
                <a:solidFill>
                  <a:schemeClr val="bg1"/>
                </a:solidFill>
              </a:rPr>
              <a:t>cells</a:t>
            </a:r>
            <a:endParaRPr lang="es-ES_tradnl" sz="2800" dirty="0">
              <a:solidFill>
                <a:schemeClr val="bg1"/>
              </a:solidFill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18861275" y="13858455"/>
            <a:ext cx="302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>
                <a:solidFill>
                  <a:schemeClr val="bg1"/>
                </a:solidFill>
              </a:rPr>
              <a:t>A</a:t>
            </a:r>
            <a:endParaRPr lang="es-ES_tradnl" sz="2400" dirty="0">
              <a:solidFill>
                <a:schemeClr val="bg1"/>
              </a:solidFill>
            </a:endParaRPr>
          </a:p>
        </p:txBody>
      </p:sp>
      <p:sp>
        <p:nvSpPr>
          <p:cNvPr id="223" name="CuadroTexto 222"/>
          <p:cNvSpPr txBox="1"/>
          <p:nvPr/>
        </p:nvSpPr>
        <p:spPr>
          <a:xfrm>
            <a:off x="23958449" y="15179875"/>
            <a:ext cx="9076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288" name="CuadroTexto 287"/>
          <p:cNvSpPr txBox="1"/>
          <p:nvPr/>
        </p:nvSpPr>
        <p:spPr>
          <a:xfrm>
            <a:off x="27673341" y="15153303"/>
            <a:ext cx="553957" cy="479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49" name="Rectángulo 48"/>
          <p:cNvSpPr/>
          <p:nvPr/>
        </p:nvSpPr>
        <p:spPr>
          <a:xfrm>
            <a:off x="18475962" y="19401213"/>
            <a:ext cx="17022358" cy="1384995"/>
          </a:xfrm>
          <a:prstGeom prst="rect">
            <a:avLst/>
          </a:prstGeom>
          <a:ln>
            <a:solidFill>
              <a:srgbClr val="009193"/>
            </a:solidFill>
          </a:ln>
        </p:spPr>
        <p:txBody>
          <a:bodyPr wrap="square">
            <a:spAutoFit/>
          </a:bodyPr>
          <a:lstStyle/>
          <a:p>
            <a:r>
              <a:rPr lang="es-ES_tradnl" sz="2800" dirty="0" err="1">
                <a:solidFill>
                  <a:schemeClr val="bg1"/>
                </a:solidFill>
              </a:rPr>
              <a:t>Graph</a:t>
            </a:r>
            <a:r>
              <a:rPr lang="es-ES_tradnl" sz="2800" dirty="0">
                <a:solidFill>
                  <a:schemeClr val="bg1"/>
                </a:solidFill>
              </a:rPr>
              <a:t> 4 A). </a:t>
            </a:r>
            <a:r>
              <a:rPr lang="es-ES_tradnl" sz="2800" dirty="0" err="1">
                <a:solidFill>
                  <a:schemeClr val="bg1"/>
                </a:solidFill>
              </a:rPr>
              <a:t>Mice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nu</a:t>
            </a:r>
            <a:r>
              <a:rPr lang="es-ES_tradnl" sz="2800" dirty="0">
                <a:solidFill>
                  <a:schemeClr val="bg1"/>
                </a:solidFill>
              </a:rPr>
              <a:t>/</a:t>
            </a:r>
            <a:r>
              <a:rPr lang="es-ES_tradnl" sz="2800" dirty="0" err="1">
                <a:solidFill>
                  <a:schemeClr val="bg1"/>
                </a:solidFill>
              </a:rPr>
              <a:t>nu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body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weight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variation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treated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with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argentatin</a:t>
            </a:r>
            <a:r>
              <a:rPr lang="es-ES_tradnl" sz="2800" dirty="0">
                <a:solidFill>
                  <a:schemeClr val="bg1"/>
                </a:solidFill>
              </a:rPr>
              <a:t> A once a </a:t>
            </a:r>
            <a:r>
              <a:rPr lang="es-ES_tradnl" sz="2800" dirty="0" err="1">
                <a:solidFill>
                  <a:schemeClr val="bg1"/>
                </a:solidFill>
              </a:rPr>
              <a:t>week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for</a:t>
            </a:r>
            <a:r>
              <a:rPr lang="es-ES_tradnl" sz="2800" dirty="0">
                <a:solidFill>
                  <a:schemeClr val="bg1"/>
                </a:solidFill>
              </a:rPr>
              <a:t> 3 </a:t>
            </a:r>
            <a:r>
              <a:rPr lang="es-ES_tradnl" sz="2800" dirty="0" err="1">
                <a:solidFill>
                  <a:schemeClr val="bg1"/>
                </a:solidFill>
              </a:rPr>
              <a:t>weeks</a:t>
            </a:r>
            <a:r>
              <a:rPr lang="es-ES_tradnl" sz="2800" dirty="0">
                <a:solidFill>
                  <a:schemeClr val="bg1"/>
                </a:solidFill>
              </a:rPr>
              <a:t>. B) </a:t>
            </a:r>
            <a:r>
              <a:rPr lang="es-ES_tradnl" sz="2800" dirty="0" err="1">
                <a:solidFill>
                  <a:schemeClr val="bg1"/>
                </a:solidFill>
              </a:rPr>
              <a:t>Mice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nu</a:t>
            </a:r>
            <a:r>
              <a:rPr lang="es-ES_tradnl" sz="2800" dirty="0">
                <a:solidFill>
                  <a:schemeClr val="bg1"/>
                </a:solidFill>
              </a:rPr>
              <a:t>/</a:t>
            </a:r>
            <a:r>
              <a:rPr lang="es-ES_tradnl" sz="2800" dirty="0" err="1">
                <a:solidFill>
                  <a:schemeClr val="bg1"/>
                </a:solidFill>
              </a:rPr>
              <a:t>nu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body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weight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variation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treated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with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argentatin</a:t>
            </a:r>
            <a:r>
              <a:rPr lang="es-ES_tradnl" sz="2800" dirty="0">
                <a:solidFill>
                  <a:schemeClr val="bg1"/>
                </a:solidFill>
              </a:rPr>
              <a:t> A 3 times a </a:t>
            </a:r>
            <a:r>
              <a:rPr lang="es-ES_tradnl" sz="2800" dirty="0" err="1">
                <a:solidFill>
                  <a:schemeClr val="bg1"/>
                </a:solidFill>
              </a:rPr>
              <a:t>week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for</a:t>
            </a:r>
            <a:r>
              <a:rPr lang="es-ES_tradnl" sz="2800" dirty="0">
                <a:solidFill>
                  <a:schemeClr val="bg1"/>
                </a:solidFill>
              </a:rPr>
              <a:t> 3 </a:t>
            </a:r>
            <a:r>
              <a:rPr lang="es-ES_tradnl" sz="2800" dirty="0" err="1">
                <a:solidFill>
                  <a:schemeClr val="bg1"/>
                </a:solidFill>
              </a:rPr>
              <a:t>weeks.C</a:t>
            </a:r>
            <a:r>
              <a:rPr lang="es-ES_tradnl" sz="2800" dirty="0">
                <a:solidFill>
                  <a:schemeClr val="bg1"/>
                </a:solidFill>
              </a:rPr>
              <a:t>) mouse </a:t>
            </a:r>
            <a:r>
              <a:rPr lang="es-ES_tradnl" sz="2800" dirty="0" err="1">
                <a:solidFill>
                  <a:schemeClr val="bg1"/>
                </a:solidFill>
              </a:rPr>
              <a:t>treated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with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cisplatin</a:t>
            </a:r>
            <a:r>
              <a:rPr lang="es-ES_tradnl" sz="2800" dirty="0">
                <a:solidFill>
                  <a:schemeClr val="bg1"/>
                </a:solidFill>
              </a:rPr>
              <a:t> and D) mouse </a:t>
            </a:r>
            <a:r>
              <a:rPr lang="es-ES_tradnl" sz="2800" dirty="0" err="1">
                <a:solidFill>
                  <a:schemeClr val="bg1"/>
                </a:solidFill>
              </a:rPr>
              <a:t>treated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with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argentatin</a:t>
            </a:r>
            <a:r>
              <a:rPr lang="es-ES_tradnl" sz="2800" dirty="0">
                <a:solidFill>
                  <a:schemeClr val="bg1"/>
                </a:solidFill>
              </a:rPr>
              <a:t> A.  </a:t>
            </a:r>
            <a:r>
              <a:rPr lang="es-ES_tradnl" sz="2800" dirty="0" err="1">
                <a:solidFill>
                  <a:schemeClr val="bg1"/>
                </a:solidFill>
              </a:rPr>
              <a:t>Is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very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clear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that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argentatin</a:t>
            </a:r>
            <a:r>
              <a:rPr lang="es-ES_tradnl" sz="2800" dirty="0">
                <a:solidFill>
                  <a:schemeClr val="bg1"/>
                </a:solidFill>
              </a:rPr>
              <a:t> A </a:t>
            </a:r>
            <a:r>
              <a:rPr lang="es-ES_tradnl" sz="2800" dirty="0" err="1">
                <a:solidFill>
                  <a:schemeClr val="bg1"/>
                </a:solidFill>
              </a:rPr>
              <a:t>did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not</a:t>
            </a:r>
            <a:r>
              <a:rPr lang="es-ES_tradnl" sz="2800" dirty="0">
                <a:solidFill>
                  <a:schemeClr val="bg1"/>
                </a:solidFill>
              </a:rPr>
              <a:t> induce </a:t>
            </a:r>
            <a:r>
              <a:rPr lang="es-ES_tradnl" sz="2800" dirty="0" err="1">
                <a:solidFill>
                  <a:schemeClr val="bg1"/>
                </a:solidFill>
              </a:rPr>
              <a:t>weight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loss</a:t>
            </a:r>
            <a:r>
              <a:rPr lang="es-ES_tradnl" sz="2800" dirty="0">
                <a:solidFill>
                  <a:schemeClr val="bg1"/>
                </a:solidFill>
              </a:rPr>
              <a:t> as </a:t>
            </a:r>
            <a:r>
              <a:rPr lang="es-ES_tradnl" sz="2800" dirty="0" err="1">
                <a:solidFill>
                  <a:schemeClr val="bg1"/>
                </a:solidFill>
              </a:rPr>
              <a:t>induced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by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cisplatin</a:t>
            </a:r>
            <a:r>
              <a:rPr lang="es-ES_tradnl" sz="28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289" name="CuadroTexto 288"/>
          <p:cNvSpPr txBox="1"/>
          <p:nvPr/>
        </p:nvSpPr>
        <p:spPr>
          <a:xfrm>
            <a:off x="21838784" y="19005963"/>
            <a:ext cx="302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>
                <a:solidFill>
                  <a:schemeClr val="bg1"/>
                </a:solidFill>
              </a:rPr>
              <a:t>A</a:t>
            </a:r>
            <a:endParaRPr lang="es-ES_tradnl" sz="2400" dirty="0">
              <a:solidFill>
                <a:schemeClr val="bg1"/>
              </a:solidFill>
            </a:endParaRPr>
          </a:p>
        </p:txBody>
      </p:sp>
      <p:sp>
        <p:nvSpPr>
          <p:cNvPr id="290" name="CuadroTexto 289"/>
          <p:cNvSpPr txBox="1"/>
          <p:nvPr/>
        </p:nvSpPr>
        <p:spPr>
          <a:xfrm>
            <a:off x="25813332" y="18845011"/>
            <a:ext cx="302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291" name="CuadroTexto 290"/>
          <p:cNvSpPr txBox="1"/>
          <p:nvPr/>
        </p:nvSpPr>
        <p:spPr>
          <a:xfrm>
            <a:off x="27937955" y="17575162"/>
            <a:ext cx="302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92" name="CuadroTexto 291"/>
          <p:cNvSpPr txBox="1"/>
          <p:nvPr/>
        </p:nvSpPr>
        <p:spPr>
          <a:xfrm>
            <a:off x="30214553" y="17489688"/>
            <a:ext cx="302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52" name="Rectángulo 51"/>
          <p:cNvSpPr/>
          <p:nvPr/>
        </p:nvSpPr>
        <p:spPr>
          <a:xfrm>
            <a:off x="28240090" y="21465426"/>
            <a:ext cx="7504078" cy="5262979"/>
          </a:xfrm>
          <a:prstGeom prst="rect">
            <a:avLst/>
          </a:prstGeom>
          <a:ln>
            <a:solidFill>
              <a:srgbClr val="009193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_tradnl" sz="2800" dirty="0" err="1">
                <a:solidFill>
                  <a:schemeClr val="bg1"/>
                </a:solidFill>
              </a:rPr>
              <a:t>Argentatin</a:t>
            </a:r>
            <a:r>
              <a:rPr lang="es-ES_tradnl" sz="2800" dirty="0">
                <a:solidFill>
                  <a:schemeClr val="bg1"/>
                </a:solidFill>
              </a:rPr>
              <a:t> A </a:t>
            </a:r>
            <a:r>
              <a:rPr lang="es-ES_tradnl" sz="2800" dirty="0" err="1">
                <a:solidFill>
                  <a:schemeClr val="bg1"/>
                </a:solidFill>
              </a:rPr>
              <a:t>was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administered</a:t>
            </a:r>
            <a:r>
              <a:rPr lang="es-ES_tradnl" sz="2800" dirty="0">
                <a:solidFill>
                  <a:schemeClr val="bg1"/>
                </a:solidFill>
              </a:rPr>
              <a:t> at doses of 250 as 500 mg/kg once a </a:t>
            </a:r>
            <a:r>
              <a:rPr lang="es-ES_tradnl" sz="2800" dirty="0" err="1">
                <a:solidFill>
                  <a:schemeClr val="bg1"/>
                </a:solidFill>
              </a:rPr>
              <a:t>week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for</a:t>
            </a:r>
            <a:r>
              <a:rPr lang="es-ES_tradnl" sz="2800" dirty="0">
                <a:solidFill>
                  <a:schemeClr val="bg1"/>
                </a:solidFill>
              </a:rPr>
              <a:t> 21 </a:t>
            </a:r>
            <a:r>
              <a:rPr lang="es-ES_tradnl" sz="2800" dirty="0" err="1">
                <a:solidFill>
                  <a:schemeClr val="bg1"/>
                </a:solidFill>
              </a:rPr>
              <a:t>days</a:t>
            </a:r>
            <a:r>
              <a:rPr lang="es-ES_tradnl" sz="2800" dirty="0">
                <a:solidFill>
                  <a:schemeClr val="bg1"/>
                </a:solidFill>
              </a:rPr>
              <a:t>. </a:t>
            </a:r>
            <a:r>
              <a:rPr lang="es-ES_tradnl" sz="2800" dirty="0" err="1">
                <a:solidFill>
                  <a:schemeClr val="bg1"/>
                </a:solidFill>
              </a:rPr>
              <a:t>The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results</a:t>
            </a:r>
            <a:r>
              <a:rPr lang="es-ES_tradnl" sz="2800" dirty="0">
                <a:solidFill>
                  <a:schemeClr val="bg1"/>
                </a:solidFill>
              </a:rPr>
              <a:t> of </a:t>
            </a:r>
            <a:r>
              <a:rPr lang="es-ES_tradnl" sz="2800" dirty="0" err="1">
                <a:solidFill>
                  <a:schemeClr val="bg1"/>
                </a:solidFill>
              </a:rPr>
              <a:t>this</a:t>
            </a:r>
            <a:r>
              <a:rPr lang="es-ES_tradnl" sz="2800" dirty="0">
                <a:solidFill>
                  <a:schemeClr val="bg1"/>
                </a:solidFill>
              </a:rPr>
              <a:t> trial </a:t>
            </a:r>
            <a:r>
              <a:rPr lang="es-ES_tradnl" sz="2800" dirty="0" err="1">
                <a:solidFill>
                  <a:schemeClr val="bg1"/>
                </a:solidFill>
              </a:rPr>
              <a:t>indicated</a:t>
            </a:r>
            <a:r>
              <a:rPr lang="es-ES_tradnl" sz="2800" dirty="0">
                <a:solidFill>
                  <a:schemeClr val="bg1"/>
                </a:solidFill>
              </a:rPr>
              <a:t> a tumor </a:t>
            </a:r>
            <a:r>
              <a:rPr lang="es-ES_tradnl" sz="2800" dirty="0" err="1">
                <a:solidFill>
                  <a:schemeClr val="bg1"/>
                </a:solidFill>
              </a:rPr>
              <a:t>reduction</a:t>
            </a:r>
            <a:r>
              <a:rPr lang="es-ES_tradnl" sz="2800" dirty="0">
                <a:solidFill>
                  <a:schemeClr val="bg1"/>
                </a:solidFill>
              </a:rPr>
              <a:t> of 49.1% and 48.8% </a:t>
            </a:r>
            <a:r>
              <a:rPr lang="es-ES_tradnl" sz="2800" dirty="0" err="1">
                <a:solidFill>
                  <a:schemeClr val="bg1"/>
                </a:solidFill>
              </a:rPr>
              <a:t>respectively</a:t>
            </a:r>
            <a:r>
              <a:rPr lang="es-ES_tradnl" sz="2800" dirty="0">
                <a:solidFill>
                  <a:schemeClr val="bg1"/>
                </a:solidFill>
              </a:rPr>
              <a:t> compare </a:t>
            </a:r>
            <a:r>
              <a:rPr lang="es-ES_tradnl" sz="2800" dirty="0" err="1">
                <a:solidFill>
                  <a:schemeClr val="bg1"/>
                </a:solidFill>
              </a:rPr>
              <a:t>with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those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tumors</a:t>
            </a:r>
            <a:r>
              <a:rPr lang="es-ES_tradnl" sz="2800" dirty="0">
                <a:solidFill>
                  <a:schemeClr val="bg1"/>
                </a:solidFill>
              </a:rPr>
              <a:t> of </a:t>
            </a:r>
            <a:r>
              <a:rPr lang="es-ES_tradnl" sz="2800" dirty="0" err="1">
                <a:solidFill>
                  <a:schemeClr val="bg1"/>
                </a:solidFill>
              </a:rPr>
              <a:t>the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untreated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mice</a:t>
            </a:r>
            <a:r>
              <a:rPr lang="es-ES_tradnl" sz="2800" dirty="0">
                <a:solidFill>
                  <a:schemeClr val="bg1"/>
                </a:solidFill>
              </a:rPr>
              <a:t> (</a:t>
            </a:r>
            <a:r>
              <a:rPr lang="es-ES_tradnl" sz="2800" dirty="0" err="1">
                <a:solidFill>
                  <a:schemeClr val="bg1"/>
                </a:solidFill>
              </a:rPr>
              <a:t>graph</a:t>
            </a:r>
            <a:r>
              <a:rPr lang="es-ES_tradnl" sz="2800" dirty="0">
                <a:solidFill>
                  <a:schemeClr val="bg1"/>
                </a:solidFill>
              </a:rPr>
              <a:t> 5, figure 1). </a:t>
            </a:r>
            <a:r>
              <a:rPr lang="es-ES_tradnl" sz="2800" dirty="0" err="1">
                <a:solidFill>
                  <a:schemeClr val="bg1"/>
                </a:solidFill>
              </a:rPr>
              <a:t>Considering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that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perhaps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treatment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with</a:t>
            </a:r>
            <a:r>
              <a:rPr lang="es-ES_tradnl" sz="2800" dirty="0">
                <a:solidFill>
                  <a:schemeClr val="bg1"/>
                </a:solidFill>
              </a:rPr>
              <a:t> more </a:t>
            </a:r>
            <a:r>
              <a:rPr lang="es-ES_tradnl" sz="2800" dirty="0" err="1">
                <a:solidFill>
                  <a:schemeClr val="bg1"/>
                </a:solidFill>
              </a:rPr>
              <a:t>frequency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but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with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the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lowest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dose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tested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could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have</a:t>
            </a:r>
            <a:r>
              <a:rPr lang="es-ES_tradnl" sz="2800" dirty="0">
                <a:solidFill>
                  <a:schemeClr val="bg1"/>
                </a:solidFill>
              </a:rPr>
              <a:t> a </a:t>
            </a:r>
            <a:r>
              <a:rPr lang="es-ES_tradnl" sz="2800" dirty="0" err="1">
                <a:solidFill>
                  <a:schemeClr val="bg1"/>
                </a:solidFill>
              </a:rPr>
              <a:t>better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effect</a:t>
            </a:r>
            <a:r>
              <a:rPr lang="es-ES_tradnl" sz="2800" dirty="0">
                <a:solidFill>
                  <a:schemeClr val="bg1"/>
                </a:solidFill>
              </a:rPr>
              <a:t>, </a:t>
            </a:r>
            <a:r>
              <a:rPr lang="es-ES_tradnl" sz="2800" dirty="0" err="1">
                <a:solidFill>
                  <a:schemeClr val="bg1"/>
                </a:solidFill>
              </a:rPr>
              <a:t>we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decided</a:t>
            </a:r>
            <a:r>
              <a:rPr lang="es-ES_tradnl" sz="2800" dirty="0">
                <a:solidFill>
                  <a:schemeClr val="bg1"/>
                </a:solidFill>
              </a:rPr>
              <a:t> to </a:t>
            </a:r>
            <a:r>
              <a:rPr lang="es-ES_tradnl" sz="2800" dirty="0" err="1">
                <a:solidFill>
                  <a:schemeClr val="bg1"/>
                </a:solidFill>
              </a:rPr>
              <a:t>administer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the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dose</a:t>
            </a:r>
            <a:r>
              <a:rPr lang="es-ES_tradnl" sz="2800" dirty="0">
                <a:solidFill>
                  <a:schemeClr val="bg1"/>
                </a:solidFill>
              </a:rPr>
              <a:t> of 250 mg/kg </a:t>
            </a:r>
            <a:r>
              <a:rPr lang="es-ES_tradnl" sz="2800" dirty="0" err="1">
                <a:solidFill>
                  <a:schemeClr val="bg1"/>
                </a:solidFill>
              </a:rPr>
              <a:t>three</a:t>
            </a:r>
            <a:r>
              <a:rPr lang="es-ES_tradnl" sz="2800" dirty="0">
                <a:solidFill>
                  <a:schemeClr val="bg1"/>
                </a:solidFill>
              </a:rPr>
              <a:t> times per </a:t>
            </a:r>
            <a:r>
              <a:rPr lang="es-ES_tradnl" sz="2800" dirty="0" err="1">
                <a:solidFill>
                  <a:schemeClr val="bg1"/>
                </a:solidFill>
              </a:rPr>
              <a:t>week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for</a:t>
            </a:r>
            <a:r>
              <a:rPr lang="es-ES_tradnl" sz="2800" dirty="0">
                <a:solidFill>
                  <a:schemeClr val="bg1"/>
                </a:solidFill>
              </a:rPr>
              <a:t> 21 </a:t>
            </a:r>
            <a:r>
              <a:rPr lang="es-ES_tradnl" sz="2800" dirty="0" err="1">
                <a:solidFill>
                  <a:schemeClr val="bg1"/>
                </a:solidFill>
              </a:rPr>
              <a:t>days</a:t>
            </a:r>
            <a:r>
              <a:rPr lang="es-ES_tradnl" sz="2800" dirty="0">
                <a:solidFill>
                  <a:schemeClr val="bg1"/>
                </a:solidFill>
              </a:rPr>
              <a:t>. </a:t>
            </a:r>
            <a:r>
              <a:rPr lang="es-ES_tradnl" sz="2800" dirty="0" err="1">
                <a:solidFill>
                  <a:schemeClr val="bg1"/>
                </a:solidFill>
              </a:rPr>
              <a:t>The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results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indicated</a:t>
            </a:r>
            <a:r>
              <a:rPr lang="es-ES_tradnl" sz="2800" dirty="0">
                <a:solidFill>
                  <a:schemeClr val="bg1"/>
                </a:solidFill>
              </a:rPr>
              <a:t> a 78.1% </a:t>
            </a:r>
            <a:r>
              <a:rPr lang="es-ES_tradnl" sz="2800" dirty="0" err="1">
                <a:solidFill>
                  <a:schemeClr val="bg1"/>
                </a:solidFill>
              </a:rPr>
              <a:t>reduction</a:t>
            </a:r>
            <a:r>
              <a:rPr lang="es-ES_tradnl" sz="2800" dirty="0">
                <a:solidFill>
                  <a:schemeClr val="bg1"/>
                </a:solidFill>
              </a:rPr>
              <a:t> of </a:t>
            </a:r>
            <a:r>
              <a:rPr lang="es-ES_tradnl" sz="2800" dirty="0" err="1">
                <a:solidFill>
                  <a:schemeClr val="bg1"/>
                </a:solidFill>
              </a:rPr>
              <a:t>the</a:t>
            </a:r>
            <a:r>
              <a:rPr lang="es-ES_tradnl" sz="2800" dirty="0">
                <a:solidFill>
                  <a:schemeClr val="bg1"/>
                </a:solidFill>
              </a:rPr>
              <a:t> tumor </a:t>
            </a:r>
            <a:r>
              <a:rPr lang="es-ES_tradnl" sz="2800" dirty="0" err="1">
                <a:solidFill>
                  <a:schemeClr val="bg1"/>
                </a:solidFill>
              </a:rPr>
              <a:t>compared</a:t>
            </a:r>
            <a:r>
              <a:rPr lang="es-ES_tradnl" sz="2800" dirty="0">
                <a:solidFill>
                  <a:schemeClr val="bg1"/>
                </a:solidFill>
              </a:rPr>
              <a:t> to </a:t>
            </a:r>
            <a:r>
              <a:rPr lang="es-ES_tradnl" sz="2800" dirty="0" err="1">
                <a:solidFill>
                  <a:schemeClr val="bg1"/>
                </a:solidFill>
              </a:rPr>
              <a:t>the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tumors</a:t>
            </a:r>
            <a:r>
              <a:rPr lang="es-ES_tradnl" sz="2800" dirty="0">
                <a:solidFill>
                  <a:schemeClr val="bg1"/>
                </a:solidFill>
              </a:rPr>
              <a:t> of </a:t>
            </a:r>
            <a:r>
              <a:rPr lang="es-ES_tradnl" sz="2800" dirty="0" err="1">
                <a:solidFill>
                  <a:schemeClr val="bg1"/>
                </a:solidFill>
              </a:rPr>
              <a:t>the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untreated</a:t>
            </a:r>
            <a:r>
              <a:rPr lang="es-ES_tradnl" sz="2800" dirty="0">
                <a:solidFill>
                  <a:schemeClr val="bg1"/>
                </a:solidFill>
              </a:rPr>
              <a:t> </a:t>
            </a:r>
            <a:r>
              <a:rPr lang="es-ES_tradnl" sz="2800" dirty="0" err="1">
                <a:solidFill>
                  <a:schemeClr val="bg1"/>
                </a:solidFill>
              </a:rPr>
              <a:t>mice</a:t>
            </a:r>
            <a:r>
              <a:rPr lang="es-ES_tradnl" sz="2800" dirty="0">
                <a:solidFill>
                  <a:schemeClr val="bg1"/>
                </a:solidFill>
              </a:rPr>
              <a:t> (</a:t>
            </a:r>
            <a:r>
              <a:rPr lang="es-ES_tradnl" sz="2800" dirty="0" err="1">
                <a:solidFill>
                  <a:schemeClr val="bg1"/>
                </a:solidFill>
              </a:rPr>
              <a:t>graph</a:t>
            </a:r>
            <a:r>
              <a:rPr lang="es-ES_tradnl" sz="2800" dirty="0">
                <a:solidFill>
                  <a:schemeClr val="bg1"/>
                </a:solidFill>
              </a:rPr>
              <a:t> 6, figure 2). </a:t>
            </a:r>
          </a:p>
        </p:txBody>
      </p:sp>
      <p:sp>
        <p:nvSpPr>
          <p:cNvPr id="54" name="Rectángulo 53"/>
          <p:cNvSpPr/>
          <p:nvPr/>
        </p:nvSpPr>
        <p:spPr>
          <a:xfrm>
            <a:off x="21893909" y="22204864"/>
            <a:ext cx="2569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800" dirty="0" err="1">
                <a:solidFill>
                  <a:schemeClr val="bg1"/>
                </a:solidFill>
              </a:rPr>
              <a:t>graph</a:t>
            </a:r>
            <a:r>
              <a:rPr lang="es-ES_tradnl" sz="2800" dirty="0">
                <a:solidFill>
                  <a:schemeClr val="bg1"/>
                </a:solidFill>
              </a:rPr>
              <a:t> 5, figure 1</a:t>
            </a:r>
            <a:endParaRPr lang="es-ES_tradnl" sz="2800" dirty="0"/>
          </a:p>
        </p:txBody>
      </p:sp>
      <p:sp>
        <p:nvSpPr>
          <p:cNvPr id="293" name="Rectángulo 292"/>
          <p:cNvSpPr/>
          <p:nvPr/>
        </p:nvSpPr>
        <p:spPr>
          <a:xfrm>
            <a:off x="22033230" y="24360464"/>
            <a:ext cx="26068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2800" dirty="0" err="1">
                <a:solidFill>
                  <a:schemeClr val="bg1"/>
                </a:solidFill>
              </a:rPr>
              <a:t>graph</a:t>
            </a:r>
            <a:r>
              <a:rPr lang="es-ES_tradnl" sz="2800" dirty="0">
                <a:solidFill>
                  <a:schemeClr val="bg1"/>
                </a:solidFill>
              </a:rPr>
              <a:t> 6, figure 2</a:t>
            </a:r>
            <a:endParaRPr lang="es-ES_tradnl" sz="2800" dirty="0"/>
          </a:p>
        </p:txBody>
      </p:sp>
      <p:sp>
        <p:nvSpPr>
          <p:cNvPr id="57" name="Rectángulo 56"/>
          <p:cNvSpPr/>
          <p:nvPr/>
        </p:nvSpPr>
        <p:spPr>
          <a:xfrm>
            <a:off x="18434158" y="27898059"/>
            <a:ext cx="13314205" cy="1815882"/>
          </a:xfrm>
          <a:prstGeom prst="rect">
            <a:avLst/>
          </a:prstGeom>
          <a:ln>
            <a:solidFill>
              <a:srgbClr val="009193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_tradnl" sz="2800" dirty="0">
                <a:solidFill>
                  <a:schemeClr val="bg1"/>
                </a:solidFill>
              </a:rPr>
              <a:t>Figure 3 and </a:t>
            </a:r>
            <a:r>
              <a:rPr lang="es-ES_tradnl" sz="2800" dirty="0" err="1">
                <a:solidFill>
                  <a:schemeClr val="bg1"/>
                </a:solidFill>
              </a:rPr>
              <a:t>Graph</a:t>
            </a:r>
            <a:r>
              <a:rPr lang="es-ES_tradnl" sz="2800" dirty="0">
                <a:solidFill>
                  <a:schemeClr val="bg1"/>
                </a:solidFill>
              </a:rPr>
              <a:t> 7. 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A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was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evaluated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by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expression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of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proliferating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cell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nuclear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antigen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(PCNA) a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marker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of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cell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proliferation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.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Administration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of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argentatin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A at 500 mg/kg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dose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once a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week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as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well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as 250 mg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dose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three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times a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week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for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21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days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decreased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the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average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number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of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cells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positive </a:t>
            </a:r>
            <a:r>
              <a:rPr lang="es-ES_tradnl" sz="2800" dirty="0" err="1">
                <a:solidFill>
                  <a:schemeClr val="bg1"/>
                </a:solidFill>
                <a:latin typeface="+mj-lt"/>
              </a:rPr>
              <a:t>for</a:t>
            </a:r>
            <a:r>
              <a:rPr lang="es-ES_tradnl" sz="2800" dirty="0">
                <a:solidFill>
                  <a:schemeClr val="bg1"/>
                </a:solidFill>
                <a:latin typeface="+mj-lt"/>
              </a:rPr>
              <a:t> PCNA.</a:t>
            </a:r>
          </a:p>
        </p:txBody>
      </p:sp>
      <p:sp>
        <p:nvSpPr>
          <p:cNvPr id="58" name="Rectángulo 57"/>
          <p:cNvSpPr/>
          <p:nvPr/>
        </p:nvSpPr>
        <p:spPr>
          <a:xfrm>
            <a:off x="90910" y="33156640"/>
            <a:ext cx="14102899" cy="2308324"/>
          </a:xfrm>
          <a:prstGeom prst="rect">
            <a:avLst/>
          </a:prstGeom>
          <a:ln>
            <a:solidFill>
              <a:srgbClr val="009193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1.Romero</a:t>
            </a:r>
            <a:r>
              <a:rPr lang="en-US" sz="16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</a:t>
            </a:r>
            <a:r>
              <a:rPr lang="en-U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JC. et al. Synthesis, anti-inflammatory activity and modeling studies of </a:t>
            </a:r>
            <a:r>
              <a:rPr lang="en-US" sz="16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cycloartane</a:t>
            </a:r>
            <a:r>
              <a:rPr lang="en-U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-type terpenes derivatives isolated from </a:t>
            </a:r>
            <a:r>
              <a:rPr lang="en-US" sz="16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Parthenium</a:t>
            </a:r>
            <a:r>
              <a:rPr lang="en-U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argentatum</a:t>
            </a:r>
            <a:r>
              <a:rPr lang="en-U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 </a:t>
            </a:r>
          </a:p>
          <a:p>
            <a:pPr algn="just"/>
            <a:r>
              <a:rPr lang="en-U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Elsevier, 2014, 22; 6893-6898.</a:t>
            </a:r>
          </a:p>
          <a:p>
            <a:pPr algn="just"/>
            <a:r>
              <a:rPr lang="es-ES_tradnl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2.Castro, AJ.  </a:t>
            </a:r>
            <a:r>
              <a:rPr lang="es-MX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et al</a:t>
            </a:r>
            <a:r>
              <a:rPr lang="en-US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, A. Mexican medicinal plants used for cancer treatment: Pharmacological, phytochemical and ethnobotanical studies. Elsevier 2011; </a:t>
            </a:r>
            <a:r>
              <a:rPr lang="es-ES_tradnl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945–972.</a:t>
            </a:r>
          </a:p>
          <a:p>
            <a:pPr algn="just"/>
            <a:r>
              <a:rPr lang="es-ES_tradnl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3 Rocha A. Natural </a:t>
            </a:r>
            <a:r>
              <a:rPr lang="es-ES_tradnl" sz="16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products</a:t>
            </a:r>
            <a:r>
              <a:rPr lang="es-ES_tradnl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in cáncer </a:t>
            </a:r>
            <a:r>
              <a:rPr lang="es-ES_tradnl" sz="16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therapy</a:t>
            </a:r>
            <a:r>
              <a:rPr lang="es-ES_tradnl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s-ES_tradnl" sz="16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Curr</a:t>
            </a:r>
            <a:r>
              <a:rPr lang="es-ES_tradnl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6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Opin</a:t>
            </a:r>
            <a:r>
              <a:rPr lang="es-ES_tradnl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6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Pharmacol</a:t>
            </a:r>
            <a:r>
              <a:rPr lang="es-ES_tradnl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 2001; 1 (4): 364-369.</a:t>
            </a:r>
          </a:p>
          <a:p>
            <a:pPr lvl="0" algn="just"/>
            <a:r>
              <a:rPr lang="es-ES_tradnl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4. Alcántara F. (2016). Efecto de la </a:t>
            </a:r>
            <a:r>
              <a:rPr lang="es-ES_tradnl" sz="16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Argentatina</a:t>
            </a:r>
            <a:r>
              <a:rPr lang="es-ES_tradnl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B en ratones </a:t>
            </a:r>
            <a:r>
              <a:rPr lang="es-ES_tradnl" sz="16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atímicos</a:t>
            </a:r>
            <a:r>
              <a:rPr lang="es-ES_tradnl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160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xenotransplantados</a:t>
            </a:r>
            <a:r>
              <a:rPr lang="es-ES_tradnl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con células de cáncer de colon (HCT-15) y próstata (PC-3). (Tesis). </a:t>
            </a:r>
          </a:p>
          <a:p>
            <a:pPr lvl="0" algn="just"/>
            <a:r>
              <a:rPr lang="es-ES_tradnl" sz="16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Universidad Nacional Autónoma de México. Ciudad de México. </a:t>
            </a:r>
          </a:p>
        </p:txBody>
      </p:sp>
      <p:sp>
        <p:nvSpPr>
          <p:cNvPr id="51" name="CuadroTexto 50"/>
          <p:cNvSpPr txBox="1"/>
          <p:nvPr/>
        </p:nvSpPr>
        <p:spPr>
          <a:xfrm>
            <a:off x="215337" y="4593316"/>
            <a:ext cx="4744309" cy="646331"/>
          </a:xfrm>
          <a:prstGeom prst="rect">
            <a:avLst/>
          </a:prstGeom>
          <a:solidFill>
            <a:srgbClr val="97EAD5"/>
          </a:solidFill>
          <a:effectLst>
            <a:softEdge rad="127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3600" dirty="0">
                <a:solidFill>
                  <a:schemeClr val="bg1"/>
                </a:solidFill>
              </a:rPr>
              <a:t>INTRODUCTIO</a:t>
            </a:r>
            <a:r>
              <a:rPr lang="es-ES" sz="3600" dirty="0">
                <a:solidFill>
                  <a:schemeClr val="bg1"/>
                </a:solidFill>
              </a:rPr>
              <a:t>N</a:t>
            </a:r>
            <a:r>
              <a:rPr lang="es-ES_tradnl" sz="3600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132" name="CuadroTexto 131"/>
          <p:cNvSpPr txBox="1"/>
          <p:nvPr/>
        </p:nvSpPr>
        <p:spPr>
          <a:xfrm>
            <a:off x="164296" y="8086893"/>
            <a:ext cx="5241885" cy="646331"/>
          </a:xfrm>
          <a:prstGeom prst="rect">
            <a:avLst/>
          </a:prstGeom>
          <a:solidFill>
            <a:srgbClr val="97EAD5"/>
          </a:solidFill>
          <a:effectLst>
            <a:softEdge rad="127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3600" dirty="0">
                <a:solidFill>
                  <a:schemeClr val="bg1"/>
                </a:solidFill>
              </a:rPr>
              <a:t>METHODS</a:t>
            </a:r>
            <a:r>
              <a:rPr lang="es-ES_tradnl" sz="3600" dirty="0">
                <a:solidFill>
                  <a:schemeClr val="bg1"/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17014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ofundidad">
  <a:themeElements>
    <a:clrScheme name="Profundidad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Profundidad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rofundidad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1461</TotalTime>
  <Words>1365</Words>
  <Application>Microsoft Macintosh PowerPoint</Application>
  <PresentationFormat>Custom</PresentationFormat>
  <Paragraphs>97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Rounded MT Bold</vt:lpstr>
      <vt:lpstr>Calibri</vt:lpstr>
      <vt:lpstr>Corbel</vt:lpstr>
      <vt:lpstr>Profundidad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Hugo Ivan Escalante Almazan</cp:lastModifiedBy>
  <cp:revision>60</cp:revision>
  <cp:lastPrinted>2019-03-04T03:48:25Z</cp:lastPrinted>
  <dcterms:created xsi:type="dcterms:W3CDTF">2019-02-27T17:28:34Z</dcterms:created>
  <dcterms:modified xsi:type="dcterms:W3CDTF">2019-03-04T04:10:17Z</dcterms:modified>
</cp:coreProperties>
</file>