
<file path=[Content_Types].xml><?xml version="1.0" encoding="utf-8"?>
<Types xmlns="http://schemas.openxmlformats.org/package/2006/content-types">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21945600"/>
  <p:notesSz cx="6715125" cy="9239250"/>
  <p:defaultTextStyle>
    <a:defPPr>
      <a:defRPr lang="en-US"/>
    </a:defPPr>
    <a:lvl1pPr algn="ctr" rtl="0" fontAlgn="base">
      <a:spcBef>
        <a:spcPct val="0"/>
      </a:spcBef>
      <a:spcAft>
        <a:spcPct val="0"/>
      </a:spcAft>
      <a:defRPr sz="5700" kern="1200">
        <a:solidFill>
          <a:schemeClr val="tx1"/>
        </a:solidFill>
        <a:latin typeface="Arial" charset="0"/>
        <a:ea typeface="+mn-ea"/>
        <a:cs typeface="+mn-cs"/>
      </a:defRPr>
    </a:lvl1pPr>
    <a:lvl2pPr marL="457200" algn="ctr" rtl="0" fontAlgn="base">
      <a:spcBef>
        <a:spcPct val="0"/>
      </a:spcBef>
      <a:spcAft>
        <a:spcPct val="0"/>
      </a:spcAft>
      <a:defRPr sz="5700" kern="1200">
        <a:solidFill>
          <a:schemeClr val="tx1"/>
        </a:solidFill>
        <a:latin typeface="Arial" charset="0"/>
        <a:ea typeface="+mn-ea"/>
        <a:cs typeface="+mn-cs"/>
      </a:defRPr>
    </a:lvl2pPr>
    <a:lvl3pPr marL="914400" algn="ctr" rtl="0" fontAlgn="base">
      <a:spcBef>
        <a:spcPct val="0"/>
      </a:spcBef>
      <a:spcAft>
        <a:spcPct val="0"/>
      </a:spcAft>
      <a:defRPr sz="5700" kern="1200">
        <a:solidFill>
          <a:schemeClr val="tx1"/>
        </a:solidFill>
        <a:latin typeface="Arial" charset="0"/>
        <a:ea typeface="+mn-ea"/>
        <a:cs typeface="+mn-cs"/>
      </a:defRPr>
    </a:lvl3pPr>
    <a:lvl4pPr marL="1371600" algn="ctr" rtl="0" fontAlgn="base">
      <a:spcBef>
        <a:spcPct val="0"/>
      </a:spcBef>
      <a:spcAft>
        <a:spcPct val="0"/>
      </a:spcAft>
      <a:defRPr sz="5700" kern="1200">
        <a:solidFill>
          <a:schemeClr val="tx1"/>
        </a:solidFill>
        <a:latin typeface="Arial" charset="0"/>
        <a:ea typeface="+mn-ea"/>
        <a:cs typeface="+mn-cs"/>
      </a:defRPr>
    </a:lvl4pPr>
    <a:lvl5pPr marL="1828800" algn="ctr" rtl="0" fontAlgn="base">
      <a:spcBef>
        <a:spcPct val="0"/>
      </a:spcBef>
      <a:spcAft>
        <a:spcPct val="0"/>
      </a:spcAft>
      <a:defRPr sz="5700" kern="1200">
        <a:solidFill>
          <a:schemeClr val="tx1"/>
        </a:solidFill>
        <a:latin typeface="Arial" charset="0"/>
        <a:ea typeface="+mn-ea"/>
        <a:cs typeface="+mn-cs"/>
      </a:defRPr>
    </a:lvl5pPr>
    <a:lvl6pPr marL="2286000" algn="l" defTabSz="914400" rtl="0" eaLnBrk="1" latinLnBrk="0" hangingPunct="1">
      <a:defRPr sz="5700" kern="1200">
        <a:solidFill>
          <a:schemeClr val="tx1"/>
        </a:solidFill>
        <a:latin typeface="Arial" charset="0"/>
        <a:ea typeface="+mn-ea"/>
        <a:cs typeface="+mn-cs"/>
      </a:defRPr>
    </a:lvl6pPr>
    <a:lvl7pPr marL="2743200" algn="l" defTabSz="914400" rtl="0" eaLnBrk="1" latinLnBrk="0" hangingPunct="1">
      <a:defRPr sz="5700" kern="1200">
        <a:solidFill>
          <a:schemeClr val="tx1"/>
        </a:solidFill>
        <a:latin typeface="Arial" charset="0"/>
        <a:ea typeface="+mn-ea"/>
        <a:cs typeface="+mn-cs"/>
      </a:defRPr>
    </a:lvl7pPr>
    <a:lvl8pPr marL="3200400" algn="l" defTabSz="914400" rtl="0" eaLnBrk="1" latinLnBrk="0" hangingPunct="1">
      <a:defRPr sz="5700" kern="1200">
        <a:solidFill>
          <a:schemeClr val="tx1"/>
        </a:solidFill>
        <a:latin typeface="Arial" charset="0"/>
        <a:ea typeface="+mn-ea"/>
        <a:cs typeface="+mn-cs"/>
      </a:defRPr>
    </a:lvl8pPr>
    <a:lvl9pPr marL="3657600" algn="l" defTabSz="914400" rtl="0" eaLnBrk="1" latinLnBrk="0" hangingPunct="1">
      <a:defRPr sz="57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C0C0C0"/>
    <a:srgbClr val="0046D2"/>
    <a:srgbClr val="FF0000"/>
    <a:srgbClr val="698ED9"/>
    <a:srgbClr val="A7C4FF"/>
    <a:srgbClr val="003064"/>
    <a:srgbClr val="003399"/>
    <a:srgbClr val="00216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9642" autoAdjust="0"/>
  </p:normalViewPr>
  <p:slideViewPr>
    <p:cSldViewPr snapToGrid="0">
      <p:cViewPr>
        <p:scale>
          <a:sx n="40" d="100"/>
          <a:sy n="40" d="100"/>
        </p:scale>
        <p:origin x="3510" y="2310"/>
      </p:cViewPr>
      <p:guideLst>
        <p:guide orient="horz" pos="3617"/>
        <p:guide orient="horz" pos="13464"/>
        <p:guide pos="2723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07950" y="692150"/>
            <a:ext cx="6932613" cy="3465513"/>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E279393-EA8E-4566-9981-4DCF205B5222}" type="slidenum">
              <a:rPr lang="en-US"/>
              <a:pPr/>
              <a:t>‹#›</a:t>
            </a:fld>
            <a:endParaRPr lang="en-US"/>
          </a:p>
        </p:txBody>
      </p:sp>
    </p:spTree>
    <p:extLst>
      <p:ext uri="{BB962C8B-B14F-4D97-AF65-F5344CB8AC3E}">
        <p14:creationId xmlns="" xmlns:p14="http://schemas.microsoft.com/office/powerpoint/2010/main" val="7600172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8EF94F-346A-4ABD-AA2E-BF9553AF0950}"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megaprint.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5" name="Picture 4">
            <a:hlinkClick r:id="rId3"/>
          </p:cNvPr>
          <p:cNvPicPr>
            <a:picLocks noChangeAspect="1" noChangeArrowheads="1"/>
          </p:cNvPicPr>
          <p:nvPr userDrawn="1"/>
        </p:nvPicPr>
        <p:blipFill>
          <a:blip r:embed="rId4" cstate="print">
            <a:extLst>
              <a:ext uri="{28A0092B-C50C-407E-A947-70E740481C1C}">
                <a14:useLocalDpi xmlns="" xmlns:a14="http://schemas.microsoft.com/office/drawing/2010/main" val="0"/>
              </a:ext>
            </a:extLst>
          </a:blip>
          <a:srcRect r="38727"/>
          <a:stretch>
            <a:fillRect/>
          </a:stretch>
        </p:blipFill>
        <p:spPr bwMode="auto">
          <a:xfrm>
            <a:off x="37589459" y="21598535"/>
            <a:ext cx="3255359" cy="167197"/>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1"/>
          <p:cNvSpPr txBox="1"/>
          <p:nvPr userDrawn="1"/>
        </p:nvSpPr>
        <p:spPr>
          <a:xfrm>
            <a:off x="40821959" y="21521699"/>
            <a:ext cx="1975669" cy="292388"/>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300" dirty="0" smtClean="0">
                <a:solidFill>
                  <a:schemeClr val="bg1"/>
                </a:solidFill>
              </a:rPr>
              <a:t>www.postersession.com</a:t>
            </a:r>
            <a:endParaRPr lang="en-US" sz="13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2908300" rtl="0" fontAlgn="base">
        <a:spcBef>
          <a:spcPct val="0"/>
        </a:spcBef>
        <a:spcAft>
          <a:spcPct val="0"/>
        </a:spcAft>
        <a:defRPr sz="14000">
          <a:solidFill>
            <a:schemeClr val="tx2"/>
          </a:solidFill>
          <a:latin typeface="+mj-lt"/>
          <a:ea typeface="+mj-ea"/>
          <a:cs typeface="+mj-cs"/>
        </a:defRPr>
      </a:lvl1pPr>
      <a:lvl2pPr algn="ctr" defTabSz="2908300" rtl="0" fontAlgn="base">
        <a:spcBef>
          <a:spcPct val="0"/>
        </a:spcBef>
        <a:spcAft>
          <a:spcPct val="0"/>
        </a:spcAft>
        <a:defRPr sz="14000">
          <a:solidFill>
            <a:schemeClr val="tx2"/>
          </a:solidFill>
          <a:latin typeface="Arial" charset="0"/>
        </a:defRPr>
      </a:lvl2pPr>
      <a:lvl3pPr algn="ctr" defTabSz="2908300" rtl="0" fontAlgn="base">
        <a:spcBef>
          <a:spcPct val="0"/>
        </a:spcBef>
        <a:spcAft>
          <a:spcPct val="0"/>
        </a:spcAft>
        <a:defRPr sz="14000">
          <a:solidFill>
            <a:schemeClr val="tx2"/>
          </a:solidFill>
          <a:latin typeface="Arial" charset="0"/>
        </a:defRPr>
      </a:lvl3pPr>
      <a:lvl4pPr algn="ctr" defTabSz="2908300" rtl="0" fontAlgn="base">
        <a:spcBef>
          <a:spcPct val="0"/>
        </a:spcBef>
        <a:spcAft>
          <a:spcPct val="0"/>
        </a:spcAft>
        <a:defRPr sz="14000">
          <a:solidFill>
            <a:schemeClr val="tx2"/>
          </a:solidFill>
          <a:latin typeface="Arial" charset="0"/>
        </a:defRPr>
      </a:lvl4pPr>
      <a:lvl5pPr algn="ctr" defTabSz="2908300" rtl="0" fontAlgn="base">
        <a:spcBef>
          <a:spcPct val="0"/>
        </a:spcBef>
        <a:spcAft>
          <a:spcPct val="0"/>
        </a:spcAft>
        <a:defRPr sz="14000">
          <a:solidFill>
            <a:schemeClr val="tx2"/>
          </a:solidFill>
          <a:latin typeface="Arial" charset="0"/>
        </a:defRPr>
      </a:lvl5pPr>
      <a:lvl6pPr marL="457200" algn="ctr" defTabSz="2908300" rtl="0" fontAlgn="base">
        <a:spcBef>
          <a:spcPct val="0"/>
        </a:spcBef>
        <a:spcAft>
          <a:spcPct val="0"/>
        </a:spcAft>
        <a:defRPr sz="14000">
          <a:solidFill>
            <a:schemeClr val="tx2"/>
          </a:solidFill>
          <a:latin typeface="Arial" charset="0"/>
        </a:defRPr>
      </a:lvl6pPr>
      <a:lvl7pPr marL="914400" algn="ctr" defTabSz="2908300" rtl="0" fontAlgn="base">
        <a:spcBef>
          <a:spcPct val="0"/>
        </a:spcBef>
        <a:spcAft>
          <a:spcPct val="0"/>
        </a:spcAft>
        <a:defRPr sz="14000">
          <a:solidFill>
            <a:schemeClr val="tx2"/>
          </a:solidFill>
          <a:latin typeface="Arial" charset="0"/>
        </a:defRPr>
      </a:lvl7pPr>
      <a:lvl8pPr marL="1371600" algn="ctr" defTabSz="2908300" rtl="0" fontAlgn="base">
        <a:spcBef>
          <a:spcPct val="0"/>
        </a:spcBef>
        <a:spcAft>
          <a:spcPct val="0"/>
        </a:spcAft>
        <a:defRPr sz="14000">
          <a:solidFill>
            <a:schemeClr val="tx2"/>
          </a:solidFill>
          <a:latin typeface="Arial" charset="0"/>
        </a:defRPr>
      </a:lvl8pPr>
      <a:lvl9pPr marL="1828800" algn="ctr" defTabSz="2908300" rtl="0" fontAlgn="base">
        <a:spcBef>
          <a:spcPct val="0"/>
        </a:spcBef>
        <a:spcAft>
          <a:spcPct val="0"/>
        </a:spcAft>
        <a:defRPr sz="14000">
          <a:solidFill>
            <a:schemeClr val="tx2"/>
          </a:solidFill>
          <a:latin typeface="Arial" charset="0"/>
        </a:defRPr>
      </a:lvl9pPr>
    </p:titleStyle>
    <p:bodyStyle>
      <a:lvl1pPr marL="1090613" indent="-1090613" algn="l" defTabSz="2908300" rtl="0" fontAlgn="base">
        <a:spcBef>
          <a:spcPct val="20000"/>
        </a:spcBef>
        <a:spcAft>
          <a:spcPct val="0"/>
        </a:spcAft>
        <a:buChar char="•"/>
        <a:defRPr sz="10100">
          <a:solidFill>
            <a:schemeClr val="tx1"/>
          </a:solidFill>
          <a:latin typeface="+mn-lt"/>
          <a:ea typeface="+mn-ea"/>
          <a:cs typeface="+mn-cs"/>
        </a:defRPr>
      </a:lvl1pPr>
      <a:lvl2pPr marL="2362200" indent="-909638" algn="l" defTabSz="2908300" rtl="0" fontAlgn="base">
        <a:spcBef>
          <a:spcPct val="20000"/>
        </a:spcBef>
        <a:spcAft>
          <a:spcPct val="0"/>
        </a:spcAft>
        <a:buChar char="–"/>
        <a:defRPr sz="8800">
          <a:solidFill>
            <a:schemeClr val="tx1"/>
          </a:solidFill>
          <a:latin typeface="+mn-lt"/>
        </a:defRPr>
      </a:lvl2pPr>
      <a:lvl3pPr marL="3633788" indent="-725488" algn="l" defTabSz="2908300" rtl="0" fontAlgn="base">
        <a:spcBef>
          <a:spcPct val="20000"/>
        </a:spcBef>
        <a:spcAft>
          <a:spcPct val="0"/>
        </a:spcAft>
        <a:buChar char="•"/>
        <a:defRPr sz="7600">
          <a:solidFill>
            <a:schemeClr val="tx1"/>
          </a:solidFill>
          <a:latin typeface="+mn-lt"/>
        </a:defRPr>
      </a:lvl3pPr>
      <a:lvl4pPr marL="5086350" indent="-725488" algn="l" defTabSz="2908300" rtl="0" fontAlgn="base">
        <a:spcBef>
          <a:spcPct val="20000"/>
        </a:spcBef>
        <a:spcAft>
          <a:spcPct val="0"/>
        </a:spcAft>
        <a:buChar char="–"/>
        <a:defRPr sz="6300">
          <a:solidFill>
            <a:schemeClr val="tx1"/>
          </a:solidFill>
          <a:latin typeface="+mn-lt"/>
        </a:defRPr>
      </a:lvl4pPr>
      <a:lvl5pPr marL="6540500" indent="-727075" algn="l" defTabSz="2908300" rtl="0" fontAlgn="base">
        <a:spcBef>
          <a:spcPct val="20000"/>
        </a:spcBef>
        <a:spcAft>
          <a:spcPct val="0"/>
        </a:spcAft>
        <a:buChar char="»"/>
        <a:defRPr sz="6300">
          <a:solidFill>
            <a:schemeClr val="tx1"/>
          </a:solidFill>
          <a:latin typeface="+mn-lt"/>
        </a:defRPr>
      </a:lvl5pPr>
      <a:lvl6pPr marL="6997700" indent="-727075" algn="l" defTabSz="2908300" rtl="0" fontAlgn="base">
        <a:spcBef>
          <a:spcPct val="20000"/>
        </a:spcBef>
        <a:spcAft>
          <a:spcPct val="0"/>
        </a:spcAft>
        <a:buChar char="»"/>
        <a:defRPr sz="6300">
          <a:solidFill>
            <a:schemeClr val="tx1"/>
          </a:solidFill>
          <a:latin typeface="+mn-lt"/>
        </a:defRPr>
      </a:lvl6pPr>
      <a:lvl7pPr marL="7454900" indent="-727075" algn="l" defTabSz="2908300" rtl="0" fontAlgn="base">
        <a:spcBef>
          <a:spcPct val="20000"/>
        </a:spcBef>
        <a:spcAft>
          <a:spcPct val="0"/>
        </a:spcAft>
        <a:buChar char="»"/>
        <a:defRPr sz="6300">
          <a:solidFill>
            <a:schemeClr val="tx1"/>
          </a:solidFill>
          <a:latin typeface="+mn-lt"/>
        </a:defRPr>
      </a:lvl7pPr>
      <a:lvl8pPr marL="7912100" indent="-727075" algn="l" defTabSz="2908300" rtl="0" fontAlgn="base">
        <a:spcBef>
          <a:spcPct val="20000"/>
        </a:spcBef>
        <a:spcAft>
          <a:spcPct val="0"/>
        </a:spcAft>
        <a:buChar char="»"/>
        <a:defRPr sz="6300">
          <a:solidFill>
            <a:schemeClr val="tx1"/>
          </a:solidFill>
          <a:latin typeface="+mn-lt"/>
        </a:defRPr>
      </a:lvl8pPr>
      <a:lvl9pPr marL="8369300" indent="-727075" algn="l" defTabSz="2908300" rtl="0" fontAlgn="base">
        <a:spcBef>
          <a:spcPct val="20000"/>
        </a:spcBef>
        <a:spcAft>
          <a:spcPct val="0"/>
        </a:spcAft>
        <a:buChar char="»"/>
        <a:defRPr sz="63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rgbClr val="EAEAEA"/>
            </a:gs>
            <a:gs pos="100000">
              <a:srgbClr val="003064"/>
            </a:gs>
          </a:gsLst>
          <a:lin ang="5400000" scaled="1"/>
        </a:gradFill>
        <a:effectLst/>
      </p:bgPr>
    </p:bg>
    <p:spTree>
      <p:nvGrpSpPr>
        <p:cNvPr id="1" name=""/>
        <p:cNvGrpSpPr/>
        <p:nvPr/>
      </p:nvGrpSpPr>
      <p:grpSpPr>
        <a:xfrm>
          <a:off x="0" y="0"/>
          <a:ext cx="0" cy="0"/>
          <a:chOff x="0" y="0"/>
          <a:chExt cx="0" cy="0"/>
        </a:xfrm>
      </p:grpSpPr>
      <p:sp>
        <p:nvSpPr>
          <p:cNvPr id="2078" name="AutoShape 30"/>
          <p:cNvSpPr>
            <a:spLocks noChangeArrowheads="1"/>
          </p:cNvSpPr>
          <p:nvPr/>
        </p:nvSpPr>
        <p:spPr bwMode="auto">
          <a:xfrm>
            <a:off x="29418456" y="4064000"/>
            <a:ext cx="13794835" cy="173228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dirty="0"/>
          </a:p>
        </p:txBody>
      </p:sp>
      <p:sp>
        <p:nvSpPr>
          <p:cNvPr id="2077" name="AutoShape 29"/>
          <p:cNvSpPr>
            <a:spLocks noChangeArrowheads="1"/>
          </p:cNvSpPr>
          <p:nvPr/>
        </p:nvSpPr>
        <p:spPr bwMode="auto">
          <a:xfrm>
            <a:off x="15159256" y="4105563"/>
            <a:ext cx="13794835" cy="173228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52" name="AutoShape 4"/>
          <p:cNvSpPr>
            <a:spLocks noChangeArrowheads="1"/>
          </p:cNvSpPr>
          <p:nvPr/>
        </p:nvSpPr>
        <p:spPr bwMode="auto">
          <a:xfrm>
            <a:off x="612703" y="4622800"/>
            <a:ext cx="13794835" cy="4396509"/>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57" name="Text Box 9"/>
          <p:cNvSpPr txBox="1">
            <a:spLocks noChangeArrowheads="1"/>
          </p:cNvSpPr>
          <p:nvPr/>
        </p:nvSpPr>
        <p:spPr bwMode="auto">
          <a:xfrm>
            <a:off x="1219200" y="5883275"/>
            <a:ext cx="12717516" cy="1698523"/>
          </a:xfrm>
          <a:prstGeom prst="rect">
            <a:avLst/>
          </a:prstGeom>
          <a:noFill/>
          <a:ln w="9525">
            <a:noFill/>
            <a:miter lim="800000"/>
            <a:headEnd/>
            <a:tailEnd/>
          </a:ln>
          <a:effectLst/>
        </p:spPr>
        <p:txBody>
          <a:bodyPr wrap="square" lIns="60559" tIns="30280" rIns="60559" bIns="30280">
            <a:spAutoFit/>
          </a:bodyPr>
          <a:lstStyle/>
          <a:p>
            <a:pPr algn="just" defTabSz="2908300" eaLnBrk="0" hangingPunct="0">
              <a:lnSpc>
                <a:spcPct val="95000"/>
              </a:lnSpc>
            </a:pPr>
            <a:r>
              <a:rPr lang="en-US" sz="2800" dirty="0" smtClean="0"/>
              <a:t>To develop rationale means through </a:t>
            </a:r>
            <a:r>
              <a:rPr lang="en-US" sz="2800" dirty="0" err="1" smtClean="0"/>
              <a:t>genomically</a:t>
            </a:r>
            <a:r>
              <a:rPr lang="en-US" sz="2800" dirty="0" smtClean="0"/>
              <a:t> guided research in all drug development and treatment programs to improve efficacy</a:t>
            </a:r>
            <a:r>
              <a:rPr lang="en-US" sz="2800" dirty="0" smtClean="0"/>
              <a:t>, avoid life threatening side effects and  promote cost effectiveness. </a:t>
            </a:r>
            <a:r>
              <a:rPr lang="en-US" sz="2800" dirty="0" smtClean="0"/>
              <a:t>It could act as a tool for individuals to change their way of life and adopt precautionary ways  for future better life. </a:t>
            </a:r>
            <a:endParaRPr lang="en-US" sz="2800" b="1" dirty="0">
              <a:latin typeface="Times New Roman" pitchFamily="18" charset="0"/>
            </a:endParaRPr>
          </a:p>
        </p:txBody>
      </p:sp>
      <p:sp>
        <p:nvSpPr>
          <p:cNvPr id="2061" name="AutoShape 13"/>
          <p:cNvSpPr>
            <a:spLocks noChangeArrowheads="1"/>
          </p:cNvSpPr>
          <p:nvPr/>
        </p:nvSpPr>
        <p:spPr bwMode="auto">
          <a:xfrm>
            <a:off x="685800" y="254000"/>
            <a:ext cx="42519600" cy="35052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p:spPr>
        <p:txBody>
          <a:bodyPr wrap="none" lIns="60559" tIns="30280" rIns="60559" bIns="30280" anchor="ctr"/>
          <a:lstStyle/>
          <a:p>
            <a:pPr defTabSz="2908300"/>
            <a:endParaRPr lang="en-US">
              <a:solidFill>
                <a:schemeClr val="bg1"/>
              </a:solidFill>
            </a:endParaRPr>
          </a:p>
        </p:txBody>
      </p:sp>
      <p:sp>
        <p:nvSpPr>
          <p:cNvPr id="2062" name="Text Box 14"/>
          <p:cNvSpPr txBox="1">
            <a:spLocks noChangeArrowheads="1"/>
          </p:cNvSpPr>
          <p:nvPr/>
        </p:nvSpPr>
        <p:spPr bwMode="auto">
          <a:xfrm>
            <a:off x="1219199" y="431800"/>
            <a:ext cx="41175709" cy="3285111"/>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sz="7200" dirty="0" err="1" smtClean="0"/>
              <a:t>Pharmacogenomic</a:t>
            </a:r>
            <a:r>
              <a:rPr lang="en-US" sz="7200" dirty="0" smtClean="0"/>
              <a:t>: An era to shift from generalized to personalized drug therapy</a:t>
            </a:r>
            <a:r>
              <a:rPr lang="en-US" sz="8800" dirty="0" smtClean="0"/>
              <a:t>.</a:t>
            </a:r>
          </a:p>
          <a:p>
            <a:pPr defTabSz="2908300">
              <a:spcBef>
                <a:spcPct val="50000"/>
              </a:spcBef>
            </a:pPr>
            <a:r>
              <a:rPr lang="en-US" dirty="0" smtClean="0"/>
              <a:t> </a:t>
            </a:r>
            <a:r>
              <a:rPr lang="en-US" dirty="0" err="1" smtClean="0"/>
              <a:t>Dr.Anab</a:t>
            </a:r>
            <a:r>
              <a:rPr lang="en-US" dirty="0" smtClean="0"/>
              <a:t> Fatima &amp; </a:t>
            </a:r>
            <a:r>
              <a:rPr lang="en-US" dirty="0" err="1" smtClean="0"/>
              <a:t>Dr.Hina</a:t>
            </a:r>
            <a:r>
              <a:rPr lang="en-US" dirty="0" smtClean="0"/>
              <a:t> </a:t>
            </a:r>
            <a:r>
              <a:rPr lang="en-US" dirty="0" err="1" smtClean="0"/>
              <a:t>Zahid</a:t>
            </a:r>
            <a:endParaRPr lang="en-US" dirty="0" smtClean="0"/>
          </a:p>
          <a:p>
            <a:pPr lvl="0"/>
            <a:r>
              <a:rPr lang="en-US" sz="3600" dirty="0" smtClean="0"/>
              <a:t>Faculty of </a:t>
            </a:r>
            <a:r>
              <a:rPr lang="en-US" sz="3600" dirty="0" err="1" smtClean="0"/>
              <a:t>Pharmacy,Dow</a:t>
            </a:r>
            <a:r>
              <a:rPr lang="en-US" sz="3600" dirty="0" smtClean="0"/>
              <a:t> University of Health  Sciences.</a:t>
            </a:r>
            <a:endParaRPr lang="en-US" sz="3600" dirty="0"/>
          </a:p>
        </p:txBody>
      </p:sp>
      <p:sp>
        <p:nvSpPr>
          <p:cNvPr id="2064" name="Text Box 16"/>
          <p:cNvSpPr txBox="1">
            <a:spLocks noChangeArrowheads="1"/>
          </p:cNvSpPr>
          <p:nvPr/>
        </p:nvSpPr>
        <p:spPr bwMode="auto">
          <a:xfrm>
            <a:off x="685800" y="1473200"/>
            <a:ext cx="3657600" cy="1376896"/>
          </a:xfrm>
          <a:prstGeom prst="rect">
            <a:avLst/>
          </a:prstGeom>
          <a:noFill/>
          <a:ln w="9525">
            <a:noFill/>
            <a:miter lim="800000"/>
            <a:headEnd/>
            <a:tailEnd/>
          </a:ln>
          <a:effectLst/>
        </p:spPr>
        <p:txBody>
          <a:bodyPr lIns="60559" tIns="30280" rIns="60559" bIns="30280">
            <a:spAutoFit/>
          </a:bodyPr>
          <a:lstStyle/>
          <a:p>
            <a:pPr defTabSz="2908300">
              <a:spcBef>
                <a:spcPct val="50000"/>
              </a:spcBef>
            </a:pPr>
            <a:endParaRPr lang="en-US" b="1" dirty="0"/>
          </a:p>
          <a:p>
            <a:pPr defTabSz="2908300">
              <a:spcBef>
                <a:spcPct val="50000"/>
              </a:spcBef>
            </a:pPr>
            <a:endParaRPr lang="en-US" sz="1900" dirty="0">
              <a:solidFill>
                <a:srgbClr val="FF0000"/>
              </a:solidFill>
            </a:endParaRPr>
          </a:p>
        </p:txBody>
      </p:sp>
      <p:sp>
        <p:nvSpPr>
          <p:cNvPr id="2073" name="Text Box 25"/>
          <p:cNvSpPr txBox="1">
            <a:spLocks noChangeArrowheads="1"/>
          </p:cNvSpPr>
          <p:nvPr/>
        </p:nvSpPr>
        <p:spPr bwMode="auto">
          <a:xfrm>
            <a:off x="30050509" y="4326784"/>
            <a:ext cx="12510655" cy="492039"/>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sz="2800" b="1" dirty="0" smtClean="0"/>
              <a:t>Table 1</a:t>
            </a:r>
            <a:r>
              <a:rPr lang="en-US" sz="2800" dirty="0" smtClean="0"/>
              <a:t>. The prototype for the genome basis of drug efficacy</a:t>
            </a:r>
          </a:p>
        </p:txBody>
      </p:sp>
      <p:sp>
        <p:nvSpPr>
          <p:cNvPr id="2075" name="Text Box 27"/>
          <p:cNvSpPr txBox="1">
            <a:spLocks noChangeArrowheads="1"/>
          </p:cNvSpPr>
          <p:nvPr/>
        </p:nvSpPr>
        <p:spPr bwMode="auto">
          <a:xfrm>
            <a:off x="32404588" y="13280938"/>
            <a:ext cx="8305800" cy="799815"/>
          </a:xfrm>
          <a:prstGeom prst="rect">
            <a:avLst/>
          </a:prstGeom>
          <a:noFill/>
          <a:ln w="9525">
            <a:noFill/>
            <a:miter lim="800000"/>
            <a:headEnd/>
            <a:tailEnd/>
          </a:ln>
          <a:effectLst/>
        </p:spPr>
        <p:txBody>
          <a:bodyPr lIns="60559" tIns="30280" rIns="60559" bIns="30280">
            <a:spAutoFit/>
          </a:bodyPr>
          <a:lstStyle/>
          <a:p>
            <a:pPr defTabSz="2908300">
              <a:spcBef>
                <a:spcPct val="50000"/>
              </a:spcBef>
            </a:pPr>
            <a:r>
              <a:rPr lang="en-US" sz="4800" b="1" dirty="0"/>
              <a:t>Bibliography</a:t>
            </a:r>
          </a:p>
        </p:txBody>
      </p:sp>
      <p:sp>
        <p:nvSpPr>
          <p:cNvPr id="2086" name="Text Box 38"/>
          <p:cNvSpPr txBox="1">
            <a:spLocks noChangeArrowheads="1"/>
          </p:cNvSpPr>
          <p:nvPr/>
        </p:nvSpPr>
        <p:spPr bwMode="auto">
          <a:xfrm>
            <a:off x="29884255" y="14038118"/>
            <a:ext cx="13050981" cy="7032822"/>
          </a:xfrm>
          <a:prstGeom prst="rect">
            <a:avLst/>
          </a:prstGeom>
          <a:noFill/>
          <a:ln w="57150" cmpd="thinThick">
            <a:noFill/>
            <a:miter lim="800000"/>
            <a:headEnd/>
            <a:tailEnd/>
          </a:ln>
          <a:effectLst/>
        </p:spPr>
        <p:txBody>
          <a:bodyPr wrap="square" lIns="40512" tIns="20256" rIns="40512" bIns="20256">
            <a:spAutoFit/>
          </a:bodyPr>
          <a:lstStyle/>
          <a:p>
            <a:pPr marL="342900" lvl="0" indent="-342900" algn="just"/>
            <a:r>
              <a:rPr lang="en-US" sz="1300" dirty="0" smtClean="0"/>
              <a:t>1.Andrew R Harper  and Eric J </a:t>
            </a:r>
            <a:r>
              <a:rPr lang="en-US" sz="1300" dirty="0" err="1" smtClean="0"/>
              <a:t>Topo</a:t>
            </a:r>
            <a:r>
              <a:rPr lang="en-US" sz="1300" dirty="0" smtClean="0"/>
              <a:t>. </a:t>
            </a:r>
            <a:r>
              <a:rPr lang="en-US" sz="1300" dirty="0" err="1" smtClean="0"/>
              <a:t>Pharmacogenomics</a:t>
            </a:r>
            <a:r>
              <a:rPr lang="en-US" sz="1300" dirty="0" smtClean="0"/>
              <a:t> in clinical practice and drug development. Nat </a:t>
            </a:r>
            <a:r>
              <a:rPr lang="en-US" sz="1300" dirty="0" err="1" smtClean="0"/>
              <a:t>Biotechnol</a:t>
            </a:r>
            <a:r>
              <a:rPr lang="en-US" sz="1300" dirty="0" smtClean="0"/>
              <a:t> . 2012 November ; 30(11): . doi:10.1038/nbt.2424.NIH</a:t>
            </a:r>
          </a:p>
          <a:p>
            <a:pPr lvl="0" algn="just"/>
            <a:r>
              <a:rPr lang="en-US" sz="1300" dirty="0" smtClean="0"/>
              <a:t>2..Ashley, E.A., A.J. Butte, M.T. Wheeler, R. Chen, T.E. Klein, F.E. Dewey, J.T. Dudley, K.E. Ormond, A. </a:t>
            </a:r>
            <a:r>
              <a:rPr lang="en-US" sz="1300" dirty="0" err="1" smtClean="0"/>
              <a:t>Pavlovic</a:t>
            </a:r>
            <a:r>
              <a:rPr lang="en-US" sz="1300" dirty="0" smtClean="0"/>
              <a:t> and A.A. Morgan. 2010. Clinical assessment incorporating a personal genome. Lancet, 375:1525-1535. </a:t>
            </a:r>
          </a:p>
          <a:p>
            <a:pPr lvl="0" algn="just"/>
            <a:r>
              <a:rPr lang="en-US" sz="1300" dirty="0" smtClean="0"/>
              <a:t>3. </a:t>
            </a:r>
            <a:r>
              <a:rPr lang="en-US" sz="1300" dirty="0" err="1" smtClean="0"/>
              <a:t>Drögemöller</a:t>
            </a:r>
            <a:r>
              <a:rPr lang="en-US" sz="1300" dirty="0" smtClean="0"/>
              <a:t>, B.I., G.E. Wright, D.J. </a:t>
            </a:r>
            <a:r>
              <a:rPr lang="en-US" sz="1300" dirty="0" err="1" smtClean="0"/>
              <a:t>Niehaus</a:t>
            </a:r>
            <a:r>
              <a:rPr lang="en-US" sz="1300" dirty="0" smtClean="0"/>
              <a:t>, R.A. </a:t>
            </a:r>
            <a:r>
              <a:rPr lang="en-US" sz="1300" dirty="0" err="1" smtClean="0"/>
              <a:t>Emsley</a:t>
            </a:r>
            <a:r>
              <a:rPr lang="en-US" sz="1300" dirty="0" smtClean="0"/>
              <a:t> and L. </a:t>
            </a:r>
            <a:r>
              <a:rPr lang="en-US" sz="1300" dirty="0" err="1" smtClean="0"/>
              <a:t>Warnich</a:t>
            </a:r>
            <a:r>
              <a:rPr lang="en-US" sz="1300" dirty="0" smtClean="0"/>
              <a:t>. 2011. Whole-genome </a:t>
            </a:r>
            <a:r>
              <a:rPr lang="en-US" sz="1300" dirty="0" err="1" smtClean="0"/>
              <a:t>resequencing</a:t>
            </a:r>
            <a:r>
              <a:rPr lang="en-US" sz="1300" dirty="0" smtClean="0"/>
              <a:t> in </a:t>
            </a:r>
            <a:r>
              <a:rPr lang="en-US" sz="1300" dirty="0" err="1" smtClean="0"/>
              <a:t>pharmacogenomics</a:t>
            </a:r>
            <a:r>
              <a:rPr lang="en-US" sz="1300" dirty="0" smtClean="0"/>
              <a:t>: moving away from past disparities to globally representative applications. </a:t>
            </a:r>
            <a:r>
              <a:rPr lang="en-US" sz="1300" dirty="0" err="1" smtClean="0"/>
              <a:t>Pharmacogenomics</a:t>
            </a:r>
            <a:r>
              <a:rPr lang="en-US" sz="1300" dirty="0" smtClean="0"/>
              <a:t>, 12: 1717-1728.</a:t>
            </a:r>
          </a:p>
          <a:p>
            <a:pPr lvl="0" algn="just"/>
            <a:r>
              <a:rPr lang="en-US" sz="1300" dirty="0" smtClean="0"/>
              <a:t>4.Mizzi, C., B. Peters, C. </a:t>
            </a:r>
            <a:r>
              <a:rPr lang="en-US" sz="1300" dirty="0" err="1" smtClean="0"/>
              <a:t>Mitropoulou</a:t>
            </a:r>
            <a:r>
              <a:rPr lang="en-US" sz="1300" dirty="0" smtClean="0"/>
              <a:t>, K. Mitropoulos, T. </a:t>
            </a:r>
            <a:r>
              <a:rPr lang="en-US" sz="1300" dirty="0" err="1" smtClean="0"/>
              <a:t>Katsila</a:t>
            </a:r>
            <a:r>
              <a:rPr lang="en-US" sz="1300" dirty="0" smtClean="0"/>
              <a:t>, M.R. </a:t>
            </a:r>
            <a:r>
              <a:rPr lang="en-US" sz="1300" dirty="0" err="1" smtClean="0"/>
              <a:t>Agarwal</a:t>
            </a:r>
            <a:r>
              <a:rPr lang="en-US" sz="1300" dirty="0" smtClean="0"/>
              <a:t>, R.H. van </a:t>
            </a:r>
            <a:r>
              <a:rPr lang="en-US" sz="1300" dirty="0" err="1" smtClean="0"/>
              <a:t>Schaik</a:t>
            </a:r>
            <a:r>
              <a:rPr lang="en-US" sz="1300" dirty="0" smtClean="0"/>
              <a:t>, R. </a:t>
            </a:r>
            <a:r>
              <a:rPr lang="en-US" sz="1300" dirty="0" err="1" smtClean="0"/>
              <a:t>Drmanac</a:t>
            </a:r>
            <a:r>
              <a:rPr lang="en-US" sz="1300" dirty="0" smtClean="0"/>
              <a:t>, J. Borg and </a:t>
            </a:r>
            <a:r>
              <a:rPr lang="en-US" sz="1300" dirty="0" err="1" smtClean="0"/>
              <a:t>G.PPatrinos</a:t>
            </a:r>
            <a:r>
              <a:rPr lang="en-US" sz="1300" dirty="0" smtClean="0"/>
              <a:t>. 2014. Personalized </a:t>
            </a:r>
            <a:r>
              <a:rPr lang="en-US" sz="1300" dirty="0" err="1" smtClean="0"/>
              <a:t>pharmacogenomics</a:t>
            </a:r>
            <a:r>
              <a:rPr lang="en-US" sz="1300" dirty="0" smtClean="0"/>
              <a:t> profiling using whole-genome sequencing. </a:t>
            </a:r>
            <a:r>
              <a:rPr lang="en-US" sz="1300" dirty="0" err="1" smtClean="0"/>
              <a:t>Pharmacogenomics</a:t>
            </a:r>
            <a:r>
              <a:rPr lang="en-US" sz="1300" dirty="0" smtClean="0"/>
              <a:t>, 15:1223-1234.</a:t>
            </a:r>
          </a:p>
          <a:p>
            <a:pPr lvl="0" algn="just"/>
            <a:r>
              <a:rPr lang="en-US" sz="1300" dirty="0" smtClean="0"/>
              <a:t>5.Salleh, M.Z., L.K. </a:t>
            </a:r>
            <a:r>
              <a:rPr lang="en-US" sz="1300" dirty="0" err="1" smtClean="0"/>
              <a:t>Teh</a:t>
            </a:r>
            <a:r>
              <a:rPr lang="en-US" sz="1300" dirty="0" smtClean="0"/>
              <a:t>, L.S. Lee, R.I. </a:t>
            </a:r>
            <a:r>
              <a:rPr lang="en-US" sz="1300" dirty="0" err="1" smtClean="0"/>
              <a:t>Ismet</a:t>
            </a:r>
            <a:r>
              <a:rPr lang="en-US" sz="1300" dirty="0" smtClean="0"/>
              <a:t>, A. </a:t>
            </a:r>
            <a:r>
              <a:rPr lang="en-US" sz="1300" dirty="0" err="1" smtClean="0"/>
              <a:t>Patowary</a:t>
            </a:r>
            <a:r>
              <a:rPr lang="en-US" sz="1300" dirty="0" smtClean="0"/>
              <a:t>, K. Joshi, A. Pasha, A.Z. Ahmed, R.M. </a:t>
            </a:r>
            <a:r>
              <a:rPr lang="en-US" sz="1300" dirty="0" err="1" smtClean="0"/>
              <a:t>Janor</a:t>
            </a:r>
            <a:r>
              <a:rPr lang="en-US" sz="1300" dirty="0" smtClean="0"/>
              <a:t>, A.S. </a:t>
            </a:r>
            <a:r>
              <a:rPr lang="en-US" sz="1300" dirty="0" err="1" smtClean="0"/>
              <a:t>Hamzah</a:t>
            </a:r>
            <a:r>
              <a:rPr lang="en-US" sz="1300" dirty="0" smtClean="0"/>
              <a:t>, A. Adam, K. </a:t>
            </a:r>
            <a:r>
              <a:rPr lang="en-US" sz="1300" dirty="0" err="1" smtClean="0"/>
              <a:t>Yusoff</a:t>
            </a:r>
            <a:r>
              <a:rPr lang="en-US" sz="1300" dirty="0" smtClean="0"/>
              <a:t>, B.P. Hoh, F.H. </a:t>
            </a:r>
            <a:r>
              <a:rPr lang="en-US" sz="1300" dirty="0" err="1" smtClean="0"/>
              <a:t>Hatta</a:t>
            </a:r>
            <a:r>
              <a:rPr lang="en-US" sz="1300" dirty="0" smtClean="0"/>
              <a:t>, M.I. Ismail, V. </a:t>
            </a:r>
            <a:r>
              <a:rPr lang="en-US" sz="1300" dirty="0" err="1" smtClean="0"/>
              <a:t>Scaria</a:t>
            </a:r>
            <a:r>
              <a:rPr lang="en-US" sz="1300" dirty="0" smtClean="0"/>
              <a:t> and S. </a:t>
            </a:r>
            <a:r>
              <a:rPr lang="en-US" sz="1300" dirty="0" err="1" smtClean="0"/>
              <a:t>Sivasubbu</a:t>
            </a:r>
            <a:r>
              <a:rPr lang="en-US" sz="1300" dirty="0" smtClean="0"/>
              <a:t>. 2013. Systematic </a:t>
            </a:r>
            <a:r>
              <a:rPr lang="en-US" sz="1300" dirty="0" err="1" smtClean="0"/>
              <a:t>pharmacogenomics</a:t>
            </a:r>
            <a:r>
              <a:rPr lang="en-US" sz="1300" dirty="0" smtClean="0"/>
              <a:t> analysis of a Malay whole genome: proof of concept for personalized medicine. </a:t>
            </a:r>
            <a:r>
              <a:rPr lang="en-US" sz="1300" dirty="0" err="1" smtClean="0"/>
              <a:t>PloS</a:t>
            </a:r>
            <a:r>
              <a:rPr lang="en-US" sz="1300" dirty="0" smtClean="0"/>
              <a:t> One 8(8):e71554.</a:t>
            </a:r>
          </a:p>
          <a:p>
            <a:pPr lvl="0" algn="just"/>
            <a:r>
              <a:rPr lang="en-US" sz="1300" dirty="0" smtClean="0"/>
              <a:t>6 </a:t>
            </a:r>
            <a:r>
              <a:rPr lang="en-US" sz="1300" dirty="0" err="1" smtClean="0"/>
              <a:t>Giacomini</a:t>
            </a:r>
            <a:r>
              <a:rPr lang="en-US" sz="1300" dirty="0" smtClean="0"/>
              <a:t> KM, et al. </a:t>
            </a:r>
            <a:r>
              <a:rPr lang="en-US" sz="1300" dirty="0" err="1" smtClean="0"/>
              <a:t>Pharmacogenomics</a:t>
            </a:r>
            <a:r>
              <a:rPr lang="en-US" sz="1300" dirty="0" smtClean="0"/>
              <a:t> and patient care: one size does not fit all. </a:t>
            </a:r>
            <a:r>
              <a:rPr lang="en-US" sz="1300" dirty="0" err="1" smtClean="0"/>
              <a:t>Sci</a:t>
            </a:r>
            <a:r>
              <a:rPr lang="en-US" sz="1300" dirty="0" smtClean="0"/>
              <a:t> </a:t>
            </a:r>
            <a:r>
              <a:rPr lang="en-US" sz="1300" dirty="0" err="1" smtClean="0"/>
              <a:t>Transl</a:t>
            </a:r>
            <a:r>
              <a:rPr lang="en-US" sz="1300" dirty="0" smtClean="0"/>
              <a:t> Med. 2012; 4:153ps118</a:t>
            </a:r>
          </a:p>
          <a:p>
            <a:pPr lvl="0" algn="just"/>
            <a:r>
              <a:rPr lang="en-US" sz="1300" dirty="0" smtClean="0"/>
              <a:t> 7. </a:t>
            </a:r>
            <a:r>
              <a:rPr lang="en-US" sz="1300" dirty="0" err="1" smtClean="0"/>
              <a:t>Pirmohamed</a:t>
            </a:r>
            <a:r>
              <a:rPr lang="en-US" sz="1300" dirty="0" smtClean="0"/>
              <a:t> M. </a:t>
            </a:r>
            <a:r>
              <a:rPr lang="en-US" sz="1300" dirty="0" err="1" smtClean="0"/>
              <a:t>Pharmacogenetics</a:t>
            </a:r>
            <a:r>
              <a:rPr lang="en-US" sz="1300" dirty="0" smtClean="0"/>
              <a:t>: past, present and future. Drug </a:t>
            </a:r>
            <a:r>
              <a:rPr lang="en-US" sz="1300" dirty="0" err="1" smtClean="0"/>
              <a:t>Discov</a:t>
            </a:r>
            <a:r>
              <a:rPr lang="en-US" sz="1300" dirty="0" smtClean="0"/>
              <a:t>. Today. 2011; 16:852– 861. [</a:t>
            </a:r>
            <a:r>
              <a:rPr lang="en-US" sz="1300" dirty="0" err="1" smtClean="0"/>
              <a:t>PubMed</a:t>
            </a:r>
            <a:r>
              <a:rPr lang="en-US" sz="1300" dirty="0" smtClean="0"/>
              <a:t>: 21884816] </a:t>
            </a:r>
          </a:p>
          <a:p>
            <a:pPr lvl="0" algn="just"/>
            <a:r>
              <a:rPr lang="en-US" sz="1300" dirty="0" smtClean="0"/>
              <a:t>8. Nelson MR, et al. An abundance of rare functional variants in 202 drug target genes sequenced in 14,002 people. Science. 2012; 337:100–104. [</a:t>
            </a:r>
            <a:r>
              <a:rPr lang="en-US" sz="1300" dirty="0" err="1" smtClean="0"/>
              <a:t>PubMed</a:t>
            </a:r>
            <a:r>
              <a:rPr lang="en-US" sz="1300" dirty="0" smtClean="0"/>
              <a:t>: 22604722] </a:t>
            </a:r>
          </a:p>
          <a:p>
            <a:pPr lvl="0" algn="just"/>
            <a:r>
              <a:rPr lang="en-US" sz="1300" dirty="0" smtClean="0"/>
              <a:t>9. Ramirez AH, et al. Novel rare variants in congenital cardiac arrhythmia genes are frequent in </a:t>
            </a:r>
            <a:r>
              <a:rPr lang="en-US" sz="1300" dirty="0" err="1" smtClean="0"/>
              <a:t>druginduced</a:t>
            </a:r>
            <a:r>
              <a:rPr lang="en-US" sz="1300" dirty="0" smtClean="0"/>
              <a:t> </a:t>
            </a:r>
            <a:r>
              <a:rPr lang="en-US" sz="1300" dirty="0" err="1" smtClean="0"/>
              <a:t>torsades</a:t>
            </a:r>
            <a:r>
              <a:rPr lang="en-US" sz="1300" dirty="0" smtClean="0"/>
              <a:t> de pointes. </a:t>
            </a:r>
            <a:r>
              <a:rPr lang="en-US" sz="1300" dirty="0" err="1" smtClean="0"/>
              <a:t>Pharmacogenomics</a:t>
            </a:r>
            <a:r>
              <a:rPr lang="en-US" sz="1300" dirty="0" smtClean="0"/>
              <a:t> J. May 15.2012 advance online publication, </a:t>
            </a:r>
            <a:r>
              <a:rPr lang="en-US" sz="1300" dirty="0" err="1" smtClean="0"/>
              <a:t>doi</a:t>
            </a:r>
            <a:r>
              <a:rPr lang="en-US" sz="1300" dirty="0" smtClean="0"/>
              <a:t>: 10.1038/tpj.2012.14.</a:t>
            </a:r>
          </a:p>
          <a:p>
            <a:pPr lvl="0" algn="just"/>
            <a:r>
              <a:rPr lang="en-US" sz="1300" dirty="0" smtClean="0"/>
              <a:t>10 Rosen HR. Chronic hepatitis C infection. N. Engl. J. Med. 2011; 364:2429–2438. [</a:t>
            </a:r>
            <a:r>
              <a:rPr lang="en-US" sz="1300" dirty="0" err="1" smtClean="0"/>
              <a:t>PubMed</a:t>
            </a:r>
            <a:r>
              <a:rPr lang="en-US" sz="1300" dirty="0" smtClean="0"/>
              <a:t>: 21696309]</a:t>
            </a:r>
          </a:p>
          <a:p>
            <a:pPr lvl="0" algn="just"/>
            <a:r>
              <a:rPr lang="en-US" sz="1300" dirty="0" smtClean="0"/>
              <a:t>11. </a:t>
            </a:r>
            <a:r>
              <a:rPr lang="en-US" sz="1300" dirty="0" err="1" smtClean="0"/>
              <a:t>McHutchison</a:t>
            </a:r>
            <a:r>
              <a:rPr lang="en-US" sz="1300" dirty="0" smtClean="0"/>
              <a:t> JG, et al. </a:t>
            </a:r>
            <a:r>
              <a:rPr lang="en-US" sz="1300" dirty="0" err="1" smtClean="0"/>
              <a:t>Peginterferon</a:t>
            </a:r>
            <a:r>
              <a:rPr lang="en-US" sz="1300" dirty="0" smtClean="0"/>
              <a:t> alfa-2b or alfa-2a with </a:t>
            </a:r>
            <a:r>
              <a:rPr lang="en-US" sz="1300" dirty="0" err="1" smtClean="0"/>
              <a:t>ribavirin</a:t>
            </a:r>
            <a:r>
              <a:rPr lang="en-US" sz="1300" dirty="0" smtClean="0"/>
              <a:t> for treatment of hepatitis C infection. N. Engl. J. Med. 2009; 361:580–593. [</a:t>
            </a:r>
            <a:r>
              <a:rPr lang="en-US" sz="1300" dirty="0" err="1" smtClean="0"/>
              <a:t>PubMed</a:t>
            </a:r>
            <a:r>
              <a:rPr lang="en-US" sz="1300" dirty="0" smtClean="0"/>
              <a:t>: 19625712]</a:t>
            </a:r>
          </a:p>
          <a:p>
            <a:pPr lvl="0" algn="just"/>
            <a:r>
              <a:rPr lang="en-US" sz="1300" dirty="0" smtClean="0"/>
              <a:t>12 </a:t>
            </a:r>
            <a:r>
              <a:rPr lang="en-US" sz="1300" dirty="0" err="1" smtClean="0"/>
              <a:t>Topol</a:t>
            </a:r>
            <a:r>
              <a:rPr lang="en-US" sz="1300" dirty="0" smtClean="0"/>
              <a:t>, EJ.; </a:t>
            </a:r>
            <a:r>
              <a:rPr lang="en-US" sz="1300" dirty="0" err="1" smtClean="0"/>
              <a:t>Teirstein</a:t>
            </a:r>
            <a:r>
              <a:rPr lang="en-US" sz="1300" dirty="0" smtClean="0"/>
              <a:t>, PS. Textbook of Interventional Cardiology. 6th </a:t>
            </a:r>
            <a:r>
              <a:rPr lang="en-US" sz="1300" dirty="0" err="1" smtClean="0"/>
              <a:t>edn</a:t>
            </a:r>
            <a:r>
              <a:rPr lang="en-US" sz="1300" dirty="0" smtClean="0"/>
              <a:t>. Elsevier Saunders; 2011. </a:t>
            </a:r>
          </a:p>
          <a:p>
            <a:pPr lvl="0" algn="just"/>
            <a:r>
              <a:rPr lang="en-US" sz="1300" dirty="0" smtClean="0"/>
              <a:t> 13. </a:t>
            </a:r>
            <a:r>
              <a:rPr lang="en-US" sz="1300" dirty="0" err="1" smtClean="0"/>
              <a:t>Shuldiner</a:t>
            </a:r>
            <a:r>
              <a:rPr lang="en-US" sz="1300" dirty="0" smtClean="0"/>
              <a:t> AR, et al. Association of </a:t>
            </a:r>
            <a:r>
              <a:rPr lang="en-US" sz="1300" dirty="0" err="1" smtClean="0"/>
              <a:t>cytochrome</a:t>
            </a:r>
            <a:r>
              <a:rPr lang="en-US" sz="1300" dirty="0" smtClean="0"/>
              <a:t> P450 2C19 genotype with the anti-platelet effect and clinical efficacy of </a:t>
            </a:r>
            <a:r>
              <a:rPr lang="en-US" sz="1300" dirty="0" err="1" smtClean="0"/>
              <a:t>clopidogrel</a:t>
            </a:r>
            <a:r>
              <a:rPr lang="en-US" sz="1300" dirty="0" smtClean="0"/>
              <a:t> therapy. J. Am. Med. Assoc. 2009; 302:849–857.</a:t>
            </a:r>
          </a:p>
          <a:p>
            <a:pPr lvl="0" algn="just"/>
            <a:r>
              <a:rPr lang="en-US" sz="1300" dirty="0" smtClean="0"/>
              <a:t>14. Mega JL, et al. Dosing </a:t>
            </a:r>
            <a:r>
              <a:rPr lang="en-US" sz="1300" dirty="0" err="1" smtClean="0"/>
              <a:t>clopidogrel</a:t>
            </a:r>
            <a:r>
              <a:rPr lang="en-US" sz="1300" dirty="0" smtClean="0"/>
              <a:t> based on cyp2c19 genotype and the effect on platelet reactivity in patients with stable cardiovascular disease. J. Am. Med. Assoc. 2011; 306:2221–2228</a:t>
            </a:r>
          </a:p>
          <a:p>
            <a:pPr lvl="0" algn="just"/>
            <a:r>
              <a:rPr lang="en-US" sz="1300" dirty="0" smtClean="0"/>
              <a:t>15. </a:t>
            </a:r>
            <a:r>
              <a:rPr lang="en-US" sz="1300" dirty="0" err="1" smtClean="0"/>
              <a:t>Shu</a:t>
            </a:r>
            <a:r>
              <a:rPr lang="en-US" sz="1300" dirty="0" smtClean="0"/>
              <a:t> Y, et al. Effect of genetic variation in the organic </a:t>
            </a:r>
            <a:r>
              <a:rPr lang="en-US" sz="1300" dirty="0" err="1" smtClean="0"/>
              <a:t>cation</a:t>
            </a:r>
            <a:r>
              <a:rPr lang="en-US" sz="1300" dirty="0" smtClean="0"/>
              <a:t> transporter 1, OCT1, on </a:t>
            </a:r>
            <a:r>
              <a:rPr lang="en-US" sz="1300" dirty="0" err="1" smtClean="0"/>
              <a:t>metformin</a:t>
            </a:r>
            <a:r>
              <a:rPr lang="en-US" sz="1300" dirty="0" smtClean="0"/>
              <a:t> pharmacokinetics. </a:t>
            </a:r>
            <a:r>
              <a:rPr lang="en-US" sz="1300" dirty="0" err="1" smtClean="0"/>
              <a:t>Clin</a:t>
            </a:r>
            <a:r>
              <a:rPr lang="en-US" sz="1300" dirty="0" smtClean="0"/>
              <a:t>. </a:t>
            </a:r>
            <a:r>
              <a:rPr lang="en-US" sz="1300" dirty="0" err="1" smtClean="0"/>
              <a:t>Pharmacol</a:t>
            </a:r>
            <a:r>
              <a:rPr lang="en-US" sz="1300" dirty="0" smtClean="0"/>
              <a:t>. </a:t>
            </a:r>
            <a:r>
              <a:rPr lang="en-US" sz="1300" dirty="0" err="1" smtClean="0"/>
              <a:t>Ther</a:t>
            </a:r>
            <a:r>
              <a:rPr lang="en-US" sz="1300" dirty="0" smtClean="0"/>
              <a:t>. 2008; 83:273–280. [</a:t>
            </a:r>
            <a:r>
              <a:rPr lang="en-US" sz="1300" dirty="0" err="1" smtClean="0"/>
              <a:t>PubMed</a:t>
            </a:r>
            <a:r>
              <a:rPr lang="en-US" sz="1300" dirty="0" smtClean="0"/>
              <a:t>: 1709683] </a:t>
            </a:r>
          </a:p>
          <a:p>
            <a:pPr lvl="0" algn="just"/>
            <a:r>
              <a:rPr lang="en-US" sz="1300" dirty="0" smtClean="0"/>
              <a:t>16. Zhou K, et al. Common variants near ATM are associated with </a:t>
            </a:r>
            <a:r>
              <a:rPr lang="en-US" sz="1300" dirty="0" err="1" smtClean="0"/>
              <a:t>glycemic</a:t>
            </a:r>
            <a:r>
              <a:rPr lang="en-US" sz="1300" dirty="0" smtClean="0"/>
              <a:t> response to </a:t>
            </a:r>
            <a:r>
              <a:rPr lang="en-US" sz="1300" dirty="0" err="1" smtClean="0"/>
              <a:t>metformin</a:t>
            </a:r>
            <a:r>
              <a:rPr lang="en-US" sz="1300" dirty="0" smtClean="0"/>
              <a:t> in type 2 diabetes. Nat. Genet. 2011; 43:117–120. [</a:t>
            </a:r>
            <a:r>
              <a:rPr lang="en-US" sz="1300" dirty="0" err="1" smtClean="0"/>
              <a:t>PubMed</a:t>
            </a:r>
            <a:r>
              <a:rPr lang="en-US" sz="1300" dirty="0" smtClean="0"/>
              <a:t>: 21186350]</a:t>
            </a:r>
          </a:p>
          <a:p>
            <a:pPr lvl="0" algn="just"/>
            <a:r>
              <a:rPr lang="en-US" sz="1300" dirty="0" smtClean="0"/>
              <a:t>17. </a:t>
            </a:r>
            <a:r>
              <a:rPr lang="en-US" sz="1300" dirty="0" err="1" smtClean="0"/>
              <a:t>Kindmark</a:t>
            </a:r>
            <a:r>
              <a:rPr lang="en-US" sz="1300" dirty="0" smtClean="0"/>
              <a:t> A, et al. Genome-wide </a:t>
            </a:r>
            <a:r>
              <a:rPr lang="en-US" sz="1300" dirty="0" err="1" smtClean="0"/>
              <a:t>pharmacogenetic</a:t>
            </a:r>
            <a:r>
              <a:rPr lang="en-US" sz="1300" dirty="0" smtClean="0"/>
              <a:t> investigation of a hepatic adverse event without clinical signs of </a:t>
            </a:r>
            <a:r>
              <a:rPr lang="en-US" sz="1300" dirty="0" err="1" smtClean="0"/>
              <a:t>immunopathology</a:t>
            </a:r>
            <a:r>
              <a:rPr lang="en-US" sz="1300" dirty="0" smtClean="0"/>
              <a:t> suggests an underlying immune pathogenesis. </a:t>
            </a:r>
            <a:r>
              <a:rPr lang="en-US" sz="1300" dirty="0" err="1" smtClean="0"/>
              <a:t>Pharmacogenomics</a:t>
            </a:r>
            <a:r>
              <a:rPr lang="en-US" sz="1300" dirty="0" smtClean="0"/>
              <a:t> J. 2008; 8:186–195. [</a:t>
            </a:r>
            <a:r>
              <a:rPr lang="en-US" sz="1300" dirty="0" err="1" smtClean="0"/>
              <a:t>PubMed</a:t>
            </a:r>
            <a:r>
              <a:rPr lang="en-US" sz="1300" dirty="0" smtClean="0"/>
              <a:t>: 17505501] </a:t>
            </a:r>
          </a:p>
          <a:p>
            <a:pPr lvl="0" algn="just"/>
            <a:r>
              <a:rPr lang="en-US" sz="1300" dirty="0" smtClean="0"/>
              <a:t>18. Daly AK, et al. HLA-B*5701 genotype is a major determinant of drug-induced liver injury due to </a:t>
            </a:r>
            <a:r>
              <a:rPr lang="en-US" sz="1300" dirty="0" err="1" smtClean="0"/>
              <a:t>flucloxacillin</a:t>
            </a:r>
            <a:r>
              <a:rPr lang="en-US" sz="1300" dirty="0" smtClean="0"/>
              <a:t>. Nat. Genet. 2009; 41:816–819. [</a:t>
            </a:r>
            <a:r>
              <a:rPr lang="en-US" sz="1300" dirty="0" err="1" smtClean="0"/>
              <a:t>PubMed</a:t>
            </a:r>
            <a:r>
              <a:rPr lang="en-US" sz="1300" dirty="0" smtClean="0"/>
              <a:t>: 19483685] </a:t>
            </a:r>
          </a:p>
          <a:p>
            <a:pPr lvl="0" algn="just"/>
            <a:r>
              <a:rPr lang="en-US" sz="1300" dirty="0" smtClean="0"/>
              <a:t> 19. </a:t>
            </a:r>
            <a:r>
              <a:rPr lang="en-US" sz="1300" dirty="0" err="1" smtClean="0"/>
              <a:t>Lucena</a:t>
            </a:r>
            <a:r>
              <a:rPr lang="en-US" sz="1300" dirty="0" smtClean="0"/>
              <a:t> MI, et al. Susceptibility to amoxicillin-</a:t>
            </a:r>
            <a:r>
              <a:rPr lang="en-US" sz="1300" dirty="0" err="1" smtClean="0"/>
              <a:t>clavulanate</a:t>
            </a:r>
            <a:r>
              <a:rPr lang="en-US" sz="1300" dirty="0" smtClean="0"/>
              <a:t>-induced liver injury is influenced by multiple HLA class I and II alleles. Gastroenterology. 2011; 141:338–347. [</a:t>
            </a:r>
            <a:r>
              <a:rPr lang="en-US" sz="1300" dirty="0" err="1" smtClean="0"/>
              <a:t>PubMed</a:t>
            </a:r>
            <a:r>
              <a:rPr lang="en-US" sz="1300" dirty="0" smtClean="0"/>
              <a:t>: 21570397] </a:t>
            </a:r>
          </a:p>
          <a:p>
            <a:pPr lvl="0" algn="just"/>
            <a:r>
              <a:rPr lang="en-US" sz="1300" dirty="0" smtClean="0"/>
              <a:t> 20. </a:t>
            </a:r>
            <a:r>
              <a:rPr lang="en-US" sz="1300" dirty="0" err="1" smtClean="0"/>
              <a:t>Roujeau</a:t>
            </a:r>
            <a:r>
              <a:rPr lang="en-US" sz="1300" dirty="0" smtClean="0"/>
              <a:t> JC. Clinical heterogeneity of drug hypersensitivity. Toxicology. 2005; 209:123–129. [</a:t>
            </a:r>
            <a:r>
              <a:rPr lang="en-US" sz="1300" dirty="0" err="1" smtClean="0"/>
              <a:t>PubMed</a:t>
            </a:r>
            <a:r>
              <a:rPr lang="en-US" sz="1300" dirty="0" smtClean="0"/>
              <a:t>: 15767024] </a:t>
            </a:r>
          </a:p>
          <a:p>
            <a:pPr lvl="0" algn="just"/>
            <a:r>
              <a:rPr lang="en-US" sz="1300" dirty="0" smtClean="0"/>
              <a:t>21. McCormack M, et al. HLA-A*3101 and </a:t>
            </a:r>
            <a:r>
              <a:rPr lang="en-US" sz="1300" dirty="0" err="1" smtClean="0"/>
              <a:t>carbamazepine</a:t>
            </a:r>
            <a:r>
              <a:rPr lang="en-US" sz="1300" dirty="0" smtClean="0"/>
              <a:t>-induced hypersensitivity reactions in Europeans. N. Engl. J. Med. 2011; 364:1134–1143. [</a:t>
            </a:r>
            <a:r>
              <a:rPr lang="en-US" sz="1300" dirty="0" err="1" smtClean="0"/>
              <a:t>PubMed</a:t>
            </a:r>
            <a:r>
              <a:rPr lang="en-US" sz="1300" dirty="0" smtClean="0"/>
              <a:t>: 21428769] </a:t>
            </a:r>
          </a:p>
          <a:p>
            <a:pPr lvl="0" algn="just"/>
            <a:r>
              <a:rPr lang="en-US" sz="1300" dirty="0" smtClean="0"/>
              <a:t>22. Chen P, et al. </a:t>
            </a:r>
            <a:r>
              <a:rPr lang="en-US" sz="1300" dirty="0" err="1" smtClean="0"/>
              <a:t>Carbamazepine</a:t>
            </a:r>
            <a:r>
              <a:rPr lang="en-US" sz="1300" dirty="0" smtClean="0"/>
              <a:t>-induced toxic effects and HLA-B*1502 screening in Taiwan. N. Engl. J. Med. 2011; 364:1126–1133. [</a:t>
            </a:r>
            <a:r>
              <a:rPr lang="en-US" sz="1300" dirty="0" err="1" smtClean="0"/>
              <a:t>PubMed</a:t>
            </a:r>
            <a:r>
              <a:rPr lang="en-US" sz="1300" dirty="0" smtClean="0"/>
              <a:t>: 21428768] </a:t>
            </a:r>
          </a:p>
          <a:p>
            <a:pPr lvl="0" algn="just"/>
            <a:r>
              <a:rPr lang="en-US" sz="1300" dirty="0" smtClean="0"/>
              <a:t> 23. Link E, et al. SLCO1B1 variants and </a:t>
            </a:r>
            <a:r>
              <a:rPr lang="en-US" sz="1300" dirty="0" err="1" smtClean="0"/>
              <a:t>statin</a:t>
            </a:r>
            <a:r>
              <a:rPr lang="en-US" sz="1300" dirty="0" smtClean="0"/>
              <a:t>-induced </a:t>
            </a:r>
            <a:r>
              <a:rPr lang="en-US" sz="1300" dirty="0" err="1" smtClean="0"/>
              <a:t>myopathy</a:t>
            </a:r>
            <a:r>
              <a:rPr lang="en-US" sz="1300" dirty="0" smtClean="0"/>
              <a:t>—a </a:t>
            </a:r>
            <a:r>
              <a:rPr lang="en-US" sz="1300" dirty="0" err="1" smtClean="0"/>
              <a:t>genomewide</a:t>
            </a:r>
            <a:r>
              <a:rPr lang="en-US" sz="1300" dirty="0" smtClean="0"/>
              <a:t> study. N. Engl. J. Med. 2008; 359:789–799. [</a:t>
            </a:r>
            <a:r>
              <a:rPr lang="en-US" sz="1300" dirty="0" err="1" smtClean="0"/>
              <a:t>PubMed</a:t>
            </a:r>
            <a:r>
              <a:rPr lang="en-US" sz="1300" dirty="0" smtClean="0"/>
              <a:t>: 18650507]</a:t>
            </a:r>
          </a:p>
          <a:p>
            <a:pPr lvl="0" algn="just"/>
            <a:r>
              <a:rPr lang="en-US" sz="1300" dirty="0" smtClean="0"/>
              <a:t>24Singer JB, et al. A genome-wide study identifies HLA alleles associated with </a:t>
            </a:r>
            <a:r>
              <a:rPr lang="en-US" sz="1300" dirty="0" err="1" smtClean="0"/>
              <a:t>lumiracoxib</a:t>
            </a:r>
            <a:r>
              <a:rPr lang="en-US" sz="1300" dirty="0" smtClean="0"/>
              <a:t>-related liver injury. Nat. Genet. 2010; 42:711–714. [</a:t>
            </a:r>
            <a:r>
              <a:rPr lang="en-US" sz="1300" dirty="0" err="1" smtClean="0"/>
              <a:t>PubMed</a:t>
            </a:r>
            <a:r>
              <a:rPr lang="en-US" sz="1300" dirty="0" smtClean="0"/>
              <a:t>: 20639878]</a:t>
            </a:r>
          </a:p>
          <a:p>
            <a:pPr marL="227013" indent="-227013" algn="just" defTabSz="404813" eaLnBrk="0" hangingPunct="0">
              <a:lnSpc>
                <a:spcPct val="95000"/>
              </a:lnSpc>
              <a:buFont typeface="Symbol" pitchFamily="18" charset="2"/>
              <a:buAutoNum type="arabicPeriod"/>
            </a:pPr>
            <a:endParaRPr lang="en-US" sz="1300" b="1" dirty="0">
              <a:latin typeface="Times New Roman" pitchFamily="18" charset="0"/>
            </a:endParaRPr>
          </a:p>
        </p:txBody>
      </p:sp>
      <p:sp>
        <p:nvSpPr>
          <p:cNvPr id="2088" name="Text Box 40"/>
          <p:cNvSpPr txBox="1">
            <a:spLocks noChangeArrowheads="1"/>
          </p:cNvSpPr>
          <p:nvPr/>
        </p:nvSpPr>
        <p:spPr bwMode="auto">
          <a:xfrm>
            <a:off x="15669491" y="18565949"/>
            <a:ext cx="12967853" cy="2626231"/>
          </a:xfrm>
          <a:prstGeom prst="rect">
            <a:avLst/>
          </a:prstGeom>
          <a:noFill/>
          <a:ln w="57150" cmpd="thinThick">
            <a:noFill/>
            <a:miter lim="800000"/>
            <a:headEnd/>
            <a:tailEnd/>
          </a:ln>
          <a:effectLst/>
        </p:spPr>
        <p:txBody>
          <a:bodyPr wrap="square" lIns="40512" tIns="20256" rIns="40512" bIns="20256">
            <a:spAutoFit/>
          </a:bodyPr>
          <a:lstStyle/>
          <a:p>
            <a:pPr lvl="0" algn="just"/>
            <a:r>
              <a:rPr lang="en-US" sz="2800" dirty="0" smtClean="0"/>
              <a:t>The</a:t>
            </a:r>
            <a:r>
              <a:rPr lang="en-US" sz="1400" dirty="0" smtClean="0"/>
              <a:t>  </a:t>
            </a:r>
            <a:r>
              <a:rPr lang="en-US" sz="2800" dirty="0" smtClean="0"/>
              <a:t>future is for </a:t>
            </a:r>
            <a:r>
              <a:rPr lang="en-US" sz="2800" dirty="0" err="1" smtClean="0"/>
              <a:t>Pharmacogenomics</a:t>
            </a:r>
            <a:r>
              <a:rPr lang="en-US" sz="2800" dirty="0" smtClean="0"/>
              <a:t> and gene sequencing for individualization of not only for prescription medicines but also for future development of drugs. No one can conflict about the influence of human genomes on drug efficacy and safety but unfortunately such studies are still far away from routine </a:t>
            </a:r>
            <a:r>
              <a:rPr lang="en-US" sz="2800" dirty="0" err="1" smtClean="0"/>
              <a:t>practice.This</a:t>
            </a:r>
            <a:r>
              <a:rPr lang="en-US" sz="2800" dirty="0" smtClean="0"/>
              <a:t> could be only  overwhelm by mutual efforts of stake holders of life sciences industry and medical community.</a:t>
            </a:r>
            <a:endParaRPr lang="en-US" sz="2800" dirty="0"/>
          </a:p>
        </p:txBody>
      </p:sp>
      <p:sp>
        <p:nvSpPr>
          <p:cNvPr id="2090" name="Text Box 42"/>
          <p:cNvSpPr txBox="1">
            <a:spLocks noChangeArrowheads="1"/>
          </p:cNvSpPr>
          <p:nvPr/>
        </p:nvSpPr>
        <p:spPr bwMode="auto">
          <a:xfrm>
            <a:off x="2663058" y="4805062"/>
            <a:ext cx="9829800" cy="2554142"/>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sz="5400" b="1" dirty="0" smtClean="0"/>
              <a:t>Back-ground</a:t>
            </a:r>
          </a:p>
          <a:p>
            <a:pPr defTabSz="2908300">
              <a:spcBef>
                <a:spcPct val="50000"/>
              </a:spcBef>
            </a:pPr>
            <a:endParaRPr lang="en-US" sz="7200" b="1" dirty="0"/>
          </a:p>
        </p:txBody>
      </p:sp>
      <p:sp>
        <p:nvSpPr>
          <p:cNvPr id="2091" name="Text Box 43"/>
          <p:cNvSpPr txBox="1">
            <a:spLocks noChangeArrowheads="1"/>
          </p:cNvSpPr>
          <p:nvPr/>
        </p:nvSpPr>
        <p:spPr bwMode="auto">
          <a:xfrm>
            <a:off x="15918873" y="13575158"/>
            <a:ext cx="12593782" cy="1723145"/>
          </a:xfrm>
          <a:prstGeom prst="rect">
            <a:avLst/>
          </a:prstGeom>
          <a:noFill/>
          <a:ln w="9525">
            <a:noFill/>
            <a:miter lim="800000"/>
            <a:headEnd/>
            <a:tailEnd/>
          </a:ln>
          <a:effectLst/>
        </p:spPr>
        <p:txBody>
          <a:bodyPr wrap="square" lIns="60559" tIns="30280" rIns="60559" bIns="30280">
            <a:spAutoFit/>
          </a:bodyPr>
          <a:lstStyle/>
          <a:p>
            <a:pPr defTabSz="2908300">
              <a:spcBef>
                <a:spcPct val="50000"/>
              </a:spcBef>
            </a:pPr>
            <a:r>
              <a:rPr lang="en-US" sz="5400" b="1" dirty="0" smtClean="0"/>
              <a:t>Limitations in the pathway of Clinical </a:t>
            </a:r>
            <a:r>
              <a:rPr lang="en-US" sz="5400" b="1" dirty="0" err="1" smtClean="0"/>
              <a:t>Pharmacogenetics</a:t>
            </a:r>
            <a:endParaRPr lang="en-US" sz="5400" b="1" dirty="0"/>
          </a:p>
        </p:txBody>
      </p:sp>
      <p:sp>
        <p:nvSpPr>
          <p:cNvPr id="2097" name="Text Box 49"/>
          <p:cNvSpPr txBox="1">
            <a:spLocks noChangeArrowheads="1"/>
          </p:cNvSpPr>
          <p:nvPr/>
        </p:nvSpPr>
        <p:spPr bwMode="auto">
          <a:xfrm>
            <a:off x="39393813" y="1493838"/>
            <a:ext cx="3657600" cy="1376896"/>
          </a:xfrm>
          <a:prstGeom prst="rect">
            <a:avLst/>
          </a:prstGeom>
          <a:noFill/>
          <a:ln w="9525">
            <a:noFill/>
            <a:miter lim="800000"/>
            <a:headEnd/>
            <a:tailEnd/>
          </a:ln>
          <a:effectLst/>
        </p:spPr>
        <p:txBody>
          <a:bodyPr lIns="60559" tIns="30280" rIns="60559" bIns="30280">
            <a:spAutoFit/>
          </a:bodyPr>
          <a:lstStyle/>
          <a:p>
            <a:pPr defTabSz="2908300">
              <a:spcBef>
                <a:spcPct val="50000"/>
              </a:spcBef>
            </a:pPr>
            <a:endParaRPr lang="en-US" b="1" dirty="0"/>
          </a:p>
          <a:p>
            <a:pPr defTabSz="2908300">
              <a:spcBef>
                <a:spcPct val="50000"/>
              </a:spcBef>
            </a:pPr>
            <a:endParaRPr lang="en-US" sz="1900" dirty="0">
              <a:solidFill>
                <a:srgbClr val="FF0000"/>
              </a:solidFill>
            </a:endParaRPr>
          </a:p>
        </p:txBody>
      </p:sp>
      <p:sp>
        <p:nvSpPr>
          <p:cNvPr id="23" name="AutoShape 4"/>
          <p:cNvSpPr>
            <a:spLocks noChangeArrowheads="1"/>
          </p:cNvSpPr>
          <p:nvPr/>
        </p:nvSpPr>
        <p:spPr bwMode="auto">
          <a:xfrm>
            <a:off x="498764" y="9264074"/>
            <a:ext cx="13923817" cy="12058071"/>
          </a:xfrm>
          <a:prstGeom prst="roundRect">
            <a:avLst>
              <a:gd name="adj" fmla="val 7000"/>
            </a:avLst>
          </a:prstGeom>
          <a:solidFill>
            <a:schemeClr val="bg1"/>
          </a:solidFill>
          <a:ln w="9525">
            <a:solidFill>
              <a:schemeClr val="tx1"/>
            </a:solidFill>
            <a:round/>
            <a:headEnd/>
            <a:tailEnd/>
          </a:ln>
          <a:effectLst/>
        </p:spPr>
        <p:txBody>
          <a:bodyPr wrap="none" anchor="ctr"/>
          <a:lstStyle/>
          <a:p>
            <a:pPr lvl="0"/>
            <a:endParaRPr lang="en-US" sz="5400" dirty="0" smtClean="0"/>
          </a:p>
          <a:p>
            <a:pPr lvl="0"/>
            <a:endParaRPr lang="en-US" sz="5400" b="1" dirty="0" smtClean="0"/>
          </a:p>
          <a:p>
            <a:pPr lvl="0" algn="l"/>
            <a:endParaRPr lang="en-US" dirty="0" smtClean="0"/>
          </a:p>
          <a:p>
            <a:pPr lvl="0"/>
            <a:endParaRPr lang="en-US" dirty="0" smtClean="0"/>
          </a:p>
          <a:p>
            <a:pPr lvl="0"/>
            <a:endParaRPr lang="en-US" dirty="0" smtClean="0"/>
          </a:p>
          <a:p>
            <a:pPr lvl="0"/>
            <a:endParaRPr lang="en-US" dirty="0" smtClean="0"/>
          </a:p>
          <a:p>
            <a:pPr lvl="0"/>
            <a:endParaRPr lang="en-US" dirty="0" smtClean="0"/>
          </a:p>
          <a:p>
            <a:pPr lvl="0"/>
            <a:endParaRPr lang="en-US" dirty="0" smtClean="0"/>
          </a:p>
          <a:p>
            <a:pPr lvl="0"/>
            <a:endParaRPr lang="en-US" dirty="0" smtClean="0"/>
          </a:p>
          <a:p>
            <a:pPr lvl="0"/>
            <a:endParaRPr lang="en-US" dirty="0" smtClean="0"/>
          </a:p>
          <a:p>
            <a:pPr lvl="0"/>
            <a:endParaRPr lang="en-US" dirty="0" smtClean="0"/>
          </a:p>
          <a:p>
            <a:pPr lvl="0"/>
            <a:endParaRPr lang="en-US" dirty="0" smtClean="0"/>
          </a:p>
          <a:p>
            <a:pPr lvl="0"/>
            <a:endParaRPr lang="en-US" dirty="0"/>
          </a:p>
        </p:txBody>
      </p:sp>
      <p:sp>
        <p:nvSpPr>
          <p:cNvPr id="25" name="TextBox 24"/>
          <p:cNvSpPr txBox="1"/>
          <p:nvPr/>
        </p:nvSpPr>
        <p:spPr>
          <a:xfrm>
            <a:off x="1122219" y="10266219"/>
            <a:ext cx="12884726" cy="10433625"/>
          </a:xfrm>
          <a:prstGeom prst="rect">
            <a:avLst/>
          </a:prstGeom>
          <a:noFill/>
        </p:spPr>
        <p:txBody>
          <a:bodyPr wrap="square" rtlCol="0">
            <a:spAutoFit/>
          </a:bodyPr>
          <a:lstStyle/>
          <a:p>
            <a:pPr algn="just"/>
            <a:r>
              <a:rPr lang="en-US" sz="2800" dirty="0" smtClean="0"/>
              <a:t>In order to achieve differential  drug response  we need to identify genomic variants of individual patients. Until recently very limited data has been known(1).As a result  patient and Pharmaceutical industries experiencing financial burden , only in USA  at least one third of prescription drug amount is wasted .The reason is major proportion of patients  received medications which at individual level either ineffective or produce serious adverse drug reactions. Same challenges exist in the development of new drugs. Pharmaceutical  industries now focus at point that study of genetic information of diseases is prerequisite for effective new drug development. Several studies highlighted the importance of </a:t>
            </a:r>
            <a:r>
              <a:rPr lang="en-US" sz="2800" dirty="0" err="1" smtClean="0"/>
              <a:t>genomically</a:t>
            </a:r>
            <a:r>
              <a:rPr lang="en-US" sz="2800" dirty="0" smtClean="0"/>
              <a:t>  guided research in making </a:t>
            </a:r>
            <a:r>
              <a:rPr lang="en-US" sz="2800" dirty="0" err="1" smtClean="0"/>
              <a:t>personalised</a:t>
            </a:r>
            <a:r>
              <a:rPr lang="en-US" sz="2800" dirty="0" smtClean="0"/>
              <a:t>  decision for medicines(2-5).The studies used to identify DNA sequence like GWAS(Genome wide association studies) determined &gt; 250 disease traits  (including heart attack, diabetes, most cancers, Alzheimer’s disease and most autoimmune diseases) with an Odd ratio in the range of 1.05-1.15. Such ratio indicate a small effect and most of these studies remained unresolved but on the other hand </a:t>
            </a:r>
            <a:r>
              <a:rPr lang="en-US" sz="2800" dirty="0" err="1" smtClean="0"/>
              <a:t>pharmacogenomic</a:t>
            </a:r>
            <a:r>
              <a:rPr lang="en-US" sz="2800" dirty="0" smtClean="0"/>
              <a:t> studies  achieve odd ratio of &gt; 3.0(equivalent to &gt;300% increased efficacy or safety)  compared with common disease GWAS(6). Before the GWAS era, many candidate gene studies suggested associations between sequence variation and responses to drugs such as codeine, </a:t>
            </a:r>
            <a:r>
              <a:rPr lang="en-US" sz="2800" dirty="0" err="1" smtClean="0"/>
              <a:t>abacavir</a:t>
            </a:r>
            <a:r>
              <a:rPr lang="en-US" sz="2800" dirty="0" smtClean="0"/>
              <a:t> and </a:t>
            </a:r>
            <a:r>
              <a:rPr lang="en-US" sz="2800" dirty="0" err="1" smtClean="0"/>
              <a:t>nortiptyline</a:t>
            </a:r>
            <a:r>
              <a:rPr lang="en-US" sz="2800" dirty="0" smtClean="0"/>
              <a:t>. With rare variants estimated to frequently occur in drug target genes (1 every 17 bases), it is highly probable sequencing will yield further insights into drug responses. A prime example for the lack of efficacy in drugs today is for tumor necrosis factor (TNF) α-receptor blockers, the leading group of prescription drugs worldwide by gross sales(7-9) (Table 1).</a:t>
            </a:r>
            <a:endParaRPr lang="en-US" sz="2800" dirty="0"/>
          </a:p>
        </p:txBody>
      </p:sp>
      <p:sp>
        <p:nvSpPr>
          <p:cNvPr id="26" name="TextBox 25"/>
          <p:cNvSpPr txBox="1"/>
          <p:nvPr/>
        </p:nvSpPr>
        <p:spPr>
          <a:xfrm>
            <a:off x="5403273" y="9310248"/>
            <a:ext cx="4987636" cy="923330"/>
          </a:xfrm>
          <a:prstGeom prst="rect">
            <a:avLst/>
          </a:prstGeom>
          <a:noFill/>
        </p:spPr>
        <p:txBody>
          <a:bodyPr wrap="square" rtlCol="0">
            <a:spAutoFit/>
          </a:bodyPr>
          <a:lstStyle/>
          <a:p>
            <a:r>
              <a:rPr lang="en-US" sz="5400" b="1" dirty="0" smtClean="0"/>
              <a:t>Introduction</a:t>
            </a:r>
            <a:endParaRPr lang="en-US" sz="5400" b="1" dirty="0"/>
          </a:p>
        </p:txBody>
      </p:sp>
      <p:sp>
        <p:nvSpPr>
          <p:cNvPr id="27" name="TextBox 26"/>
          <p:cNvSpPr txBox="1"/>
          <p:nvPr/>
        </p:nvSpPr>
        <p:spPr>
          <a:xfrm>
            <a:off x="15544799" y="4447313"/>
            <a:ext cx="12884727" cy="10018127"/>
          </a:xfrm>
          <a:prstGeom prst="rect">
            <a:avLst/>
          </a:prstGeom>
          <a:noFill/>
        </p:spPr>
        <p:txBody>
          <a:bodyPr wrap="square" rtlCol="0">
            <a:spAutoFit/>
          </a:bodyPr>
          <a:lstStyle/>
          <a:p>
            <a:pPr algn="just"/>
            <a:r>
              <a:rPr lang="en-US" sz="2800" dirty="0" smtClean="0"/>
              <a:t>The application of </a:t>
            </a:r>
            <a:r>
              <a:rPr lang="en-US" sz="2800" dirty="0" err="1" smtClean="0"/>
              <a:t>pharmacogenomic</a:t>
            </a:r>
            <a:r>
              <a:rPr lang="en-US" sz="2800" dirty="0" smtClean="0"/>
              <a:t> studies to determine genetic (DNA) variants responsible for serious adverse drug reactions  GWAS have been shown to be an extraordinarily powerful tool for finding sequence variants tied to key drug side effects. Mainly these adverse effects include  drug-induced liver injury, drug-induced renal injury and serious skin rashes. In the past various drugs withdrawal from market due to their serious life threatening adverse reactions e.g. </a:t>
            </a:r>
            <a:r>
              <a:rPr lang="en-US" sz="2800" dirty="0" err="1" smtClean="0"/>
              <a:t>rofecoxib</a:t>
            </a:r>
            <a:r>
              <a:rPr lang="en-US" sz="2800" dirty="0" smtClean="0"/>
              <a:t> and </a:t>
            </a:r>
            <a:r>
              <a:rPr lang="en-US" sz="2800" dirty="0" err="1" smtClean="0"/>
              <a:t>rosiglitazone</a:t>
            </a:r>
            <a:r>
              <a:rPr lang="en-US" sz="2800" dirty="0" smtClean="0"/>
              <a:t> were never subjected to state-of-the art </a:t>
            </a:r>
            <a:r>
              <a:rPr lang="en-US" sz="2800" dirty="0" err="1" smtClean="0"/>
              <a:t>pharmacogenetic</a:t>
            </a:r>
            <a:r>
              <a:rPr lang="en-US" sz="2800" dirty="0" smtClean="0"/>
              <a:t> investigations. Then Several candidate gene studies performed to determine association between variation among alleles of human </a:t>
            </a:r>
            <a:r>
              <a:rPr lang="en-US" sz="2800" dirty="0" err="1" smtClean="0"/>
              <a:t>leucokocyte</a:t>
            </a:r>
            <a:r>
              <a:rPr lang="en-US" sz="2800" dirty="0" smtClean="0"/>
              <a:t> antigens(HLA) triggered by wide variety of structurally different therapeutic agents(Table 2).These studies are origin specific , but it emphasize on the strong need to extend these studies across all ancestries ,races and </a:t>
            </a:r>
            <a:r>
              <a:rPr lang="en-US" sz="2800" dirty="0" err="1" smtClean="0"/>
              <a:t>regions.The</a:t>
            </a:r>
            <a:r>
              <a:rPr lang="en-US" sz="2800" dirty="0" smtClean="0"/>
              <a:t>  integration of GWAS within drug development pipelines to reduce drug attrition and development costs but it must be recognize by FDA and European Medicine Agency that there should be systemic assessment for all new drug development </a:t>
            </a:r>
            <a:r>
              <a:rPr lang="en-US" sz="2800" dirty="0" err="1" smtClean="0"/>
              <a:t>programe</a:t>
            </a:r>
            <a:r>
              <a:rPr lang="en-US" sz="2800" dirty="0" smtClean="0"/>
              <a:t>  for all clinical trials that are being conducted (http:// www.clinicaltrials.gov/). This will reduce the bias in the literature resulting from unpublished studies. </a:t>
            </a:r>
            <a:r>
              <a:rPr lang="en-US" sz="2800" dirty="0" err="1" smtClean="0"/>
              <a:t>Genomically</a:t>
            </a:r>
            <a:r>
              <a:rPr lang="en-US" sz="2800" dirty="0" smtClean="0"/>
              <a:t> guided trials require fewer patients to be monitored over a shorter time frame but with sufficient statistical power, thereby markedly reducing costs for biotech/pharmaceutical companies or other providers operating trials.</a:t>
            </a:r>
          </a:p>
          <a:p>
            <a:endParaRPr lang="en-US" dirty="0"/>
          </a:p>
        </p:txBody>
      </p:sp>
      <p:sp>
        <p:nvSpPr>
          <p:cNvPr id="28" name="TextBox 27"/>
          <p:cNvSpPr txBox="1"/>
          <p:nvPr/>
        </p:nvSpPr>
        <p:spPr>
          <a:xfrm>
            <a:off x="15586364" y="15420104"/>
            <a:ext cx="13009417" cy="2246769"/>
          </a:xfrm>
          <a:prstGeom prst="rect">
            <a:avLst/>
          </a:prstGeom>
          <a:noFill/>
        </p:spPr>
        <p:txBody>
          <a:bodyPr wrap="square" rtlCol="0">
            <a:spAutoFit/>
          </a:bodyPr>
          <a:lstStyle/>
          <a:p>
            <a:pPr lvl="0" algn="just"/>
            <a:r>
              <a:rPr lang="en-US" sz="2800" dirty="0" smtClean="0"/>
              <a:t>Currently  major barriers for effective clinical </a:t>
            </a:r>
            <a:r>
              <a:rPr lang="en-US" sz="2800" dirty="0" err="1" smtClean="0"/>
              <a:t>pharmacogenetic</a:t>
            </a:r>
            <a:r>
              <a:rPr lang="en-US" sz="2800" dirty="0" smtClean="0"/>
              <a:t> testing include:</a:t>
            </a:r>
          </a:p>
          <a:p>
            <a:pPr lvl="0" algn="just">
              <a:buFont typeface="Wingdings" pitchFamily="2" charset="2"/>
              <a:buChar char="Ø"/>
            </a:pPr>
            <a:r>
              <a:rPr lang="en-US" sz="2800" dirty="0" smtClean="0"/>
              <a:t>Time consuming and costly process</a:t>
            </a:r>
          </a:p>
          <a:p>
            <a:pPr lvl="0" algn="just">
              <a:buFont typeface="Wingdings" pitchFamily="2" charset="2"/>
              <a:buChar char="Ø"/>
            </a:pPr>
            <a:r>
              <a:rPr lang="en-US" sz="2800" dirty="0" smtClean="0"/>
              <a:t>Lack of knowledge among physician about </a:t>
            </a:r>
            <a:r>
              <a:rPr lang="en-US" sz="2800" dirty="0" err="1" smtClean="0"/>
              <a:t>pharmacogenomic</a:t>
            </a:r>
            <a:r>
              <a:rPr lang="en-US" sz="2800" dirty="0" smtClean="0"/>
              <a:t> studies.</a:t>
            </a:r>
          </a:p>
          <a:p>
            <a:pPr lvl="0" algn="just">
              <a:buFont typeface="Wingdings" pitchFamily="2" charset="2"/>
              <a:buChar char="Ø"/>
            </a:pPr>
            <a:r>
              <a:rPr lang="en-US" sz="2800" dirty="0" smtClean="0"/>
              <a:t>Lack of proprietary status of commercially available drugs so less interest to evaluate  </a:t>
            </a:r>
            <a:r>
              <a:rPr lang="en-US" sz="2800" dirty="0" err="1" smtClean="0"/>
              <a:t>pharmacogenomics</a:t>
            </a:r>
            <a:r>
              <a:rPr lang="en-US" sz="2800" dirty="0" smtClean="0"/>
              <a:t> of the drug’s efficacy and safety.</a:t>
            </a:r>
            <a:endParaRPr lang="en-US" sz="2800" dirty="0"/>
          </a:p>
        </p:txBody>
      </p:sp>
      <p:sp>
        <p:nvSpPr>
          <p:cNvPr id="29" name="TextBox 28"/>
          <p:cNvSpPr txBox="1"/>
          <p:nvPr/>
        </p:nvSpPr>
        <p:spPr>
          <a:xfrm>
            <a:off x="30050515" y="12843134"/>
            <a:ext cx="12884724" cy="400110"/>
          </a:xfrm>
          <a:prstGeom prst="rect">
            <a:avLst/>
          </a:prstGeom>
          <a:noFill/>
        </p:spPr>
        <p:txBody>
          <a:bodyPr wrap="square" rtlCol="0">
            <a:spAutoFit/>
          </a:bodyPr>
          <a:lstStyle/>
          <a:p>
            <a:pPr lvl="0" algn="just"/>
            <a:r>
              <a:rPr lang="en-US" sz="2000" dirty="0" smtClean="0"/>
              <a:t>We would highly  acknowledge Dow University of Health Sciences for their moral support.</a:t>
            </a:r>
            <a:endParaRPr lang="en-US" sz="2000" dirty="0"/>
          </a:p>
        </p:txBody>
      </p:sp>
      <p:sp>
        <p:nvSpPr>
          <p:cNvPr id="30" name="TextBox 29"/>
          <p:cNvSpPr txBox="1"/>
          <p:nvPr/>
        </p:nvSpPr>
        <p:spPr>
          <a:xfrm>
            <a:off x="32752144" y="12344383"/>
            <a:ext cx="7606146" cy="646331"/>
          </a:xfrm>
          <a:prstGeom prst="rect">
            <a:avLst/>
          </a:prstGeom>
          <a:noFill/>
        </p:spPr>
        <p:txBody>
          <a:bodyPr wrap="square" rtlCol="0">
            <a:spAutoFit/>
          </a:bodyPr>
          <a:lstStyle/>
          <a:p>
            <a:r>
              <a:rPr lang="en-US" sz="3600" b="1" dirty="0" smtClean="0"/>
              <a:t>Acknowledgements</a:t>
            </a:r>
            <a:endParaRPr lang="en-US" sz="3600" b="1" dirty="0"/>
          </a:p>
        </p:txBody>
      </p:sp>
      <p:sp>
        <p:nvSpPr>
          <p:cNvPr id="31" name="Text Box 11"/>
          <p:cNvSpPr txBox="1">
            <a:spLocks noChangeArrowheads="1"/>
          </p:cNvSpPr>
          <p:nvPr/>
        </p:nvSpPr>
        <p:spPr bwMode="auto">
          <a:xfrm>
            <a:off x="16946015" y="17681969"/>
            <a:ext cx="9829800" cy="892148"/>
          </a:xfrm>
          <a:prstGeom prst="rect">
            <a:avLst/>
          </a:prstGeom>
          <a:noFill/>
          <a:ln w="9525">
            <a:noFill/>
            <a:miter lim="800000"/>
            <a:headEnd/>
            <a:tailEnd/>
          </a:ln>
          <a:effectLst/>
        </p:spPr>
        <p:txBody>
          <a:bodyPr lIns="60559" tIns="30280" rIns="60559" bIns="30280">
            <a:spAutoFit/>
          </a:bodyPr>
          <a:lstStyle/>
          <a:p>
            <a:pPr defTabSz="2908300">
              <a:spcBef>
                <a:spcPct val="50000"/>
              </a:spcBef>
            </a:pPr>
            <a:r>
              <a:rPr lang="en-US" sz="5400" b="1" dirty="0"/>
              <a:t>Conclusions</a:t>
            </a:r>
          </a:p>
        </p:txBody>
      </p:sp>
      <p:sp>
        <p:nvSpPr>
          <p:cNvPr id="2049" name="Rectangle 1"/>
          <p:cNvSpPr>
            <a:spLocks noChangeArrowheads="1"/>
          </p:cNvSpPr>
          <p:nvPr/>
        </p:nvSpPr>
        <p:spPr bwMode="auto">
          <a:xfrm>
            <a:off x="0" y="0"/>
            <a:ext cx="438912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Table 1</a:t>
            </a:r>
            <a: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The prototype for the genome basis of drug efficacy</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33" name="Table 32"/>
          <p:cNvGraphicFramePr>
            <a:graphicFrameLocks noGrp="1"/>
          </p:cNvGraphicFramePr>
          <p:nvPr/>
        </p:nvGraphicFramePr>
        <p:xfrm>
          <a:off x="29884255" y="5282738"/>
          <a:ext cx="12593781" cy="3270781"/>
        </p:xfrm>
        <a:graphic>
          <a:graphicData uri="http://schemas.openxmlformats.org/drawingml/2006/table">
            <a:tbl>
              <a:tblPr/>
              <a:tblGrid>
                <a:gridCol w="2627650"/>
                <a:gridCol w="3195790"/>
                <a:gridCol w="3077427"/>
                <a:gridCol w="3692914"/>
              </a:tblGrid>
              <a:tr h="128566">
                <a:tc>
                  <a:txBody>
                    <a:bodyPr/>
                    <a:lstStyle/>
                    <a:p>
                      <a:pPr>
                        <a:lnSpc>
                          <a:spcPct val="115000"/>
                        </a:lnSpc>
                        <a:spcAft>
                          <a:spcPts val="0"/>
                        </a:spcAft>
                      </a:pPr>
                      <a:r>
                        <a:rPr lang="en-US" sz="1200" b="1" dirty="0">
                          <a:latin typeface="Arial" pitchFamily="34" charset="0"/>
                          <a:ea typeface="Calibri"/>
                          <a:cs typeface="Arial" pitchFamily="34" charset="0"/>
                        </a:rPr>
                        <a:t>Drug</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b="1">
                          <a:latin typeface="Arial" pitchFamily="34" charset="0"/>
                          <a:ea typeface="Calibri"/>
                          <a:cs typeface="Arial" pitchFamily="34" charset="0"/>
                        </a:rPr>
                        <a:t>Indication</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b="1">
                          <a:latin typeface="Arial" pitchFamily="34" charset="0"/>
                          <a:ea typeface="Calibri"/>
                          <a:cs typeface="Arial" pitchFamily="34" charset="0"/>
                        </a:rPr>
                        <a:t>Population response</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b="1">
                          <a:latin typeface="Arial" pitchFamily="34" charset="0"/>
                          <a:ea typeface="Calibri"/>
                          <a:cs typeface="Arial" pitchFamily="34" charset="0"/>
                        </a:rPr>
                        <a:t>GWAS</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96015">
                <a:tc>
                  <a:txBody>
                    <a:bodyPr/>
                    <a:lstStyle/>
                    <a:p>
                      <a:pPr>
                        <a:lnSpc>
                          <a:spcPct val="115000"/>
                        </a:lnSpc>
                        <a:spcAft>
                          <a:spcPts val="0"/>
                        </a:spcAft>
                      </a:pPr>
                      <a:r>
                        <a:rPr lang="en-US" sz="1200" dirty="0">
                          <a:latin typeface="Arial" pitchFamily="34" charset="0"/>
                          <a:ea typeface="Calibri"/>
                          <a:cs typeface="Arial" pitchFamily="34" charset="0"/>
                        </a:rPr>
                        <a:t>Polyethylene glycol– modified (</a:t>
                      </a:r>
                      <a:r>
                        <a:rPr lang="en-US" sz="1200" dirty="0" err="1">
                          <a:latin typeface="Arial" pitchFamily="34" charset="0"/>
                          <a:ea typeface="Calibri"/>
                          <a:cs typeface="Arial" pitchFamily="34" charset="0"/>
                        </a:rPr>
                        <a:t>pegylated</a:t>
                      </a:r>
                      <a:r>
                        <a:rPr lang="en-US" sz="1200" dirty="0">
                          <a:latin typeface="Arial" pitchFamily="34" charset="0"/>
                          <a:ea typeface="Calibri"/>
                          <a:cs typeface="Arial" pitchFamily="34" charset="0"/>
                        </a:rPr>
                        <a:t>) interferon-α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latin typeface="Arial" pitchFamily="34" charset="0"/>
                          <a:ea typeface="Calibri"/>
                          <a:cs typeface="Arial" pitchFamily="34" charset="0"/>
                        </a:rPr>
                        <a:t>Standard drug used in the treatment of chronic infections of hepatitis C virus (HCV)</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err="1">
                          <a:latin typeface="Arial" pitchFamily="34" charset="0"/>
                          <a:ea typeface="Calibri"/>
                          <a:cs typeface="Arial" pitchFamily="34" charset="0"/>
                        </a:rPr>
                        <a:t>Injectable</a:t>
                      </a:r>
                      <a:r>
                        <a:rPr lang="en-US" sz="1200" dirty="0">
                          <a:latin typeface="Arial" pitchFamily="34" charset="0"/>
                          <a:ea typeface="Calibri"/>
                          <a:cs typeface="Arial" pitchFamily="34" charset="0"/>
                        </a:rPr>
                        <a:t> </a:t>
                      </a:r>
                      <a:r>
                        <a:rPr lang="en-US" sz="1200" dirty="0" err="1">
                          <a:latin typeface="Arial" pitchFamily="34" charset="0"/>
                          <a:ea typeface="Calibri"/>
                          <a:cs typeface="Arial" pitchFamily="34" charset="0"/>
                        </a:rPr>
                        <a:t>pegylated</a:t>
                      </a:r>
                      <a:r>
                        <a:rPr lang="en-US" sz="1200" dirty="0">
                          <a:latin typeface="Arial" pitchFamily="34" charset="0"/>
                          <a:ea typeface="Calibri"/>
                          <a:cs typeface="Arial" pitchFamily="34" charset="0"/>
                        </a:rPr>
                        <a:t> interferon-α and oral </a:t>
                      </a:r>
                      <a:r>
                        <a:rPr lang="en-US" sz="1200" dirty="0" err="1">
                          <a:latin typeface="Arial" pitchFamily="34" charset="0"/>
                          <a:ea typeface="Calibri"/>
                          <a:cs typeface="Arial" pitchFamily="34" charset="0"/>
                        </a:rPr>
                        <a:t>ribavirin</a:t>
                      </a:r>
                      <a:r>
                        <a:rPr lang="en-US" sz="1200" dirty="0">
                          <a:latin typeface="Arial" pitchFamily="34" charset="0"/>
                          <a:ea typeface="Calibri"/>
                          <a:cs typeface="Arial" pitchFamily="34" charset="0"/>
                        </a:rPr>
                        <a:t>, costing ~ $50,000 per patient per year but the treatment is effective in less than 50% of patients.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a:latin typeface="Arial" pitchFamily="34" charset="0"/>
                          <a:ea typeface="Calibri"/>
                          <a:cs typeface="Arial" pitchFamily="34" charset="0"/>
                        </a:rPr>
                        <a:t>GWAS have been carried out in various HCV-infected populations, and the results indicate that three single nucleotide polymorphisms (SNPs) in IL28B are mainly responsible for an individual’s responsiveness to pegylated interferon-α/ ribavirin.</a:t>
                      </a:r>
                      <a:r>
                        <a:rPr lang="en-US" sz="1200" baseline="30000">
                          <a:latin typeface="Arial" pitchFamily="34" charset="0"/>
                          <a:ea typeface="Calibri"/>
                          <a:cs typeface="Arial" pitchFamily="34" charset="0"/>
                        </a:rPr>
                        <a:t>10,11</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7349">
                <a:tc>
                  <a:txBody>
                    <a:bodyPr/>
                    <a:lstStyle/>
                    <a:p>
                      <a:pPr>
                        <a:lnSpc>
                          <a:spcPct val="115000"/>
                        </a:lnSpc>
                        <a:spcAft>
                          <a:spcPts val="0"/>
                        </a:spcAft>
                      </a:pPr>
                      <a:r>
                        <a:rPr lang="en-US" sz="1200" dirty="0" err="1">
                          <a:latin typeface="Arial" pitchFamily="34" charset="0"/>
                          <a:ea typeface="Calibri"/>
                          <a:cs typeface="Arial" pitchFamily="34" charset="0"/>
                        </a:rPr>
                        <a:t>Clopidogrel</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latin typeface="Arial" pitchFamily="34" charset="0"/>
                          <a:ea typeface="Calibri"/>
                          <a:cs typeface="Arial" pitchFamily="34" charset="0"/>
                        </a:rPr>
                        <a:t>Standard adjunctive anti-platelet agent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latin typeface="Arial" pitchFamily="34" charset="0"/>
                          <a:ea typeface="Calibri"/>
                          <a:cs typeface="Arial" pitchFamily="34" charset="0"/>
                        </a:rPr>
                        <a:t>With &gt;2 million coronary </a:t>
                      </a:r>
                      <a:r>
                        <a:rPr lang="en-US" sz="1200" dirty="0" err="1">
                          <a:latin typeface="Arial" pitchFamily="34" charset="0"/>
                          <a:ea typeface="Calibri"/>
                          <a:cs typeface="Arial" pitchFamily="34" charset="0"/>
                        </a:rPr>
                        <a:t>stenting</a:t>
                      </a:r>
                      <a:r>
                        <a:rPr lang="en-US" sz="1200" dirty="0">
                          <a:latin typeface="Arial" pitchFamily="34" charset="0"/>
                          <a:ea typeface="Calibri"/>
                          <a:cs typeface="Arial" pitchFamily="34" charset="0"/>
                        </a:rPr>
                        <a:t> procedures performed annually, variants that determine the differential responsiveness to </a:t>
                      </a:r>
                      <a:r>
                        <a:rPr lang="en-US" sz="1200" dirty="0" err="1">
                          <a:latin typeface="Arial" pitchFamily="34" charset="0"/>
                          <a:ea typeface="Calibri"/>
                          <a:cs typeface="Arial" pitchFamily="34" charset="0"/>
                        </a:rPr>
                        <a:t>clopidogrel</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latin typeface="Arial" pitchFamily="34" charset="0"/>
                          <a:ea typeface="Calibri"/>
                          <a:cs typeface="Arial" pitchFamily="34" charset="0"/>
                        </a:rPr>
                        <a:t>GWAS validated previous candidate gene studies and implicated CYP2C19 loss-of-function (LOF) polymorphisms with reduced anti-platelet effects and a threefold increased risk of stent thrombosis.</a:t>
                      </a:r>
                      <a:r>
                        <a:rPr lang="en-US" sz="1200" baseline="30000" dirty="0">
                          <a:latin typeface="Arial" pitchFamily="34" charset="0"/>
                          <a:ea typeface="Calibri"/>
                          <a:cs typeface="Arial" pitchFamily="34" charset="0"/>
                        </a:rPr>
                        <a:t>12-14</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0241">
                <a:tc>
                  <a:txBody>
                    <a:bodyPr/>
                    <a:lstStyle/>
                    <a:p>
                      <a:pPr>
                        <a:lnSpc>
                          <a:spcPct val="115000"/>
                        </a:lnSpc>
                        <a:spcAft>
                          <a:spcPts val="0"/>
                        </a:spcAft>
                      </a:pPr>
                      <a:r>
                        <a:rPr lang="en-US" sz="1200" dirty="0" err="1">
                          <a:latin typeface="Arial" pitchFamily="34" charset="0"/>
                          <a:ea typeface="Calibri"/>
                          <a:cs typeface="Arial" pitchFamily="34" charset="0"/>
                        </a:rPr>
                        <a:t>Metformin</a:t>
                      </a:r>
                      <a:r>
                        <a:rPr lang="en-US" sz="1200" dirty="0">
                          <a:latin typeface="Arial" pitchFamily="34" charset="0"/>
                          <a:ea typeface="Calibri"/>
                          <a:cs typeface="Arial" pitchFamily="34" charset="0"/>
                        </a:rPr>
                        <a:t> (</a:t>
                      </a:r>
                      <a:r>
                        <a:rPr lang="en-US" sz="1200" dirty="0" err="1">
                          <a:latin typeface="Arial" pitchFamily="34" charset="0"/>
                          <a:ea typeface="Calibri"/>
                          <a:cs typeface="Arial" pitchFamily="34" charset="0"/>
                        </a:rPr>
                        <a:t>Glucophage</a:t>
                      </a:r>
                      <a:r>
                        <a:rPr lang="en-US" sz="1200" dirty="0">
                          <a:latin typeface="Arial" pitchFamily="34" charset="0"/>
                          <a:ea typeface="Calibri"/>
                          <a:cs typeface="Arial" pitchFamily="34"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n-US" sz="1200" dirty="0">
                          <a:latin typeface="Arial" pitchFamily="34" charset="0"/>
                          <a:ea typeface="Calibri"/>
                          <a:cs typeface="Arial" pitchFamily="34" charset="0"/>
                        </a:rPr>
                        <a:t>Top-selling drug for </a:t>
                      </a:r>
                      <a:r>
                        <a:rPr lang="en-US" sz="1200" dirty="0" err="1">
                          <a:latin typeface="Arial" pitchFamily="34" charset="0"/>
                          <a:ea typeface="Calibri"/>
                          <a:cs typeface="Arial" pitchFamily="34" charset="0"/>
                        </a:rPr>
                        <a:t>glycemic</a:t>
                      </a:r>
                      <a:r>
                        <a:rPr lang="en-US" sz="1200" dirty="0">
                          <a:latin typeface="Arial" pitchFamily="34" charset="0"/>
                          <a:ea typeface="Calibri"/>
                          <a:cs typeface="Arial" pitchFamily="34" charset="0"/>
                        </a:rPr>
                        <a:t> control,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25% of individuals receiving the top-selling drug for </a:t>
                      </a:r>
                      <a:r>
                        <a:rPr lang="en-US" sz="1200" dirty="0" err="1">
                          <a:latin typeface="Arial" pitchFamily="34" charset="0"/>
                          <a:ea typeface="Calibri"/>
                          <a:cs typeface="Arial" pitchFamily="34" charset="0"/>
                        </a:rPr>
                        <a:t>glycemic</a:t>
                      </a:r>
                      <a:r>
                        <a:rPr lang="en-US" sz="1200" dirty="0">
                          <a:latin typeface="Arial" pitchFamily="34" charset="0"/>
                          <a:ea typeface="Calibri"/>
                          <a:cs typeface="Arial" pitchFamily="34" charset="0"/>
                        </a:rPr>
                        <a:t> control, contradicted previous </a:t>
                      </a:r>
                      <a:r>
                        <a:rPr lang="en-US" sz="1200" dirty="0" err="1">
                          <a:latin typeface="Arial" pitchFamily="34" charset="0"/>
                          <a:ea typeface="Calibri"/>
                          <a:cs typeface="Arial" pitchFamily="34" charset="0"/>
                        </a:rPr>
                        <a:t>pharmacogenetic</a:t>
                      </a:r>
                      <a:r>
                        <a:rPr lang="en-US" sz="1200" dirty="0">
                          <a:latin typeface="Arial" pitchFamily="34" charset="0"/>
                          <a:ea typeface="Calibri"/>
                          <a:cs typeface="Arial" pitchFamily="34" charset="0"/>
                        </a:rPr>
                        <a:t> evidence and showed </a:t>
                      </a:r>
                      <a:r>
                        <a:rPr lang="en-US" sz="1200" dirty="0" err="1">
                          <a:latin typeface="Arial" pitchFamily="34" charset="0"/>
                          <a:ea typeface="Calibri"/>
                          <a:cs typeface="Arial" pitchFamily="34" charset="0"/>
                        </a:rPr>
                        <a:t>nonresponsiveness</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GWAS suggested that a SNP close to the ataxia </a:t>
                      </a:r>
                      <a:r>
                        <a:rPr lang="en-US" sz="1200" dirty="0" err="1">
                          <a:latin typeface="Arial" pitchFamily="34" charset="0"/>
                          <a:ea typeface="Calibri"/>
                          <a:cs typeface="Arial" pitchFamily="34" charset="0"/>
                        </a:rPr>
                        <a:t>telangiectasia</a:t>
                      </a:r>
                      <a:r>
                        <a:rPr lang="en-US" sz="1200" dirty="0">
                          <a:latin typeface="Arial" pitchFamily="34" charset="0"/>
                          <a:ea typeface="Calibri"/>
                          <a:cs typeface="Arial" pitchFamily="34" charset="0"/>
                        </a:rPr>
                        <a:t> gene was involved in drug response, which disappointingly accounted for only 2.5% of the total </a:t>
                      </a:r>
                      <a:r>
                        <a:rPr lang="en-US" sz="1200" dirty="0" err="1">
                          <a:latin typeface="Arial" pitchFamily="34" charset="0"/>
                          <a:ea typeface="Calibri"/>
                          <a:cs typeface="Arial" pitchFamily="34" charset="0"/>
                        </a:rPr>
                        <a:t>glycemic</a:t>
                      </a:r>
                      <a:r>
                        <a:rPr lang="en-US" sz="1200" dirty="0">
                          <a:latin typeface="Arial" pitchFamily="34" charset="0"/>
                          <a:ea typeface="Calibri"/>
                          <a:cs typeface="Arial" pitchFamily="34" charset="0"/>
                        </a:rPr>
                        <a:t> variability observed.</a:t>
                      </a:r>
                      <a:r>
                        <a:rPr lang="en-US" sz="1200" baseline="30000" dirty="0">
                          <a:latin typeface="Arial" pitchFamily="34" charset="0"/>
                          <a:ea typeface="Calibri"/>
                          <a:cs typeface="Arial" pitchFamily="34" charset="0"/>
                        </a:rPr>
                        <a:t>15,16</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4" name="TextBox 33"/>
          <p:cNvSpPr txBox="1"/>
          <p:nvPr/>
        </p:nvSpPr>
        <p:spPr>
          <a:xfrm>
            <a:off x="30092077" y="8686789"/>
            <a:ext cx="12302836" cy="523220"/>
          </a:xfrm>
          <a:prstGeom prst="rect">
            <a:avLst/>
          </a:prstGeom>
          <a:noFill/>
        </p:spPr>
        <p:txBody>
          <a:bodyPr wrap="square" rtlCol="0">
            <a:spAutoFit/>
          </a:bodyPr>
          <a:lstStyle/>
          <a:p>
            <a:r>
              <a:rPr lang="en-US" sz="2800" b="1" dirty="0" smtClean="0"/>
              <a:t>Table 2</a:t>
            </a:r>
            <a:r>
              <a:rPr lang="en-US" sz="2800" dirty="0" smtClean="0"/>
              <a:t>. Therapeutic agents with their possible variation among HLA alleles</a:t>
            </a:r>
            <a:endParaRPr lang="en-US" sz="2800" dirty="0"/>
          </a:p>
        </p:txBody>
      </p:sp>
      <p:graphicFrame>
        <p:nvGraphicFramePr>
          <p:cNvPr id="36" name="Table 35"/>
          <p:cNvGraphicFramePr>
            <a:graphicFrameLocks noGrp="1"/>
          </p:cNvGraphicFramePr>
          <p:nvPr/>
        </p:nvGraphicFramePr>
        <p:xfrm>
          <a:off x="30258327" y="9275708"/>
          <a:ext cx="12095018" cy="3103336"/>
        </p:xfrm>
        <a:graphic>
          <a:graphicData uri="http://schemas.openxmlformats.org/drawingml/2006/table">
            <a:tbl>
              <a:tblPr/>
              <a:tblGrid>
                <a:gridCol w="2939129"/>
                <a:gridCol w="3143397"/>
                <a:gridCol w="4093537"/>
                <a:gridCol w="1918955"/>
              </a:tblGrid>
              <a:tr h="426371">
                <a:tc>
                  <a:txBody>
                    <a:bodyPr/>
                    <a:lstStyle/>
                    <a:p>
                      <a:pPr>
                        <a:lnSpc>
                          <a:spcPct val="115000"/>
                        </a:lnSpc>
                        <a:spcAft>
                          <a:spcPts val="0"/>
                        </a:spcAft>
                      </a:pPr>
                      <a:r>
                        <a:rPr lang="en-US" sz="1200" b="1" dirty="0">
                          <a:latin typeface="Arial" pitchFamily="34" charset="0"/>
                          <a:ea typeface="Calibri"/>
                          <a:cs typeface="Arial" pitchFamily="34" charset="0"/>
                        </a:rPr>
                        <a:t>Therapeutic agents</a:t>
                      </a:r>
                      <a:endParaRPr lang="en-US" sz="11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b="1" dirty="0">
                          <a:latin typeface="Arial" pitchFamily="34" charset="0"/>
                          <a:ea typeface="Calibri"/>
                          <a:cs typeface="Arial" pitchFamily="34" charset="0"/>
                        </a:rPr>
                        <a:t>ADR accounts</a:t>
                      </a:r>
                      <a:endParaRPr lang="en-US" sz="11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b="1" dirty="0">
                          <a:latin typeface="Arial" pitchFamily="34" charset="0"/>
                          <a:ea typeface="Calibri"/>
                          <a:cs typeface="Arial" pitchFamily="34" charset="0"/>
                        </a:rPr>
                        <a:t>Possible association (Allele name)</a:t>
                      </a:r>
                      <a:endParaRPr lang="en-US" sz="11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b="1" dirty="0">
                          <a:latin typeface="Arial" pitchFamily="34" charset="0"/>
                          <a:ea typeface="Calibri"/>
                          <a:cs typeface="Arial" pitchFamily="34" charset="0"/>
                        </a:rPr>
                        <a:t>Targeted population</a:t>
                      </a:r>
                      <a:endParaRPr lang="en-US" sz="11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79716">
                <a:tc>
                  <a:txBody>
                    <a:bodyPr/>
                    <a:lstStyle/>
                    <a:p>
                      <a:pPr>
                        <a:lnSpc>
                          <a:spcPct val="115000"/>
                        </a:lnSpc>
                        <a:spcAft>
                          <a:spcPts val="0"/>
                        </a:spcAft>
                      </a:pPr>
                      <a:r>
                        <a:rPr lang="en-US" sz="1200" dirty="0">
                          <a:latin typeface="Arial" pitchFamily="34" charset="0"/>
                          <a:ea typeface="Calibri"/>
                          <a:cs typeface="Arial" pitchFamily="34" charset="0"/>
                        </a:rPr>
                        <a:t>Ximelagatran</a:t>
                      </a:r>
                      <a:r>
                        <a:rPr lang="en-US" sz="1200" baseline="30000" dirty="0">
                          <a:latin typeface="Arial" pitchFamily="34" charset="0"/>
                          <a:ea typeface="Calibri"/>
                          <a:cs typeface="Arial" pitchFamily="34" charset="0"/>
                        </a:rPr>
                        <a:t>17</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err="1">
                          <a:latin typeface="Arial" pitchFamily="34" charset="0"/>
                          <a:ea typeface="Calibri"/>
                          <a:cs typeface="Arial" pitchFamily="34" charset="0"/>
                        </a:rPr>
                        <a:t>Hepatotoxicity</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HLA DRB 1 gene (P= 6.0x 10</a:t>
                      </a:r>
                      <a:r>
                        <a:rPr lang="en-US" sz="1200" baseline="30000" dirty="0">
                          <a:latin typeface="Arial" pitchFamily="34" charset="0"/>
                          <a:ea typeface="Calibri"/>
                          <a:cs typeface="Arial" pitchFamily="34" charset="0"/>
                        </a:rPr>
                        <a:t>-6</a:t>
                      </a:r>
                      <a:r>
                        <a:rPr lang="en-US" sz="1200" dirty="0">
                          <a:latin typeface="Arial" pitchFamily="34" charset="0"/>
                          <a:ea typeface="Calibri"/>
                          <a:cs typeface="Arial" pitchFamily="34" charset="0"/>
                        </a:rPr>
                        <a:t>)</a:t>
                      </a:r>
                    </a:p>
                    <a:p>
                      <a:pPr>
                        <a:lnSpc>
                          <a:spcPct val="115000"/>
                        </a:lnSpc>
                        <a:spcAft>
                          <a:spcPts val="0"/>
                        </a:spcAft>
                      </a:pPr>
                      <a:r>
                        <a:rPr lang="en-US" sz="1200" dirty="0">
                          <a:latin typeface="Arial" pitchFamily="34" charset="0"/>
                          <a:ea typeface="Calibri"/>
                          <a:cs typeface="Arial" pitchFamily="34" charset="0"/>
                        </a:rPr>
                        <a:t>HLA –DRB 1 *0701 (P = 4 × 10−5)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Swedish ancestry population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464">
                <a:tc>
                  <a:txBody>
                    <a:bodyPr/>
                    <a:lstStyle/>
                    <a:p>
                      <a:pPr>
                        <a:lnSpc>
                          <a:spcPct val="115000"/>
                        </a:lnSpc>
                        <a:spcAft>
                          <a:spcPts val="0"/>
                        </a:spcAft>
                      </a:pPr>
                      <a:r>
                        <a:rPr lang="en-US" sz="1200">
                          <a:latin typeface="Arial" pitchFamily="34" charset="0"/>
                          <a:ea typeface="Calibri"/>
                          <a:cs typeface="Arial" pitchFamily="34" charset="0"/>
                        </a:rPr>
                        <a:t>Floxapen</a:t>
                      </a:r>
                      <a:r>
                        <a:rPr lang="en-US" sz="1200" baseline="30000">
                          <a:latin typeface="Arial" pitchFamily="34" charset="0"/>
                          <a:ea typeface="Calibri"/>
                          <a:cs typeface="Arial" pitchFamily="34" charset="0"/>
                        </a:rPr>
                        <a:t>18</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a:latin typeface="Arial" pitchFamily="34" charset="0"/>
                          <a:ea typeface="Calibri"/>
                          <a:cs typeface="Arial" pitchFamily="34" charset="0"/>
                        </a:rPr>
                        <a:t>Hepatotoxicity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HLA B*5701 (OR, 80.6; 95% CI, 23–285)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European ancestry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464">
                <a:tc>
                  <a:txBody>
                    <a:bodyPr/>
                    <a:lstStyle/>
                    <a:p>
                      <a:pPr>
                        <a:lnSpc>
                          <a:spcPct val="115000"/>
                        </a:lnSpc>
                        <a:spcAft>
                          <a:spcPts val="0"/>
                        </a:spcAft>
                      </a:pPr>
                      <a:r>
                        <a:rPr lang="en-US" sz="1200">
                          <a:latin typeface="Arial" pitchFamily="34" charset="0"/>
                          <a:ea typeface="Calibri"/>
                          <a:cs typeface="Arial" pitchFamily="34" charset="0"/>
                        </a:rPr>
                        <a:t>amoxicillin-clavulanate</a:t>
                      </a:r>
                      <a:r>
                        <a:rPr lang="en-US" sz="1200" baseline="30000">
                          <a:latin typeface="Arial" pitchFamily="34" charset="0"/>
                          <a:ea typeface="Calibri"/>
                          <a:cs typeface="Arial" pitchFamily="34" charset="0"/>
                        </a:rPr>
                        <a:t>19</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a:latin typeface="Arial" pitchFamily="34" charset="0"/>
                          <a:ea typeface="Calibri"/>
                          <a:cs typeface="Arial" pitchFamily="34" charset="0"/>
                        </a:rPr>
                        <a:t>Hepatotoxicity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DRB1*1501-DQB1*0602- DQA1*0102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European ancestry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464">
                <a:tc>
                  <a:txBody>
                    <a:bodyPr/>
                    <a:lstStyle/>
                    <a:p>
                      <a:pPr>
                        <a:lnSpc>
                          <a:spcPct val="115000"/>
                        </a:lnSpc>
                        <a:spcAft>
                          <a:spcPts val="0"/>
                        </a:spcAft>
                      </a:pPr>
                      <a:r>
                        <a:rPr lang="en-US" sz="1200">
                          <a:latin typeface="Arial" pitchFamily="34" charset="0"/>
                          <a:ea typeface="Calibri"/>
                          <a:cs typeface="Arial" pitchFamily="34" charset="0"/>
                        </a:rPr>
                        <a:t>Carbamazepine</a:t>
                      </a:r>
                      <a:r>
                        <a:rPr lang="en-US" sz="1200" baseline="30000">
                          <a:latin typeface="Arial" pitchFamily="34" charset="0"/>
                          <a:ea typeface="Calibri"/>
                          <a:cs typeface="Arial" pitchFamily="34" charset="0"/>
                        </a:rPr>
                        <a:t>20,21</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a:latin typeface="Arial" pitchFamily="34" charset="0"/>
                          <a:ea typeface="Calibri"/>
                          <a:cs typeface="Arial" pitchFamily="34" charset="0"/>
                        </a:rPr>
                        <a:t>Hypersensitivity reactions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HLA-A*3103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European ancestry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464">
                <a:tc>
                  <a:txBody>
                    <a:bodyPr/>
                    <a:lstStyle/>
                    <a:p>
                      <a:pPr>
                        <a:lnSpc>
                          <a:spcPct val="115000"/>
                        </a:lnSpc>
                        <a:spcAft>
                          <a:spcPts val="0"/>
                        </a:spcAft>
                      </a:pPr>
                      <a:r>
                        <a:rPr lang="en-US" sz="1200">
                          <a:latin typeface="Arial" pitchFamily="34" charset="0"/>
                          <a:ea typeface="Calibri"/>
                          <a:cs typeface="Arial" pitchFamily="34" charset="0"/>
                        </a:rPr>
                        <a:t>Carbamazepine</a:t>
                      </a:r>
                      <a:r>
                        <a:rPr lang="en-US" sz="1200" baseline="30000">
                          <a:latin typeface="Arial" pitchFamily="34" charset="0"/>
                          <a:ea typeface="Calibri"/>
                          <a:cs typeface="Arial" pitchFamily="34" charset="0"/>
                        </a:rPr>
                        <a:t>22</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a:latin typeface="Arial" pitchFamily="34" charset="0"/>
                          <a:ea typeface="Calibri"/>
                          <a:cs typeface="Arial" pitchFamily="34" charset="0"/>
                        </a:rPr>
                        <a:t>Stevens-Johnson syndrome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HLA-B*1502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Asian ancestry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929">
                <a:tc>
                  <a:txBody>
                    <a:bodyPr/>
                    <a:lstStyle/>
                    <a:p>
                      <a:pPr>
                        <a:lnSpc>
                          <a:spcPct val="115000"/>
                        </a:lnSpc>
                        <a:spcAft>
                          <a:spcPts val="0"/>
                        </a:spcAft>
                      </a:pPr>
                      <a:r>
                        <a:rPr lang="en-US" sz="1200">
                          <a:latin typeface="Arial" pitchFamily="34" charset="0"/>
                          <a:ea typeface="Calibri"/>
                          <a:cs typeface="Arial" pitchFamily="34" charset="0"/>
                        </a:rPr>
                        <a:t>Statins</a:t>
                      </a:r>
                      <a:r>
                        <a:rPr lang="en-US" sz="1200" baseline="30000">
                          <a:latin typeface="Arial" pitchFamily="34" charset="0"/>
                          <a:ea typeface="Calibri"/>
                          <a:cs typeface="Arial" pitchFamily="34" charset="0"/>
                        </a:rPr>
                        <a:t>23</a:t>
                      </a:r>
                      <a:endParaRPr lang="en-US" sz="12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a:latin typeface="Arial" pitchFamily="34" charset="0"/>
                          <a:ea typeface="Calibri"/>
                          <a:cs typeface="Arial" pitchFamily="34" charset="0"/>
                        </a:rPr>
                        <a:t>Rhabdomyolysis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SLCO1B1 (OR, 17.4; 95% CI, 4.8– 62.9)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European ancestry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2464">
                <a:tc>
                  <a:txBody>
                    <a:bodyPr/>
                    <a:lstStyle/>
                    <a:p>
                      <a:pPr>
                        <a:lnSpc>
                          <a:spcPct val="115000"/>
                        </a:lnSpc>
                        <a:spcAft>
                          <a:spcPts val="0"/>
                        </a:spcAft>
                      </a:pPr>
                      <a:r>
                        <a:rPr lang="en-US" sz="1200" dirty="0">
                          <a:latin typeface="Arial" pitchFamily="34" charset="0"/>
                          <a:ea typeface="Calibri"/>
                          <a:cs typeface="Arial" pitchFamily="34" charset="0"/>
                        </a:rPr>
                        <a:t>Lumiracoxib</a:t>
                      </a:r>
                      <a:r>
                        <a:rPr lang="en-US" sz="1200" baseline="30000" dirty="0">
                          <a:latin typeface="Arial" pitchFamily="34" charset="0"/>
                          <a:ea typeface="Calibri"/>
                          <a:cs typeface="Arial" pitchFamily="34" charset="0"/>
                        </a:rPr>
                        <a:t>24</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err="1">
                          <a:latin typeface="Arial" pitchFamily="34" charset="0"/>
                          <a:ea typeface="Calibri"/>
                          <a:cs typeface="Arial" pitchFamily="34" charset="0"/>
                        </a:rPr>
                        <a:t>Hepatotoxicity</a:t>
                      </a:r>
                      <a:endParaRPr lang="en-US" sz="12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HLA-DQA1*0102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200" dirty="0">
                          <a:latin typeface="Arial" pitchFamily="34" charset="0"/>
                          <a:ea typeface="Calibri"/>
                          <a:cs typeface="Arial" pitchFamily="34" charset="0"/>
                        </a:rPr>
                        <a:t>European ancestry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050" name="Picture 2" descr="C:\Users\Toshiba\Desktop\dow-university-of-health-sciences-squarelogo-1431671605710.png"/>
          <p:cNvPicPr>
            <a:picLocks noChangeAspect="1" noChangeArrowheads="1"/>
          </p:cNvPicPr>
          <p:nvPr/>
        </p:nvPicPr>
        <p:blipFill>
          <a:blip r:embed="rId3" cstate="print"/>
          <a:srcRect/>
          <a:stretch>
            <a:fillRect/>
          </a:stretch>
        </p:blipFill>
        <p:spPr bwMode="auto">
          <a:xfrm>
            <a:off x="1214650" y="655093"/>
            <a:ext cx="2538483" cy="2456597"/>
          </a:xfrm>
          <a:prstGeom prst="rect">
            <a:avLst/>
          </a:prstGeom>
          <a:noFill/>
        </p:spPr>
      </p:pic>
      <p:pic>
        <p:nvPicPr>
          <p:cNvPr id="2051" name="Picture 3" descr="C:\Users\Toshiba\Desktop\images.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9796873" y="866421"/>
            <a:ext cx="2490930" cy="2299860"/>
          </a:xfrm>
          <a:prstGeom prst="rect">
            <a:avLst/>
          </a:prstGeom>
          <a:noFill/>
        </p:spPr>
      </p:pic>
    </p:spTree>
  </p:cSld>
  <p:clrMapOvr>
    <a:masterClrMapping/>
  </p:clrMapOvr>
</p:sld>
</file>

<file path=ppt/theme/theme1.xml><?xml version="1.0" encoding="utf-8"?>
<a:theme xmlns:a="http://schemas.openxmlformats.org/drawingml/2006/main" name="Default Design">
  <a:themeElements>
    <a:clrScheme name="Custom 2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2908300" rtl="0" eaLnBrk="1" fontAlgn="base" latinLnBrk="0" hangingPunct="1">
          <a:lnSpc>
            <a:spcPct val="100000"/>
          </a:lnSpc>
          <a:spcBef>
            <a:spcPct val="0"/>
          </a:spcBef>
          <a:spcAft>
            <a:spcPct val="0"/>
          </a:spcAft>
          <a:buClrTx/>
          <a:buSzTx/>
          <a:buFontTx/>
          <a:buNone/>
          <a:tabLst/>
          <a:defRPr kumimoji="0" lang="en-US" sz="57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2908300" rtl="0" eaLnBrk="1" fontAlgn="base" latinLnBrk="0" hangingPunct="1">
          <a:lnSpc>
            <a:spcPct val="100000"/>
          </a:lnSpc>
          <a:spcBef>
            <a:spcPct val="0"/>
          </a:spcBef>
          <a:spcAft>
            <a:spcPct val="0"/>
          </a:spcAft>
          <a:buClrTx/>
          <a:buSzTx/>
          <a:buFontTx/>
          <a:buNone/>
          <a:tabLst/>
          <a:defRPr kumimoji="0" lang="en-US" sz="57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TotalTime>
  <Words>1992</Words>
  <Application>Microsoft Office PowerPoint</Application>
  <PresentationFormat>Custom</PresentationFormat>
  <Paragraphs>106</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Slide 1</vt:lpstr>
    </vt:vector>
  </TitlesOfParts>
  <Company>MegaPrint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48x96 Horizontal Template</dc:title>
  <dc:creator>Ethan Shulda</dc:creator>
  <dc:description>©MegaPrint Inc. 2009</dc:description>
  <cp:lastModifiedBy>Windows User</cp:lastModifiedBy>
  <cp:revision>42</cp:revision>
  <dcterms:created xsi:type="dcterms:W3CDTF">2008-12-04T00:20:37Z</dcterms:created>
  <dcterms:modified xsi:type="dcterms:W3CDTF">2019-01-16T04:50:28Z</dcterms:modified>
  <cp:category>Research Poster</cp:category>
</cp:coreProperties>
</file>