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36004500"/>
  <p:notesSz cx="6858000" cy="9144000"/>
  <p:defaultTextStyle>
    <a:defPPr>
      <a:defRPr lang="it-IT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CD7D"/>
    <a:srgbClr val="633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1368" y="1104"/>
      </p:cViewPr>
      <p:guideLst>
        <p:guide orient="horz" pos="11340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00338" y="11184734"/>
            <a:ext cx="30603825" cy="771763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400675" y="20402550"/>
            <a:ext cx="25203150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305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25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44107" y="23136228"/>
            <a:ext cx="30603825" cy="7150894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844107" y="15260246"/>
            <a:ext cx="30603825" cy="7875982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550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088388" y="44105513"/>
            <a:ext cx="63495436" cy="12474892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1183899" y="44105513"/>
            <a:ext cx="63495436" cy="12474892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326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00225" y="1441850"/>
            <a:ext cx="32404050" cy="600075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800225" y="8059343"/>
            <a:ext cx="15908240" cy="335875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800225" y="11418094"/>
            <a:ext cx="15908240" cy="20744262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8289788" y="8059343"/>
            <a:ext cx="15914489" cy="335875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8289788" y="11418094"/>
            <a:ext cx="15914489" cy="20744262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78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9092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947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00227" y="1433512"/>
            <a:ext cx="11845232" cy="6100763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076759" y="1433515"/>
            <a:ext cx="20127516" cy="30728843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00227" y="7534278"/>
            <a:ext cx="11845232" cy="24628081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94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57134" y="25203150"/>
            <a:ext cx="21602700" cy="2975375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7057134" y="3217069"/>
            <a:ext cx="21602700" cy="2160270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57134" y="28178524"/>
            <a:ext cx="21602700" cy="4225526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338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255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2781598" y="7567613"/>
            <a:ext cx="31897735" cy="1612868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088386" y="7567613"/>
            <a:ext cx="95093137" cy="1612868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907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800225" y="1441850"/>
            <a:ext cx="32404050" cy="6000750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800225" y="8401053"/>
            <a:ext cx="32404050" cy="23761306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800225" y="33370840"/>
            <a:ext cx="8401050" cy="191690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C212A-CAE3-4C0C-BEBD-1B9CEF7AAE55}" type="datetimeFigureOut">
              <a:rPr lang="it-IT" smtClean="0"/>
              <a:pPr/>
              <a:t>01/12/2018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2301538" y="33370840"/>
            <a:ext cx="11401425" cy="191690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5803225" y="33370840"/>
            <a:ext cx="8401050" cy="1916906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5F8F-5D2C-4513-91D0-119528EA987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531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riaelisa\Desktop\cell mari vecchio\Camera\20130815_165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04500" cy="3600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5" descr="logo_fsm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2706" y="504306"/>
            <a:ext cx="3213472" cy="321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3645645" y="216274"/>
            <a:ext cx="27966117" cy="28007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8800" b="1" cap="small" dirty="0" smtClean="0">
                <a:solidFill>
                  <a:srgbClr val="002060"/>
                </a:solidFill>
                <a:effectLst/>
                <a:ea typeface="Times New Roman"/>
              </a:rPr>
              <a:t>Attention, Time and </a:t>
            </a:r>
            <a:r>
              <a:rPr lang="en-US" sz="8800" b="1" cap="small" dirty="0" err="1" smtClean="0">
                <a:solidFill>
                  <a:srgbClr val="002060"/>
                </a:solidFill>
                <a:effectLst/>
                <a:ea typeface="Times New Roman"/>
              </a:rPr>
              <a:t>Numerosity</a:t>
            </a:r>
            <a:r>
              <a:rPr lang="en-US" sz="8800" b="1" cap="small" dirty="0" smtClean="0">
                <a:solidFill>
                  <a:srgbClr val="002060"/>
                </a:solidFill>
                <a:effectLst/>
                <a:ea typeface="Times New Roman"/>
              </a:rPr>
              <a:t> in children and adolescents with ADHD</a:t>
            </a:r>
            <a:endParaRPr lang="it-IT" sz="8800" dirty="0">
              <a:solidFill>
                <a:srgbClr val="00206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18973" y="3096594"/>
            <a:ext cx="35355927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M. Bartoli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, G. Anobile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 , A. Tacchi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, C.Pfanner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, G.Masi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, G. Cioni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1,2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,</a:t>
            </a:r>
            <a:r>
              <a:rPr lang="de-LU" sz="6000" b="1" i="1" dirty="0" smtClean="0">
                <a:solidFill>
                  <a:srgbClr val="0070C0"/>
                </a:solidFill>
                <a:ea typeface="Times New Roman"/>
              </a:rPr>
              <a:t> </a:t>
            </a:r>
            <a:r>
              <a:rPr lang="de-LU" sz="6000" b="1" i="1" dirty="0" smtClean="0">
                <a:solidFill>
                  <a:srgbClr val="0070C0"/>
                </a:solidFill>
                <a:effectLst/>
                <a:ea typeface="Times New Roman"/>
              </a:rPr>
              <a:t>F. Tinelli</a:t>
            </a:r>
            <a:r>
              <a:rPr lang="de-LU" sz="6000" b="1" i="1" baseline="30000" dirty="0" smtClean="0">
                <a:solidFill>
                  <a:srgbClr val="0070C0"/>
                </a:solidFill>
                <a:effectLst/>
                <a:ea typeface="Times New Roman"/>
              </a:rPr>
              <a:t>1</a:t>
            </a:r>
            <a:endParaRPr lang="it-IT" sz="5400" b="1" dirty="0" smtClean="0">
              <a:solidFill>
                <a:srgbClr val="0070C0"/>
              </a:solidFill>
              <a:effectLst/>
              <a:ea typeface="Batang"/>
            </a:endParaRPr>
          </a:p>
          <a:p>
            <a:pPr algn="ctr">
              <a:spcAft>
                <a:spcPts val="0"/>
              </a:spcAft>
            </a:pPr>
            <a:r>
              <a:rPr lang="en-US" sz="5400" dirty="0" smtClean="0">
                <a:solidFill>
                  <a:srgbClr val="0070C0"/>
                </a:solidFill>
                <a:effectLst/>
                <a:ea typeface="MS PGothic"/>
              </a:rPr>
              <a:t> </a:t>
            </a:r>
            <a:r>
              <a:rPr lang="en-US" sz="4400" i="1" baseline="30000" dirty="0" smtClean="0">
                <a:solidFill>
                  <a:srgbClr val="0070C0"/>
                </a:solidFill>
                <a:effectLst/>
                <a:ea typeface="Batang"/>
              </a:rPr>
              <a:t>1, </a:t>
            </a: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IRCCS Stella Maris Foundation , Scientific Institute of Child Neurology and Psychiatry, </a:t>
            </a:r>
            <a:r>
              <a:rPr lang="en-US" sz="4400" i="1" dirty="0" err="1" smtClean="0">
                <a:solidFill>
                  <a:srgbClr val="0070C0"/>
                </a:solidFill>
                <a:effectLst/>
                <a:ea typeface="Batang"/>
              </a:rPr>
              <a:t>viale</a:t>
            </a: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 del </a:t>
            </a:r>
            <a:r>
              <a:rPr lang="en-US" sz="4400" i="1" dirty="0" err="1" smtClean="0">
                <a:solidFill>
                  <a:srgbClr val="0070C0"/>
                </a:solidFill>
                <a:effectLst/>
                <a:ea typeface="Batang"/>
              </a:rPr>
              <a:t>Tirreno</a:t>
            </a: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 331, 56018 </a:t>
            </a:r>
            <a:r>
              <a:rPr lang="en-US" sz="4400" i="1" dirty="0" err="1" smtClean="0">
                <a:solidFill>
                  <a:srgbClr val="0070C0"/>
                </a:solidFill>
                <a:effectLst/>
                <a:ea typeface="Batang"/>
              </a:rPr>
              <a:t>Calambrone</a:t>
            </a: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-Pisa, Italy</a:t>
            </a:r>
          </a:p>
          <a:p>
            <a:pPr algn="ctr">
              <a:spcAft>
                <a:spcPts val="0"/>
              </a:spcAft>
            </a:pP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 </a:t>
            </a:r>
            <a:r>
              <a:rPr lang="en-US" sz="4400" i="1" baseline="30000" dirty="0" smtClean="0">
                <a:solidFill>
                  <a:srgbClr val="0070C0"/>
                </a:solidFill>
                <a:effectLst/>
                <a:ea typeface="Batang"/>
              </a:rPr>
              <a:t>2, </a:t>
            </a:r>
            <a:r>
              <a:rPr lang="en-US" sz="4400" i="1" dirty="0" smtClean="0">
                <a:solidFill>
                  <a:srgbClr val="0070C0"/>
                </a:solidFill>
                <a:effectLst/>
                <a:ea typeface="Batang"/>
              </a:rPr>
              <a:t>University of Pisa, Pisa</a:t>
            </a:r>
            <a:endParaRPr lang="it-IT" sz="4400" i="1" dirty="0">
              <a:solidFill>
                <a:srgbClr val="0070C0"/>
              </a:solidFill>
              <a:effectLst/>
              <a:ea typeface="Batang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216025" y="5904906"/>
            <a:ext cx="16489831" cy="161297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en-GB" sz="6000" b="1" dirty="0" smtClean="0">
                <a:solidFill>
                  <a:schemeClr val="bg1"/>
                </a:solidFill>
                <a:effectLst/>
                <a:ea typeface="Times New Roman"/>
              </a:rPr>
              <a:t>Introduction: </a:t>
            </a:r>
            <a:r>
              <a:rPr lang="en-GB" sz="6000" dirty="0" smtClean="0">
                <a:solidFill>
                  <a:schemeClr val="bg1"/>
                </a:solidFill>
                <a:effectLst/>
                <a:ea typeface="Times New Roman"/>
              </a:rPr>
              <a:t>Time, space, math and </a:t>
            </a:r>
            <a:r>
              <a:rPr lang="en-GB" sz="6000" dirty="0" err="1" smtClean="0">
                <a:solidFill>
                  <a:schemeClr val="bg1"/>
                </a:solidFill>
                <a:effectLst/>
                <a:ea typeface="Times New Roman"/>
              </a:rPr>
              <a:t>numerosity</a:t>
            </a:r>
            <a:r>
              <a:rPr lang="en-GB" sz="6000" dirty="0" smtClean="0">
                <a:solidFill>
                  <a:schemeClr val="bg1"/>
                </a:solidFill>
                <a:effectLst/>
                <a:ea typeface="Times New Roman"/>
              </a:rPr>
              <a:t> are ubiquitous dimensions of human lives. An influential theory (ATOM - Walsh, 2003) suggested that all these magnitudes may be encoded by a common neural mechanism, mainly located in the parietal cortex. </a:t>
            </a:r>
            <a:r>
              <a:rPr lang="en-US" sz="6000" dirty="0" smtClean="0">
                <a:solidFill>
                  <a:schemeClr val="bg1"/>
                </a:solidFill>
                <a:effectLst/>
                <a:ea typeface="Times New Roman"/>
              </a:rPr>
              <a:t>Another function processed in the parietal cortex is attention.</a:t>
            </a:r>
            <a:r>
              <a:rPr lang="en-US" sz="6000" dirty="0" smtClean="0">
                <a:solidFill>
                  <a:schemeClr val="bg1"/>
                </a:solidFill>
                <a:effectLst/>
                <a:ea typeface="Batang"/>
              </a:rPr>
              <a:t> In fact, as reported by A</a:t>
            </a:r>
            <a:r>
              <a:rPr lang="en-US" sz="6000" dirty="0" smtClean="0">
                <a:solidFill>
                  <a:schemeClr val="bg1"/>
                </a:solidFill>
                <a:effectLst/>
                <a:ea typeface="Times New Roman"/>
              </a:rPr>
              <a:t>tkinson (Atkinson 2017), dorsal stream is also important for attention. Additional evidences </a:t>
            </a:r>
            <a:r>
              <a:rPr lang="en-US" sz="6000" dirty="0" smtClean="0">
                <a:solidFill>
                  <a:schemeClr val="bg1"/>
                </a:solidFill>
                <a:effectLst/>
                <a:ea typeface="Batang"/>
              </a:rPr>
              <a:t>can be found in studies of atypical populations; h</a:t>
            </a:r>
            <a:r>
              <a:rPr lang="en-GB" sz="6000" dirty="0" err="1" smtClean="0">
                <a:solidFill>
                  <a:schemeClr val="bg1"/>
                </a:solidFill>
                <a:effectLst/>
                <a:ea typeface="Times New Roman"/>
              </a:rPr>
              <a:t>owever</a:t>
            </a:r>
            <a:r>
              <a:rPr lang="en-GB" sz="6000" dirty="0" smtClean="0">
                <a:solidFill>
                  <a:schemeClr val="bg1"/>
                </a:solidFill>
                <a:effectLst/>
                <a:ea typeface="Times New Roman"/>
              </a:rPr>
              <a:t>, we have not firm conclusion. In this line, the aim of this study is to test the association of parietal functions in children and adolescents with ADHD</a:t>
            </a:r>
            <a:endParaRPr lang="it-IT" sz="6000" dirty="0">
              <a:solidFill>
                <a:srgbClr val="002060"/>
              </a:solidFill>
              <a:effectLst/>
              <a:ea typeface="Batang"/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144017" y="23258834"/>
            <a:ext cx="16561839" cy="1216935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endParaRPr lang="it-IT" sz="5400" dirty="0">
              <a:solidFill>
                <a:srgbClr val="002060"/>
              </a:solidFill>
              <a:effectLst/>
              <a:ea typeface="Batang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114" y="30243610"/>
            <a:ext cx="200089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ttangolo arrotondato 27"/>
          <p:cNvSpPr/>
          <p:nvPr/>
        </p:nvSpPr>
        <p:spPr>
          <a:xfrm>
            <a:off x="17066146" y="6120930"/>
            <a:ext cx="18794088" cy="1901011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dirty="0" smtClean="0">
                <a:solidFill>
                  <a:srgbClr val="002060"/>
                </a:solidFill>
              </a:rPr>
              <a:t>  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9546657" y="6408962"/>
            <a:ext cx="38561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ea typeface="Times New Roman"/>
              </a:rPr>
              <a:t>Results</a:t>
            </a:r>
            <a:r>
              <a:rPr lang="en-GB" sz="6000" dirty="0" smtClean="0">
                <a:solidFill>
                  <a:schemeClr val="bg1"/>
                </a:solidFill>
                <a:ea typeface="Times New Roman"/>
              </a:rPr>
              <a:t>:</a:t>
            </a:r>
            <a:endParaRPr lang="it-IT" sz="6000" dirty="0">
              <a:solidFill>
                <a:schemeClr val="bg1"/>
              </a:solidFill>
              <a:ea typeface="Times New Roman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936354" y="24068920"/>
            <a:ext cx="146120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6000" b="1" dirty="0" smtClean="0">
                <a:solidFill>
                  <a:schemeClr val="bg1"/>
                </a:solidFill>
                <a:effectLst/>
                <a:ea typeface="Times New Roman"/>
              </a:rPr>
              <a:t>Patients and Methods: </a:t>
            </a:r>
            <a:r>
              <a:rPr lang="en-GB" sz="6000" dirty="0" smtClean="0">
                <a:solidFill>
                  <a:schemeClr val="bg1"/>
                </a:solidFill>
                <a:effectLst/>
                <a:ea typeface="Times New Roman"/>
              </a:rPr>
              <a:t>we enrolled </a:t>
            </a:r>
            <a:r>
              <a:rPr lang="en-GB" sz="6000" u="sng" dirty="0" smtClean="0">
                <a:solidFill>
                  <a:schemeClr val="bg1"/>
                </a:solidFill>
                <a:effectLst/>
                <a:ea typeface="Times New Roman"/>
              </a:rPr>
              <a:t>22 ADHD and 22 typical children and adolescents</a:t>
            </a:r>
            <a:r>
              <a:rPr lang="en-GB" sz="6000" dirty="0" smtClean="0">
                <a:solidFill>
                  <a:schemeClr val="bg1"/>
                </a:solidFill>
                <a:effectLst/>
                <a:ea typeface="Times New Roman"/>
              </a:rPr>
              <a:t>, matched for age (8-14 years old). </a:t>
            </a:r>
            <a:endParaRPr lang="it-IT" sz="6000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506" y="8065146"/>
            <a:ext cx="5207115" cy="54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562" y="17471043"/>
            <a:ext cx="4619942" cy="585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8274" y="7921130"/>
            <a:ext cx="9433048" cy="586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CasellaDiTesto 25"/>
          <p:cNvSpPr txBox="1"/>
          <p:nvPr/>
        </p:nvSpPr>
        <p:spPr>
          <a:xfrm>
            <a:off x="17714469" y="14257834"/>
            <a:ext cx="182900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  <a:ea typeface="Times New Roman"/>
              </a:rPr>
              <a:t>ADHD performed worse </a:t>
            </a:r>
            <a:r>
              <a:rPr lang="en-US" sz="6000" dirty="0">
                <a:solidFill>
                  <a:schemeClr val="bg1"/>
                </a:solidFill>
                <a:ea typeface="Times New Roman"/>
              </a:rPr>
              <a:t>both in time and number discrimination, with a statistical </a:t>
            </a:r>
            <a:r>
              <a:rPr lang="en-US" sz="6000" dirty="0" err="1">
                <a:solidFill>
                  <a:schemeClr val="bg1"/>
                </a:solidFill>
                <a:ea typeface="Times New Roman"/>
              </a:rPr>
              <a:t>significative</a:t>
            </a:r>
            <a:r>
              <a:rPr lang="en-US" sz="6000" dirty="0">
                <a:solidFill>
                  <a:schemeClr val="bg1"/>
                </a:solidFill>
                <a:ea typeface="Times New Roman"/>
              </a:rPr>
              <a:t> difference only for T500, not depending on IQ</a:t>
            </a:r>
            <a:endParaRPr lang="it-IT" sz="6000" dirty="0">
              <a:solidFill>
                <a:schemeClr val="bg1"/>
              </a:solidFill>
              <a:ea typeface="Times New Roman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29955578" y="23539315"/>
            <a:ext cx="44198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dirty="0">
                <a:solidFill>
                  <a:schemeClr val="bg1"/>
                </a:solidFill>
                <a:ea typeface="Times New Roman"/>
              </a:rPr>
              <a:t>No </a:t>
            </a:r>
            <a:r>
              <a:rPr lang="it-IT" sz="6000" dirty="0" err="1">
                <a:solidFill>
                  <a:schemeClr val="bg1"/>
                </a:solidFill>
                <a:ea typeface="Times New Roman"/>
              </a:rPr>
              <a:t>difference</a:t>
            </a:r>
            <a:endParaRPr lang="it-IT" sz="6000" dirty="0">
              <a:solidFill>
                <a:schemeClr val="bg1"/>
              </a:solidFill>
              <a:ea typeface="Times New Roman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19074659" y="22904018"/>
            <a:ext cx="80005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chemeClr val="bg1"/>
                </a:solidFill>
                <a:ea typeface="Times New Roman"/>
              </a:rPr>
              <a:t>Positive </a:t>
            </a:r>
            <a:r>
              <a:rPr lang="it-IT" sz="6000" dirty="0" err="1">
                <a:solidFill>
                  <a:schemeClr val="bg1"/>
                </a:solidFill>
                <a:ea typeface="Times New Roman"/>
              </a:rPr>
              <a:t>correlation</a:t>
            </a:r>
            <a:r>
              <a:rPr lang="it-IT" sz="6000" dirty="0">
                <a:solidFill>
                  <a:schemeClr val="bg1"/>
                </a:solidFill>
                <a:ea typeface="Times New Roman"/>
              </a:rPr>
              <a:t> time and </a:t>
            </a:r>
            <a:r>
              <a:rPr lang="it-IT" sz="6000" dirty="0" err="1">
                <a:solidFill>
                  <a:schemeClr val="bg1"/>
                </a:solidFill>
                <a:ea typeface="Times New Roman"/>
              </a:rPr>
              <a:t>numerosity</a:t>
            </a:r>
            <a:endParaRPr lang="it-IT" sz="6000" dirty="0">
              <a:solidFill>
                <a:schemeClr val="bg1"/>
              </a:solidFill>
              <a:ea typeface="Times New Roman"/>
            </a:endParaRP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7544" y="17621767"/>
            <a:ext cx="9951850" cy="520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728442" y="27309280"/>
            <a:ext cx="85689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6000" dirty="0">
                <a:solidFill>
                  <a:schemeClr val="bg1"/>
                </a:solidFill>
                <a:ea typeface="Times New Roman"/>
              </a:rPr>
              <a:t>We </a:t>
            </a:r>
            <a:r>
              <a:rPr lang="en-GB" sz="6000" dirty="0" smtClean="0">
                <a:solidFill>
                  <a:schemeClr val="bg1"/>
                </a:solidFill>
                <a:ea typeface="Times New Roman"/>
              </a:rPr>
              <a:t>administered:</a:t>
            </a:r>
            <a:endParaRPr lang="en-GB" sz="6000" dirty="0">
              <a:solidFill>
                <a:schemeClr val="bg1"/>
              </a:solidFill>
              <a:ea typeface="Times New Roman"/>
            </a:endParaRPr>
          </a:p>
          <a:p>
            <a:pPr marL="685800" lvl="0" indent="-685800" algn="just">
              <a:buFont typeface="Arial" pitchFamily="34" charset="0"/>
              <a:buChar char="•"/>
            </a:pPr>
            <a:endParaRPr lang="en-GB" sz="6000" dirty="0">
              <a:solidFill>
                <a:srgbClr val="002060"/>
              </a:solidFill>
              <a:ea typeface="Times New Roman"/>
            </a:endParaRPr>
          </a:p>
          <a:p>
            <a:pPr marL="685800" lvl="0" indent="-685800" algn="just"/>
            <a:endParaRPr lang="en-GB" sz="6000" dirty="0">
              <a:solidFill>
                <a:srgbClr val="002060"/>
              </a:solidFill>
              <a:ea typeface="Times New Roman"/>
            </a:endParaRPr>
          </a:p>
        </p:txBody>
      </p:sp>
      <p:sp>
        <p:nvSpPr>
          <p:cNvPr id="42" name="Rettangolo arrotondato 41"/>
          <p:cNvSpPr/>
          <p:nvPr/>
        </p:nvSpPr>
        <p:spPr>
          <a:xfrm>
            <a:off x="17066146" y="25491082"/>
            <a:ext cx="18794338" cy="993710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dirty="0" smtClean="0">
                <a:solidFill>
                  <a:srgbClr val="002060"/>
                </a:solidFill>
              </a:rPr>
              <a:t>  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8074258" y="26612422"/>
            <a:ext cx="16993888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6000" b="1" dirty="0">
                <a:solidFill>
                  <a:schemeClr val="bg1"/>
                </a:solidFill>
                <a:ea typeface="Times New Roman"/>
              </a:rPr>
              <a:t>Conclusions: </a:t>
            </a:r>
            <a:r>
              <a:rPr lang="en-GB" sz="6000" dirty="0">
                <a:solidFill>
                  <a:schemeClr val="bg1"/>
                </a:solidFill>
                <a:ea typeface="Times New Roman"/>
              </a:rPr>
              <a:t>Our results generally confirm ATOM theory but also show that selective impairments are possible. ADHD subjects seem to show a dorsal vulnerability. Moreover given that time perception deficits does not depend on attention, our results suggest that ADHD may by characterized by a specific time encoding deficit, together with impaired attention skills</a:t>
            </a:r>
            <a:endParaRPr lang="it-IT" sz="6000" dirty="0">
              <a:solidFill>
                <a:schemeClr val="bg1"/>
              </a:solidFill>
              <a:ea typeface="Times New Roman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0" y="29750170"/>
            <a:ext cx="39719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1" y="29821037"/>
            <a:ext cx="370522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505" y="29845420"/>
            <a:ext cx="40862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091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271</Words>
  <Application>Microsoft Office PowerPoint</Application>
  <PresentationFormat>Personalizzato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Mariaelisa</dc:creator>
  <cp:lastModifiedBy>Mariaelisa</cp:lastModifiedBy>
  <cp:revision>26</cp:revision>
  <dcterms:created xsi:type="dcterms:W3CDTF">2018-11-27T12:03:18Z</dcterms:created>
  <dcterms:modified xsi:type="dcterms:W3CDTF">2018-12-01T08:38:38Z</dcterms:modified>
</cp:coreProperties>
</file>