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  <p:sldMasterId id="2147483650" r:id="rId2"/>
    <p:sldMasterId id="2147483651" r:id="rId3"/>
    <p:sldMasterId id="2147483652" r:id="rId4"/>
    <p:sldMasterId id="2147483653" r:id="rId5"/>
  </p:sldMasterIdLst>
  <p:sldIdLst>
    <p:sldId id="256" r:id="rId6"/>
  </p:sldIdLst>
  <p:sldSz cx="21945600" cy="16459200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MS PGothic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MS PGothic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MS PGothic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MS PGothic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MS PGothic" charset="-128"/>
        <a:cs typeface="+mn-cs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Arial" charset="0"/>
        <a:ea typeface="MS PGothic" charset="-128"/>
        <a:cs typeface="+mn-cs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Arial" charset="0"/>
        <a:ea typeface="MS PGothic" charset="-128"/>
        <a:cs typeface="+mn-cs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Arial" charset="0"/>
        <a:ea typeface="MS PGothic" charset="-128"/>
        <a:cs typeface="+mn-cs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Arial" charset="0"/>
        <a:ea typeface="MS PGothic" charset="-128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5184">
          <p15:clr>
            <a:srgbClr val="A4A3A4"/>
          </p15:clr>
        </p15:guide>
        <p15:guide id="2" pos="6914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5B3D7"/>
    <a:srgbClr val="243F60"/>
    <a:srgbClr val="365F91"/>
    <a:srgbClr val="DBE5F1"/>
    <a:srgbClr val="BCCFE6"/>
    <a:srgbClr val="0076C0"/>
    <a:srgbClr val="0066FF"/>
    <a:srgbClr val="33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787"/>
    <p:restoredTop sz="94608"/>
  </p:normalViewPr>
  <p:slideViewPr>
    <p:cSldViewPr snapToGrid="0">
      <p:cViewPr>
        <p:scale>
          <a:sx n="60" d="100"/>
          <a:sy n="60" d="100"/>
        </p:scale>
        <p:origin x="1548" y="3408"/>
      </p:cViewPr>
      <p:guideLst>
        <p:guide orient="horz" pos="5184"/>
        <p:guide pos="6914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5" Type="http://schemas.openxmlformats.org/officeDocument/2006/relationships/slideMaster" Target="slideMasters/slideMaster5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704880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583050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570878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473963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01745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434337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400118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807226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816018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8933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627871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4598480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535253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6512135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435222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4356954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5897950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0857189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5915951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661716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5830618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8900974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853016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880197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2544036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2337405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2252912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9967107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2750825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736417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8077344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137226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7800319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334132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7322720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1093895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3662012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0740081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3273756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4064302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9720966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1167318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7653720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0750052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4079229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3343402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74326493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46070187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04009278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21714555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65376918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59304585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64025222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68556163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22734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ext Box 14"/>
          <p:cNvSpPr txBox="1">
            <a:spLocks noChangeArrowheads="1"/>
          </p:cNvSpPr>
          <p:nvPr/>
        </p:nvSpPr>
        <p:spPr bwMode="auto">
          <a:xfrm>
            <a:off x="304800" y="16222663"/>
            <a:ext cx="1257300" cy="254000"/>
          </a:xfrm>
          <a:prstGeom prst="rect">
            <a:avLst/>
          </a:prstGeom>
          <a:noFill/>
          <a:ln>
            <a:noFill/>
          </a:ln>
          <a:extLst/>
        </p:spPr>
        <p:txBody>
          <a:bodyPr lIns="52241" tIns="26119" rIns="52241" bIns="26119">
            <a:spAutoFit/>
          </a:bodyPr>
          <a:lstStyle>
            <a:lvl1pPr defTabSz="522288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522288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522288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522288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522288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5222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5222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5222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5222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lnSpc>
                <a:spcPct val="65000"/>
              </a:lnSpc>
              <a:spcBef>
                <a:spcPct val="50000"/>
              </a:spcBef>
              <a:defRPr/>
            </a:pPr>
            <a:r>
              <a:rPr lang="en-US" altLang="en-US" sz="300" b="1" smtClean="0">
                <a:solidFill>
                  <a:schemeClr val="bg2"/>
                </a:solidFill>
              </a:rPr>
              <a:t>POSTER TEMPLATES BY:</a:t>
            </a:r>
          </a:p>
          <a:p>
            <a:pPr>
              <a:lnSpc>
                <a:spcPct val="65000"/>
              </a:lnSpc>
              <a:spcBef>
                <a:spcPct val="50000"/>
              </a:spcBef>
              <a:defRPr/>
            </a:pPr>
            <a:r>
              <a:rPr lang="en-US" altLang="en-US" sz="600" b="1" smtClean="0">
                <a:solidFill>
                  <a:schemeClr val="bg2"/>
                </a:solidFill>
              </a:rPr>
              <a:t>www.POSTERPRESENTATIONS.com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5" r:id="rId2"/>
    <p:sldLayoutId id="2147483656" r:id="rId3"/>
    <p:sldLayoutId id="2147483657" r:id="rId4"/>
    <p:sldLayoutId id="2147483658" r:id="rId5"/>
    <p:sldLayoutId id="2147483659" r:id="rId6"/>
    <p:sldLayoutId id="2147483660" r:id="rId7"/>
    <p:sldLayoutId id="2147483661" r:id="rId8"/>
    <p:sldLayoutId id="2147483662" r:id="rId9"/>
    <p:sldLayoutId id="2147483663" r:id="rId10"/>
    <p:sldLayoutId id="2147483664" r:id="rId11"/>
  </p:sldLayoutIdLst>
  <p:txStyles>
    <p:titleStyle>
      <a:lvl1pPr algn="l" defTabSz="522288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+mj-lt"/>
          <a:ea typeface="MS PGothic" panose="020B0600070205080204" pitchFamily="34" charset="-128"/>
          <a:cs typeface="MS PGothic" charset="0"/>
        </a:defRPr>
      </a:lvl1pPr>
      <a:lvl2pPr algn="l" defTabSz="522288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 Black" pitchFamily="48" charset="0"/>
          <a:ea typeface="MS PGothic" panose="020B0600070205080204" pitchFamily="34" charset="-128"/>
          <a:cs typeface="MS PGothic" charset="0"/>
        </a:defRPr>
      </a:lvl2pPr>
      <a:lvl3pPr algn="l" defTabSz="522288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 Black" pitchFamily="48" charset="0"/>
          <a:ea typeface="MS PGothic" panose="020B0600070205080204" pitchFamily="34" charset="-128"/>
          <a:cs typeface="MS PGothic" charset="0"/>
        </a:defRPr>
      </a:lvl3pPr>
      <a:lvl4pPr algn="l" defTabSz="522288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 Black" pitchFamily="48" charset="0"/>
          <a:ea typeface="MS PGothic" panose="020B0600070205080204" pitchFamily="34" charset="-128"/>
          <a:cs typeface="MS PGothic" charset="0"/>
        </a:defRPr>
      </a:lvl4pPr>
      <a:lvl5pPr algn="l" defTabSz="522288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 Black" pitchFamily="48" charset="0"/>
          <a:ea typeface="MS PGothic" panose="020B0600070205080204" pitchFamily="34" charset="-128"/>
          <a:cs typeface="MS PGothic" charset="0"/>
        </a:defRPr>
      </a:lvl5pPr>
      <a:lvl6pPr marL="457200" algn="l" defTabSz="522288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 Black" pitchFamily="48" charset="0"/>
        </a:defRPr>
      </a:lvl6pPr>
      <a:lvl7pPr marL="914400" algn="l" defTabSz="522288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 Black" pitchFamily="48" charset="0"/>
        </a:defRPr>
      </a:lvl7pPr>
      <a:lvl8pPr marL="1371600" algn="l" defTabSz="522288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 Black" pitchFamily="48" charset="0"/>
        </a:defRPr>
      </a:lvl8pPr>
      <a:lvl9pPr marL="1828800" algn="l" defTabSz="522288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 Black" pitchFamily="48" charset="0"/>
        </a:defRPr>
      </a:lvl9pPr>
    </p:titleStyle>
    <p:bodyStyle>
      <a:lvl1pPr marL="195263" indent="-195263" algn="l" defTabSz="522288" rtl="0" eaLnBrk="0" fontAlgn="base" hangingPunct="0">
        <a:spcBef>
          <a:spcPct val="20000"/>
        </a:spcBef>
        <a:spcAft>
          <a:spcPct val="0"/>
        </a:spcAft>
        <a:buChar char="•"/>
        <a:defRPr sz="1700">
          <a:solidFill>
            <a:schemeClr val="tx1"/>
          </a:solidFill>
          <a:latin typeface="+mn-lt"/>
          <a:ea typeface="MS PGothic" panose="020B0600070205080204" pitchFamily="34" charset="-128"/>
          <a:cs typeface="MS PGothic" charset="0"/>
        </a:defRPr>
      </a:lvl1pPr>
      <a:lvl2pPr marL="422275" indent="-160338" algn="l" defTabSz="522288" rtl="0" eaLnBrk="0" fontAlgn="base" hangingPunct="0">
        <a:spcBef>
          <a:spcPct val="20000"/>
        </a:spcBef>
        <a:spcAft>
          <a:spcPct val="0"/>
        </a:spcAft>
        <a:buChar char="–"/>
        <a:defRPr sz="1700">
          <a:solidFill>
            <a:schemeClr val="tx1"/>
          </a:solidFill>
          <a:latin typeface="+mn-lt"/>
          <a:ea typeface="MS PGothic" panose="020B0600070205080204" pitchFamily="34" charset="-128"/>
          <a:cs typeface="MS PGothic" charset="0"/>
        </a:defRPr>
      </a:lvl2pPr>
      <a:lvl3pPr marL="652463" indent="-130175" algn="l" defTabSz="522288" rtl="0" eaLnBrk="0" fontAlgn="base" hangingPunct="0">
        <a:spcBef>
          <a:spcPct val="20000"/>
        </a:spcBef>
        <a:spcAft>
          <a:spcPct val="0"/>
        </a:spcAft>
        <a:buChar char="•"/>
        <a:defRPr sz="1400">
          <a:solidFill>
            <a:schemeClr val="tx1"/>
          </a:solidFill>
          <a:latin typeface="+mn-lt"/>
          <a:ea typeface="MS PGothic" panose="020B0600070205080204" pitchFamily="34" charset="-128"/>
          <a:cs typeface="MS PGothic" charset="0"/>
        </a:defRPr>
      </a:lvl3pPr>
      <a:lvl4pPr marL="914400" indent="-130175" algn="l" defTabSz="522288" rtl="0" eaLnBrk="0" fontAlgn="base" hangingPunct="0">
        <a:spcBef>
          <a:spcPct val="20000"/>
        </a:spcBef>
        <a:spcAft>
          <a:spcPct val="0"/>
        </a:spcAft>
        <a:buChar char="–"/>
        <a:defRPr sz="1100">
          <a:solidFill>
            <a:schemeClr val="tx1"/>
          </a:solidFill>
          <a:latin typeface="+mn-lt"/>
          <a:ea typeface="MS PGothic" panose="020B0600070205080204" pitchFamily="34" charset="-128"/>
          <a:cs typeface="MS PGothic" charset="0"/>
        </a:defRPr>
      </a:lvl4pPr>
      <a:lvl5pPr marL="1176338" indent="-131763" algn="l" defTabSz="522288" rtl="0" eaLnBrk="0" fontAlgn="base" hangingPunct="0">
        <a:spcBef>
          <a:spcPct val="20000"/>
        </a:spcBef>
        <a:spcAft>
          <a:spcPct val="0"/>
        </a:spcAft>
        <a:buChar char="»"/>
        <a:defRPr sz="1100">
          <a:solidFill>
            <a:schemeClr val="tx1"/>
          </a:solidFill>
          <a:latin typeface="+mn-lt"/>
          <a:ea typeface="MS PGothic" panose="020B0600070205080204" pitchFamily="34" charset="-128"/>
          <a:cs typeface="MS PGothic" charset="0"/>
        </a:defRPr>
      </a:lvl5pPr>
      <a:lvl6pPr marL="1633538" indent="-131763" algn="l" defTabSz="522288" rtl="0" fontAlgn="base">
        <a:spcBef>
          <a:spcPct val="20000"/>
        </a:spcBef>
        <a:spcAft>
          <a:spcPct val="0"/>
        </a:spcAft>
        <a:buChar char="»"/>
        <a:defRPr sz="1100">
          <a:solidFill>
            <a:schemeClr val="tx1"/>
          </a:solidFill>
          <a:latin typeface="+mn-lt"/>
        </a:defRPr>
      </a:lvl6pPr>
      <a:lvl7pPr marL="2090738" indent="-131763" algn="l" defTabSz="522288" rtl="0" fontAlgn="base">
        <a:spcBef>
          <a:spcPct val="20000"/>
        </a:spcBef>
        <a:spcAft>
          <a:spcPct val="0"/>
        </a:spcAft>
        <a:buChar char="»"/>
        <a:defRPr sz="1100">
          <a:solidFill>
            <a:schemeClr val="tx1"/>
          </a:solidFill>
          <a:latin typeface="+mn-lt"/>
        </a:defRPr>
      </a:lvl7pPr>
      <a:lvl8pPr marL="2547938" indent="-131763" algn="l" defTabSz="522288" rtl="0" fontAlgn="base">
        <a:spcBef>
          <a:spcPct val="20000"/>
        </a:spcBef>
        <a:spcAft>
          <a:spcPct val="0"/>
        </a:spcAft>
        <a:buChar char="»"/>
        <a:defRPr sz="1100">
          <a:solidFill>
            <a:schemeClr val="tx1"/>
          </a:solidFill>
          <a:latin typeface="+mn-lt"/>
        </a:defRPr>
      </a:lvl8pPr>
      <a:lvl9pPr marL="3005138" indent="-131763" algn="l" defTabSz="522288" rtl="0" fontAlgn="base">
        <a:spcBef>
          <a:spcPct val="20000"/>
        </a:spcBef>
        <a:spcAft>
          <a:spcPct val="0"/>
        </a:spcAft>
        <a:buChar char="»"/>
        <a:defRPr sz="11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2476500"/>
            <a:ext cx="21945600" cy="13982700"/>
          </a:xfrm>
          <a:prstGeom prst="rect">
            <a:avLst/>
          </a:prstGeom>
          <a:solidFill>
            <a:srgbClr val="003466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051" name="Rectangle 3"/>
          <p:cNvSpPr>
            <a:spLocks noChangeArrowheads="1"/>
          </p:cNvSpPr>
          <p:nvPr/>
        </p:nvSpPr>
        <p:spPr bwMode="auto">
          <a:xfrm>
            <a:off x="0" y="0"/>
            <a:ext cx="21945600" cy="2386013"/>
          </a:xfrm>
          <a:prstGeom prst="rect">
            <a:avLst/>
          </a:prstGeom>
          <a:solidFill>
            <a:srgbClr val="003466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052" name="Rectangle 4"/>
          <p:cNvSpPr>
            <a:spLocks noChangeArrowheads="1"/>
          </p:cNvSpPr>
          <p:nvPr/>
        </p:nvSpPr>
        <p:spPr bwMode="auto">
          <a:xfrm>
            <a:off x="0" y="2400300"/>
            <a:ext cx="21945600" cy="65088"/>
          </a:xfrm>
          <a:prstGeom prst="rect">
            <a:avLst/>
          </a:prstGeom>
          <a:solidFill>
            <a:srgbClr val="20825A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053" name="Rectangle 6"/>
          <p:cNvSpPr>
            <a:spLocks noChangeArrowheads="1"/>
          </p:cNvSpPr>
          <p:nvPr/>
        </p:nvSpPr>
        <p:spPr bwMode="auto">
          <a:xfrm>
            <a:off x="5741988" y="2819400"/>
            <a:ext cx="10371137" cy="13274675"/>
          </a:xfrm>
          <a:prstGeom prst="rect">
            <a:avLst/>
          </a:prstGeom>
          <a:solidFill>
            <a:srgbClr val="D7D7D7"/>
          </a:solidFill>
          <a:ln w="12700">
            <a:solidFill>
              <a:srgbClr val="003466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054" name="Rectangle 5"/>
          <p:cNvSpPr>
            <a:spLocks noChangeArrowheads="1"/>
          </p:cNvSpPr>
          <p:nvPr/>
        </p:nvSpPr>
        <p:spPr bwMode="auto">
          <a:xfrm>
            <a:off x="342900" y="2819400"/>
            <a:ext cx="4991100" cy="13274675"/>
          </a:xfrm>
          <a:prstGeom prst="rect">
            <a:avLst/>
          </a:prstGeom>
          <a:solidFill>
            <a:srgbClr val="D7D7D7"/>
          </a:solidFill>
          <a:ln w="12700">
            <a:solidFill>
              <a:srgbClr val="003466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055" name="Rectangle 8"/>
          <p:cNvSpPr>
            <a:spLocks noChangeArrowheads="1"/>
          </p:cNvSpPr>
          <p:nvPr/>
        </p:nvSpPr>
        <p:spPr bwMode="auto">
          <a:xfrm>
            <a:off x="16535400" y="2819400"/>
            <a:ext cx="4991100" cy="13274675"/>
          </a:xfrm>
          <a:prstGeom prst="rect">
            <a:avLst/>
          </a:prstGeom>
          <a:solidFill>
            <a:srgbClr val="D7D7D7"/>
          </a:solidFill>
          <a:ln w="12700">
            <a:solidFill>
              <a:srgbClr val="003466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056" name="Text Box 9"/>
          <p:cNvSpPr txBox="1">
            <a:spLocks noChangeArrowheads="1"/>
          </p:cNvSpPr>
          <p:nvPr/>
        </p:nvSpPr>
        <p:spPr bwMode="auto">
          <a:xfrm>
            <a:off x="300038" y="16203613"/>
            <a:ext cx="1257300" cy="254000"/>
          </a:xfrm>
          <a:prstGeom prst="rect">
            <a:avLst/>
          </a:prstGeom>
          <a:noFill/>
          <a:ln>
            <a:noFill/>
          </a:ln>
          <a:extLst/>
        </p:spPr>
        <p:txBody>
          <a:bodyPr lIns="52241" tIns="26119" rIns="52241" bIns="26119">
            <a:spAutoFit/>
          </a:bodyPr>
          <a:lstStyle>
            <a:lvl1pPr defTabSz="522288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522288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522288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522288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522288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5222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5222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5222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5222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lnSpc>
                <a:spcPct val="65000"/>
              </a:lnSpc>
              <a:spcBef>
                <a:spcPct val="50000"/>
              </a:spcBef>
              <a:defRPr/>
            </a:pPr>
            <a:r>
              <a:rPr lang="en-US" altLang="en-US" sz="300" b="1" smtClean="0">
                <a:solidFill>
                  <a:schemeClr val="bg2"/>
                </a:solidFill>
              </a:rPr>
              <a:t>POSTER TEMPLATES BY:</a:t>
            </a:r>
          </a:p>
          <a:p>
            <a:pPr>
              <a:lnSpc>
                <a:spcPct val="65000"/>
              </a:lnSpc>
              <a:spcBef>
                <a:spcPct val="50000"/>
              </a:spcBef>
              <a:defRPr/>
            </a:pPr>
            <a:r>
              <a:rPr lang="en-US" altLang="en-US" sz="600" b="1" smtClean="0">
                <a:solidFill>
                  <a:schemeClr val="bg2"/>
                </a:solidFill>
              </a:rPr>
              <a:t>www.POSTERPRESENTATIONS.com</a:t>
            </a:r>
          </a:p>
        </p:txBody>
      </p:sp>
      <p:sp>
        <p:nvSpPr>
          <p:cNvPr id="2057" name="Text Box 15"/>
          <p:cNvSpPr txBox="1">
            <a:spLocks noChangeArrowheads="1"/>
          </p:cNvSpPr>
          <p:nvPr/>
        </p:nvSpPr>
        <p:spPr bwMode="auto">
          <a:xfrm>
            <a:off x="160338" y="2108200"/>
            <a:ext cx="7772400" cy="523875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defTabSz="2508250">
              <a:defRPr sz="16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marL="742950" indent="-285750" defTabSz="2508250">
              <a:defRPr sz="16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marL="1143000" indent="-228600" defTabSz="2508250">
              <a:defRPr sz="16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marL="1600200" indent="-228600" defTabSz="2508250">
              <a:defRPr sz="16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marL="2057400" indent="-228600" defTabSz="2508250">
              <a:defRPr sz="16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2514600" indent="-228600" defTabSz="25082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2971800" indent="-228600" defTabSz="25082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3429000" indent="-228600" defTabSz="25082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3886200" indent="-228600" defTabSz="25082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sz="1400" i="1" smtClean="0">
                <a:solidFill>
                  <a:schemeClr val="bg1"/>
                </a:solidFill>
                <a:latin typeface="Arial Narrow" pitchFamily="34" charset="0"/>
              </a:rPr>
              <a:t>GRMERC Consortium Members:  Grand Valley State University, Michigan State University, Saint Mary</a:t>
            </a:r>
            <a:r>
              <a:rPr lang="en-US" altLang="en-US" sz="1400" i="1" smtClean="0">
                <a:solidFill>
                  <a:schemeClr val="bg1"/>
                </a:solidFill>
                <a:latin typeface="Arial Narrow" pitchFamily="34" charset="0"/>
              </a:rPr>
              <a:t>’</a:t>
            </a:r>
            <a:r>
              <a:rPr lang="en-US" sz="1400" i="1" smtClean="0">
                <a:solidFill>
                  <a:schemeClr val="bg1"/>
                </a:solidFill>
                <a:latin typeface="Arial Narrow" pitchFamily="34" charset="0"/>
              </a:rPr>
              <a:t>s Health Care, &amp; Spectrum Health</a:t>
            </a:r>
            <a:endParaRPr lang="en-US" sz="1400" smtClean="0">
              <a:solidFill>
                <a:schemeClr val="bg1"/>
              </a:solidFill>
              <a:latin typeface="Arial Narrow" pitchFamily="34" charset="0"/>
            </a:endParaRPr>
          </a:p>
        </p:txBody>
      </p:sp>
      <p:pic>
        <p:nvPicPr>
          <p:cNvPr id="2058" name="Picture 33" descr="grmerc logo all white ready 4-09-08.ai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25" y="92075"/>
            <a:ext cx="4645025" cy="1935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</p:sldLayoutIdLst>
  <p:txStyles>
    <p:titleStyle>
      <a:lvl1pPr algn="l" defTabSz="522288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+mj-lt"/>
          <a:ea typeface="MS PGothic" panose="020B0600070205080204" pitchFamily="34" charset="-128"/>
          <a:cs typeface="MS PGothic" charset="0"/>
        </a:defRPr>
      </a:lvl1pPr>
      <a:lvl2pPr algn="l" defTabSz="522288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 Black" pitchFamily="48" charset="0"/>
          <a:ea typeface="MS PGothic" panose="020B0600070205080204" pitchFamily="34" charset="-128"/>
          <a:cs typeface="MS PGothic" charset="0"/>
        </a:defRPr>
      </a:lvl2pPr>
      <a:lvl3pPr algn="l" defTabSz="522288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 Black" pitchFamily="48" charset="0"/>
          <a:ea typeface="MS PGothic" panose="020B0600070205080204" pitchFamily="34" charset="-128"/>
          <a:cs typeface="MS PGothic" charset="0"/>
        </a:defRPr>
      </a:lvl3pPr>
      <a:lvl4pPr algn="l" defTabSz="522288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 Black" pitchFamily="48" charset="0"/>
          <a:ea typeface="MS PGothic" panose="020B0600070205080204" pitchFamily="34" charset="-128"/>
          <a:cs typeface="MS PGothic" charset="0"/>
        </a:defRPr>
      </a:lvl4pPr>
      <a:lvl5pPr algn="l" defTabSz="522288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 Black" pitchFamily="48" charset="0"/>
          <a:ea typeface="MS PGothic" panose="020B0600070205080204" pitchFamily="34" charset="-128"/>
          <a:cs typeface="MS PGothic" charset="0"/>
        </a:defRPr>
      </a:lvl5pPr>
      <a:lvl6pPr marL="457200" algn="l" defTabSz="522288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 Black" pitchFamily="48" charset="0"/>
        </a:defRPr>
      </a:lvl6pPr>
      <a:lvl7pPr marL="914400" algn="l" defTabSz="522288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 Black" pitchFamily="48" charset="0"/>
        </a:defRPr>
      </a:lvl7pPr>
      <a:lvl8pPr marL="1371600" algn="l" defTabSz="522288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 Black" pitchFamily="48" charset="0"/>
        </a:defRPr>
      </a:lvl8pPr>
      <a:lvl9pPr marL="1828800" algn="l" defTabSz="522288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 Black" pitchFamily="48" charset="0"/>
        </a:defRPr>
      </a:lvl9pPr>
    </p:titleStyle>
    <p:bodyStyle>
      <a:lvl1pPr marL="195263" indent="-195263" algn="l" defTabSz="522288" rtl="0" eaLnBrk="0" fontAlgn="base" hangingPunct="0">
        <a:spcBef>
          <a:spcPct val="20000"/>
        </a:spcBef>
        <a:spcAft>
          <a:spcPct val="0"/>
        </a:spcAft>
        <a:buChar char="•"/>
        <a:defRPr sz="1700">
          <a:solidFill>
            <a:schemeClr val="tx1"/>
          </a:solidFill>
          <a:latin typeface="+mn-lt"/>
          <a:ea typeface="MS PGothic" panose="020B0600070205080204" pitchFamily="34" charset="-128"/>
          <a:cs typeface="MS PGothic" charset="0"/>
        </a:defRPr>
      </a:lvl1pPr>
      <a:lvl2pPr marL="422275" indent="-160338" algn="l" defTabSz="522288" rtl="0" eaLnBrk="0" fontAlgn="base" hangingPunct="0">
        <a:spcBef>
          <a:spcPct val="20000"/>
        </a:spcBef>
        <a:spcAft>
          <a:spcPct val="0"/>
        </a:spcAft>
        <a:buChar char="–"/>
        <a:defRPr sz="1700">
          <a:solidFill>
            <a:schemeClr val="tx1"/>
          </a:solidFill>
          <a:latin typeface="+mn-lt"/>
          <a:ea typeface="MS PGothic" panose="020B0600070205080204" pitchFamily="34" charset="-128"/>
          <a:cs typeface="MS PGothic" charset="0"/>
        </a:defRPr>
      </a:lvl2pPr>
      <a:lvl3pPr marL="652463" indent="-130175" algn="l" defTabSz="522288" rtl="0" eaLnBrk="0" fontAlgn="base" hangingPunct="0">
        <a:spcBef>
          <a:spcPct val="20000"/>
        </a:spcBef>
        <a:spcAft>
          <a:spcPct val="0"/>
        </a:spcAft>
        <a:buChar char="•"/>
        <a:defRPr sz="1400">
          <a:solidFill>
            <a:schemeClr val="tx1"/>
          </a:solidFill>
          <a:latin typeface="+mn-lt"/>
          <a:ea typeface="MS PGothic" panose="020B0600070205080204" pitchFamily="34" charset="-128"/>
          <a:cs typeface="MS PGothic" charset="0"/>
        </a:defRPr>
      </a:lvl3pPr>
      <a:lvl4pPr marL="914400" indent="-130175" algn="l" defTabSz="522288" rtl="0" eaLnBrk="0" fontAlgn="base" hangingPunct="0">
        <a:spcBef>
          <a:spcPct val="20000"/>
        </a:spcBef>
        <a:spcAft>
          <a:spcPct val="0"/>
        </a:spcAft>
        <a:buChar char="–"/>
        <a:defRPr sz="1100">
          <a:solidFill>
            <a:schemeClr val="tx1"/>
          </a:solidFill>
          <a:latin typeface="+mn-lt"/>
          <a:ea typeface="MS PGothic" panose="020B0600070205080204" pitchFamily="34" charset="-128"/>
          <a:cs typeface="MS PGothic" charset="0"/>
        </a:defRPr>
      </a:lvl4pPr>
      <a:lvl5pPr marL="1176338" indent="-131763" algn="l" defTabSz="522288" rtl="0" eaLnBrk="0" fontAlgn="base" hangingPunct="0">
        <a:spcBef>
          <a:spcPct val="20000"/>
        </a:spcBef>
        <a:spcAft>
          <a:spcPct val="0"/>
        </a:spcAft>
        <a:buChar char="»"/>
        <a:defRPr sz="1100">
          <a:solidFill>
            <a:schemeClr val="tx1"/>
          </a:solidFill>
          <a:latin typeface="+mn-lt"/>
          <a:ea typeface="MS PGothic" panose="020B0600070205080204" pitchFamily="34" charset="-128"/>
          <a:cs typeface="MS PGothic" charset="0"/>
        </a:defRPr>
      </a:lvl5pPr>
      <a:lvl6pPr marL="1633538" indent="-131763" algn="l" defTabSz="522288" rtl="0" fontAlgn="base">
        <a:spcBef>
          <a:spcPct val="20000"/>
        </a:spcBef>
        <a:spcAft>
          <a:spcPct val="0"/>
        </a:spcAft>
        <a:buChar char="»"/>
        <a:defRPr sz="1100">
          <a:solidFill>
            <a:schemeClr val="tx1"/>
          </a:solidFill>
          <a:latin typeface="+mn-lt"/>
        </a:defRPr>
      </a:lvl6pPr>
      <a:lvl7pPr marL="2090738" indent="-131763" algn="l" defTabSz="522288" rtl="0" fontAlgn="base">
        <a:spcBef>
          <a:spcPct val="20000"/>
        </a:spcBef>
        <a:spcAft>
          <a:spcPct val="0"/>
        </a:spcAft>
        <a:buChar char="»"/>
        <a:defRPr sz="1100">
          <a:solidFill>
            <a:schemeClr val="tx1"/>
          </a:solidFill>
          <a:latin typeface="+mn-lt"/>
        </a:defRPr>
      </a:lvl7pPr>
      <a:lvl8pPr marL="2547938" indent="-131763" algn="l" defTabSz="522288" rtl="0" fontAlgn="base">
        <a:spcBef>
          <a:spcPct val="20000"/>
        </a:spcBef>
        <a:spcAft>
          <a:spcPct val="0"/>
        </a:spcAft>
        <a:buChar char="»"/>
        <a:defRPr sz="1100">
          <a:solidFill>
            <a:schemeClr val="tx1"/>
          </a:solidFill>
          <a:latin typeface="+mn-lt"/>
        </a:defRPr>
      </a:lvl8pPr>
      <a:lvl9pPr marL="3005138" indent="-131763" algn="l" defTabSz="522288" rtl="0" fontAlgn="base">
        <a:spcBef>
          <a:spcPct val="20000"/>
        </a:spcBef>
        <a:spcAft>
          <a:spcPct val="0"/>
        </a:spcAft>
        <a:buChar char="»"/>
        <a:defRPr sz="11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0" y="2476500"/>
            <a:ext cx="21945600" cy="13982700"/>
          </a:xfrm>
          <a:prstGeom prst="rect">
            <a:avLst/>
          </a:prstGeom>
          <a:solidFill>
            <a:srgbClr val="003466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075" name="Rectangle 3"/>
          <p:cNvSpPr>
            <a:spLocks noChangeArrowheads="1"/>
          </p:cNvSpPr>
          <p:nvPr/>
        </p:nvSpPr>
        <p:spPr bwMode="auto">
          <a:xfrm>
            <a:off x="0" y="0"/>
            <a:ext cx="21945600" cy="2386013"/>
          </a:xfrm>
          <a:prstGeom prst="rect">
            <a:avLst/>
          </a:prstGeom>
          <a:solidFill>
            <a:srgbClr val="003466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076" name="Rectangle 4"/>
          <p:cNvSpPr>
            <a:spLocks noChangeArrowheads="1"/>
          </p:cNvSpPr>
          <p:nvPr/>
        </p:nvSpPr>
        <p:spPr bwMode="auto">
          <a:xfrm>
            <a:off x="0" y="2400300"/>
            <a:ext cx="21945600" cy="65088"/>
          </a:xfrm>
          <a:prstGeom prst="rect">
            <a:avLst/>
          </a:prstGeom>
          <a:solidFill>
            <a:srgbClr val="20825A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077" name="Rectangle 6"/>
          <p:cNvSpPr>
            <a:spLocks noChangeArrowheads="1"/>
          </p:cNvSpPr>
          <p:nvPr/>
        </p:nvSpPr>
        <p:spPr bwMode="auto">
          <a:xfrm>
            <a:off x="331788" y="2819400"/>
            <a:ext cx="10401300" cy="13274675"/>
          </a:xfrm>
          <a:prstGeom prst="rect">
            <a:avLst/>
          </a:prstGeom>
          <a:solidFill>
            <a:srgbClr val="D7D7D7"/>
          </a:solidFill>
          <a:ln w="12700">
            <a:solidFill>
              <a:srgbClr val="003466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078" name="Rectangle 7"/>
          <p:cNvSpPr>
            <a:spLocks noChangeArrowheads="1"/>
          </p:cNvSpPr>
          <p:nvPr/>
        </p:nvSpPr>
        <p:spPr bwMode="auto">
          <a:xfrm>
            <a:off x="11136313" y="2819400"/>
            <a:ext cx="4991100" cy="13274675"/>
          </a:xfrm>
          <a:prstGeom prst="rect">
            <a:avLst/>
          </a:prstGeom>
          <a:solidFill>
            <a:srgbClr val="D7D7D7"/>
          </a:solidFill>
          <a:ln w="12700">
            <a:solidFill>
              <a:srgbClr val="003466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079" name="Rectangle 8"/>
          <p:cNvSpPr>
            <a:spLocks noChangeArrowheads="1"/>
          </p:cNvSpPr>
          <p:nvPr/>
        </p:nvSpPr>
        <p:spPr bwMode="auto">
          <a:xfrm>
            <a:off x="16535400" y="2819400"/>
            <a:ext cx="4991100" cy="13274675"/>
          </a:xfrm>
          <a:prstGeom prst="rect">
            <a:avLst/>
          </a:prstGeom>
          <a:solidFill>
            <a:srgbClr val="D7D7D7"/>
          </a:solidFill>
          <a:ln w="12700">
            <a:solidFill>
              <a:srgbClr val="003466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080" name="Text Box 9"/>
          <p:cNvSpPr txBox="1">
            <a:spLocks noChangeArrowheads="1"/>
          </p:cNvSpPr>
          <p:nvPr/>
        </p:nvSpPr>
        <p:spPr bwMode="auto">
          <a:xfrm>
            <a:off x="301625" y="16194088"/>
            <a:ext cx="1257300" cy="254000"/>
          </a:xfrm>
          <a:prstGeom prst="rect">
            <a:avLst/>
          </a:prstGeom>
          <a:noFill/>
          <a:ln>
            <a:noFill/>
          </a:ln>
          <a:extLst/>
        </p:spPr>
        <p:txBody>
          <a:bodyPr lIns="52241" tIns="26119" rIns="52241" bIns="26119">
            <a:spAutoFit/>
          </a:bodyPr>
          <a:lstStyle>
            <a:lvl1pPr defTabSz="522288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522288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522288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522288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522288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5222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5222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5222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5222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lnSpc>
                <a:spcPct val="65000"/>
              </a:lnSpc>
              <a:spcBef>
                <a:spcPct val="50000"/>
              </a:spcBef>
              <a:defRPr/>
            </a:pPr>
            <a:r>
              <a:rPr lang="en-US" altLang="en-US" sz="300" b="1" smtClean="0">
                <a:solidFill>
                  <a:schemeClr val="bg2"/>
                </a:solidFill>
              </a:rPr>
              <a:t>POSTER TEMPLATES BY:</a:t>
            </a:r>
          </a:p>
          <a:p>
            <a:pPr>
              <a:lnSpc>
                <a:spcPct val="65000"/>
              </a:lnSpc>
              <a:spcBef>
                <a:spcPct val="50000"/>
              </a:spcBef>
              <a:defRPr/>
            </a:pPr>
            <a:r>
              <a:rPr lang="en-US" altLang="en-US" sz="600" b="1" smtClean="0">
                <a:solidFill>
                  <a:schemeClr val="bg2"/>
                </a:solidFill>
              </a:rPr>
              <a:t>www.POSTERPRESENTATIONS.com</a:t>
            </a:r>
          </a:p>
        </p:txBody>
      </p:sp>
      <p:sp>
        <p:nvSpPr>
          <p:cNvPr id="3081" name="Text Box 15"/>
          <p:cNvSpPr txBox="1">
            <a:spLocks noChangeArrowheads="1"/>
          </p:cNvSpPr>
          <p:nvPr/>
        </p:nvSpPr>
        <p:spPr bwMode="auto">
          <a:xfrm>
            <a:off x="180975" y="2090738"/>
            <a:ext cx="7772400" cy="523875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defTabSz="2508250">
              <a:defRPr sz="16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marL="742950" indent="-285750" defTabSz="2508250">
              <a:defRPr sz="16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marL="1143000" indent="-228600" defTabSz="2508250">
              <a:defRPr sz="16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marL="1600200" indent="-228600" defTabSz="2508250">
              <a:defRPr sz="16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marL="2057400" indent="-228600" defTabSz="2508250">
              <a:defRPr sz="16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2514600" indent="-228600" defTabSz="25082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2971800" indent="-228600" defTabSz="25082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3429000" indent="-228600" defTabSz="25082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3886200" indent="-228600" defTabSz="25082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sz="1400" i="1" smtClean="0">
                <a:solidFill>
                  <a:schemeClr val="bg1"/>
                </a:solidFill>
                <a:latin typeface="Arial Narrow" pitchFamily="34" charset="0"/>
              </a:rPr>
              <a:t>GRMERC Consortium Members:  Grand Valley State University, Michigan State University, Saint Mary</a:t>
            </a:r>
            <a:r>
              <a:rPr lang="en-US" altLang="en-US" sz="1400" i="1" smtClean="0">
                <a:solidFill>
                  <a:schemeClr val="bg1"/>
                </a:solidFill>
                <a:latin typeface="Arial Narrow" pitchFamily="34" charset="0"/>
              </a:rPr>
              <a:t>’</a:t>
            </a:r>
            <a:r>
              <a:rPr lang="en-US" sz="1400" i="1" smtClean="0">
                <a:solidFill>
                  <a:schemeClr val="bg1"/>
                </a:solidFill>
                <a:latin typeface="Arial Narrow" pitchFamily="34" charset="0"/>
              </a:rPr>
              <a:t>s Health Care, &amp; Spectrum Health</a:t>
            </a:r>
            <a:endParaRPr lang="en-US" sz="1400" smtClean="0">
              <a:solidFill>
                <a:schemeClr val="bg1"/>
              </a:solidFill>
              <a:latin typeface="Arial Narrow" pitchFamily="34" charset="0"/>
            </a:endParaRPr>
          </a:p>
        </p:txBody>
      </p:sp>
      <p:pic>
        <p:nvPicPr>
          <p:cNvPr id="3082" name="Picture 33" descr="grmerc logo all white ready 4-09-08.ai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25" y="92075"/>
            <a:ext cx="4645025" cy="1935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</p:sldLayoutIdLst>
  <p:txStyles>
    <p:titleStyle>
      <a:lvl1pPr algn="l" defTabSz="522288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+mj-lt"/>
          <a:ea typeface="MS PGothic" panose="020B0600070205080204" pitchFamily="34" charset="-128"/>
          <a:cs typeface="MS PGothic" charset="0"/>
        </a:defRPr>
      </a:lvl1pPr>
      <a:lvl2pPr algn="l" defTabSz="522288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 Black" pitchFamily="48" charset="0"/>
          <a:ea typeface="MS PGothic" panose="020B0600070205080204" pitchFamily="34" charset="-128"/>
          <a:cs typeface="MS PGothic" charset="0"/>
        </a:defRPr>
      </a:lvl2pPr>
      <a:lvl3pPr algn="l" defTabSz="522288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 Black" pitchFamily="48" charset="0"/>
          <a:ea typeface="MS PGothic" panose="020B0600070205080204" pitchFamily="34" charset="-128"/>
          <a:cs typeface="MS PGothic" charset="0"/>
        </a:defRPr>
      </a:lvl3pPr>
      <a:lvl4pPr algn="l" defTabSz="522288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 Black" pitchFamily="48" charset="0"/>
          <a:ea typeface="MS PGothic" panose="020B0600070205080204" pitchFamily="34" charset="-128"/>
          <a:cs typeface="MS PGothic" charset="0"/>
        </a:defRPr>
      </a:lvl4pPr>
      <a:lvl5pPr algn="l" defTabSz="522288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 Black" pitchFamily="48" charset="0"/>
          <a:ea typeface="MS PGothic" panose="020B0600070205080204" pitchFamily="34" charset="-128"/>
          <a:cs typeface="MS PGothic" charset="0"/>
        </a:defRPr>
      </a:lvl5pPr>
      <a:lvl6pPr marL="457200" algn="l" defTabSz="522288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 Black" pitchFamily="48" charset="0"/>
        </a:defRPr>
      </a:lvl6pPr>
      <a:lvl7pPr marL="914400" algn="l" defTabSz="522288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 Black" pitchFamily="48" charset="0"/>
        </a:defRPr>
      </a:lvl7pPr>
      <a:lvl8pPr marL="1371600" algn="l" defTabSz="522288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 Black" pitchFamily="48" charset="0"/>
        </a:defRPr>
      </a:lvl8pPr>
      <a:lvl9pPr marL="1828800" algn="l" defTabSz="522288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 Black" pitchFamily="48" charset="0"/>
        </a:defRPr>
      </a:lvl9pPr>
    </p:titleStyle>
    <p:bodyStyle>
      <a:lvl1pPr marL="195263" indent="-195263" algn="l" defTabSz="522288" rtl="0" eaLnBrk="0" fontAlgn="base" hangingPunct="0">
        <a:spcBef>
          <a:spcPct val="20000"/>
        </a:spcBef>
        <a:spcAft>
          <a:spcPct val="0"/>
        </a:spcAft>
        <a:buChar char="•"/>
        <a:defRPr sz="1700">
          <a:solidFill>
            <a:schemeClr val="tx1"/>
          </a:solidFill>
          <a:latin typeface="+mn-lt"/>
          <a:ea typeface="MS PGothic" panose="020B0600070205080204" pitchFamily="34" charset="-128"/>
          <a:cs typeface="MS PGothic" charset="0"/>
        </a:defRPr>
      </a:lvl1pPr>
      <a:lvl2pPr marL="422275" indent="-160338" algn="l" defTabSz="522288" rtl="0" eaLnBrk="0" fontAlgn="base" hangingPunct="0">
        <a:spcBef>
          <a:spcPct val="20000"/>
        </a:spcBef>
        <a:spcAft>
          <a:spcPct val="0"/>
        </a:spcAft>
        <a:buChar char="–"/>
        <a:defRPr sz="1700">
          <a:solidFill>
            <a:schemeClr val="tx1"/>
          </a:solidFill>
          <a:latin typeface="+mn-lt"/>
          <a:ea typeface="MS PGothic" panose="020B0600070205080204" pitchFamily="34" charset="-128"/>
          <a:cs typeface="MS PGothic" charset="0"/>
        </a:defRPr>
      </a:lvl2pPr>
      <a:lvl3pPr marL="652463" indent="-130175" algn="l" defTabSz="522288" rtl="0" eaLnBrk="0" fontAlgn="base" hangingPunct="0">
        <a:spcBef>
          <a:spcPct val="20000"/>
        </a:spcBef>
        <a:spcAft>
          <a:spcPct val="0"/>
        </a:spcAft>
        <a:buChar char="•"/>
        <a:defRPr sz="1400">
          <a:solidFill>
            <a:schemeClr val="tx1"/>
          </a:solidFill>
          <a:latin typeface="+mn-lt"/>
          <a:ea typeface="MS PGothic" panose="020B0600070205080204" pitchFamily="34" charset="-128"/>
          <a:cs typeface="MS PGothic" charset="0"/>
        </a:defRPr>
      </a:lvl3pPr>
      <a:lvl4pPr marL="914400" indent="-130175" algn="l" defTabSz="522288" rtl="0" eaLnBrk="0" fontAlgn="base" hangingPunct="0">
        <a:spcBef>
          <a:spcPct val="20000"/>
        </a:spcBef>
        <a:spcAft>
          <a:spcPct val="0"/>
        </a:spcAft>
        <a:buChar char="–"/>
        <a:defRPr sz="1100">
          <a:solidFill>
            <a:schemeClr val="tx1"/>
          </a:solidFill>
          <a:latin typeface="+mn-lt"/>
          <a:ea typeface="MS PGothic" panose="020B0600070205080204" pitchFamily="34" charset="-128"/>
          <a:cs typeface="MS PGothic" charset="0"/>
        </a:defRPr>
      </a:lvl4pPr>
      <a:lvl5pPr marL="1176338" indent="-131763" algn="l" defTabSz="522288" rtl="0" eaLnBrk="0" fontAlgn="base" hangingPunct="0">
        <a:spcBef>
          <a:spcPct val="20000"/>
        </a:spcBef>
        <a:spcAft>
          <a:spcPct val="0"/>
        </a:spcAft>
        <a:buChar char="»"/>
        <a:defRPr sz="1100">
          <a:solidFill>
            <a:schemeClr val="tx1"/>
          </a:solidFill>
          <a:latin typeface="+mn-lt"/>
          <a:ea typeface="MS PGothic" panose="020B0600070205080204" pitchFamily="34" charset="-128"/>
          <a:cs typeface="MS PGothic" charset="0"/>
        </a:defRPr>
      </a:lvl5pPr>
      <a:lvl6pPr marL="1633538" indent="-131763" algn="l" defTabSz="522288" rtl="0" fontAlgn="base">
        <a:spcBef>
          <a:spcPct val="20000"/>
        </a:spcBef>
        <a:spcAft>
          <a:spcPct val="0"/>
        </a:spcAft>
        <a:buChar char="»"/>
        <a:defRPr sz="1100">
          <a:solidFill>
            <a:schemeClr val="tx1"/>
          </a:solidFill>
          <a:latin typeface="+mn-lt"/>
        </a:defRPr>
      </a:lvl6pPr>
      <a:lvl7pPr marL="2090738" indent="-131763" algn="l" defTabSz="522288" rtl="0" fontAlgn="base">
        <a:spcBef>
          <a:spcPct val="20000"/>
        </a:spcBef>
        <a:spcAft>
          <a:spcPct val="0"/>
        </a:spcAft>
        <a:buChar char="»"/>
        <a:defRPr sz="1100">
          <a:solidFill>
            <a:schemeClr val="tx1"/>
          </a:solidFill>
          <a:latin typeface="+mn-lt"/>
        </a:defRPr>
      </a:lvl7pPr>
      <a:lvl8pPr marL="2547938" indent="-131763" algn="l" defTabSz="522288" rtl="0" fontAlgn="base">
        <a:spcBef>
          <a:spcPct val="20000"/>
        </a:spcBef>
        <a:spcAft>
          <a:spcPct val="0"/>
        </a:spcAft>
        <a:buChar char="»"/>
        <a:defRPr sz="1100">
          <a:solidFill>
            <a:schemeClr val="tx1"/>
          </a:solidFill>
          <a:latin typeface="+mn-lt"/>
        </a:defRPr>
      </a:lvl8pPr>
      <a:lvl9pPr marL="3005138" indent="-131763" algn="l" defTabSz="522288" rtl="0" fontAlgn="base">
        <a:spcBef>
          <a:spcPct val="20000"/>
        </a:spcBef>
        <a:spcAft>
          <a:spcPct val="0"/>
        </a:spcAft>
        <a:buChar char="»"/>
        <a:defRPr sz="11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0" y="2476500"/>
            <a:ext cx="21945600" cy="13982700"/>
          </a:xfrm>
          <a:prstGeom prst="rect">
            <a:avLst/>
          </a:prstGeom>
          <a:solidFill>
            <a:srgbClr val="003466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099" name="Rectangle 3"/>
          <p:cNvSpPr>
            <a:spLocks noChangeArrowheads="1"/>
          </p:cNvSpPr>
          <p:nvPr/>
        </p:nvSpPr>
        <p:spPr bwMode="auto">
          <a:xfrm>
            <a:off x="0" y="0"/>
            <a:ext cx="21945600" cy="2386013"/>
          </a:xfrm>
          <a:prstGeom prst="rect">
            <a:avLst/>
          </a:prstGeom>
          <a:solidFill>
            <a:srgbClr val="003466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0" y="2400300"/>
            <a:ext cx="21945600" cy="65088"/>
          </a:xfrm>
          <a:prstGeom prst="rect">
            <a:avLst/>
          </a:prstGeom>
          <a:solidFill>
            <a:srgbClr val="20825A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101" name="Rectangle 5"/>
          <p:cNvSpPr>
            <a:spLocks noChangeArrowheads="1"/>
          </p:cNvSpPr>
          <p:nvPr/>
        </p:nvSpPr>
        <p:spPr bwMode="auto">
          <a:xfrm>
            <a:off x="342900" y="2819400"/>
            <a:ext cx="4991100" cy="13274675"/>
          </a:xfrm>
          <a:prstGeom prst="rect">
            <a:avLst/>
          </a:prstGeom>
          <a:solidFill>
            <a:srgbClr val="D7D7D7"/>
          </a:solidFill>
          <a:ln w="12700">
            <a:solidFill>
              <a:srgbClr val="003466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102" name="Rectangle 6"/>
          <p:cNvSpPr>
            <a:spLocks noChangeArrowheads="1"/>
          </p:cNvSpPr>
          <p:nvPr/>
        </p:nvSpPr>
        <p:spPr bwMode="auto">
          <a:xfrm>
            <a:off x="5741988" y="2819400"/>
            <a:ext cx="4991100" cy="13274675"/>
          </a:xfrm>
          <a:prstGeom prst="rect">
            <a:avLst/>
          </a:prstGeom>
          <a:solidFill>
            <a:srgbClr val="D7D7D7"/>
          </a:solidFill>
          <a:ln w="12700">
            <a:solidFill>
              <a:srgbClr val="003466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103" name="Rectangle 7"/>
          <p:cNvSpPr>
            <a:spLocks noChangeArrowheads="1"/>
          </p:cNvSpPr>
          <p:nvPr/>
        </p:nvSpPr>
        <p:spPr bwMode="auto">
          <a:xfrm>
            <a:off x="11136313" y="2819400"/>
            <a:ext cx="10375900" cy="13274675"/>
          </a:xfrm>
          <a:prstGeom prst="rect">
            <a:avLst/>
          </a:prstGeom>
          <a:solidFill>
            <a:srgbClr val="D7D7D7"/>
          </a:solidFill>
          <a:ln w="12700">
            <a:solidFill>
              <a:srgbClr val="003466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104" name="Text Box 9"/>
          <p:cNvSpPr txBox="1">
            <a:spLocks noChangeArrowheads="1"/>
          </p:cNvSpPr>
          <p:nvPr/>
        </p:nvSpPr>
        <p:spPr bwMode="auto">
          <a:xfrm>
            <a:off x="301625" y="16194088"/>
            <a:ext cx="1257300" cy="254000"/>
          </a:xfrm>
          <a:prstGeom prst="rect">
            <a:avLst/>
          </a:prstGeom>
          <a:noFill/>
          <a:ln>
            <a:noFill/>
          </a:ln>
          <a:extLst/>
        </p:spPr>
        <p:txBody>
          <a:bodyPr lIns="52241" tIns="26119" rIns="52241" bIns="26119">
            <a:spAutoFit/>
          </a:bodyPr>
          <a:lstStyle>
            <a:lvl1pPr defTabSz="522288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522288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522288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522288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522288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5222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5222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5222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5222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lnSpc>
                <a:spcPct val="65000"/>
              </a:lnSpc>
              <a:spcBef>
                <a:spcPct val="50000"/>
              </a:spcBef>
              <a:defRPr/>
            </a:pPr>
            <a:r>
              <a:rPr lang="en-US" altLang="en-US" sz="300" b="1" smtClean="0">
                <a:solidFill>
                  <a:schemeClr val="bg2"/>
                </a:solidFill>
              </a:rPr>
              <a:t>POSTER TEMPLATES BY:</a:t>
            </a:r>
          </a:p>
          <a:p>
            <a:pPr>
              <a:lnSpc>
                <a:spcPct val="65000"/>
              </a:lnSpc>
              <a:spcBef>
                <a:spcPct val="50000"/>
              </a:spcBef>
              <a:defRPr/>
            </a:pPr>
            <a:r>
              <a:rPr lang="en-US" altLang="en-US" sz="600" b="1" smtClean="0">
                <a:solidFill>
                  <a:schemeClr val="bg2"/>
                </a:solidFill>
              </a:rPr>
              <a:t>www.POSTERPRESENTATIONS.com</a:t>
            </a:r>
          </a:p>
        </p:txBody>
      </p:sp>
      <p:sp>
        <p:nvSpPr>
          <p:cNvPr id="4105" name="Text Box 15"/>
          <p:cNvSpPr txBox="1">
            <a:spLocks noChangeArrowheads="1"/>
          </p:cNvSpPr>
          <p:nvPr/>
        </p:nvSpPr>
        <p:spPr bwMode="auto">
          <a:xfrm>
            <a:off x="190500" y="2090738"/>
            <a:ext cx="7772400" cy="523875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defTabSz="2508250">
              <a:defRPr sz="16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marL="742950" indent="-285750" defTabSz="2508250">
              <a:defRPr sz="16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marL="1143000" indent="-228600" defTabSz="2508250">
              <a:defRPr sz="16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marL="1600200" indent="-228600" defTabSz="2508250">
              <a:defRPr sz="16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marL="2057400" indent="-228600" defTabSz="2508250">
              <a:defRPr sz="16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2514600" indent="-228600" defTabSz="25082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2971800" indent="-228600" defTabSz="25082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3429000" indent="-228600" defTabSz="25082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3886200" indent="-228600" defTabSz="25082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sz="1400" i="1" smtClean="0">
                <a:solidFill>
                  <a:schemeClr val="bg1"/>
                </a:solidFill>
                <a:latin typeface="Arial Narrow" pitchFamily="34" charset="0"/>
              </a:rPr>
              <a:t>GRMERC Consortium Members:  Grand Valley State University, Michigan State University, Saint Mary</a:t>
            </a:r>
            <a:r>
              <a:rPr lang="en-US" altLang="en-US" sz="1400" i="1" smtClean="0">
                <a:solidFill>
                  <a:schemeClr val="bg1"/>
                </a:solidFill>
                <a:latin typeface="Arial Narrow" pitchFamily="34" charset="0"/>
              </a:rPr>
              <a:t>’</a:t>
            </a:r>
            <a:r>
              <a:rPr lang="en-US" sz="1400" i="1" smtClean="0">
                <a:solidFill>
                  <a:schemeClr val="bg1"/>
                </a:solidFill>
                <a:latin typeface="Arial Narrow" pitchFamily="34" charset="0"/>
              </a:rPr>
              <a:t>s Health Care, &amp; Spectrum Health</a:t>
            </a:r>
            <a:endParaRPr lang="en-US" sz="1400" smtClean="0">
              <a:solidFill>
                <a:schemeClr val="bg1"/>
              </a:solidFill>
              <a:latin typeface="Arial Narrow" pitchFamily="34" charset="0"/>
            </a:endParaRPr>
          </a:p>
        </p:txBody>
      </p:sp>
      <p:pic>
        <p:nvPicPr>
          <p:cNvPr id="4106" name="Picture 33" descr="grmerc logo all white ready 4-09-08.ai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25" y="92075"/>
            <a:ext cx="4645025" cy="1935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</p:sldLayoutIdLst>
  <p:txStyles>
    <p:titleStyle>
      <a:lvl1pPr algn="l" defTabSz="522288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+mj-lt"/>
          <a:ea typeface="MS PGothic" panose="020B0600070205080204" pitchFamily="34" charset="-128"/>
          <a:cs typeface="MS PGothic" charset="0"/>
        </a:defRPr>
      </a:lvl1pPr>
      <a:lvl2pPr algn="l" defTabSz="522288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 Black" pitchFamily="48" charset="0"/>
          <a:ea typeface="MS PGothic" panose="020B0600070205080204" pitchFamily="34" charset="-128"/>
          <a:cs typeface="MS PGothic" charset="0"/>
        </a:defRPr>
      </a:lvl2pPr>
      <a:lvl3pPr algn="l" defTabSz="522288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 Black" pitchFamily="48" charset="0"/>
          <a:ea typeface="MS PGothic" panose="020B0600070205080204" pitchFamily="34" charset="-128"/>
          <a:cs typeface="MS PGothic" charset="0"/>
        </a:defRPr>
      </a:lvl3pPr>
      <a:lvl4pPr algn="l" defTabSz="522288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 Black" pitchFamily="48" charset="0"/>
          <a:ea typeface="MS PGothic" panose="020B0600070205080204" pitchFamily="34" charset="-128"/>
          <a:cs typeface="MS PGothic" charset="0"/>
        </a:defRPr>
      </a:lvl4pPr>
      <a:lvl5pPr algn="l" defTabSz="522288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 Black" pitchFamily="48" charset="0"/>
          <a:ea typeface="MS PGothic" panose="020B0600070205080204" pitchFamily="34" charset="-128"/>
          <a:cs typeface="MS PGothic" charset="0"/>
        </a:defRPr>
      </a:lvl5pPr>
      <a:lvl6pPr marL="457200" algn="l" defTabSz="522288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 Black" pitchFamily="48" charset="0"/>
        </a:defRPr>
      </a:lvl6pPr>
      <a:lvl7pPr marL="914400" algn="l" defTabSz="522288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 Black" pitchFamily="48" charset="0"/>
        </a:defRPr>
      </a:lvl7pPr>
      <a:lvl8pPr marL="1371600" algn="l" defTabSz="522288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 Black" pitchFamily="48" charset="0"/>
        </a:defRPr>
      </a:lvl8pPr>
      <a:lvl9pPr marL="1828800" algn="l" defTabSz="522288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 Black" pitchFamily="48" charset="0"/>
        </a:defRPr>
      </a:lvl9pPr>
    </p:titleStyle>
    <p:bodyStyle>
      <a:lvl1pPr marL="195263" indent="-195263" algn="l" defTabSz="522288" rtl="0" eaLnBrk="0" fontAlgn="base" hangingPunct="0">
        <a:spcBef>
          <a:spcPct val="20000"/>
        </a:spcBef>
        <a:spcAft>
          <a:spcPct val="0"/>
        </a:spcAft>
        <a:buChar char="•"/>
        <a:defRPr sz="1700">
          <a:solidFill>
            <a:schemeClr val="tx1"/>
          </a:solidFill>
          <a:latin typeface="+mn-lt"/>
          <a:ea typeface="MS PGothic" panose="020B0600070205080204" pitchFamily="34" charset="-128"/>
          <a:cs typeface="MS PGothic" charset="0"/>
        </a:defRPr>
      </a:lvl1pPr>
      <a:lvl2pPr marL="422275" indent="-160338" algn="l" defTabSz="522288" rtl="0" eaLnBrk="0" fontAlgn="base" hangingPunct="0">
        <a:spcBef>
          <a:spcPct val="20000"/>
        </a:spcBef>
        <a:spcAft>
          <a:spcPct val="0"/>
        </a:spcAft>
        <a:buChar char="–"/>
        <a:defRPr sz="1700">
          <a:solidFill>
            <a:schemeClr val="tx1"/>
          </a:solidFill>
          <a:latin typeface="+mn-lt"/>
          <a:ea typeface="MS PGothic" panose="020B0600070205080204" pitchFamily="34" charset="-128"/>
          <a:cs typeface="MS PGothic" charset="0"/>
        </a:defRPr>
      </a:lvl2pPr>
      <a:lvl3pPr marL="652463" indent="-130175" algn="l" defTabSz="522288" rtl="0" eaLnBrk="0" fontAlgn="base" hangingPunct="0">
        <a:spcBef>
          <a:spcPct val="20000"/>
        </a:spcBef>
        <a:spcAft>
          <a:spcPct val="0"/>
        </a:spcAft>
        <a:buChar char="•"/>
        <a:defRPr sz="1400">
          <a:solidFill>
            <a:schemeClr val="tx1"/>
          </a:solidFill>
          <a:latin typeface="+mn-lt"/>
          <a:ea typeface="MS PGothic" panose="020B0600070205080204" pitchFamily="34" charset="-128"/>
          <a:cs typeface="MS PGothic" charset="0"/>
        </a:defRPr>
      </a:lvl3pPr>
      <a:lvl4pPr marL="914400" indent="-130175" algn="l" defTabSz="522288" rtl="0" eaLnBrk="0" fontAlgn="base" hangingPunct="0">
        <a:spcBef>
          <a:spcPct val="20000"/>
        </a:spcBef>
        <a:spcAft>
          <a:spcPct val="0"/>
        </a:spcAft>
        <a:buChar char="–"/>
        <a:defRPr sz="1100">
          <a:solidFill>
            <a:schemeClr val="tx1"/>
          </a:solidFill>
          <a:latin typeface="+mn-lt"/>
          <a:ea typeface="MS PGothic" panose="020B0600070205080204" pitchFamily="34" charset="-128"/>
          <a:cs typeface="MS PGothic" charset="0"/>
        </a:defRPr>
      </a:lvl4pPr>
      <a:lvl5pPr marL="1176338" indent="-131763" algn="l" defTabSz="522288" rtl="0" eaLnBrk="0" fontAlgn="base" hangingPunct="0">
        <a:spcBef>
          <a:spcPct val="20000"/>
        </a:spcBef>
        <a:spcAft>
          <a:spcPct val="0"/>
        </a:spcAft>
        <a:buChar char="»"/>
        <a:defRPr sz="1100">
          <a:solidFill>
            <a:schemeClr val="tx1"/>
          </a:solidFill>
          <a:latin typeface="+mn-lt"/>
          <a:ea typeface="MS PGothic" panose="020B0600070205080204" pitchFamily="34" charset="-128"/>
          <a:cs typeface="MS PGothic" charset="0"/>
        </a:defRPr>
      </a:lvl5pPr>
      <a:lvl6pPr marL="1633538" indent="-131763" algn="l" defTabSz="522288" rtl="0" fontAlgn="base">
        <a:spcBef>
          <a:spcPct val="20000"/>
        </a:spcBef>
        <a:spcAft>
          <a:spcPct val="0"/>
        </a:spcAft>
        <a:buChar char="»"/>
        <a:defRPr sz="1100">
          <a:solidFill>
            <a:schemeClr val="tx1"/>
          </a:solidFill>
          <a:latin typeface="+mn-lt"/>
        </a:defRPr>
      </a:lvl6pPr>
      <a:lvl7pPr marL="2090738" indent="-131763" algn="l" defTabSz="522288" rtl="0" fontAlgn="base">
        <a:spcBef>
          <a:spcPct val="20000"/>
        </a:spcBef>
        <a:spcAft>
          <a:spcPct val="0"/>
        </a:spcAft>
        <a:buChar char="»"/>
        <a:defRPr sz="1100">
          <a:solidFill>
            <a:schemeClr val="tx1"/>
          </a:solidFill>
          <a:latin typeface="+mn-lt"/>
        </a:defRPr>
      </a:lvl7pPr>
      <a:lvl8pPr marL="2547938" indent="-131763" algn="l" defTabSz="522288" rtl="0" fontAlgn="base">
        <a:spcBef>
          <a:spcPct val="20000"/>
        </a:spcBef>
        <a:spcAft>
          <a:spcPct val="0"/>
        </a:spcAft>
        <a:buChar char="»"/>
        <a:defRPr sz="1100">
          <a:solidFill>
            <a:schemeClr val="tx1"/>
          </a:solidFill>
          <a:latin typeface="+mn-lt"/>
        </a:defRPr>
      </a:lvl8pPr>
      <a:lvl9pPr marL="3005138" indent="-131763" algn="l" defTabSz="522288" rtl="0" fontAlgn="base">
        <a:spcBef>
          <a:spcPct val="20000"/>
        </a:spcBef>
        <a:spcAft>
          <a:spcPct val="0"/>
        </a:spcAft>
        <a:buChar char="»"/>
        <a:defRPr sz="11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ChangeArrowheads="1"/>
          </p:cNvSpPr>
          <p:nvPr/>
        </p:nvSpPr>
        <p:spPr bwMode="auto">
          <a:xfrm>
            <a:off x="0" y="2476500"/>
            <a:ext cx="21945600" cy="13982700"/>
          </a:xfrm>
          <a:prstGeom prst="rect">
            <a:avLst/>
          </a:prstGeom>
          <a:solidFill>
            <a:srgbClr val="003466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0" y="0"/>
            <a:ext cx="21945600" cy="2386013"/>
          </a:xfrm>
          <a:prstGeom prst="rect">
            <a:avLst/>
          </a:prstGeom>
          <a:solidFill>
            <a:srgbClr val="003466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124" name="Rectangle 5"/>
          <p:cNvSpPr>
            <a:spLocks noChangeArrowheads="1"/>
          </p:cNvSpPr>
          <p:nvPr/>
        </p:nvSpPr>
        <p:spPr bwMode="auto">
          <a:xfrm>
            <a:off x="393700" y="2819400"/>
            <a:ext cx="21170900" cy="13274675"/>
          </a:xfrm>
          <a:prstGeom prst="rect">
            <a:avLst/>
          </a:prstGeom>
          <a:solidFill>
            <a:srgbClr val="D7D7D7"/>
          </a:solidFill>
          <a:ln w="12700">
            <a:solidFill>
              <a:srgbClr val="003466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125" name="Rectangle 4"/>
          <p:cNvSpPr>
            <a:spLocks noChangeArrowheads="1"/>
          </p:cNvSpPr>
          <p:nvPr/>
        </p:nvSpPr>
        <p:spPr bwMode="auto">
          <a:xfrm>
            <a:off x="0" y="2400300"/>
            <a:ext cx="21945600" cy="65088"/>
          </a:xfrm>
          <a:prstGeom prst="rect">
            <a:avLst/>
          </a:prstGeom>
          <a:solidFill>
            <a:srgbClr val="20825A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126" name="Text Box 9"/>
          <p:cNvSpPr txBox="1">
            <a:spLocks noChangeArrowheads="1"/>
          </p:cNvSpPr>
          <p:nvPr/>
        </p:nvSpPr>
        <p:spPr bwMode="auto">
          <a:xfrm>
            <a:off x="342900" y="16178213"/>
            <a:ext cx="1257300" cy="254000"/>
          </a:xfrm>
          <a:prstGeom prst="rect">
            <a:avLst/>
          </a:prstGeom>
          <a:noFill/>
          <a:ln>
            <a:noFill/>
          </a:ln>
          <a:extLst/>
        </p:spPr>
        <p:txBody>
          <a:bodyPr lIns="52241" tIns="26119" rIns="52241" bIns="26119">
            <a:spAutoFit/>
          </a:bodyPr>
          <a:lstStyle>
            <a:lvl1pPr defTabSz="522288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522288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522288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522288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522288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5222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5222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5222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5222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lnSpc>
                <a:spcPct val="65000"/>
              </a:lnSpc>
              <a:spcBef>
                <a:spcPct val="50000"/>
              </a:spcBef>
              <a:defRPr/>
            </a:pPr>
            <a:r>
              <a:rPr lang="en-US" altLang="en-US" sz="300" b="1" smtClean="0">
                <a:solidFill>
                  <a:schemeClr val="bg2"/>
                </a:solidFill>
              </a:rPr>
              <a:t>POSTER TEMPLATES BY:</a:t>
            </a:r>
          </a:p>
          <a:p>
            <a:pPr>
              <a:lnSpc>
                <a:spcPct val="65000"/>
              </a:lnSpc>
              <a:spcBef>
                <a:spcPct val="50000"/>
              </a:spcBef>
              <a:defRPr/>
            </a:pPr>
            <a:r>
              <a:rPr lang="en-US" altLang="en-US" sz="600" b="1" smtClean="0">
                <a:solidFill>
                  <a:schemeClr val="bg2"/>
                </a:solidFill>
              </a:rPr>
              <a:t>www.POSTERPRESENTATIONS.com</a:t>
            </a:r>
          </a:p>
        </p:txBody>
      </p:sp>
      <p:sp>
        <p:nvSpPr>
          <p:cNvPr id="5127" name="Text Box 15"/>
          <p:cNvSpPr txBox="1">
            <a:spLocks noChangeArrowheads="1"/>
          </p:cNvSpPr>
          <p:nvPr/>
        </p:nvSpPr>
        <p:spPr bwMode="auto">
          <a:xfrm>
            <a:off x="220663" y="2057400"/>
            <a:ext cx="7772400" cy="523875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defTabSz="2508250">
              <a:defRPr sz="16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marL="742950" indent="-285750" defTabSz="2508250">
              <a:defRPr sz="16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marL="1143000" indent="-228600" defTabSz="2508250">
              <a:defRPr sz="16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marL="1600200" indent="-228600" defTabSz="2508250">
              <a:defRPr sz="16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marL="2057400" indent="-228600" defTabSz="2508250">
              <a:defRPr sz="16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2514600" indent="-228600" defTabSz="25082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2971800" indent="-228600" defTabSz="25082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3429000" indent="-228600" defTabSz="25082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3886200" indent="-228600" defTabSz="25082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sz="1400" i="1" smtClean="0">
                <a:solidFill>
                  <a:schemeClr val="bg1"/>
                </a:solidFill>
                <a:latin typeface="Arial Narrow" pitchFamily="34" charset="0"/>
              </a:rPr>
              <a:t>GRMERC Consortium Members:  Grand Valley State University, Michigan State University, Saint Mary</a:t>
            </a:r>
            <a:r>
              <a:rPr lang="en-US" altLang="en-US" sz="1400" i="1" smtClean="0">
                <a:solidFill>
                  <a:schemeClr val="bg1"/>
                </a:solidFill>
                <a:latin typeface="Arial Narrow" pitchFamily="34" charset="0"/>
              </a:rPr>
              <a:t>’</a:t>
            </a:r>
            <a:r>
              <a:rPr lang="en-US" sz="1400" i="1" smtClean="0">
                <a:solidFill>
                  <a:schemeClr val="bg1"/>
                </a:solidFill>
                <a:latin typeface="Arial Narrow" pitchFamily="34" charset="0"/>
              </a:rPr>
              <a:t>s Health Care, &amp; Spectrum Health</a:t>
            </a:r>
            <a:endParaRPr lang="en-US" sz="1400" smtClean="0">
              <a:solidFill>
                <a:schemeClr val="bg1"/>
              </a:solidFill>
              <a:latin typeface="Arial Narrow" pitchFamily="34" charset="0"/>
            </a:endParaRPr>
          </a:p>
        </p:txBody>
      </p:sp>
      <p:pic>
        <p:nvPicPr>
          <p:cNvPr id="5128" name="Picture 33" descr="grmerc logo all white ready 4-09-08.ai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25" y="92075"/>
            <a:ext cx="4645025" cy="1935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</p:sldLayoutIdLst>
  <p:txStyles>
    <p:titleStyle>
      <a:lvl1pPr algn="l" defTabSz="522288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+mj-lt"/>
          <a:ea typeface="MS PGothic" panose="020B0600070205080204" pitchFamily="34" charset="-128"/>
          <a:cs typeface="MS PGothic" charset="0"/>
        </a:defRPr>
      </a:lvl1pPr>
      <a:lvl2pPr algn="l" defTabSz="522288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 Black" pitchFamily="48" charset="0"/>
          <a:ea typeface="MS PGothic" panose="020B0600070205080204" pitchFamily="34" charset="-128"/>
          <a:cs typeface="MS PGothic" charset="0"/>
        </a:defRPr>
      </a:lvl2pPr>
      <a:lvl3pPr algn="l" defTabSz="522288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 Black" pitchFamily="48" charset="0"/>
          <a:ea typeface="MS PGothic" panose="020B0600070205080204" pitchFamily="34" charset="-128"/>
          <a:cs typeface="MS PGothic" charset="0"/>
        </a:defRPr>
      </a:lvl3pPr>
      <a:lvl4pPr algn="l" defTabSz="522288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 Black" pitchFamily="48" charset="0"/>
          <a:ea typeface="MS PGothic" panose="020B0600070205080204" pitchFamily="34" charset="-128"/>
          <a:cs typeface="MS PGothic" charset="0"/>
        </a:defRPr>
      </a:lvl4pPr>
      <a:lvl5pPr algn="l" defTabSz="522288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 Black" pitchFamily="48" charset="0"/>
          <a:ea typeface="MS PGothic" panose="020B0600070205080204" pitchFamily="34" charset="-128"/>
          <a:cs typeface="MS PGothic" charset="0"/>
        </a:defRPr>
      </a:lvl5pPr>
      <a:lvl6pPr marL="457200" algn="l" defTabSz="522288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 Black" pitchFamily="48" charset="0"/>
        </a:defRPr>
      </a:lvl6pPr>
      <a:lvl7pPr marL="914400" algn="l" defTabSz="522288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 Black" pitchFamily="48" charset="0"/>
        </a:defRPr>
      </a:lvl7pPr>
      <a:lvl8pPr marL="1371600" algn="l" defTabSz="522288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 Black" pitchFamily="48" charset="0"/>
        </a:defRPr>
      </a:lvl8pPr>
      <a:lvl9pPr marL="1828800" algn="l" defTabSz="522288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 Black" pitchFamily="48" charset="0"/>
        </a:defRPr>
      </a:lvl9pPr>
    </p:titleStyle>
    <p:bodyStyle>
      <a:lvl1pPr marL="195263" indent="-195263" algn="l" defTabSz="522288" rtl="0" eaLnBrk="0" fontAlgn="base" hangingPunct="0">
        <a:spcBef>
          <a:spcPct val="20000"/>
        </a:spcBef>
        <a:spcAft>
          <a:spcPct val="0"/>
        </a:spcAft>
        <a:buChar char="•"/>
        <a:defRPr sz="1700">
          <a:solidFill>
            <a:schemeClr val="tx1"/>
          </a:solidFill>
          <a:latin typeface="+mn-lt"/>
          <a:ea typeface="MS PGothic" panose="020B0600070205080204" pitchFamily="34" charset="-128"/>
          <a:cs typeface="MS PGothic" charset="0"/>
        </a:defRPr>
      </a:lvl1pPr>
      <a:lvl2pPr marL="422275" indent="-160338" algn="l" defTabSz="522288" rtl="0" eaLnBrk="0" fontAlgn="base" hangingPunct="0">
        <a:spcBef>
          <a:spcPct val="20000"/>
        </a:spcBef>
        <a:spcAft>
          <a:spcPct val="0"/>
        </a:spcAft>
        <a:buChar char="–"/>
        <a:defRPr sz="1700">
          <a:solidFill>
            <a:schemeClr val="tx1"/>
          </a:solidFill>
          <a:latin typeface="+mn-lt"/>
          <a:ea typeface="MS PGothic" panose="020B0600070205080204" pitchFamily="34" charset="-128"/>
          <a:cs typeface="MS PGothic" charset="0"/>
        </a:defRPr>
      </a:lvl2pPr>
      <a:lvl3pPr marL="652463" indent="-130175" algn="l" defTabSz="522288" rtl="0" eaLnBrk="0" fontAlgn="base" hangingPunct="0">
        <a:spcBef>
          <a:spcPct val="20000"/>
        </a:spcBef>
        <a:spcAft>
          <a:spcPct val="0"/>
        </a:spcAft>
        <a:buChar char="•"/>
        <a:defRPr sz="1400">
          <a:solidFill>
            <a:schemeClr val="tx1"/>
          </a:solidFill>
          <a:latin typeface="+mn-lt"/>
          <a:ea typeface="MS PGothic" panose="020B0600070205080204" pitchFamily="34" charset="-128"/>
          <a:cs typeface="MS PGothic" charset="0"/>
        </a:defRPr>
      </a:lvl3pPr>
      <a:lvl4pPr marL="914400" indent="-130175" algn="l" defTabSz="522288" rtl="0" eaLnBrk="0" fontAlgn="base" hangingPunct="0">
        <a:spcBef>
          <a:spcPct val="20000"/>
        </a:spcBef>
        <a:spcAft>
          <a:spcPct val="0"/>
        </a:spcAft>
        <a:buChar char="–"/>
        <a:defRPr sz="1100">
          <a:solidFill>
            <a:schemeClr val="tx1"/>
          </a:solidFill>
          <a:latin typeface="+mn-lt"/>
          <a:ea typeface="MS PGothic" panose="020B0600070205080204" pitchFamily="34" charset="-128"/>
          <a:cs typeface="MS PGothic" charset="0"/>
        </a:defRPr>
      </a:lvl4pPr>
      <a:lvl5pPr marL="1176338" indent="-131763" algn="l" defTabSz="522288" rtl="0" eaLnBrk="0" fontAlgn="base" hangingPunct="0">
        <a:spcBef>
          <a:spcPct val="20000"/>
        </a:spcBef>
        <a:spcAft>
          <a:spcPct val="0"/>
        </a:spcAft>
        <a:buChar char="»"/>
        <a:defRPr sz="1100">
          <a:solidFill>
            <a:schemeClr val="tx1"/>
          </a:solidFill>
          <a:latin typeface="+mn-lt"/>
          <a:ea typeface="MS PGothic" panose="020B0600070205080204" pitchFamily="34" charset="-128"/>
          <a:cs typeface="MS PGothic" charset="0"/>
        </a:defRPr>
      </a:lvl5pPr>
      <a:lvl6pPr marL="1633538" indent="-131763" algn="l" defTabSz="522288" rtl="0" fontAlgn="base">
        <a:spcBef>
          <a:spcPct val="20000"/>
        </a:spcBef>
        <a:spcAft>
          <a:spcPct val="0"/>
        </a:spcAft>
        <a:buChar char="»"/>
        <a:defRPr sz="1100">
          <a:solidFill>
            <a:schemeClr val="tx1"/>
          </a:solidFill>
          <a:latin typeface="+mn-lt"/>
        </a:defRPr>
      </a:lvl6pPr>
      <a:lvl7pPr marL="2090738" indent="-131763" algn="l" defTabSz="522288" rtl="0" fontAlgn="base">
        <a:spcBef>
          <a:spcPct val="20000"/>
        </a:spcBef>
        <a:spcAft>
          <a:spcPct val="0"/>
        </a:spcAft>
        <a:buChar char="»"/>
        <a:defRPr sz="1100">
          <a:solidFill>
            <a:schemeClr val="tx1"/>
          </a:solidFill>
          <a:latin typeface="+mn-lt"/>
        </a:defRPr>
      </a:lvl7pPr>
      <a:lvl8pPr marL="2547938" indent="-131763" algn="l" defTabSz="522288" rtl="0" fontAlgn="base">
        <a:spcBef>
          <a:spcPct val="20000"/>
        </a:spcBef>
        <a:spcAft>
          <a:spcPct val="0"/>
        </a:spcAft>
        <a:buChar char="»"/>
        <a:defRPr sz="1100">
          <a:solidFill>
            <a:schemeClr val="tx1"/>
          </a:solidFill>
          <a:latin typeface="+mn-lt"/>
        </a:defRPr>
      </a:lvl8pPr>
      <a:lvl9pPr marL="3005138" indent="-131763" algn="l" defTabSz="522288" rtl="0" fontAlgn="base">
        <a:spcBef>
          <a:spcPct val="20000"/>
        </a:spcBef>
        <a:spcAft>
          <a:spcPct val="0"/>
        </a:spcAft>
        <a:buChar char="»"/>
        <a:defRPr sz="11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7"/>
          <p:cNvSpPr>
            <a:spLocks noChangeArrowheads="1"/>
          </p:cNvSpPr>
          <p:nvPr/>
        </p:nvSpPr>
        <p:spPr bwMode="auto">
          <a:xfrm>
            <a:off x="0" y="2495550"/>
            <a:ext cx="21945600" cy="13982700"/>
          </a:xfrm>
          <a:prstGeom prst="rect">
            <a:avLst/>
          </a:prstGeom>
          <a:solidFill>
            <a:srgbClr val="243F6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1600"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6146" name="Rectangle 8"/>
          <p:cNvSpPr>
            <a:spLocks noChangeArrowheads="1"/>
          </p:cNvSpPr>
          <p:nvPr/>
        </p:nvSpPr>
        <p:spPr bwMode="auto">
          <a:xfrm>
            <a:off x="0" y="0"/>
            <a:ext cx="21945600" cy="2386013"/>
          </a:xfrm>
          <a:prstGeom prst="rect">
            <a:avLst/>
          </a:prstGeom>
          <a:solidFill>
            <a:srgbClr val="243F6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1600"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6147" name="Rectangle 9"/>
          <p:cNvSpPr>
            <a:spLocks noChangeArrowheads="1"/>
          </p:cNvSpPr>
          <p:nvPr/>
        </p:nvSpPr>
        <p:spPr bwMode="auto">
          <a:xfrm>
            <a:off x="0" y="2400300"/>
            <a:ext cx="21945600" cy="65088"/>
          </a:xfrm>
          <a:prstGeom prst="rect">
            <a:avLst/>
          </a:prstGeom>
          <a:solidFill>
            <a:srgbClr val="365F9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1600"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6148" name="Rectangle 10"/>
          <p:cNvSpPr>
            <a:spLocks noChangeArrowheads="1"/>
          </p:cNvSpPr>
          <p:nvPr/>
        </p:nvSpPr>
        <p:spPr bwMode="auto">
          <a:xfrm>
            <a:off x="288926" y="2851041"/>
            <a:ext cx="6897688" cy="13274675"/>
          </a:xfrm>
          <a:prstGeom prst="rect">
            <a:avLst/>
          </a:prstGeom>
          <a:solidFill>
            <a:srgbClr val="DBE5F1"/>
          </a:solidFill>
          <a:ln w="22225">
            <a:solidFill>
              <a:srgbClr val="95B3D7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1600"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6149" name="Rectangle 12"/>
          <p:cNvSpPr>
            <a:spLocks noChangeArrowheads="1"/>
          </p:cNvSpPr>
          <p:nvPr/>
        </p:nvSpPr>
        <p:spPr bwMode="auto">
          <a:xfrm>
            <a:off x="7483475" y="2761099"/>
            <a:ext cx="6950075" cy="13274675"/>
          </a:xfrm>
          <a:prstGeom prst="rect">
            <a:avLst/>
          </a:prstGeom>
          <a:solidFill>
            <a:srgbClr val="DBE5F1"/>
          </a:solidFill>
          <a:ln w="22225">
            <a:solidFill>
              <a:srgbClr val="95B3D7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1600"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6150" name="Rectangle 13"/>
          <p:cNvSpPr>
            <a:spLocks noChangeArrowheads="1"/>
          </p:cNvSpPr>
          <p:nvPr/>
        </p:nvSpPr>
        <p:spPr bwMode="auto">
          <a:xfrm>
            <a:off x="14725650" y="2857500"/>
            <a:ext cx="6948488" cy="13277850"/>
          </a:xfrm>
          <a:prstGeom prst="rect">
            <a:avLst/>
          </a:prstGeom>
          <a:solidFill>
            <a:srgbClr val="DBE5F1"/>
          </a:solidFill>
          <a:ln w="22225">
            <a:solidFill>
              <a:srgbClr val="95B3D7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1600"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6156" name="Text Box 7"/>
          <p:cNvSpPr txBox="1">
            <a:spLocks noChangeArrowheads="1"/>
          </p:cNvSpPr>
          <p:nvPr/>
        </p:nvSpPr>
        <p:spPr bwMode="auto">
          <a:xfrm>
            <a:off x="295970" y="2822574"/>
            <a:ext cx="6949440" cy="545461"/>
          </a:xfrm>
          <a:prstGeom prst="rect">
            <a:avLst/>
          </a:prstGeom>
          <a:solidFill>
            <a:srgbClr val="365F91"/>
          </a:solidFill>
          <a:ln w="9525">
            <a:solidFill>
              <a:srgbClr val="95B3D7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 contourW="12700">
            <a:bevelT prst="angle"/>
            <a:bevelB w="152400" h="50800" prst="softRound"/>
            <a:contourClr>
              <a:srgbClr val="365F91"/>
            </a:contourClr>
          </a:sp3d>
        </p:spPr>
        <p:txBody>
          <a:bodyPr lIns="52241" tIns="26119" rIns="52241" bIns="26119" anchor="ctr"/>
          <a:lstStyle/>
          <a:p>
            <a:pPr defTabSz="522288">
              <a:spcBef>
                <a:spcPct val="50000"/>
              </a:spcBef>
              <a:defRPr/>
            </a:pPr>
            <a:r>
              <a:rPr lang="en-US" sz="2300" b="1">
                <a:solidFill>
                  <a:schemeClr val="bg1"/>
                </a:solidFill>
                <a:ea typeface="+mn-ea"/>
              </a:rPr>
              <a:t>     Introduction</a:t>
            </a:r>
          </a:p>
        </p:txBody>
      </p:sp>
      <p:sp>
        <p:nvSpPr>
          <p:cNvPr id="6158" name="Text Box 39"/>
          <p:cNvSpPr txBox="1">
            <a:spLocks noChangeArrowheads="1"/>
          </p:cNvSpPr>
          <p:nvPr/>
        </p:nvSpPr>
        <p:spPr bwMode="auto">
          <a:xfrm>
            <a:off x="14781213" y="12788718"/>
            <a:ext cx="6948171" cy="548640"/>
          </a:xfrm>
          <a:prstGeom prst="rect">
            <a:avLst/>
          </a:prstGeom>
          <a:solidFill>
            <a:srgbClr val="365F91"/>
          </a:solidFill>
          <a:ln w="9525">
            <a:solidFill>
              <a:srgbClr val="95B3D7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 contourW="12700">
            <a:bevelT prst="angle"/>
            <a:bevelB w="152400" h="50800" prst="softRound"/>
            <a:contourClr>
              <a:srgbClr val="365F91"/>
            </a:contourClr>
          </a:sp3d>
        </p:spPr>
        <p:txBody>
          <a:bodyPr lIns="52241" tIns="26119" rIns="52241" bIns="26119" anchor="ctr"/>
          <a:lstStyle/>
          <a:p>
            <a:pPr defTabSz="522288">
              <a:spcBef>
                <a:spcPct val="50000"/>
              </a:spcBef>
              <a:defRPr/>
            </a:pPr>
            <a:r>
              <a:rPr lang="en-US" sz="2300" b="1" dirty="0">
                <a:solidFill>
                  <a:schemeClr val="bg1"/>
                </a:solidFill>
                <a:ea typeface="+mn-ea"/>
              </a:rPr>
              <a:t>     </a:t>
            </a:r>
            <a:r>
              <a:rPr lang="en-US" sz="2300" b="1" dirty="0" smtClean="0">
                <a:solidFill>
                  <a:schemeClr val="bg1"/>
                </a:solidFill>
                <a:ea typeface="+mn-ea"/>
              </a:rPr>
              <a:t>References </a:t>
            </a:r>
            <a:endParaRPr lang="en-US" sz="2300" b="1" dirty="0">
              <a:solidFill>
                <a:schemeClr val="bg1"/>
              </a:solidFill>
              <a:ea typeface="+mn-ea"/>
            </a:endParaRPr>
          </a:p>
        </p:txBody>
      </p:sp>
      <p:sp>
        <p:nvSpPr>
          <p:cNvPr id="6161" name="Text Box 109"/>
          <p:cNvSpPr txBox="1">
            <a:spLocks noChangeArrowheads="1"/>
          </p:cNvSpPr>
          <p:nvPr/>
        </p:nvSpPr>
        <p:spPr bwMode="auto">
          <a:xfrm>
            <a:off x="220226" y="8128317"/>
            <a:ext cx="6947337" cy="548640"/>
          </a:xfrm>
          <a:prstGeom prst="rect">
            <a:avLst/>
          </a:prstGeom>
          <a:solidFill>
            <a:srgbClr val="365F91"/>
          </a:solidFill>
          <a:ln w="9525">
            <a:solidFill>
              <a:srgbClr val="95B3D7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 contourW="12700">
            <a:bevelT prst="angle"/>
            <a:bevelB w="152400" h="50800" prst="softRound"/>
            <a:contourClr>
              <a:srgbClr val="365F91"/>
            </a:contourClr>
          </a:sp3d>
        </p:spPr>
        <p:txBody>
          <a:bodyPr lIns="52241" tIns="26119" rIns="52241" bIns="26119" anchor="ctr"/>
          <a:lstStyle/>
          <a:p>
            <a:pPr defTabSz="522288">
              <a:spcBef>
                <a:spcPct val="50000"/>
              </a:spcBef>
              <a:defRPr/>
            </a:pPr>
            <a:r>
              <a:rPr lang="en-US" sz="2300" b="1" dirty="0">
                <a:solidFill>
                  <a:schemeClr val="bg1"/>
                </a:solidFill>
                <a:ea typeface="+mn-ea"/>
              </a:rPr>
              <a:t>     Patient Description</a:t>
            </a:r>
          </a:p>
        </p:txBody>
      </p:sp>
      <p:sp>
        <p:nvSpPr>
          <p:cNvPr id="2" name="Text Box 273"/>
          <p:cNvSpPr txBox="1">
            <a:spLocks noChangeArrowheads="1"/>
          </p:cNvSpPr>
          <p:nvPr/>
        </p:nvSpPr>
        <p:spPr bwMode="auto">
          <a:xfrm>
            <a:off x="369888" y="3913937"/>
            <a:ext cx="6813550" cy="22819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5301" tIns="32649" rIns="65301" bIns="32649">
            <a:spAutoFit/>
          </a:bodyPr>
          <a:lstStyle>
            <a:lvl1pPr marL="342900" indent="-342900" defTabSz="3135313">
              <a:defRPr sz="16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defTabSz="3135313">
              <a:defRPr sz="16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defTabSz="3135313">
              <a:defRPr sz="16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defTabSz="3135313">
              <a:defRPr sz="16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defTabSz="3135313">
              <a:defRPr sz="16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defTabSz="3135313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defTabSz="3135313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defTabSz="3135313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defTabSz="3135313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eaLnBrk="1" hangingPunct="1">
              <a:buFont typeface="Arial" pitchFamily="34" charset="0"/>
              <a:buChar char="•"/>
              <a:defRPr/>
            </a:pPr>
            <a:r>
              <a:rPr lang="en-US" sz="2400" dirty="0" smtClean="0"/>
              <a:t>  </a:t>
            </a:r>
            <a:r>
              <a:rPr lang="en-US" sz="2400" dirty="0" err="1"/>
              <a:t>G</a:t>
            </a:r>
            <a:r>
              <a:rPr lang="en-US" sz="2400" dirty="0" err="1" smtClean="0"/>
              <a:t>lioependymal</a:t>
            </a:r>
            <a:r>
              <a:rPr lang="en-US" sz="2400" dirty="0" smtClean="0"/>
              <a:t> </a:t>
            </a:r>
            <a:r>
              <a:rPr lang="en-US" sz="2400" dirty="0" err="1"/>
              <a:t>cysts,also</a:t>
            </a:r>
            <a:r>
              <a:rPr lang="en-US" sz="2400" dirty="0"/>
              <a:t> known as </a:t>
            </a:r>
            <a:r>
              <a:rPr lang="en-US" sz="2400" dirty="0" err="1"/>
              <a:t>Neuroglial</a:t>
            </a:r>
            <a:r>
              <a:rPr lang="en-US" sz="2400" dirty="0"/>
              <a:t> cysts ,are benign epithelial lined cystic lesions that can potentially occur </a:t>
            </a:r>
            <a:r>
              <a:rPr lang="en-US" sz="2400" dirty="0" err="1"/>
              <a:t>anywherein</a:t>
            </a:r>
            <a:r>
              <a:rPr lang="en-US" sz="2400" dirty="0"/>
              <a:t> the </a:t>
            </a:r>
            <a:r>
              <a:rPr lang="en-US" sz="2400" dirty="0" err="1"/>
              <a:t>neuraxis</a:t>
            </a:r>
            <a:r>
              <a:rPr lang="en-US" sz="2400" dirty="0"/>
              <a:t>.</a:t>
            </a:r>
            <a:r>
              <a:rPr lang="en-US" sz="2400" baseline="30000" dirty="0"/>
              <a:t> 1</a:t>
            </a:r>
            <a:r>
              <a:rPr lang="en-US" sz="2400" dirty="0"/>
              <a:t> </a:t>
            </a:r>
          </a:p>
          <a:p>
            <a:pPr eaLnBrk="1" hangingPunct="1">
              <a:buFont typeface="Arial" charset="0"/>
              <a:buChar char="•"/>
              <a:defRPr/>
            </a:pPr>
            <a:r>
              <a:rPr lang="en-US" sz="2400" dirty="0"/>
              <a:t> They are very rare, representing less than 1% of intracranial </a:t>
            </a:r>
            <a:r>
              <a:rPr lang="en-US" sz="2400" dirty="0" smtClean="0"/>
              <a:t>cysts.</a:t>
            </a:r>
            <a:r>
              <a:rPr lang="en-US" sz="2400" baseline="30000" dirty="0" smtClean="0"/>
              <a:t>2</a:t>
            </a:r>
            <a:r>
              <a:rPr lang="en-US" sz="2400" dirty="0" smtClean="0"/>
              <a:t> </a:t>
            </a:r>
            <a:endParaRPr lang="en-US" sz="2400" dirty="0"/>
          </a:p>
        </p:txBody>
      </p:sp>
      <p:sp>
        <p:nvSpPr>
          <p:cNvPr id="3" name="Text Box 275"/>
          <p:cNvSpPr txBox="1">
            <a:spLocks noChangeArrowheads="1"/>
          </p:cNvSpPr>
          <p:nvPr/>
        </p:nvSpPr>
        <p:spPr bwMode="auto">
          <a:xfrm>
            <a:off x="366713" y="8708489"/>
            <a:ext cx="6819900" cy="71140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5301" tIns="32649" rIns="65301" bIns="32649">
            <a:spAutoFit/>
          </a:bodyPr>
          <a:lstStyle>
            <a:lvl1pPr marL="342900" indent="-342900" defTabSz="3135313">
              <a:defRPr sz="1600"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 defTabSz="3135313">
              <a:defRPr sz="1600"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 defTabSz="3135313">
              <a:defRPr sz="1600"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 defTabSz="3135313">
              <a:defRPr sz="1600"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 defTabSz="3135313">
              <a:defRPr sz="1600"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defTabSz="3135313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defTabSz="3135313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defTabSz="3135313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defTabSz="3135313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pPr eaLnBrk="1" hangingPunct="1">
              <a:buFont typeface="Arial" charset="0"/>
              <a:buChar char="•"/>
              <a:defRPr/>
            </a:pPr>
            <a:r>
              <a:rPr lang="en-US" sz="2000" b="1" dirty="0" smtClean="0"/>
              <a:t>     </a:t>
            </a:r>
            <a:r>
              <a:rPr lang="en-US" sz="2400" dirty="0"/>
              <a:t>A 2 month old baby boy, known case of </a:t>
            </a:r>
            <a:r>
              <a:rPr lang="en-US" sz="2400" dirty="0" err="1"/>
              <a:t>Dandly</a:t>
            </a:r>
            <a:r>
              <a:rPr lang="en-US" sz="2400" dirty="0"/>
              <a:t> Walker Syndrome, was referred to us by his neurologist for the evaluation of right protruding eye. </a:t>
            </a:r>
          </a:p>
          <a:p>
            <a:pPr eaLnBrk="1" hangingPunct="1">
              <a:buFont typeface="Arial" charset="0"/>
              <a:buChar char="•"/>
              <a:defRPr/>
            </a:pPr>
            <a:r>
              <a:rPr lang="en-US" sz="2400" dirty="0"/>
              <a:t>The </a:t>
            </a:r>
            <a:r>
              <a:rPr lang="en-US" sz="2400" dirty="0" err="1"/>
              <a:t>proptosis</a:t>
            </a:r>
            <a:r>
              <a:rPr lang="en-US" sz="2400" dirty="0"/>
              <a:t> was progressive and painless.  </a:t>
            </a:r>
          </a:p>
          <a:p>
            <a:pPr eaLnBrk="1" hangingPunct="1">
              <a:buFont typeface="Arial" charset="0"/>
              <a:buChar char="•"/>
              <a:defRPr/>
            </a:pPr>
            <a:r>
              <a:rPr lang="en-US" sz="2400" dirty="0"/>
              <a:t>There was no history of trauma and he had no associated systemic symptoms.</a:t>
            </a:r>
          </a:p>
          <a:p>
            <a:pPr eaLnBrk="1" hangingPunct="1">
              <a:buFont typeface="Arial" charset="0"/>
              <a:buChar char="•"/>
              <a:defRPr/>
            </a:pPr>
            <a:r>
              <a:rPr lang="en-US" sz="2400" dirty="0"/>
              <a:t>On examination</a:t>
            </a:r>
            <a:r>
              <a:rPr lang="en-US" sz="2400" dirty="0" smtClean="0"/>
              <a:t>, exophthalmos readings measured right eye axial proptosis of 22 mm, left eye 12 mm and </a:t>
            </a:r>
            <a:r>
              <a:rPr lang="en-US" sz="2400" dirty="0" err="1" smtClean="0"/>
              <a:t>intercanthal</a:t>
            </a:r>
            <a:r>
              <a:rPr lang="en-US" sz="2400" dirty="0" smtClean="0"/>
              <a:t> distance of 82 mm</a:t>
            </a:r>
            <a:endParaRPr lang="en-US" sz="2400" dirty="0"/>
          </a:p>
          <a:p>
            <a:pPr eaLnBrk="1" hangingPunct="1">
              <a:buFont typeface="Arial" charset="0"/>
              <a:buChar char="•"/>
              <a:defRPr/>
            </a:pPr>
            <a:r>
              <a:rPr lang="en-US" sz="2400" dirty="0" err="1" smtClean="0"/>
              <a:t>Fundoscopy</a:t>
            </a:r>
            <a:r>
              <a:rPr lang="en-US" sz="2400" dirty="0" smtClean="0"/>
              <a:t> </a:t>
            </a:r>
            <a:r>
              <a:rPr lang="en-US" sz="2400" dirty="0"/>
              <a:t>showed right pale optic </a:t>
            </a:r>
            <a:r>
              <a:rPr lang="en-US" sz="2400" dirty="0" smtClean="0"/>
              <a:t>disc and normal looking left fundus.</a:t>
            </a:r>
            <a:endParaRPr lang="en-US" sz="2400" dirty="0"/>
          </a:p>
          <a:p>
            <a:pPr eaLnBrk="1" hangingPunct="1">
              <a:buFont typeface="Arial" charset="0"/>
              <a:buChar char="•"/>
              <a:defRPr/>
            </a:pPr>
            <a:r>
              <a:rPr lang="en-US" sz="2400" dirty="0" smtClean="0"/>
              <a:t>MRI </a:t>
            </a:r>
            <a:r>
              <a:rPr lang="en-US" sz="2400" dirty="0"/>
              <a:t>orbits with </a:t>
            </a:r>
            <a:r>
              <a:rPr lang="en-US" sz="2400" dirty="0" smtClean="0"/>
              <a:t>contrast showed </a:t>
            </a:r>
            <a:r>
              <a:rPr lang="en-US" sz="2400" dirty="0"/>
              <a:t>right sided </a:t>
            </a:r>
            <a:r>
              <a:rPr lang="en-US" sz="2400" dirty="0" err="1"/>
              <a:t>extraocular</a:t>
            </a:r>
            <a:r>
              <a:rPr lang="en-US" sz="2400" dirty="0"/>
              <a:t> retro-orbital well-defined cystic lesion, 22x17 mm in size, </a:t>
            </a:r>
            <a:r>
              <a:rPr lang="en-US" sz="2400" dirty="0" err="1"/>
              <a:t>hyperintense</a:t>
            </a:r>
            <a:r>
              <a:rPr lang="en-US" sz="2400" dirty="0"/>
              <a:t> on T2 and </a:t>
            </a:r>
            <a:r>
              <a:rPr lang="en-US" sz="2400" dirty="0" err="1"/>
              <a:t>hypointense</a:t>
            </a:r>
            <a:r>
              <a:rPr lang="en-US" sz="2400" dirty="0"/>
              <a:t> on T1 weighted </a:t>
            </a:r>
            <a:r>
              <a:rPr lang="en-US" sz="2400" dirty="0" smtClean="0"/>
              <a:t>images.</a:t>
            </a:r>
            <a:endParaRPr lang="en-US" sz="2400" dirty="0"/>
          </a:p>
          <a:p>
            <a:pPr defTabSz="2508250">
              <a:spcBef>
                <a:spcPct val="50000"/>
              </a:spcBef>
            </a:pPr>
            <a:r>
              <a:rPr lang="en-US" sz="2000" b="1" dirty="0" smtClean="0"/>
              <a:t>.</a:t>
            </a:r>
            <a:r>
              <a:rPr lang="en-US" sz="2000" b="1" dirty="0"/>
              <a:t/>
            </a:r>
            <a:br>
              <a:rPr lang="en-US" sz="2000" b="1" dirty="0"/>
            </a:br>
            <a:endParaRPr lang="en-US" sz="2000" b="1" dirty="0"/>
          </a:p>
        </p:txBody>
      </p:sp>
      <p:sp>
        <p:nvSpPr>
          <p:cNvPr id="6162" name="Text Box 282"/>
          <p:cNvSpPr txBox="1">
            <a:spLocks noChangeArrowheads="1"/>
          </p:cNvSpPr>
          <p:nvPr/>
        </p:nvSpPr>
        <p:spPr bwMode="auto">
          <a:xfrm>
            <a:off x="14781213" y="11202081"/>
            <a:ext cx="6794500" cy="53860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defTabSz="3762375">
              <a:defRPr sz="1600"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 defTabSz="3762375">
              <a:defRPr sz="1600"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 defTabSz="3762375">
              <a:defRPr sz="1600"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 defTabSz="3762375">
              <a:defRPr sz="1600"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 defTabSz="3762375">
              <a:defRPr sz="1600"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defTabSz="37623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defTabSz="37623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defTabSz="37623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defTabSz="37623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pPr eaLnBrk="1" hangingPunct="1">
              <a:buFont typeface="Arial" charset="0"/>
              <a:buChar char="•"/>
              <a:defRPr/>
            </a:pPr>
            <a:endParaRPr lang="en-US" altLang="en-US" sz="2000" dirty="0" smtClean="0"/>
          </a:p>
          <a:p>
            <a:pPr eaLnBrk="1" hangingPunct="1">
              <a:buFont typeface="Arial" charset="0"/>
              <a:buChar char="•"/>
              <a:defRPr/>
            </a:pPr>
            <a:endParaRPr lang="en-US" altLang="en-US" sz="2000" dirty="0"/>
          </a:p>
          <a:p>
            <a:pPr eaLnBrk="1" hangingPunct="1">
              <a:buFont typeface="Arial" charset="0"/>
              <a:buChar char="•"/>
              <a:defRPr/>
            </a:pPr>
            <a:endParaRPr lang="en-US" altLang="en-US" sz="2000" dirty="0" smtClean="0"/>
          </a:p>
          <a:p>
            <a:pPr eaLnBrk="1" hangingPunct="1">
              <a:buFont typeface="Arial" charset="0"/>
              <a:buChar char="•"/>
              <a:defRPr/>
            </a:pPr>
            <a:endParaRPr lang="en-US" altLang="en-US" sz="2000" dirty="0" smtClean="0"/>
          </a:p>
          <a:p>
            <a:pPr eaLnBrk="1" hangingPunct="1">
              <a:buFont typeface="Arial" charset="0"/>
              <a:buChar char="•"/>
              <a:defRPr/>
            </a:pPr>
            <a:endParaRPr lang="en-US" altLang="en-US" sz="2000" dirty="0" smtClean="0"/>
          </a:p>
          <a:p>
            <a:pPr eaLnBrk="1" hangingPunct="1">
              <a:buFont typeface="Arial" charset="0"/>
              <a:buChar char="•"/>
              <a:defRPr/>
            </a:pPr>
            <a:endParaRPr lang="en-US" altLang="en-US" sz="2000" dirty="0"/>
          </a:p>
          <a:p>
            <a:pPr eaLnBrk="1" hangingPunct="1">
              <a:buFont typeface="Arial" charset="0"/>
              <a:buChar char="•"/>
              <a:defRPr/>
            </a:pPr>
            <a:endParaRPr lang="en-US" altLang="en-US" sz="2000" dirty="0" smtClean="0"/>
          </a:p>
          <a:p>
            <a:pPr eaLnBrk="1" hangingPunct="1">
              <a:buFont typeface="Arial" charset="0"/>
              <a:buChar char="•"/>
              <a:defRPr/>
            </a:pPr>
            <a:endParaRPr lang="en-US" altLang="en-US" sz="1200" dirty="0"/>
          </a:p>
          <a:p>
            <a:pPr lvl="0">
              <a:buAutoNum type="arabicPeriod"/>
            </a:pPr>
            <a:r>
              <a:rPr lang="en-US" sz="1200" dirty="0" err="1"/>
              <a:t>Epelman</a:t>
            </a:r>
            <a:r>
              <a:rPr lang="en-US" sz="1200" dirty="0"/>
              <a:t> M1, </a:t>
            </a:r>
            <a:r>
              <a:rPr lang="en-US" sz="1200" dirty="0" err="1"/>
              <a:t>Daneman</a:t>
            </a:r>
            <a:r>
              <a:rPr lang="en-US" sz="1200" dirty="0"/>
              <a:t> A, </a:t>
            </a:r>
            <a:r>
              <a:rPr lang="en-US" sz="1200" dirty="0" err="1"/>
              <a:t>Blaser</a:t>
            </a:r>
            <a:r>
              <a:rPr lang="en-US" sz="1200" dirty="0"/>
              <a:t> SI, Ortiz-</a:t>
            </a:r>
            <a:r>
              <a:rPr lang="en-US" sz="1200" dirty="0" err="1"/>
              <a:t>Neira</a:t>
            </a:r>
            <a:r>
              <a:rPr lang="en-US" sz="1200" dirty="0"/>
              <a:t> C, </a:t>
            </a:r>
            <a:r>
              <a:rPr lang="en-US" sz="1200" dirty="0" err="1"/>
              <a:t>Konen</a:t>
            </a:r>
            <a:r>
              <a:rPr lang="en-US" sz="1200" dirty="0"/>
              <a:t> O, </a:t>
            </a:r>
            <a:r>
              <a:rPr lang="en-US" sz="1200" dirty="0" err="1"/>
              <a:t>Jarrín</a:t>
            </a:r>
            <a:r>
              <a:rPr lang="en-US" sz="1200" dirty="0"/>
              <a:t> J, Navarro OM Differential diagnosis of intracranial cystic lesions at head US: correlation with CT and MR imaging. </a:t>
            </a:r>
            <a:r>
              <a:rPr lang="en-US" sz="1200" dirty="0" err="1"/>
              <a:t>Radiographics</a:t>
            </a:r>
            <a:r>
              <a:rPr lang="en-US" sz="1200" dirty="0"/>
              <a:t>. 2006 Jan-Feb;26(1):173-96</a:t>
            </a:r>
          </a:p>
          <a:p>
            <a:pPr lvl="0">
              <a:buAutoNum type="arabicPeriod"/>
            </a:pPr>
            <a:endParaRPr lang="en-US" sz="1200" dirty="0"/>
          </a:p>
          <a:p>
            <a:pPr lvl="0">
              <a:buAutoNum type="arabicPeriod"/>
            </a:pPr>
            <a:r>
              <a:rPr lang="en-US" sz="1200" dirty="0"/>
              <a:t>Osborn AG, </a:t>
            </a:r>
            <a:r>
              <a:rPr lang="en-US" sz="1200" dirty="0" err="1"/>
              <a:t>Preece</a:t>
            </a:r>
            <a:r>
              <a:rPr lang="en-US" sz="1200" dirty="0"/>
              <a:t> MT. Intracranial Cysts: Radiologic-Pathologic Correlation and Imaging Approach. Radiology (2006); 239: 650-664</a:t>
            </a:r>
          </a:p>
          <a:p>
            <a:pPr lvl="0">
              <a:buAutoNum type="arabicPeriod"/>
            </a:pPr>
            <a:endParaRPr lang="en-US" sz="1200" dirty="0" smtClean="0"/>
          </a:p>
          <a:p>
            <a:pPr lvl="0">
              <a:buAutoNum type="arabicPeriod"/>
            </a:pPr>
            <a:r>
              <a:rPr lang="en-US" sz="1200" dirty="0" smtClean="0"/>
              <a:t> </a:t>
            </a:r>
            <a:r>
              <a:rPr lang="en-US" sz="1200" dirty="0" err="1"/>
              <a:t>Obaldo</a:t>
            </a:r>
            <a:r>
              <a:rPr lang="en-US" sz="1200" dirty="0"/>
              <a:t>, Lei Shao,  and Lisa H. Lowe  Congenital </a:t>
            </a:r>
            <a:r>
              <a:rPr lang="en-US" sz="1200" dirty="0" err="1"/>
              <a:t>Glioependymal</a:t>
            </a:r>
            <a:r>
              <a:rPr lang="en-US" sz="1200" dirty="0"/>
              <a:t> Cyst    Presenting with Severe </a:t>
            </a:r>
            <a:r>
              <a:rPr lang="en-US" sz="1200" dirty="0" err="1"/>
              <a:t>ProptosisAJNR</a:t>
            </a:r>
            <a:r>
              <a:rPr lang="en-US" sz="1200" dirty="0"/>
              <a:t> Am J </a:t>
            </a:r>
            <a:r>
              <a:rPr lang="en-US" sz="1200" dirty="0" err="1"/>
              <a:t>Neuroradiol</a:t>
            </a:r>
            <a:r>
              <a:rPr lang="en-US" sz="1200" dirty="0"/>
              <a:t> June 2007 28: 999-100010.3174/ajnr.A0533.</a:t>
            </a:r>
          </a:p>
          <a:p>
            <a:pPr>
              <a:buFontTx/>
              <a:buAutoNum type="arabicPeriod"/>
            </a:pPr>
            <a:endParaRPr lang="en-US" sz="1200" smtClean="0"/>
          </a:p>
          <a:p>
            <a:pPr>
              <a:buFontTx/>
              <a:buAutoNum type="arabicPeriod"/>
            </a:pPr>
            <a:r>
              <a:rPr lang="en-US" sz="1200" smtClean="0"/>
              <a:t>Garcia </a:t>
            </a:r>
            <a:r>
              <a:rPr lang="en-US" sz="1200" dirty="0"/>
              <a:t>LM1, Castro E, Foster JA, Green RW, </a:t>
            </a:r>
            <a:r>
              <a:rPr lang="en-US" sz="1200" dirty="0" err="1"/>
              <a:t>Traboulsi</a:t>
            </a:r>
            <a:r>
              <a:rPr lang="en-US" sz="1200" dirty="0"/>
              <a:t> EI. </a:t>
            </a:r>
            <a:r>
              <a:rPr lang="en-US" sz="1200" dirty="0" err="1"/>
              <a:t>Colobomatous</a:t>
            </a:r>
            <a:r>
              <a:rPr lang="en-US" sz="1200" dirty="0"/>
              <a:t> </a:t>
            </a:r>
            <a:r>
              <a:rPr lang="en-US" sz="1200" dirty="0" err="1"/>
              <a:t>microphthalmia</a:t>
            </a:r>
            <a:r>
              <a:rPr lang="en-US" sz="1200" dirty="0"/>
              <a:t> and orbital </a:t>
            </a:r>
            <a:r>
              <a:rPr lang="en-US" sz="1200" dirty="0" err="1"/>
              <a:t>neuroglial</a:t>
            </a:r>
            <a:r>
              <a:rPr lang="en-US" sz="1200" dirty="0"/>
              <a:t> cyst: case report. Ophthalmic Genet. 2002 Mar;23(1):37-42.</a:t>
            </a:r>
          </a:p>
          <a:p>
            <a:pPr lvl="0">
              <a:buAutoNum type="arabicPeriod"/>
            </a:pPr>
            <a:endParaRPr lang="en-US" sz="1400" dirty="0"/>
          </a:p>
          <a:p>
            <a:pPr marL="0" indent="0" eaLnBrk="1" hangingPunct="1">
              <a:defRPr/>
            </a:pPr>
            <a:r>
              <a:rPr lang="en-US" altLang="en-US" sz="1400" dirty="0" smtClean="0"/>
              <a:t>.</a:t>
            </a:r>
            <a:r>
              <a:rPr lang="en-US" altLang="en-US" sz="2000" dirty="0" smtClean="0"/>
              <a:t/>
            </a:r>
            <a:br>
              <a:rPr lang="en-US" altLang="en-US" sz="2000" dirty="0" smtClean="0"/>
            </a:br>
            <a:endParaRPr lang="en-US" altLang="en-US" sz="2000" dirty="0" smtClean="0">
              <a:solidFill>
                <a:srgbClr val="243F60"/>
              </a:solidFill>
            </a:endParaRPr>
          </a:p>
        </p:txBody>
      </p:sp>
      <p:sp>
        <p:nvSpPr>
          <p:cNvPr id="6163" name="Rectangle 5"/>
          <p:cNvSpPr>
            <a:spLocks noChangeArrowheads="1"/>
          </p:cNvSpPr>
          <p:nvPr/>
        </p:nvSpPr>
        <p:spPr bwMode="auto">
          <a:xfrm>
            <a:off x="325110" y="278072"/>
            <a:ext cx="21945600" cy="24533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52227" tIns="26114" rIns="52227" bIns="26114">
            <a:spAutoFit/>
          </a:bodyPr>
          <a:lstStyle>
            <a:lvl1pPr defTabSz="522288">
              <a:defRPr sz="1600"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 defTabSz="522288">
              <a:defRPr sz="1600"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 defTabSz="522288">
              <a:defRPr sz="1600"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 defTabSz="522288">
              <a:defRPr sz="1600"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 defTabSz="522288">
              <a:defRPr sz="1600"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defTabSz="5222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defTabSz="5222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defTabSz="5222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defTabSz="5222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r>
              <a:rPr lang="en-US" sz="3600" dirty="0"/>
              <a:t>HOLMES-ADIES SYNDROME-  A rare </a:t>
            </a:r>
            <a:r>
              <a:rPr lang="en-US" sz="3600" dirty="0" err="1"/>
              <a:t>neuro</a:t>
            </a:r>
            <a:r>
              <a:rPr lang="en-US" sz="3600" dirty="0"/>
              <a:t>-ophthalmological disorder in a 12 year </a:t>
            </a:r>
            <a:r>
              <a:rPr lang="en-US" sz="3600" dirty="0" smtClean="0"/>
              <a:t>old girl</a:t>
            </a:r>
            <a:endParaRPr lang="en-US" sz="3600" dirty="0"/>
          </a:p>
          <a:p>
            <a:r>
              <a:rPr lang="en-US" sz="3600" dirty="0"/>
              <a:t> </a:t>
            </a:r>
          </a:p>
          <a:p>
            <a:pPr algn="ctr" eaLnBrk="1" hangingPunct="1">
              <a:spcBef>
                <a:spcPct val="50000"/>
              </a:spcBef>
            </a:pPr>
            <a:r>
              <a:rPr lang="en-US" altLang="en-US" sz="2400" dirty="0" err="1" smtClean="0">
                <a:solidFill>
                  <a:schemeClr val="bg1"/>
                </a:solidFill>
              </a:rPr>
              <a:t>Zubaida</a:t>
            </a:r>
            <a:r>
              <a:rPr lang="en-US" altLang="en-US" sz="2400" dirty="0" smtClean="0">
                <a:solidFill>
                  <a:schemeClr val="bg1"/>
                </a:solidFill>
              </a:rPr>
              <a:t> </a:t>
            </a:r>
            <a:r>
              <a:rPr lang="en-US" altLang="en-US" sz="2400" dirty="0" err="1" smtClean="0">
                <a:solidFill>
                  <a:schemeClr val="bg1"/>
                </a:solidFill>
              </a:rPr>
              <a:t>Sirang</a:t>
            </a:r>
            <a:r>
              <a:rPr lang="en-US" altLang="en-US" sz="2400" dirty="0" smtClean="0">
                <a:solidFill>
                  <a:schemeClr val="bg1"/>
                </a:solidFill>
              </a:rPr>
              <a:t>, Irfan </a:t>
            </a:r>
            <a:r>
              <a:rPr lang="en-US" altLang="en-US" sz="2400" dirty="0" err="1" smtClean="0">
                <a:solidFill>
                  <a:schemeClr val="bg1"/>
                </a:solidFill>
              </a:rPr>
              <a:t>Kabeeruddin</a:t>
            </a:r>
            <a:r>
              <a:rPr lang="en-US" altLang="en-US" sz="2400" dirty="0" smtClean="0">
                <a:solidFill>
                  <a:schemeClr val="bg1"/>
                </a:solidFill>
              </a:rPr>
              <a:t> </a:t>
            </a:r>
            <a:r>
              <a:rPr lang="en-US" altLang="en-US" sz="2400" dirty="0" err="1" smtClean="0">
                <a:solidFill>
                  <a:schemeClr val="bg1"/>
                </a:solidFill>
              </a:rPr>
              <a:t>Jeeva</a:t>
            </a:r>
            <a:r>
              <a:rPr lang="en-US" altLang="en-US" sz="2400" dirty="0" smtClean="0">
                <a:solidFill>
                  <a:schemeClr val="bg1"/>
                </a:solidFill>
              </a:rPr>
              <a:t>,</a:t>
            </a:r>
            <a:br>
              <a:rPr lang="en-US" altLang="en-US" sz="2400" dirty="0" smtClean="0">
                <a:solidFill>
                  <a:schemeClr val="bg1"/>
                </a:solidFill>
              </a:rPr>
            </a:br>
            <a:r>
              <a:rPr lang="en-US" altLang="en-US" sz="2400" dirty="0" smtClean="0">
                <a:solidFill>
                  <a:schemeClr val="bg1"/>
                </a:solidFill>
              </a:rPr>
              <a:t>Aga Khan University, Hospital Karachi, Pakistan.</a:t>
            </a:r>
            <a:br>
              <a:rPr lang="en-US" altLang="en-US" sz="2400" dirty="0" smtClean="0">
                <a:solidFill>
                  <a:schemeClr val="bg1"/>
                </a:solidFill>
              </a:rPr>
            </a:br>
            <a:endParaRPr lang="en-US" altLang="en-US" sz="2400" dirty="0">
              <a:solidFill>
                <a:schemeClr val="bg1"/>
              </a:solidFill>
            </a:endParaRPr>
          </a:p>
        </p:txBody>
      </p:sp>
      <p:sp>
        <p:nvSpPr>
          <p:cNvPr id="6165" name="Text Box 275"/>
          <p:cNvSpPr txBox="1">
            <a:spLocks noChangeArrowheads="1"/>
          </p:cNvSpPr>
          <p:nvPr/>
        </p:nvSpPr>
        <p:spPr bwMode="auto">
          <a:xfrm>
            <a:off x="7543800" y="3537403"/>
            <a:ext cx="6846888" cy="40670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5301" tIns="32649" rIns="65301" bIns="32649">
            <a:spAutoFit/>
          </a:bodyPr>
          <a:lstStyle>
            <a:lvl1pPr marL="342900" indent="-342900" defTabSz="3135313">
              <a:defRPr sz="1600"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 defTabSz="3135313">
              <a:defRPr sz="1600"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 defTabSz="3135313">
              <a:defRPr sz="1600"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 defTabSz="3135313">
              <a:defRPr sz="1600"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 defTabSz="3135313">
              <a:defRPr sz="1600"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defTabSz="3135313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defTabSz="3135313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defTabSz="3135313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defTabSz="3135313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pPr eaLnBrk="1" hangingPunct="1">
              <a:buFont typeface="Arial" charset="0"/>
              <a:buChar char="•"/>
              <a:defRPr/>
            </a:pPr>
            <a:r>
              <a:rPr lang="en-US" sz="2400" dirty="0"/>
              <a:t>Ultrasound guided aspiration was </a:t>
            </a:r>
            <a:r>
              <a:rPr lang="en-US" sz="2400" dirty="0" smtClean="0"/>
              <a:t>successfully performed, however the cyst reformed after a 4 weeks.</a:t>
            </a:r>
          </a:p>
          <a:p>
            <a:pPr eaLnBrk="1" hangingPunct="1">
              <a:buFont typeface="Arial" charset="0"/>
              <a:buChar char="•"/>
              <a:defRPr/>
            </a:pPr>
            <a:r>
              <a:rPr lang="en-US" sz="2400" dirty="0" smtClean="0"/>
              <a:t>The cyst was excised completely </a:t>
            </a:r>
            <a:r>
              <a:rPr lang="en-US" sz="2400" dirty="0"/>
              <a:t>and sent for the histopathology. </a:t>
            </a:r>
            <a:r>
              <a:rPr lang="en-US" sz="2400" dirty="0" err="1"/>
              <a:t>Intraopreratively</a:t>
            </a:r>
            <a:r>
              <a:rPr lang="en-US" sz="2400" dirty="0"/>
              <a:t>, </a:t>
            </a:r>
            <a:r>
              <a:rPr lang="en-US" sz="2400" dirty="0" smtClean="0"/>
              <a:t>the cyst gave an appearance of a vestigial </a:t>
            </a:r>
            <a:r>
              <a:rPr lang="en-US" sz="2400" dirty="0"/>
              <a:t>eye. Histopathology </a:t>
            </a:r>
            <a:r>
              <a:rPr lang="en-US" sz="2400" dirty="0" smtClean="0"/>
              <a:t>was reported as </a:t>
            </a:r>
            <a:r>
              <a:rPr lang="en-US" sz="2400" dirty="0" err="1"/>
              <a:t>gilo</a:t>
            </a:r>
            <a:r>
              <a:rPr lang="en-US" sz="2400" dirty="0"/>
              <a:t>-ependymal cyst.</a:t>
            </a:r>
            <a:br>
              <a:rPr lang="en-US" sz="2400" dirty="0"/>
            </a:br>
            <a:r>
              <a:rPr lang="en-US" sz="2400" dirty="0"/>
              <a:t>Post-operatively the patient is doing good with no recurrence in a year period.</a:t>
            </a:r>
          </a:p>
          <a:p>
            <a:pPr eaLnBrk="1" hangingPunct="1">
              <a:buFont typeface="Arial" charset="0"/>
              <a:buChar char="•"/>
              <a:defRPr/>
            </a:pPr>
            <a:endParaRPr lang="en-US" altLang="en-US" sz="2000" dirty="0" smtClean="0">
              <a:solidFill>
                <a:srgbClr val="243F60"/>
              </a:solidFill>
            </a:endParaRPr>
          </a:p>
        </p:txBody>
      </p:sp>
      <p:sp>
        <p:nvSpPr>
          <p:cNvPr id="19" name="Text Box 109"/>
          <p:cNvSpPr txBox="1">
            <a:spLocks noChangeArrowheads="1"/>
          </p:cNvSpPr>
          <p:nvPr/>
        </p:nvSpPr>
        <p:spPr bwMode="auto">
          <a:xfrm>
            <a:off x="7502930" y="2822574"/>
            <a:ext cx="6947337" cy="548640"/>
          </a:xfrm>
          <a:prstGeom prst="rect">
            <a:avLst/>
          </a:prstGeom>
          <a:solidFill>
            <a:srgbClr val="365F91"/>
          </a:solidFill>
          <a:ln w="9525">
            <a:solidFill>
              <a:srgbClr val="95B3D7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 contourW="12700">
            <a:bevelT prst="angle"/>
            <a:bevelB w="152400" h="50800" prst="softRound"/>
            <a:contourClr>
              <a:srgbClr val="365F91"/>
            </a:contourClr>
          </a:sp3d>
        </p:spPr>
        <p:txBody>
          <a:bodyPr lIns="52241" tIns="26119" rIns="52241" bIns="26119" anchor="ctr"/>
          <a:lstStyle/>
          <a:p>
            <a:pPr defTabSz="522288">
              <a:spcBef>
                <a:spcPct val="50000"/>
              </a:spcBef>
              <a:defRPr/>
            </a:pPr>
            <a:r>
              <a:rPr lang="en-US" sz="2300" b="1" dirty="0">
                <a:solidFill>
                  <a:schemeClr val="bg1"/>
                </a:solidFill>
                <a:ea typeface="+mn-ea"/>
              </a:rPr>
              <a:t>  </a:t>
            </a:r>
            <a:r>
              <a:rPr lang="en-US" sz="2300" b="1" dirty="0" smtClean="0">
                <a:solidFill>
                  <a:schemeClr val="bg1"/>
                </a:solidFill>
                <a:ea typeface="+mn-ea"/>
              </a:rPr>
              <a:t>Intervention/Surgery</a:t>
            </a:r>
            <a:endParaRPr lang="en-US" sz="2300" b="1" dirty="0">
              <a:solidFill>
                <a:schemeClr val="bg1"/>
              </a:solidFill>
              <a:ea typeface="+mn-ea"/>
            </a:endParaRPr>
          </a:p>
        </p:txBody>
      </p:sp>
      <p:sp>
        <p:nvSpPr>
          <p:cNvPr id="20" name="Text Box 109"/>
          <p:cNvSpPr txBox="1">
            <a:spLocks noChangeArrowheads="1"/>
          </p:cNvSpPr>
          <p:nvPr/>
        </p:nvSpPr>
        <p:spPr bwMode="auto">
          <a:xfrm>
            <a:off x="7493575" y="6471592"/>
            <a:ext cx="6947337" cy="548640"/>
          </a:xfrm>
          <a:prstGeom prst="rect">
            <a:avLst/>
          </a:prstGeom>
          <a:solidFill>
            <a:srgbClr val="365F91"/>
          </a:solidFill>
          <a:ln w="9525">
            <a:solidFill>
              <a:srgbClr val="95B3D7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 contourW="12700">
            <a:bevelT prst="angle"/>
            <a:bevelB w="152400" h="50800" prst="softRound"/>
            <a:contourClr>
              <a:srgbClr val="365F91"/>
            </a:contourClr>
          </a:sp3d>
        </p:spPr>
        <p:txBody>
          <a:bodyPr lIns="52241" tIns="26119" rIns="52241" bIns="26119" anchor="ctr"/>
          <a:lstStyle/>
          <a:p>
            <a:pPr defTabSz="522288">
              <a:spcBef>
                <a:spcPct val="50000"/>
              </a:spcBef>
              <a:defRPr/>
            </a:pPr>
            <a:r>
              <a:rPr lang="en-US" sz="2300" b="1" dirty="0">
                <a:solidFill>
                  <a:schemeClr val="bg1"/>
                </a:solidFill>
                <a:ea typeface="+mn-ea"/>
              </a:rPr>
              <a:t> </a:t>
            </a:r>
            <a:r>
              <a:rPr lang="en-US" sz="2300" b="1" dirty="0" smtClean="0">
                <a:solidFill>
                  <a:schemeClr val="bg1"/>
                </a:solidFill>
                <a:ea typeface="+mn-ea"/>
              </a:rPr>
              <a:t>     Discussion</a:t>
            </a:r>
            <a:endParaRPr lang="en-US" sz="2300" b="1" dirty="0">
              <a:solidFill>
                <a:schemeClr val="bg1"/>
              </a:solidFill>
              <a:ea typeface="+mn-ea"/>
            </a:endParaRPr>
          </a:p>
        </p:txBody>
      </p:sp>
      <p:sp>
        <p:nvSpPr>
          <p:cNvPr id="6172" name="Text Box 275"/>
          <p:cNvSpPr txBox="1">
            <a:spLocks noChangeArrowheads="1"/>
          </p:cNvSpPr>
          <p:nvPr/>
        </p:nvSpPr>
        <p:spPr bwMode="auto">
          <a:xfrm>
            <a:off x="7704248" y="5841460"/>
            <a:ext cx="6485122" cy="10253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5301" tIns="32649" rIns="65301" bIns="32649">
            <a:spAutoFit/>
          </a:bodyPr>
          <a:lstStyle>
            <a:lvl1pPr marL="342900" indent="-342900" defTabSz="3135313">
              <a:defRPr sz="1600"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 defTabSz="3135313">
              <a:defRPr sz="1600"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 defTabSz="3135313">
              <a:defRPr sz="1600"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 defTabSz="3135313">
              <a:defRPr sz="1600"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 defTabSz="3135313">
              <a:defRPr sz="1600"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defTabSz="3135313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defTabSz="3135313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defTabSz="3135313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defTabSz="3135313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pPr marL="0" indent="0" defTabSz="522204">
              <a:spcBef>
                <a:spcPct val="50000"/>
              </a:spcBef>
              <a:defRPr/>
            </a:pPr>
            <a:endParaRPr lang="en-US" sz="2000" dirty="0" smtClean="0"/>
          </a:p>
          <a:p>
            <a:pPr defTabSz="522204">
              <a:spcBef>
                <a:spcPct val="50000"/>
              </a:spcBef>
              <a:buFont typeface="Arial" pitchFamily="34" charset="0"/>
              <a:buChar char="•"/>
              <a:defRPr/>
            </a:pPr>
            <a:endParaRPr lang="en-US" sz="2000" dirty="0"/>
          </a:p>
          <a:p>
            <a:pPr marL="0" indent="0" defTabSz="522204">
              <a:spcBef>
                <a:spcPct val="50000"/>
              </a:spcBef>
              <a:defRPr/>
            </a:pPr>
            <a:endParaRPr lang="en-US" sz="2000" dirty="0"/>
          </a:p>
          <a:p>
            <a:pPr defTabSz="522204">
              <a:spcBef>
                <a:spcPct val="50000"/>
              </a:spcBef>
              <a:buFont typeface="Arial" pitchFamily="34" charset="0"/>
              <a:buChar char="•"/>
              <a:defRPr/>
            </a:pPr>
            <a:r>
              <a:rPr lang="en-US" sz="2400" dirty="0" err="1" smtClean="0"/>
              <a:t>Glioependymal</a:t>
            </a:r>
            <a:r>
              <a:rPr lang="en-US" sz="2400" dirty="0" smtClean="0"/>
              <a:t> </a:t>
            </a:r>
            <a:r>
              <a:rPr lang="en-US" sz="2400" dirty="0"/>
              <a:t>cyst, also known as </a:t>
            </a:r>
            <a:r>
              <a:rPr lang="en-US" sz="2400" dirty="0" err="1"/>
              <a:t>neuroglial</a:t>
            </a:r>
            <a:r>
              <a:rPr lang="en-US" sz="2400" dirty="0"/>
              <a:t> or   </a:t>
            </a:r>
            <a:r>
              <a:rPr lang="en-US" sz="2400" dirty="0" err="1"/>
              <a:t>neuroepithelial</a:t>
            </a:r>
            <a:r>
              <a:rPr lang="en-US" sz="2400" dirty="0"/>
              <a:t> cysts, are </a:t>
            </a:r>
            <a:r>
              <a:rPr lang="en-US" sz="2400" dirty="0" smtClean="0"/>
              <a:t>considered to </a:t>
            </a:r>
            <a:r>
              <a:rPr lang="en-US" sz="2400" dirty="0"/>
              <a:t>arise from ectopic rests of primitive </a:t>
            </a:r>
            <a:r>
              <a:rPr lang="en-US" sz="2400" dirty="0" err="1"/>
              <a:t>neuroglial</a:t>
            </a:r>
            <a:r>
              <a:rPr lang="en-US" sz="2400" dirty="0"/>
              <a:t> </a:t>
            </a:r>
            <a:r>
              <a:rPr lang="en-US" sz="2400" dirty="0" smtClean="0"/>
              <a:t>tissue.</a:t>
            </a:r>
            <a:r>
              <a:rPr lang="en-US" sz="2400" baseline="30000" dirty="0" smtClean="0"/>
              <a:t>1</a:t>
            </a:r>
            <a:endParaRPr lang="en-US" sz="2400" dirty="0"/>
          </a:p>
          <a:p>
            <a:pPr defTabSz="522204">
              <a:spcBef>
                <a:spcPct val="50000"/>
              </a:spcBef>
              <a:buFont typeface="Arial" pitchFamily="34" charset="0"/>
              <a:buChar char="•"/>
              <a:defRPr/>
            </a:pPr>
            <a:r>
              <a:rPr lang="en-US" sz="2400" dirty="0"/>
              <a:t>They are round, smooth, filled with CSF looking fluid and can be found intra- or extra-parenchymal with the former being more common. </a:t>
            </a:r>
            <a:r>
              <a:rPr lang="en-US" sz="2400" baseline="30000" dirty="0"/>
              <a:t>2</a:t>
            </a:r>
            <a:endParaRPr lang="en-US" sz="2400" dirty="0"/>
          </a:p>
          <a:p>
            <a:pPr defTabSz="522204">
              <a:spcBef>
                <a:spcPct val="50000"/>
              </a:spcBef>
              <a:buFont typeface="Arial" pitchFamily="34" charset="0"/>
              <a:buChar char="•"/>
              <a:defRPr/>
            </a:pPr>
            <a:r>
              <a:rPr lang="en-US" sz="2400" dirty="0"/>
              <a:t> The most common location is frontal lobe.</a:t>
            </a:r>
            <a:r>
              <a:rPr lang="en-US" sz="2400" baseline="30000" dirty="0"/>
              <a:t>2</a:t>
            </a:r>
            <a:r>
              <a:rPr lang="en-US" sz="2400" dirty="0"/>
              <a:t> </a:t>
            </a:r>
          </a:p>
          <a:p>
            <a:pPr defTabSz="522204">
              <a:spcBef>
                <a:spcPct val="50000"/>
              </a:spcBef>
              <a:buFont typeface="Arial" pitchFamily="34" charset="0"/>
              <a:buChar char="•"/>
              <a:defRPr/>
            </a:pPr>
            <a:r>
              <a:rPr lang="en-US" sz="2400" dirty="0"/>
              <a:t>A  </a:t>
            </a:r>
            <a:r>
              <a:rPr lang="en-US" sz="2400" dirty="0" smtClean="0"/>
              <a:t>case </a:t>
            </a:r>
            <a:r>
              <a:rPr lang="en-US" sz="2400" dirty="0"/>
              <a:t>of </a:t>
            </a:r>
            <a:r>
              <a:rPr lang="en-US" sz="2400" dirty="0" err="1"/>
              <a:t>proptosis</a:t>
            </a:r>
            <a:r>
              <a:rPr lang="en-US" sz="2400" dirty="0"/>
              <a:t> with congenital </a:t>
            </a:r>
            <a:r>
              <a:rPr lang="en-US" sz="2400" dirty="0" err="1"/>
              <a:t>glioependymal</a:t>
            </a:r>
            <a:r>
              <a:rPr lang="en-US" sz="2400" dirty="0"/>
              <a:t> cyst has been reported in the literature but the origin of cyst was in middle cranial fossa, that extended into the right orbit.</a:t>
            </a:r>
            <a:r>
              <a:rPr lang="en-US" sz="2400" baseline="30000" dirty="0"/>
              <a:t>3</a:t>
            </a:r>
            <a:r>
              <a:rPr lang="en-US" sz="2400" dirty="0"/>
              <a:t> </a:t>
            </a:r>
          </a:p>
          <a:p>
            <a:pPr defTabSz="522204">
              <a:spcBef>
                <a:spcPct val="50000"/>
              </a:spcBef>
              <a:buFont typeface="Arial" pitchFamily="34" charset="0"/>
              <a:buChar char="•"/>
              <a:defRPr/>
            </a:pPr>
            <a:r>
              <a:rPr lang="en-US" sz="2400" dirty="0"/>
              <a:t>Similarly, cases with orbital </a:t>
            </a:r>
            <a:r>
              <a:rPr lang="en-US" sz="2400" dirty="0" err="1"/>
              <a:t>gliopendymal</a:t>
            </a:r>
            <a:r>
              <a:rPr lang="en-US" sz="2400" dirty="0"/>
              <a:t> cyst in association with </a:t>
            </a:r>
            <a:r>
              <a:rPr lang="en-US" sz="2400" dirty="0" err="1"/>
              <a:t>coloboma</a:t>
            </a:r>
            <a:r>
              <a:rPr lang="en-US" sz="2400" dirty="0"/>
              <a:t> and </a:t>
            </a:r>
            <a:r>
              <a:rPr lang="en-US" sz="2400" dirty="0" err="1"/>
              <a:t>microophthalmia</a:t>
            </a:r>
            <a:r>
              <a:rPr lang="en-US" sz="2400" dirty="0"/>
              <a:t> have been reported in the literature.</a:t>
            </a:r>
            <a:r>
              <a:rPr lang="en-US" sz="2400" baseline="30000" dirty="0"/>
              <a:t>4</a:t>
            </a:r>
            <a:r>
              <a:rPr lang="en-US" sz="2400" dirty="0"/>
              <a:t> </a:t>
            </a:r>
            <a:endParaRPr lang="en-US" sz="2400" dirty="0" smtClean="0"/>
          </a:p>
          <a:p>
            <a:pPr defTabSz="522204">
              <a:spcBef>
                <a:spcPct val="50000"/>
              </a:spcBef>
              <a:buFont typeface="Arial" pitchFamily="34" charset="0"/>
              <a:buChar char="•"/>
              <a:defRPr/>
            </a:pPr>
            <a:r>
              <a:rPr lang="en-US" sz="2400" dirty="0" smtClean="0"/>
              <a:t>To the best of our knowledge </a:t>
            </a:r>
            <a:r>
              <a:rPr lang="en-US" sz="2400" dirty="0" err="1" smtClean="0"/>
              <a:t>thi</a:t>
            </a:r>
            <a:r>
              <a:rPr lang="en-US" sz="2400" dirty="0" smtClean="0"/>
              <a:t> is the first case of retro-orbital </a:t>
            </a:r>
            <a:r>
              <a:rPr lang="en-US" sz="2400" dirty="0" err="1" smtClean="0"/>
              <a:t>glio</a:t>
            </a:r>
            <a:r>
              <a:rPr lang="en-US" sz="2400" dirty="0" smtClean="0"/>
              <a:t>-ependymal cyst.</a:t>
            </a:r>
            <a:endParaRPr lang="en-US" sz="2400" dirty="0"/>
          </a:p>
          <a:p>
            <a:pPr defTabSz="2508250">
              <a:spcBef>
                <a:spcPct val="50000"/>
              </a:spcBef>
            </a:pPr>
            <a:r>
              <a:rPr lang="en-US" sz="2000" b="1" dirty="0" smtClean="0"/>
              <a:t>    </a:t>
            </a:r>
            <a:endParaRPr lang="en-US" altLang="en-US" sz="2000" dirty="0" smtClean="0">
              <a:solidFill>
                <a:srgbClr val="243F60"/>
              </a:solidFill>
            </a:endParaRPr>
          </a:p>
        </p:txBody>
      </p:sp>
      <p:sp>
        <p:nvSpPr>
          <p:cNvPr id="25" name="Text Box 109"/>
          <p:cNvSpPr txBox="1">
            <a:spLocks noChangeArrowheads="1"/>
          </p:cNvSpPr>
          <p:nvPr/>
        </p:nvSpPr>
        <p:spPr bwMode="auto">
          <a:xfrm>
            <a:off x="14741088" y="2861109"/>
            <a:ext cx="6947337" cy="548640"/>
          </a:xfrm>
          <a:prstGeom prst="rect">
            <a:avLst/>
          </a:prstGeom>
          <a:solidFill>
            <a:srgbClr val="365F91"/>
          </a:solidFill>
          <a:ln w="9525">
            <a:solidFill>
              <a:srgbClr val="95B3D7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 contourW="12700">
            <a:bevelT prst="angle"/>
            <a:bevelB w="152400" h="50800" prst="softRound"/>
            <a:contourClr>
              <a:srgbClr val="365F91"/>
            </a:contourClr>
          </a:sp3d>
        </p:spPr>
        <p:txBody>
          <a:bodyPr lIns="52241" tIns="26119" rIns="52241" bIns="26119" anchor="ctr"/>
          <a:lstStyle/>
          <a:p>
            <a:pPr defTabSz="522288">
              <a:spcBef>
                <a:spcPct val="50000"/>
              </a:spcBef>
              <a:defRPr/>
            </a:pPr>
            <a:r>
              <a:rPr lang="en-US" sz="2300" b="1" dirty="0">
                <a:solidFill>
                  <a:schemeClr val="bg1"/>
                </a:solidFill>
                <a:ea typeface="+mn-ea"/>
              </a:rPr>
              <a:t>  </a:t>
            </a:r>
            <a:r>
              <a:rPr lang="en-US" sz="2300" b="1" dirty="0" smtClean="0">
                <a:solidFill>
                  <a:schemeClr val="bg1"/>
                </a:solidFill>
                <a:ea typeface="+mn-ea"/>
              </a:rPr>
              <a:t>Right </a:t>
            </a:r>
            <a:r>
              <a:rPr lang="en-US" sz="2300" b="1" dirty="0" err="1" smtClean="0">
                <a:solidFill>
                  <a:schemeClr val="bg1"/>
                </a:solidFill>
                <a:ea typeface="+mn-ea"/>
              </a:rPr>
              <a:t>glio</a:t>
            </a:r>
            <a:r>
              <a:rPr lang="en-US" sz="2300" b="1" smtClean="0">
                <a:solidFill>
                  <a:schemeClr val="bg1"/>
                </a:solidFill>
                <a:ea typeface="+mn-ea"/>
              </a:rPr>
              <a:t>-ependymal cyst! </a:t>
            </a:r>
            <a:endParaRPr lang="en-US" sz="2300" b="1" dirty="0">
              <a:solidFill>
                <a:schemeClr val="bg1"/>
              </a:solidFill>
              <a:ea typeface="+mn-ea"/>
            </a:endParaRPr>
          </a:p>
        </p:txBody>
      </p:sp>
      <p:sp>
        <p:nvSpPr>
          <p:cNvPr id="27" name="Text Box 109"/>
          <p:cNvSpPr txBox="1">
            <a:spLocks noChangeArrowheads="1"/>
          </p:cNvSpPr>
          <p:nvPr/>
        </p:nvSpPr>
        <p:spPr bwMode="auto">
          <a:xfrm>
            <a:off x="264101" y="6115780"/>
            <a:ext cx="6947337" cy="548640"/>
          </a:xfrm>
          <a:prstGeom prst="rect">
            <a:avLst/>
          </a:prstGeom>
          <a:solidFill>
            <a:srgbClr val="365F91"/>
          </a:solidFill>
          <a:ln w="9525">
            <a:solidFill>
              <a:srgbClr val="95B3D7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 contourW="12700">
            <a:bevelT prst="angle"/>
            <a:bevelB w="152400" h="50800" prst="softRound"/>
            <a:contourClr>
              <a:srgbClr val="365F91"/>
            </a:contourClr>
          </a:sp3d>
        </p:spPr>
        <p:txBody>
          <a:bodyPr lIns="52241" tIns="26119" rIns="52241" bIns="26119" anchor="ctr"/>
          <a:lstStyle/>
          <a:p>
            <a:pPr defTabSz="522288">
              <a:spcBef>
                <a:spcPct val="50000"/>
              </a:spcBef>
              <a:defRPr/>
            </a:pPr>
            <a:r>
              <a:rPr lang="en-US" sz="2300" b="1" dirty="0">
                <a:solidFill>
                  <a:schemeClr val="bg1"/>
                </a:solidFill>
                <a:ea typeface="+mn-ea"/>
              </a:rPr>
              <a:t>     Significance/Uniqueness of the Case</a:t>
            </a:r>
          </a:p>
        </p:txBody>
      </p:sp>
      <p:sp>
        <p:nvSpPr>
          <p:cNvPr id="6180" name="Text Box 273"/>
          <p:cNvSpPr txBox="1">
            <a:spLocks noChangeArrowheads="1"/>
          </p:cNvSpPr>
          <p:nvPr/>
        </p:nvSpPr>
        <p:spPr bwMode="auto">
          <a:xfrm>
            <a:off x="425510" y="6507127"/>
            <a:ext cx="6819900" cy="17279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5301" tIns="32649" rIns="65301" bIns="32649">
            <a:spAutoFit/>
          </a:bodyPr>
          <a:lstStyle>
            <a:lvl1pPr marL="342900" indent="-342900" defTabSz="3135313">
              <a:defRPr sz="1600"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 defTabSz="3135313">
              <a:defRPr sz="1600"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 defTabSz="3135313">
              <a:defRPr sz="1600"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 defTabSz="3135313">
              <a:defRPr sz="1600"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 defTabSz="3135313">
              <a:defRPr sz="1600"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defTabSz="3135313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defTabSz="3135313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defTabSz="3135313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defTabSz="3135313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pPr defTabSz="2508250">
              <a:spcBef>
                <a:spcPct val="50000"/>
              </a:spcBef>
            </a:pPr>
            <a:r>
              <a:rPr lang="en-US" sz="2400" b="1" dirty="0" smtClean="0"/>
              <a:t> </a:t>
            </a:r>
            <a:endParaRPr lang="en-US" sz="2400" b="1" dirty="0"/>
          </a:p>
          <a:p>
            <a:pPr defTabSz="2508250">
              <a:spcBef>
                <a:spcPct val="50000"/>
              </a:spcBef>
            </a:pPr>
            <a:r>
              <a:rPr lang="en-US" sz="2400" dirty="0" smtClean="0"/>
              <a:t>This is the </a:t>
            </a:r>
            <a:r>
              <a:rPr lang="en-US" sz="2400" dirty="0"/>
              <a:t>f</a:t>
            </a:r>
            <a:r>
              <a:rPr lang="en-US" sz="2400" dirty="0" smtClean="0"/>
              <a:t>irst </a:t>
            </a:r>
            <a:r>
              <a:rPr lang="en-US" sz="2400" dirty="0"/>
              <a:t>case </a:t>
            </a:r>
            <a:r>
              <a:rPr lang="en-US" sz="2400" dirty="0" smtClean="0"/>
              <a:t>report of </a:t>
            </a:r>
            <a:r>
              <a:rPr lang="en-US" sz="2400" dirty="0"/>
              <a:t>isolated retro-orbital </a:t>
            </a:r>
            <a:r>
              <a:rPr lang="en-US" sz="2400" dirty="0" err="1" smtClean="0"/>
              <a:t>glio</a:t>
            </a:r>
            <a:r>
              <a:rPr lang="en-US" sz="2400" dirty="0"/>
              <a:t>-</a:t>
            </a:r>
            <a:r>
              <a:rPr lang="en-US" sz="2400" dirty="0" smtClean="0"/>
              <a:t>ependymal </a:t>
            </a:r>
            <a:r>
              <a:rPr lang="en-US" sz="2400" dirty="0"/>
              <a:t>cyst in an </a:t>
            </a:r>
            <a:r>
              <a:rPr lang="en-US" sz="2400" dirty="0" smtClean="0"/>
              <a:t>anatomically normal </a:t>
            </a:r>
            <a:r>
              <a:rPr lang="en-US" sz="2400" dirty="0"/>
              <a:t>eye in </a:t>
            </a:r>
            <a:r>
              <a:rPr lang="en-US" sz="2400" dirty="0" smtClean="0"/>
              <a:t>an infant</a:t>
            </a:r>
            <a:r>
              <a:rPr lang="en-US" sz="2000" dirty="0" smtClean="0"/>
              <a:t>.</a:t>
            </a:r>
            <a:endParaRPr lang="en-US" sz="2000" b="1" dirty="0"/>
          </a:p>
        </p:txBody>
      </p:sp>
      <p:pic>
        <p:nvPicPr>
          <p:cNvPr id="24" name="Picture 4" descr="D:\Glio\pics\13833292_10157146188120024_1626494079_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91285" y="9398436"/>
            <a:ext cx="6846942" cy="33185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25650" y="3371214"/>
            <a:ext cx="6846942" cy="29363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41088" y="6471592"/>
            <a:ext cx="6846942" cy="29060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ustom Design">
  <a:themeElements>
    <a:clrScheme name="Custom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Custom Design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250825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250825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Custom Design">
  <a:themeElements>
    <a:clrScheme name="1_Custom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Custom Design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250825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250825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Custom Design">
  <a:themeElements>
    <a:clrScheme name="2_Custom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2_Custom Design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250825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250825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2_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3_Custom Design">
  <a:themeElements>
    <a:clrScheme name="3_Custom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3_Custom Design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250825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250825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3_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4_Custom Design">
  <a:themeElements>
    <a:clrScheme name="4_Custom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4_Custom Design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250825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250825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4_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9700</TotalTime>
  <Words>389</Words>
  <Application>Microsoft Office PowerPoint</Application>
  <PresentationFormat>Custom</PresentationFormat>
  <Paragraphs>50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5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Custom Design</vt:lpstr>
      <vt:lpstr>1_Custom Design</vt:lpstr>
      <vt:lpstr>2_Custom Design</vt:lpstr>
      <vt:lpstr>3_Custom Design</vt:lpstr>
      <vt:lpstr>4_Custom Design</vt:lpstr>
      <vt:lpstr>PowerPoint Presentation</vt:lpstr>
    </vt:vector>
  </TitlesOfParts>
  <Company>www.posterpresentations.com</Company>
  <LinksUpToDate>false</LinksUpToDate>
  <SharedDoc>false</SharedDoc>
  <HyperlinkBase>http://www.posterpresentations.com</HyperlinkBase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48x36 Poster Template</dc:title>
  <dc:creator>GRMERC Research</dc:creator>
  <cp:lastModifiedBy>Sahib Karim Khan</cp:lastModifiedBy>
  <cp:revision>297</cp:revision>
  <dcterms:created xsi:type="dcterms:W3CDTF">2005-05-18T01:24:28Z</dcterms:created>
  <dcterms:modified xsi:type="dcterms:W3CDTF">2018-11-20T08:35:51Z</dcterms:modified>
</cp:coreProperties>
</file>