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6" r:id="rId2"/>
  </p:sldIdLst>
  <p:sldSz cx="43891200" cy="21945600"/>
  <p:notesSz cx="6716713" cy="9239250"/>
  <p:defaultTex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 xmlns:p15="http://schemas.microsoft.com/office/powerpoint/2012/main">
        <p15:guide id="1" orient="horz" pos="5472">
          <p15:clr>
            <a:srgbClr val="A4A3A4"/>
          </p15:clr>
        </p15:guide>
        <p15:guide id="2" pos="13824">
          <p15:clr>
            <a:srgbClr val="A4A3A4"/>
          </p15:clr>
        </p15:guide>
      </p15:sldGuideLst>
    </p:ext>
    <p:ext uri="{2D200454-40CA-4A62-9FC3-DE9A4176ACB9}">
      <p15:notesGuideLst xmlns="" xmlns:p15="http://schemas.microsoft.com/office/powerpoint/2012/main">
        <p15:guide id="1" orient="horz" pos="2910">
          <p15:clr>
            <a:srgbClr val="A4A3A4"/>
          </p15:clr>
        </p15:guide>
        <p15:guide id="2" pos="211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3399FF"/>
    <a:srgbClr val="333399"/>
    <a:srgbClr val="E4D7E7"/>
    <a:srgbClr val="E2CCE0"/>
    <a:srgbClr val="DCC2CD"/>
    <a:srgbClr val="CFC8D6"/>
    <a:srgbClr val="B9AFC3"/>
    <a:srgbClr val="CC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60" d="100"/>
          <a:sy n="60" d="100"/>
        </p:scale>
        <p:origin x="-78" y="4986"/>
      </p:cViewPr>
      <p:guideLst>
        <p:guide orient="horz" pos="5472"/>
        <p:guide pos="13824"/>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37" d="100"/>
          <a:sy n="37" d="100"/>
        </p:scale>
        <p:origin x="-1488" y="-84"/>
      </p:cViewPr>
      <p:guideLst>
        <p:guide orient="horz" pos="2910"/>
        <p:guide pos="2115"/>
      </p:guideLst>
    </p:cSldViewPr>
  </p:notes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lvl1pPr>
              <a:defRPr sz="1200">
                <a:effectLst/>
              </a:defRPr>
            </a:lvl1pPr>
          </a:lstStyle>
          <a:p>
            <a:endParaRPr lang="en-US"/>
          </a:p>
        </p:txBody>
      </p:sp>
      <p:sp>
        <p:nvSpPr>
          <p:cNvPr id="4099" name="Rectangle 3"/>
          <p:cNvSpPr>
            <a:spLocks noGrp="1" noChangeArrowheads="1"/>
          </p:cNvSpPr>
          <p:nvPr>
            <p:ph type="dt" idx="1"/>
          </p:nvPr>
        </p:nvSpPr>
        <p:spPr bwMode="auto">
          <a:xfrm>
            <a:off x="3810000" y="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lvl1pPr algn="r">
              <a:defRPr sz="1200">
                <a:effectLst/>
              </a:defRPr>
            </a:lvl1pPr>
          </a:lstStyle>
          <a:p>
            <a:endParaRPr lang="en-US"/>
          </a:p>
        </p:txBody>
      </p:sp>
      <p:sp>
        <p:nvSpPr>
          <p:cNvPr id="4100" name="Rectangle 4"/>
          <p:cNvSpPr>
            <a:spLocks noGrp="1" noRot="1" noChangeAspect="1" noChangeArrowheads="1" noTextEdit="1"/>
          </p:cNvSpPr>
          <p:nvPr>
            <p:ph type="sldImg" idx="2"/>
          </p:nvPr>
        </p:nvSpPr>
        <p:spPr bwMode="auto">
          <a:xfrm>
            <a:off x="-152400" y="685800"/>
            <a:ext cx="7010400" cy="35052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4101" name="Rectangle 5"/>
          <p:cNvSpPr>
            <a:spLocks noGrp="1" noChangeArrowheads="1"/>
          </p:cNvSpPr>
          <p:nvPr>
            <p:ph type="body" sz="quarter" idx="3"/>
          </p:nvPr>
        </p:nvSpPr>
        <p:spPr bwMode="auto">
          <a:xfrm>
            <a:off x="914400" y="4419600"/>
            <a:ext cx="48768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7630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b" anchorCtr="0" compatLnSpc="1">
            <a:prstTxWarp prst="textNoShape">
              <a:avLst/>
            </a:prstTxWarp>
          </a:bodyPr>
          <a:lstStyle>
            <a:lvl1pPr>
              <a:defRPr sz="1200">
                <a:effectLst/>
              </a:defRPr>
            </a:lvl1pPr>
          </a:lstStyle>
          <a:p>
            <a:endParaRPr lang="en-US"/>
          </a:p>
        </p:txBody>
      </p:sp>
      <p:sp>
        <p:nvSpPr>
          <p:cNvPr id="4103" name="Rectangle 7"/>
          <p:cNvSpPr>
            <a:spLocks noGrp="1" noChangeArrowheads="1"/>
          </p:cNvSpPr>
          <p:nvPr>
            <p:ph type="sldNum" sz="quarter" idx="5"/>
          </p:nvPr>
        </p:nvSpPr>
        <p:spPr bwMode="auto">
          <a:xfrm>
            <a:off x="3810000" y="87630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33" tIns="45716" rIns="91433" bIns="45716" numCol="1" anchor="b" anchorCtr="0" compatLnSpc="1">
            <a:prstTxWarp prst="textNoShape">
              <a:avLst/>
            </a:prstTxWarp>
          </a:bodyPr>
          <a:lstStyle>
            <a:lvl1pPr algn="r">
              <a:defRPr sz="1200">
                <a:effectLst/>
              </a:defRPr>
            </a:lvl1pPr>
          </a:lstStyle>
          <a:p>
            <a:fld id="{A55A9E8F-EFF4-4D0D-92C3-8E5835000A9D}" type="slidenum">
              <a:rPr lang="en-US"/>
              <a:pPr/>
              <a:t>‹#›</a:t>
            </a:fld>
            <a:endParaRPr lang="en-US"/>
          </a:p>
        </p:txBody>
      </p:sp>
    </p:spTree>
    <p:extLst>
      <p:ext uri="{BB962C8B-B14F-4D97-AF65-F5344CB8AC3E}">
        <p14:creationId xmlns="" xmlns:p14="http://schemas.microsoft.com/office/powerpoint/2010/main" val="16179180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0B0F2C-73B5-414B-9BCB-3A1490D7CA2A}" type="slidenum">
              <a:rPr lang="en-US"/>
              <a:pPr/>
              <a:t>1</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407842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6816725"/>
            <a:ext cx="37306250" cy="470535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3" y="12436475"/>
            <a:ext cx="30724475" cy="56070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E2CF5F-A244-4150-9E94-82D1557C570F}" type="slidenum">
              <a:rPr lang="en-US"/>
              <a:pPr/>
              <a:t>‹#›</a:t>
            </a:fld>
            <a:endParaRPr lang="en-US"/>
          </a:p>
        </p:txBody>
      </p:sp>
    </p:spTree>
    <p:extLst>
      <p:ext uri="{BB962C8B-B14F-4D97-AF65-F5344CB8AC3E}">
        <p14:creationId xmlns="" xmlns:p14="http://schemas.microsoft.com/office/powerpoint/2010/main" val="2263628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405185A-D03C-4630-9859-58809358ACC7}" type="slidenum">
              <a:rPr lang="en-US"/>
              <a:pPr/>
              <a:t>‹#›</a:t>
            </a:fld>
            <a:endParaRPr lang="en-US"/>
          </a:p>
        </p:txBody>
      </p:sp>
    </p:spTree>
    <p:extLst>
      <p:ext uri="{BB962C8B-B14F-4D97-AF65-F5344CB8AC3E}">
        <p14:creationId xmlns="" xmlns:p14="http://schemas.microsoft.com/office/powerpoint/2010/main" val="252417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14101763"/>
            <a:ext cx="37307838" cy="43592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0" y="9301163"/>
            <a:ext cx="37307838" cy="4800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C2CB004-9951-4981-BAE0-9DF7100FBD04}" type="slidenum">
              <a:rPr lang="en-US"/>
              <a:pPr/>
              <a:t>‹#›</a:t>
            </a:fld>
            <a:endParaRPr lang="en-US"/>
          </a:p>
        </p:txBody>
      </p:sp>
    </p:spTree>
    <p:extLst>
      <p:ext uri="{BB962C8B-B14F-4D97-AF65-F5344CB8AC3E}">
        <p14:creationId xmlns="" xmlns:p14="http://schemas.microsoft.com/office/powerpoint/2010/main" val="1317764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90888" y="6342063"/>
            <a:ext cx="18578512" cy="13165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21800" y="6342063"/>
            <a:ext cx="18578513" cy="13165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43A4849-EBB9-4EC1-B55E-8FE79D679D70}" type="slidenum">
              <a:rPr lang="en-US"/>
              <a:pPr/>
              <a:t>‹#›</a:t>
            </a:fld>
            <a:endParaRPr lang="en-US"/>
          </a:p>
        </p:txBody>
      </p:sp>
    </p:spTree>
    <p:extLst>
      <p:ext uri="{BB962C8B-B14F-4D97-AF65-F5344CB8AC3E}">
        <p14:creationId xmlns="" xmlns:p14="http://schemas.microsoft.com/office/powerpoint/2010/main" val="1367120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879475"/>
            <a:ext cx="39503350" cy="3657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5" y="4911725"/>
            <a:ext cx="19392900" cy="2047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193925" y="6959600"/>
            <a:ext cx="19392900" cy="12644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38" y="4911725"/>
            <a:ext cx="19400837" cy="2047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2296438" y="6959600"/>
            <a:ext cx="19400837" cy="12644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72247EF-8E3F-4788-A102-470291E327E2}" type="slidenum">
              <a:rPr lang="en-US"/>
              <a:pPr/>
              <a:t>‹#›</a:t>
            </a:fld>
            <a:endParaRPr lang="en-US"/>
          </a:p>
        </p:txBody>
      </p:sp>
    </p:spTree>
    <p:extLst>
      <p:ext uri="{BB962C8B-B14F-4D97-AF65-F5344CB8AC3E}">
        <p14:creationId xmlns="" xmlns:p14="http://schemas.microsoft.com/office/powerpoint/2010/main" val="877127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7B0D086-095B-4B90-ABAA-2173461CD0F4}" type="slidenum">
              <a:rPr lang="en-US"/>
              <a:pPr/>
              <a:t>‹#›</a:t>
            </a:fld>
            <a:endParaRPr lang="en-US"/>
          </a:p>
        </p:txBody>
      </p:sp>
    </p:spTree>
    <p:extLst>
      <p:ext uri="{BB962C8B-B14F-4D97-AF65-F5344CB8AC3E}">
        <p14:creationId xmlns="" xmlns:p14="http://schemas.microsoft.com/office/powerpoint/2010/main" val="231006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15FE512-FB64-49A6-ACE5-849AEDEDAD7C}" type="slidenum">
              <a:rPr lang="en-US"/>
              <a:pPr/>
              <a:t>‹#›</a:t>
            </a:fld>
            <a:endParaRPr lang="en-US"/>
          </a:p>
        </p:txBody>
      </p:sp>
    </p:spTree>
    <p:extLst>
      <p:ext uri="{BB962C8B-B14F-4D97-AF65-F5344CB8AC3E}">
        <p14:creationId xmlns="" xmlns:p14="http://schemas.microsoft.com/office/powerpoint/2010/main" val="2090739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873125"/>
            <a:ext cx="14439900" cy="371951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5" y="873125"/>
            <a:ext cx="24536400" cy="187309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5" y="4592638"/>
            <a:ext cx="14439900" cy="15011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80E445-8ABF-412A-95A7-A6D59408CBEF}" type="slidenum">
              <a:rPr lang="en-US"/>
              <a:pPr/>
              <a:t>‹#›</a:t>
            </a:fld>
            <a:endParaRPr lang="en-US"/>
          </a:p>
        </p:txBody>
      </p:sp>
    </p:spTree>
    <p:extLst>
      <p:ext uri="{BB962C8B-B14F-4D97-AF65-F5344CB8AC3E}">
        <p14:creationId xmlns="" xmlns:p14="http://schemas.microsoft.com/office/powerpoint/2010/main" val="3331327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15362238"/>
            <a:ext cx="26335037" cy="181292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3" y="1960563"/>
            <a:ext cx="26335037" cy="13168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02663" y="17175163"/>
            <a:ext cx="26335037" cy="2576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E7789B-ABA8-41E7-9619-3CCCE8539CE8}" type="slidenum">
              <a:rPr lang="en-US"/>
              <a:pPr/>
              <a:t>‹#›</a:t>
            </a:fld>
            <a:endParaRPr lang="en-US"/>
          </a:p>
        </p:txBody>
      </p:sp>
    </p:spTree>
    <p:extLst>
      <p:ext uri="{BB962C8B-B14F-4D97-AF65-F5344CB8AC3E}">
        <p14:creationId xmlns="" xmlns:p14="http://schemas.microsoft.com/office/powerpoint/2010/main" val="2378590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3BD16F4-2738-4FD0-A4E3-2F7F6C592332}" type="slidenum">
              <a:rPr lang="en-US"/>
              <a:pPr/>
              <a:t>‹#›</a:t>
            </a:fld>
            <a:endParaRPr lang="en-US"/>
          </a:p>
        </p:txBody>
      </p:sp>
    </p:spTree>
    <p:extLst>
      <p:ext uri="{BB962C8B-B14F-4D97-AF65-F5344CB8AC3E}">
        <p14:creationId xmlns="" xmlns:p14="http://schemas.microsoft.com/office/powerpoint/2010/main" val="2754520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3750" y="1949450"/>
            <a:ext cx="9326563" cy="175577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90888" y="1949450"/>
            <a:ext cx="27830462" cy="175577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83F0AA-926C-4DA5-898D-57642105DB02}" type="slidenum">
              <a:rPr lang="en-US"/>
              <a:pPr/>
              <a:t>‹#›</a:t>
            </a:fld>
            <a:endParaRPr lang="en-US"/>
          </a:p>
        </p:txBody>
      </p:sp>
    </p:spTree>
    <p:extLst>
      <p:ext uri="{BB962C8B-B14F-4D97-AF65-F5344CB8AC3E}">
        <p14:creationId xmlns="" xmlns:p14="http://schemas.microsoft.com/office/powerpoint/2010/main" val="4249958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0888" y="1949450"/>
            <a:ext cx="37309425" cy="3659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290888" y="6342063"/>
            <a:ext cx="37309425" cy="13165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290888" y="19996150"/>
            <a:ext cx="9144000" cy="1460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lvl1pPr defTabSz="3074988">
              <a:defRPr sz="4700">
                <a:effectLst/>
              </a:defRPr>
            </a:lvl1pPr>
          </a:lstStyle>
          <a:p>
            <a:endParaRPr lang="en-US"/>
          </a:p>
        </p:txBody>
      </p:sp>
      <p:sp>
        <p:nvSpPr>
          <p:cNvPr id="1029" name="Rectangle 5"/>
          <p:cNvSpPr>
            <a:spLocks noGrp="1" noChangeArrowheads="1"/>
          </p:cNvSpPr>
          <p:nvPr>
            <p:ph type="ftr" sz="quarter" idx="3"/>
          </p:nvPr>
        </p:nvSpPr>
        <p:spPr bwMode="auto">
          <a:xfrm>
            <a:off x="14997113" y="19996150"/>
            <a:ext cx="13896975" cy="1460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lvl1pPr algn="ctr" defTabSz="3074988">
              <a:defRPr sz="4700">
                <a:effectLst/>
              </a:defRPr>
            </a:lvl1pPr>
          </a:lstStyle>
          <a:p>
            <a:endParaRPr lang="en-US"/>
          </a:p>
        </p:txBody>
      </p:sp>
      <p:sp>
        <p:nvSpPr>
          <p:cNvPr id="1030" name="Rectangle 6"/>
          <p:cNvSpPr>
            <a:spLocks noGrp="1" noChangeArrowheads="1"/>
          </p:cNvSpPr>
          <p:nvPr>
            <p:ph type="sldNum" sz="quarter" idx="4"/>
          </p:nvPr>
        </p:nvSpPr>
        <p:spPr bwMode="auto">
          <a:xfrm>
            <a:off x="31456313" y="19996150"/>
            <a:ext cx="9144000" cy="1460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307594" tIns="153799" rIns="307594" bIns="153799" numCol="1" anchor="t" anchorCtr="0" compatLnSpc="1">
            <a:prstTxWarp prst="textNoShape">
              <a:avLst/>
            </a:prstTxWarp>
          </a:bodyPr>
          <a:lstStyle>
            <a:lvl1pPr algn="r" defTabSz="3074988">
              <a:defRPr sz="4700">
                <a:effectLst/>
              </a:defRPr>
            </a:lvl1pPr>
          </a:lstStyle>
          <a:p>
            <a:fld id="{E1C3C58E-CA8B-41EF-A91A-3A40D4F116AE}" type="slidenum">
              <a:rPr lang="en-US"/>
              <a:pPr/>
              <a:t>‹#›</a:t>
            </a:fld>
            <a:endParaRPr lang="en-US"/>
          </a:p>
        </p:txBody>
      </p:sp>
      <p:sp>
        <p:nvSpPr>
          <p:cNvPr id="1031" name="Text Box 7"/>
          <p:cNvSpPr txBox="1">
            <a:spLocks noChangeArrowheads="1"/>
          </p:cNvSpPr>
          <p:nvPr userDrawn="1"/>
        </p:nvSpPr>
        <p:spPr bwMode="auto">
          <a:xfrm>
            <a:off x="40462200" y="21259800"/>
            <a:ext cx="2954338" cy="244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2978150">
              <a:defRPr sz="2400">
                <a:solidFill>
                  <a:schemeClr val="tx1"/>
                </a:solidFill>
                <a:latin typeface="Times New Roman" pitchFamily="18" charset="0"/>
              </a:defRPr>
            </a:lvl1pPr>
            <a:lvl2pPr defTabSz="2978150">
              <a:defRPr sz="2400">
                <a:solidFill>
                  <a:schemeClr val="tx1"/>
                </a:solidFill>
                <a:latin typeface="Times New Roman" pitchFamily="18" charset="0"/>
              </a:defRPr>
            </a:lvl2pPr>
            <a:lvl3pPr defTabSz="2978150">
              <a:defRPr sz="2400">
                <a:solidFill>
                  <a:schemeClr val="tx1"/>
                </a:solidFill>
                <a:latin typeface="Times New Roman" pitchFamily="18" charset="0"/>
              </a:defRPr>
            </a:lvl3pPr>
            <a:lvl4pPr defTabSz="2978150">
              <a:defRPr sz="2400">
                <a:solidFill>
                  <a:schemeClr val="tx1"/>
                </a:solidFill>
                <a:latin typeface="Times New Roman" pitchFamily="18" charset="0"/>
              </a:defRPr>
            </a:lvl4pPr>
            <a:lvl5pPr defTabSz="2978150">
              <a:defRPr sz="2400">
                <a:solidFill>
                  <a:schemeClr val="tx1"/>
                </a:solidFill>
                <a:latin typeface="Times New Roman" pitchFamily="18" charset="0"/>
              </a:defRPr>
            </a:lvl5pPr>
            <a:lvl6pPr defTabSz="2978150" eaLnBrk="0" fontAlgn="base" hangingPunct="0">
              <a:spcBef>
                <a:spcPct val="0"/>
              </a:spcBef>
              <a:spcAft>
                <a:spcPct val="0"/>
              </a:spcAft>
              <a:defRPr sz="2400">
                <a:solidFill>
                  <a:schemeClr val="tx1"/>
                </a:solidFill>
                <a:latin typeface="Times New Roman" pitchFamily="18" charset="0"/>
              </a:defRPr>
            </a:lvl6pPr>
            <a:lvl7pPr defTabSz="2978150" eaLnBrk="0" fontAlgn="base" hangingPunct="0">
              <a:spcBef>
                <a:spcPct val="0"/>
              </a:spcBef>
              <a:spcAft>
                <a:spcPct val="0"/>
              </a:spcAft>
              <a:defRPr sz="2400">
                <a:solidFill>
                  <a:schemeClr val="tx1"/>
                </a:solidFill>
                <a:latin typeface="Times New Roman" pitchFamily="18" charset="0"/>
              </a:defRPr>
            </a:lvl7pPr>
            <a:lvl8pPr defTabSz="2978150" eaLnBrk="0" fontAlgn="base" hangingPunct="0">
              <a:spcBef>
                <a:spcPct val="0"/>
              </a:spcBef>
              <a:spcAft>
                <a:spcPct val="0"/>
              </a:spcAft>
              <a:defRPr sz="2400">
                <a:solidFill>
                  <a:schemeClr val="tx1"/>
                </a:solidFill>
                <a:latin typeface="Times New Roman" pitchFamily="18" charset="0"/>
              </a:defRPr>
            </a:lvl8pPr>
            <a:lvl9pPr defTabSz="297815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000">
                <a:solidFill>
                  <a:srgbClr val="3333FF"/>
                </a:solidFill>
                <a:effectLst/>
                <a:latin typeface="Comic Sans MS" pitchFamily="66" charset="0"/>
              </a:rPr>
              <a:t>Template provided by: “posters4research.com”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074988" rtl="0" eaLnBrk="0" fontAlgn="base" hangingPunct="0">
        <a:spcBef>
          <a:spcPct val="0"/>
        </a:spcBef>
        <a:spcAft>
          <a:spcPct val="0"/>
        </a:spcAft>
        <a:defRPr sz="14800">
          <a:solidFill>
            <a:schemeClr val="tx2"/>
          </a:solidFill>
          <a:latin typeface="+mj-lt"/>
          <a:ea typeface="+mj-ea"/>
          <a:cs typeface="+mj-cs"/>
        </a:defRPr>
      </a:lvl1pPr>
      <a:lvl2pPr algn="ctr" defTabSz="3074988" rtl="0" eaLnBrk="0" fontAlgn="base" hangingPunct="0">
        <a:spcBef>
          <a:spcPct val="0"/>
        </a:spcBef>
        <a:spcAft>
          <a:spcPct val="0"/>
        </a:spcAft>
        <a:defRPr sz="14800">
          <a:solidFill>
            <a:schemeClr val="tx2"/>
          </a:solidFill>
          <a:latin typeface="Times New Roman" pitchFamily="18" charset="0"/>
        </a:defRPr>
      </a:lvl2pPr>
      <a:lvl3pPr algn="ctr" defTabSz="3074988" rtl="0" eaLnBrk="0" fontAlgn="base" hangingPunct="0">
        <a:spcBef>
          <a:spcPct val="0"/>
        </a:spcBef>
        <a:spcAft>
          <a:spcPct val="0"/>
        </a:spcAft>
        <a:defRPr sz="14800">
          <a:solidFill>
            <a:schemeClr val="tx2"/>
          </a:solidFill>
          <a:latin typeface="Times New Roman" pitchFamily="18" charset="0"/>
        </a:defRPr>
      </a:lvl3pPr>
      <a:lvl4pPr algn="ctr" defTabSz="3074988" rtl="0" eaLnBrk="0" fontAlgn="base" hangingPunct="0">
        <a:spcBef>
          <a:spcPct val="0"/>
        </a:spcBef>
        <a:spcAft>
          <a:spcPct val="0"/>
        </a:spcAft>
        <a:defRPr sz="14800">
          <a:solidFill>
            <a:schemeClr val="tx2"/>
          </a:solidFill>
          <a:latin typeface="Times New Roman" pitchFamily="18" charset="0"/>
        </a:defRPr>
      </a:lvl4pPr>
      <a:lvl5pPr algn="ctr" defTabSz="3074988" rtl="0" eaLnBrk="0" fontAlgn="base" hangingPunct="0">
        <a:spcBef>
          <a:spcPct val="0"/>
        </a:spcBef>
        <a:spcAft>
          <a:spcPct val="0"/>
        </a:spcAft>
        <a:defRPr sz="14800">
          <a:solidFill>
            <a:schemeClr val="tx2"/>
          </a:solidFill>
          <a:latin typeface="Times New Roman" pitchFamily="18" charset="0"/>
        </a:defRPr>
      </a:lvl5pPr>
      <a:lvl6pPr marL="457200" algn="ctr" defTabSz="3074988" rtl="0" eaLnBrk="0" fontAlgn="base" hangingPunct="0">
        <a:spcBef>
          <a:spcPct val="0"/>
        </a:spcBef>
        <a:spcAft>
          <a:spcPct val="0"/>
        </a:spcAft>
        <a:defRPr sz="14800">
          <a:solidFill>
            <a:schemeClr val="tx2"/>
          </a:solidFill>
          <a:latin typeface="Times New Roman" pitchFamily="18" charset="0"/>
        </a:defRPr>
      </a:lvl6pPr>
      <a:lvl7pPr marL="914400" algn="ctr" defTabSz="3074988" rtl="0" eaLnBrk="0" fontAlgn="base" hangingPunct="0">
        <a:spcBef>
          <a:spcPct val="0"/>
        </a:spcBef>
        <a:spcAft>
          <a:spcPct val="0"/>
        </a:spcAft>
        <a:defRPr sz="14800">
          <a:solidFill>
            <a:schemeClr val="tx2"/>
          </a:solidFill>
          <a:latin typeface="Times New Roman" pitchFamily="18" charset="0"/>
        </a:defRPr>
      </a:lvl7pPr>
      <a:lvl8pPr marL="1371600" algn="ctr" defTabSz="3074988" rtl="0" eaLnBrk="0" fontAlgn="base" hangingPunct="0">
        <a:spcBef>
          <a:spcPct val="0"/>
        </a:spcBef>
        <a:spcAft>
          <a:spcPct val="0"/>
        </a:spcAft>
        <a:defRPr sz="14800">
          <a:solidFill>
            <a:schemeClr val="tx2"/>
          </a:solidFill>
          <a:latin typeface="Times New Roman" pitchFamily="18" charset="0"/>
        </a:defRPr>
      </a:lvl8pPr>
      <a:lvl9pPr marL="1828800" algn="ctr" defTabSz="3074988" rtl="0" eaLnBrk="0" fontAlgn="base" hangingPunct="0">
        <a:spcBef>
          <a:spcPct val="0"/>
        </a:spcBef>
        <a:spcAft>
          <a:spcPct val="0"/>
        </a:spcAft>
        <a:defRPr sz="14800">
          <a:solidFill>
            <a:schemeClr val="tx2"/>
          </a:solidFill>
          <a:latin typeface="Times New Roman" pitchFamily="18" charset="0"/>
        </a:defRPr>
      </a:lvl9pPr>
    </p:titleStyle>
    <p:bodyStyle>
      <a:lvl1pPr marL="1150938" indent="-1150938" algn="l" defTabSz="3074988" rtl="0" eaLnBrk="0" fontAlgn="base" hangingPunct="0">
        <a:spcBef>
          <a:spcPct val="20000"/>
        </a:spcBef>
        <a:spcAft>
          <a:spcPct val="0"/>
        </a:spcAft>
        <a:buChar char="•"/>
        <a:defRPr sz="10700">
          <a:solidFill>
            <a:schemeClr val="tx1"/>
          </a:solidFill>
          <a:latin typeface="+mn-lt"/>
          <a:ea typeface="+mn-ea"/>
          <a:cs typeface="+mn-cs"/>
        </a:defRPr>
      </a:lvl1pPr>
      <a:lvl2pPr marL="2497138" indent="-960438" algn="l" defTabSz="3074988" rtl="0" eaLnBrk="0" fontAlgn="base" hangingPunct="0">
        <a:spcBef>
          <a:spcPct val="20000"/>
        </a:spcBef>
        <a:spcAft>
          <a:spcPct val="0"/>
        </a:spcAft>
        <a:buChar char="–"/>
        <a:defRPr sz="9500">
          <a:solidFill>
            <a:schemeClr val="tx1"/>
          </a:solidFill>
          <a:latin typeface="+mn-lt"/>
        </a:defRPr>
      </a:lvl2pPr>
      <a:lvl3pPr marL="3843338" indent="-768350" algn="l" defTabSz="3074988" rtl="0" eaLnBrk="0" fontAlgn="base" hangingPunct="0">
        <a:spcBef>
          <a:spcPct val="20000"/>
        </a:spcBef>
        <a:spcAft>
          <a:spcPct val="0"/>
        </a:spcAft>
        <a:buChar char="•"/>
        <a:defRPr sz="8100">
          <a:solidFill>
            <a:schemeClr val="tx1"/>
          </a:solidFill>
          <a:latin typeface="+mn-lt"/>
        </a:defRPr>
      </a:lvl3pPr>
      <a:lvl4pPr marL="5384800" indent="-773113" algn="l" defTabSz="3074988" rtl="0" eaLnBrk="0" fontAlgn="base" hangingPunct="0">
        <a:spcBef>
          <a:spcPct val="20000"/>
        </a:spcBef>
        <a:spcAft>
          <a:spcPct val="0"/>
        </a:spcAft>
        <a:buChar char="–"/>
        <a:defRPr sz="6500">
          <a:solidFill>
            <a:schemeClr val="tx1"/>
          </a:solidFill>
          <a:latin typeface="+mn-lt"/>
        </a:defRPr>
      </a:lvl4pPr>
      <a:lvl5pPr marL="6921500" indent="-768350" algn="l" defTabSz="3074988" rtl="0" eaLnBrk="0" fontAlgn="base" hangingPunct="0">
        <a:spcBef>
          <a:spcPct val="20000"/>
        </a:spcBef>
        <a:spcAft>
          <a:spcPct val="0"/>
        </a:spcAft>
        <a:buChar char="»"/>
        <a:defRPr sz="6500">
          <a:solidFill>
            <a:schemeClr val="tx1"/>
          </a:solidFill>
          <a:latin typeface="+mn-lt"/>
        </a:defRPr>
      </a:lvl5pPr>
      <a:lvl6pPr marL="7378700" indent="-768350" algn="l" defTabSz="3074988" rtl="0" eaLnBrk="0" fontAlgn="base" hangingPunct="0">
        <a:spcBef>
          <a:spcPct val="20000"/>
        </a:spcBef>
        <a:spcAft>
          <a:spcPct val="0"/>
        </a:spcAft>
        <a:buChar char="»"/>
        <a:defRPr sz="6500">
          <a:solidFill>
            <a:schemeClr val="tx1"/>
          </a:solidFill>
          <a:latin typeface="+mn-lt"/>
        </a:defRPr>
      </a:lvl6pPr>
      <a:lvl7pPr marL="7835900" indent="-768350" algn="l" defTabSz="3074988" rtl="0" eaLnBrk="0" fontAlgn="base" hangingPunct="0">
        <a:spcBef>
          <a:spcPct val="20000"/>
        </a:spcBef>
        <a:spcAft>
          <a:spcPct val="0"/>
        </a:spcAft>
        <a:buChar char="»"/>
        <a:defRPr sz="6500">
          <a:solidFill>
            <a:schemeClr val="tx1"/>
          </a:solidFill>
          <a:latin typeface="+mn-lt"/>
        </a:defRPr>
      </a:lvl7pPr>
      <a:lvl8pPr marL="8293100" indent="-768350" algn="l" defTabSz="3074988" rtl="0" eaLnBrk="0" fontAlgn="base" hangingPunct="0">
        <a:spcBef>
          <a:spcPct val="20000"/>
        </a:spcBef>
        <a:spcAft>
          <a:spcPct val="0"/>
        </a:spcAft>
        <a:buChar char="»"/>
        <a:defRPr sz="6500">
          <a:solidFill>
            <a:schemeClr val="tx1"/>
          </a:solidFill>
          <a:latin typeface="+mn-lt"/>
        </a:defRPr>
      </a:lvl8pPr>
      <a:lvl9pPr marL="8750300" indent="-768350" algn="l" defTabSz="3074988" rtl="0" eaLnBrk="0" fontAlgn="base" hangingPunct="0">
        <a:spcBef>
          <a:spcPct val="20000"/>
        </a:spcBef>
        <a:spcAft>
          <a:spcPct val="0"/>
        </a:spcAft>
        <a:buChar char="»"/>
        <a:defRPr sz="65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CCFF"/>
        </a:solidFill>
        <a:effectLst/>
      </p:bgPr>
    </p:bg>
    <p:spTree>
      <p:nvGrpSpPr>
        <p:cNvPr id="1" name=""/>
        <p:cNvGrpSpPr/>
        <p:nvPr/>
      </p:nvGrpSpPr>
      <p:grpSpPr>
        <a:xfrm>
          <a:off x="0" y="0"/>
          <a:ext cx="0" cy="0"/>
          <a:chOff x="0" y="0"/>
          <a:chExt cx="0" cy="0"/>
        </a:xfrm>
      </p:grpSpPr>
      <p:sp>
        <p:nvSpPr>
          <p:cNvPr id="2196" name="Text Box 148"/>
          <p:cNvSpPr txBox="1">
            <a:spLocks noChangeArrowheads="1"/>
          </p:cNvSpPr>
          <p:nvPr/>
        </p:nvSpPr>
        <p:spPr bwMode="auto">
          <a:xfrm>
            <a:off x="20085050" y="3140075"/>
            <a:ext cx="276225" cy="1084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215405" tIns="107703" rIns="215405" bIns="107703">
            <a:spAutoFit/>
          </a:bodyPr>
          <a:lstStyle>
            <a:lvl1pPr defTabSz="2154238">
              <a:defRPr sz="2400">
                <a:solidFill>
                  <a:schemeClr val="tx1"/>
                </a:solidFill>
                <a:latin typeface="Times New Roman" pitchFamily="18" charset="0"/>
              </a:defRPr>
            </a:lvl1pPr>
            <a:lvl2pPr marL="1076325" defTabSz="2154238">
              <a:defRPr sz="2400">
                <a:solidFill>
                  <a:schemeClr val="tx1"/>
                </a:solidFill>
                <a:latin typeface="Times New Roman" pitchFamily="18" charset="0"/>
              </a:defRPr>
            </a:lvl2pPr>
            <a:lvl3pPr marL="2154238" defTabSz="2154238">
              <a:defRPr sz="2400">
                <a:solidFill>
                  <a:schemeClr val="tx1"/>
                </a:solidFill>
                <a:latin typeface="Times New Roman" pitchFamily="18" charset="0"/>
              </a:defRPr>
            </a:lvl3pPr>
            <a:lvl4pPr marL="3230563" defTabSz="2154238">
              <a:defRPr sz="2400">
                <a:solidFill>
                  <a:schemeClr val="tx1"/>
                </a:solidFill>
                <a:latin typeface="Times New Roman" pitchFamily="18" charset="0"/>
              </a:defRPr>
            </a:lvl4pPr>
            <a:lvl5pPr marL="4308475" defTabSz="2154238">
              <a:defRPr sz="2400">
                <a:solidFill>
                  <a:schemeClr val="tx1"/>
                </a:solidFill>
                <a:latin typeface="Times New Roman" pitchFamily="18" charset="0"/>
              </a:defRPr>
            </a:lvl5pPr>
            <a:lvl6pPr marL="4765675" defTabSz="2154238" eaLnBrk="0" fontAlgn="base" hangingPunct="0">
              <a:spcBef>
                <a:spcPct val="0"/>
              </a:spcBef>
              <a:spcAft>
                <a:spcPct val="0"/>
              </a:spcAft>
              <a:defRPr sz="2400">
                <a:solidFill>
                  <a:schemeClr val="tx1"/>
                </a:solidFill>
                <a:latin typeface="Times New Roman" pitchFamily="18" charset="0"/>
              </a:defRPr>
            </a:lvl6pPr>
            <a:lvl7pPr marL="5222875" defTabSz="2154238" eaLnBrk="0" fontAlgn="base" hangingPunct="0">
              <a:spcBef>
                <a:spcPct val="0"/>
              </a:spcBef>
              <a:spcAft>
                <a:spcPct val="0"/>
              </a:spcAft>
              <a:defRPr sz="2400">
                <a:solidFill>
                  <a:schemeClr val="tx1"/>
                </a:solidFill>
                <a:latin typeface="Times New Roman" pitchFamily="18" charset="0"/>
              </a:defRPr>
            </a:lvl7pPr>
            <a:lvl8pPr marL="5680075" defTabSz="2154238" eaLnBrk="0" fontAlgn="base" hangingPunct="0">
              <a:spcBef>
                <a:spcPct val="0"/>
              </a:spcBef>
              <a:spcAft>
                <a:spcPct val="0"/>
              </a:spcAft>
              <a:defRPr sz="2400">
                <a:solidFill>
                  <a:schemeClr val="tx1"/>
                </a:solidFill>
                <a:latin typeface="Times New Roman" pitchFamily="18" charset="0"/>
              </a:defRPr>
            </a:lvl8pPr>
            <a:lvl9pPr marL="6137275" defTabSz="2154238" eaLnBrk="0" fontAlgn="base" hangingPunct="0">
              <a:spcBef>
                <a:spcPct val="0"/>
              </a:spcBef>
              <a:spcAft>
                <a:spcPct val="0"/>
              </a:spcAft>
              <a:defRPr sz="2400">
                <a:solidFill>
                  <a:schemeClr val="tx1"/>
                </a:solidFill>
                <a:latin typeface="Times New Roman" pitchFamily="18" charset="0"/>
              </a:defRPr>
            </a:lvl9pPr>
          </a:lstStyle>
          <a:p>
            <a:endParaRPr lang="en-US" sz="5700">
              <a:effectLst/>
            </a:endParaRPr>
          </a:p>
        </p:txBody>
      </p:sp>
      <p:sp>
        <p:nvSpPr>
          <p:cNvPr id="2199" name="Text Box 151"/>
          <p:cNvSpPr txBox="1">
            <a:spLocks noChangeArrowheads="1"/>
          </p:cNvSpPr>
          <p:nvPr/>
        </p:nvSpPr>
        <p:spPr bwMode="auto">
          <a:xfrm>
            <a:off x="10885488" y="5862730"/>
            <a:ext cx="10363200" cy="6617196"/>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2800350" indent="-58738">
              <a:defRPr sz="2400">
                <a:solidFill>
                  <a:schemeClr val="tx1"/>
                </a:solidFill>
                <a:latin typeface="Times New Roman" pitchFamily="18" charset="0"/>
              </a:defRPr>
            </a:lvl2pPr>
            <a:lvl3pPr marL="3317875">
              <a:defRPr sz="2400">
                <a:solidFill>
                  <a:schemeClr val="tx1"/>
                </a:solidFill>
                <a:latin typeface="Times New Roman" pitchFamily="18" charset="0"/>
              </a:defRPr>
            </a:lvl3pPr>
            <a:lvl4pPr marL="3432175">
              <a:defRPr sz="2400">
                <a:solidFill>
                  <a:schemeClr val="tx1"/>
                </a:solidFill>
                <a:latin typeface="Times New Roman" pitchFamily="18" charset="0"/>
              </a:defRPr>
            </a:lvl4pPr>
            <a:lvl5pPr marL="3546475">
              <a:defRPr sz="2400">
                <a:solidFill>
                  <a:schemeClr val="tx1"/>
                </a:solidFill>
                <a:latin typeface="Times New Roman" pitchFamily="18" charset="0"/>
              </a:defRPr>
            </a:lvl5pPr>
            <a:lvl6pPr marL="4003675" eaLnBrk="0" fontAlgn="base" hangingPunct="0">
              <a:spcBef>
                <a:spcPct val="0"/>
              </a:spcBef>
              <a:spcAft>
                <a:spcPct val="0"/>
              </a:spcAft>
              <a:defRPr sz="2400">
                <a:solidFill>
                  <a:schemeClr val="tx1"/>
                </a:solidFill>
                <a:latin typeface="Times New Roman" pitchFamily="18" charset="0"/>
              </a:defRPr>
            </a:lvl6pPr>
            <a:lvl7pPr marL="4460875" eaLnBrk="0" fontAlgn="base" hangingPunct="0">
              <a:spcBef>
                <a:spcPct val="0"/>
              </a:spcBef>
              <a:spcAft>
                <a:spcPct val="0"/>
              </a:spcAft>
              <a:defRPr sz="2400">
                <a:solidFill>
                  <a:schemeClr val="tx1"/>
                </a:solidFill>
                <a:latin typeface="Times New Roman" pitchFamily="18" charset="0"/>
              </a:defRPr>
            </a:lvl7pPr>
            <a:lvl8pPr marL="4918075" eaLnBrk="0" fontAlgn="base" hangingPunct="0">
              <a:spcBef>
                <a:spcPct val="0"/>
              </a:spcBef>
              <a:spcAft>
                <a:spcPct val="0"/>
              </a:spcAft>
              <a:defRPr sz="2400">
                <a:solidFill>
                  <a:schemeClr val="tx1"/>
                </a:solidFill>
                <a:latin typeface="Times New Roman" pitchFamily="18" charset="0"/>
              </a:defRPr>
            </a:lvl8pPr>
            <a:lvl9pPr marL="5375275" eaLnBrk="0" fontAlgn="base" hangingPunct="0">
              <a:spcBef>
                <a:spcPct val="0"/>
              </a:spcBef>
              <a:spcAft>
                <a:spcPct val="0"/>
              </a:spcAft>
              <a:defRPr sz="2400">
                <a:solidFill>
                  <a:schemeClr val="tx1"/>
                </a:solidFill>
                <a:latin typeface="Times New Roman" pitchFamily="18" charset="0"/>
              </a:defRPr>
            </a:lvl9pPr>
          </a:lstStyle>
          <a:p>
            <a:r>
              <a:rPr lang="en-US" sz="1400" dirty="0" smtClean="0">
                <a:effectLst/>
              </a:rPr>
              <a:t>GIS stores information about the world as a collection of thematic layers those can be linked together by geography. This simple but extremely powerful and versatile concept has proven invaluable for solving many real-world problems ranging from tracking delivery vehicles, recording details of planning applications and modeling.</a:t>
            </a:r>
          </a:p>
          <a:p>
            <a:r>
              <a:rPr lang="en-US" sz="1400" u="sng" dirty="0" smtClean="0">
                <a:effectLst/>
              </a:rPr>
              <a:t>Network analysis</a:t>
            </a:r>
            <a:r>
              <a:rPr lang="en-US" sz="1400" dirty="0" smtClean="0">
                <a:effectLst/>
              </a:rPr>
              <a:t>:	</a:t>
            </a:r>
          </a:p>
          <a:p>
            <a:r>
              <a:rPr lang="en-US" sz="1400" dirty="0" smtClean="0">
                <a:effectLst/>
              </a:rPr>
              <a:t>The network analysis in the GIS is based on the following new route features. They are:</a:t>
            </a:r>
          </a:p>
          <a:p>
            <a:r>
              <a:rPr lang="en-US" sz="1400" dirty="0" smtClean="0">
                <a:effectLst/>
              </a:rPr>
              <a:t>Stops feature layer: This layer stores the network locations that are used as stops in route analysis. The Stops layer is symbolized by default in four types: Located Stops, Unallocated Stops, Error and Time Violation Stop. You can modify the symbology in the Layer Properties dialog box of Stops. There is a new symbology category, Network analyst stops, added for the stops for network analysis class. You can modify the symbol, color, text for any type of stop. When a new route analysis layer is created, the Stops layer has no features. It is populated only when network locations are added into it.</a:t>
            </a:r>
          </a:p>
          <a:p>
            <a:r>
              <a:rPr lang="en-US" sz="1400" u="sng" dirty="0" smtClean="0">
                <a:effectLst/>
              </a:rPr>
              <a:t>Stop properties</a:t>
            </a:r>
            <a:endParaRPr lang="en-US" sz="1400" dirty="0" smtClean="0">
              <a:effectLst/>
            </a:endParaRPr>
          </a:p>
          <a:p>
            <a:r>
              <a:rPr lang="en-US" sz="1400" i="1" u="sng" dirty="0" smtClean="0">
                <a:effectLst/>
              </a:rPr>
              <a:t>Object ID</a:t>
            </a:r>
            <a:r>
              <a:rPr lang="en-US" sz="1400" dirty="0" smtClean="0">
                <a:effectLst/>
              </a:rPr>
              <a:t>: The unique ID of the network location is assigned automatically.</a:t>
            </a:r>
          </a:p>
          <a:p>
            <a:r>
              <a:rPr lang="en-US" sz="1400" i="1" u="sng" dirty="0" smtClean="0">
                <a:effectLst/>
              </a:rPr>
              <a:t>Name</a:t>
            </a:r>
            <a:r>
              <a:rPr lang="en-US" sz="1400" dirty="0" smtClean="0">
                <a:effectLst/>
              </a:rPr>
              <a:t>: The name for a network location is assigned automatically when it is added to the map. You can rename the network location by clicking it, selecting the existing text and replacing it with the new name.</a:t>
            </a:r>
          </a:p>
          <a:p>
            <a:r>
              <a:rPr lang="en-US" sz="1400" i="1" u="sng" dirty="0" smtClean="0">
                <a:effectLst/>
              </a:rPr>
              <a:t>Route Name</a:t>
            </a:r>
            <a:r>
              <a:rPr lang="en-US" sz="1400" dirty="0" smtClean="0">
                <a:effectLst/>
              </a:rPr>
              <a:t>: This represents the name of the route to which the stop belongs. Using this name property, stops within one route analysis layer can be assigned to multiple routes. </a:t>
            </a:r>
          </a:p>
          <a:p>
            <a:r>
              <a:rPr lang="en-US" sz="1400" i="1" u="sng" dirty="0" smtClean="0">
                <a:effectLst/>
              </a:rPr>
              <a:t>Barriers feature layer</a:t>
            </a:r>
            <a:r>
              <a:rPr lang="en-US" sz="1400" dirty="0" smtClean="0">
                <a:effectLst/>
              </a:rPr>
              <a:t>: Barriers are used in route analysis to denote points from which a route cannot traverse through. The Barriers layer is classified by default in three types: Located, Unallocated and Error. The symbology of each can be modified in the Layer Properties of the Barriers layer. The Barriers layer functions as any other feature layer in Arc Map. When a new route analysis layer is created, the Barriers layer has no features. It is populated only when network locations are added into it.</a:t>
            </a:r>
          </a:p>
          <a:p>
            <a:r>
              <a:rPr lang="en-US" sz="1400" i="1" u="sng" dirty="0">
                <a:effectLst/>
              </a:rPr>
              <a:t>Route feature layer:</a:t>
            </a:r>
            <a:r>
              <a:rPr lang="en-US" sz="1400" i="1" dirty="0">
                <a:effectLst/>
              </a:rPr>
              <a:t> </a:t>
            </a:r>
            <a:r>
              <a:rPr lang="en-US" sz="1400" dirty="0">
                <a:effectLst/>
              </a:rPr>
              <a:t>The Route feature layer stores the resultant route of route analysis. As with other feature layers, </a:t>
            </a:r>
            <a:r>
              <a:rPr lang="en-US" sz="1400" dirty="0" smtClean="0">
                <a:effectLst/>
              </a:rPr>
              <a:t>its </a:t>
            </a:r>
            <a:r>
              <a:rPr lang="en-US" sz="1400" dirty="0">
                <a:effectLst/>
              </a:rPr>
              <a:t>symbology can be accessed and altered from the Layer Properties dialog box. The Route layer on the Network Analyst Window is empty until the analysis is complete. Once the best route is found, it is displayed on the Network Analyst Window.</a:t>
            </a:r>
          </a:p>
          <a:p>
            <a:endParaRPr lang="en-US" sz="1400" dirty="0">
              <a:effectLst/>
            </a:endParaRPr>
          </a:p>
          <a:p>
            <a:r>
              <a:rPr lang="en-US" sz="1400" dirty="0">
                <a:effectLst/>
              </a:rPr>
              <a:t>The present study proposes six corridors (stages) of over 54-km length. In this study, the SOI </a:t>
            </a:r>
            <a:r>
              <a:rPr lang="en-US" sz="1400" dirty="0" err="1">
                <a:effectLst/>
              </a:rPr>
              <a:t>toposheets</a:t>
            </a:r>
            <a:r>
              <a:rPr lang="en-US" sz="1400" dirty="0">
                <a:effectLst/>
              </a:rPr>
              <a:t>, Google Earth imagery, IRS satellite imagery, GPS techniques are used to extract the thematic layers of rail, road, heritage buildings, topography etc. thereby revealing the shortest path and cost effective metro rail corridors. A 50-m buffer is generated in ArcMap-10.6 to assess the extent of affecting to the existing buildings, infrastructure (land use) and topography (land cover). </a:t>
            </a:r>
            <a:endParaRPr lang="en-US" sz="1400" dirty="0" smtClean="0">
              <a:effectLst/>
            </a:endParaRPr>
          </a:p>
          <a:p>
            <a:endParaRPr lang="en-US" sz="1800" dirty="0" smtClean="0">
              <a:effectLst/>
            </a:endParaRPr>
          </a:p>
        </p:txBody>
      </p:sp>
      <p:sp>
        <p:nvSpPr>
          <p:cNvPr id="2209" name="Text Box 161"/>
          <p:cNvSpPr txBox="1">
            <a:spLocks noChangeArrowheads="1"/>
          </p:cNvSpPr>
          <p:nvPr/>
        </p:nvSpPr>
        <p:spPr bwMode="auto">
          <a:xfrm>
            <a:off x="457200" y="1614422"/>
            <a:ext cx="9201064" cy="4827685"/>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1170" tIns="30584" rIns="61170" bIns="30584">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pPr>
              <a:lnSpc>
                <a:spcPct val="95000"/>
              </a:lnSpc>
            </a:pPr>
            <a:r>
              <a:rPr lang="en-US" sz="1400" dirty="0" smtClean="0">
                <a:effectLst/>
              </a:rPr>
              <a:t>The infrastructure projects are important for the development of a nation and are also a reflection of any country’s burgeoning. The nature of these impacts could be either positive or negative, depending upon their potential to favorably or adversely affect the surrounding environment and also the resident community. Growing traffic congestion, the need to preserve the environment from various pollution problems, the issues related to road safety and demands of the civilians for quick and easy access transportation are the main reasons for many cities worldwide to consider new initiatives in public transit systems.</a:t>
            </a:r>
          </a:p>
          <a:p>
            <a:pPr>
              <a:lnSpc>
                <a:spcPct val="95000"/>
              </a:lnSpc>
            </a:pPr>
            <a:r>
              <a:rPr lang="en-US" sz="1400" dirty="0" smtClean="0">
                <a:effectLst/>
              </a:rPr>
              <a:t>In India, the number of road commutes is quickly increasing as a growing middle class can now afford to buy costlier and sophisticated commutes. India's road conditions have not kept up with the increase in the vehicle numbers. As a result, India has launched various rapid transit efforts, such as the Metro railways in most of the metropolitan cities of India.</a:t>
            </a:r>
          </a:p>
          <a:p>
            <a:pPr>
              <a:lnSpc>
                <a:spcPct val="95000"/>
              </a:lnSpc>
            </a:pPr>
            <a:r>
              <a:rPr lang="en-US" sz="1400" dirty="0" smtClean="0">
                <a:effectLst/>
              </a:rPr>
              <a:t>Metro rail is a form of mass transit public transport system employing trains. The metro rail system, unlike conventional rail-based systems is grade separated from the other traffic or provided with separate right of way (ROW) to avoid conflict with other urban transportation networks. The system is provided in an urban area and is mostly operated by electricity with high capacity and frequency.</a:t>
            </a:r>
          </a:p>
          <a:p>
            <a:pPr>
              <a:lnSpc>
                <a:spcPct val="95000"/>
              </a:lnSpc>
            </a:pPr>
            <a:r>
              <a:rPr lang="en-US" sz="1400" dirty="0" smtClean="0">
                <a:effectLst/>
              </a:rPr>
              <a:t>The application of GIS to a diverse range of problems in Transportation engineering is well established. It is a powerful tool for analysis of both spatial and non-spatial data and for solving important problems of networking. Geographic Information Systems (GIS) have been widely used in the field of transportation since location information is critical for transportation applications such as transportation planning, modeling, transit service planning etc. The significant contribution offered by GIS is the ability to manage data spatially and then overlay these layers to perform spatial analyses. Thus, when a transit routes layer and an individual corridors layer are overlaid on a land use layer, we can analyze the socio-economic characteristics of the area surrounding the transit route and the corridors by buffering that area. GIS also provides the ability to calculate the shortest path to any particular corridor from any particular location. The present study focuses on how GIS can be used in mass rapid transit planning since it is gaining lot of importance these days because of the growing concern over the impact of vehicles on the environment and the quality of life in urban areas.</a:t>
            </a:r>
          </a:p>
          <a:p>
            <a:pPr>
              <a:lnSpc>
                <a:spcPct val="95000"/>
              </a:lnSpc>
            </a:pPr>
            <a:endParaRPr lang="en-US" sz="1800" dirty="0">
              <a:effectLst/>
            </a:endParaRPr>
          </a:p>
        </p:txBody>
      </p:sp>
      <p:sp>
        <p:nvSpPr>
          <p:cNvPr id="2211" name="Text Box 163"/>
          <p:cNvSpPr txBox="1">
            <a:spLocks noChangeArrowheads="1"/>
          </p:cNvSpPr>
          <p:nvPr/>
        </p:nvSpPr>
        <p:spPr bwMode="auto">
          <a:xfrm>
            <a:off x="585638" y="685728"/>
            <a:ext cx="9067800" cy="650875"/>
          </a:xfrm>
          <a:prstGeom prst="rect">
            <a:avLst/>
          </a:prstGeom>
          <a:gradFill rotWithShape="0">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3600" b="1">
                <a:solidFill>
                  <a:schemeClr val="bg1"/>
                </a:solidFill>
                <a:effectLst>
                  <a:outerShdw blurRad="38100" dist="38100" dir="2700000" algn="tl">
                    <a:srgbClr val="000000"/>
                  </a:outerShdw>
                </a:effectLst>
              </a:rPr>
              <a:t>INTRODUCTION</a:t>
            </a:r>
          </a:p>
        </p:txBody>
      </p:sp>
      <p:sp>
        <p:nvSpPr>
          <p:cNvPr id="2214" name="Text Box 166"/>
          <p:cNvSpPr txBox="1">
            <a:spLocks noChangeArrowheads="1"/>
          </p:cNvSpPr>
          <p:nvPr/>
        </p:nvSpPr>
        <p:spPr bwMode="auto">
          <a:xfrm>
            <a:off x="32089796" y="12187246"/>
            <a:ext cx="11039475" cy="650875"/>
          </a:xfrm>
          <a:prstGeom prst="rect">
            <a:avLst/>
          </a:prstGeom>
          <a:gradFill rotWithShape="0">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3600" b="1">
                <a:solidFill>
                  <a:schemeClr val="bg1"/>
                </a:solidFill>
                <a:effectLst>
                  <a:outerShdw blurRad="38100" dist="38100" dir="2700000" algn="tl">
                    <a:srgbClr val="000000"/>
                  </a:outerShdw>
                </a:effectLst>
              </a:rPr>
              <a:t>CONCLUSIONS</a:t>
            </a:r>
          </a:p>
        </p:txBody>
      </p:sp>
      <p:sp>
        <p:nvSpPr>
          <p:cNvPr id="2215" name="Text Box 167"/>
          <p:cNvSpPr txBox="1">
            <a:spLocks noChangeArrowheads="1"/>
          </p:cNvSpPr>
          <p:nvPr/>
        </p:nvSpPr>
        <p:spPr bwMode="auto">
          <a:xfrm>
            <a:off x="32288163" y="16265525"/>
            <a:ext cx="11033125" cy="650875"/>
          </a:xfrm>
          <a:prstGeom prst="rect">
            <a:avLst/>
          </a:prstGeom>
          <a:gradFill rotWithShape="0">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3600" b="1">
                <a:solidFill>
                  <a:schemeClr val="bg1"/>
                </a:solidFill>
                <a:effectLst>
                  <a:outerShdw blurRad="38100" dist="38100" dir="2700000" algn="tl">
                    <a:srgbClr val="000000"/>
                  </a:outerShdw>
                </a:effectLst>
              </a:rPr>
              <a:t>REFERENCES</a:t>
            </a:r>
          </a:p>
        </p:txBody>
      </p:sp>
      <p:sp>
        <p:nvSpPr>
          <p:cNvPr id="2226" name="Rectangle 178"/>
          <p:cNvSpPr>
            <a:spLocks noChangeArrowheads="1"/>
          </p:cNvSpPr>
          <p:nvPr/>
        </p:nvSpPr>
        <p:spPr bwMode="auto">
          <a:xfrm>
            <a:off x="10444082" y="458788"/>
            <a:ext cx="32901018" cy="3870278"/>
          </a:xfrm>
          <a:prstGeom prst="rect">
            <a:avLst/>
          </a:prstGeom>
          <a:gradFill rotWithShape="1">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a:effectLst>
                <a:outerShdw blurRad="38100" dist="38100" dir="2700000" algn="tl">
                  <a:srgbClr val="FFFFFF"/>
                </a:outerShdw>
              </a:effectLst>
            </a:endParaRPr>
          </a:p>
        </p:txBody>
      </p:sp>
      <p:sp>
        <p:nvSpPr>
          <p:cNvPr id="2219" name="Rectangle 171"/>
          <p:cNvSpPr>
            <a:spLocks noChangeArrowheads="1"/>
          </p:cNvSpPr>
          <p:nvPr/>
        </p:nvSpPr>
        <p:spPr bwMode="auto">
          <a:xfrm>
            <a:off x="10158330" y="685801"/>
            <a:ext cx="32883558" cy="31393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6600" b="1" dirty="0" smtClean="0">
                <a:solidFill>
                  <a:schemeClr val="bg1"/>
                </a:solidFill>
              </a:rPr>
              <a:t>A Geo-Spatial Study on Smart City of Visakhapatnam Metro Rail Project, </a:t>
            </a:r>
            <a:endParaRPr lang="en-US" sz="6600" dirty="0" smtClean="0">
              <a:solidFill>
                <a:schemeClr val="bg1"/>
              </a:solidFill>
            </a:endParaRPr>
          </a:p>
          <a:p>
            <a:pPr algn="ctr"/>
            <a:r>
              <a:rPr lang="en-US" sz="6600" b="1" dirty="0" smtClean="0">
                <a:solidFill>
                  <a:schemeClr val="bg1"/>
                </a:solidFill>
              </a:rPr>
              <a:t>Andhra Pradesh, India     </a:t>
            </a:r>
          </a:p>
          <a:p>
            <a:pPr algn="ctr"/>
            <a:r>
              <a:rPr lang="en-US" sz="6600" b="1" dirty="0" smtClean="0">
                <a:solidFill>
                  <a:schemeClr val="bg1"/>
                </a:solidFill>
              </a:rPr>
              <a:t>                                             </a:t>
            </a:r>
            <a:endParaRPr lang="en-US" sz="6600" dirty="0">
              <a:solidFill>
                <a:schemeClr val="bg1"/>
              </a:solidFill>
            </a:endParaRPr>
          </a:p>
        </p:txBody>
      </p:sp>
      <p:sp>
        <p:nvSpPr>
          <p:cNvPr id="2223" name="Rectangle 175"/>
          <p:cNvSpPr>
            <a:spLocks noChangeArrowheads="1"/>
          </p:cNvSpPr>
          <p:nvPr/>
        </p:nvSpPr>
        <p:spPr bwMode="auto">
          <a:xfrm>
            <a:off x="16067088" y="2520950"/>
            <a:ext cx="20878800" cy="15881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lnSpc>
                <a:spcPct val="90000"/>
              </a:lnSpc>
            </a:pPr>
            <a:r>
              <a:rPr lang="en-US" sz="5400" i="1" dirty="0" smtClean="0">
                <a:solidFill>
                  <a:schemeClr val="bg1"/>
                </a:solidFill>
              </a:rPr>
              <a:t>Aditya  Allamraju</a:t>
            </a:r>
          </a:p>
          <a:p>
            <a:pPr algn="ctr">
              <a:lnSpc>
                <a:spcPct val="90000"/>
              </a:lnSpc>
            </a:pPr>
            <a:r>
              <a:rPr lang="en-US" sz="5400" i="1" dirty="0" smtClean="0">
                <a:solidFill>
                  <a:schemeClr val="bg1"/>
                </a:solidFill>
              </a:rPr>
              <a:t> (allamrajuadi@gmail.com)</a:t>
            </a:r>
            <a:endParaRPr lang="en-US" sz="5400" dirty="0">
              <a:solidFill>
                <a:schemeClr val="bg1"/>
              </a:solidFill>
              <a:effectLst>
                <a:outerShdw blurRad="38100" dist="38100" dir="2700000" algn="tl">
                  <a:srgbClr val="000000"/>
                </a:outerShdw>
              </a:effectLst>
              <a:latin typeface="Arial" charset="0"/>
            </a:endParaRPr>
          </a:p>
        </p:txBody>
      </p:sp>
      <p:sp>
        <p:nvSpPr>
          <p:cNvPr id="2232" name="Text Box 184"/>
          <p:cNvSpPr txBox="1">
            <a:spLocks noChangeArrowheads="1"/>
          </p:cNvSpPr>
          <p:nvPr/>
        </p:nvSpPr>
        <p:spPr bwMode="auto">
          <a:xfrm>
            <a:off x="554198" y="7891426"/>
            <a:ext cx="9067800" cy="7003666"/>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1170" tIns="30584" rIns="61170" bIns="30584">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1400" dirty="0" smtClean="0">
                <a:effectLst/>
              </a:rPr>
              <a:t>The study area-Visakhapatnam initially got its name from ‘</a:t>
            </a:r>
            <a:r>
              <a:rPr lang="en-US" sz="1400" dirty="0" err="1" smtClean="0">
                <a:effectLst/>
              </a:rPr>
              <a:t>Vaishakha</a:t>
            </a:r>
            <a:r>
              <a:rPr lang="en-US" sz="1400" dirty="0" smtClean="0">
                <a:effectLst/>
              </a:rPr>
              <a:t>’, the disciple of Lord Gautama Buddha. During the East India Company rule in India, when the </a:t>
            </a:r>
            <a:r>
              <a:rPr lang="en-US" sz="1400" dirty="0" err="1" smtClean="0">
                <a:effectLst/>
              </a:rPr>
              <a:t>Britishers</a:t>
            </a:r>
            <a:r>
              <a:rPr lang="en-US" sz="1400" dirty="0" smtClean="0">
                <a:effectLst/>
              </a:rPr>
              <a:t> </a:t>
            </a:r>
            <a:r>
              <a:rPr lang="en-US" sz="1400" dirty="0" smtClean="0">
                <a:effectLst/>
              </a:rPr>
              <a:t>built a port along the natural harbor here, they pronounced the original name as Vizagapatam (pronounced as </a:t>
            </a:r>
            <a:r>
              <a:rPr lang="en-US" sz="1400" dirty="0" err="1" smtClean="0">
                <a:effectLst/>
              </a:rPr>
              <a:t>Vee</a:t>
            </a:r>
            <a:r>
              <a:rPr lang="en-US" sz="1400" dirty="0" smtClean="0">
                <a:effectLst/>
              </a:rPr>
              <a:t>-</a:t>
            </a:r>
            <a:r>
              <a:rPr lang="en-US" sz="1400" dirty="0" err="1" smtClean="0">
                <a:effectLst/>
              </a:rPr>
              <a:t>Zaag</a:t>
            </a:r>
            <a:r>
              <a:rPr lang="en-US" sz="1400" dirty="0" smtClean="0">
                <a:effectLst/>
              </a:rPr>
              <a:t>-ah-</a:t>
            </a:r>
            <a:r>
              <a:rPr lang="en-US" sz="1400" dirty="0" err="1" smtClean="0">
                <a:effectLst/>
              </a:rPr>
              <a:t>paat</a:t>
            </a:r>
            <a:r>
              <a:rPr lang="en-US" sz="1400" dirty="0" smtClean="0">
                <a:effectLst/>
              </a:rPr>
              <a:t>-</a:t>
            </a:r>
            <a:r>
              <a:rPr lang="en-US" sz="1400" dirty="0" err="1" smtClean="0">
                <a:effectLst/>
              </a:rPr>
              <a:t>ahm</a:t>
            </a:r>
            <a:r>
              <a:rPr lang="en-US" sz="1400" dirty="0" smtClean="0">
                <a:effectLst/>
              </a:rPr>
              <a:t>). But when they wrote it down, whoever read it pronounced it as Y-</a:t>
            </a:r>
            <a:r>
              <a:rPr lang="en-US" sz="1400" dirty="0" err="1" smtClean="0">
                <a:effectLst/>
              </a:rPr>
              <a:t>zag</a:t>
            </a:r>
            <a:r>
              <a:rPr lang="en-US" sz="1400" dirty="0" smtClean="0">
                <a:effectLst/>
              </a:rPr>
              <a:t>-ah-</a:t>
            </a:r>
            <a:r>
              <a:rPr lang="en-US" sz="1400" dirty="0" err="1" smtClean="0">
                <a:effectLst/>
              </a:rPr>
              <a:t>patam</a:t>
            </a:r>
            <a:r>
              <a:rPr lang="en-US" sz="1400" dirty="0" smtClean="0">
                <a:effectLst/>
              </a:rPr>
              <a:t>. Thus Visakhapatnam became Vizagapatam and in short, </a:t>
            </a:r>
            <a:r>
              <a:rPr lang="en-US" sz="1400" dirty="0" err="1" smtClean="0">
                <a:effectLst/>
              </a:rPr>
              <a:t>Vizag</a:t>
            </a:r>
            <a:r>
              <a:rPr lang="en-US" sz="1400" dirty="0" smtClean="0">
                <a:effectLst/>
              </a:rPr>
              <a:t>.</a:t>
            </a:r>
            <a:r>
              <a:rPr lang="en-US" sz="1400" dirty="0" smtClean="0">
                <a:effectLst/>
              </a:rPr>
              <a:t> </a:t>
            </a:r>
            <a:r>
              <a:rPr lang="en-US" sz="1400" dirty="0" smtClean="0">
                <a:effectLst/>
              </a:rPr>
              <a:t>“Vizagapatam” could also be spelled Visakhapatnam in the West European alphabet. The citizens of Visakhapatnam came to be known as </a:t>
            </a:r>
            <a:r>
              <a:rPr lang="en-US" sz="1400" dirty="0" err="1" smtClean="0">
                <a:effectLst/>
              </a:rPr>
              <a:t>Vizagites</a:t>
            </a:r>
            <a:r>
              <a:rPr lang="en-US" sz="1400" dirty="0" smtClean="0">
                <a:effectLst/>
              </a:rPr>
              <a:t>. </a:t>
            </a:r>
          </a:p>
          <a:p>
            <a:r>
              <a:rPr lang="en-US" sz="1400" dirty="0" smtClean="0">
                <a:effectLst/>
              </a:rPr>
              <a:t>Visakhapatnam is a cosmopolitan town and the presence of defense and other public sector offices makes the city's composition more cosmopolitan. It is the second largest city and the financial capital of the Indian state of Andhra Pradesh; also the third largest city on the east coast of India (after Chennai and Kolkata).It is nestled among the hills of the Eastern Ghats and faces the Bay of Bengal on the east. Its geographical location is 17°42′15″N and </a:t>
            </a:r>
            <a:r>
              <a:rPr lang="en-US" sz="1400" dirty="0" smtClean="0">
                <a:effectLst/>
              </a:rPr>
              <a:t>83°17′52″E (Figure 1). It </a:t>
            </a:r>
            <a:r>
              <a:rPr lang="en-US" sz="1400" dirty="0" smtClean="0">
                <a:effectLst/>
              </a:rPr>
              <a:t>is the most populous city in the state with a population of 2,035,922 as of 2011, making it the 14th largest city in the country. It is also the 9th most populous metropolitan area in India with a population of 5,340,000.The population of Visakhapatnam in the past five years is as follows: 2.4 Million, 2.8 Million, 3.1 Million, 3.5 Million and 3.78 Million in the years 2013, 2014, 2015, 2016 and 2017 respectively. By this, the population of Visakhapatnam in 2018 is estimated to be 4.056 Million. The population density of Visakhapatnam city is </a:t>
            </a:r>
            <a:r>
              <a:rPr lang="en-US" sz="1400" dirty="0" smtClean="0">
                <a:effectLst/>
              </a:rPr>
              <a:t>3000/km</a:t>
            </a:r>
            <a:r>
              <a:rPr lang="en-US" sz="1400" baseline="30000" dirty="0" smtClean="0">
                <a:effectLst/>
              </a:rPr>
              <a:t>2</a:t>
            </a:r>
            <a:r>
              <a:rPr lang="en-US" sz="1400" dirty="0" smtClean="0">
                <a:effectLst/>
              </a:rPr>
              <a:t>. Table 1 shows the decadal growth rate of population in the study area.</a:t>
            </a:r>
            <a:endParaRPr lang="en-US" sz="1400" baseline="30000" dirty="0" smtClean="0">
              <a:effectLst/>
            </a:endParaRPr>
          </a:p>
          <a:p>
            <a:endParaRPr lang="en-US" sz="1400" dirty="0" smtClean="0">
              <a:effectLst/>
            </a:endParaRPr>
          </a:p>
          <a:p>
            <a:r>
              <a:rPr lang="en-US" sz="1400" dirty="0" smtClean="0">
                <a:effectLst/>
              </a:rPr>
              <a:t>Some of the magnificent places in Visakhapatnam for tourism include </a:t>
            </a:r>
            <a:r>
              <a:rPr lang="en-US" sz="1400" dirty="0" err="1" smtClean="0">
                <a:effectLst/>
              </a:rPr>
              <a:t>Yarada</a:t>
            </a:r>
            <a:r>
              <a:rPr lang="en-US" sz="1400" dirty="0" smtClean="0">
                <a:effectLst/>
              </a:rPr>
              <a:t> beach, </a:t>
            </a:r>
            <a:r>
              <a:rPr lang="en-US" sz="1400" dirty="0" err="1" smtClean="0">
                <a:effectLst/>
              </a:rPr>
              <a:t>Rushikonda</a:t>
            </a:r>
            <a:r>
              <a:rPr lang="en-US" sz="1400" dirty="0" smtClean="0">
                <a:effectLst/>
              </a:rPr>
              <a:t> beach, Indira Gandhi zoological park, </a:t>
            </a:r>
            <a:r>
              <a:rPr lang="en-US" sz="1400" dirty="0" err="1" smtClean="0">
                <a:effectLst/>
              </a:rPr>
              <a:t>Kailasagiri</a:t>
            </a:r>
            <a:r>
              <a:rPr lang="en-US" sz="1400" dirty="0" smtClean="0">
                <a:effectLst/>
              </a:rPr>
              <a:t> park, VUDA park, INS </a:t>
            </a:r>
            <a:r>
              <a:rPr lang="en-US" sz="1400" dirty="0" err="1" smtClean="0">
                <a:effectLst/>
              </a:rPr>
              <a:t>Kurusura</a:t>
            </a:r>
            <a:r>
              <a:rPr lang="en-US" sz="1400" dirty="0" smtClean="0">
                <a:effectLst/>
              </a:rPr>
              <a:t> submarine museum, Dolphin’s nose, R.K beach, VUDA city central park, Victory at Sea War Memorial, Bheemunipatnam Beach, </a:t>
            </a:r>
            <a:r>
              <a:rPr lang="en-US" sz="1400" dirty="0" err="1" smtClean="0">
                <a:effectLst/>
              </a:rPr>
              <a:t>Tenneti</a:t>
            </a:r>
            <a:r>
              <a:rPr lang="en-US" sz="1400" dirty="0" smtClean="0">
                <a:effectLst/>
              </a:rPr>
              <a:t> Park, </a:t>
            </a:r>
            <a:r>
              <a:rPr lang="en-US" sz="1400" dirty="0" err="1" smtClean="0">
                <a:effectLst/>
              </a:rPr>
              <a:t>Visakha</a:t>
            </a:r>
            <a:r>
              <a:rPr lang="en-US" sz="1400" dirty="0" smtClean="0">
                <a:effectLst/>
              </a:rPr>
              <a:t> Museum, </a:t>
            </a:r>
            <a:r>
              <a:rPr lang="en-US" sz="1400" dirty="0" err="1" smtClean="0">
                <a:effectLst/>
              </a:rPr>
              <a:t>Matsya</a:t>
            </a:r>
            <a:r>
              <a:rPr lang="en-US" sz="1400" dirty="0" smtClean="0">
                <a:effectLst/>
              </a:rPr>
              <a:t> </a:t>
            </a:r>
            <a:r>
              <a:rPr lang="en-US" sz="1400" dirty="0" err="1" smtClean="0">
                <a:effectLst/>
              </a:rPr>
              <a:t>Darshini</a:t>
            </a:r>
            <a:r>
              <a:rPr lang="en-US" sz="1400" dirty="0" smtClean="0">
                <a:effectLst/>
              </a:rPr>
              <a:t> (Aquarium), </a:t>
            </a:r>
            <a:r>
              <a:rPr lang="en-US" sz="1400" dirty="0" err="1" smtClean="0">
                <a:effectLst/>
              </a:rPr>
              <a:t>Thotlakonda</a:t>
            </a:r>
            <a:r>
              <a:rPr lang="en-US" sz="1400" dirty="0" smtClean="0">
                <a:effectLst/>
              </a:rPr>
              <a:t>, </a:t>
            </a:r>
            <a:r>
              <a:rPr lang="en-US" sz="1400" dirty="0" err="1" smtClean="0">
                <a:effectLst/>
              </a:rPr>
              <a:t>Kambalakonda</a:t>
            </a:r>
            <a:r>
              <a:rPr lang="en-US" sz="1400" dirty="0" smtClean="0">
                <a:effectLst/>
              </a:rPr>
              <a:t> Wildlife Sanctuary, </a:t>
            </a:r>
            <a:r>
              <a:rPr lang="en-US" sz="1400" dirty="0" err="1" smtClean="0">
                <a:effectLst/>
              </a:rPr>
              <a:t>Ramanaidu</a:t>
            </a:r>
            <a:r>
              <a:rPr lang="en-US" sz="1400" dirty="0" smtClean="0">
                <a:effectLst/>
              </a:rPr>
              <a:t> Film Studios, </a:t>
            </a:r>
            <a:r>
              <a:rPr lang="en-US" sz="1400" dirty="0" err="1" smtClean="0">
                <a:effectLst/>
              </a:rPr>
              <a:t>Gangavaram</a:t>
            </a:r>
            <a:r>
              <a:rPr lang="en-US" sz="1400" dirty="0" smtClean="0">
                <a:effectLst/>
              </a:rPr>
              <a:t> Beach, TU 142 Air Craft Museum, Light House and The Ross Hill.</a:t>
            </a:r>
          </a:p>
          <a:p>
            <a:r>
              <a:rPr lang="en-US" sz="1400" dirty="0" smtClean="0">
                <a:effectLst/>
              </a:rPr>
              <a:t> </a:t>
            </a:r>
          </a:p>
          <a:p>
            <a:r>
              <a:rPr lang="en-US" sz="1400" dirty="0" smtClean="0">
                <a:effectLst/>
              </a:rPr>
              <a:t>Visakhapatnam, commonly referred to as the City of Destiny, has been selected as one of the Indian cities to be developed as a smart city under the Smart Cities Mission. The city was ranked eighth among the top 20 cities shortlisted to be developed as a Smart City. AECOM is providing the master plan and sector specific smart infrastructure project plans for the Visakhapatnam Smart City in Andhra Pradesh, India. The aim of the Smart City is to efficiently utilize the available assets, resources and infrastructure to enhance the quality of urban life and provide a clean, sustainable environment for living . The main focus will be on core infrastructure services like power supply, sanitation, disaster management, efficient urban mobility; public transportation, safety, social security etc. In context of the Visakhapatnam Smart City, Visakhapatnam Metro Rail is proposed which is a rapid transit system in the Greater Visakhapatnam Municipal Corporation (GVMC), Andhra Pradesh, India. The system is proposed to reduce traffic congestion, pollution, man-hours as well as providing a modern and efficient public transport system in the city.  </a:t>
            </a:r>
          </a:p>
          <a:p>
            <a:pPr eaLnBrk="1" hangingPunct="1">
              <a:lnSpc>
                <a:spcPct val="95000"/>
              </a:lnSpc>
            </a:pPr>
            <a:endParaRPr lang="en-US" sz="1800" dirty="0">
              <a:effectLst/>
              <a:latin typeface="Arial" charset="0"/>
            </a:endParaRPr>
          </a:p>
        </p:txBody>
      </p:sp>
      <p:sp>
        <p:nvSpPr>
          <p:cNvPr id="2233" name="Text Box 185"/>
          <p:cNvSpPr txBox="1">
            <a:spLocks noChangeArrowheads="1"/>
          </p:cNvSpPr>
          <p:nvPr/>
        </p:nvSpPr>
        <p:spPr bwMode="auto">
          <a:xfrm>
            <a:off x="523832" y="6951142"/>
            <a:ext cx="9067800" cy="650875"/>
          </a:xfrm>
          <a:prstGeom prst="rect">
            <a:avLst/>
          </a:prstGeom>
          <a:gradFill rotWithShape="0">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3600" b="1" dirty="0" smtClean="0">
                <a:solidFill>
                  <a:schemeClr val="bg1"/>
                </a:solidFill>
                <a:effectLst>
                  <a:outerShdw blurRad="38100" dist="38100" dir="2700000" algn="tl">
                    <a:srgbClr val="000000"/>
                  </a:outerShdw>
                </a:effectLst>
              </a:rPr>
              <a:t>STUDY AREA</a:t>
            </a:r>
            <a:endParaRPr lang="en-US" sz="3600" b="1" dirty="0">
              <a:solidFill>
                <a:schemeClr val="bg1"/>
              </a:solidFill>
              <a:effectLst>
                <a:outerShdw blurRad="38100" dist="38100" dir="2700000" algn="tl">
                  <a:srgbClr val="000000"/>
                </a:outerShdw>
              </a:effectLst>
            </a:endParaRPr>
          </a:p>
        </p:txBody>
      </p:sp>
      <p:sp>
        <p:nvSpPr>
          <p:cNvPr id="2234" name="Text Box 186"/>
          <p:cNvSpPr txBox="1">
            <a:spLocks noChangeArrowheads="1"/>
          </p:cNvSpPr>
          <p:nvPr/>
        </p:nvSpPr>
        <p:spPr bwMode="auto">
          <a:xfrm>
            <a:off x="10905188" y="4858980"/>
            <a:ext cx="10363200" cy="646331"/>
          </a:xfrm>
          <a:prstGeom prst="rect">
            <a:avLst/>
          </a:prstGeom>
          <a:gradFill rotWithShape="0">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IN" sz="3600" b="1" dirty="0" smtClean="0">
                <a:solidFill>
                  <a:schemeClr val="bg1"/>
                </a:solidFill>
                <a:effectLst>
                  <a:outerShdw blurRad="38100" dist="38100" dir="2700000" algn="tl">
                    <a:srgbClr val="000000"/>
                  </a:outerShdw>
                </a:effectLst>
              </a:rPr>
              <a:t>METHODOLOGY</a:t>
            </a:r>
            <a:endParaRPr lang="en-US" sz="3600" b="1" dirty="0">
              <a:solidFill>
                <a:schemeClr val="bg1"/>
              </a:solidFill>
              <a:effectLst>
                <a:outerShdw blurRad="38100" dist="38100" dir="2700000" algn="tl">
                  <a:srgbClr val="000000"/>
                </a:outerShdw>
              </a:effectLst>
            </a:endParaRPr>
          </a:p>
        </p:txBody>
      </p:sp>
      <p:sp>
        <p:nvSpPr>
          <p:cNvPr id="2236" name="Text Box 188"/>
          <p:cNvSpPr txBox="1">
            <a:spLocks noChangeArrowheads="1"/>
          </p:cNvSpPr>
          <p:nvPr/>
        </p:nvSpPr>
        <p:spPr bwMode="auto">
          <a:xfrm>
            <a:off x="32307213" y="17221200"/>
            <a:ext cx="11049000" cy="3324197"/>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pPr marL="342900" indent="-342900">
              <a:buAutoNum type="arabicPeriod"/>
            </a:pPr>
            <a:r>
              <a:rPr lang="en-IN" sz="1200" dirty="0" smtClean="0">
                <a:effectLst/>
              </a:rPr>
              <a:t>Sara I. Mohammad, Patricia C. </a:t>
            </a:r>
            <a:r>
              <a:rPr lang="en-IN" sz="1200" dirty="0" err="1" smtClean="0">
                <a:effectLst/>
              </a:rPr>
              <a:t>Melo</a:t>
            </a:r>
            <a:r>
              <a:rPr lang="en-IN" sz="1200" dirty="0" smtClean="0">
                <a:effectLst/>
              </a:rPr>
              <a:t>, Daniel J. Graham (2017). “The effect of the Dubai Metro on the value of residential and commercial properties”; The Journal of Transport and Land Use; Vol. 10(1); pp. 263–290. </a:t>
            </a:r>
            <a:endParaRPr lang="en-US" sz="1200" dirty="0" smtClean="0">
              <a:effectLst/>
            </a:endParaRPr>
          </a:p>
          <a:p>
            <a:pPr marL="342900" indent="-342900">
              <a:buAutoNum type="arabicPeriod" startAt="2"/>
            </a:pPr>
            <a:r>
              <a:rPr lang="en-IN" sz="1200" dirty="0" err="1" smtClean="0">
                <a:effectLst/>
              </a:rPr>
              <a:t>SaurabhY.Chandarana</a:t>
            </a:r>
            <a:r>
              <a:rPr lang="en-IN" sz="1200" dirty="0" smtClean="0">
                <a:effectLst/>
              </a:rPr>
              <a:t> (2015). “Delhi Metro Rail Project- First Modern Metro Rail Project of India”; CE597 – Infrastructure Planning Individual Assignment, Purdue University, West Lafayette, IN; pp.1-13.</a:t>
            </a:r>
            <a:endParaRPr lang="en-US" sz="1200" dirty="0" smtClean="0">
              <a:effectLst/>
            </a:endParaRPr>
          </a:p>
          <a:p>
            <a:pPr marL="342900" indent="-342900">
              <a:buAutoNum type="arabicPeriod" startAt="3"/>
            </a:pPr>
            <a:r>
              <a:rPr lang="en-IN" sz="1200" dirty="0" err="1" smtClean="0">
                <a:effectLst/>
              </a:rPr>
              <a:t>Dipti</a:t>
            </a:r>
            <a:r>
              <a:rPr lang="en-IN" sz="1200" dirty="0" smtClean="0">
                <a:effectLst/>
              </a:rPr>
              <a:t> </a:t>
            </a:r>
            <a:r>
              <a:rPr lang="en-IN" sz="1200" dirty="0" err="1" smtClean="0">
                <a:effectLst/>
              </a:rPr>
              <a:t>Ranjan</a:t>
            </a:r>
            <a:r>
              <a:rPr lang="en-IN" sz="1200" dirty="0" smtClean="0">
                <a:effectLst/>
              </a:rPr>
              <a:t> </a:t>
            </a:r>
            <a:r>
              <a:rPr lang="en-IN" sz="1200" dirty="0" err="1" smtClean="0">
                <a:effectLst/>
              </a:rPr>
              <a:t>Mohapatra</a:t>
            </a:r>
            <a:r>
              <a:rPr lang="en-IN" sz="1200" dirty="0" smtClean="0">
                <a:effectLst/>
              </a:rPr>
              <a:t> (2015). “An Economic Analysis of Light Rail Transit in Addis Ababa, Ethiopia”; European Academic Research; Vol. 3(3); pp. 3114-3144.</a:t>
            </a:r>
            <a:endParaRPr lang="en-US" sz="1200" dirty="0" smtClean="0">
              <a:effectLst/>
            </a:endParaRPr>
          </a:p>
          <a:p>
            <a:pPr marL="342900" indent="-342900">
              <a:buAutoNum type="arabicPeriod" startAt="4"/>
            </a:pPr>
            <a:r>
              <a:rPr lang="en-IN" sz="1200" dirty="0" smtClean="0">
                <a:effectLst/>
              </a:rPr>
              <a:t>Niraj Sharma, </a:t>
            </a:r>
            <a:r>
              <a:rPr lang="en-IN" sz="1200" dirty="0" err="1" smtClean="0">
                <a:effectLst/>
              </a:rPr>
              <a:t>Rajni</a:t>
            </a:r>
            <a:r>
              <a:rPr lang="en-IN" sz="1200" dirty="0" smtClean="0">
                <a:effectLst/>
              </a:rPr>
              <a:t> </a:t>
            </a:r>
            <a:r>
              <a:rPr lang="en-IN" sz="1200" dirty="0" err="1" smtClean="0">
                <a:effectLst/>
              </a:rPr>
              <a:t>Dhyani</a:t>
            </a:r>
            <a:r>
              <a:rPr lang="en-IN" sz="1200" dirty="0" smtClean="0">
                <a:effectLst/>
              </a:rPr>
              <a:t>, S. </a:t>
            </a:r>
            <a:r>
              <a:rPr lang="en-IN" sz="1200" dirty="0" err="1" smtClean="0">
                <a:effectLst/>
              </a:rPr>
              <a:t>Gangopadhyay</a:t>
            </a:r>
            <a:r>
              <a:rPr lang="en-IN" sz="1200" dirty="0" smtClean="0">
                <a:effectLst/>
              </a:rPr>
              <a:t> (2013). “Critical Issues Related to Metro Rail Projects in India”; Journal of Infrastructure Development; Vol. 5(1); pp. 67–86.</a:t>
            </a:r>
            <a:endParaRPr lang="en-US" sz="1200" dirty="0" smtClean="0">
              <a:effectLst/>
            </a:endParaRPr>
          </a:p>
          <a:p>
            <a:pPr marL="342900" indent="-342900">
              <a:buAutoNum type="arabicPeriod" startAt="5"/>
            </a:pPr>
            <a:r>
              <a:rPr lang="en-IN" sz="1200" dirty="0" err="1" smtClean="0">
                <a:effectLst/>
              </a:rPr>
              <a:t>V.Sridhar</a:t>
            </a:r>
            <a:r>
              <a:rPr lang="en-IN" sz="1200" dirty="0" smtClean="0">
                <a:effectLst/>
              </a:rPr>
              <a:t> (2012). “Automated System Design for Metro Train”; International Journal of Computer Science Engineering (IJCSE); Vol. 1(1); pp. 30-41.</a:t>
            </a:r>
            <a:endParaRPr lang="en-US" sz="1200" dirty="0" smtClean="0">
              <a:effectLst/>
            </a:endParaRPr>
          </a:p>
          <a:p>
            <a:pPr marL="342900" indent="-342900">
              <a:buAutoNum type="arabicPeriod" startAt="6"/>
            </a:pPr>
            <a:r>
              <a:rPr lang="en-IN" sz="1200" dirty="0" smtClean="0">
                <a:effectLst/>
              </a:rPr>
              <a:t>“Metro Brazil: Overview” (2012). Global Cities Initiative, Brookings.</a:t>
            </a:r>
            <a:endParaRPr lang="en-US" sz="1200" dirty="0" smtClean="0">
              <a:effectLst/>
            </a:endParaRPr>
          </a:p>
          <a:p>
            <a:pPr marL="342900" indent="-342900">
              <a:buAutoNum type="arabicPeriod" startAt="7"/>
            </a:pPr>
            <a:r>
              <a:rPr lang="en-IN" sz="1200" dirty="0" err="1" smtClean="0">
                <a:effectLst/>
              </a:rPr>
              <a:t>Sachin</a:t>
            </a:r>
            <a:r>
              <a:rPr lang="en-IN" sz="1200" dirty="0" smtClean="0">
                <a:effectLst/>
              </a:rPr>
              <a:t> </a:t>
            </a:r>
            <a:r>
              <a:rPr lang="en-IN" sz="1200" dirty="0" err="1" smtClean="0">
                <a:effectLst/>
              </a:rPr>
              <a:t>Sabharwal</a:t>
            </a:r>
            <a:r>
              <a:rPr lang="en-IN" sz="1200" dirty="0" smtClean="0">
                <a:effectLst/>
              </a:rPr>
              <a:t>, Mona </a:t>
            </a:r>
            <a:r>
              <a:rPr lang="en-IN" sz="1200" dirty="0" err="1" smtClean="0">
                <a:effectLst/>
              </a:rPr>
              <a:t>Goel</a:t>
            </a:r>
            <a:r>
              <a:rPr lang="en-IN" sz="1200" dirty="0" smtClean="0">
                <a:effectLst/>
              </a:rPr>
              <a:t> (2011). “Delhi Metro: A Solution to the Problem of Congestion and Pollution in the Modern City like Delhi”;     International Journal Of Business Economics And Management Research; Vol. 2(9); pp.53-60.</a:t>
            </a:r>
            <a:endParaRPr lang="en-US" sz="1200" dirty="0" smtClean="0">
              <a:effectLst/>
            </a:endParaRPr>
          </a:p>
          <a:p>
            <a:r>
              <a:rPr lang="en-IN" sz="1200" dirty="0" smtClean="0">
                <a:effectLst/>
              </a:rPr>
              <a:t>8.     N. </a:t>
            </a:r>
            <a:r>
              <a:rPr lang="en-IN" sz="1200" dirty="0" err="1" smtClean="0">
                <a:effectLst/>
              </a:rPr>
              <a:t>Sivasailam</a:t>
            </a:r>
            <a:r>
              <a:rPr lang="en-IN" sz="1200" dirty="0" smtClean="0">
                <a:effectLst/>
              </a:rPr>
              <a:t> (2010). “An overview of present &amp; Future of Bangalore Metro Rail Project”; 12</a:t>
            </a:r>
            <a:r>
              <a:rPr lang="en-IN" sz="1200" baseline="30000" dirty="0" smtClean="0">
                <a:effectLst/>
              </a:rPr>
              <a:t>th</a:t>
            </a:r>
            <a:r>
              <a:rPr lang="en-IN" sz="1200" dirty="0" smtClean="0">
                <a:effectLst/>
              </a:rPr>
              <a:t> World Conference on Transport Research.</a:t>
            </a:r>
            <a:endParaRPr lang="en-US" sz="1200" dirty="0" smtClean="0">
              <a:effectLst/>
            </a:endParaRPr>
          </a:p>
          <a:p>
            <a:pPr marL="342900" indent="-342900">
              <a:buAutoNum type="arabicPeriod" startAt="9"/>
            </a:pPr>
            <a:r>
              <a:rPr lang="en-IN" sz="1200" dirty="0" smtClean="0">
                <a:effectLst/>
              </a:rPr>
              <a:t>“Metro, light rail and tram systems in Europe” (2009). Published by ERRAC Roadmaps, The FP7 project of ERRAC - The European Rail Research Advisory Council; pp. 1-40.</a:t>
            </a:r>
            <a:endParaRPr lang="en-US" sz="1200" dirty="0" smtClean="0">
              <a:effectLst/>
            </a:endParaRPr>
          </a:p>
          <a:p>
            <a:pPr marL="342900" indent="-342900">
              <a:buAutoNum type="arabicPeriod" startAt="10"/>
            </a:pPr>
            <a:r>
              <a:rPr lang="en-IN" sz="1200" dirty="0" err="1" smtClean="0">
                <a:effectLst/>
              </a:rPr>
              <a:t>Mukti</a:t>
            </a:r>
            <a:r>
              <a:rPr lang="en-IN" sz="1200" dirty="0" smtClean="0">
                <a:effectLst/>
              </a:rPr>
              <a:t> </a:t>
            </a:r>
            <a:r>
              <a:rPr lang="en-IN" sz="1200" dirty="0" err="1" smtClean="0">
                <a:effectLst/>
              </a:rPr>
              <a:t>Advani</a:t>
            </a:r>
            <a:r>
              <a:rPr lang="en-IN" sz="1200" dirty="0" smtClean="0">
                <a:effectLst/>
              </a:rPr>
              <a:t>, </a:t>
            </a:r>
            <a:r>
              <a:rPr lang="en-IN" sz="1200" dirty="0" err="1" smtClean="0">
                <a:effectLst/>
              </a:rPr>
              <a:t>Geetam</a:t>
            </a:r>
            <a:r>
              <a:rPr lang="en-IN" sz="1200" dirty="0" smtClean="0">
                <a:effectLst/>
              </a:rPr>
              <a:t> </a:t>
            </a:r>
            <a:r>
              <a:rPr lang="en-IN" sz="1200" dirty="0" err="1" smtClean="0">
                <a:effectLst/>
              </a:rPr>
              <a:t>Tiwari</a:t>
            </a:r>
            <a:r>
              <a:rPr lang="en-IN" sz="1200" dirty="0" smtClean="0">
                <a:effectLst/>
              </a:rPr>
              <a:t> (2005). “Evaluation of Public Transport Systems: Case Study of Delhi Metro”; Proceeding in START-2005 Conference held at IIT </a:t>
            </a:r>
            <a:r>
              <a:rPr lang="en-IN" sz="1200" dirty="0" err="1" smtClean="0">
                <a:effectLst/>
              </a:rPr>
              <a:t>Kharagpur</a:t>
            </a:r>
            <a:r>
              <a:rPr lang="en-IN" sz="1200" dirty="0" smtClean="0">
                <a:effectLst/>
              </a:rPr>
              <a:t>, India; pp. 1-8.</a:t>
            </a:r>
            <a:endParaRPr lang="en-US" sz="1200" dirty="0" smtClean="0">
              <a:effectLst/>
            </a:endParaRPr>
          </a:p>
          <a:p>
            <a:endParaRPr lang="en-US" sz="2000" dirty="0">
              <a:effectLst/>
            </a:endParaRPr>
          </a:p>
        </p:txBody>
      </p:sp>
      <p:sp>
        <p:nvSpPr>
          <p:cNvPr id="2237" name="Text Box 189"/>
          <p:cNvSpPr txBox="1">
            <a:spLocks noChangeArrowheads="1"/>
          </p:cNvSpPr>
          <p:nvPr/>
        </p:nvSpPr>
        <p:spPr bwMode="auto">
          <a:xfrm>
            <a:off x="32161234" y="13401692"/>
            <a:ext cx="11049000" cy="2093091"/>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1400" dirty="0" smtClean="0">
                <a:effectLst/>
              </a:rPr>
              <a:t>From the above analysis we can conclude that the growing industrialization and urbanization is attracting people from rural and other areas to concentrate in the Visakhapatnam city thus engendering population growth .The aggregate Visakhapatnam region urban populace is around 20.37 </a:t>
            </a:r>
            <a:r>
              <a:rPr lang="en-US" sz="1400" dirty="0" err="1" smtClean="0">
                <a:effectLst/>
              </a:rPr>
              <a:t>lakh</a:t>
            </a:r>
            <a:r>
              <a:rPr lang="en-US" sz="1400" dirty="0" smtClean="0">
                <a:effectLst/>
              </a:rPr>
              <a:t> and in which around 47.51% of populace are living in urban regions. Assist 85% of the aggregate locale urban populace are living in Visakhapatnam city only. Regarding decadal development rate of urban populace of Visakhapatnam city, most elevated development rate (95.7%) was recorded amid 1951-61 period, trailed by 1991-2001 period with 88.5% development rate. While around 21.3% of decadal development rate of populace recorded amid 2001-2011 in Visakhapatnam City. So, there is a great demand of urbanization and development of new and convenient mode of transportation to reduce the pollution, man-hours etc. which is the reason for the proposal of a Metro Rail in the Visakhapatnam city. Moreover, the ‘</a:t>
            </a:r>
            <a:r>
              <a:rPr lang="en-US" sz="1400" dirty="0" err="1" smtClean="0">
                <a:effectLst/>
              </a:rPr>
              <a:t>Visakhaptnam</a:t>
            </a:r>
            <a:r>
              <a:rPr lang="en-US" sz="1400" dirty="0" smtClean="0">
                <a:effectLst/>
              </a:rPr>
              <a:t> Metro Rail’ android application shows the route connectives with the nearby tourism places, educational hubs, industries etc.</a:t>
            </a:r>
          </a:p>
          <a:p>
            <a:endParaRPr lang="en-US" sz="2000" dirty="0">
              <a:effectLst/>
            </a:endParaRPr>
          </a:p>
        </p:txBody>
      </p:sp>
      <p:sp>
        <p:nvSpPr>
          <p:cNvPr id="2238" name="Text Box 190"/>
          <p:cNvSpPr txBox="1">
            <a:spLocks noChangeArrowheads="1"/>
          </p:cNvSpPr>
          <p:nvPr/>
        </p:nvSpPr>
        <p:spPr bwMode="auto">
          <a:xfrm>
            <a:off x="10885488" y="12837346"/>
            <a:ext cx="10363200" cy="646331"/>
          </a:xfrm>
          <a:prstGeom prst="rect">
            <a:avLst/>
          </a:prstGeom>
          <a:gradFill rotWithShape="0">
            <a:gsLst>
              <a:gs pos="0">
                <a:srgbClr val="000082"/>
              </a:gs>
              <a:gs pos="30000">
                <a:srgbClr val="66008F"/>
              </a:gs>
              <a:gs pos="64999">
                <a:srgbClr val="BA0066"/>
              </a:gs>
              <a:gs pos="89999">
                <a:srgbClr val="FF0000"/>
              </a:gs>
              <a:gs pos="100000">
                <a:srgbClr val="FF8200"/>
              </a:gs>
            </a:gsLst>
            <a:lin ang="2700000" scaled="1"/>
          </a:gra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IN" sz="3600" b="1" dirty="0" smtClean="0">
                <a:solidFill>
                  <a:schemeClr val="bg1"/>
                </a:solidFill>
                <a:effectLst>
                  <a:outerShdw blurRad="38100" dist="38100" dir="2700000" algn="tl">
                    <a:srgbClr val="000000"/>
                  </a:outerShdw>
                </a:effectLst>
              </a:rPr>
              <a:t>ANALYSIS</a:t>
            </a:r>
            <a:endParaRPr lang="en-US" sz="3600" b="1" dirty="0">
              <a:solidFill>
                <a:schemeClr val="bg1"/>
              </a:solidFill>
              <a:effectLst>
                <a:outerShdw blurRad="38100" dist="38100" dir="2700000" algn="tl">
                  <a:srgbClr val="000000"/>
                </a:outerShdw>
              </a:effectLst>
            </a:endParaRPr>
          </a:p>
        </p:txBody>
      </p:sp>
      <p:sp>
        <p:nvSpPr>
          <p:cNvPr id="2239" name="Text Box 191"/>
          <p:cNvSpPr txBox="1">
            <a:spLocks noChangeArrowheads="1"/>
          </p:cNvSpPr>
          <p:nvPr/>
        </p:nvSpPr>
        <p:spPr bwMode="auto">
          <a:xfrm>
            <a:off x="10846883" y="13909652"/>
            <a:ext cx="10421505" cy="2093091"/>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61170" tIns="30584" rIns="61170" bIns="30584">
            <a:spAutoFit/>
          </a:bodyPr>
          <a:lstStyle>
            <a:lvl1pPr defTabSz="612775">
              <a:defRPr sz="2400">
                <a:solidFill>
                  <a:schemeClr val="tx1"/>
                </a:solidFill>
                <a:latin typeface="Times New Roman" pitchFamily="18" charset="0"/>
              </a:defRPr>
            </a:lvl1pPr>
            <a:lvl2pPr marL="306388" defTabSz="612775">
              <a:defRPr sz="2400">
                <a:solidFill>
                  <a:schemeClr val="tx1"/>
                </a:solidFill>
                <a:latin typeface="Times New Roman" pitchFamily="18" charset="0"/>
              </a:defRPr>
            </a:lvl2pPr>
            <a:lvl3pPr marL="612775" defTabSz="612775">
              <a:defRPr sz="2400">
                <a:solidFill>
                  <a:schemeClr val="tx1"/>
                </a:solidFill>
                <a:latin typeface="Times New Roman" pitchFamily="18" charset="0"/>
              </a:defRPr>
            </a:lvl3pPr>
            <a:lvl4pPr marL="915988" defTabSz="612775">
              <a:defRPr sz="2400">
                <a:solidFill>
                  <a:schemeClr val="tx1"/>
                </a:solidFill>
                <a:latin typeface="Times New Roman" pitchFamily="18" charset="0"/>
              </a:defRPr>
            </a:lvl4pPr>
            <a:lvl5pPr marL="1222375" defTabSz="612775">
              <a:defRPr sz="2400">
                <a:solidFill>
                  <a:schemeClr val="tx1"/>
                </a:solidFill>
                <a:latin typeface="Times New Roman" pitchFamily="18" charset="0"/>
              </a:defRPr>
            </a:lvl5pPr>
            <a:lvl6pPr marL="1679575" defTabSz="612775" eaLnBrk="0" fontAlgn="base" hangingPunct="0">
              <a:spcBef>
                <a:spcPct val="0"/>
              </a:spcBef>
              <a:spcAft>
                <a:spcPct val="0"/>
              </a:spcAft>
              <a:defRPr sz="2400">
                <a:solidFill>
                  <a:schemeClr val="tx1"/>
                </a:solidFill>
                <a:latin typeface="Times New Roman" pitchFamily="18" charset="0"/>
              </a:defRPr>
            </a:lvl6pPr>
            <a:lvl7pPr marL="2136775" defTabSz="612775" eaLnBrk="0" fontAlgn="base" hangingPunct="0">
              <a:spcBef>
                <a:spcPct val="0"/>
              </a:spcBef>
              <a:spcAft>
                <a:spcPct val="0"/>
              </a:spcAft>
              <a:defRPr sz="2400">
                <a:solidFill>
                  <a:schemeClr val="tx1"/>
                </a:solidFill>
                <a:latin typeface="Times New Roman" pitchFamily="18" charset="0"/>
              </a:defRPr>
            </a:lvl7pPr>
            <a:lvl8pPr marL="2593975" defTabSz="612775" eaLnBrk="0" fontAlgn="base" hangingPunct="0">
              <a:spcBef>
                <a:spcPct val="0"/>
              </a:spcBef>
              <a:spcAft>
                <a:spcPct val="0"/>
              </a:spcAft>
              <a:defRPr sz="2400">
                <a:solidFill>
                  <a:schemeClr val="tx1"/>
                </a:solidFill>
                <a:latin typeface="Times New Roman" pitchFamily="18" charset="0"/>
              </a:defRPr>
            </a:lvl8pPr>
            <a:lvl9pPr marL="3051175" defTabSz="612775" eaLnBrk="0" fontAlgn="base" hangingPunct="0">
              <a:spcBef>
                <a:spcPct val="0"/>
              </a:spcBef>
              <a:spcAft>
                <a:spcPct val="0"/>
              </a:spcAft>
              <a:defRPr sz="2400">
                <a:solidFill>
                  <a:schemeClr val="tx1"/>
                </a:solidFill>
                <a:latin typeface="Times New Roman" pitchFamily="18" charset="0"/>
              </a:defRPr>
            </a:lvl9pPr>
          </a:lstStyle>
          <a:p>
            <a:r>
              <a:rPr lang="en-US" sz="1400" dirty="0" smtClean="0">
                <a:effectLst/>
              </a:rPr>
              <a:t>The Metro Rail project proposal consists of six stages starting from Kurmanapalem to Bheemunipatnam stretch which covers a total distance of 57.49 km. The following table </a:t>
            </a:r>
            <a:r>
              <a:rPr lang="en-US" sz="1400" dirty="0" smtClean="0">
                <a:effectLst/>
              </a:rPr>
              <a:t>2 </a:t>
            </a:r>
            <a:r>
              <a:rPr lang="en-US" sz="1400" dirty="0" smtClean="0">
                <a:effectLst/>
              </a:rPr>
              <a:t>shows the different names of the halts, distance between consequent stages and also the geo-tagged coordinates for the establishment of the Metro Rail. The following stages have been proposed keeping in mind the importance of network connectivity to tourists places (Bheemunipatnam), educational and industrial hubs (</a:t>
            </a:r>
            <a:r>
              <a:rPr lang="en-US" sz="1400" dirty="0" err="1" smtClean="0">
                <a:effectLst/>
              </a:rPr>
              <a:t>Thotlakonda</a:t>
            </a:r>
            <a:r>
              <a:rPr lang="en-US" sz="1400" dirty="0" smtClean="0">
                <a:effectLst/>
              </a:rPr>
              <a:t> gate- IT </a:t>
            </a:r>
            <a:r>
              <a:rPr lang="en-US" sz="1400" dirty="0" err="1" smtClean="0">
                <a:effectLst/>
              </a:rPr>
              <a:t>Sez</a:t>
            </a:r>
            <a:r>
              <a:rPr lang="en-US" sz="1400" dirty="0" smtClean="0">
                <a:effectLst/>
              </a:rPr>
              <a:t>); also as a check to the traffic congestion in highly traffic zones (Madhurwada, NAD junction, </a:t>
            </a:r>
            <a:r>
              <a:rPr lang="en-US" sz="1400" dirty="0" err="1" smtClean="0">
                <a:effectLst/>
              </a:rPr>
              <a:t>Gajuwaka</a:t>
            </a:r>
            <a:r>
              <a:rPr lang="en-US" sz="1400" dirty="0" smtClean="0">
                <a:effectLst/>
              </a:rPr>
              <a:t> junction and Kurmanapalem) (Figure 2). Furthermore, a 50m buffer line around the corridors has shown the extent of land use/ cover affected while considering and construction of the following corridors for the Visakhapatnam Metro Project (Figure 3</a:t>
            </a:r>
            <a:r>
              <a:rPr lang="en-US" sz="1400" dirty="0" smtClean="0">
                <a:effectLst/>
              </a:rPr>
              <a:t>). A demo of the ‘Visakhapatnam Metro Rail’ app is also made and the results are shown in the Figure 4 to Figure 9. The source code to the android application is provided in Figure 10.   </a:t>
            </a:r>
            <a:endParaRPr lang="en-US" sz="1400" dirty="0" smtClean="0">
              <a:effectLst/>
            </a:endParaRPr>
          </a:p>
          <a:p>
            <a:endParaRPr lang="en-US" sz="2000" dirty="0">
              <a:effectLst/>
            </a:endParaRPr>
          </a:p>
        </p:txBody>
      </p:sp>
      <p:sp>
        <p:nvSpPr>
          <p:cNvPr id="2241" name="Text Box 193"/>
          <p:cNvSpPr txBox="1">
            <a:spLocks noChangeArrowheads="1"/>
          </p:cNvSpPr>
          <p:nvPr/>
        </p:nvSpPr>
        <p:spPr bwMode="auto">
          <a:xfrm>
            <a:off x="585638" y="21357285"/>
            <a:ext cx="5929353" cy="276999"/>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1. Location Map of the study area</a:t>
            </a:r>
            <a:endParaRPr lang="en-US" sz="1200" dirty="0">
              <a:effectLst/>
            </a:endParaRPr>
          </a:p>
        </p:txBody>
      </p:sp>
      <p:pic>
        <p:nvPicPr>
          <p:cNvPr id="27" name="Picture 26" descr="Table2 metro corridors.JPG"/>
          <p:cNvPicPr>
            <a:picLocks noChangeAspect="1"/>
          </p:cNvPicPr>
          <p:nvPr/>
        </p:nvPicPr>
        <p:blipFill>
          <a:blip r:embed="rId3"/>
          <a:stretch>
            <a:fillRect/>
          </a:stretch>
        </p:blipFill>
        <p:spPr>
          <a:xfrm>
            <a:off x="14516048" y="16544964"/>
            <a:ext cx="6394178" cy="4876800"/>
          </a:xfrm>
          <a:prstGeom prst="rect">
            <a:avLst/>
          </a:prstGeom>
        </p:spPr>
      </p:pic>
      <p:pic>
        <p:nvPicPr>
          <p:cNvPr id="28" name="Picture 27" descr="Table2.JPG"/>
          <p:cNvPicPr>
            <a:picLocks noChangeAspect="1"/>
          </p:cNvPicPr>
          <p:nvPr/>
        </p:nvPicPr>
        <p:blipFill>
          <a:blip r:embed="rId4"/>
          <a:stretch>
            <a:fillRect/>
          </a:stretch>
        </p:blipFill>
        <p:spPr>
          <a:xfrm>
            <a:off x="7943752" y="16544964"/>
            <a:ext cx="5838825" cy="4876800"/>
          </a:xfrm>
          <a:prstGeom prst="rect">
            <a:avLst/>
          </a:prstGeom>
        </p:spPr>
      </p:pic>
      <p:pic>
        <p:nvPicPr>
          <p:cNvPr id="30" name="Picture 29" descr="Metro project study area.jpg"/>
          <p:cNvPicPr>
            <a:picLocks noChangeAspect="1"/>
          </p:cNvPicPr>
          <p:nvPr/>
        </p:nvPicPr>
        <p:blipFill>
          <a:blip r:embed="rId5" cstate="print"/>
          <a:stretch>
            <a:fillRect/>
          </a:stretch>
        </p:blipFill>
        <p:spPr>
          <a:xfrm>
            <a:off x="807255" y="14997362"/>
            <a:ext cx="5451414" cy="6056557"/>
          </a:xfrm>
          <a:prstGeom prst="rect">
            <a:avLst/>
          </a:prstGeom>
        </p:spPr>
      </p:pic>
      <p:pic>
        <p:nvPicPr>
          <p:cNvPr id="2" name="Picture 1"/>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21409022" y="4700505"/>
            <a:ext cx="5097466" cy="6596721"/>
          </a:xfrm>
          <a:prstGeom prst="rect">
            <a:avLst/>
          </a:prstGeom>
        </p:spPr>
      </p:pic>
      <p:pic>
        <p:nvPicPr>
          <p:cNvPr id="3" name="Picture 2"/>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26889786" y="4700505"/>
            <a:ext cx="5164643" cy="6683655"/>
          </a:xfrm>
          <a:prstGeom prst="rect">
            <a:avLst/>
          </a:prstGeom>
        </p:spPr>
      </p:pic>
      <p:sp>
        <p:nvSpPr>
          <p:cNvPr id="25" name="Text Box 193"/>
          <p:cNvSpPr txBox="1">
            <a:spLocks noChangeArrowheads="1"/>
          </p:cNvSpPr>
          <p:nvPr/>
        </p:nvSpPr>
        <p:spPr bwMode="auto">
          <a:xfrm>
            <a:off x="21631986" y="11563350"/>
            <a:ext cx="4874502" cy="276690"/>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2. Layout view of Visakhapatnam Metro Rail corridors</a:t>
            </a:r>
            <a:endParaRPr lang="en-US" sz="1200" dirty="0">
              <a:effectLst/>
            </a:endParaRPr>
          </a:p>
        </p:txBody>
      </p:sp>
      <p:sp>
        <p:nvSpPr>
          <p:cNvPr id="26" name="Text Box 193"/>
          <p:cNvSpPr txBox="1">
            <a:spLocks noChangeArrowheads="1"/>
          </p:cNvSpPr>
          <p:nvPr/>
        </p:nvSpPr>
        <p:spPr bwMode="auto">
          <a:xfrm>
            <a:off x="26862426" y="11541126"/>
            <a:ext cx="5192003" cy="276999"/>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3. Layout view of Visakhapatnam Metro Corridors’ buffers</a:t>
            </a:r>
            <a:endParaRPr lang="en-US" sz="1200" dirty="0">
              <a:effectLst/>
            </a:endParaRPr>
          </a:p>
        </p:txBody>
      </p:sp>
      <p:pic>
        <p:nvPicPr>
          <p:cNvPr id="29" name="Picture 28" descr="Login.PNG"/>
          <p:cNvPicPr>
            <a:picLocks noChangeAspect="1"/>
          </p:cNvPicPr>
          <p:nvPr/>
        </p:nvPicPr>
        <p:blipFill>
          <a:blip r:embed="rId8"/>
          <a:stretch>
            <a:fillRect/>
          </a:stretch>
        </p:blipFill>
        <p:spPr>
          <a:xfrm>
            <a:off x="21731286" y="12044370"/>
            <a:ext cx="2360172" cy="4000526"/>
          </a:xfrm>
          <a:prstGeom prst="rect">
            <a:avLst/>
          </a:prstGeom>
        </p:spPr>
      </p:pic>
      <p:pic>
        <p:nvPicPr>
          <p:cNvPr id="31" name="Picture 30" descr="Home.PNG"/>
          <p:cNvPicPr>
            <a:picLocks noChangeAspect="1"/>
          </p:cNvPicPr>
          <p:nvPr/>
        </p:nvPicPr>
        <p:blipFill>
          <a:blip r:embed="rId9"/>
          <a:stretch>
            <a:fillRect/>
          </a:stretch>
        </p:blipFill>
        <p:spPr>
          <a:xfrm>
            <a:off x="24803120" y="12044370"/>
            <a:ext cx="2500330" cy="3997702"/>
          </a:xfrm>
          <a:prstGeom prst="rect">
            <a:avLst/>
          </a:prstGeom>
        </p:spPr>
      </p:pic>
      <p:pic>
        <p:nvPicPr>
          <p:cNvPr id="37" name="Picture 36" descr="getFare.PNG"/>
          <p:cNvPicPr>
            <a:picLocks noChangeAspect="1"/>
          </p:cNvPicPr>
          <p:nvPr/>
        </p:nvPicPr>
        <p:blipFill>
          <a:blip r:embed="rId10"/>
          <a:stretch>
            <a:fillRect/>
          </a:stretch>
        </p:blipFill>
        <p:spPr>
          <a:xfrm>
            <a:off x="28089268" y="12044370"/>
            <a:ext cx="2572856" cy="3929090"/>
          </a:xfrm>
          <a:prstGeom prst="rect">
            <a:avLst/>
          </a:prstGeom>
        </p:spPr>
      </p:pic>
      <p:pic>
        <p:nvPicPr>
          <p:cNvPr id="38" name="Picture 37" descr="Nearest.png"/>
          <p:cNvPicPr>
            <a:picLocks noChangeAspect="1"/>
          </p:cNvPicPr>
          <p:nvPr/>
        </p:nvPicPr>
        <p:blipFill>
          <a:blip r:embed="rId11"/>
          <a:stretch>
            <a:fillRect/>
          </a:stretch>
        </p:blipFill>
        <p:spPr>
          <a:xfrm>
            <a:off x="21588410" y="17116468"/>
            <a:ext cx="2476846" cy="3915322"/>
          </a:xfrm>
          <a:prstGeom prst="rect">
            <a:avLst/>
          </a:prstGeom>
        </p:spPr>
      </p:pic>
      <p:pic>
        <p:nvPicPr>
          <p:cNvPr id="39" name="Picture 38" descr="Route.PNG"/>
          <p:cNvPicPr>
            <a:picLocks noChangeAspect="1"/>
          </p:cNvPicPr>
          <p:nvPr/>
        </p:nvPicPr>
        <p:blipFill>
          <a:blip r:embed="rId12"/>
          <a:stretch>
            <a:fillRect/>
          </a:stretch>
        </p:blipFill>
        <p:spPr>
          <a:xfrm>
            <a:off x="24874558" y="17045030"/>
            <a:ext cx="2448267" cy="3896269"/>
          </a:xfrm>
          <a:prstGeom prst="rect">
            <a:avLst/>
          </a:prstGeom>
        </p:spPr>
      </p:pic>
      <p:pic>
        <p:nvPicPr>
          <p:cNvPr id="40" name="Picture 39" descr="UpcomingMetro.png"/>
          <p:cNvPicPr>
            <a:picLocks noChangeAspect="1"/>
          </p:cNvPicPr>
          <p:nvPr/>
        </p:nvPicPr>
        <p:blipFill>
          <a:blip r:embed="rId13"/>
          <a:stretch>
            <a:fillRect/>
          </a:stretch>
        </p:blipFill>
        <p:spPr>
          <a:xfrm>
            <a:off x="28303582" y="17045030"/>
            <a:ext cx="2476191" cy="3923810"/>
          </a:xfrm>
          <a:prstGeom prst="rect">
            <a:avLst/>
          </a:prstGeom>
        </p:spPr>
      </p:pic>
      <p:sp>
        <p:nvSpPr>
          <p:cNvPr id="42" name="Text Box 193"/>
          <p:cNvSpPr txBox="1">
            <a:spLocks noChangeArrowheads="1"/>
          </p:cNvSpPr>
          <p:nvPr/>
        </p:nvSpPr>
        <p:spPr bwMode="auto">
          <a:xfrm>
            <a:off x="21731286" y="16116336"/>
            <a:ext cx="2286016" cy="461665"/>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4. Login page of Visakhapatnam Metro Rail app</a:t>
            </a:r>
            <a:endParaRPr lang="en-US" sz="1200" dirty="0">
              <a:effectLst/>
            </a:endParaRPr>
          </a:p>
        </p:txBody>
      </p:sp>
      <p:sp>
        <p:nvSpPr>
          <p:cNvPr id="43" name="Text Box 193"/>
          <p:cNvSpPr txBox="1">
            <a:spLocks noChangeArrowheads="1"/>
          </p:cNvSpPr>
          <p:nvPr/>
        </p:nvSpPr>
        <p:spPr bwMode="auto">
          <a:xfrm>
            <a:off x="24874558" y="16116336"/>
            <a:ext cx="2357454" cy="461665"/>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5.Home page of Visakhapatnam Metro Rail app</a:t>
            </a:r>
            <a:endParaRPr lang="en-US" sz="1200" dirty="0">
              <a:effectLst/>
            </a:endParaRPr>
          </a:p>
        </p:txBody>
      </p:sp>
      <p:sp>
        <p:nvSpPr>
          <p:cNvPr id="44" name="Text Box 193"/>
          <p:cNvSpPr txBox="1">
            <a:spLocks noChangeArrowheads="1"/>
          </p:cNvSpPr>
          <p:nvPr/>
        </p:nvSpPr>
        <p:spPr bwMode="auto">
          <a:xfrm>
            <a:off x="28232144" y="16044898"/>
            <a:ext cx="2357454" cy="461665"/>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6.Get_Fare page of Visakhapatnam Metro Rail app</a:t>
            </a:r>
            <a:endParaRPr lang="en-US" sz="1200" dirty="0">
              <a:effectLst/>
            </a:endParaRPr>
          </a:p>
        </p:txBody>
      </p:sp>
      <p:sp>
        <p:nvSpPr>
          <p:cNvPr id="45" name="Text Box 193"/>
          <p:cNvSpPr txBox="1">
            <a:spLocks noChangeArrowheads="1"/>
          </p:cNvSpPr>
          <p:nvPr/>
        </p:nvSpPr>
        <p:spPr bwMode="auto">
          <a:xfrm>
            <a:off x="21445534" y="21116996"/>
            <a:ext cx="2643206" cy="461665"/>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7. Nearest station page of Visakhapatnam Metro Rail app</a:t>
            </a:r>
            <a:endParaRPr lang="en-US" sz="1200" dirty="0">
              <a:effectLst/>
            </a:endParaRPr>
          </a:p>
        </p:txBody>
      </p:sp>
      <p:sp>
        <p:nvSpPr>
          <p:cNvPr id="46" name="Text Box 193"/>
          <p:cNvSpPr txBox="1">
            <a:spLocks noChangeArrowheads="1"/>
          </p:cNvSpPr>
          <p:nvPr/>
        </p:nvSpPr>
        <p:spPr bwMode="auto">
          <a:xfrm>
            <a:off x="33447118" y="11258552"/>
            <a:ext cx="9072626" cy="276999"/>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10. Source code of the Visakhapatnam Metro Rail app developed in Eclipse software</a:t>
            </a:r>
            <a:endParaRPr lang="en-US" sz="1200" dirty="0">
              <a:effectLst/>
            </a:endParaRPr>
          </a:p>
        </p:txBody>
      </p:sp>
      <p:sp>
        <p:nvSpPr>
          <p:cNvPr id="47" name="Text Box 193"/>
          <p:cNvSpPr txBox="1">
            <a:spLocks noChangeArrowheads="1"/>
          </p:cNvSpPr>
          <p:nvPr/>
        </p:nvSpPr>
        <p:spPr bwMode="auto">
          <a:xfrm>
            <a:off x="24945996" y="21045559"/>
            <a:ext cx="2357454" cy="646331"/>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8. Current station to destination station route page of Visakhapatnam Metro Rail app</a:t>
            </a:r>
            <a:endParaRPr lang="en-US" sz="1200" dirty="0">
              <a:effectLst/>
            </a:endParaRPr>
          </a:p>
        </p:txBody>
      </p:sp>
      <p:sp>
        <p:nvSpPr>
          <p:cNvPr id="48" name="Text Box 193"/>
          <p:cNvSpPr txBox="1">
            <a:spLocks noChangeArrowheads="1"/>
          </p:cNvSpPr>
          <p:nvPr/>
        </p:nvSpPr>
        <p:spPr bwMode="auto">
          <a:xfrm>
            <a:off x="28375020" y="21045558"/>
            <a:ext cx="2357454" cy="461665"/>
          </a:xfrm>
          <a:prstGeom prst="rect">
            <a:avLst/>
          </a:prstGeom>
          <a:solidFill>
            <a:schemeClr val="bg1"/>
          </a:solidFill>
          <a:ln w="57150" cmpd="thinThick">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IN" sz="1200" dirty="0" smtClean="0">
                <a:effectLst/>
              </a:rPr>
              <a:t>Figure 9. Upcoming station page of Visakhapatnam Metro Rail app</a:t>
            </a:r>
            <a:endParaRPr lang="en-US" sz="1200" dirty="0">
              <a:effectLst/>
            </a:endParaRPr>
          </a:p>
        </p:txBody>
      </p:sp>
      <p:pic>
        <p:nvPicPr>
          <p:cNvPr id="50" name="Picture 49" descr="SourceCode.PNG"/>
          <p:cNvPicPr>
            <a:picLocks noChangeAspect="1"/>
          </p:cNvPicPr>
          <p:nvPr/>
        </p:nvPicPr>
        <p:blipFill>
          <a:blip r:embed="rId14"/>
          <a:stretch>
            <a:fillRect/>
          </a:stretch>
        </p:blipFill>
        <p:spPr>
          <a:xfrm>
            <a:off x="32947052" y="4972007"/>
            <a:ext cx="10150424" cy="6101111"/>
          </a:xfrm>
          <a:prstGeom prst="rect">
            <a:avLst/>
          </a:prstGeom>
        </p:spPr>
      </p:pic>
      <p:sp>
        <p:nvSpPr>
          <p:cNvPr id="51" name="Text Box 193"/>
          <p:cNvSpPr txBox="1">
            <a:spLocks noChangeArrowheads="1"/>
          </p:cNvSpPr>
          <p:nvPr/>
        </p:nvSpPr>
        <p:spPr bwMode="auto">
          <a:xfrm>
            <a:off x="8086628" y="16187774"/>
            <a:ext cx="5643602" cy="285752"/>
          </a:xfrm>
          <a:prstGeom prst="rect">
            <a:avLst/>
          </a:prstGeom>
          <a:solidFill>
            <a:schemeClr val="bg1"/>
          </a:solidFill>
          <a:ln w="57150" cmpd="thinThick">
            <a:solidFill>
              <a:schemeClr val="tx1"/>
            </a:solidFill>
            <a:miter lim="800000"/>
            <a:headEnd/>
            <a:tailEnd/>
          </a:ln>
        </p:spPr>
        <p:txBody>
          <a:bodyPr wrap="square">
            <a:spAutoFit/>
          </a:bodyPr>
          <a:lstStyle/>
          <a:p>
            <a:pPr algn="ctr">
              <a:spcBef>
                <a:spcPct val="50000"/>
              </a:spcBef>
            </a:pPr>
            <a:r>
              <a:rPr lang="en-IN" sz="1200" dirty="0"/>
              <a:t>Table 1.Growth rate of population in the study area</a:t>
            </a:r>
            <a:endParaRPr lang="en-US" sz="1200" dirty="0"/>
          </a:p>
        </p:txBody>
      </p:sp>
      <p:sp>
        <p:nvSpPr>
          <p:cNvPr id="52" name="Text Box 193"/>
          <p:cNvSpPr txBox="1">
            <a:spLocks noChangeArrowheads="1"/>
          </p:cNvSpPr>
          <p:nvPr/>
        </p:nvSpPr>
        <p:spPr bwMode="auto">
          <a:xfrm>
            <a:off x="14587486" y="16187774"/>
            <a:ext cx="6215106" cy="276999"/>
          </a:xfrm>
          <a:prstGeom prst="rect">
            <a:avLst/>
          </a:prstGeom>
          <a:solidFill>
            <a:schemeClr val="bg1"/>
          </a:solidFill>
          <a:ln w="57150" cmpd="thinThick">
            <a:solidFill>
              <a:schemeClr val="tx1"/>
            </a:solidFill>
            <a:miter lim="800000"/>
            <a:headEnd/>
            <a:tailEnd/>
          </a:ln>
        </p:spPr>
        <p:txBody>
          <a:bodyPr wrap="square">
            <a:spAutoFit/>
          </a:bodyPr>
          <a:lstStyle/>
          <a:p>
            <a:pPr algn="ctr">
              <a:spcBef>
                <a:spcPct val="50000"/>
              </a:spcBef>
            </a:pPr>
            <a:r>
              <a:rPr lang="en-IN" sz="1200"/>
              <a:t>Table 2. Brief illustration of Metro Rail corridors.</a:t>
            </a:r>
            <a:endParaRPr lang="en-US" sz="120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1647</TotalTime>
  <Words>1660</Words>
  <Application>Microsoft Office PowerPoint</Application>
  <PresentationFormat>Custom</PresentationFormat>
  <Paragraphs>58</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Slide 1</vt:lpstr>
    </vt:vector>
  </TitlesOfParts>
  <Company>P&amp;D Graphics</Company>
  <LinksUpToDate>false</LinksUpToDate>
  <SharedDoc>false</SharedDoc>
  <HyperlinkBase>www.posters4research.com</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48x96  poster template</dc:title>
  <dc:creator>David Starke</dc:creator>
  <dc:description>For output services or help using this template go to:_x000d_
www.posters4research.com_x000d_
copyright of P&amp;D Display Graphics, LLC</dc:description>
  <cp:lastModifiedBy>Windows User</cp:lastModifiedBy>
  <cp:revision>112</cp:revision>
  <cp:lastPrinted>2000-08-03T00:31:24Z</cp:lastPrinted>
  <dcterms:created xsi:type="dcterms:W3CDTF">2000-02-09T15:01:13Z</dcterms:created>
  <dcterms:modified xsi:type="dcterms:W3CDTF">2018-09-20T11:11:21Z</dcterms:modified>
</cp:coreProperties>
</file>