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8803600" cy="36004500"/>
  <p:notesSz cx="6858000" cy="9144000"/>
  <p:defaultTextStyle>
    <a:defPPr>
      <a:defRPr lang="it-IT"/>
    </a:defPPr>
    <a:lvl1pPr marL="0" algn="l" defTabSz="3291840" rtl="0" eaLnBrk="1" latinLnBrk="0" hangingPunct="1">
      <a:defRPr sz="6500" kern="1200">
        <a:solidFill>
          <a:schemeClr val="tx1"/>
        </a:solidFill>
        <a:latin typeface="+mn-lt"/>
        <a:ea typeface="+mn-ea"/>
        <a:cs typeface="+mn-cs"/>
      </a:defRPr>
    </a:lvl1pPr>
    <a:lvl2pPr marL="1645920" algn="l" defTabSz="3291840" rtl="0" eaLnBrk="1" latinLnBrk="0" hangingPunct="1">
      <a:defRPr sz="6500" kern="1200">
        <a:solidFill>
          <a:schemeClr val="tx1"/>
        </a:solidFill>
        <a:latin typeface="+mn-lt"/>
        <a:ea typeface="+mn-ea"/>
        <a:cs typeface="+mn-cs"/>
      </a:defRPr>
    </a:lvl2pPr>
    <a:lvl3pPr marL="3291840" algn="l" defTabSz="3291840" rtl="0" eaLnBrk="1" latinLnBrk="0" hangingPunct="1">
      <a:defRPr sz="6500" kern="1200">
        <a:solidFill>
          <a:schemeClr val="tx1"/>
        </a:solidFill>
        <a:latin typeface="+mn-lt"/>
        <a:ea typeface="+mn-ea"/>
        <a:cs typeface="+mn-cs"/>
      </a:defRPr>
    </a:lvl3pPr>
    <a:lvl4pPr marL="4937760" algn="l" defTabSz="3291840" rtl="0" eaLnBrk="1" latinLnBrk="0" hangingPunct="1">
      <a:defRPr sz="6500" kern="1200">
        <a:solidFill>
          <a:schemeClr val="tx1"/>
        </a:solidFill>
        <a:latin typeface="+mn-lt"/>
        <a:ea typeface="+mn-ea"/>
        <a:cs typeface="+mn-cs"/>
      </a:defRPr>
    </a:lvl4pPr>
    <a:lvl5pPr marL="6583680" algn="l" defTabSz="3291840" rtl="0" eaLnBrk="1" latinLnBrk="0" hangingPunct="1">
      <a:defRPr sz="6500" kern="1200">
        <a:solidFill>
          <a:schemeClr val="tx1"/>
        </a:solidFill>
        <a:latin typeface="+mn-lt"/>
        <a:ea typeface="+mn-ea"/>
        <a:cs typeface="+mn-cs"/>
      </a:defRPr>
    </a:lvl5pPr>
    <a:lvl6pPr marL="8229600" algn="l" defTabSz="3291840" rtl="0" eaLnBrk="1" latinLnBrk="0" hangingPunct="1">
      <a:defRPr sz="6500" kern="1200">
        <a:solidFill>
          <a:schemeClr val="tx1"/>
        </a:solidFill>
        <a:latin typeface="+mn-lt"/>
        <a:ea typeface="+mn-ea"/>
        <a:cs typeface="+mn-cs"/>
      </a:defRPr>
    </a:lvl6pPr>
    <a:lvl7pPr marL="9875520" algn="l" defTabSz="3291840" rtl="0" eaLnBrk="1" latinLnBrk="0" hangingPunct="1">
      <a:defRPr sz="6500" kern="1200">
        <a:solidFill>
          <a:schemeClr val="tx1"/>
        </a:solidFill>
        <a:latin typeface="+mn-lt"/>
        <a:ea typeface="+mn-ea"/>
        <a:cs typeface="+mn-cs"/>
      </a:defRPr>
    </a:lvl7pPr>
    <a:lvl8pPr marL="11521440" algn="l" defTabSz="3291840" rtl="0" eaLnBrk="1" latinLnBrk="0" hangingPunct="1">
      <a:defRPr sz="6500" kern="1200">
        <a:solidFill>
          <a:schemeClr val="tx1"/>
        </a:solidFill>
        <a:latin typeface="+mn-lt"/>
        <a:ea typeface="+mn-ea"/>
        <a:cs typeface="+mn-cs"/>
      </a:defRPr>
    </a:lvl8pPr>
    <a:lvl9pPr marL="13167360" algn="l" defTabSz="3291840" rtl="0" eaLnBrk="1" latinLnBrk="0" hangingPunct="1">
      <a:defRPr sz="6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36" y="2088"/>
      </p:cViewPr>
      <p:guideLst>
        <p:guide orient="horz" pos="11340"/>
        <p:guide pos="90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160270" y="11184735"/>
            <a:ext cx="24483060" cy="7717631"/>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4320540" y="20402550"/>
            <a:ext cx="20162520" cy="9201151"/>
          </a:xfrm>
        </p:spPr>
        <p:txBody>
          <a:bodyPr/>
          <a:lstStyle>
            <a:lvl1pPr marL="0" indent="0" algn="ctr">
              <a:buNone/>
              <a:defRPr>
                <a:solidFill>
                  <a:schemeClr val="tx1">
                    <a:tint val="75000"/>
                  </a:schemeClr>
                </a:solidFill>
              </a:defRPr>
            </a:lvl1pPr>
            <a:lvl2pPr marL="1645920" indent="0" algn="ctr">
              <a:buNone/>
              <a:defRPr>
                <a:solidFill>
                  <a:schemeClr val="tx1">
                    <a:tint val="75000"/>
                  </a:schemeClr>
                </a:solidFill>
              </a:defRPr>
            </a:lvl2pPr>
            <a:lvl3pPr marL="3291840" indent="0" algn="ctr">
              <a:buNone/>
              <a:defRPr>
                <a:solidFill>
                  <a:schemeClr val="tx1">
                    <a:tint val="75000"/>
                  </a:schemeClr>
                </a:solidFill>
              </a:defRPr>
            </a:lvl3pPr>
            <a:lvl4pPr marL="4937760" indent="0" algn="ctr">
              <a:buNone/>
              <a:defRPr>
                <a:solidFill>
                  <a:schemeClr val="tx1">
                    <a:tint val="75000"/>
                  </a:schemeClr>
                </a:solidFill>
              </a:defRPr>
            </a:lvl4pPr>
            <a:lvl5pPr marL="6583680" indent="0" algn="ctr">
              <a:buNone/>
              <a:defRPr>
                <a:solidFill>
                  <a:schemeClr val="tx1">
                    <a:tint val="75000"/>
                  </a:schemeClr>
                </a:solidFill>
              </a:defRPr>
            </a:lvl5pPr>
            <a:lvl6pPr marL="8229600" indent="0" algn="ctr">
              <a:buNone/>
              <a:defRPr>
                <a:solidFill>
                  <a:schemeClr val="tx1">
                    <a:tint val="75000"/>
                  </a:schemeClr>
                </a:solidFill>
              </a:defRPr>
            </a:lvl6pPr>
            <a:lvl7pPr marL="9875520" indent="0" algn="ctr">
              <a:buNone/>
              <a:defRPr>
                <a:solidFill>
                  <a:schemeClr val="tx1">
                    <a:tint val="75000"/>
                  </a:schemeClr>
                </a:solidFill>
              </a:defRPr>
            </a:lvl7pPr>
            <a:lvl8pPr marL="11521440" indent="0" algn="ctr">
              <a:buNone/>
              <a:defRPr>
                <a:solidFill>
                  <a:schemeClr val="tx1">
                    <a:tint val="75000"/>
                  </a:schemeClr>
                </a:solidFill>
              </a:defRPr>
            </a:lvl8pPr>
            <a:lvl9pPr marL="1316736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4B0A9F3-ABEC-48A6-BE74-85BD25E63EC5}" type="datetimeFigureOut">
              <a:rPr lang="it-IT" smtClean="0"/>
              <a:t>28/08/2018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275492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B0A9F3-ABEC-48A6-BE74-85BD25E63EC5}" type="datetimeFigureOut">
              <a:rPr lang="it-IT" smtClean="0"/>
              <a:t>28/08/2018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4045689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2275286" y="23136228"/>
            <a:ext cx="24483060" cy="7150893"/>
          </a:xfrm>
        </p:spPr>
        <p:txBody>
          <a:bodyPr anchor="t"/>
          <a:lstStyle>
            <a:lvl1pPr algn="l">
              <a:defRPr sz="144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2275286" y="15260247"/>
            <a:ext cx="24483060" cy="7875981"/>
          </a:xfrm>
        </p:spPr>
        <p:txBody>
          <a:bodyPr anchor="b"/>
          <a:lstStyle>
            <a:lvl1pPr marL="0" indent="0">
              <a:buNone/>
              <a:defRPr sz="7200">
                <a:solidFill>
                  <a:schemeClr val="tx1">
                    <a:tint val="75000"/>
                  </a:schemeClr>
                </a:solidFill>
              </a:defRPr>
            </a:lvl1pPr>
            <a:lvl2pPr marL="1645920" indent="0">
              <a:buNone/>
              <a:defRPr sz="6500">
                <a:solidFill>
                  <a:schemeClr val="tx1">
                    <a:tint val="75000"/>
                  </a:schemeClr>
                </a:solidFill>
              </a:defRPr>
            </a:lvl2pPr>
            <a:lvl3pPr marL="3291840" indent="0">
              <a:buNone/>
              <a:defRPr sz="5800">
                <a:solidFill>
                  <a:schemeClr val="tx1">
                    <a:tint val="75000"/>
                  </a:schemeClr>
                </a:solidFill>
              </a:defRPr>
            </a:lvl3pPr>
            <a:lvl4pPr marL="4937760" indent="0">
              <a:buNone/>
              <a:defRPr sz="5000">
                <a:solidFill>
                  <a:schemeClr val="tx1">
                    <a:tint val="75000"/>
                  </a:schemeClr>
                </a:solidFill>
              </a:defRPr>
            </a:lvl4pPr>
            <a:lvl5pPr marL="6583680" indent="0">
              <a:buNone/>
              <a:defRPr sz="5000">
                <a:solidFill>
                  <a:schemeClr val="tx1">
                    <a:tint val="75000"/>
                  </a:schemeClr>
                </a:solidFill>
              </a:defRPr>
            </a:lvl5pPr>
            <a:lvl6pPr marL="8229600" indent="0">
              <a:buNone/>
              <a:defRPr sz="5000">
                <a:solidFill>
                  <a:schemeClr val="tx1">
                    <a:tint val="75000"/>
                  </a:schemeClr>
                </a:solidFill>
              </a:defRPr>
            </a:lvl6pPr>
            <a:lvl7pPr marL="9875520" indent="0">
              <a:buNone/>
              <a:defRPr sz="5000">
                <a:solidFill>
                  <a:schemeClr val="tx1">
                    <a:tint val="75000"/>
                  </a:schemeClr>
                </a:solidFill>
              </a:defRPr>
            </a:lvl7pPr>
            <a:lvl8pPr marL="11521440" indent="0">
              <a:buNone/>
              <a:defRPr sz="5000">
                <a:solidFill>
                  <a:schemeClr val="tx1">
                    <a:tint val="75000"/>
                  </a:schemeClr>
                </a:solidFill>
              </a:defRPr>
            </a:lvl8pPr>
            <a:lvl9pPr marL="13167360" indent="0">
              <a:buNone/>
              <a:defRPr sz="50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4B0A9F3-ABEC-48A6-BE74-85BD25E63EC5}" type="datetimeFigureOut">
              <a:rPr lang="it-IT" smtClean="0"/>
              <a:t>28/08/2018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2339479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440180" y="8401054"/>
            <a:ext cx="12721590" cy="23761305"/>
          </a:xfrm>
        </p:spPr>
        <p:txBody>
          <a:bodyPr/>
          <a:lstStyle>
            <a:lvl1pPr>
              <a:defRPr sz="10100"/>
            </a:lvl1pPr>
            <a:lvl2pPr>
              <a:defRPr sz="8600"/>
            </a:lvl2pPr>
            <a:lvl3pPr>
              <a:defRPr sz="7200"/>
            </a:lvl3pPr>
            <a:lvl4pPr>
              <a:defRPr sz="6500"/>
            </a:lvl4pPr>
            <a:lvl5pPr>
              <a:defRPr sz="6500"/>
            </a:lvl5pPr>
            <a:lvl6pPr>
              <a:defRPr sz="6500"/>
            </a:lvl6pPr>
            <a:lvl7pPr>
              <a:defRPr sz="6500"/>
            </a:lvl7pPr>
            <a:lvl8pPr>
              <a:defRPr sz="6500"/>
            </a:lvl8pPr>
            <a:lvl9pPr>
              <a:defRPr sz="6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14641831" y="8401054"/>
            <a:ext cx="12721590" cy="23761305"/>
          </a:xfrm>
        </p:spPr>
        <p:txBody>
          <a:bodyPr/>
          <a:lstStyle>
            <a:lvl1pPr>
              <a:defRPr sz="10100"/>
            </a:lvl1pPr>
            <a:lvl2pPr>
              <a:defRPr sz="8600"/>
            </a:lvl2pPr>
            <a:lvl3pPr>
              <a:defRPr sz="7200"/>
            </a:lvl3pPr>
            <a:lvl4pPr>
              <a:defRPr sz="6500"/>
            </a:lvl4pPr>
            <a:lvl5pPr>
              <a:defRPr sz="6500"/>
            </a:lvl5pPr>
            <a:lvl6pPr>
              <a:defRPr sz="6500"/>
            </a:lvl6pPr>
            <a:lvl7pPr>
              <a:defRPr sz="6500"/>
            </a:lvl7pPr>
            <a:lvl8pPr>
              <a:defRPr sz="6500"/>
            </a:lvl8pPr>
            <a:lvl9pPr>
              <a:defRPr sz="65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4B0A9F3-ABEC-48A6-BE74-85BD25E63EC5}" type="datetimeFigureOut">
              <a:rPr lang="it-IT" smtClean="0"/>
              <a:t>28/08/2018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2271895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1440180" y="8059343"/>
            <a:ext cx="12726592" cy="3358751"/>
          </a:xfrm>
        </p:spPr>
        <p:txBody>
          <a:bodyPr anchor="b"/>
          <a:lstStyle>
            <a:lvl1pPr marL="0" indent="0">
              <a:buNone/>
              <a:defRPr sz="8600" b="1"/>
            </a:lvl1pPr>
            <a:lvl2pPr marL="1645920" indent="0">
              <a:buNone/>
              <a:defRPr sz="7200" b="1"/>
            </a:lvl2pPr>
            <a:lvl3pPr marL="3291840" indent="0">
              <a:buNone/>
              <a:defRPr sz="6500" b="1"/>
            </a:lvl3pPr>
            <a:lvl4pPr marL="4937760" indent="0">
              <a:buNone/>
              <a:defRPr sz="5800" b="1"/>
            </a:lvl4pPr>
            <a:lvl5pPr marL="6583680" indent="0">
              <a:buNone/>
              <a:defRPr sz="5800" b="1"/>
            </a:lvl5pPr>
            <a:lvl6pPr marL="8229600" indent="0">
              <a:buNone/>
              <a:defRPr sz="5800" b="1"/>
            </a:lvl6pPr>
            <a:lvl7pPr marL="9875520" indent="0">
              <a:buNone/>
              <a:defRPr sz="5800" b="1"/>
            </a:lvl7pPr>
            <a:lvl8pPr marL="11521440" indent="0">
              <a:buNone/>
              <a:defRPr sz="5800" b="1"/>
            </a:lvl8pPr>
            <a:lvl9pPr marL="13167360" indent="0">
              <a:buNone/>
              <a:defRPr sz="5800" b="1"/>
            </a:lvl9pPr>
          </a:lstStyle>
          <a:p>
            <a:pPr lvl="0"/>
            <a:r>
              <a:rPr lang="it-IT" smtClean="0"/>
              <a:t>Fare clic per modificare stili del testo dello schema</a:t>
            </a:r>
          </a:p>
        </p:txBody>
      </p:sp>
      <p:sp>
        <p:nvSpPr>
          <p:cNvPr id="4" name="Segnaposto contenuto 3"/>
          <p:cNvSpPr>
            <a:spLocks noGrp="1"/>
          </p:cNvSpPr>
          <p:nvPr>
            <p:ph sz="half" idx="2"/>
          </p:nvPr>
        </p:nvSpPr>
        <p:spPr>
          <a:xfrm>
            <a:off x="1440180" y="11418094"/>
            <a:ext cx="12726592" cy="20744263"/>
          </a:xfrm>
        </p:spPr>
        <p:txBody>
          <a:bodyPr/>
          <a:lstStyle>
            <a:lvl1pPr>
              <a:defRPr sz="8600"/>
            </a:lvl1pPr>
            <a:lvl2pPr>
              <a:defRPr sz="7200"/>
            </a:lvl2pPr>
            <a:lvl3pPr>
              <a:defRPr sz="6500"/>
            </a:lvl3pPr>
            <a:lvl4pPr>
              <a:defRPr sz="5800"/>
            </a:lvl4pPr>
            <a:lvl5pPr>
              <a:defRPr sz="5800"/>
            </a:lvl5pPr>
            <a:lvl6pPr>
              <a:defRPr sz="5800"/>
            </a:lvl6pPr>
            <a:lvl7pPr>
              <a:defRPr sz="5800"/>
            </a:lvl7pPr>
            <a:lvl8pPr>
              <a:defRPr sz="5800"/>
            </a:lvl8pPr>
            <a:lvl9pPr>
              <a:defRPr sz="5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14631830" y="8059343"/>
            <a:ext cx="12731592" cy="3358751"/>
          </a:xfrm>
        </p:spPr>
        <p:txBody>
          <a:bodyPr anchor="b"/>
          <a:lstStyle>
            <a:lvl1pPr marL="0" indent="0">
              <a:buNone/>
              <a:defRPr sz="8600" b="1"/>
            </a:lvl1pPr>
            <a:lvl2pPr marL="1645920" indent="0">
              <a:buNone/>
              <a:defRPr sz="7200" b="1"/>
            </a:lvl2pPr>
            <a:lvl3pPr marL="3291840" indent="0">
              <a:buNone/>
              <a:defRPr sz="6500" b="1"/>
            </a:lvl3pPr>
            <a:lvl4pPr marL="4937760" indent="0">
              <a:buNone/>
              <a:defRPr sz="5800" b="1"/>
            </a:lvl4pPr>
            <a:lvl5pPr marL="6583680" indent="0">
              <a:buNone/>
              <a:defRPr sz="5800" b="1"/>
            </a:lvl5pPr>
            <a:lvl6pPr marL="8229600" indent="0">
              <a:buNone/>
              <a:defRPr sz="5800" b="1"/>
            </a:lvl6pPr>
            <a:lvl7pPr marL="9875520" indent="0">
              <a:buNone/>
              <a:defRPr sz="5800" b="1"/>
            </a:lvl7pPr>
            <a:lvl8pPr marL="11521440" indent="0">
              <a:buNone/>
              <a:defRPr sz="5800" b="1"/>
            </a:lvl8pPr>
            <a:lvl9pPr marL="13167360" indent="0">
              <a:buNone/>
              <a:defRPr sz="58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14631830" y="11418094"/>
            <a:ext cx="12731592" cy="20744263"/>
          </a:xfrm>
        </p:spPr>
        <p:txBody>
          <a:bodyPr/>
          <a:lstStyle>
            <a:lvl1pPr>
              <a:defRPr sz="8600"/>
            </a:lvl1pPr>
            <a:lvl2pPr>
              <a:defRPr sz="7200"/>
            </a:lvl2pPr>
            <a:lvl3pPr>
              <a:defRPr sz="6500"/>
            </a:lvl3pPr>
            <a:lvl4pPr>
              <a:defRPr sz="5800"/>
            </a:lvl4pPr>
            <a:lvl5pPr>
              <a:defRPr sz="5800"/>
            </a:lvl5pPr>
            <a:lvl6pPr>
              <a:defRPr sz="5800"/>
            </a:lvl6pPr>
            <a:lvl7pPr>
              <a:defRPr sz="5800"/>
            </a:lvl7pPr>
            <a:lvl8pPr>
              <a:defRPr sz="5800"/>
            </a:lvl8pPr>
            <a:lvl9pPr>
              <a:defRPr sz="5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4B0A9F3-ABEC-48A6-BE74-85BD25E63EC5}" type="datetimeFigureOut">
              <a:rPr lang="it-IT" smtClean="0"/>
              <a:t>28/08/2018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4286753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4B0A9F3-ABEC-48A6-BE74-85BD25E63EC5}" type="datetimeFigureOut">
              <a:rPr lang="it-IT" smtClean="0"/>
              <a:t>28/08/2018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291925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4B0A9F3-ABEC-48A6-BE74-85BD25E63EC5}" type="datetimeFigureOut">
              <a:rPr lang="it-IT" smtClean="0"/>
              <a:t>28/08/2018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313811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440182" y="1433512"/>
            <a:ext cx="9476186" cy="6100763"/>
          </a:xfrm>
        </p:spPr>
        <p:txBody>
          <a:bodyPr anchor="b"/>
          <a:lstStyle>
            <a:lvl1pPr algn="l">
              <a:defRPr sz="7200" b="1"/>
            </a:lvl1pPr>
          </a:lstStyle>
          <a:p>
            <a:r>
              <a:rPr lang="it-IT" smtClean="0"/>
              <a:t>Fare clic per modificare lo stile del titolo</a:t>
            </a:r>
            <a:endParaRPr lang="it-IT"/>
          </a:p>
        </p:txBody>
      </p:sp>
      <p:sp>
        <p:nvSpPr>
          <p:cNvPr id="3" name="Segnaposto contenuto 2"/>
          <p:cNvSpPr>
            <a:spLocks noGrp="1"/>
          </p:cNvSpPr>
          <p:nvPr>
            <p:ph idx="1"/>
          </p:nvPr>
        </p:nvSpPr>
        <p:spPr>
          <a:xfrm>
            <a:off x="11261408" y="1433516"/>
            <a:ext cx="16102012" cy="30728843"/>
          </a:xfrm>
        </p:spPr>
        <p:txBody>
          <a:bodyPr/>
          <a:lstStyle>
            <a:lvl1pPr>
              <a:defRPr sz="11500"/>
            </a:lvl1pPr>
            <a:lvl2pPr>
              <a:defRPr sz="10100"/>
            </a:lvl2pPr>
            <a:lvl3pPr>
              <a:defRPr sz="8600"/>
            </a:lvl3pPr>
            <a:lvl4pPr>
              <a:defRPr sz="7200"/>
            </a:lvl4pPr>
            <a:lvl5pPr>
              <a:defRPr sz="7200"/>
            </a:lvl5pPr>
            <a:lvl6pPr>
              <a:defRPr sz="7200"/>
            </a:lvl6pPr>
            <a:lvl7pPr>
              <a:defRPr sz="7200"/>
            </a:lvl7pPr>
            <a:lvl8pPr>
              <a:defRPr sz="7200"/>
            </a:lvl8pPr>
            <a:lvl9pPr>
              <a:defRPr sz="7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1440182" y="7534278"/>
            <a:ext cx="9476186" cy="24628081"/>
          </a:xfrm>
        </p:spPr>
        <p:txBody>
          <a:bodyPr/>
          <a:lstStyle>
            <a:lvl1pPr marL="0" indent="0">
              <a:buNone/>
              <a:defRPr sz="5000"/>
            </a:lvl1pPr>
            <a:lvl2pPr marL="1645920" indent="0">
              <a:buNone/>
              <a:defRPr sz="4300"/>
            </a:lvl2pPr>
            <a:lvl3pPr marL="3291840" indent="0">
              <a:buNone/>
              <a:defRPr sz="3600"/>
            </a:lvl3pPr>
            <a:lvl4pPr marL="4937760" indent="0">
              <a:buNone/>
              <a:defRPr sz="3200"/>
            </a:lvl4pPr>
            <a:lvl5pPr marL="6583680" indent="0">
              <a:buNone/>
              <a:defRPr sz="3200"/>
            </a:lvl5pPr>
            <a:lvl6pPr marL="8229600" indent="0">
              <a:buNone/>
              <a:defRPr sz="3200"/>
            </a:lvl6pPr>
            <a:lvl7pPr marL="9875520" indent="0">
              <a:buNone/>
              <a:defRPr sz="3200"/>
            </a:lvl7pPr>
            <a:lvl8pPr marL="11521440" indent="0">
              <a:buNone/>
              <a:defRPr sz="3200"/>
            </a:lvl8pPr>
            <a:lvl9pPr marL="13167360" indent="0">
              <a:buNone/>
              <a:defRPr sz="32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4B0A9F3-ABEC-48A6-BE74-85BD25E63EC5}" type="datetimeFigureOut">
              <a:rPr lang="it-IT" smtClean="0"/>
              <a:t>28/08/2018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346297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645708" y="25203150"/>
            <a:ext cx="17282160" cy="2975375"/>
          </a:xfrm>
        </p:spPr>
        <p:txBody>
          <a:bodyPr anchor="b"/>
          <a:lstStyle>
            <a:lvl1pPr algn="l">
              <a:defRPr sz="72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5645708" y="3217070"/>
            <a:ext cx="17282160" cy="21602700"/>
          </a:xfrm>
        </p:spPr>
        <p:txBody>
          <a:bodyPr/>
          <a:lstStyle>
            <a:lvl1pPr marL="0" indent="0">
              <a:buNone/>
              <a:defRPr sz="11500"/>
            </a:lvl1pPr>
            <a:lvl2pPr marL="1645920" indent="0">
              <a:buNone/>
              <a:defRPr sz="10100"/>
            </a:lvl2pPr>
            <a:lvl3pPr marL="3291840" indent="0">
              <a:buNone/>
              <a:defRPr sz="860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it-IT"/>
          </a:p>
        </p:txBody>
      </p:sp>
      <p:sp>
        <p:nvSpPr>
          <p:cNvPr id="4" name="Segnaposto testo 3"/>
          <p:cNvSpPr>
            <a:spLocks noGrp="1"/>
          </p:cNvSpPr>
          <p:nvPr>
            <p:ph type="body" sz="half" idx="2"/>
          </p:nvPr>
        </p:nvSpPr>
        <p:spPr>
          <a:xfrm>
            <a:off x="5645708" y="28178524"/>
            <a:ext cx="17282160" cy="4225525"/>
          </a:xfrm>
        </p:spPr>
        <p:txBody>
          <a:bodyPr/>
          <a:lstStyle>
            <a:lvl1pPr marL="0" indent="0">
              <a:buNone/>
              <a:defRPr sz="5000"/>
            </a:lvl1pPr>
            <a:lvl2pPr marL="1645920" indent="0">
              <a:buNone/>
              <a:defRPr sz="4300"/>
            </a:lvl2pPr>
            <a:lvl3pPr marL="3291840" indent="0">
              <a:buNone/>
              <a:defRPr sz="3600"/>
            </a:lvl3pPr>
            <a:lvl4pPr marL="4937760" indent="0">
              <a:buNone/>
              <a:defRPr sz="3200"/>
            </a:lvl4pPr>
            <a:lvl5pPr marL="6583680" indent="0">
              <a:buNone/>
              <a:defRPr sz="3200"/>
            </a:lvl5pPr>
            <a:lvl6pPr marL="8229600" indent="0">
              <a:buNone/>
              <a:defRPr sz="3200"/>
            </a:lvl6pPr>
            <a:lvl7pPr marL="9875520" indent="0">
              <a:buNone/>
              <a:defRPr sz="3200"/>
            </a:lvl7pPr>
            <a:lvl8pPr marL="11521440" indent="0">
              <a:buNone/>
              <a:defRPr sz="3200"/>
            </a:lvl8pPr>
            <a:lvl9pPr marL="13167360" indent="0">
              <a:buNone/>
              <a:defRPr sz="32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4B0A9F3-ABEC-48A6-BE74-85BD25E63EC5}" type="datetimeFigureOut">
              <a:rPr lang="it-IT" smtClean="0"/>
              <a:t>28/08/2018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22221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B0A9F3-ABEC-48A6-BE74-85BD25E63EC5}" type="datetimeFigureOut">
              <a:rPr lang="it-IT" smtClean="0"/>
              <a:t>28/08/2018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3736340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20882611" y="1441852"/>
            <a:ext cx="6480810" cy="30720507"/>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440180" y="1441852"/>
            <a:ext cx="18962370" cy="30720507"/>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B0A9F3-ABEC-48A6-BE74-85BD25E63EC5}" type="datetimeFigureOut">
              <a:rPr lang="it-IT" smtClean="0"/>
              <a:t>28/08/2018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CC10F90-1A9C-4B72-B073-6308EFBCDA08}" type="slidenum">
              <a:rPr lang="it-IT" smtClean="0"/>
              <a:t>‹N›</a:t>
            </a:fld>
            <a:endParaRPr lang="it-IT"/>
          </a:p>
        </p:txBody>
      </p:sp>
    </p:spTree>
    <p:extLst>
      <p:ext uri="{BB962C8B-B14F-4D97-AF65-F5344CB8AC3E}">
        <p14:creationId xmlns:p14="http://schemas.microsoft.com/office/powerpoint/2010/main" val="68240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1440180" y="1441850"/>
            <a:ext cx="25923240" cy="6000751"/>
          </a:xfrm>
          <a:prstGeom prst="rect">
            <a:avLst/>
          </a:prstGeom>
        </p:spPr>
        <p:txBody>
          <a:bodyPr vert="horz" lIns="329184" tIns="164592" rIns="329184" bIns="164592"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1440180" y="8401054"/>
            <a:ext cx="25923240" cy="23761305"/>
          </a:xfrm>
          <a:prstGeom prst="rect">
            <a:avLst/>
          </a:prstGeom>
        </p:spPr>
        <p:txBody>
          <a:bodyPr vert="horz" lIns="329184" tIns="164592" rIns="329184" bIns="164592"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1440180" y="33370840"/>
            <a:ext cx="6720840" cy="1916907"/>
          </a:xfrm>
          <a:prstGeom prst="rect">
            <a:avLst/>
          </a:prstGeom>
        </p:spPr>
        <p:txBody>
          <a:bodyPr vert="horz" lIns="329184" tIns="164592" rIns="329184" bIns="164592" rtlCol="0" anchor="ctr"/>
          <a:lstStyle>
            <a:lvl1pPr algn="l">
              <a:defRPr sz="4300">
                <a:solidFill>
                  <a:schemeClr val="tx1">
                    <a:tint val="75000"/>
                  </a:schemeClr>
                </a:solidFill>
              </a:defRPr>
            </a:lvl1pPr>
          </a:lstStyle>
          <a:p>
            <a:fld id="{E4B0A9F3-ABEC-48A6-BE74-85BD25E63EC5}" type="datetimeFigureOut">
              <a:rPr lang="it-IT" smtClean="0"/>
              <a:t>28/08/2018</a:t>
            </a:fld>
            <a:endParaRPr lang="it-IT"/>
          </a:p>
        </p:txBody>
      </p:sp>
      <p:sp>
        <p:nvSpPr>
          <p:cNvPr id="5" name="Segnaposto piè di pagina 4"/>
          <p:cNvSpPr>
            <a:spLocks noGrp="1"/>
          </p:cNvSpPr>
          <p:nvPr>
            <p:ph type="ftr" sz="quarter" idx="3"/>
          </p:nvPr>
        </p:nvSpPr>
        <p:spPr>
          <a:xfrm>
            <a:off x="9841230" y="33370840"/>
            <a:ext cx="9121140" cy="1916907"/>
          </a:xfrm>
          <a:prstGeom prst="rect">
            <a:avLst/>
          </a:prstGeom>
        </p:spPr>
        <p:txBody>
          <a:bodyPr vert="horz" lIns="329184" tIns="164592" rIns="329184" bIns="164592" rtlCol="0" anchor="ctr"/>
          <a:lstStyle>
            <a:lvl1pPr algn="ctr">
              <a:defRPr sz="43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20642580" y="33370840"/>
            <a:ext cx="6720840" cy="1916907"/>
          </a:xfrm>
          <a:prstGeom prst="rect">
            <a:avLst/>
          </a:prstGeom>
        </p:spPr>
        <p:txBody>
          <a:bodyPr vert="horz" lIns="329184" tIns="164592" rIns="329184" bIns="164592" rtlCol="0" anchor="ctr"/>
          <a:lstStyle>
            <a:lvl1pPr algn="r">
              <a:defRPr sz="4300">
                <a:solidFill>
                  <a:schemeClr val="tx1">
                    <a:tint val="75000"/>
                  </a:schemeClr>
                </a:solidFill>
              </a:defRPr>
            </a:lvl1pPr>
          </a:lstStyle>
          <a:p>
            <a:fld id="{ECC10F90-1A9C-4B72-B073-6308EFBCDA08}" type="slidenum">
              <a:rPr lang="it-IT" smtClean="0"/>
              <a:t>‹N›</a:t>
            </a:fld>
            <a:endParaRPr lang="it-IT"/>
          </a:p>
        </p:txBody>
      </p:sp>
    </p:spTree>
    <p:extLst>
      <p:ext uri="{BB962C8B-B14F-4D97-AF65-F5344CB8AC3E}">
        <p14:creationId xmlns:p14="http://schemas.microsoft.com/office/powerpoint/2010/main" val="80338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291840" rtl="0" eaLnBrk="1" latinLnBrk="0" hangingPunct="1">
        <a:spcBef>
          <a:spcPct val="0"/>
        </a:spcBef>
        <a:buNone/>
        <a:defRPr sz="15800" kern="1200">
          <a:solidFill>
            <a:schemeClr val="tx1"/>
          </a:solidFill>
          <a:latin typeface="+mj-lt"/>
          <a:ea typeface="+mj-ea"/>
          <a:cs typeface="+mj-cs"/>
        </a:defRPr>
      </a:lvl1pPr>
    </p:titleStyle>
    <p:bodyStyle>
      <a:lvl1pPr marL="1234440" indent="-1234440" algn="l" defTabSz="3291840" rtl="0" eaLnBrk="1" latinLnBrk="0" hangingPunct="1">
        <a:spcBef>
          <a:spcPct val="20000"/>
        </a:spcBef>
        <a:buFont typeface="Arial" panose="020B0604020202020204" pitchFamily="34" charset="0"/>
        <a:buChar char="•"/>
        <a:defRPr sz="11500" kern="1200">
          <a:solidFill>
            <a:schemeClr val="tx1"/>
          </a:solidFill>
          <a:latin typeface="+mn-lt"/>
          <a:ea typeface="+mn-ea"/>
          <a:cs typeface="+mn-cs"/>
        </a:defRPr>
      </a:lvl1pPr>
      <a:lvl2pPr marL="2674620" indent="-1028700" algn="l" defTabSz="3291840" rtl="0" eaLnBrk="1" latinLnBrk="0" hangingPunct="1">
        <a:spcBef>
          <a:spcPct val="20000"/>
        </a:spcBef>
        <a:buFont typeface="Arial" panose="020B0604020202020204" pitchFamily="34" charset="0"/>
        <a:buChar char="–"/>
        <a:defRPr sz="10100" kern="1200">
          <a:solidFill>
            <a:schemeClr val="tx1"/>
          </a:solidFill>
          <a:latin typeface="+mn-lt"/>
          <a:ea typeface="+mn-ea"/>
          <a:cs typeface="+mn-cs"/>
        </a:defRPr>
      </a:lvl2pPr>
      <a:lvl3pPr marL="4114800" indent="-822960" algn="l" defTabSz="3291840" rtl="0" eaLnBrk="1" latinLnBrk="0" hangingPunct="1">
        <a:spcBef>
          <a:spcPct val="20000"/>
        </a:spcBef>
        <a:buFont typeface="Arial" panose="020B0604020202020204" pitchFamily="34" charset="0"/>
        <a:buChar char="•"/>
        <a:defRPr sz="8600" kern="1200">
          <a:solidFill>
            <a:schemeClr val="tx1"/>
          </a:solidFill>
          <a:latin typeface="+mn-lt"/>
          <a:ea typeface="+mn-ea"/>
          <a:cs typeface="+mn-cs"/>
        </a:defRPr>
      </a:lvl3pPr>
      <a:lvl4pPr marL="576072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4pPr>
      <a:lvl5pPr marL="740664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5pPr>
      <a:lvl6pPr marL="905256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6pPr>
      <a:lvl7pPr marL="1069848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7pPr>
      <a:lvl8pPr marL="1234440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8pPr>
      <a:lvl9pPr marL="13990320" indent="-822960" algn="l" defTabSz="3291840" rtl="0" eaLnBrk="1" latinLnBrk="0" hangingPunct="1">
        <a:spcBef>
          <a:spcPct val="20000"/>
        </a:spcBef>
        <a:buFont typeface="Arial" panose="020B0604020202020204" pitchFamily="34" charset="0"/>
        <a:buChar char="•"/>
        <a:defRPr sz="7200" kern="1200">
          <a:solidFill>
            <a:schemeClr val="tx1"/>
          </a:solidFill>
          <a:latin typeface="+mn-lt"/>
          <a:ea typeface="+mn-ea"/>
          <a:cs typeface="+mn-cs"/>
        </a:defRPr>
      </a:lvl9pPr>
    </p:bodyStyle>
    <p:otherStyle>
      <a:defPPr>
        <a:defRPr lang="it-IT"/>
      </a:defPPr>
      <a:lvl1pPr marL="0" algn="l" defTabSz="3291840" rtl="0" eaLnBrk="1" latinLnBrk="0" hangingPunct="1">
        <a:defRPr sz="6500" kern="1200">
          <a:solidFill>
            <a:schemeClr val="tx1"/>
          </a:solidFill>
          <a:latin typeface="+mn-lt"/>
          <a:ea typeface="+mn-ea"/>
          <a:cs typeface="+mn-cs"/>
        </a:defRPr>
      </a:lvl1pPr>
      <a:lvl2pPr marL="1645920" algn="l" defTabSz="3291840" rtl="0" eaLnBrk="1" latinLnBrk="0" hangingPunct="1">
        <a:defRPr sz="6500" kern="1200">
          <a:solidFill>
            <a:schemeClr val="tx1"/>
          </a:solidFill>
          <a:latin typeface="+mn-lt"/>
          <a:ea typeface="+mn-ea"/>
          <a:cs typeface="+mn-cs"/>
        </a:defRPr>
      </a:lvl2pPr>
      <a:lvl3pPr marL="3291840" algn="l" defTabSz="3291840" rtl="0" eaLnBrk="1" latinLnBrk="0" hangingPunct="1">
        <a:defRPr sz="6500" kern="1200">
          <a:solidFill>
            <a:schemeClr val="tx1"/>
          </a:solidFill>
          <a:latin typeface="+mn-lt"/>
          <a:ea typeface="+mn-ea"/>
          <a:cs typeface="+mn-cs"/>
        </a:defRPr>
      </a:lvl3pPr>
      <a:lvl4pPr marL="4937760" algn="l" defTabSz="3291840" rtl="0" eaLnBrk="1" latinLnBrk="0" hangingPunct="1">
        <a:defRPr sz="6500" kern="1200">
          <a:solidFill>
            <a:schemeClr val="tx1"/>
          </a:solidFill>
          <a:latin typeface="+mn-lt"/>
          <a:ea typeface="+mn-ea"/>
          <a:cs typeface="+mn-cs"/>
        </a:defRPr>
      </a:lvl4pPr>
      <a:lvl5pPr marL="6583680" algn="l" defTabSz="3291840" rtl="0" eaLnBrk="1" latinLnBrk="0" hangingPunct="1">
        <a:defRPr sz="6500" kern="1200">
          <a:solidFill>
            <a:schemeClr val="tx1"/>
          </a:solidFill>
          <a:latin typeface="+mn-lt"/>
          <a:ea typeface="+mn-ea"/>
          <a:cs typeface="+mn-cs"/>
        </a:defRPr>
      </a:lvl5pPr>
      <a:lvl6pPr marL="8229600" algn="l" defTabSz="3291840" rtl="0" eaLnBrk="1" latinLnBrk="0" hangingPunct="1">
        <a:defRPr sz="6500" kern="1200">
          <a:solidFill>
            <a:schemeClr val="tx1"/>
          </a:solidFill>
          <a:latin typeface="+mn-lt"/>
          <a:ea typeface="+mn-ea"/>
          <a:cs typeface="+mn-cs"/>
        </a:defRPr>
      </a:lvl6pPr>
      <a:lvl7pPr marL="9875520" algn="l" defTabSz="3291840" rtl="0" eaLnBrk="1" latinLnBrk="0" hangingPunct="1">
        <a:defRPr sz="6500" kern="1200">
          <a:solidFill>
            <a:schemeClr val="tx1"/>
          </a:solidFill>
          <a:latin typeface="+mn-lt"/>
          <a:ea typeface="+mn-ea"/>
          <a:cs typeface="+mn-cs"/>
        </a:defRPr>
      </a:lvl7pPr>
      <a:lvl8pPr marL="11521440" algn="l" defTabSz="3291840" rtl="0" eaLnBrk="1" latinLnBrk="0" hangingPunct="1">
        <a:defRPr sz="6500" kern="1200">
          <a:solidFill>
            <a:schemeClr val="tx1"/>
          </a:solidFill>
          <a:latin typeface="+mn-lt"/>
          <a:ea typeface="+mn-ea"/>
          <a:cs typeface="+mn-cs"/>
        </a:defRPr>
      </a:lvl8pPr>
      <a:lvl9pPr marL="13167360" algn="l" defTabSz="3291840" rtl="0" eaLnBrk="1" latinLnBrk="0" hangingPunct="1">
        <a:defRPr sz="6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http://meme-suite.org/tools/dre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155575" y="216274"/>
            <a:ext cx="28404000" cy="35532155"/>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162089" y="216274"/>
            <a:ext cx="28404000" cy="2412137"/>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430773" y="2959131"/>
            <a:ext cx="27854297" cy="576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solidFill>
                  <a:schemeClr val="tx1"/>
                </a:solidFill>
                <a:latin typeface="Garamond" panose="02020404030301010803" pitchFamily="18" charset="0"/>
              </a:rPr>
              <a:t>ABSTRACT</a:t>
            </a:r>
            <a:r>
              <a:rPr lang="it-IT" sz="4400" dirty="0">
                <a:solidFill>
                  <a:schemeClr val="lt1"/>
                </a:solidFill>
              </a:rPr>
              <a:t> </a:t>
            </a:r>
            <a:endParaRPr lang="it-IT" sz="4400" dirty="0">
              <a:solidFill>
                <a:schemeClr val="lt1"/>
              </a:solidFill>
            </a:endParaRPr>
          </a:p>
        </p:txBody>
      </p:sp>
      <p:sp>
        <p:nvSpPr>
          <p:cNvPr id="5" name="Rettangolo 4"/>
          <p:cNvSpPr/>
          <p:nvPr/>
        </p:nvSpPr>
        <p:spPr>
          <a:xfrm>
            <a:off x="418184" y="5112882"/>
            <a:ext cx="27879475" cy="576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solidFill>
                  <a:schemeClr val="tx1"/>
                </a:solidFill>
                <a:latin typeface="Garamond" panose="02020404030301010803" pitchFamily="18" charset="0"/>
              </a:rPr>
              <a:t>INTRODUCTION </a:t>
            </a:r>
          </a:p>
        </p:txBody>
      </p:sp>
      <p:sp>
        <p:nvSpPr>
          <p:cNvPr id="6" name="Rettangolo 5"/>
          <p:cNvSpPr/>
          <p:nvPr/>
        </p:nvSpPr>
        <p:spPr>
          <a:xfrm>
            <a:off x="426994" y="8641274"/>
            <a:ext cx="13903715" cy="576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solidFill>
                  <a:schemeClr val="tx1"/>
                </a:solidFill>
                <a:latin typeface="Garamond" panose="02020404030301010803" pitchFamily="18" charset="0"/>
              </a:rPr>
              <a:t>MATERIALS AND METHODS </a:t>
            </a:r>
          </a:p>
        </p:txBody>
      </p:sp>
      <p:sp>
        <p:nvSpPr>
          <p:cNvPr id="7" name="Rettangolo 6"/>
          <p:cNvSpPr/>
          <p:nvPr/>
        </p:nvSpPr>
        <p:spPr>
          <a:xfrm>
            <a:off x="371440" y="19010426"/>
            <a:ext cx="14014822" cy="576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latin typeface="Garamond" panose="02020404030301010803" pitchFamily="18" charset="0"/>
              </a:rPr>
              <a:t> </a:t>
            </a:r>
            <a:r>
              <a:rPr lang="it-IT" sz="4400" b="1" dirty="0">
                <a:solidFill>
                  <a:schemeClr val="tx1"/>
                </a:solidFill>
                <a:latin typeface="Garamond" panose="02020404030301010803" pitchFamily="18" charset="0"/>
              </a:rPr>
              <a:t>RESULTS </a:t>
            </a:r>
          </a:p>
        </p:txBody>
      </p:sp>
      <p:sp>
        <p:nvSpPr>
          <p:cNvPr id="8" name="Rettangolo 7"/>
          <p:cNvSpPr/>
          <p:nvPr/>
        </p:nvSpPr>
        <p:spPr>
          <a:xfrm>
            <a:off x="14364089" y="29091546"/>
            <a:ext cx="13950583" cy="576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solidFill>
                  <a:schemeClr val="tx1"/>
                </a:solidFill>
                <a:latin typeface="Garamond" panose="02020404030301010803" pitchFamily="18" charset="0"/>
              </a:rPr>
              <a:t>CONCLUSIONS </a:t>
            </a:r>
          </a:p>
        </p:txBody>
      </p:sp>
      <p:pic>
        <p:nvPicPr>
          <p:cNvPr id="102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4485" t="23979" r="8386" b="15083"/>
          <a:stretch/>
        </p:blipFill>
        <p:spPr bwMode="auto">
          <a:xfrm>
            <a:off x="1651849" y="21416243"/>
            <a:ext cx="11454005" cy="4503871"/>
          </a:xfrm>
          <a:prstGeom prst="rect">
            <a:avLst/>
          </a:prstGeom>
          <a:ln w="28575">
            <a:solidFill>
              <a:schemeClr val="accent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1" name="Gruppo 10"/>
          <p:cNvGrpSpPr/>
          <p:nvPr/>
        </p:nvGrpSpPr>
        <p:grpSpPr>
          <a:xfrm>
            <a:off x="15715714" y="8985417"/>
            <a:ext cx="11087637" cy="7349959"/>
            <a:chOff x="8446167" y="16242632"/>
            <a:chExt cx="11334095" cy="7668844"/>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230" t="27297" r="8657" b="31356"/>
            <a:stretch/>
          </p:blipFill>
          <p:spPr bwMode="auto">
            <a:xfrm>
              <a:off x="8446167" y="20886820"/>
              <a:ext cx="11334095" cy="302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227" t="25946" r="8662" b="10568"/>
            <a:stretch/>
          </p:blipFill>
          <p:spPr bwMode="auto">
            <a:xfrm>
              <a:off x="8446168" y="16242632"/>
              <a:ext cx="11334094" cy="4644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6541" r="17460"/>
          <a:stretch/>
        </p:blipFill>
        <p:spPr bwMode="auto">
          <a:xfrm>
            <a:off x="3636213" y="12408911"/>
            <a:ext cx="7485277" cy="6376556"/>
          </a:xfrm>
          <a:prstGeom prst="rect">
            <a:avLst/>
          </a:prstGeom>
          <a:ln w="28575">
            <a:solidFill>
              <a:schemeClr val="accent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28" name="Gruppo 27"/>
          <p:cNvGrpSpPr/>
          <p:nvPr/>
        </p:nvGrpSpPr>
        <p:grpSpPr>
          <a:xfrm>
            <a:off x="16504745" y="16562090"/>
            <a:ext cx="10052083" cy="11593288"/>
            <a:chOff x="17372815" y="17018943"/>
            <a:chExt cx="10065224" cy="12355269"/>
          </a:xfrm>
        </p:grpSpPr>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2544" t="11562" r="12573" b="5610"/>
            <a:stretch/>
          </p:blipFill>
          <p:spPr bwMode="auto">
            <a:xfrm>
              <a:off x="17372815" y="23114818"/>
              <a:ext cx="10065223" cy="6259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3230" t="5775" r="15159" b="16320"/>
            <a:stretch/>
          </p:blipFill>
          <p:spPr bwMode="auto">
            <a:xfrm>
              <a:off x="17372817" y="17018943"/>
              <a:ext cx="10065222" cy="6156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Rettangolo 1"/>
          <p:cNvSpPr/>
          <p:nvPr/>
        </p:nvSpPr>
        <p:spPr>
          <a:xfrm>
            <a:off x="5400900" y="216274"/>
            <a:ext cx="20882320" cy="1631216"/>
          </a:xfrm>
          <a:prstGeom prst="rect">
            <a:avLst/>
          </a:prstGeom>
        </p:spPr>
        <p:txBody>
          <a:bodyPr wrap="square">
            <a:spAutoFit/>
          </a:bodyPr>
          <a:lstStyle/>
          <a:p>
            <a:pPr algn="ctr"/>
            <a:r>
              <a:rPr lang="en-US" sz="5000" b="1" dirty="0">
                <a:latin typeface="Garamond" panose="02020404030301010803" pitchFamily="18" charset="0"/>
              </a:rPr>
              <a:t>Spatial and temporal distribution of small no coding </a:t>
            </a:r>
            <a:r>
              <a:rPr lang="en-US" sz="5000" b="1" dirty="0" smtClean="0">
                <a:latin typeface="Garamond" panose="02020404030301010803" pitchFamily="18" charset="0"/>
              </a:rPr>
              <a:t>RNAs </a:t>
            </a:r>
          </a:p>
          <a:p>
            <a:pPr algn="ctr"/>
            <a:r>
              <a:rPr lang="en-US" sz="5000" b="1" dirty="0" smtClean="0">
                <a:latin typeface="Garamond" panose="02020404030301010803" pitchFamily="18" charset="0"/>
              </a:rPr>
              <a:t>(miRNAs and </a:t>
            </a:r>
            <a:r>
              <a:rPr lang="en-US" sz="5000" b="1" dirty="0" err="1" smtClean="0">
                <a:latin typeface="Garamond" panose="02020404030301010803" pitchFamily="18" charset="0"/>
              </a:rPr>
              <a:t>piRNAs</a:t>
            </a:r>
            <a:r>
              <a:rPr lang="en-US" sz="5000" b="1" dirty="0" smtClean="0">
                <a:latin typeface="Garamond" panose="02020404030301010803" pitchFamily="18" charset="0"/>
              </a:rPr>
              <a:t>) </a:t>
            </a:r>
            <a:r>
              <a:rPr lang="en-US" sz="5000" b="1" dirty="0">
                <a:latin typeface="Garamond" panose="02020404030301010803" pitchFamily="18" charset="0"/>
              </a:rPr>
              <a:t>into the cell </a:t>
            </a:r>
            <a:endParaRPr lang="it-IT" sz="5000" b="1" dirty="0">
              <a:latin typeface="Garamond" panose="02020404030301010803" pitchFamily="18" charset="0"/>
            </a:endParaRPr>
          </a:p>
        </p:txBody>
      </p:sp>
      <p:pic>
        <p:nvPicPr>
          <p:cNvPr id="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1369" y="648322"/>
            <a:ext cx="6505575" cy="1364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ttangolo 15"/>
          <p:cNvSpPr/>
          <p:nvPr/>
        </p:nvSpPr>
        <p:spPr>
          <a:xfrm>
            <a:off x="317921" y="3501146"/>
            <a:ext cx="28080000" cy="1569660"/>
          </a:xfrm>
          <a:prstGeom prst="rect">
            <a:avLst/>
          </a:prstGeom>
        </p:spPr>
        <p:txBody>
          <a:bodyPr wrap="square">
            <a:spAutoFit/>
          </a:bodyPr>
          <a:lstStyle/>
          <a:p>
            <a:pPr algn="just"/>
            <a:r>
              <a:rPr lang="en-US" sz="2400" dirty="0">
                <a:latin typeface="Garamond" panose="02020404030301010803" pitchFamily="18" charset="0"/>
              </a:rPr>
              <a:t>In recent papers is clear the race to massive sequencing and how these new </a:t>
            </a:r>
            <a:r>
              <a:rPr lang="en-US" sz="2400" dirty="0" smtClean="0">
                <a:latin typeface="Garamond" panose="02020404030301010803" pitchFamily="18" charset="0"/>
              </a:rPr>
              <a:t>technologies are </a:t>
            </a:r>
            <a:r>
              <a:rPr lang="en-US" sz="2400" dirty="0">
                <a:latin typeface="Garamond" panose="02020404030301010803" pitchFamily="18" charset="0"/>
              </a:rPr>
              <a:t>changing the vision of our understanding of the intricate cellular </a:t>
            </a:r>
            <a:r>
              <a:rPr lang="en-US" sz="2400" dirty="0" smtClean="0">
                <a:latin typeface="Garamond" panose="02020404030301010803" pitchFamily="18" charset="0"/>
              </a:rPr>
              <a:t>network.</a:t>
            </a:r>
            <a:r>
              <a:rPr lang="it-IT" sz="2400" b="1" dirty="0">
                <a:latin typeface="Garamond" panose="02020404030301010803" pitchFamily="18" charset="0"/>
              </a:rPr>
              <a:t> </a:t>
            </a:r>
            <a:r>
              <a:rPr lang="en-US" sz="2400" dirty="0" smtClean="0">
                <a:latin typeface="Garamond" panose="02020404030301010803" pitchFamily="18" charset="0"/>
              </a:rPr>
              <a:t>The </a:t>
            </a:r>
            <a:r>
              <a:rPr lang="en-US" sz="2400" dirty="0">
                <a:latin typeface="Garamond" panose="02020404030301010803" pitchFamily="18" charset="0"/>
              </a:rPr>
              <a:t>growing use of high-throughput sequencing (HTS) methodologies, highlights the power of these new skills to characterize and photograph the intricate cell networks in specific cell life </a:t>
            </a:r>
            <a:r>
              <a:rPr lang="en-US" sz="2400" dirty="0" smtClean="0">
                <a:latin typeface="Garamond" panose="02020404030301010803" pitchFamily="18" charset="0"/>
              </a:rPr>
              <a:t>moment. We </a:t>
            </a:r>
            <a:r>
              <a:rPr lang="en-US" sz="2400" dirty="0">
                <a:latin typeface="Garamond" panose="02020404030301010803" pitchFamily="18" charset="0"/>
              </a:rPr>
              <a:t>analyzed the distribution of complete subclasses of small no coding RNA into the cell (miRNA and </a:t>
            </a:r>
            <a:r>
              <a:rPr lang="en-US" sz="2400" dirty="0" err="1">
                <a:latin typeface="Garamond" panose="02020404030301010803" pitchFamily="18" charset="0"/>
              </a:rPr>
              <a:t>piRNA</a:t>
            </a:r>
            <a:r>
              <a:rPr lang="en-US" sz="2400" dirty="0">
                <a:latin typeface="Garamond" panose="02020404030301010803" pitchFamily="18" charset="0"/>
              </a:rPr>
              <a:t>) analyzing the occurrence of conserved motifs onto genome-scale regulatory networks. The analysis revealed a spatial and temporal distribution of miRNAs and </a:t>
            </a:r>
            <a:r>
              <a:rPr lang="en-US" sz="2400" dirty="0" err="1">
                <a:latin typeface="Garamond" panose="02020404030301010803" pitchFamily="18" charset="0"/>
              </a:rPr>
              <a:t>piRNAs</a:t>
            </a:r>
            <a:r>
              <a:rPr lang="en-US" sz="2400" dirty="0">
                <a:latin typeface="Garamond" panose="02020404030301010803" pitchFamily="18" charset="0"/>
              </a:rPr>
              <a:t> and the possible involvement in the regulation of specific events during development.</a:t>
            </a:r>
            <a:endParaRPr lang="it-IT" sz="2400" dirty="0">
              <a:latin typeface="Garamond" panose="02020404030301010803" pitchFamily="18" charset="0"/>
            </a:endParaRPr>
          </a:p>
        </p:txBody>
      </p:sp>
      <p:sp>
        <p:nvSpPr>
          <p:cNvPr id="17" name="Rettangolo 16"/>
          <p:cNvSpPr/>
          <p:nvPr/>
        </p:nvSpPr>
        <p:spPr>
          <a:xfrm>
            <a:off x="317921" y="5747530"/>
            <a:ext cx="28080000" cy="2677656"/>
          </a:xfrm>
          <a:prstGeom prst="rect">
            <a:avLst/>
          </a:prstGeom>
        </p:spPr>
        <p:txBody>
          <a:bodyPr wrap="square">
            <a:spAutoFit/>
          </a:bodyPr>
          <a:lstStyle/>
          <a:p>
            <a:pPr algn="just"/>
            <a:r>
              <a:rPr lang="en-US" sz="2400" dirty="0">
                <a:latin typeface="Garamond" panose="02020404030301010803" pitchFamily="18" charset="0"/>
              </a:rPr>
              <a:t>The diffusion of new technologies of high throughput sequencing has resulted in a large amount of sequencing data set that gave us the opportunity to shine the spotlight on different aspects of the intricate cellular networks. The 90% of the genome is transcribed following distinct regulatory pathways, tissue-specific rhythms in specific time-points. The complex regulatory networks control is realized through different types of trans-regulators TFs (transcription factors), different classes of small noncoding RNAs and steps in their maturation. All these evidences have changed the view of cellular networks regulation. However, the advances in methods that analyze RNA populations allowed a quantitative, and rapid characterization of small RNAs in cells and/or tissues producing a picture under a precise condition. All these data are quickly stored in specialized databases that become a source of information, and by a simply changing of the initial question, it can provide surprising results. We performed an analysis of complete subset sequences of small non-coding RNA (miRNA and </a:t>
            </a:r>
            <a:r>
              <a:rPr lang="en-US" sz="2400" dirty="0" err="1">
                <a:latin typeface="Garamond" panose="02020404030301010803" pitchFamily="18" charset="0"/>
              </a:rPr>
              <a:t>piRNA</a:t>
            </a:r>
            <a:r>
              <a:rPr lang="en-US" sz="2400" dirty="0">
                <a:latin typeface="Garamond" panose="02020404030301010803" pitchFamily="18" charset="0"/>
              </a:rPr>
              <a:t>) stored in the main data base to identify occurrence of conserved motifs and possible interplay between transcription factors and small non-coding RNAs in genome-scale regulatory </a:t>
            </a:r>
            <a:r>
              <a:rPr lang="en-US" sz="2400" dirty="0" smtClean="0">
                <a:latin typeface="Garamond" panose="02020404030301010803" pitchFamily="18" charset="0"/>
              </a:rPr>
              <a:t>networks. In </a:t>
            </a:r>
            <a:r>
              <a:rPr lang="en-US" sz="2400" dirty="0">
                <a:latin typeface="Garamond" panose="02020404030301010803" pitchFamily="18" charset="0"/>
              </a:rPr>
              <a:t>particular, we analyzed the entire subgroup of Homo sapiens mature miRNA (1881 mature miRNAs sequences from </a:t>
            </a:r>
            <a:r>
              <a:rPr lang="en-US" sz="2400" u="sng" dirty="0">
                <a:solidFill>
                  <a:srgbClr val="0000FF"/>
                </a:solidFill>
                <a:latin typeface="Garamond" panose="02020404030301010803" pitchFamily="18" charset="0"/>
              </a:rPr>
              <a:t>http://www.mirbase.org/ftp.shtml</a:t>
            </a:r>
            <a:r>
              <a:rPr lang="en-US" sz="2400" dirty="0">
                <a:latin typeface="Garamond" panose="02020404030301010803" pitchFamily="18" charset="0"/>
              </a:rPr>
              <a:t>) and </a:t>
            </a:r>
            <a:r>
              <a:rPr lang="en-US" sz="2400" dirty="0" err="1">
                <a:latin typeface="Garamond" panose="02020404030301010803" pitchFamily="18" charset="0"/>
              </a:rPr>
              <a:t>piRNA</a:t>
            </a:r>
            <a:r>
              <a:rPr lang="en-US" sz="2400" dirty="0">
                <a:latin typeface="Garamond" panose="02020404030301010803" pitchFamily="18" charset="0"/>
              </a:rPr>
              <a:t> (32826 </a:t>
            </a:r>
            <a:r>
              <a:rPr lang="en-US" sz="2400" dirty="0" err="1">
                <a:latin typeface="Garamond" panose="02020404030301010803" pitchFamily="18" charset="0"/>
              </a:rPr>
              <a:t>piRNAs</a:t>
            </a:r>
            <a:r>
              <a:rPr lang="en-US" sz="2400" dirty="0">
                <a:latin typeface="Garamond" panose="02020404030301010803" pitchFamily="18" charset="0"/>
              </a:rPr>
              <a:t> sequences from </a:t>
            </a:r>
            <a:r>
              <a:rPr lang="en-US" sz="2400" u="sng" dirty="0">
                <a:solidFill>
                  <a:srgbClr val="0000FF"/>
                </a:solidFill>
                <a:latin typeface="Garamond" panose="02020404030301010803" pitchFamily="18" charset="0"/>
              </a:rPr>
              <a:t>http://regulatoryrna.org/database/piRNA/download.html</a:t>
            </a:r>
            <a:r>
              <a:rPr lang="en-US" sz="2400" dirty="0">
                <a:latin typeface="Garamond" panose="02020404030301010803" pitchFamily="18" charset="0"/>
              </a:rPr>
              <a:t>).</a:t>
            </a:r>
          </a:p>
        </p:txBody>
      </p:sp>
      <p:sp>
        <p:nvSpPr>
          <p:cNvPr id="19" name="Rettangolo 18"/>
          <p:cNvSpPr/>
          <p:nvPr/>
        </p:nvSpPr>
        <p:spPr>
          <a:xfrm>
            <a:off x="358851" y="9292112"/>
            <a:ext cx="14040000" cy="3046988"/>
          </a:xfrm>
          <a:prstGeom prst="rect">
            <a:avLst/>
          </a:prstGeom>
        </p:spPr>
        <p:txBody>
          <a:bodyPr wrap="square">
            <a:spAutoFit/>
          </a:bodyPr>
          <a:lstStyle/>
          <a:p>
            <a:pPr algn="just"/>
            <a:r>
              <a:rPr lang="en-GB" sz="2400" dirty="0">
                <a:latin typeface="Garamond" panose="02020404030301010803" pitchFamily="18" charset="0"/>
              </a:rPr>
              <a:t>Analysis pipeline was performed using different bioinformatics tools  available on line and consists of three main steps as reported in the figure 1. In the first step </a:t>
            </a:r>
            <a:r>
              <a:rPr lang="en-US" sz="2400" dirty="0">
                <a:latin typeface="Garamond" panose="02020404030301010803" pitchFamily="18" charset="0"/>
              </a:rPr>
              <a:t>were categorized all reliable conserved motifs using DREME (Discriminative Regular Expression Motif Elicitation available on </a:t>
            </a:r>
            <a:r>
              <a:rPr lang="en-US" sz="2400" u="sng" dirty="0">
                <a:solidFill>
                  <a:srgbClr val="0000FF"/>
                </a:solidFill>
                <a:latin typeface="Garamond" panose="02020404030301010803" pitchFamily="18" charset="0"/>
                <a:hlinkClick r:id="rId9"/>
              </a:rPr>
              <a:t>http://meme-suite.org/tools/dreme</a:t>
            </a:r>
            <a:r>
              <a:rPr lang="en-US" sz="2400" dirty="0">
                <a:latin typeface="Garamond" panose="02020404030301010803" pitchFamily="18" charset="0"/>
              </a:rPr>
              <a:t>). </a:t>
            </a:r>
            <a:r>
              <a:rPr lang="en-US" sz="2400" dirty="0" smtClean="0">
                <a:latin typeface="Garamond" panose="02020404030301010803" pitchFamily="18" charset="0"/>
              </a:rPr>
              <a:t>In the Second </a:t>
            </a:r>
            <a:r>
              <a:rPr lang="en-US" sz="2400" dirty="0">
                <a:latin typeface="Garamond" panose="02020404030301010803" pitchFamily="18" charset="0"/>
              </a:rPr>
              <a:t>step </a:t>
            </a:r>
            <a:r>
              <a:rPr lang="en-US" sz="2400" dirty="0" smtClean="0">
                <a:latin typeface="Garamond" panose="02020404030301010803" pitchFamily="18" charset="0"/>
              </a:rPr>
              <a:t>all the motifs </a:t>
            </a:r>
            <a:r>
              <a:rPr lang="en-US" sz="2400" dirty="0">
                <a:latin typeface="Garamond" panose="02020404030301010803" pitchFamily="18" charset="0"/>
              </a:rPr>
              <a:t>are ranked </a:t>
            </a:r>
            <a:r>
              <a:rPr lang="en-US" sz="2400" dirty="0" smtClean="0">
                <a:latin typeface="Garamond" panose="02020404030301010803" pitchFamily="18" charset="0"/>
              </a:rPr>
              <a:t>in </a:t>
            </a:r>
            <a:r>
              <a:rPr lang="en-US" sz="2400" dirty="0">
                <a:latin typeface="Garamond" panose="02020404030301010803" pitchFamily="18" charset="0"/>
              </a:rPr>
              <a:t>the database producing an alignment for each significant match searching one or more query motifs against one or more databases of target motifs </a:t>
            </a:r>
            <a:r>
              <a:rPr lang="en-US" sz="2400" dirty="0" smtClean="0">
                <a:latin typeface="Garamond" panose="02020404030301010803" pitchFamily="18" charset="0"/>
              </a:rPr>
              <a:t>(</a:t>
            </a:r>
            <a:r>
              <a:rPr lang="en-US" sz="2400" dirty="0" err="1" smtClean="0">
                <a:latin typeface="Garamond" panose="02020404030301010803" pitchFamily="18" charset="0"/>
              </a:rPr>
              <a:t>Tomtom</a:t>
            </a:r>
            <a:r>
              <a:rPr lang="en-US" sz="2400" dirty="0" smtClean="0">
                <a:latin typeface="Garamond" panose="02020404030301010803" pitchFamily="18" charset="0"/>
              </a:rPr>
              <a:t>). </a:t>
            </a:r>
            <a:r>
              <a:rPr lang="en-US" sz="2400" dirty="0">
                <a:latin typeface="Garamond" panose="02020404030301010803" pitchFamily="18" charset="0"/>
              </a:rPr>
              <a:t>The list of genes was loaded in </a:t>
            </a:r>
            <a:r>
              <a:rPr lang="en-US" sz="2400" dirty="0" err="1">
                <a:latin typeface="Garamond" panose="02020404030301010803" pitchFamily="18" charset="0"/>
              </a:rPr>
              <a:t>GeneMANIA</a:t>
            </a:r>
            <a:r>
              <a:rPr lang="en-US" sz="2400" dirty="0">
                <a:latin typeface="Garamond" panose="02020404030301010803" pitchFamily="18" charset="0"/>
              </a:rPr>
              <a:t>, another software tool to identify the most related correlation between query gene set using a guilt-by-association approach. The bioinformatics tool uses a large database of functional interaction networks from multiple organisms and each related gene is traceable to the source network used to make the prediction</a:t>
            </a:r>
            <a:r>
              <a:rPr lang="en-US" sz="2400" dirty="0" smtClean="0">
                <a:latin typeface="Garamond" panose="02020404030301010803" pitchFamily="18" charset="0"/>
              </a:rPr>
              <a:t>.</a:t>
            </a:r>
          </a:p>
        </p:txBody>
      </p:sp>
      <p:sp>
        <p:nvSpPr>
          <p:cNvPr id="21" name="CasellaDiTesto 20"/>
          <p:cNvSpPr txBox="1"/>
          <p:nvPr/>
        </p:nvSpPr>
        <p:spPr>
          <a:xfrm>
            <a:off x="1931423" y="12427961"/>
            <a:ext cx="1515723" cy="540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algn="ctr">
              <a:defRPr sz="4400" b="1">
                <a:latin typeface="Garamond" panose="02020404030301010803"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t-IT" sz="3200" dirty="0">
                <a:solidFill>
                  <a:schemeClr val="tx1"/>
                </a:solidFill>
              </a:rPr>
              <a:t>Fig.1</a:t>
            </a:r>
          </a:p>
        </p:txBody>
      </p:sp>
      <p:sp>
        <p:nvSpPr>
          <p:cNvPr id="23" name="Rettangolo 22"/>
          <p:cNvSpPr/>
          <p:nvPr/>
        </p:nvSpPr>
        <p:spPr>
          <a:xfrm>
            <a:off x="288232" y="19603734"/>
            <a:ext cx="14181238" cy="1200329"/>
          </a:xfrm>
          <a:prstGeom prst="rect">
            <a:avLst/>
          </a:prstGeom>
        </p:spPr>
        <p:txBody>
          <a:bodyPr wrap="square">
            <a:spAutoFit/>
          </a:bodyPr>
          <a:lstStyle/>
          <a:p>
            <a:pPr algn="just"/>
            <a:r>
              <a:rPr lang="it-IT" sz="2400" dirty="0">
                <a:latin typeface="Garamond" panose="02020404030301010803" pitchFamily="18" charset="0"/>
              </a:rPr>
              <a:t>From the </a:t>
            </a:r>
            <a:r>
              <a:rPr lang="it-IT" sz="2400" dirty="0" err="1">
                <a:latin typeface="Garamond" panose="02020404030301010803" pitchFamily="18" charset="0"/>
              </a:rPr>
              <a:t>analysis</a:t>
            </a:r>
            <a:r>
              <a:rPr lang="it-IT" sz="2400" dirty="0">
                <a:latin typeface="Garamond" panose="02020404030301010803" pitchFamily="18" charset="0"/>
              </a:rPr>
              <a:t> </a:t>
            </a:r>
            <a:r>
              <a:rPr lang="it-IT" sz="2400" dirty="0" err="1">
                <a:latin typeface="Garamond" panose="02020404030301010803" pitchFamily="18" charset="0"/>
              </a:rPr>
              <a:t>it</a:t>
            </a:r>
            <a:r>
              <a:rPr lang="it-IT" sz="2400" dirty="0">
                <a:latin typeface="Garamond" panose="02020404030301010803" pitchFamily="18" charset="0"/>
              </a:rPr>
              <a:t> </a:t>
            </a:r>
            <a:r>
              <a:rPr lang="it-IT" sz="2400" dirty="0" err="1">
                <a:latin typeface="Garamond" panose="02020404030301010803" pitchFamily="18" charset="0"/>
              </a:rPr>
              <a:t>was</a:t>
            </a:r>
            <a:r>
              <a:rPr lang="it-IT" sz="2400" dirty="0">
                <a:latin typeface="Garamond" panose="02020404030301010803" pitchFamily="18" charset="0"/>
              </a:rPr>
              <a:t> </a:t>
            </a:r>
            <a:r>
              <a:rPr lang="it-IT" sz="2400" dirty="0" err="1">
                <a:latin typeface="Garamond" panose="02020404030301010803" pitchFamily="18" charset="0"/>
              </a:rPr>
              <a:t>possible</a:t>
            </a:r>
            <a:r>
              <a:rPr lang="it-IT" sz="2400" dirty="0">
                <a:latin typeface="Garamond" panose="02020404030301010803" pitchFamily="18" charset="0"/>
              </a:rPr>
              <a:t> to </a:t>
            </a:r>
            <a:r>
              <a:rPr lang="it-IT" sz="2400" dirty="0" err="1">
                <a:latin typeface="Garamond" panose="02020404030301010803" pitchFamily="18" charset="0"/>
              </a:rPr>
              <a:t>identify</a:t>
            </a:r>
            <a:r>
              <a:rPr lang="it-IT" sz="2400" dirty="0">
                <a:latin typeface="Garamond" panose="02020404030301010803" pitchFamily="18" charset="0"/>
              </a:rPr>
              <a:t> the </a:t>
            </a:r>
            <a:r>
              <a:rPr lang="it-IT" sz="2400" dirty="0" err="1">
                <a:latin typeface="Garamond" panose="02020404030301010803" pitchFamily="18" charset="0"/>
              </a:rPr>
              <a:t>presence</a:t>
            </a:r>
            <a:r>
              <a:rPr lang="it-IT" sz="2400" dirty="0">
                <a:latin typeface="Garamond" panose="02020404030301010803" pitchFamily="18" charset="0"/>
              </a:rPr>
              <a:t> of </a:t>
            </a:r>
            <a:r>
              <a:rPr lang="it-IT" sz="2400" dirty="0" err="1">
                <a:latin typeface="Garamond" panose="02020404030301010803" pitchFamily="18" charset="0"/>
              </a:rPr>
              <a:t>conserved</a:t>
            </a:r>
            <a:r>
              <a:rPr lang="it-IT" sz="2400" dirty="0">
                <a:latin typeface="Garamond" panose="02020404030301010803" pitchFamily="18" charset="0"/>
              </a:rPr>
              <a:t> </a:t>
            </a:r>
            <a:r>
              <a:rPr lang="it-IT" sz="2400" dirty="0" err="1">
                <a:latin typeface="Garamond" panose="02020404030301010803" pitchFamily="18" charset="0"/>
              </a:rPr>
              <a:t>motifs</a:t>
            </a:r>
            <a:r>
              <a:rPr lang="it-IT" sz="2400" dirty="0">
                <a:latin typeface="Garamond" panose="02020404030301010803" pitchFamily="18" charset="0"/>
              </a:rPr>
              <a:t> in 66.7% of mature </a:t>
            </a:r>
            <a:r>
              <a:rPr lang="it-IT" sz="2400" dirty="0" err="1">
                <a:latin typeface="Garamond" panose="02020404030301010803" pitchFamily="18" charset="0"/>
              </a:rPr>
              <a:t>miRNAs</a:t>
            </a:r>
            <a:r>
              <a:rPr lang="it-IT" sz="2400" dirty="0">
                <a:latin typeface="Garamond" panose="02020404030301010803" pitchFamily="18" charset="0"/>
              </a:rPr>
              <a:t> </a:t>
            </a:r>
            <a:r>
              <a:rPr lang="it-IT" sz="2400" dirty="0" err="1">
                <a:latin typeface="Garamond" panose="02020404030301010803" pitchFamily="18" charset="0"/>
              </a:rPr>
              <a:t>while</a:t>
            </a:r>
            <a:r>
              <a:rPr lang="it-IT" sz="2400" dirty="0">
                <a:latin typeface="Garamond" panose="02020404030301010803" pitchFamily="18" charset="0"/>
              </a:rPr>
              <a:t> </a:t>
            </a:r>
            <a:r>
              <a:rPr lang="it-IT" sz="2400" dirty="0" err="1">
                <a:latin typeface="Garamond" panose="02020404030301010803" pitchFamily="18" charset="0"/>
              </a:rPr>
              <a:t>they</a:t>
            </a:r>
            <a:r>
              <a:rPr lang="it-IT" sz="2400" dirty="0">
                <a:latin typeface="Garamond" panose="02020404030301010803" pitchFamily="18" charset="0"/>
              </a:rPr>
              <a:t> are </a:t>
            </a:r>
            <a:r>
              <a:rPr lang="it-IT" sz="2400" dirty="0" err="1">
                <a:latin typeface="Garamond" panose="02020404030301010803" pitchFamily="18" charset="0"/>
              </a:rPr>
              <a:t>identified</a:t>
            </a:r>
            <a:r>
              <a:rPr lang="it-IT" sz="2400" dirty="0">
                <a:latin typeface="Garamond" panose="02020404030301010803" pitchFamily="18" charset="0"/>
              </a:rPr>
              <a:t> in </a:t>
            </a:r>
            <a:r>
              <a:rPr lang="it-IT" sz="2400" dirty="0" err="1">
                <a:latin typeface="Garamond" panose="02020404030301010803" pitchFamily="18" charset="0"/>
              </a:rPr>
              <a:t>about</a:t>
            </a:r>
            <a:r>
              <a:rPr lang="it-IT" sz="2400" dirty="0">
                <a:latin typeface="Garamond" panose="02020404030301010803" pitchFamily="18" charset="0"/>
              </a:rPr>
              <a:t> 94% of the </a:t>
            </a:r>
            <a:r>
              <a:rPr lang="it-IT" sz="2400" dirty="0" err="1">
                <a:latin typeface="Garamond" panose="02020404030301010803" pitchFamily="18" charset="0"/>
              </a:rPr>
              <a:t>piRNAs</a:t>
            </a:r>
            <a:r>
              <a:rPr lang="it-IT" sz="2400" dirty="0">
                <a:latin typeface="Garamond" panose="02020404030301010803" pitchFamily="18" charset="0"/>
              </a:rPr>
              <a:t>. </a:t>
            </a:r>
            <a:r>
              <a:rPr lang="it-IT" sz="2400" dirty="0" err="1">
                <a:latin typeface="Garamond" panose="02020404030301010803" pitchFamily="18" charset="0"/>
              </a:rPr>
              <a:t>Furthermore</a:t>
            </a:r>
            <a:r>
              <a:rPr lang="it-IT" sz="2400" dirty="0">
                <a:latin typeface="Garamond" panose="02020404030301010803" pitchFamily="18" charset="0"/>
              </a:rPr>
              <a:t> </a:t>
            </a:r>
            <a:r>
              <a:rPr lang="en-US" sz="2400" dirty="0" err="1">
                <a:latin typeface="Garamond" panose="02020404030301010803" pitchFamily="18" charset="0"/>
              </a:rPr>
              <a:t>i</a:t>
            </a:r>
            <a:r>
              <a:rPr lang="it-IT" sz="2400" dirty="0">
                <a:latin typeface="Garamond" panose="02020404030301010803" pitchFamily="18" charset="0"/>
              </a:rPr>
              <a:t>n the </a:t>
            </a:r>
            <a:r>
              <a:rPr lang="it-IT" sz="2400" dirty="0" err="1">
                <a:latin typeface="Garamond" panose="02020404030301010803" pitchFamily="18" charset="0"/>
              </a:rPr>
              <a:t>same</a:t>
            </a:r>
            <a:r>
              <a:rPr lang="it-IT" sz="2400" dirty="0">
                <a:latin typeface="Garamond" panose="02020404030301010803" pitchFamily="18" charset="0"/>
              </a:rPr>
              <a:t> </a:t>
            </a:r>
            <a:r>
              <a:rPr lang="it-IT" sz="2400" dirty="0" err="1">
                <a:latin typeface="Garamond" panose="02020404030301010803" pitchFamily="18" charset="0"/>
              </a:rPr>
              <a:t>piRNA</a:t>
            </a:r>
            <a:r>
              <a:rPr lang="it-IT" sz="2400" dirty="0">
                <a:latin typeface="Garamond" panose="02020404030301010803" pitchFamily="18" charset="0"/>
              </a:rPr>
              <a:t> </a:t>
            </a:r>
            <a:r>
              <a:rPr lang="it-IT" sz="2400" dirty="0" err="1">
                <a:latin typeface="Garamond" panose="02020404030301010803" pitchFamily="18" charset="0"/>
              </a:rPr>
              <a:t>there</a:t>
            </a:r>
            <a:r>
              <a:rPr lang="it-IT" sz="2400" dirty="0">
                <a:latin typeface="Garamond" panose="02020404030301010803" pitchFamily="18" charset="0"/>
              </a:rPr>
              <a:t> are more </a:t>
            </a:r>
            <a:r>
              <a:rPr lang="it-IT" sz="2400" dirty="0" err="1">
                <a:latin typeface="Garamond" panose="02020404030301010803" pitchFamily="18" charset="0"/>
              </a:rPr>
              <a:t>than</a:t>
            </a:r>
            <a:r>
              <a:rPr lang="it-IT" sz="2400" dirty="0">
                <a:latin typeface="Garamond" panose="02020404030301010803" pitchFamily="18" charset="0"/>
              </a:rPr>
              <a:t> </a:t>
            </a:r>
            <a:r>
              <a:rPr lang="it-IT" sz="2400" dirty="0" err="1">
                <a:latin typeface="Garamond" panose="02020404030301010803" pitchFamily="18" charset="0"/>
              </a:rPr>
              <a:t>one</a:t>
            </a:r>
            <a:r>
              <a:rPr lang="it-IT" sz="2400" dirty="0">
                <a:latin typeface="Garamond" panose="02020404030301010803" pitchFamily="18" charset="0"/>
              </a:rPr>
              <a:t> </a:t>
            </a:r>
            <a:r>
              <a:rPr lang="it-IT" sz="2400" dirty="0" err="1">
                <a:latin typeface="Garamond" panose="02020404030301010803" pitchFamily="18" charset="0"/>
              </a:rPr>
              <a:t>conserved</a:t>
            </a:r>
            <a:r>
              <a:rPr lang="it-IT" sz="2400" dirty="0">
                <a:latin typeface="Garamond" panose="02020404030301010803" pitchFamily="18" charset="0"/>
              </a:rPr>
              <a:t> </a:t>
            </a:r>
            <a:r>
              <a:rPr lang="it-IT" sz="2400" dirty="0" err="1">
                <a:latin typeface="Garamond" panose="02020404030301010803" pitchFamily="18" charset="0"/>
              </a:rPr>
              <a:t>motif</a:t>
            </a:r>
            <a:r>
              <a:rPr lang="it-IT" sz="2400" dirty="0">
                <a:latin typeface="Garamond" panose="02020404030301010803" pitchFamily="18" charset="0"/>
              </a:rPr>
              <a:t>. The </a:t>
            </a:r>
            <a:r>
              <a:rPr lang="it-IT" sz="2400" dirty="0" err="1">
                <a:latin typeface="Garamond" panose="02020404030301010803" pitchFamily="18" charset="0"/>
              </a:rPr>
              <a:t>analysis</a:t>
            </a:r>
            <a:r>
              <a:rPr lang="it-IT" sz="2400" dirty="0">
                <a:latin typeface="Garamond" panose="02020404030301010803" pitchFamily="18" charset="0"/>
              </a:rPr>
              <a:t> </a:t>
            </a:r>
            <a:r>
              <a:rPr lang="it-IT" sz="2400" dirty="0" err="1">
                <a:latin typeface="Garamond" panose="02020404030301010803" pitchFamily="18" charset="0"/>
              </a:rPr>
              <a:t>was</a:t>
            </a:r>
            <a:r>
              <a:rPr lang="it-IT" sz="2400" dirty="0">
                <a:latin typeface="Garamond" panose="02020404030301010803" pitchFamily="18" charset="0"/>
              </a:rPr>
              <a:t> </a:t>
            </a:r>
            <a:r>
              <a:rPr lang="it-IT" sz="2400" dirty="0" err="1">
                <a:latin typeface="Garamond" panose="02020404030301010803" pitchFamily="18" charset="0"/>
              </a:rPr>
              <a:t>performed</a:t>
            </a:r>
            <a:r>
              <a:rPr lang="it-IT" sz="2400" dirty="0">
                <a:latin typeface="Garamond" panose="02020404030301010803" pitchFamily="18" charset="0"/>
              </a:rPr>
              <a:t> </a:t>
            </a:r>
            <a:r>
              <a:rPr lang="it-IT" sz="2400" dirty="0" err="1">
                <a:latin typeface="Garamond" panose="02020404030301010803" pitchFamily="18" charset="0"/>
              </a:rPr>
              <a:t>considering</a:t>
            </a:r>
            <a:r>
              <a:rPr lang="it-IT" sz="2400" dirty="0">
                <a:latin typeface="Garamond" panose="02020404030301010803" pitchFamily="18" charset="0"/>
              </a:rPr>
              <a:t> </a:t>
            </a:r>
            <a:r>
              <a:rPr lang="it-IT" sz="2400" dirty="0" err="1">
                <a:latin typeface="Garamond" panose="02020404030301010803" pitchFamily="18" charset="0"/>
              </a:rPr>
              <a:t>also</a:t>
            </a:r>
            <a:r>
              <a:rPr lang="it-IT" sz="2400" dirty="0">
                <a:latin typeface="Garamond" panose="02020404030301010803" pitchFamily="18" charset="0"/>
              </a:rPr>
              <a:t> the </a:t>
            </a:r>
            <a:r>
              <a:rPr lang="it-IT" sz="2400" dirty="0" err="1">
                <a:latin typeface="Garamond" panose="02020404030301010803" pitchFamily="18" charset="0"/>
              </a:rPr>
              <a:t>complementary</a:t>
            </a:r>
            <a:r>
              <a:rPr lang="it-IT" sz="2400" dirty="0">
                <a:latin typeface="Garamond" panose="02020404030301010803" pitchFamily="18" charset="0"/>
              </a:rPr>
              <a:t> </a:t>
            </a:r>
            <a:r>
              <a:rPr lang="it-IT" sz="2400" dirty="0" err="1">
                <a:latin typeface="Garamond" panose="02020404030301010803" pitchFamily="18" charset="0"/>
              </a:rPr>
              <a:t>sequences</a:t>
            </a:r>
            <a:r>
              <a:rPr lang="it-IT" sz="2400" dirty="0">
                <a:latin typeface="Garamond" panose="02020404030301010803" pitchFamily="18" charset="0"/>
              </a:rPr>
              <a:t>.</a:t>
            </a:r>
          </a:p>
        </p:txBody>
      </p:sp>
      <p:sp>
        <p:nvSpPr>
          <p:cNvPr id="26" name="Rettangolo 25"/>
          <p:cNvSpPr/>
          <p:nvPr/>
        </p:nvSpPr>
        <p:spPr>
          <a:xfrm>
            <a:off x="1635178" y="20954578"/>
            <a:ext cx="10602030" cy="461665"/>
          </a:xfrm>
          <a:prstGeom prst="rect">
            <a:avLst/>
          </a:prstGeom>
        </p:spPr>
        <p:txBody>
          <a:bodyPr wrap="square">
            <a:spAutoFit/>
          </a:bodyPr>
          <a:lstStyle/>
          <a:p>
            <a:pPr algn="just"/>
            <a:r>
              <a:rPr lang="en-US" sz="2400" b="1" dirty="0">
                <a:latin typeface="Garamond" panose="02020404030301010803" pitchFamily="18" charset="0"/>
              </a:rPr>
              <a:t>Table 1: </a:t>
            </a:r>
            <a:r>
              <a:rPr lang="en-US" sz="2400" dirty="0">
                <a:latin typeface="Garamond" panose="02020404030301010803" pitchFamily="18" charset="0"/>
              </a:rPr>
              <a:t>Motifs conserved in miRNAs and the genes subject to possible regulation</a:t>
            </a:r>
            <a:endParaRPr lang="it-IT" sz="2400" dirty="0">
              <a:latin typeface="Garamond" panose="02020404030301010803" pitchFamily="18" charset="0"/>
            </a:endParaRPr>
          </a:p>
        </p:txBody>
      </p:sp>
      <p:sp>
        <p:nvSpPr>
          <p:cNvPr id="35" name="Rettangolo 34"/>
          <p:cNvSpPr/>
          <p:nvPr/>
        </p:nvSpPr>
        <p:spPr>
          <a:xfrm>
            <a:off x="15715714" y="8523751"/>
            <a:ext cx="10602030" cy="461665"/>
          </a:xfrm>
          <a:prstGeom prst="rect">
            <a:avLst/>
          </a:prstGeom>
        </p:spPr>
        <p:txBody>
          <a:bodyPr wrap="square">
            <a:spAutoFit/>
          </a:bodyPr>
          <a:lstStyle/>
          <a:p>
            <a:pPr algn="just"/>
            <a:r>
              <a:rPr lang="en-US" sz="2400" b="1" dirty="0">
                <a:latin typeface="Garamond" panose="02020404030301010803" pitchFamily="18" charset="0"/>
              </a:rPr>
              <a:t>Table </a:t>
            </a:r>
            <a:r>
              <a:rPr lang="en-US" sz="2400" b="1" dirty="0" smtClean="0">
                <a:latin typeface="Garamond" panose="02020404030301010803" pitchFamily="18" charset="0"/>
              </a:rPr>
              <a:t>2: </a:t>
            </a:r>
            <a:r>
              <a:rPr lang="en-US" sz="2400" dirty="0">
                <a:latin typeface="Garamond" panose="02020404030301010803" pitchFamily="18" charset="0"/>
              </a:rPr>
              <a:t>Motifs conserved in </a:t>
            </a:r>
            <a:r>
              <a:rPr lang="en-US" sz="2400" dirty="0" err="1" smtClean="0">
                <a:latin typeface="Garamond" panose="02020404030301010803" pitchFamily="18" charset="0"/>
              </a:rPr>
              <a:t>piRNAs</a:t>
            </a:r>
            <a:r>
              <a:rPr lang="en-US" sz="2400" dirty="0" smtClean="0">
                <a:latin typeface="Garamond" panose="02020404030301010803" pitchFamily="18" charset="0"/>
              </a:rPr>
              <a:t> </a:t>
            </a:r>
            <a:r>
              <a:rPr lang="en-US" sz="2400" dirty="0">
                <a:latin typeface="Garamond" panose="02020404030301010803" pitchFamily="18" charset="0"/>
              </a:rPr>
              <a:t>and the genes subject to possible regulation</a:t>
            </a:r>
            <a:endParaRPr lang="it-IT" sz="2400" dirty="0">
              <a:latin typeface="Garamond" panose="02020404030301010803" pitchFamily="18" charset="0"/>
            </a:endParaRPr>
          </a:p>
        </p:txBody>
      </p:sp>
      <p:sp>
        <p:nvSpPr>
          <p:cNvPr id="37" name="Rettangolo 36"/>
          <p:cNvSpPr/>
          <p:nvPr/>
        </p:nvSpPr>
        <p:spPr>
          <a:xfrm>
            <a:off x="16447061" y="28125761"/>
            <a:ext cx="10148626" cy="461665"/>
          </a:xfrm>
          <a:prstGeom prst="rect">
            <a:avLst/>
          </a:prstGeom>
        </p:spPr>
        <p:txBody>
          <a:bodyPr wrap="square">
            <a:spAutoFit/>
          </a:bodyPr>
          <a:lstStyle/>
          <a:p>
            <a:pPr algn="just"/>
            <a:r>
              <a:rPr lang="en-US" sz="2400" b="1" dirty="0" smtClean="0">
                <a:latin typeface="Garamond" panose="02020404030301010803" pitchFamily="18" charset="0"/>
              </a:rPr>
              <a:t>Fig.3: </a:t>
            </a:r>
            <a:r>
              <a:rPr lang="en-US" sz="2400" dirty="0" smtClean="0">
                <a:latin typeface="Garamond" panose="02020404030301010803" pitchFamily="18" charset="0"/>
              </a:rPr>
              <a:t>Spatial </a:t>
            </a:r>
            <a:r>
              <a:rPr lang="en-US" sz="2400" dirty="0">
                <a:latin typeface="Garamond" panose="02020404030301010803" pitchFamily="18" charset="0"/>
              </a:rPr>
              <a:t>and temporal distribution </a:t>
            </a:r>
            <a:r>
              <a:rPr lang="en-US" sz="2400" dirty="0" smtClean="0">
                <a:latin typeface="Garamond" panose="02020404030301010803" pitchFamily="18" charset="0"/>
              </a:rPr>
              <a:t>of </a:t>
            </a:r>
            <a:r>
              <a:rPr lang="en-US" sz="2400" dirty="0" err="1" smtClean="0">
                <a:latin typeface="Garamond" panose="02020404030301010803" pitchFamily="18" charset="0"/>
              </a:rPr>
              <a:t>piRNAs</a:t>
            </a:r>
            <a:r>
              <a:rPr lang="en-US" sz="2400" dirty="0" smtClean="0">
                <a:latin typeface="Garamond" panose="02020404030301010803" pitchFamily="18" charset="0"/>
              </a:rPr>
              <a:t> motifs in various </a:t>
            </a:r>
            <a:r>
              <a:rPr lang="en-US" sz="2400" dirty="0">
                <a:latin typeface="Garamond" panose="02020404030301010803" pitchFamily="18" charset="0"/>
              </a:rPr>
              <a:t>tissue </a:t>
            </a:r>
            <a:r>
              <a:rPr lang="en-US" sz="2400" dirty="0" smtClean="0">
                <a:latin typeface="Garamond" panose="02020404030301010803" pitchFamily="18" charset="0"/>
              </a:rPr>
              <a:t>districts.</a:t>
            </a:r>
          </a:p>
        </p:txBody>
      </p:sp>
      <p:sp>
        <p:nvSpPr>
          <p:cNvPr id="29" name="Rettangolo 28"/>
          <p:cNvSpPr/>
          <p:nvPr/>
        </p:nvSpPr>
        <p:spPr>
          <a:xfrm>
            <a:off x="14274672" y="29667546"/>
            <a:ext cx="14040000" cy="4154984"/>
          </a:xfrm>
          <a:prstGeom prst="rect">
            <a:avLst/>
          </a:prstGeom>
        </p:spPr>
        <p:txBody>
          <a:bodyPr wrap="square">
            <a:spAutoFit/>
          </a:bodyPr>
          <a:lstStyle/>
          <a:p>
            <a:pPr algn="just"/>
            <a:r>
              <a:rPr lang="en-US" sz="2400" dirty="0">
                <a:latin typeface="Garamond" panose="02020404030301010803" pitchFamily="18" charset="0"/>
              </a:rPr>
              <a:t>This exploratory study, that took into account the whole subclasses of miRNA and </a:t>
            </a:r>
            <a:r>
              <a:rPr lang="en-US" sz="2400" dirty="0" err="1">
                <a:latin typeface="Garamond" panose="02020404030301010803" pitchFamily="18" charset="0"/>
              </a:rPr>
              <a:t>piRNA</a:t>
            </a:r>
            <a:r>
              <a:rPr lang="en-US" sz="2400" dirty="0">
                <a:latin typeface="Garamond" panose="02020404030301010803" pitchFamily="18" charset="0"/>
              </a:rPr>
              <a:t>, </a:t>
            </a:r>
            <a:r>
              <a:rPr lang="it-IT" sz="2400" dirty="0" err="1">
                <a:latin typeface="Garamond" panose="02020404030301010803" pitchFamily="18" charset="0"/>
              </a:rPr>
              <a:t>allowed</a:t>
            </a:r>
            <a:r>
              <a:rPr lang="it-IT" sz="2400" dirty="0">
                <a:latin typeface="Garamond" panose="02020404030301010803" pitchFamily="18" charset="0"/>
              </a:rPr>
              <a:t> to </a:t>
            </a:r>
            <a:r>
              <a:rPr lang="it-IT" sz="2400" dirty="0" err="1">
                <a:latin typeface="Garamond" panose="02020404030301010803" pitchFamily="18" charset="0"/>
              </a:rPr>
              <a:t>highlight</a:t>
            </a:r>
            <a:r>
              <a:rPr lang="it-IT" sz="2400" dirty="0">
                <a:latin typeface="Garamond" panose="02020404030301010803" pitchFamily="18" charset="0"/>
              </a:rPr>
              <a:t> the </a:t>
            </a:r>
            <a:r>
              <a:rPr lang="it-IT" sz="2400" dirty="0" err="1">
                <a:latin typeface="Garamond" panose="02020404030301010803" pitchFamily="18" charset="0"/>
              </a:rPr>
              <a:t>possible</a:t>
            </a:r>
            <a:r>
              <a:rPr lang="it-IT" sz="2400" dirty="0">
                <a:latin typeface="Garamond" panose="02020404030301010803" pitchFamily="18" charset="0"/>
              </a:rPr>
              <a:t> </a:t>
            </a:r>
            <a:r>
              <a:rPr lang="it-IT" sz="2400" dirty="0" err="1">
                <a:latin typeface="Garamond" panose="02020404030301010803" pitchFamily="18" charset="0"/>
              </a:rPr>
              <a:t>presence</a:t>
            </a:r>
            <a:r>
              <a:rPr lang="it-IT" sz="2400" dirty="0">
                <a:latin typeface="Garamond" panose="02020404030301010803" pitchFamily="18" charset="0"/>
              </a:rPr>
              <a:t> of </a:t>
            </a:r>
            <a:r>
              <a:rPr lang="en-US" sz="2400" dirty="0">
                <a:latin typeface="Garamond" panose="02020404030301010803" pitchFamily="18" charset="0"/>
              </a:rPr>
              <a:t>new functional relationships between genes and these two class of small no coding RNA corroborating, as expected, the redundancy of action by the spatiotemporal distribution of cellular stimuli. We observed that not only miRNAs and </a:t>
            </a:r>
            <a:r>
              <a:rPr lang="en-US" sz="2400" dirty="0" err="1">
                <a:latin typeface="Garamond" panose="02020404030301010803" pitchFamily="18" charset="0"/>
              </a:rPr>
              <a:t>piRNAs</a:t>
            </a:r>
            <a:r>
              <a:rPr lang="en-US" sz="2400" dirty="0">
                <a:latin typeface="Garamond" panose="02020404030301010803" pitchFamily="18" charset="0"/>
              </a:rPr>
              <a:t> from the same family are predicted to share targets, and it has been shown that the same subgroups have regulatory functions in different tissues</a:t>
            </a:r>
            <a:r>
              <a:rPr lang="en-US" sz="2400" dirty="0" smtClean="0">
                <a:latin typeface="Garamond" panose="02020404030301010803" pitchFamily="18" charset="0"/>
              </a:rPr>
              <a:t>. We </a:t>
            </a:r>
            <a:r>
              <a:rPr lang="en-US" sz="2400" dirty="0">
                <a:latin typeface="Garamond" panose="02020404030301010803" pitchFamily="18" charset="0"/>
              </a:rPr>
              <a:t>also provide a brief discussion of the requirement to combine spatiotemporal gene expression information, and functional networks, such as development signaling into dynamic network models that describe gene expression tissue development, homeostasis, regulation, and dysfunction</a:t>
            </a:r>
            <a:r>
              <a:rPr lang="en-US" sz="2400" dirty="0" smtClean="0">
                <a:latin typeface="Garamond" panose="02020404030301010803" pitchFamily="18" charset="0"/>
              </a:rPr>
              <a:t>. Consequently</a:t>
            </a:r>
            <a:r>
              <a:rPr lang="en-US" sz="2400" dirty="0">
                <a:latin typeface="Garamond" panose="02020404030301010803" pitchFamily="18" charset="0"/>
              </a:rPr>
              <a:t>, the functional information derived from these experiments is mostly of the subcellular location of proteins, and for participation in embryonic developmental pathways</a:t>
            </a:r>
            <a:r>
              <a:rPr lang="en-US" sz="2400" dirty="0" smtClean="0">
                <a:latin typeface="Garamond" panose="02020404030301010803" pitchFamily="18" charset="0"/>
              </a:rPr>
              <a:t>. A </a:t>
            </a:r>
            <a:r>
              <a:rPr lang="en-US" sz="2400" dirty="0">
                <a:latin typeface="Garamond" panose="02020404030301010803" pitchFamily="18" charset="0"/>
              </a:rPr>
              <a:t>differential expression analysis of these motifs could be extremely useful as markers of specific tissue, organs or pathway dysfunction. </a:t>
            </a:r>
            <a:endParaRPr lang="it-IT" sz="2400" dirty="0">
              <a:latin typeface="Garamond" panose="02020404030301010803" pitchFamily="18" charset="0"/>
            </a:endParaRPr>
          </a:p>
        </p:txBody>
      </p:sp>
      <p:sp>
        <p:nvSpPr>
          <p:cNvPr id="39" name="CasellaDiTesto 38"/>
          <p:cNvSpPr txBox="1"/>
          <p:nvPr/>
        </p:nvSpPr>
        <p:spPr>
          <a:xfrm>
            <a:off x="1220781" y="26269209"/>
            <a:ext cx="1515723" cy="540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algn="ctr">
              <a:defRPr sz="3200" b="1">
                <a:latin typeface="Garamond" panose="02020404030301010803"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t-IT" dirty="0">
                <a:solidFill>
                  <a:schemeClr val="tx1"/>
                </a:solidFill>
              </a:rPr>
              <a:t>Fig.2</a:t>
            </a:r>
            <a:endParaRPr lang="it-IT" dirty="0">
              <a:solidFill>
                <a:schemeClr val="tx1"/>
              </a:solidFill>
            </a:endParaRPr>
          </a:p>
        </p:txBody>
      </p:sp>
      <p:sp>
        <p:nvSpPr>
          <p:cNvPr id="40" name="CasellaDiTesto 39"/>
          <p:cNvSpPr txBox="1"/>
          <p:nvPr/>
        </p:nvSpPr>
        <p:spPr>
          <a:xfrm>
            <a:off x="14873652" y="16562090"/>
            <a:ext cx="1515723" cy="540000"/>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algn="ctr">
              <a:defRPr sz="3200" b="1">
                <a:latin typeface="Garamond" panose="02020404030301010803"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it-IT" dirty="0">
                <a:solidFill>
                  <a:schemeClr val="tx1"/>
                </a:solidFill>
              </a:rPr>
              <a:t>Fig.3</a:t>
            </a:r>
            <a:endParaRPr lang="it-IT" dirty="0">
              <a:solidFill>
                <a:schemeClr val="tx1"/>
              </a:solidFill>
            </a:endParaRPr>
          </a:p>
        </p:txBody>
      </p:sp>
      <p:sp>
        <p:nvSpPr>
          <p:cNvPr id="43" name="Rettangolo 42"/>
          <p:cNvSpPr/>
          <p:nvPr/>
        </p:nvSpPr>
        <p:spPr>
          <a:xfrm>
            <a:off x="430773" y="33895257"/>
            <a:ext cx="27883899" cy="1862814"/>
          </a:xfrm>
          <a:prstGeom prst="rect">
            <a:avLst/>
          </a:prstGeom>
          <a:solidFill>
            <a:schemeClr val="accent1">
              <a:alpha val="3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11045528" y="33895256"/>
            <a:ext cx="6624786" cy="646331"/>
          </a:xfrm>
          <a:prstGeom prst="rect">
            <a:avLst/>
          </a:prstGeom>
        </p:spPr>
        <p:txBody>
          <a:bodyPr wrap="square">
            <a:spAutoFit/>
          </a:bodyPr>
          <a:lstStyle/>
          <a:p>
            <a:pPr algn="ctr"/>
            <a:r>
              <a:rPr lang="it-IT" sz="3600" b="1" dirty="0">
                <a:latin typeface="Garamond" panose="02020404030301010803" pitchFamily="18" charset="0"/>
              </a:rPr>
              <a:t>REFERENCES</a:t>
            </a:r>
          </a:p>
        </p:txBody>
      </p:sp>
      <p:sp>
        <p:nvSpPr>
          <p:cNvPr id="27" name="Rettangolo 26"/>
          <p:cNvSpPr/>
          <p:nvPr/>
        </p:nvSpPr>
        <p:spPr>
          <a:xfrm>
            <a:off x="2820234" y="32979914"/>
            <a:ext cx="9013160" cy="830997"/>
          </a:xfrm>
          <a:prstGeom prst="rect">
            <a:avLst/>
          </a:prstGeom>
        </p:spPr>
        <p:txBody>
          <a:bodyPr wrap="square">
            <a:spAutoFit/>
          </a:bodyPr>
          <a:lstStyle/>
          <a:p>
            <a:pPr algn="just"/>
            <a:r>
              <a:rPr lang="en-US" sz="2400" b="1" dirty="0" smtClean="0">
                <a:latin typeface="Garamond" panose="02020404030301010803" pitchFamily="18" charset="0"/>
              </a:rPr>
              <a:t>Fig.2</a:t>
            </a:r>
            <a:r>
              <a:rPr lang="en-US" sz="2400" dirty="0" smtClean="0">
                <a:latin typeface="Garamond" panose="02020404030301010803" pitchFamily="18" charset="0"/>
              </a:rPr>
              <a:t>: Spatial </a:t>
            </a:r>
            <a:r>
              <a:rPr lang="en-US" sz="2400" dirty="0">
                <a:latin typeface="Garamond" panose="02020404030301010803" pitchFamily="18" charset="0"/>
              </a:rPr>
              <a:t>and temporal distribution </a:t>
            </a:r>
            <a:r>
              <a:rPr lang="en-US" sz="2400" dirty="0" smtClean="0">
                <a:latin typeface="Garamond" panose="02020404030301010803" pitchFamily="18" charset="0"/>
              </a:rPr>
              <a:t>of </a:t>
            </a:r>
            <a:r>
              <a:rPr lang="en-US" sz="2400" dirty="0">
                <a:latin typeface="Garamond" panose="02020404030301010803" pitchFamily="18" charset="0"/>
              </a:rPr>
              <a:t>miRNAs </a:t>
            </a:r>
            <a:r>
              <a:rPr lang="en-US" sz="2400" dirty="0" smtClean="0">
                <a:latin typeface="Garamond" panose="02020404030301010803" pitchFamily="18" charset="0"/>
              </a:rPr>
              <a:t>motifs in various </a:t>
            </a:r>
            <a:r>
              <a:rPr lang="en-US" sz="2400" dirty="0">
                <a:latin typeface="Garamond" panose="02020404030301010803" pitchFamily="18" charset="0"/>
              </a:rPr>
              <a:t>tissue districts</a:t>
            </a:r>
            <a:r>
              <a:rPr lang="it-IT" sz="2400" dirty="0">
                <a:latin typeface="Garamond" panose="02020404030301010803" pitchFamily="18" charset="0"/>
              </a:rPr>
              <a:t> </a:t>
            </a:r>
          </a:p>
        </p:txBody>
      </p:sp>
      <p:sp>
        <p:nvSpPr>
          <p:cNvPr id="30" name="Rettangolo 29"/>
          <p:cNvSpPr/>
          <p:nvPr/>
        </p:nvSpPr>
        <p:spPr>
          <a:xfrm>
            <a:off x="500918" y="34434632"/>
            <a:ext cx="31182802" cy="1323439"/>
          </a:xfrm>
          <a:prstGeom prst="rect">
            <a:avLst/>
          </a:prstGeom>
        </p:spPr>
        <p:txBody>
          <a:bodyPr wrap="square">
            <a:spAutoFit/>
          </a:bodyPr>
          <a:lstStyle/>
          <a:p>
            <a:pPr algn="just"/>
            <a:r>
              <a:rPr lang="en-US" sz="2000" dirty="0" smtClean="0">
                <a:latin typeface="Garamond" panose="02020404030301010803" pitchFamily="18" charset="0"/>
              </a:rPr>
              <a:t> Timothy </a:t>
            </a:r>
            <a:r>
              <a:rPr lang="en-US" sz="2000" dirty="0">
                <a:latin typeface="Garamond" panose="02020404030301010803" pitchFamily="18" charset="0"/>
              </a:rPr>
              <a:t>L. Bailey, "DREME: Motif discovery in transcription factor </a:t>
            </a:r>
            <a:r>
              <a:rPr lang="en-US" sz="2000" dirty="0" err="1">
                <a:latin typeface="Garamond" panose="02020404030301010803" pitchFamily="18" charset="0"/>
              </a:rPr>
              <a:t>ChIP-seq</a:t>
            </a:r>
            <a:r>
              <a:rPr lang="en-US" sz="2000" dirty="0">
                <a:latin typeface="Garamond" panose="02020404030301010803" pitchFamily="18" charset="0"/>
              </a:rPr>
              <a:t> data", Bioinformatics, 27(12):1653-1659, 2011.</a:t>
            </a:r>
            <a:endParaRPr lang="it-IT" sz="2000" dirty="0">
              <a:latin typeface="Garamond" panose="02020404030301010803" pitchFamily="18" charset="0"/>
            </a:endParaRPr>
          </a:p>
          <a:p>
            <a:pPr algn="just"/>
            <a:r>
              <a:rPr lang="en-US" sz="2000" dirty="0">
                <a:latin typeface="Garamond" panose="02020404030301010803" pitchFamily="18" charset="0"/>
              </a:rPr>
              <a:t> </a:t>
            </a:r>
            <a:r>
              <a:rPr lang="en-US" sz="2000" dirty="0" err="1" smtClean="0">
                <a:latin typeface="Garamond" panose="02020404030301010803" pitchFamily="18" charset="0"/>
              </a:rPr>
              <a:t>Shobhit</a:t>
            </a:r>
            <a:r>
              <a:rPr lang="en-US" sz="2000" dirty="0" smtClean="0">
                <a:latin typeface="Garamond" panose="02020404030301010803" pitchFamily="18" charset="0"/>
              </a:rPr>
              <a:t> </a:t>
            </a:r>
            <a:r>
              <a:rPr lang="en-US" sz="2000" dirty="0">
                <a:latin typeface="Garamond" panose="02020404030301010803" pitchFamily="18" charset="0"/>
              </a:rPr>
              <a:t>Gupta, JA </a:t>
            </a:r>
            <a:r>
              <a:rPr lang="en-US" sz="2000" dirty="0" err="1">
                <a:latin typeface="Garamond" panose="02020404030301010803" pitchFamily="18" charset="0"/>
              </a:rPr>
              <a:t>Stamatoyannopolous</a:t>
            </a:r>
            <a:r>
              <a:rPr lang="en-US" sz="2000" dirty="0">
                <a:latin typeface="Garamond" panose="02020404030301010803" pitchFamily="18" charset="0"/>
              </a:rPr>
              <a:t>, Timothy Bailey and William Stafford Noble, "Quantifying similarity between motifs", Genome Biology, 8(2):R24, 2007.</a:t>
            </a:r>
            <a:endParaRPr lang="it-IT" sz="2000" dirty="0">
              <a:latin typeface="Garamond" panose="02020404030301010803" pitchFamily="18" charset="0"/>
            </a:endParaRPr>
          </a:p>
          <a:p>
            <a:pPr algn="just"/>
            <a:r>
              <a:rPr lang="en-US" sz="2000" dirty="0">
                <a:latin typeface="Garamond" panose="02020404030301010803" pitchFamily="18" charset="0"/>
              </a:rPr>
              <a:t> </a:t>
            </a:r>
            <a:r>
              <a:rPr lang="en-US" sz="2000" dirty="0" smtClean="0">
                <a:latin typeface="Garamond" panose="02020404030301010803" pitchFamily="18" charset="0"/>
              </a:rPr>
              <a:t>Khan</a:t>
            </a:r>
            <a:r>
              <a:rPr lang="en-US" sz="2000" dirty="0">
                <a:latin typeface="Garamond" panose="02020404030301010803" pitchFamily="18" charset="0"/>
              </a:rPr>
              <a:t>, A. et al. JASPAR 2018: update of the open-access database of transcription factor binding profiles and its web framework. Nucleic Acids Res. 2018; 46:D260–D266, </a:t>
            </a:r>
            <a:r>
              <a:rPr lang="en-US" sz="2000" dirty="0" err="1">
                <a:latin typeface="Garamond" panose="02020404030301010803" pitchFamily="18" charset="0"/>
              </a:rPr>
              <a:t>doi</a:t>
            </a:r>
            <a:r>
              <a:rPr lang="en-US" sz="2000" dirty="0">
                <a:latin typeface="Garamond" panose="02020404030301010803" pitchFamily="18" charset="0"/>
              </a:rPr>
              <a:t>: 10.1093/</a:t>
            </a:r>
            <a:r>
              <a:rPr lang="en-US" sz="2000" dirty="0" err="1">
                <a:latin typeface="Garamond" panose="02020404030301010803" pitchFamily="18" charset="0"/>
              </a:rPr>
              <a:t>nar</a:t>
            </a:r>
            <a:r>
              <a:rPr lang="en-US" sz="2000" dirty="0">
                <a:latin typeface="Garamond" panose="02020404030301010803" pitchFamily="18" charset="0"/>
              </a:rPr>
              <a:t>/gkx1126</a:t>
            </a:r>
            <a:endParaRPr lang="it-IT" sz="2000" dirty="0">
              <a:latin typeface="Garamond" panose="02020404030301010803" pitchFamily="18" charset="0"/>
            </a:endParaRPr>
          </a:p>
          <a:p>
            <a:pPr algn="just"/>
            <a:r>
              <a:rPr lang="en-US" sz="2000" dirty="0">
                <a:latin typeface="Garamond" panose="02020404030301010803" pitchFamily="18" charset="0"/>
              </a:rPr>
              <a:t> </a:t>
            </a:r>
            <a:r>
              <a:rPr lang="en-US" sz="2000" dirty="0" smtClean="0">
                <a:latin typeface="Garamond" panose="02020404030301010803" pitchFamily="18" charset="0"/>
              </a:rPr>
              <a:t>Martinez </a:t>
            </a:r>
            <a:r>
              <a:rPr lang="en-US" sz="2000" dirty="0">
                <a:latin typeface="Garamond" panose="02020404030301010803" pitchFamily="18" charset="0"/>
              </a:rPr>
              <a:t>NJ, </a:t>
            </a:r>
            <a:r>
              <a:rPr lang="en-US" sz="2000" dirty="0" err="1">
                <a:latin typeface="Garamond" panose="02020404030301010803" pitchFamily="18" charset="0"/>
              </a:rPr>
              <a:t>Walhout</a:t>
            </a:r>
            <a:r>
              <a:rPr lang="en-US" sz="2000" dirty="0">
                <a:latin typeface="Garamond" panose="02020404030301010803" pitchFamily="18" charset="0"/>
              </a:rPr>
              <a:t> </a:t>
            </a:r>
            <a:r>
              <a:rPr lang="en-US" sz="2000" dirty="0" err="1">
                <a:latin typeface="Garamond" panose="02020404030301010803" pitchFamily="18" charset="0"/>
              </a:rPr>
              <a:t>AJ."The</a:t>
            </a:r>
            <a:r>
              <a:rPr lang="en-US" sz="2000" dirty="0">
                <a:latin typeface="Garamond" panose="02020404030301010803" pitchFamily="18" charset="0"/>
              </a:rPr>
              <a:t> interplay between transcription factors and microRNAs in genome-scale regulatory networks." </a:t>
            </a:r>
            <a:r>
              <a:rPr lang="en-US" sz="2000" dirty="0" err="1">
                <a:latin typeface="Garamond" panose="02020404030301010803" pitchFamily="18" charset="0"/>
              </a:rPr>
              <a:t>Bioessays</a:t>
            </a:r>
            <a:r>
              <a:rPr lang="en-US" sz="2000" dirty="0">
                <a:latin typeface="Garamond" panose="02020404030301010803" pitchFamily="18" charset="0"/>
              </a:rPr>
              <a:t>. 2009 Apr;31(4):435-45. </a:t>
            </a:r>
            <a:r>
              <a:rPr lang="en-US" sz="2000" dirty="0" err="1">
                <a:latin typeface="Garamond" panose="02020404030301010803" pitchFamily="18" charset="0"/>
              </a:rPr>
              <a:t>doi</a:t>
            </a:r>
            <a:r>
              <a:rPr lang="en-US" sz="2000" dirty="0">
                <a:latin typeface="Garamond" panose="02020404030301010803" pitchFamily="18" charset="0"/>
              </a:rPr>
              <a:t>: 10.1002/bies.200800212. Review.</a:t>
            </a:r>
            <a:endParaRPr lang="it-IT" sz="2000" dirty="0">
              <a:latin typeface="Garamond" panose="02020404030301010803" pitchFamily="18" charset="0"/>
            </a:endParaRPr>
          </a:p>
        </p:txBody>
      </p:sp>
      <p:grpSp>
        <p:nvGrpSpPr>
          <p:cNvPr id="32" name="Gruppo 31"/>
          <p:cNvGrpSpPr/>
          <p:nvPr/>
        </p:nvGrpSpPr>
        <p:grpSpPr>
          <a:xfrm>
            <a:off x="2892635" y="26269209"/>
            <a:ext cx="8972433" cy="6710705"/>
            <a:chOff x="2648969" y="26269209"/>
            <a:chExt cx="8972433" cy="6710705"/>
          </a:xfrm>
        </p:grpSpPr>
        <p:pic>
          <p:nvPicPr>
            <p:cNvPr id="1029" name="Picture 5"/>
            <p:cNvPicPr>
              <a:picLocks noChangeAspect="1" noChangeArrowheads="1"/>
            </p:cNvPicPr>
            <p:nvPr/>
          </p:nvPicPr>
          <p:blipFill rotWithShape="1">
            <a:blip r:embed="rId10">
              <a:extLst>
                <a:ext uri="{28A0092B-C50C-407E-A947-70E740481C1C}">
                  <a14:useLocalDpi xmlns:a14="http://schemas.microsoft.com/office/drawing/2010/main" val="0"/>
                </a:ext>
              </a:extLst>
            </a:blip>
            <a:srcRect l="13139" t="1720" r="12982"/>
            <a:stretch/>
          </p:blipFill>
          <p:spPr bwMode="auto">
            <a:xfrm>
              <a:off x="2648969" y="26269209"/>
              <a:ext cx="8972433" cy="6710705"/>
            </a:xfrm>
            <a:prstGeom prst="rect">
              <a:avLst/>
            </a:prstGeom>
            <a:ln w="28575">
              <a:solidFill>
                <a:schemeClr val="accent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31" name="Rettangolo 30"/>
            <p:cNvSpPr/>
            <p:nvPr/>
          </p:nvSpPr>
          <p:spPr>
            <a:xfrm>
              <a:off x="2670235" y="32382584"/>
              <a:ext cx="1293873"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8" name="Rettangolo 17"/>
          <p:cNvSpPr/>
          <p:nvPr/>
        </p:nvSpPr>
        <p:spPr>
          <a:xfrm>
            <a:off x="7777064" y="1872458"/>
            <a:ext cx="11371126" cy="646331"/>
          </a:xfrm>
          <a:prstGeom prst="rect">
            <a:avLst/>
          </a:prstGeom>
        </p:spPr>
        <p:txBody>
          <a:bodyPr wrap="none">
            <a:spAutoFit/>
          </a:bodyPr>
          <a:lstStyle/>
          <a:p>
            <a:r>
              <a:rPr lang="en-US" sz="1800" b="1" i="1" dirty="0" smtClean="0">
                <a:latin typeface="Garamond" panose="02020404030301010803" pitchFamily="18" charset="0"/>
              </a:rPr>
              <a:t>Massimiliano </a:t>
            </a:r>
            <a:r>
              <a:rPr lang="en-US" sz="1800" b="1" i="1" dirty="0" err="1">
                <a:latin typeface="Garamond" panose="02020404030301010803" pitchFamily="18" charset="0"/>
              </a:rPr>
              <a:t>Chetta</a:t>
            </a:r>
            <a:r>
              <a:rPr lang="en-US" sz="1800" i="1" dirty="0">
                <a:latin typeface="Garamond" panose="02020404030301010803" pitchFamily="18" charset="0"/>
              </a:rPr>
              <a:t>, Laboratory of Human genetics, </a:t>
            </a:r>
            <a:r>
              <a:rPr lang="it-IT" sz="1800" i="1" dirty="0">
                <a:latin typeface="Garamond" panose="02020404030301010803" pitchFamily="18" charset="0"/>
              </a:rPr>
              <a:t>ospedale Antonio Cardarelli </a:t>
            </a:r>
            <a:r>
              <a:rPr lang="it-IT" sz="1800" i="1" dirty="0">
                <a:latin typeface="Garamond" panose="02020404030301010803" pitchFamily="18" charset="0"/>
              </a:rPr>
              <a:t>, </a:t>
            </a:r>
            <a:r>
              <a:rPr lang="it-IT" sz="1800" i="1" dirty="0">
                <a:latin typeface="Garamond" panose="02020404030301010803" pitchFamily="18" charset="0"/>
              </a:rPr>
              <a:t>Via Antonio Cardarelli, 9, 80131 </a:t>
            </a:r>
            <a:r>
              <a:rPr lang="it-IT" sz="1800" i="1" dirty="0">
                <a:latin typeface="Garamond" panose="02020404030301010803" pitchFamily="18" charset="0"/>
              </a:rPr>
              <a:t>Napoli </a:t>
            </a:r>
            <a:r>
              <a:rPr lang="it-IT" sz="1800" i="1" dirty="0" err="1" smtClean="0">
                <a:latin typeface="Garamond" panose="02020404030301010803" pitchFamily="18" charset="0"/>
              </a:rPr>
              <a:t>NA,Italy</a:t>
            </a:r>
            <a:endParaRPr lang="it-IT" sz="1800" i="1" dirty="0" smtClean="0">
              <a:latin typeface="Garamond" panose="02020404030301010803" pitchFamily="18" charset="0"/>
            </a:endParaRPr>
          </a:p>
          <a:p>
            <a:r>
              <a:rPr lang="it-IT" sz="1800" b="1" i="1" dirty="0" smtClean="0">
                <a:latin typeface="Garamond" panose="02020404030301010803" pitchFamily="18" charset="0"/>
              </a:rPr>
              <a:t>Alessandra Rosati</a:t>
            </a:r>
            <a:r>
              <a:rPr lang="it-IT" sz="1800" i="1" dirty="0" smtClean="0">
                <a:latin typeface="Garamond" panose="02020404030301010803" pitchFamily="18" charset="0"/>
              </a:rPr>
              <a:t>,  </a:t>
            </a:r>
            <a:r>
              <a:rPr lang="it-IT" sz="1800" i="1" dirty="0" err="1" smtClean="0">
                <a:latin typeface="Garamond" panose="02020404030301010803" pitchFamily="18" charset="0"/>
              </a:rPr>
              <a:t>Department</a:t>
            </a:r>
            <a:r>
              <a:rPr lang="it-IT" sz="1800" i="1" dirty="0" smtClean="0">
                <a:latin typeface="Garamond" panose="02020404030301010803" pitchFamily="18" charset="0"/>
              </a:rPr>
              <a:t> of Medicine, </a:t>
            </a:r>
            <a:r>
              <a:rPr lang="it-IT" sz="1800" i="1" dirty="0" err="1" smtClean="0">
                <a:latin typeface="Garamond" panose="02020404030301010803" pitchFamily="18" charset="0"/>
              </a:rPr>
              <a:t>Surgery</a:t>
            </a:r>
            <a:r>
              <a:rPr lang="it-IT" sz="1800" i="1" dirty="0" smtClean="0">
                <a:latin typeface="Garamond" panose="02020404030301010803" pitchFamily="18" charset="0"/>
              </a:rPr>
              <a:t> and </a:t>
            </a:r>
            <a:r>
              <a:rPr lang="it-IT" sz="1800" i="1" dirty="0" err="1" smtClean="0">
                <a:latin typeface="Garamond" panose="02020404030301010803" pitchFamily="18" charset="0"/>
              </a:rPr>
              <a:t>Dentistry</a:t>
            </a:r>
            <a:r>
              <a:rPr lang="it-IT" sz="1800" i="1" dirty="0" smtClean="0">
                <a:latin typeface="Garamond" panose="02020404030301010803" pitchFamily="18" charset="0"/>
              </a:rPr>
              <a:t>, </a:t>
            </a:r>
            <a:r>
              <a:rPr lang="it-IT" sz="1800" i="1" dirty="0" err="1" smtClean="0">
                <a:latin typeface="Garamond" panose="02020404030301010803" pitchFamily="18" charset="0"/>
              </a:rPr>
              <a:t>University</a:t>
            </a:r>
            <a:r>
              <a:rPr lang="it-IT" sz="1800" i="1" dirty="0" smtClean="0">
                <a:latin typeface="Garamond" panose="02020404030301010803" pitchFamily="18" charset="0"/>
              </a:rPr>
              <a:t> of Salerno, Via S. Allende, Baronissi (SA), </a:t>
            </a:r>
            <a:r>
              <a:rPr lang="it-IT" sz="1800" i="1" dirty="0" err="1" smtClean="0">
                <a:latin typeface="Garamond" panose="02020404030301010803" pitchFamily="18" charset="0"/>
              </a:rPr>
              <a:t>Italy</a:t>
            </a:r>
            <a:endParaRPr lang="it-IT" sz="1800" i="1" dirty="0">
              <a:latin typeface="Garamond" panose="02020404030301010803" pitchFamily="18" charset="0"/>
            </a:endParaRPr>
          </a:p>
        </p:txBody>
      </p:sp>
      <p:pic>
        <p:nvPicPr>
          <p:cNvPr id="2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176753" y="274549"/>
            <a:ext cx="2234098" cy="2224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3938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TotalTime>
  <Words>849</Words>
  <Application>Microsoft Office PowerPoint</Application>
  <PresentationFormat>Personalizzato</PresentationFormat>
  <Paragraphs>26</Paragraphs>
  <Slides>1</Slides>
  <Notes>0</Notes>
  <HiddenSlides>0</HiddenSlides>
  <MMClips>0</MMClips>
  <ScaleCrop>false</ScaleCrop>
  <HeadingPairs>
    <vt:vector size="4" baseType="variant">
      <vt:variant>
        <vt:lpstr>Tema</vt:lpstr>
      </vt:variant>
      <vt:variant>
        <vt:i4>1</vt:i4>
      </vt:variant>
      <vt:variant>
        <vt:lpstr>Titoli diapositive</vt:lpstr>
      </vt:variant>
      <vt:variant>
        <vt:i4>1</vt:i4>
      </vt:variant>
    </vt:vector>
  </HeadingPairs>
  <TitlesOfParts>
    <vt:vector size="2" baseType="lpstr">
      <vt:lpstr>Tema di Office</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Max</dc:creator>
  <cp:lastModifiedBy>Max</cp:lastModifiedBy>
  <cp:revision>21</cp:revision>
  <dcterms:created xsi:type="dcterms:W3CDTF">2018-07-17T16:59:49Z</dcterms:created>
  <dcterms:modified xsi:type="dcterms:W3CDTF">2018-08-28T21:07:05Z</dcterms:modified>
</cp:coreProperties>
</file>