
<file path=[Content_Types].xml><?xml version="1.0" encoding="utf-8"?>
<Types xmlns="http://schemas.openxmlformats.org/package/2006/content-types">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drawing2.xml" ContentType="application/vnd.ms-office.drawingml.diagramDrawing+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diagrams/layout7.xml" ContentType="application/vnd.openxmlformats-officedocument.drawingml.diagramLayout+xml"/>
  <Override PartName="/ppt/diagrams/data8.xml" ContentType="application/vnd.openxmlformats-officedocument.drawingml.diagramData+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4.xml" ContentType="application/vnd.openxmlformats-officedocument.drawingml.diagramLayout+xml"/>
  <Override PartName="/ppt/diagrams/layout5.xml" ContentType="application/vnd.openxmlformats-officedocument.drawingml.diagramLayout+xml"/>
  <Override PartName="/ppt/diagrams/data6.xml" ContentType="application/vnd.openxmlformats-officedocument.drawingml.diagramData+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data5.xml" ContentType="application/vnd.openxmlformats-officedocument.drawingml.diagramData+xml"/>
  <Override PartName="/ppt/diagrams/colors7.xml" ContentType="application/vnd.openxmlformats-officedocument.drawingml.diagramColors+xml"/>
  <Override PartName="/ppt/diagrams/colors8.xml" ContentType="application/vnd.openxmlformats-officedocument.drawingml.diagramColors+xml"/>
  <Default Extension="tiff" ContentType="image/tiff"/>
  <Override PartName="/ppt/diagrams/drawing8.xml" ContentType="application/vnd.ms-office.drawingml.diagramDrawing+xml"/>
  <Override PartName="/ppt/diagrams/drawing9.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diagrams/colors6.xml" ContentType="application/vnd.openxmlformats-officedocument.drawingml.diagramColors+xml"/>
  <Override PartName="/ppt/diagrams/quickStyle8.xml" ContentType="application/vnd.openxmlformats-officedocument.drawingml.diagramStyle+xml"/>
  <Override PartName="/ppt/diagrams/drawing6.xml" ContentType="application/vnd.ms-office.drawingml.diagramDrawing+xml"/>
  <Override PartName="/ppt/diagrams/drawing7.xml" ContentType="application/vnd.ms-office.drawingml.diagramDrawing+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quickStyle6.xml" ContentType="application/vnd.openxmlformats-officedocument.drawingml.diagramStyle+xml"/>
  <Override PartName="/ppt/diagrams/quickStyle7.xml" ContentType="application/vnd.openxmlformats-officedocument.drawingml.diagramStyle+xml"/>
  <Override PartName="/docProps/core.xml" ContentType="application/vnd.openxmlformats-package.core-properties+xml"/>
  <Override PartName="/ppt/diagrams/drawing10.xml" ContentType="application/vnd.ms-office.drawingml.diagramDrawing+xml"/>
  <Override PartName="/ppt/diagrams/drawing4.xml" ContentType="application/vnd.ms-office.drawingml.diagramDrawing+xml"/>
  <Override PartName="/ppt/diagrams/drawing5.xml" ContentType="application/vnd.ms-office.drawingml.diagramDrawing+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Default Extension="png" ContentType="image/png"/>
  <Override PartName="/ppt/diagrams/drawing3.xml" ContentType="application/vnd.ms-office.drawingml.diagramDrawing+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Override PartName="/ppt/presentation.xml" ContentType="application/vnd.openxmlformats-officedocument.presentationml.presentation.main+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6600"/>
    <a:srgbClr val="FF00FF"/>
    <a:srgbClr val="FFCCCC"/>
    <a:srgbClr val="FF0066"/>
    <a:srgbClr val="FF7C8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D113A9D2-9D6B-4929-AA2D-F23B5EE8CBE7}" styleName="Стиль из темы 2 - акцент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660B408-B3CF-4A94-85FC-2B1E0A45F4A2}" styleName="Темный стиль 2 — акцент 1/акцент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p:restoredLeft sz="3187" autoAdjust="0"/>
    <p:restoredTop sz="99643" autoAdjust="0"/>
  </p:normalViewPr>
  <p:slideViewPr>
    <p:cSldViewPr>
      <p:cViewPr>
        <p:scale>
          <a:sx n="100" d="100"/>
          <a:sy n="100" d="100"/>
        </p:scale>
        <p:origin x="-2640" y="-30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07A345B-38D2-4EA7-825A-0C11BEC05B5E}"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en-US"/>
        </a:p>
      </dgm:t>
    </dgm:pt>
    <dgm:pt modelId="{42CEB50B-5A34-46BB-AFF7-3F32E7C5E165}">
      <dgm:prSet custT="1"/>
      <dgm:spPr>
        <a:solidFill>
          <a:schemeClr val="accent2">
            <a:lumMod val="40000"/>
            <a:lumOff val="60000"/>
          </a:schemeClr>
        </a:solidFill>
        <a:ln w="6350"/>
      </dgm:spPr>
      <dgm:t>
        <a:bodyPr/>
        <a:lstStyle/>
        <a:p>
          <a:pPr algn="ctr" rtl="0">
            <a:lnSpc>
              <a:spcPct val="150000"/>
            </a:lnSpc>
            <a:spcAft>
              <a:spcPts val="0"/>
            </a:spcAft>
          </a:pPr>
          <a:r>
            <a:rPr lang="en-US" sz="1300" b="1" dirty="0" smtClean="0">
              <a:ln/>
              <a:solidFill>
                <a:srgbClr val="660066"/>
              </a:solidFill>
              <a:effectLst>
                <a:outerShdw blurRad="38100" dist="38100" dir="2700000" algn="tl">
                  <a:srgbClr val="000000">
                    <a:alpha val="43137"/>
                  </a:srgbClr>
                </a:outerShdw>
                <a:reflection blurRad="10000" stA="55000" endPos="48000" dist="500" dir="5400000" sy="-100000" algn="bl" rotWithShape="0"/>
              </a:effectLst>
            </a:rPr>
            <a:t>A quantitative description of the kinetic and concentration regularities of </a:t>
          </a:r>
          <a:r>
            <a:rPr lang="en-US" sz="1300" b="1" dirty="0" err="1" smtClean="0">
              <a:ln/>
              <a:solidFill>
                <a:srgbClr val="660066"/>
              </a:solidFill>
              <a:effectLst>
                <a:outerShdw blurRad="38100" dist="38100" dir="2700000" algn="tl">
                  <a:srgbClr val="000000">
                    <a:alpha val="43137"/>
                  </a:srgbClr>
                </a:outerShdw>
                <a:reflection blurRad="10000" stA="55000" endPos="48000" dist="500" dir="5400000" sy="-100000" algn="bl" rotWithShape="0"/>
              </a:effectLst>
            </a:rPr>
            <a:t>bioanalytical</a:t>
          </a:r>
          <a:r>
            <a:rPr lang="en-US" sz="1300" b="1" dirty="0" smtClean="0">
              <a:ln/>
              <a:solidFill>
                <a:srgbClr val="660066"/>
              </a:solidFill>
              <a:effectLst>
                <a:outerShdw blurRad="38100" dist="38100" dir="2700000" algn="tl">
                  <a:srgbClr val="000000">
                    <a:alpha val="43137"/>
                  </a:srgbClr>
                </a:outerShdw>
                <a:reflection blurRad="10000" stA="55000" endPos="48000" dist="500" dir="5400000" sy="-100000" algn="bl" rotWithShape="0"/>
              </a:effectLst>
            </a:rPr>
            <a:t> techniques</a:t>
          </a:r>
          <a:endParaRPr lang="en-US" sz="1300" b="1" dirty="0">
            <a:ln/>
            <a:solidFill>
              <a:srgbClr val="660066"/>
            </a:solidFill>
            <a:effectLst>
              <a:outerShdw blurRad="38100" dist="38100" dir="2700000" algn="tl">
                <a:srgbClr val="000000">
                  <a:alpha val="43137"/>
                </a:srgbClr>
              </a:outerShdw>
              <a:reflection blurRad="10000" stA="55000" endPos="48000" dist="500" dir="5400000" sy="-100000" algn="bl" rotWithShape="0"/>
            </a:effectLst>
          </a:endParaRPr>
        </a:p>
      </dgm:t>
    </dgm:pt>
    <dgm:pt modelId="{C0A3731E-A9C4-4E6C-A4A7-DE1F1606082F}" type="sibTrans" cxnId="{17AABD02-EF81-4835-961C-DB410B8EBD33}">
      <dgm:prSet/>
      <dgm:spPr/>
      <dgm:t>
        <a:bodyPr/>
        <a:lstStyle/>
        <a:p>
          <a:endParaRPr lang="en-US"/>
        </a:p>
      </dgm:t>
    </dgm:pt>
    <dgm:pt modelId="{46FB2A15-A481-4E91-89EE-C9C3E0E88B67}" type="parTrans" cxnId="{17AABD02-EF81-4835-961C-DB410B8EBD33}">
      <dgm:prSet/>
      <dgm:spPr/>
      <dgm:t>
        <a:bodyPr/>
        <a:lstStyle/>
        <a:p>
          <a:endParaRPr lang="en-US"/>
        </a:p>
      </dgm:t>
    </dgm:pt>
    <dgm:pt modelId="{D3C86D58-AC1F-4984-8CD3-5BE56C891C78}" type="pres">
      <dgm:prSet presAssocID="{C07A345B-38D2-4EA7-825A-0C11BEC05B5E}" presName="linear" presStyleCnt="0">
        <dgm:presLayoutVars>
          <dgm:animLvl val="lvl"/>
          <dgm:resizeHandles val="exact"/>
        </dgm:presLayoutVars>
      </dgm:prSet>
      <dgm:spPr/>
      <dgm:t>
        <a:bodyPr/>
        <a:lstStyle/>
        <a:p>
          <a:endParaRPr lang="en-US"/>
        </a:p>
      </dgm:t>
    </dgm:pt>
    <dgm:pt modelId="{946FF8ED-4BE6-4421-AEF2-AFB4191096C5}" type="pres">
      <dgm:prSet presAssocID="{42CEB50B-5A34-46BB-AFF7-3F32E7C5E165}" presName="parentText" presStyleLbl="node1" presStyleIdx="0" presStyleCnt="1">
        <dgm:presLayoutVars>
          <dgm:chMax val="0"/>
          <dgm:bulletEnabled val="1"/>
        </dgm:presLayoutVars>
      </dgm:prSet>
      <dgm:spPr/>
      <dgm:t>
        <a:bodyPr/>
        <a:lstStyle/>
        <a:p>
          <a:endParaRPr lang="en-US"/>
        </a:p>
      </dgm:t>
    </dgm:pt>
  </dgm:ptLst>
  <dgm:cxnLst>
    <dgm:cxn modelId="{17AABD02-EF81-4835-961C-DB410B8EBD33}" srcId="{C07A345B-38D2-4EA7-825A-0C11BEC05B5E}" destId="{42CEB50B-5A34-46BB-AFF7-3F32E7C5E165}" srcOrd="0" destOrd="0" parTransId="{46FB2A15-A481-4E91-89EE-C9C3E0E88B67}" sibTransId="{C0A3731E-A9C4-4E6C-A4A7-DE1F1606082F}"/>
    <dgm:cxn modelId="{86D82373-2472-492F-A93F-01F2C2CFF6F5}" type="presOf" srcId="{C07A345B-38D2-4EA7-825A-0C11BEC05B5E}" destId="{D3C86D58-AC1F-4984-8CD3-5BE56C891C78}" srcOrd="0" destOrd="0" presId="urn:microsoft.com/office/officeart/2005/8/layout/vList2"/>
    <dgm:cxn modelId="{AFBD8462-88A7-43C7-B644-AAC9CB96D64D}" type="presOf" srcId="{42CEB50B-5A34-46BB-AFF7-3F32E7C5E165}" destId="{946FF8ED-4BE6-4421-AEF2-AFB4191096C5}" srcOrd="0" destOrd="0" presId="urn:microsoft.com/office/officeart/2005/8/layout/vList2"/>
    <dgm:cxn modelId="{0783B9CE-2248-4EF7-908C-841A4924C048}" type="presParOf" srcId="{D3C86D58-AC1F-4984-8CD3-5BE56C891C78}" destId="{946FF8ED-4BE6-4421-AEF2-AFB4191096C5}" srcOrd="0" destOrd="0" presId="urn:microsoft.com/office/officeart/2005/8/layout/vList2"/>
  </dgm:cxnLst>
  <dgm:bg>
    <a:noFill/>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5E4F585-7246-42FE-B70C-B126C8BE3AB0}"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en-US"/>
        </a:p>
      </dgm:t>
    </dgm:pt>
    <dgm:pt modelId="{2D6A69AF-A56E-4C8F-8AD8-5E2C540F1280}">
      <dgm:prSet custT="1"/>
      <dgm:spPr>
        <a:noFill/>
      </dgm:spPr>
      <dgm:t>
        <a:bodyPr/>
        <a:lstStyle/>
        <a:p>
          <a:pPr rtl="0"/>
          <a:r>
            <a:rPr lang="en-US" sz="1000" b="1" dirty="0" smtClean="0">
              <a:solidFill>
                <a:schemeClr val="accent2"/>
              </a:solidFill>
              <a:effectLst/>
            </a:rPr>
            <a:t>A.N. Bach Institute of Biochemistry, Research Center of Biotechnology of the Russian Academy of Sciences, Moscow, Russia</a:t>
          </a:r>
          <a:endParaRPr lang="en-US" sz="1000" dirty="0">
            <a:effectLst/>
          </a:endParaRPr>
        </a:p>
      </dgm:t>
    </dgm:pt>
    <dgm:pt modelId="{282BB1D2-5584-4507-B09B-807C456D0FBB}" type="parTrans" cxnId="{1732CF97-1436-4249-8C6A-F65D515FAA8A}">
      <dgm:prSet/>
      <dgm:spPr/>
      <dgm:t>
        <a:bodyPr/>
        <a:lstStyle/>
        <a:p>
          <a:endParaRPr lang="en-US"/>
        </a:p>
      </dgm:t>
    </dgm:pt>
    <dgm:pt modelId="{78F00615-67A9-4028-9F73-A2D27C4FD986}" type="sibTrans" cxnId="{1732CF97-1436-4249-8C6A-F65D515FAA8A}">
      <dgm:prSet/>
      <dgm:spPr/>
      <dgm:t>
        <a:bodyPr/>
        <a:lstStyle/>
        <a:p>
          <a:endParaRPr lang="en-US"/>
        </a:p>
      </dgm:t>
    </dgm:pt>
    <dgm:pt modelId="{F7C375DC-6B10-4013-B4F9-172BA1B40CA2}" type="pres">
      <dgm:prSet presAssocID="{55E4F585-7246-42FE-B70C-B126C8BE3AB0}" presName="linear" presStyleCnt="0">
        <dgm:presLayoutVars>
          <dgm:animLvl val="lvl"/>
          <dgm:resizeHandles val="exact"/>
        </dgm:presLayoutVars>
      </dgm:prSet>
      <dgm:spPr/>
      <dgm:t>
        <a:bodyPr/>
        <a:lstStyle/>
        <a:p>
          <a:endParaRPr lang="en-US"/>
        </a:p>
      </dgm:t>
    </dgm:pt>
    <dgm:pt modelId="{B4CD5D1E-CE80-4300-83CE-2E5840C4905A}" type="pres">
      <dgm:prSet presAssocID="{2D6A69AF-A56E-4C8F-8AD8-5E2C540F1280}" presName="parentText" presStyleLbl="node1" presStyleIdx="0" presStyleCnt="1" custLinFactNeighborX="-886">
        <dgm:presLayoutVars>
          <dgm:chMax val="0"/>
          <dgm:bulletEnabled val="1"/>
        </dgm:presLayoutVars>
      </dgm:prSet>
      <dgm:spPr/>
      <dgm:t>
        <a:bodyPr/>
        <a:lstStyle/>
        <a:p>
          <a:endParaRPr lang="en-US"/>
        </a:p>
      </dgm:t>
    </dgm:pt>
  </dgm:ptLst>
  <dgm:cxnLst>
    <dgm:cxn modelId="{961394CF-57A7-4856-9A20-8882D62FC52F}" type="presOf" srcId="{2D6A69AF-A56E-4C8F-8AD8-5E2C540F1280}" destId="{B4CD5D1E-CE80-4300-83CE-2E5840C4905A}" srcOrd="0" destOrd="0" presId="urn:microsoft.com/office/officeart/2005/8/layout/vList2"/>
    <dgm:cxn modelId="{1732CF97-1436-4249-8C6A-F65D515FAA8A}" srcId="{55E4F585-7246-42FE-B70C-B126C8BE3AB0}" destId="{2D6A69AF-A56E-4C8F-8AD8-5E2C540F1280}" srcOrd="0" destOrd="0" parTransId="{282BB1D2-5584-4507-B09B-807C456D0FBB}" sibTransId="{78F00615-67A9-4028-9F73-A2D27C4FD986}"/>
    <dgm:cxn modelId="{78168772-2F92-4588-AA2F-5B6FF22A357B}" type="presOf" srcId="{55E4F585-7246-42FE-B70C-B126C8BE3AB0}" destId="{F7C375DC-6B10-4013-B4F9-172BA1B40CA2}" srcOrd="0" destOrd="0" presId="urn:microsoft.com/office/officeart/2005/8/layout/vList2"/>
    <dgm:cxn modelId="{031BCE22-3226-4021-B83F-3A1B08553E21}" type="presParOf" srcId="{F7C375DC-6B10-4013-B4F9-172BA1B40CA2}" destId="{B4CD5D1E-CE80-4300-83CE-2E5840C4905A}" srcOrd="0" destOrd="0" presId="urn:microsoft.com/office/officeart/2005/8/layout/vList2"/>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A327807-DE45-4F3F-B105-3636E0301E10}" type="doc">
      <dgm:prSet loTypeId="urn:microsoft.com/office/officeart/2005/8/layout/vList2" loCatId="list" qsTypeId="urn:microsoft.com/office/officeart/2005/8/quickstyle/3d1" qsCatId="3D" csTypeId="urn:microsoft.com/office/officeart/2005/8/colors/accent1_2" csCatId="accent1"/>
      <dgm:spPr/>
      <dgm:t>
        <a:bodyPr/>
        <a:lstStyle/>
        <a:p>
          <a:endParaRPr lang="en-US"/>
        </a:p>
      </dgm:t>
    </dgm:pt>
    <dgm:pt modelId="{74DACBAF-AD56-4979-890F-F448DD492A63}">
      <dgm:prSet/>
      <dgm:spPr/>
      <dgm:t>
        <a:bodyPr/>
        <a:lstStyle/>
        <a:p>
          <a:pPr rtl="0"/>
          <a:r>
            <a:rPr lang="en-US" dirty="0" smtClean="0">
              <a:effectLst>
                <a:outerShdw blurRad="60007" dist="310007" dir="7680000" sy="30000" kx="1300200" algn="ctr" rotWithShape="0">
                  <a:prstClr val="black">
                    <a:alpha val="32000"/>
                  </a:prstClr>
                </a:outerShdw>
              </a:effectLst>
            </a:rPr>
            <a:t>Introduction</a:t>
          </a:r>
          <a:endParaRPr lang="en-US" dirty="0">
            <a:effectLst>
              <a:outerShdw blurRad="60007" dist="310007" dir="7680000" sy="30000" kx="1300200" algn="ctr" rotWithShape="0">
                <a:prstClr val="black">
                  <a:alpha val="32000"/>
                </a:prstClr>
              </a:outerShdw>
            </a:effectLst>
          </a:endParaRPr>
        </a:p>
      </dgm:t>
    </dgm:pt>
    <dgm:pt modelId="{211B21FF-9203-4A43-9911-BAB411C57B01}" type="parTrans" cxnId="{B6814D85-8C43-429A-B254-C7E30743AF95}">
      <dgm:prSet/>
      <dgm:spPr/>
      <dgm:t>
        <a:bodyPr/>
        <a:lstStyle/>
        <a:p>
          <a:endParaRPr lang="en-US"/>
        </a:p>
      </dgm:t>
    </dgm:pt>
    <dgm:pt modelId="{20F80504-AC1A-4A8B-A3AA-2C15692BD81E}" type="sibTrans" cxnId="{B6814D85-8C43-429A-B254-C7E30743AF95}">
      <dgm:prSet/>
      <dgm:spPr/>
      <dgm:t>
        <a:bodyPr/>
        <a:lstStyle/>
        <a:p>
          <a:endParaRPr lang="en-US"/>
        </a:p>
      </dgm:t>
    </dgm:pt>
    <dgm:pt modelId="{212A2C74-3AA2-4153-A96F-5CF9BA7F2EF0}" type="pres">
      <dgm:prSet presAssocID="{7A327807-DE45-4F3F-B105-3636E0301E10}" presName="linear" presStyleCnt="0">
        <dgm:presLayoutVars>
          <dgm:animLvl val="lvl"/>
          <dgm:resizeHandles val="exact"/>
        </dgm:presLayoutVars>
      </dgm:prSet>
      <dgm:spPr/>
      <dgm:t>
        <a:bodyPr/>
        <a:lstStyle/>
        <a:p>
          <a:endParaRPr lang="en-US"/>
        </a:p>
      </dgm:t>
    </dgm:pt>
    <dgm:pt modelId="{7AF126DE-7171-438F-AF16-0C132F020319}" type="pres">
      <dgm:prSet presAssocID="{74DACBAF-AD56-4979-890F-F448DD492A63}" presName="parentText" presStyleLbl="node1" presStyleIdx="0" presStyleCnt="1" custLinFactNeighborY="-19373">
        <dgm:presLayoutVars>
          <dgm:chMax val="0"/>
          <dgm:bulletEnabled val="1"/>
        </dgm:presLayoutVars>
      </dgm:prSet>
      <dgm:spPr/>
      <dgm:t>
        <a:bodyPr/>
        <a:lstStyle/>
        <a:p>
          <a:endParaRPr lang="en-US"/>
        </a:p>
      </dgm:t>
    </dgm:pt>
  </dgm:ptLst>
  <dgm:cxnLst>
    <dgm:cxn modelId="{1199087B-4BE1-457E-804C-EA732AFE3E9E}" type="presOf" srcId="{7A327807-DE45-4F3F-B105-3636E0301E10}" destId="{212A2C74-3AA2-4153-A96F-5CF9BA7F2EF0}" srcOrd="0" destOrd="0" presId="urn:microsoft.com/office/officeart/2005/8/layout/vList2"/>
    <dgm:cxn modelId="{78336C17-7195-419F-A0CA-D527F0872BD4}" type="presOf" srcId="{74DACBAF-AD56-4979-890F-F448DD492A63}" destId="{7AF126DE-7171-438F-AF16-0C132F020319}" srcOrd="0" destOrd="0" presId="urn:microsoft.com/office/officeart/2005/8/layout/vList2"/>
    <dgm:cxn modelId="{B6814D85-8C43-429A-B254-C7E30743AF95}" srcId="{7A327807-DE45-4F3F-B105-3636E0301E10}" destId="{74DACBAF-AD56-4979-890F-F448DD492A63}" srcOrd="0" destOrd="0" parTransId="{211B21FF-9203-4A43-9911-BAB411C57B01}" sibTransId="{20F80504-AC1A-4A8B-A3AA-2C15692BD81E}"/>
    <dgm:cxn modelId="{4DC7D9AA-C767-4CC3-9F25-0239ECB58735}" type="presParOf" srcId="{212A2C74-3AA2-4153-A96F-5CF9BA7F2EF0}" destId="{7AF126DE-7171-438F-AF16-0C132F020319}" srcOrd="0" destOrd="0" presId="urn:microsoft.com/office/officeart/2005/8/layout/vList2"/>
  </dgm:cxnLst>
  <dgm:bg/>
  <dgm:whole/>
  <dgm:extLst>
    <a:ext uri="http://schemas.microsoft.com/office/drawing/2008/diagram">
      <dsp:dataModelExt xmlns:dsp="http://schemas.microsoft.com/office/drawing/2008/diagram" xmlns="" relId="rId1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D4F530C-D6A4-4A40-BE79-DBDBD8FC2F62}" type="doc">
      <dgm:prSet loTypeId="urn:microsoft.com/office/officeart/2005/8/layout/vList2" loCatId="list" qsTypeId="urn:microsoft.com/office/officeart/2005/8/quickstyle/3d1" qsCatId="3D" csTypeId="urn:microsoft.com/office/officeart/2005/8/colors/accent1_2" csCatId="accent1"/>
      <dgm:spPr/>
      <dgm:t>
        <a:bodyPr/>
        <a:lstStyle/>
        <a:p>
          <a:endParaRPr lang="en-US"/>
        </a:p>
      </dgm:t>
    </dgm:pt>
    <dgm:pt modelId="{7279330B-F311-497F-ABF9-C2BEA15FFD6C}">
      <dgm:prSet/>
      <dgm:spPr/>
      <dgm:t>
        <a:bodyPr/>
        <a:lstStyle/>
        <a:p>
          <a:pPr rtl="0"/>
          <a:r>
            <a:rPr lang="en-US" dirty="0" smtClean="0">
              <a:effectLst>
                <a:outerShdw blurRad="60007" dist="310007" dir="7680000" sy="30000" kx="1300200" algn="ctr" rotWithShape="0">
                  <a:prstClr val="black">
                    <a:alpha val="32000"/>
                  </a:prstClr>
                </a:outerShdw>
              </a:effectLst>
            </a:rPr>
            <a:t>Materials &amp; Methods</a:t>
          </a:r>
          <a:endParaRPr lang="en-US" dirty="0">
            <a:effectLst>
              <a:outerShdw blurRad="60007" dist="310007" dir="7680000" sy="30000" kx="1300200" algn="ctr" rotWithShape="0">
                <a:prstClr val="black">
                  <a:alpha val="32000"/>
                </a:prstClr>
              </a:outerShdw>
            </a:effectLst>
          </a:endParaRPr>
        </a:p>
      </dgm:t>
    </dgm:pt>
    <dgm:pt modelId="{563D19CC-909C-4DDB-BD41-9F10BCFEE2AA}" type="parTrans" cxnId="{6B302810-8305-4225-883F-A7AC32164741}">
      <dgm:prSet/>
      <dgm:spPr/>
      <dgm:t>
        <a:bodyPr/>
        <a:lstStyle/>
        <a:p>
          <a:endParaRPr lang="en-US"/>
        </a:p>
      </dgm:t>
    </dgm:pt>
    <dgm:pt modelId="{E14EC943-E642-44CA-AC85-7ECEB49B87EA}" type="sibTrans" cxnId="{6B302810-8305-4225-883F-A7AC32164741}">
      <dgm:prSet/>
      <dgm:spPr/>
      <dgm:t>
        <a:bodyPr/>
        <a:lstStyle/>
        <a:p>
          <a:endParaRPr lang="en-US"/>
        </a:p>
      </dgm:t>
    </dgm:pt>
    <dgm:pt modelId="{5316CDAE-6DD3-47E6-9407-5AC6B38266B2}" type="pres">
      <dgm:prSet presAssocID="{1D4F530C-D6A4-4A40-BE79-DBDBD8FC2F62}" presName="linear" presStyleCnt="0">
        <dgm:presLayoutVars>
          <dgm:animLvl val="lvl"/>
          <dgm:resizeHandles val="exact"/>
        </dgm:presLayoutVars>
      </dgm:prSet>
      <dgm:spPr/>
      <dgm:t>
        <a:bodyPr/>
        <a:lstStyle/>
        <a:p>
          <a:endParaRPr lang="en-US"/>
        </a:p>
      </dgm:t>
    </dgm:pt>
    <dgm:pt modelId="{9FC0151E-83FB-4EB2-A9B9-EB7691671812}" type="pres">
      <dgm:prSet presAssocID="{7279330B-F311-497F-ABF9-C2BEA15FFD6C}" presName="parentText" presStyleLbl="node1" presStyleIdx="0" presStyleCnt="1" custLinFactNeighborY="-11599">
        <dgm:presLayoutVars>
          <dgm:chMax val="0"/>
          <dgm:bulletEnabled val="1"/>
        </dgm:presLayoutVars>
      </dgm:prSet>
      <dgm:spPr/>
      <dgm:t>
        <a:bodyPr/>
        <a:lstStyle/>
        <a:p>
          <a:endParaRPr lang="en-US"/>
        </a:p>
      </dgm:t>
    </dgm:pt>
  </dgm:ptLst>
  <dgm:cxnLst>
    <dgm:cxn modelId="{6B302810-8305-4225-883F-A7AC32164741}" srcId="{1D4F530C-D6A4-4A40-BE79-DBDBD8FC2F62}" destId="{7279330B-F311-497F-ABF9-C2BEA15FFD6C}" srcOrd="0" destOrd="0" parTransId="{563D19CC-909C-4DDB-BD41-9F10BCFEE2AA}" sibTransId="{E14EC943-E642-44CA-AC85-7ECEB49B87EA}"/>
    <dgm:cxn modelId="{BEDBCAEE-9ADC-4297-97F0-0814BF8E6F0C}" type="presOf" srcId="{7279330B-F311-497F-ABF9-C2BEA15FFD6C}" destId="{9FC0151E-83FB-4EB2-A9B9-EB7691671812}" srcOrd="0" destOrd="0" presId="urn:microsoft.com/office/officeart/2005/8/layout/vList2"/>
    <dgm:cxn modelId="{A5C6A923-CE94-4F85-BDA0-EC326E5EBFCC}" type="presOf" srcId="{1D4F530C-D6A4-4A40-BE79-DBDBD8FC2F62}" destId="{5316CDAE-6DD3-47E6-9407-5AC6B38266B2}" srcOrd="0" destOrd="0" presId="urn:microsoft.com/office/officeart/2005/8/layout/vList2"/>
    <dgm:cxn modelId="{4E4A39E2-838E-4351-A664-56EC90ACC6CF}" type="presParOf" srcId="{5316CDAE-6DD3-47E6-9407-5AC6B38266B2}" destId="{9FC0151E-83FB-4EB2-A9B9-EB7691671812}" srcOrd="0" destOrd="0" presId="urn:microsoft.com/office/officeart/2005/8/layout/vList2"/>
  </dgm:cxnLst>
  <dgm:bg/>
  <dgm:whole/>
  <dgm:extLst>
    <a:ext uri="http://schemas.microsoft.com/office/drawing/2008/diagram">
      <dsp:dataModelExt xmlns:dsp="http://schemas.microsoft.com/office/drawing/2008/diagram" xmlns="" relId="rId2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5CB7BC3-2712-4AAC-9E7E-4019B4939C28}"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en-US"/>
        </a:p>
      </dgm:t>
    </dgm:pt>
    <dgm:pt modelId="{75E71EC1-D44C-4D27-9F98-0D801357C564}">
      <dgm:prSet/>
      <dgm:spPr>
        <a:effectLst>
          <a:outerShdw blurRad="76200" dir="13500000" sy="23000" kx="1200000" algn="br" rotWithShape="0">
            <a:prstClr val="black">
              <a:alpha val="20000"/>
            </a:prstClr>
          </a:outerShdw>
        </a:effectLst>
      </dgm:spPr>
      <dgm:t>
        <a:bodyPr/>
        <a:lstStyle/>
        <a:p>
          <a:pPr rtl="0"/>
          <a:r>
            <a:rPr lang="en-US" dirty="0" smtClean="0"/>
            <a:t>Results &amp; Discussion</a:t>
          </a:r>
          <a:endParaRPr lang="en-US" dirty="0"/>
        </a:p>
      </dgm:t>
    </dgm:pt>
    <dgm:pt modelId="{C0C45D9E-8658-462C-AAB9-12FFE1322E96}" type="parTrans" cxnId="{56B19F99-6E3C-4428-B8FA-A529110B2142}">
      <dgm:prSet/>
      <dgm:spPr/>
      <dgm:t>
        <a:bodyPr/>
        <a:lstStyle/>
        <a:p>
          <a:endParaRPr lang="en-US"/>
        </a:p>
      </dgm:t>
    </dgm:pt>
    <dgm:pt modelId="{038DA4A0-2A0D-43AB-9BF3-07142A5229F7}" type="sibTrans" cxnId="{56B19F99-6E3C-4428-B8FA-A529110B2142}">
      <dgm:prSet/>
      <dgm:spPr/>
      <dgm:t>
        <a:bodyPr/>
        <a:lstStyle/>
        <a:p>
          <a:endParaRPr lang="en-US"/>
        </a:p>
      </dgm:t>
    </dgm:pt>
    <dgm:pt modelId="{DB2BE052-DAB2-4241-B26A-0AB830A21B86}" type="pres">
      <dgm:prSet presAssocID="{75CB7BC3-2712-4AAC-9E7E-4019B4939C28}" presName="linear" presStyleCnt="0">
        <dgm:presLayoutVars>
          <dgm:animLvl val="lvl"/>
          <dgm:resizeHandles val="exact"/>
        </dgm:presLayoutVars>
      </dgm:prSet>
      <dgm:spPr/>
      <dgm:t>
        <a:bodyPr/>
        <a:lstStyle/>
        <a:p>
          <a:endParaRPr lang="en-US"/>
        </a:p>
      </dgm:t>
    </dgm:pt>
    <dgm:pt modelId="{359D1AE7-864D-411F-8A0A-AF64FE24C9F4}" type="pres">
      <dgm:prSet presAssocID="{75E71EC1-D44C-4D27-9F98-0D801357C564}" presName="parentText" presStyleLbl="node1" presStyleIdx="0" presStyleCnt="1" custLinFactNeighborY="-15465">
        <dgm:presLayoutVars>
          <dgm:chMax val="0"/>
          <dgm:bulletEnabled val="1"/>
        </dgm:presLayoutVars>
      </dgm:prSet>
      <dgm:spPr/>
      <dgm:t>
        <a:bodyPr/>
        <a:lstStyle/>
        <a:p>
          <a:endParaRPr lang="en-US"/>
        </a:p>
      </dgm:t>
    </dgm:pt>
  </dgm:ptLst>
  <dgm:cxnLst>
    <dgm:cxn modelId="{BDD7EB0B-DCFC-4ECE-963D-A01E3C527C1D}" type="presOf" srcId="{75E71EC1-D44C-4D27-9F98-0D801357C564}" destId="{359D1AE7-864D-411F-8A0A-AF64FE24C9F4}" srcOrd="0" destOrd="0" presId="urn:microsoft.com/office/officeart/2005/8/layout/vList2"/>
    <dgm:cxn modelId="{C57EA1A3-423D-4594-9463-84C5648D532C}" type="presOf" srcId="{75CB7BC3-2712-4AAC-9E7E-4019B4939C28}" destId="{DB2BE052-DAB2-4241-B26A-0AB830A21B86}" srcOrd="0" destOrd="0" presId="urn:microsoft.com/office/officeart/2005/8/layout/vList2"/>
    <dgm:cxn modelId="{56B19F99-6E3C-4428-B8FA-A529110B2142}" srcId="{75CB7BC3-2712-4AAC-9E7E-4019B4939C28}" destId="{75E71EC1-D44C-4D27-9F98-0D801357C564}" srcOrd="0" destOrd="0" parTransId="{C0C45D9E-8658-462C-AAB9-12FFE1322E96}" sibTransId="{038DA4A0-2A0D-43AB-9BF3-07142A5229F7}"/>
    <dgm:cxn modelId="{0E645C9C-6212-438F-9BD3-5F61683F3F4B}" type="presParOf" srcId="{DB2BE052-DAB2-4241-B26A-0AB830A21B86}" destId="{359D1AE7-864D-411F-8A0A-AF64FE24C9F4}" srcOrd="0" destOrd="0" presId="urn:microsoft.com/office/officeart/2005/8/layout/vList2"/>
  </dgm:cxnLst>
  <dgm:bg/>
  <dgm:whole/>
  <dgm:extLst>
    <a:ext uri="http://schemas.microsoft.com/office/drawing/2008/diagram">
      <dsp:dataModelExt xmlns:dsp="http://schemas.microsoft.com/office/drawing/2008/diagram" xmlns="" relId="rId3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67F3C37-AE95-441B-B764-5F16B8866DBD}" type="doc">
      <dgm:prSet loTypeId="urn:microsoft.com/office/officeart/2005/8/layout/vList2" loCatId="list" qsTypeId="urn:microsoft.com/office/officeart/2005/8/quickstyle/3d1" qsCatId="3D" csTypeId="urn:microsoft.com/office/officeart/2005/8/colors/accent1_2" csCatId="accent1"/>
      <dgm:spPr/>
      <dgm:t>
        <a:bodyPr/>
        <a:lstStyle/>
        <a:p>
          <a:endParaRPr lang="en-US"/>
        </a:p>
      </dgm:t>
    </dgm:pt>
    <dgm:pt modelId="{4DED9C2C-5312-4A4E-B349-E5BAF55D7DC2}">
      <dgm:prSet/>
      <dgm:spPr/>
      <dgm:t>
        <a:bodyPr/>
        <a:lstStyle/>
        <a:p>
          <a:pPr rtl="0"/>
          <a:r>
            <a:rPr lang="en-US" dirty="0" smtClean="0">
              <a:effectLst>
                <a:outerShdw blurRad="60007" dist="310007" dir="7680000" sy="30000" kx="1300200" algn="ctr" rotWithShape="0">
                  <a:prstClr val="black">
                    <a:alpha val="32000"/>
                  </a:prstClr>
                </a:outerShdw>
              </a:effectLst>
            </a:rPr>
            <a:t>Conclusion</a:t>
          </a:r>
          <a:endParaRPr lang="en-US" dirty="0">
            <a:effectLst>
              <a:outerShdw blurRad="60007" dist="310007" dir="7680000" sy="30000" kx="1300200" algn="ctr" rotWithShape="0">
                <a:prstClr val="black">
                  <a:alpha val="32000"/>
                </a:prstClr>
              </a:outerShdw>
            </a:effectLst>
          </a:endParaRPr>
        </a:p>
      </dgm:t>
    </dgm:pt>
    <dgm:pt modelId="{5859E355-D811-4F6D-9E63-274955D6401A}" type="parTrans" cxnId="{6F8B70C5-857B-444B-8979-253264962D00}">
      <dgm:prSet/>
      <dgm:spPr/>
      <dgm:t>
        <a:bodyPr/>
        <a:lstStyle/>
        <a:p>
          <a:endParaRPr lang="en-US"/>
        </a:p>
      </dgm:t>
    </dgm:pt>
    <dgm:pt modelId="{21F2C1EA-061B-4AB9-86CC-FCD21AEA45F1}" type="sibTrans" cxnId="{6F8B70C5-857B-444B-8979-253264962D00}">
      <dgm:prSet/>
      <dgm:spPr/>
      <dgm:t>
        <a:bodyPr/>
        <a:lstStyle/>
        <a:p>
          <a:endParaRPr lang="en-US"/>
        </a:p>
      </dgm:t>
    </dgm:pt>
    <dgm:pt modelId="{D180CBF9-771E-4F09-9A5D-2DFE4F8FE3D4}" type="pres">
      <dgm:prSet presAssocID="{567F3C37-AE95-441B-B764-5F16B8866DBD}" presName="linear" presStyleCnt="0">
        <dgm:presLayoutVars>
          <dgm:animLvl val="lvl"/>
          <dgm:resizeHandles val="exact"/>
        </dgm:presLayoutVars>
      </dgm:prSet>
      <dgm:spPr/>
      <dgm:t>
        <a:bodyPr/>
        <a:lstStyle/>
        <a:p>
          <a:endParaRPr lang="en-US"/>
        </a:p>
      </dgm:t>
    </dgm:pt>
    <dgm:pt modelId="{3357A764-24C4-4830-845B-4746BBB37E4C}" type="pres">
      <dgm:prSet presAssocID="{4DED9C2C-5312-4A4E-B349-E5BAF55D7DC2}" presName="parentText" presStyleLbl="node1" presStyleIdx="0" presStyleCnt="1" custLinFactNeighborY="-11599">
        <dgm:presLayoutVars>
          <dgm:chMax val="0"/>
          <dgm:bulletEnabled val="1"/>
        </dgm:presLayoutVars>
      </dgm:prSet>
      <dgm:spPr/>
      <dgm:t>
        <a:bodyPr/>
        <a:lstStyle/>
        <a:p>
          <a:endParaRPr lang="en-US"/>
        </a:p>
      </dgm:t>
    </dgm:pt>
  </dgm:ptLst>
  <dgm:cxnLst>
    <dgm:cxn modelId="{6983B933-410B-4773-A525-F30E9897B6E6}" type="presOf" srcId="{567F3C37-AE95-441B-B764-5F16B8866DBD}" destId="{D180CBF9-771E-4F09-9A5D-2DFE4F8FE3D4}" srcOrd="0" destOrd="0" presId="urn:microsoft.com/office/officeart/2005/8/layout/vList2"/>
    <dgm:cxn modelId="{6F8B70C5-857B-444B-8979-253264962D00}" srcId="{567F3C37-AE95-441B-B764-5F16B8866DBD}" destId="{4DED9C2C-5312-4A4E-B349-E5BAF55D7DC2}" srcOrd="0" destOrd="0" parTransId="{5859E355-D811-4F6D-9E63-274955D6401A}" sibTransId="{21F2C1EA-061B-4AB9-86CC-FCD21AEA45F1}"/>
    <dgm:cxn modelId="{3EA2D35C-2D1F-418E-A3B7-5911C28EF106}" type="presOf" srcId="{4DED9C2C-5312-4A4E-B349-E5BAF55D7DC2}" destId="{3357A764-24C4-4830-845B-4746BBB37E4C}" srcOrd="0" destOrd="0" presId="urn:microsoft.com/office/officeart/2005/8/layout/vList2"/>
    <dgm:cxn modelId="{6B70E64C-D0C1-420F-8E07-FE9568716FCD}" type="presParOf" srcId="{D180CBF9-771E-4F09-9A5D-2DFE4F8FE3D4}" destId="{3357A764-24C4-4830-845B-4746BBB37E4C}" srcOrd="0" destOrd="0" presId="urn:microsoft.com/office/officeart/2005/8/layout/vList2"/>
  </dgm:cxnLst>
  <dgm:bg/>
  <dgm:whole/>
  <dgm:extLst>
    <a:ext uri="http://schemas.microsoft.com/office/drawing/2008/diagram">
      <dsp:dataModelExt xmlns:dsp="http://schemas.microsoft.com/office/drawing/2008/diagram" xmlns="" relId="rId3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DF4019-6A42-4E5D-B528-B8E30662144C}" type="doc">
      <dgm:prSet loTypeId="urn:microsoft.com/office/officeart/2005/8/layout/vList2" loCatId="list" qsTypeId="urn:microsoft.com/office/officeart/2005/8/quickstyle/3d1" qsCatId="3D" csTypeId="urn:microsoft.com/office/officeart/2005/8/colors/accent1_2" csCatId="accent1"/>
      <dgm:spPr/>
      <dgm:t>
        <a:bodyPr/>
        <a:lstStyle/>
        <a:p>
          <a:endParaRPr lang="en-US"/>
        </a:p>
      </dgm:t>
    </dgm:pt>
    <dgm:pt modelId="{2378AAA1-1387-4EFB-8367-4A0935DB8ADA}">
      <dgm:prSet custT="1"/>
      <dgm:spPr/>
      <dgm:t>
        <a:bodyPr/>
        <a:lstStyle/>
        <a:p>
          <a:pPr rtl="0"/>
          <a:r>
            <a:rPr lang="en-US" sz="1800" dirty="0" smtClean="0">
              <a:effectLst>
                <a:outerShdw blurRad="60007" dist="310007" dir="7680000" sy="30000" kx="1300200" algn="ctr" rotWithShape="0">
                  <a:prstClr val="black">
                    <a:alpha val="32000"/>
                  </a:prstClr>
                </a:outerShdw>
              </a:effectLst>
            </a:rPr>
            <a:t>Graphs</a:t>
          </a:r>
          <a:endParaRPr lang="en-US" sz="1800" dirty="0">
            <a:effectLst>
              <a:outerShdw blurRad="60007" dist="310007" dir="7680000" sy="30000" kx="1300200" algn="ctr" rotWithShape="0">
                <a:prstClr val="black">
                  <a:alpha val="32000"/>
                </a:prstClr>
              </a:outerShdw>
            </a:effectLst>
          </a:endParaRPr>
        </a:p>
      </dgm:t>
    </dgm:pt>
    <dgm:pt modelId="{222CE1F2-6300-4D80-B642-9F2DCA3041E0}" type="parTrans" cxnId="{D37D55C1-6666-46F3-8803-6F04045A068D}">
      <dgm:prSet/>
      <dgm:spPr/>
      <dgm:t>
        <a:bodyPr/>
        <a:lstStyle/>
        <a:p>
          <a:endParaRPr lang="en-US" sz="1800"/>
        </a:p>
      </dgm:t>
    </dgm:pt>
    <dgm:pt modelId="{5A63DD74-09A3-4CA6-B0D5-44B64909D325}" type="sibTrans" cxnId="{D37D55C1-6666-46F3-8803-6F04045A068D}">
      <dgm:prSet/>
      <dgm:spPr/>
      <dgm:t>
        <a:bodyPr/>
        <a:lstStyle/>
        <a:p>
          <a:endParaRPr lang="en-US" sz="1800"/>
        </a:p>
      </dgm:t>
    </dgm:pt>
    <dgm:pt modelId="{7C9B0EEC-7D37-47C2-BDF3-58D6213BF922}" type="pres">
      <dgm:prSet presAssocID="{18DF4019-6A42-4E5D-B528-B8E30662144C}" presName="linear" presStyleCnt="0">
        <dgm:presLayoutVars>
          <dgm:animLvl val="lvl"/>
          <dgm:resizeHandles val="exact"/>
        </dgm:presLayoutVars>
      </dgm:prSet>
      <dgm:spPr/>
      <dgm:t>
        <a:bodyPr/>
        <a:lstStyle/>
        <a:p>
          <a:endParaRPr lang="en-US"/>
        </a:p>
      </dgm:t>
    </dgm:pt>
    <dgm:pt modelId="{08119CBB-D0A7-4D0D-B893-0564A9AF330B}" type="pres">
      <dgm:prSet presAssocID="{2378AAA1-1387-4EFB-8367-4A0935DB8ADA}" presName="parentText" presStyleLbl="node1" presStyleIdx="0" presStyleCnt="1" custLinFactY="-205685" custLinFactNeighborX="-12344" custLinFactNeighborY="-300000">
        <dgm:presLayoutVars>
          <dgm:chMax val="0"/>
          <dgm:bulletEnabled val="1"/>
        </dgm:presLayoutVars>
      </dgm:prSet>
      <dgm:spPr/>
      <dgm:t>
        <a:bodyPr/>
        <a:lstStyle/>
        <a:p>
          <a:endParaRPr lang="en-US"/>
        </a:p>
      </dgm:t>
    </dgm:pt>
  </dgm:ptLst>
  <dgm:cxnLst>
    <dgm:cxn modelId="{D37D55C1-6666-46F3-8803-6F04045A068D}" srcId="{18DF4019-6A42-4E5D-B528-B8E30662144C}" destId="{2378AAA1-1387-4EFB-8367-4A0935DB8ADA}" srcOrd="0" destOrd="0" parTransId="{222CE1F2-6300-4D80-B642-9F2DCA3041E0}" sibTransId="{5A63DD74-09A3-4CA6-B0D5-44B64909D325}"/>
    <dgm:cxn modelId="{F208AA10-B3A5-4E7F-AB5F-4B938D293415}" type="presOf" srcId="{18DF4019-6A42-4E5D-B528-B8E30662144C}" destId="{7C9B0EEC-7D37-47C2-BDF3-58D6213BF922}" srcOrd="0" destOrd="0" presId="urn:microsoft.com/office/officeart/2005/8/layout/vList2"/>
    <dgm:cxn modelId="{EAB0E649-38E6-4529-9A57-C9154D207D65}" type="presOf" srcId="{2378AAA1-1387-4EFB-8367-4A0935DB8ADA}" destId="{08119CBB-D0A7-4D0D-B893-0564A9AF330B}" srcOrd="0" destOrd="0" presId="urn:microsoft.com/office/officeart/2005/8/layout/vList2"/>
    <dgm:cxn modelId="{A4AC0EE8-2D67-4F4F-A15F-BC828141875E}" type="presParOf" srcId="{7C9B0EEC-7D37-47C2-BDF3-58D6213BF922}" destId="{08119CBB-D0A7-4D0D-B893-0564A9AF330B}" srcOrd="0" destOrd="0" presId="urn:microsoft.com/office/officeart/2005/8/layout/vList2"/>
  </dgm:cxnLst>
  <dgm:bg/>
  <dgm:whole/>
  <dgm:extLst>
    <a:ext uri="http://schemas.microsoft.com/office/drawing/2008/diagram">
      <dsp:dataModelExt xmlns:dsp="http://schemas.microsoft.com/office/drawing/2008/diagram" xmlns="" relId="rId4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40329B2-E981-463A-B3F7-082DA4687266}"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en-US"/>
        </a:p>
      </dgm:t>
    </dgm:pt>
    <dgm:pt modelId="{9209D1C2-777F-45B0-B11C-6CEA4D128490}">
      <dgm:prSet custT="1"/>
      <dgm:spPr>
        <a:noFill/>
      </dgm:spPr>
      <dgm:t>
        <a:bodyPr>
          <a:scene3d>
            <a:camera prst="orthographicFront"/>
            <a:lightRig rig="glow" dir="tl">
              <a:rot lat="0" lon="0" rev="5400000"/>
            </a:lightRig>
          </a:scene3d>
          <a:sp3d contourW="12700">
            <a:bevelT w="25400" h="25400"/>
            <a:contourClr>
              <a:schemeClr val="accent6">
                <a:shade val="73000"/>
              </a:schemeClr>
            </a:contourClr>
          </a:sp3d>
        </a:bodyPr>
        <a:lstStyle/>
        <a:p>
          <a:pPr rtl="0"/>
          <a:endParaRPr lang="fr-FR" sz="11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a:p>
          <a:r>
            <a:rPr lang="en-US" sz="1100" b="1" cap="none" spc="0"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Sotnikov</a:t>
          </a:r>
          <a:r>
            <a:rPr lang="en-US" sz="11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D.V.</a:t>
          </a:r>
          <a:r>
            <a:rPr lang="fr-FR" sz="11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r>
            <a:rPr lang="fr-FR" sz="11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Zherdev A.V., Dzantiev B.B.</a:t>
          </a:r>
          <a:endParaRPr lang="en-US" sz="11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dgm:t>
    </dgm:pt>
    <dgm:pt modelId="{0FBBE73B-1D6B-451F-9CFF-65F491F00E6D}" type="parTrans" cxnId="{01C222FA-E361-4AAF-AB62-1BD365601658}">
      <dgm:prSet/>
      <dgm:spPr/>
      <dgm:t>
        <a:bodyPr>
          <a:scene3d>
            <a:camera prst="orthographicFront"/>
            <a:lightRig rig="glow" dir="tl">
              <a:rot lat="0" lon="0" rev="5400000"/>
            </a:lightRig>
          </a:scene3d>
          <a:sp3d contourW="12700">
            <a:bevelT w="25400" h="25400"/>
            <a:contourClr>
              <a:schemeClr val="accent6">
                <a:shade val="73000"/>
              </a:schemeClr>
            </a:contourClr>
          </a:sp3d>
        </a:bodyPr>
        <a:lstStyle/>
        <a:p>
          <a:endParaRPr lang="en-US" b="1" cap="none" spc="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dgm:t>
    </dgm:pt>
    <dgm:pt modelId="{90791B87-0691-4E35-9C9D-E6D19FAC6E58}" type="sibTrans" cxnId="{01C222FA-E361-4AAF-AB62-1BD365601658}">
      <dgm:prSet/>
      <dgm:spPr/>
      <dgm:t>
        <a:bodyPr>
          <a:scene3d>
            <a:camera prst="orthographicFront"/>
            <a:lightRig rig="glow" dir="tl">
              <a:rot lat="0" lon="0" rev="5400000"/>
            </a:lightRig>
          </a:scene3d>
          <a:sp3d contourW="12700">
            <a:bevelT w="25400" h="25400"/>
            <a:contourClr>
              <a:schemeClr val="accent6">
                <a:shade val="73000"/>
              </a:schemeClr>
            </a:contourClr>
          </a:sp3d>
        </a:bodyPr>
        <a:lstStyle/>
        <a:p>
          <a:endParaRPr lang="en-US" b="1" cap="none" spc="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dgm:t>
    </dgm:pt>
    <dgm:pt modelId="{421480AB-1644-49BD-B3AC-B1A73DAC4749}" type="pres">
      <dgm:prSet presAssocID="{440329B2-E981-463A-B3F7-082DA4687266}" presName="linear" presStyleCnt="0">
        <dgm:presLayoutVars>
          <dgm:animLvl val="lvl"/>
          <dgm:resizeHandles val="exact"/>
        </dgm:presLayoutVars>
      </dgm:prSet>
      <dgm:spPr/>
      <dgm:t>
        <a:bodyPr/>
        <a:lstStyle/>
        <a:p>
          <a:endParaRPr lang="en-US"/>
        </a:p>
      </dgm:t>
    </dgm:pt>
    <dgm:pt modelId="{157EC830-63AD-45D5-983A-1D5B6D42AD81}" type="pres">
      <dgm:prSet presAssocID="{9209D1C2-777F-45B0-B11C-6CEA4D128490}" presName="parentText" presStyleLbl="node1" presStyleIdx="0" presStyleCnt="1" custLinFactNeighborX="-1091">
        <dgm:presLayoutVars>
          <dgm:chMax val="0"/>
          <dgm:bulletEnabled val="1"/>
        </dgm:presLayoutVars>
      </dgm:prSet>
      <dgm:spPr/>
      <dgm:t>
        <a:bodyPr/>
        <a:lstStyle/>
        <a:p>
          <a:endParaRPr lang="en-US"/>
        </a:p>
      </dgm:t>
    </dgm:pt>
  </dgm:ptLst>
  <dgm:cxnLst>
    <dgm:cxn modelId="{4709C9FA-5630-4D38-B3E4-37B8F39462C3}" type="presOf" srcId="{440329B2-E981-463A-B3F7-082DA4687266}" destId="{421480AB-1644-49BD-B3AC-B1A73DAC4749}" srcOrd="0" destOrd="0" presId="urn:microsoft.com/office/officeart/2005/8/layout/vList2"/>
    <dgm:cxn modelId="{D32D7264-B5D0-42BC-8D96-B69655117A99}" type="presOf" srcId="{9209D1C2-777F-45B0-B11C-6CEA4D128490}" destId="{157EC830-63AD-45D5-983A-1D5B6D42AD81}" srcOrd="0" destOrd="0" presId="urn:microsoft.com/office/officeart/2005/8/layout/vList2"/>
    <dgm:cxn modelId="{01C222FA-E361-4AAF-AB62-1BD365601658}" srcId="{440329B2-E981-463A-B3F7-082DA4687266}" destId="{9209D1C2-777F-45B0-B11C-6CEA4D128490}" srcOrd="0" destOrd="0" parTransId="{0FBBE73B-1D6B-451F-9CFF-65F491F00E6D}" sibTransId="{90791B87-0691-4E35-9C9D-E6D19FAC6E58}"/>
    <dgm:cxn modelId="{DE7F0879-B585-4F00-AEE5-35A01166013E}" type="presParOf" srcId="{421480AB-1644-49BD-B3AC-B1A73DAC4749}" destId="{157EC830-63AD-45D5-983A-1D5B6D42AD81}" srcOrd="0" destOrd="0" presId="urn:microsoft.com/office/officeart/2005/8/layout/vList2"/>
  </dgm:cxnLst>
  <dgm:bg/>
  <dgm:whole/>
  <dgm:extLst>
    <a:ext uri="http://schemas.microsoft.com/office/drawing/2008/diagram">
      <dsp:dataModelExt xmlns:dsp="http://schemas.microsoft.com/office/drawing/2008/diagram" xmlns="" relId="rId5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6FF8ED-4BE6-4421-AEF2-AFB4191096C5}">
      <dsp:nvSpPr>
        <dsp:cNvPr id="0" name=""/>
        <dsp:cNvSpPr/>
      </dsp:nvSpPr>
      <dsp:spPr>
        <a:xfrm>
          <a:off x="0" y="79"/>
          <a:ext cx="6048000" cy="647841"/>
        </a:xfrm>
        <a:prstGeom prst="roundRect">
          <a:avLst/>
        </a:prstGeom>
        <a:solidFill>
          <a:schemeClr val="accent2">
            <a:lumMod val="40000"/>
            <a:lumOff val="60000"/>
          </a:schemeClr>
        </a:solidFill>
        <a:ln w="6350">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0">
            <a:lnSpc>
              <a:spcPct val="150000"/>
            </a:lnSpc>
            <a:spcBef>
              <a:spcPct val="0"/>
            </a:spcBef>
            <a:spcAft>
              <a:spcPts val="0"/>
            </a:spcAft>
          </a:pPr>
          <a:r>
            <a:rPr lang="en-US" sz="1300" b="1" kern="1200" dirty="0" err="1" smtClean="0">
              <a:ln/>
              <a:solidFill>
                <a:srgbClr val="660066"/>
              </a:solidFill>
              <a:effectLst>
                <a:outerShdw blurRad="38100" dist="38100" dir="2700000" algn="tl">
                  <a:srgbClr val="000000">
                    <a:alpha val="43137"/>
                  </a:srgbClr>
                </a:outerShdw>
                <a:reflection blurRad="10000" stA="55000" endPos="48000" dist="500" dir="5400000" sy="-100000" algn="bl" rotWithShape="0"/>
              </a:effectLst>
            </a:rPr>
            <a:t>Immunoenzyme</a:t>
          </a:r>
          <a:r>
            <a:rPr lang="en-US" sz="1300" b="1" kern="1200" dirty="0" smtClean="0">
              <a:ln/>
              <a:solidFill>
                <a:srgbClr val="660066"/>
              </a:solidFill>
              <a:effectLst>
                <a:outerShdw blurRad="38100" dist="38100" dir="2700000" algn="tl">
                  <a:srgbClr val="000000">
                    <a:alpha val="43137"/>
                  </a:srgbClr>
                </a:outerShdw>
                <a:reflection blurRad="10000" stA="55000" endPos="48000" dist="500" dir="5400000" sy="-100000" algn="bl" rotWithShape="0"/>
              </a:effectLst>
            </a:rPr>
            <a:t> determination of main allergic proteins in dairy products and control of their values in hypoallergenic food stuffs</a:t>
          </a:r>
          <a:endParaRPr lang="en-US" sz="1300" kern="1200" dirty="0">
            <a:effectLst>
              <a:outerShdw blurRad="38100" dist="38100" dir="2700000" algn="tl">
                <a:srgbClr val="000000">
                  <a:alpha val="43137"/>
                </a:srgbClr>
              </a:outerShdw>
              <a:reflection blurRad="10000" stA="55000" endPos="48000" dist="500" dir="5400000" sy="-100000" algn="bl" rotWithShape="0"/>
            </a:effectLst>
          </a:endParaRPr>
        </a:p>
      </dsp:txBody>
      <dsp:txXfrm>
        <a:off x="31625" y="31704"/>
        <a:ext cx="5984750" cy="5845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CD5D1E-CE80-4300-83CE-2E5840C4905A}">
      <dsp:nvSpPr>
        <dsp:cNvPr id="0" name=""/>
        <dsp:cNvSpPr/>
      </dsp:nvSpPr>
      <dsp:spPr>
        <a:xfrm>
          <a:off x="0" y="8889"/>
          <a:ext cx="8604000" cy="505440"/>
        </a:xfrm>
        <a:prstGeom prst="roundRect">
          <a:avLst/>
        </a:prstGeom>
        <a:no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l" defTabSz="444500" rtl="0">
            <a:lnSpc>
              <a:spcPct val="90000"/>
            </a:lnSpc>
            <a:spcBef>
              <a:spcPct val="0"/>
            </a:spcBef>
            <a:spcAft>
              <a:spcPct val="35000"/>
            </a:spcAft>
          </a:pPr>
          <a:r>
            <a:rPr lang="en-US" sz="1000" b="1" kern="1200" dirty="0" smtClean="0">
              <a:solidFill>
                <a:schemeClr val="accent2"/>
              </a:solidFill>
              <a:effectLst/>
            </a:rPr>
            <a:t>A.N. Bach Institute of Biochemistry, Research Center of Biotechnology of the Russian Academy of Sciences, Moscow, Russia</a:t>
          </a:r>
          <a:endParaRPr lang="en-US" sz="1000" kern="1200" dirty="0">
            <a:effectLst/>
          </a:endParaRPr>
        </a:p>
      </dsp:txBody>
      <dsp:txXfrm>
        <a:off x="24674" y="33563"/>
        <a:ext cx="8554652" cy="4560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F126DE-7171-438F-AF16-0C132F020319}">
      <dsp:nvSpPr>
        <dsp:cNvPr id="0" name=""/>
        <dsp:cNvSpPr/>
      </dsp:nvSpPr>
      <dsp:spPr>
        <a:xfrm>
          <a:off x="0" y="0"/>
          <a:ext cx="2362199" cy="374400"/>
        </a:xfrm>
        <a:prstGeom prst="roundRect">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effectLst>
                <a:outerShdw blurRad="60007" dist="310007" dir="7680000" sy="30000" kx="1300200" algn="ctr" rotWithShape="0">
                  <a:prstClr val="black">
                    <a:alpha val="32000"/>
                  </a:prstClr>
                </a:outerShdw>
              </a:effectLst>
            </a:rPr>
            <a:t>Introduction</a:t>
          </a:r>
          <a:endParaRPr lang="en-US" sz="1600" kern="1200" dirty="0">
            <a:effectLst>
              <a:outerShdw blurRad="60007" dist="310007" dir="7680000" sy="30000" kx="1300200" algn="ctr" rotWithShape="0">
                <a:prstClr val="black">
                  <a:alpha val="32000"/>
                </a:prstClr>
              </a:outerShdw>
            </a:effectLst>
          </a:endParaRPr>
        </a:p>
      </dsp:txBody>
      <dsp:txXfrm>
        <a:off x="18277" y="18277"/>
        <a:ext cx="2325645" cy="33784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1FEDCD-E28F-4515-880C-7BD87D20E80A}">
      <dsp:nvSpPr>
        <dsp:cNvPr id="0" name=""/>
        <dsp:cNvSpPr/>
      </dsp:nvSpPr>
      <dsp:spPr>
        <a:xfrm>
          <a:off x="0" y="0"/>
          <a:ext cx="990600" cy="374400"/>
        </a:xfrm>
        <a:prstGeom prst="roundRect">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effectLst>
                <a:outerShdw blurRad="60007" dist="310007" dir="7680000" sy="30000" kx="1300200" algn="ctr" rotWithShape="0">
                  <a:prstClr val="black">
                    <a:alpha val="32000"/>
                  </a:prstClr>
                </a:outerShdw>
              </a:effectLst>
            </a:rPr>
            <a:t>Aim</a:t>
          </a:r>
          <a:endParaRPr lang="en-US" sz="1600" kern="1200" dirty="0">
            <a:effectLst>
              <a:outerShdw blurRad="60007" dist="310007" dir="7680000" sy="30000" kx="1300200" algn="ctr" rotWithShape="0">
                <a:prstClr val="black">
                  <a:alpha val="32000"/>
                </a:prstClr>
              </a:outerShdw>
            </a:effectLst>
          </a:endParaRPr>
        </a:p>
      </dsp:txBody>
      <dsp:txXfrm>
        <a:off x="18277" y="18277"/>
        <a:ext cx="954046" cy="33784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C0151E-83FB-4EB2-A9B9-EB7691671812}">
      <dsp:nvSpPr>
        <dsp:cNvPr id="0" name=""/>
        <dsp:cNvSpPr/>
      </dsp:nvSpPr>
      <dsp:spPr>
        <a:xfrm>
          <a:off x="0" y="0"/>
          <a:ext cx="2971800" cy="374400"/>
        </a:xfrm>
        <a:prstGeom prst="roundRect">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effectLst>
                <a:outerShdw blurRad="60007" dist="310007" dir="7680000" sy="30000" kx="1300200" algn="ctr" rotWithShape="0">
                  <a:prstClr val="black">
                    <a:alpha val="32000"/>
                  </a:prstClr>
                </a:outerShdw>
              </a:effectLst>
            </a:rPr>
            <a:t>Materials &amp; Methods</a:t>
          </a:r>
          <a:endParaRPr lang="en-US" sz="1600" kern="1200" dirty="0">
            <a:effectLst>
              <a:outerShdw blurRad="60007" dist="310007" dir="7680000" sy="30000" kx="1300200" algn="ctr" rotWithShape="0">
                <a:prstClr val="black">
                  <a:alpha val="32000"/>
                </a:prstClr>
              </a:outerShdw>
            </a:effectLst>
          </a:endParaRPr>
        </a:p>
      </dsp:txBody>
      <dsp:txXfrm>
        <a:off x="18277" y="18277"/>
        <a:ext cx="2935246" cy="33784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9D1AE7-864D-411F-8A0A-AF64FE24C9F4}">
      <dsp:nvSpPr>
        <dsp:cNvPr id="0" name=""/>
        <dsp:cNvSpPr/>
      </dsp:nvSpPr>
      <dsp:spPr>
        <a:xfrm>
          <a:off x="0" y="0"/>
          <a:ext cx="2700000" cy="374400"/>
        </a:xfrm>
        <a:prstGeom prst="roundRect">
          <a:avLst/>
        </a:prstGeom>
        <a:solidFill>
          <a:schemeClr val="accent1">
            <a:hueOff val="0"/>
            <a:satOff val="0"/>
            <a:lumOff val="0"/>
            <a:alphaOff val="0"/>
          </a:schemeClr>
        </a:solidFill>
        <a:ln>
          <a:noFill/>
        </a:ln>
        <a:effectLst>
          <a:outerShdw blurRad="76200" dir="13500000" sy="23000" kx="1200000" algn="br" rotWithShape="0">
            <a:prstClr val="black">
              <a:alpha val="2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t>Results &amp; Discussion</a:t>
          </a:r>
          <a:endParaRPr lang="en-US" sz="1600" kern="1200" dirty="0"/>
        </a:p>
      </dsp:txBody>
      <dsp:txXfrm>
        <a:off x="18277" y="18277"/>
        <a:ext cx="2663446" cy="33784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57A764-24C4-4830-845B-4746BBB37E4C}">
      <dsp:nvSpPr>
        <dsp:cNvPr id="0" name=""/>
        <dsp:cNvSpPr/>
      </dsp:nvSpPr>
      <dsp:spPr>
        <a:xfrm>
          <a:off x="0" y="0"/>
          <a:ext cx="2057400" cy="374400"/>
        </a:xfrm>
        <a:prstGeom prst="roundRect">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effectLst>
                <a:outerShdw blurRad="60007" dist="310007" dir="7680000" sy="30000" kx="1300200" algn="ctr" rotWithShape="0">
                  <a:prstClr val="black">
                    <a:alpha val="32000"/>
                  </a:prstClr>
                </a:outerShdw>
              </a:effectLst>
            </a:rPr>
            <a:t>Conclusion</a:t>
          </a:r>
          <a:endParaRPr lang="en-US" sz="1600" kern="1200" dirty="0">
            <a:effectLst>
              <a:outerShdw blurRad="60007" dist="310007" dir="7680000" sy="30000" kx="1300200" algn="ctr" rotWithShape="0">
                <a:prstClr val="black">
                  <a:alpha val="32000"/>
                </a:prstClr>
              </a:outerShdw>
            </a:effectLst>
          </a:endParaRPr>
        </a:p>
      </dsp:txBody>
      <dsp:txXfrm>
        <a:off x="18277" y="18277"/>
        <a:ext cx="2020846" cy="33784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BF2080-D521-479B-94FA-010996EB4AFD}">
      <dsp:nvSpPr>
        <dsp:cNvPr id="0" name=""/>
        <dsp:cNvSpPr/>
      </dsp:nvSpPr>
      <dsp:spPr>
        <a:xfrm>
          <a:off x="0" y="0"/>
          <a:ext cx="2664000" cy="374400"/>
        </a:xfrm>
        <a:prstGeom prst="roundRect">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effectLst>
                <a:outerShdw blurRad="60007" dist="310007" dir="7680000" sy="30000" kx="1300200" algn="ctr" rotWithShape="0">
                  <a:prstClr val="black">
                    <a:alpha val="32000"/>
                  </a:prstClr>
                </a:outerShdw>
              </a:effectLst>
            </a:rPr>
            <a:t>Acknowledgements</a:t>
          </a:r>
          <a:endParaRPr lang="en-US" sz="1600" kern="1200" dirty="0">
            <a:effectLst>
              <a:outerShdw blurRad="60007" dist="310007" dir="7680000" sy="30000" kx="1300200" algn="ctr" rotWithShape="0">
                <a:prstClr val="black">
                  <a:alpha val="32000"/>
                </a:prstClr>
              </a:outerShdw>
            </a:effectLst>
          </a:endParaRPr>
        </a:p>
      </dsp:txBody>
      <dsp:txXfrm>
        <a:off x="18277" y="18277"/>
        <a:ext cx="2627446" cy="33784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119CBB-D0A7-4D0D-B893-0564A9AF330B}">
      <dsp:nvSpPr>
        <dsp:cNvPr id="0" name=""/>
        <dsp:cNvSpPr/>
      </dsp:nvSpPr>
      <dsp:spPr>
        <a:xfrm>
          <a:off x="0" y="0"/>
          <a:ext cx="1524000" cy="395697"/>
        </a:xfrm>
        <a:prstGeom prst="roundRect">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effectLst>
                <a:outerShdw blurRad="60007" dist="310007" dir="7680000" sy="30000" kx="1300200" algn="ctr" rotWithShape="0">
                  <a:prstClr val="black">
                    <a:alpha val="32000"/>
                  </a:prstClr>
                </a:outerShdw>
              </a:effectLst>
            </a:rPr>
            <a:t>Graphs</a:t>
          </a:r>
          <a:endParaRPr lang="en-US" sz="1800" kern="1200" dirty="0">
            <a:effectLst>
              <a:outerShdw blurRad="60007" dist="310007" dir="7680000" sy="30000" kx="1300200" algn="ctr" rotWithShape="0">
                <a:prstClr val="black">
                  <a:alpha val="32000"/>
                </a:prstClr>
              </a:outerShdw>
            </a:effectLst>
          </a:endParaRPr>
        </a:p>
      </dsp:txBody>
      <dsp:txXfrm>
        <a:off x="19316" y="19316"/>
        <a:ext cx="1485368" cy="35706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7EC830-63AD-45D5-983A-1D5B6D42AD81}">
      <dsp:nvSpPr>
        <dsp:cNvPr id="0" name=""/>
        <dsp:cNvSpPr/>
      </dsp:nvSpPr>
      <dsp:spPr>
        <a:xfrm>
          <a:off x="0" y="8889"/>
          <a:ext cx="8532000" cy="505440"/>
        </a:xfrm>
        <a:prstGeom prst="roundRect">
          <a:avLst/>
        </a:prstGeom>
        <a:no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scene3d>
            <a:camera prst="orthographicFront"/>
            <a:lightRig rig="glow" dir="tl">
              <a:rot lat="0" lon="0" rev="5400000"/>
            </a:lightRig>
          </a:scene3d>
          <a:sp3d contourW="12700">
            <a:bevelT w="25400" h="25400"/>
            <a:contourClr>
              <a:schemeClr val="accent6">
                <a:shade val="73000"/>
              </a:schemeClr>
            </a:contourClr>
          </a:sp3d>
        </a:bodyPr>
        <a:lstStyle/>
        <a:p>
          <a:pPr lvl="0" algn="l" defTabSz="488950" rtl="0">
            <a:lnSpc>
              <a:spcPct val="90000"/>
            </a:lnSpc>
            <a:spcBef>
              <a:spcPct val="0"/>
            </a:spcBef>
            <a:spcAft>
              <a:spcPct val="35000"/>
            </a:spcAft>
          </a:pPr>
          <a:endParaRPr lang="fr-FR" sz="1100" b="1" kern="1200"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a:p>
          <a:pPr lvl="0" algn="l" defTabSz="488950">
            <a:lnSpc>
              <a:spcPct val="90000"/>
            </a:lnSpc>
            <a:spcBef>
              <a:spcPct val="0"/>
            </a:spcBef>
            <a:spcAft>
              <a:spcPct val="35000"/>
            </a:spcAft>
          </a:pPr>
          <a:r>
            <a:rPr lang="fr-FR" sz="1100" b="1" kern="1200"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Zvereva E.A., Smirnova N.I., Zherdev A.V., Dzantiev B.B.</a:t>
          </a:r>
          <a:endParaRPr lang="en-US" sz="1100" b="1" kern="1200"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dsp:txBody>
      <dsp:txXfrm>
        <a:off x="24674" y="33563"/>
        <a:ext cx="8482652" cy="45609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0C4905-E897-4534-8625-F3B6266FB18A}" type="datetimeFigureOut">
              <a:rPr lang="fr-FR" smtClean="0"/>
              <a:pPr/>
              <a:t>28/08/2018</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19BD81D-4102-4398-A1DE-08B21D8E79F7}" type="slidenum">
              <a:rPr lang="fr-FR" smtClean="0"/>
              <a:pPr/>
              <a:t>‹#›</a:t>
            </a:fld>
            <a:endParaRPr lang="fr-FR"/>
          </a:p>
        </p:txBody>
      </p:sp>
    </p:spTree>
    <p:extLst>
      <p:ext uri="{BB962C8B-B14F-4D97-AF65-F5344CB8AC3E}">
        <p14:creationId xmlns:p14="http://schemas.microsoft.com/office/powerpoint/2010/main" xmlns="" val="1501592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519BD81D-4102-4398-A1DE-08B21D8E79F7}" type="slidenum">
              <a:rPr lang="fr-FR" smtClean="0"/>
              <a:pPr/>
              <a:t>1</a:t>
            </a:fld>
            <a:endParaRPr lang="fr-FR"/>
          </a:p>
        </p:txBody>
      </p:sp>
    </p:spTree>
    <p:extLst>
      <p:ext uri="{BB962C8B-B14F-4D97-AF65-F5344CB8AC3E}">
        <p14:creationId xmlns:p14="http://schemas.microsoft.com/office/powerpoint/2010/main" xmlns="" val="3072972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2F151D78-FB7E-43F3-B224-86DAABF45E4B}" type="datetimeFigureOut">
              <a:rPr lang="en-US" smtClean="0"/>
              <a:pPr/>
              <a:t>8/28/2018</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9181A8B7-821A-4831-86FE-98FAB354E23D}"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2F151D78-FB7E-43F3-B224-86DAABF45E4B}" type="datetimeFigureOut">
              <a:rPr lang="en-US" smtClean="0"/>
              <a:pPr/>
              <a:t>8/28/2018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9181A8B7-821A-4831-86FE-98FAB354E23D}"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2F151D78-FB7E-43F3-B224-86DAABF45E4B}" type="datetimeFigureOut">
              <a:rPr lang="en-US" smtClean="0"/>
              <a:pPr/>
              <a:t>8/28/2018</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9181A8B7-821A-4831-86FE-98FAB354E23D}"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2F151D78-FB7E-43F3-B224-86DAABF45E4B}" type="datetimeFigureOut">
              <a:rPr lang="en-US" smtClean="0"/>
              <a:pPr/>
              <a:t>8/28/2018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81A8B7-821A-4831-86FE-98FAB354E23D}"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2F151D78-FB7E-43F3-B224-86DAABF45E4B}" type="datetimeFigureOut">
              <a:rPr lang="en-US" smtClean="0"/>
              <a:pPr/>
              <a:t>8/28/2018</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9181A8B7-821A-4831-86FE-98FAB354E23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F151D78-FB7E-43F3-B224-86DAABF45E4B}" type="datetimeFigureOut">
              <a:rPr lang="en-US" smtClean="0"/>
              <a:pPr/>
              <a:t>8/28/2018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9181A8B7-821A-4831-86FE-98FAB354E23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2F151D78-FB7E-43F3-B224-86DAABF45E4B}" type="datetimeFigureOut">
              <a:rPr lang="en-US" smtClean="0"/>
              <a:pPr/>
              <a:t>8/28/2018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9181A8B7-821A-4831-86FE-98FAB354E23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9181A8B7-821A-4831-86FE-98FAB354E23D}"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2F151D78-FB7E-43F3-B224-86DAABF45E4B}" type="datetimeFigureOut">
              <a:rPr lang="en-US" smtClean="0"/>
              <a:pPr/>
              <a:t>8/28/2018</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9181A8B7-821A-4831-86FE-98FAB354E23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2F151D78-FB7E-43F3-B224-86DAABF45E4B}" type="datetimeFigureOut">
              <a:rPr lang="en-US" smtClean="0"/>
              <a:pPr/>
              <a:t>8/28/2018</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F151D78-FB7E-43F3-B224-86DAABF45E4B}" type="datetimeFigureOut">
              <a:rPr lang="en-US" smtClean="0"/>
              <a:pPr/>
              <a:t>8/28/2018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81A8B7-821A-4831-86FE-98FAB354E23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9181A8B7-821A-4831-86FE-98FAB354E23D}"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F151D78-FB7E-43F3-B224-86DAABF45E4B}" type="datetimeFigureOut">
              <a:rPr lang="en-US" smtClean="0"/>
              <a:pPr/>
              <a:t>8/28/2018</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60000"/>
            <a:lumOff val="40000"/>
            <a:alpha val="43000"/>
          </a:schemeClr>
        </a:solidFill>
        <a:effectLst/>
      </p:bgPr>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2F151D78-FB7E-43F3-B224-86DAABF45E4B}" type="datetimeFigureOut">
              <a:rPr lang="en-US" smtClean="0"/>
              <a:pPr/>
              <a:t>8/28/2018</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9181A8B7-821A-4831-86FE-98FAB354E23D}"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diagramQuickStyle" Target="../diagrams/quickStyle3.xml"/><Relationship Id="rId18" Type="http://schemas.openxmlformats.org/officeDocument/2006/relationships/diagramColors" Target="../diagrams/colors4.xml"/><Relationship Id="rId26" Type="http://schemas.openxmlformats.org/officeDocument/2006/relationships/diagramColors" Target="../diagrams/colors6.xml"/><Relationship Id="rId39" Type="http://schemas.openxmlformats.org/officeDocument/2006/relationships/image" Target="../media/image7.tiff"/><Relationship Id="rId3" Type="http://schemas.openxmlformats.org/officeDocument/2006/relationships/diagramData" Target="../diagrams/data1.xml"/><Relationship Id="rId21" Type="http://schemas.openxmlformats.org/officeDocument/2006/relationships/diagramQuickStyle" Target="../diagrams/quickStyle5.xml"/><Relationship Id="rId34" Type="http://schemas.openxmlformats.org/officeDocument/2006/relationships/diagramQuickStyle" Target="../diagrams/quickStyle8.xml"/><Relationship Id="rId42" Type="http://schemas.microsoft.com/office/2007/relationships/diagramDrawing" Target="../diagrams/drawing8.xml"/><Relationship Id="rId47" Type="http://schemas.microsoft.com/office/2007/relationships/diagramDrawing" Target="../diagrams/drawing9.xml"/><Relationship Id="rId50" Type="http://schemas.microsoft.com/office/2007/relationships/diagramDrawing" Target="../diagrams/drawing3.xml"/><Relationship Id="rId55" Type="http://schemas.microsoft.com/office/2007/relationships/diagramDrawing" Target="../diagrams/drawing5.xml"/><Relationship Id="rId7" Type="http://schemas.openxmlformats.org/officeDocument/2006/relationships/diagramData" Target="../diagrams/data2.xml"/><Relationship Id="rId12" Type="http://schemas.openxmlformats.org/officeDocument/2006/relationships/diagramLayout" Target="../diagrams/layout3.xml"/><Relationship Id="rId17" Type="http://schemas.openxmlformats.org/officeDocument/2006/relationships/diagramQuickStyle" Target="../diagrams/quickStyle4.xml"/><Relationship Id="rId25" Type="http://schemas.openxmlformats.org/officeDocument/2006/relationships/diagramQuickStyle" Target="../diagrams/quickStyle6.xml"/><Relationship Id="rId33" Type="http://schemas.openxmlformats.org/officeDocument/2006/relationships/diagramLayout" Target="../diagrams/layout8.xml"/><Relationship Id="rId38" Type="http://schemas.openxmlformats.org/officeDocument/2006/relationships/image" Target="../media/image6.png"/><Relationship Id="rId2" Type="http://schemas.openxmlformats.org/officeDocument/2006/relationships/notesSlide" Target="../notesSlides/notesSlide1.xml"/><Relationship Id="rId16" Type="http://schemas.openxmlformats.org/officeDocument/2006/relationships/diagramLayout" Target="../diagrams/layout4.xml"/><Relationship Id="rId20" Type="http://schemas.openxmlformats.org/officeDocument/2006/relationships/diagramLayout" Target="../diagrams/layout5.xml"/><Relationship Id="rId29" Type="http://schemas.openxmlformats.org/officeDocument/2006/relationships/diagramQuickStyle" Target="../diagrams/quickStyle7.xml"/><Relationship Id="rId54" Type="http://schemas.microsoft.com/office/2007/relationships/diagramDrawing" Target="../diagrams/drawing4.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Data" Target="../diagrams/data3.xml"/><Relationship Id="rId24" Type="http://schemas.openxmlformats.org/officeDocument/2006/relationships/diagramLayout" Target="../diagrams/layout6.xml"/><Relationship Id="rId32" Type="http://schemas.openxmlformats.org/officeDocument/2006/relationships/diagramData" Target="../diagrams/data8.xml"/><Relationship Id="rId37" Type="http://schemas.openxmlformats.org/officeDocument/2006/relationships/image" Target="../media/image5.png"/><Relationship Id="rId53" Type="http://schemas.microsoft.com/office/2007/relationships/diagramDrawing" Target="../diagrams/drawing10.xml"/><Relationship Id="rId5" Type="http://schemas.openxmlformats.org/officeDocument/2006/relationships/diagramQuickStyle" Target="../diagrams/quickStyle1.xml"/><Relationship Id="rId15" Type="http://schemas.openxmlformats.org/officeDocument/2006/relationships/diagramData" Target="../diagrams/data4.xml"/><Relationship Id="rId23" Type="http://schemas.openxmlformats.org/officeDocument/2006/relationships/diagramData" Target="../diagrams/data6.xml"/><Relationship Id="rId28" Type="http://schemas.openxmlformats.org/officeDocument/2006/relationships/diagramLayout" Target="../diagrams/layout7.xml"/><Relationship Id="rId36" Type="http://schemas.openxmlformats.org/officeDocument/2006/relationships/image" Target="../media/image4.png"/><Relationship Id="rId49" Type="http://schemas.microsoft.com/office/2007/relationships/diagramDrawing" Target="../diagrams/drawing2.xml"/><Relationship Id="rId10" Type="http://schemas.openxmlformats.org/officeDocument/2006/relationships/diagramColors" Target="../diagrams/colors2.xml"/><Relationship Id="rId19" Type="http://schemas.openxmlformats.org/officeDocument/2006/relationships/diagramData" Target="../diagrams/data5.xml"/><Relationship Id="rId31" Type="http://schemas.openxmlformats.org/officeDocument/2006/relationships/image" Target="../media/image3.png"/><Relationship Id="rId52" Type="http://schemas.microsoft.com/office/2007/relationships/diagramDrawing" Target="../diagrams/drawing7.xml"/><Relationship Id="rId4" Type="http://schemas.openxmlformats.org/officeDocument/2006/relationships/diagramLayout" Target="../diagrams/layout1.xml"/><Relationship Id="rId9" Type="http://schemas.openxmlformats.org/officeDocument/2006/relationships/diagramQuickStyle" Target="../diagrams/quickStyle2.xml"/><Relationship Id="rId14" Type="http://schemas.openxmlformats.org/officeDocument/2006/relationships/diagramColors" Target="../diagrams/colors3.xml"/><Relationship Id="rId22" Type="http://schemas.openxmlformats.org/officeDocument/2006/relationships/diagramColors" Target="../diagrams/colors5.xml"/><Relationship Id="rId27" Type="http://schemas.openxmlformats.org/officeDocument/2006/relationships/diagramData" Target="../diagrams/data7.xml"/><Relationship Id="rId30" Type="http://schemas.openxmlformats.org/officeDocument/2006/relationships/diagramColors" Target="../diagrams/colors7.xml"/><Relationship Id="rId35" Type="http://schemas.openxmlformats.org/officeDocument/2006/relationships/diagramColors" Target="../diagrams/colors8.xml"/><Relationship Id="rId48" Type="http://schemas.microsoft.com/office/2007/relationships/diagramDrawing" Target="../diagrams/drawing1.xml"/><Relationship Id="rId8" Type="http://schemas.openxmlformats.org/officeDocument/2006/relationships/diagramLayout" Target="../diagrams/layout2.xml"/><Relationship Id="rId51" Type="http://schemas.microsoft.com/office/2007/relationships/diagramDrawing" Target="../diagrams/drawing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0" y="87219"/>
            <a:ext cx="9144000" cy="6858000"/>
          </a:xfrm>
          <a:prstGeom prst="rect">
            <a:avLst/>
          </a:prstGeom>
          <a:gradFill>
            <a:gsLst>
              <a:gs pos="0">
                <a:srgbClr val="FBEAC7"/>
              </a:gs>
              <a:gs pos="17999">
                <a:srgbClr val="FEE7F2"/>
              </a:gs>
              <a:gs pos="36000">
                <a:srgbClr val="FAC77D"/>
              </a:gs>
              <a:gs pos="61000">
                <a:srgbClr val="FBA97D"/>
              </a:gs>
              <a:gs pos="82001">
                <a:srgbClr val="FBD49C"/>
              </a:gs>
              <a:gs pos="100000">
                <a:srgbClr val="FEE7F2"/>
              </a:gs>
            </a:gsLst>
            <a:lin ang="5400000" scaled="0"/>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87913" tIns="43957" rIns="87913" bIns="43957" anchor="ctr"/>
          <a:lstStyle/>
          <a:p>
            <a:pPr algn="ctr">
              <a:defRPr/>
            </a:pPr>
            <a:endParaRPr lang="fr-FR" dirty="0">
              <a:solidFill>
                <a:schemeClr val="accent2">
                  <a:lumMod val="75000"/>
                </a:schemeClr>
              </a:solidFill>
            </a:endParaRPr>
          </a:p>
        </p:txBody>
      </p:sp>
      <p:sp>
        <p:nvSpPr>
          <p:cNvPr id="94" name="Rectangle à coins arrondis 93"/>
          <p:cNvSpPr/>
          <p:nvPr/>
        </p:nvSpPr>
        <p:spPr>
          <a:xfrm>
            <a:off x="71406" y="4786322"/>
            <a:ext cx="3071834" cy="2014315"/>
          </a:xfrm>
          <a:prstGeom prst="roundRect">
            <a:avLst/>
          </a:prstGeom>
          <a:gradFill flip="none" rotWithShape="1">
            <a:gsLst>
              <a:gs pos="0">
                <a:schemeClr val="accent6">
                  <a:lumMod val="40000"/>
                  <a:lumOff val="60000"/>
                </a:schemeClr>
              </a:gs>
              <a:gs pos="30000">
                <a:schemeClr val="accent1">
                  <a:lumMod val="60000"/>
                  <a:lumOff val="40000"/>
                </a:schemeClr>
              </a:gs>
              <a:gs pos="100000">
                <a:schemeClr val="accent1">
                  <a:lumMod val="40000"/>
                  <a:lumOff val="60000"/>
                </a:schemeClr>
              </a:gs>
              <a:gs pos="0">
                <a:schemeClr val="accent2">
                  <a:lumMod val="40000"/>
                  <a:lumOff val="60000"/>
                </a:schemeClr>
              </a:gs>
              <a:gs pos="0">
                <a:schemeClr val="accent1">
                  <a:lumMod val="40000"/>
                  <a:lumOff val="60000"/>
                </a:schemeClr>
              </a:gs>
            </a:gsLst>
            <a:path path="circle">
              <a:fillToRect r="100000" b="100000"/>
            </a:path>
            <a:tileRect l="-100000" t="-100000"/>
          </a:gradFill>
          <a:ln>
            <a:noFill/>
            <a:prstDash val="sysDot"/>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rstMaterial="metal">
            <a:bevelT w="190500" h="38100"/>
          </a:sp3d>
        </p:spPr>
        <p:style>
          <a:lnRef idx="2">
            <a:schemeClr val="accent1">
              <a:shade val="50000"/>
            </a:schemeClr>
          </a:lnRef>
          <a:fillRef idx="1">
            <a:schemeClr val="accent1"/>
          </a:fillRef>
          <a:effectRef idx="0">
            <a:schemeClr val="accent1"/>
          </a:effectRef>
          <a:fontRef idx="minor">
            <a:schemeClr val="lt1"/>
          </a:fontRef>
        </p:style>
        <p:txBody>
          <a:bodyPr lIns="136476" tIns="68238" rIns="136476" bIns="68238" anchor="ctr"/>
          <a:lstStyle/>
          <a:p>
            <a:pPr algn="just">
              <a:defRPr/>
            </a:pPr>
            <a:r>
              <a:rPr lang="en-US" sz="800" b="1" dirty="0" smtClean="0">
                <a:solidFill>
                  <a:schemeClr val="accent2">
                    <a:lumMod val="75000"/>
                  </a:schemeClr>
                </a:solidFill>
              </a:rPr>
              <a:t>Any </a:t>
            </a:r>
            <a:r>
              <a:rPr lang="en-US" sz="800" b="1" dirty="0" err="1" smtClean="0">
                <a:solidFill>
                  <a:schemeClr val="accent2">
                    <a:lumMod val="75000"/>
                  </a:schemeClr>
                </a:solidFill>
              </a:rPr>
              <a:t>bioanalytical</a:t>
            </a:r>
            <a:r>
              <a:rPr lang="en-US" sz="800" b="1" dirty="0" smtClean="0">
                <a:solidFill>
                  <a:schemeClr val="accent2">
                    <a:lumMod val="75000"/>
                  </a:schemeClr>
                </a:solidFill>
              </a:rPr>
              <a:t> technique is based on the affine recognition reaction (A + R ↔ AR), which obeys the laws of the reversible kinetics of a bimolecular reaction. </a:t>
            </a:r>
            <a:r>
              <a:rPr lang="en-US" sz="800" b="1" dirty="0" smtClean="0">
                <a:solidFill>
                  <a:schemeClr val="accent2">
                    <a:lumMod val="75000"/>
                  </a:schemeClr>
                </a:solidFill>
              </a:rPr>
              <a:t>The quantitative description of chemical transformations in assay systems not limited by diffusion is based on the main postulate of chemical kinetics: the law of mass action. For the </a:t>
            </a:r>
            <a:r>
              <a:rPr lang="en-US" sz="800" b="1" dirty="0" err="1" smtClean="0">
                <a:solidFill>
                  <a:schemeClr val="accent2">
                    <a:lumMod val="75000"/>
                  </a:schemeClr>
                </a:solidFill>
              </a:rPr>
              <a:t>analyte</a:t>
            </a:r>
            <a:r>
              <a:rPr lang="en-US" sz="800" b="1" dirty="0" smtClean="0">
                <a:solidFill>
                  <a:schemeClr val="accent2">
                    <a:lumMod val="75000"/>
                  </a:schemeClr>
                </a:solidFill>
              </a:rPr>
              <a:t>–receptor reaction in the simplest case of </a:t>
            </a:r>
            <a:r>
              <a:rPr lang="en-US" sz="800" b="1" dirty="0" err="1" smtClean="0">
                <a:solidFill>
                  <a:schemeClr val="accent2">
                    <a:lumMod val="75000"/>
                  </a:schemeClr>
                </a:solidFill>
              </a:rPr>
              <a:t>monovalent</a:t>
            </a:r>
            <a:r>
              <a:rPr lang="en-US" sz="800" b="1" dirty="0" smtClean="0">
                <a:solidFill>
                  <a:schemeClr val="accent2">
                    <a:lumMod val="75000"/>
                  </a:schemeClr>
                </a:solidFill>
              </a:rPr>
              <a:t> </a:t>
            </a:r>
            <a:r>
              <a:rPr lang="en-US" sz="800" b="1" dirty="0" smtClean="0">
                <a:solidFill>
                  <a:schemeClr val="accent2">
                    <a:lumMod val="75000"/>
                  </a:schemeClr>
                </a:solidFill>
              </a:rPr>
              <a:t>binding, </a:t>
            </a:r>
            <a:r>
              <a:rPr lang="en-US" sz="800" b="1" dirty="0" smtClean="0">
                <a:solidFill>
                  <a:schemeClr val="accent2">
                    <a:lumMod val="75000"/>
                  </a:schemeClr>
                </a:solidFill>
              </a:rPr>
              <a:t>the law of mass action provides the differential equation for the rates of change of the concentrations of reagents and the </a:t>
            </a:r>
            <a:r>
              <a:rPr lang="en-US" sz="800" b="1" dirty="0" smtClean="0">
                <a:solidFill>
                  <a:schemeClr val="accent2">
                    <a:lumMod val="75000"/>
                  </a:schemeClr>
                </a:solidFill>
              </a:rPr>
              <a:t>complex</a:t>
            </a:r>
            <a:r>
              <a:rPr lang="pt-BR" sz="800" b="1" dirty="0" smtClean="0">
                <a:solidFill>
                  <a:schemeClr val="accent2">
                    <a:lumMod val="75000"/>
                  </a:schemeClr>
                </a:solidFill>
              </a:rPr>
              <a:t>: [AR</a:t>
            </a:r>
            <a:r>
              <a:rPr lang="pt-BR" sz="800" b="1" dirty="0" smtClean="0">
                <a:solidFill>
                  <a:schemeClr val="accent2">
                    <a:lumMod val="75000"/>
                  </a:schemeClr>
                </a:solidFill>
              </a:rPr>
              <a:t>])/∂</a:t>
            </a:r>
            <a:r>
              <a:rPr lang="pt-BR" sz="800" b="1" dirty="0" smtClean="0">
                <a:solidFill>
                  <a:schemeClr val="accent2">
                    <a:lumMod val="75000"/>
                  </a:schemeClr>
                </a:solidFill>
              </a:rPr>
              <a:t>t=ka </a:t>
            </a:r>
            <a:r>
              <a:rPr lang="pt-BR" sz="800" b="1" dirty="0" smtClean="0">
                <a:solidFill>
                  <a:schemeClr val="accent2">
                    <a:lumMod val="75000"/>
                  </a:schemeClr>
                </a:solidFill>
              </a:rPr>
              <a:t>[A][R]-</a:t>
            </a:r>
            <a:r>
              <a:rPr lang="pt-BR" sz="800" b="1" dirty="0" smtClean="0">
                <a:solidFill>
                  <a:schemeClr val="accent2">
                    <a:lumMod val="75000"/>
                  </a:schemeClr>
                </a:solidFill>
              </a:rPr>
              <a:t>kd </a:t>
            </a:r>
            <a:r>
              <a:rPr lang="pt-BR" sz="800" b="1" dirty="0" smtClean="0">
                <a:solidFill>
                  <a:schemeClr val="accent2">
                    <a:lumMod val="75000"/>
                  </a:schemeClr>
                </a:solidFill>
              </a:rPr>
              <a:t>[AR</a:t>
            </a:r>
            <a:r>
              <a:rPr lang="pt-BR" sz="800" b="1" dirty="0" smtClean="0">
                <a:solidFill>
                  <a:schemeClr val="accent2">
                    <a:lumMod val="75000"/>
                  </a:schemeClr>
                </a:solidFill>
              </a:rPr>
              <a:t>], where</a:t>
            </a:r>
            <a:r>
              <a:rPr lang="en-US" sz="800" b="1" dirty="0" smtClean="0">
                <a:solidFill>
                  <a:schemeClr val="accent2">
                    <a:lumMod val="75000"/>
                  </a:schemeClr>
                </a:solidFill>
              </a:rPr>
              <a:t> </a:t>
            </a:r>
            <a:r>
              <a:rPr lang="en-US" sz="800" b="1" dirty="0" smtClean="0">
                <a:solidFill>
                  <a:schemeClr val="accent2">
                    <a:lumMod val="75000"/>
                  </a:schemeClr>
                </a:solidFill>
              </a:rPr>
              <a:t>ka and </a:t>
            </a:r>
            <a:r>
              <a:rPr lang="en-US" sz="800" b="1" dirty="0" err="1" smtClean="0">
                <a:solidFill>
                  <a:schemeClr val="accent2">
                    <a:lumMod val="75000"/>
                  </a:schemeClr>
                </a:solidFill>
              </a:rPr>
              <a:t>kd</a:t>
            </a:r>
            <a:r>
              <a:rPr lang="en-US" sz="800" b="1" dirty="0" smtClean="0">
                <a:solidFill>
                  <a:schemeClr val="accent2">
                    <a:lumMod val="75000"/>
                  </a:schemeClr>
                </a:solidFill>
              </a:rPr>
              <a:t> are the kinetic association constant and the kinetic dissociation constant of the </a:t>
            </a:r>
            <a:r>
              <a:rPr lang="en-US" sz="800" b="1" dirty="0" err="1" smtClean="0">
                <a:solidFill>
                  <a:schemeClr val="accent2">
                    <a:lumMod val="75000"/>
                  </a:schemeClr>
                </a:solidFill>
              </a:rPr>
              <a:t>analyte</a:t>
            </a:r>
            <a:r>
              <a:rPr lang="en-US" sz="800" b="1" dirty="0" smtClean="0">
                <a:solidFill>
                  <a:schemeClr val="accent2">
                    <a:lumMod val="75000"/>
                  </a:schemeClr>
                </a:solidFill>
              </a:rPr>
              <a:t>–receptor </a:t>
            </a:r>
            <a:r>
              <a:rPr lang="en-US" sz="800" b="1" dirty="0" smtClean="0">
                <a:solidFill>
                  <a:schemeClr val="accent2">
                    <a:lumMod val="75000"/>
                  </a:schemeClr>
                </a:solidFill>
              </a:rPr>
              <a:t>complex</a:t>
            </a:r>
            <a:r>
              <a:rPr lang="en-US" sz="800" b="1" dirty="0" smtClean="0">
                <a:solidFill>
                  <a:schemeClr val="accent2">
                    <a:lumMod val="75000"/>
                  </a:schemeClr>
                </a:solidFill>
              </a:rPr>
              <a:t>, respectively.</a:t>
            </a:r>
          </a:p>
        </p:txBody>
      </p:sp>
      <p:sp>
        <p:nvSpPr>
          <p:cNvPr id="3" name="Subtitle 2"/>
          <p:cNvSpPr>
            <a:spLocks noGrp="1"/>
          </p:cNvSpPr>
          <p:nvPr>
            <p:ph type="subTitle" idx="1"/>
          </p:nvPr>
        </p:nvSpPr>
        <p:spPr>
          <a:xfrm>
            <a:off x="381000" y="304800"/>
            <a:ext cx="8382000" cy="1752600"/>
          </a:xfrm>
        </p:spPr>
        <p:txBody>
          <a:bodyPr>
            <a:normAutofit/>
          </a:bodyPr>
          <a:lstStyle/>
          <a:p>
            <a:r>
              <a:rPr lang="en-US" sz="2800" dirty="0" smtClean="0"/>
              <a:t>          </a:t>
            </a:r>
          </a:p>
          <a:p>
            <a:endParaRPr lang="en-US" sz="2800" dirty="0" smtClean="0"/>
          </a:p>
          <a:p>
            <a:endParaRPr lang="en-US" sz="2800" dirty="0"/>
          </a:p>
        </p:txBody>
      </p:sp>
      <p:graphicFrame>
        <p:nvGraphicFramePr>
          <p:cNvPr id="32" name="Diagram 31"/>
          <p:cNvGraphicFramePr/>
          <p:nvPr>
            <p:extLst>
              <p:ext uri="{D42A27DB-BD31-4B8C-83A1-F6EECF244321}">
                <p14:modId xmlns:p14="http://schemas.microsoft.com/office/powerpoint/2010/main" xmlns="" val="2167779815"/>
              </p:ext>
            </p:extLst>
          </p:nvPr>
        </p:nvGraphicFramePr>
        <p:xfrm>
          <a:off x="1447800" y="152400"/>
          <a:ext cx="6048000" cy="64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5" name="Diagram 34"/>
          <p:cNvGraphicFramePr/>
          <p:nvPr>
            <p:extLst>
              <p:ext uri="{D42A27DB-BD31-4B8C-83A1-F6EECF244321}">
                <p14:modId xmlns:p14="http://schemas.microsoft.com/office/powerpoint/2010/main" xmlns="" val="1911384856"/>
              </p:ext>
            </p:extLst>
          </p:nvPr>
        </p:nvGraphicFramePr>
        <p:xfrm>
          <a:off x="387600" y="1000780"/>
          <a:ext cx="8604000" cy="52322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cxnSp>
        <p:nvCxnSpPr>
          <p:cNvPr id="13" name="Straight Connector 12"/>
          <p:cNvCxnSpPr/>
          <p:nvPr/>
        </p:nvCxnSpPr>
        <p:spPr>
          <a:xfrm>
            <a:off x="0" y="1455760"/>
            <a:ext cx="9144000" cy="1588"/>
          </a:xfrm>
          <a:prstGeom prst="line">
            <a:avLst/>
          </a:prstGeom>
          <a:ln w="19050">
            <a:solidFill>
              <a:srgbClr val="FF0066"/>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41" name="Diagram 40"/>
          <p:cNvGraphicFramePr/>
          <p:nvPr/>
        </p:nvGraphicFramePr>
        <p:xfrm>
          <a:off x="304800" y="1532754"/>
          <a:ext cx="2362200" cy="396000"/>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graphicFrame>
        <p:nvGraphicFramePr>
          <p:cNvPr id="39" name="Diagram 38"/>
          <p:cNvGraphicFramePr/>
          <p:nvPr>
            <p:extLst>
              <p:ext uri="{D42A27DB-BD31-4B8C-83A1-F6EECF244321}">
                <p14:modId xmlns:p14="http://schemas.microsoft.com/office/powerpoint/2010/main" xmlns="" val="2353862438"/>
              </p:ext>
            </p:extLst>
          </p:nvPr>
        </p:nvGraphicFramePr>
        <p:xfrm>
          <a:off x="214282" y="4357694"/>
          <a:ext cx="2971800" cy="396000"/>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graphicFrame>
        <p:nvGraphicFramePr>
          <p:cNvPr id="36" name="Diagram 35"/>
          <p:cNvGraphicFramePr/>
          <p:nvPr/>
        </p:nvGraphicFramePr>
        <p:xfrm>
          <a:off x="3429000" y="1532754"/>
          <a:ext cx="2700000" cy="396000"/>
        </p:xfrm>
        <a:graphic>
          <a:graphicData uri="http://schemas.openxmlformats.org/drawingml/2006/diagram">
            <dgm:relIds xmlns:dgm="http://schemas.openxmlformats.org/drawingml/2006/diagram" xmlns:r="http://schemas.openxmlformats.org/officeDocument/2006/relationships" r:dm="rId19" r:lo="rId20" r:qs="rId21" r:cs="rId22"/>
          </a:graphicData>
        </a:graphic>
      </p:graphicFrame>
      <p:graphicFrame>
        <p:nvGraphicFramePr>
          <p:cNvPr id="37" name="Diagram 36"/>
          <p:cNvGraphicFramePr/>
          <p:nvPr>
            <p:extLst>
              <p:ext uri="{D42A27DB-BD31-4B8C-83A1-F6EECF244321}">
                <p14:modId xmlns:p14="http://schemas.microsoft.com/office/powerpoint/2010/main" xmlns="" val="4186930820"/>
              </p:ext>
            </p:extLst>
          </p:nvPr>
        </p:nvGraphicFramePr>
        <p:xfrm>
          <a:off x="3500430" y="5747644"/>
          <a:ext cx="2057400" cy="396000"/>
        </p:xfrm>
        <a:graphic>
          <a:graphicData uri="http://schemas.openxmlformats.org/drawingml/2006/diagram">
            <dgm:relIds xmlns:dgm="http://schemas.openxmlformats.org/drawingml/2006/diagram" xmlns:r="http://schemas.openxmlformats.org/officeDocument/2006/relationships" r:dm="rId23" r:lo="rId24" r:qs="rId25" r:cs="rId26"/>
          </a:graphicData>
        </a:graphic>
      </p:graphicFrame>
      <p:cxnSp>
        <p:nvCxnSpPr>
          <p:cNvPr id="21" name="Straight Connector 20"/>
          <p:cNvCxnSpPr/>
          <p:nvPr/>
        </p:nvCxnSpPr>
        <p:spPr>
          <a:xfrm rot="5400000">
            <a:off x="515146" y="4156880"/>
            <a:ext cx="5400652" cy="1588"/>
          </a:xfrm>
          <a:prstGeom prst="line">
            <a:avLst/>
          </a:prstGeom>
          <a:ln w="19050">
            <a:solidFill>
              <a:srgbClr val="FF0066"/>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57592" y="4142598"/>
            <a:ext cx="5401446" cy="29358"/>
          </a:xfrm>
          <a:prstGeom prst="line">
            <a:avLst/>
          </a:prstGeom>
          <a:ln w="19050">
            <a:solidFill>
              <a:srgbClr val="FF0066"/>
            </a:solidFill>
            <a:prstDash val="sysDot"/>
          </a:ln>
        </p:spPr>
        <p:style>
          <a:lnRef idx="1">
            <a:schemeClr val="accent1"/>
          </a:lnRef>
          <a:fillRef idx="0">
            <a:schemeClr val="accent1"/>
          </a:fillRef>
          <a:effectRef idx="0">
            <a:schemeClr val="accent1"/>
          </a:effectRef>
          <a:fontRef idx="minor">
            <a:schemeClr val="tx1"/>
          </a:fontRef>
        </p:style>
      </p:cxnSp>
      <p:sp>
        <p:nvSpPr>
          <p:cNvPr id="46" name="Rounded Rectangle 4"/>
          <p:cNvSpPr/>
          <p:nvPr/>
        </p:nvSpPr>
        <p:spPr>
          <a:xfrm>
            <a:off x="6944449" y="1739383"/>
            <a:ext cx="1274902" cy="321465"/>
          </a:xfrm>
          <a:prstGeom prst="rect">
            <a:avLst/>
          </a:prstGeom>
          <a:scene3d>
            <a:camera prst="orthographicFront"/>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endParaRPr lang="en-US" sz="1900" kern="1200" dirty="0"/>
          </a:p>
        </p:txBody>
      </p:sp>
      <p:graphicFrame>
        <p:nvGraphicFramePr>
          <p:cNvPr id="50" name="Diagram 49"/>
          <p:cNvGraphicFramePr/>
          <p:nvPr>
            <p:extLst>
              <p:ext uri="{D42A27DB-BD31-4B8C-83A1-F6EECF244321}">
                <p14:modId xmlns:p14="http://schemas.microsoft.com/office/powerpoint/2010/main" xmlns="" val="4061873984"/>
              </p:ext>
            </p:extLst>
          </p:nvPr>
        </p:nvGraphicFramePr>
        <p:xfrm>
          <a:off x="6474627" y="1532802"/>
          <a:ext cx="1524000" cy="396000"/>
        </p:xfrm>
        <a:graphic>
          <a:graphicData uri="http://schemas.openxmlformats.org/drawingml/2006/diagram">
            <dgm:relIds xmlns:dgm="http://schemas.openxmlformats.org/drawingml/2006/diagram" xmlns:r="http://schemas.openxmlformats.org/officeDocument/2006/relationships" r:dm="rId27" r:lo="rId28" r:qs="rId29" r:cs="rId30"/>
          </a:graphicData>
        </a:graphic>
      </p:graphicFrame>
      <p:sp>
        <p:nvSpPr>
          <p:cNvPr id="33" name="Rectangle à coins arrondis 32"/>
          <p:cNvSpPr/>
          <p:nvPr/>
        </p:nvSpPr>
        <p:spPr>
          <a:xfrm>
            <a:off x="76200" y="2000240"/>
            <a:ext cx="3067040" cy="2286016"/>
          </a:xfrm>
          <a:prstGeom prst="roundRect">
            <a:avLst/>
          </a:prstGeom>
          <a:gradFill flip="none" rotWithShape="1">
            <a:gsLst>
              <a:gs pos="0">
                <a:schemeClr val="accent6">
                  <a:lumMod val="40000"/>
                  <a:lumOff val="60000"/>
                </a:schemeClr>
              </a:gs>
              <a:gs pos="30000">
                <a:schemeClr val="accent1">
                  <a:lumMod val="60000"/>
                  <a:lumOff val="40000"/>
                </a:schemeClr>
              </a:gs>
              <a:gs pos="100000">
                <a:schemeClr val="accent1">
                  <a:lumMod val="40000"/>
                  <a:lumOff val="60000"/>
                </a:schemeClr>
              </a:gs>
              <a:gs pos="0">
                <a:schemeClr val="accent2">
                  <a:lumMod val="40000"/>
                  <a:lumOff val="60000"/>
                </a:schemeClr>
              </a:gs>
              <a:gs pos="0">
                <a:schemeClr val="accent1">
                  <a:lumMod val="40000"/>
                  <a:lumOff val="60000"/>
                </a:schemeClr>
              </a:gs>
            </a:gsLst>
            <a:path path="circle">
              <a:fillToRect r="100000" b="100000"/>
            </a:path>
            <a:tileRect l="-100000" t="-100000"/>
          </a:gradFill>
          <a:ln>
            <a:noFill/>
            <a:prstDash val="sysDot"/>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rstMaterial="metal">
            <a:bevelT w="190500" h="38100"/>
          </a:sp3d>
        </p:spPr>
        <p:style>
          <a:lnRef idx="2">
            <a:schemeClr val="accent1">
              <a:shade val="50000"/>
            </a:schemeClr>
          </a:lnRef>
          <a:fillRef idx="1">
            <a:schemeClr val="accent1"/>
          </a:fillRef>
          <a:effectRef idx="0">
            <a:schemeClr val="accent1"/>
          </a:effectRef>
          <a:fontRef idx="minor">
            <a:schemeClr val="lt1"/>
          </a:fontRef>
        </p:style>
        <p:txBody>
          <a:bodyPr lIns="136476" tIns="68238" rIns="136476" bIns="68238" anchor="ctr"/>
          <a:lstStyle/>
          <a:p>
            <a:pPr algn="just">
              <a:defRPr/>
            </a:pPr>
            <a:endParaRPr lang="en-US" sz="800" b="1" dirty="0" smtClean="0">
              <a:solidFill>
                <a:schemeClr val="accent2">
                  <a:lumMod val="75000"/>
                </a:schemeClr>
              </a:solidFill>
            </a:endParaRPr>
          </a:p>
          <a:p>
            <a:pPr algn="just">
              <a:defRPr/>
            </a:pPr>
            <a:endParaRPr lang="en-US" sz="800" b="1" dirty="0" smtClean="0">
              <a:solidFill>
                <a:schemeClr val="accent2">
                  <a:lumMod val="75000"/>
                </a:schemeClr>
              </a:solidFill>
            </a:endParaRPr>
          </a:p>
          <a:p>
            <a:pPr algn="just">
              <a:defRPr/>
            </a:pPr>
            <a:r>
              <a:rPr lang="en-US" sz="800" b="1" dirty="0" smtClean="0">
                <a:solidFill>
                  <a:schemeClr val="accent2">
                    <a:lumMod val="75000"/>
                  </a:schemeClr>
                </a:solidFill>
              </a:rPr>
              <a:t>The high affinity and specificity of biological receptors create both the demand and the intensive development of analytical systems based on their use. Therefore, the development of theoretical concepts of such systems’ functioning, studies of quantitative regularities for the reactions occurring within them, and the interrelations between the parameters of </a:t>
            </a:r>
            <a:r>
              <a:rPr lang="en-US" sz="800" b="1" dirty="0" err="1" smtClean="0">
                <a:solidFill>
                  <a:schemeClr val="accent2">
                    <a:lumMod val="75000"/>
                  </a:schemeClr>
                </a:solidFill>
              </a:rPr>
              <a:t>bioreceptor</a:t>
            </a:r>
            <a:r>
              <a:rPr lang="en-US" sz="800" b="1" dirty="0" smtClean="0">
                <a:solidFill>
                  <a:schemeClr val="accent2">
                    <a:lumMod val="75000"/>
                  </a:schemeClr>
                </a:solidFill>
              </a:rPr>
              <a:t> reactions and analysis with their use, have become key fundamental tasks of </a:t>
            </a:r>
            <a:r>
              <a:rPr lang="en-US" sz="800" b="1" dirty="0" err="1" smtClean="0">
                <a:solidFill>
                  <a:schemeClr val="accent2">
                    <a:lumMod val="75000"/>
                  </a:schemeClr>
                </a:solidFill>
              </a:rPr>
              <a:t>bioanalytical</a:t>
            </a:r>
            <a:r>
              <a:rPr lang="en-US" sz="800" b="1" dirty="0" smtClean="0">
                <a:solidFill>
                  <a:schemeClr val="accent2">
                    <a:lumMod val="75000"/>
                  </a:schemeClr>
                </a:solidFill>
              </a:rPr>
              <a:t> chemistry. </a:t>
            </a:r>
            <a:r>
              <a:rPr lang="en-US" sz="800" b="1" dirty="0" smtClean="0">
                <a:solidFill>
                  <a:schemeClr val="accent2">
                    <a:lumMod val="75000"/>
                  </a:schemeClr>
                </a:solidFill>
              </a:rPr>
              <a:t>Although several proposed mathematical models have described various bioassays and biosensors, most of those models consider </a:t>
            </a:r>
            <a:r>
              <a:rPr lang="en-US" sz="800" b="1" dirty="0" err="1" smtClean="0">
                <a:solidFill>
                  <a:schemeClr val="accent2">
                    <a:lumMod val="75000"/>
                  </a:schemeClr>
                </a:solidFill>
              </a:rPr>
              <a:t>bioreceptor</a:t>
            </a:r>
            <a:r>
              <a:rPr lang="en-US" sz="800" b="1" dirty="0" smtClean="0">
                <a:solidFill>
                  <a:schemeClr val="accent2">
                    <a:lumMod val="75000"/>
                  </a:schemeClr>
                </a:solidFill>
              </a:rPr>
              <a:t> interactions in the approximation of equilibrium conditions. Due to this limitation, various effects that arise under </a:t>
            </a:r>
            <a:r>
              <a:rPr lang="en-US" sz="800" b="1" dirty="0" err="1" smtClean="0">
                <a:solidFill>
                  <a:schemeClr val="accent2">
                    <a:lumMod val="75000"/>
                  </a:schemeClr>
                </a:solidFill>
              </a:rPr>
              <a:t>nonequilibrium</a:t>
            </a:r>
            <a:r>
              <a:rPr lang="en-US" sz="800" b="1" dirty="0" smtClean="0">
                <a:solidFill>
                  <a:schemeClr val="accent2">
                    <a:lumMod val="75000"/>
                  </a:schemeClr>
                </a:solidFill>
              </a:rPr>
              <a:t> conditions remain outside existing studies.</a:t>
            </a:r>
            <a:endParaRPr lang="fr-FR" sz="800" b="1" dirty="0" smtClean="0">
              <a:solidFill>
                <a:schemeClr val="accent2">
                  <a:lumMod val="75000"/>
                </a:schemeClr>
              </a:solidFill>
            </a:endParaRPr>
          </a:p>
          <a:p>
            <a:pPr algn="just">
              <a:defRPr/>
            </a:pPr>
            <a:endParaRPr lang="fr-FR" b="1" dirty="0">
              <a:solidFill>
                <a:schemeClr val="accent2">
                  <a:lumMod val="75000"/>
                </a:schemeClr>
              </a:solidFill>
            </a:endParaRPr>
          </a:p>
        </p:txBody>
      </p:sp>
      <p:sp>
        <p:nvSpPr>
          <p:cNvPr id="47" name="Rectangle à coins arrondis 46"/>
          <p:cNvSpPr/>
          <p:nvPr/>
        </p:nvSpPr>
        <p:spPr>
          <a:xfrm>
            <a:off x="3286116" y="6143644"/>
            <a:ext cx="2844000" cy="642942"/>
          </a:xfrm>
          <a:prstGeom prst="roundRect">
            <a:avLst/>
          </a:prstGeom>
          <a:gradFill flip="none" rotWithShape="1">
            <a:gsLst>
              <a:gs pos="0">
                <a:schemeClr val="accent6">
                  <a:lumMod val="40000"/>
                  <a:lumOff val="60000"/>
                </a:schemeClr>
              </a:gs>
              <a:gs pos="30000">
                <a:schemeClr val="accent1">
                  <a:lumMod val="60000"/>
                  <a:lumOff val="40000"/>
                </a:schemeClr>
              </a:gs>
              <a:gs pos="100000">
                <a:schemeClr val="accent1">
                  <a:lumMod val="40000"/>
                  <a:lumOff val="60000"/>
                </a:schemeClr>
              </a:gs>
              <a:gs pos="0">
                <a:schemeClr val="accent2">
                  <a:lumMod val="40000"/>
                  <a:lumOff val="60000"/>
                </a:schemeClr>
              </a:gs>
              <a:gs pos="0">
                <a:schemeClr val="accent1">
                  <a:lumMod val="40000"/>
                  <a:lumOff val="60000"/>
                </a:schemeClr>
              </a:gs>
            </a:gsLst>
            <a:path path="circle">
              <a:fillToRect r="100000" b="100000"/>
            </a:path>
            <a:tileRect l="-100000" t="-100000"/>
          </a:gradFill>
          <a:ln>
            <a:noFill/>
            <a:prstDash val="sysDot"/>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rstMaterial="metal">
            <a:bevelT w="190500" h="38100"/>
          </a:sp3d>
        </p:spPr>
        <p:style>
          <a:lnRef idx="2">
            <a:schemeClr val="accent1">
              <a:shade val="50000"/>
            </a:schemeClr>
          </a:lnRef>
          <a:fillRef idx="1">
            <a:schemeClr val="accent1"/>
          </a:fillRef>
          <a:effectRef idx="0">
            <a:schemeClr val="accent1"/>
          </a:effectRef>
          <a:fontRef idx="minor">
            <a:schemeClr val="lt1"/>
          </a:fontRef>
        </p:style>
        <p:txBody>
          <a:bodyPr lIns="136476" tIns="68238" rIns="136476" bIns="68238" anchor="ctr"/>
          <a:lstStyle/>
          <a:p>
            <a:pPr algn="just">
              <a:defRPr/>
            </a:pPr>
            <a:endParaRPr lang="en-US" sz="800" b="1" dirty="0" smtClean="0">
              <a:solidFill>
                <a:schemeClr val="accent2">
                  <a:lumMod val="75000"/>
                </a:schemeClr>
              </a:solidFill>
            </a:endParaRPr>
          </a:p>
          <a:p>
            <a:pPr algn="just">
              <a:defRPr/>
            </a:pPr>
            <a:r>
              <a:rPr lang="en-US" sz="800" b="1" dirty="0" smtClean="0">
                <a:solidFill>
                  <a:schemeClr val="accent2">
                    <a:lumMod val="75000"/>
                  </a:schemeClr>
                </a:solidFill>
              </a:rPr>
              <a:t>The </a:t>
            </a:r>
            <a:r>
              <a:rPr lang="en-US" sz="800" b="1" dirty="0" smtClean="0">
                <a:solidFill>
                  <a:schemeClr val="accent2">
                    <a:lumMod val="75000"/>
                  </a:schemeClr>
                </a:solidFill>
              </a:rPr>
              <a:t>proposed approaches will be useful for developers of </a:t>
            </a:r>
            <a:r>
              <a:rPr lang="en-US" sz="800" b="1" dirty="0" err="1" smtClean="0">
                <a:solidFill>
                  <a:schemeClr val="accent2">
                    <a:lumMod val="75000"/>
                  </a:schemeClr>
                </a:solidFill>
              </a:rPr>
              <a:t>bioanalytical</a:t>
            </a:r>
            <a:r>
              <a:rPr lang="en-US" sz="800" b="1" dirty="0" smtClean="0">
                <a:solidFill>
                  <a:schemeClr val="accent2">
                    <a:lumMod val="75000"/>
                  </a:schemeClr>
                </a:solidFill>
              </a:rPr>
              <a:t> methods as instruments for assessing the influence of various factors on the parameters of analysis and their targeted optimization</a:t>
            </a:r>
            <a:r>
              <a:rPr lang="en-US" sz="800" b="1" dirty="0" smtClean="0">
                <a:solidFill>
                  <a:schemeClr val="accent2">
                    <a:lumMod val="75000"/>
                  </a:schemeClr>
                </a:solidFill>
              </a:rPr>
              <a:t>.</a:t>
            </a:r>
            <a:endParaRPr lang="fr-FR" sz="800" b="1" dirty="0" smtClean="0">
              <a:solidFill>
                <a:schemeClr val="accent2">
                  <a:lumMod val="75000"/>
                </a:schemeClr>
              </a:solidFill>
            </a:endParaRPr>
          </a:p>
          <a:p>
            <a:pPr algn="just">
              <a:defRPr/>
            </a:pPr>
            <a:endParaRPr lang="fr-FR" sz="800" b="1" dirty="0">
              <a:solidFill>
                <a:schemeClr val="accent2">
                  <a:lumMod val="75000"/>
                </a:schemeClr>
              </a:solidFill>
            </a:endParaRPr>
          </a:p>
        </p:txBody>
      </p:sp>
      <p:sp>
        <p:nvSpPr>
          <p:cNvPr id="48" name="Rectangle à coins arrondis 47"/>
          <p:cNvSpPr/>
          <p:nvPr/>
        </p:nvSpPr>
        <p:spPr>
          <a:xfrm>
            <a:off x="6286512" y="2786058"/>
            <a:ext cx="2714644" cy="1571636"/>
          </a:xfrm>
          <a:prstGeom prst="roundRect">
            <a:avLst/>
          </a:prstGeom>
          <a:gradFill flip="none" rotWithShape="1">
            <a:gsLst>
              <a:gs pos="0">
                <a:schemeClr val="accent6">
                  <a:lumMod val="40000"/>
                  <a:lumOff val="60000"/>
                </a:schemeClr>
              </a:gs>
              <a:gs pos="30000">
                <a:schemeClr val="accent1">
                  <a:lumMod val="60000"/>
                  <a:lumOff val="40000"/>
                </a:schemeClr>
              </a:gs>
              <a:gs pos="100000">
                <a:schemeClr val="accent1">
                  <a:lumMod val="40000"/>
                  <a:lumOff val="60000"/>
                </a:schemeClr>
              </a:gs>
              <a:gs pos="0">
                <a:schemeClr val="accent2">
                  <a:lumMod val="40000"/>
                  <a:lumOff val="60000"/>
                </a:schemeClr>
              </a:gs>
              <a:gs pos="0">
                <a:schemeClr val="accent1">
                  <a:lumMod val="40000"/>
                  <a:lumOff val="60000"/>
                </a:schemeClr>
              </a:gs>
            </a:gsLst>
            <a:path path="circle">
              <a:fillToRect r="100000" b="100000"/>
            </a:path>
            <a:tileRect l="-100000" t="-100000"/>
          </a:gradFill>
          <a:ln>
            <a:noFill/>
            <a:prstDash val="sysDot"/>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rstMaterial="metal">
            <a:bevelT w="190500" h="38100"/>
          </a:sp3d>
        </p:spPr>
        <p:style>
          <a:lnRef idx="2">
            <a:schemeClr val="accent1">
              <a:shade val="50000"/>
            </a:schemeClr>
          </a:lnRef>
          <a:fillRef idx="1">
            <a:schemeClr val="accent1"/>
          </a:fillRef>
          <a:effectRef idx="0">
            <a:schemeClr val="accent1"/>
          </a:effectRef>
          <a:fontRef idx="minor">
            <a:schemeClr val="lt1"/>
          </a:fontRef>
        </p:style>
        <p:txBody>
          <a:bodyPr lIns="136476" tIns="68238" rIns="136476" bIns="68238" anchor="ctr"/>
          <a:lstStyle/>
          <a:p>
            <a:pPr>
              <a:defRPr/>
            </a:pPr>
            <a:endParaRPr lang="fr-FR" sz="800" b="1" dirty="0">
              <a:solidFill>
                <a:schemeClr val="accent2">
                  <a:lumMod val="75000"/>
                </a:schemeClr>
              </a:solidFill>
            </a:endParaRPr>
          </a:p>
        </p:txBody>
      </p:sp>
      <p:sp>
        <p:nvSpPr>
          <p:cNvPr id="49" name="Rectangle à coins arrondis 48"/>
          <p:cNvSpPr/>
          <p:nvPr/>
        </p:nvSpPr>
        <p:spPr>
          <a:xfrm>
            <a:off x="6286512" y="4429132"/>
            <a:ext cx="2714644" cy="1571636"/>
          </a:xfrm>
          <a:prstGeom prst="roundRect">
            <a:avLst/>
          </a:prstGeom>
          <a:gradFill flip="none" rotWithShape="1">
            <a:gsLst>
              <a:gs pos="0">
                <a:schemeClr val="accent6">
                  <a:lumMod val="40000"/>
                  <a:lumOff val="60000"/>
                </a:schemeClr>
              </a:gs>
              <a:gs pos="30000">
                <a:schemeClr val="accent1">
                  <a:lumMod val="60000"/>
                  <a:lumOff val="40000"/>
                </a:schemeClr>
              </a:gs>
              <a:gs pos="100000">
                <a:schemeClr val="accent1">
                  <a:lumMod val="40000"/>
                  <a:lumOff val="60000"/>
                </a:schemeClr>
              </a:gs>
              <a:gs pos="0">
                <a:schemeClr val="accent2">
                  <a:lumMod val="40000"/>
                  <a:lumOff val="60000"/>
                </a:schemeClr>
              </a:gs>
              <a:gs pos="0">
                <a:schemeClr val="accent1">
                  <a:lumMod val="40000"/>
                  <a:lumOff val="60000"/>
                </a:schemeClr>
              </a:gs>
            </a:gsLst>
            <a:path path="circle">
              <a:fillToRect r="100000" b="100000"/>
            </a:path>
            <a:tileRect l="-100000" t="-100000"/>
          </a:gradFill>
          <a:ln>
            <a:noFill/>
            <a:prstDash val="sysDot"/>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rstMaterial="metal">
            <a:bevelT w="190500" h="38100"/>
          </a:sp3d>
        </p:spPr>
        <p:style>
          <a:lnRef idx="2">
            <a:schemeClr val="accent1">
              <a:shade val="50000"/>
            </a:schemeClr>
          </a:lnRef>
          <a:fillRef idx="1">
            <a:schemeClr val="accent1"/>
          </a:fillRef>
          <a:effectRef idx="0">
            <a:schemeClr val="accent1"/>
          </a:effectRef>
          <a:fontRef idx="minor">
            <a:schemeClr val="lt1"/>
          </a:fontRef>
        </p:style>
        <p:txBody>
          <a:bodyPr lIns="136476" tIns="68238" rIns="136476" bIns="68238" anchor="ctr"/>
          <a:lstStyle/>
          <a:p>
            <a:pPr>
              <a:defRPr/>
            </a:pPr>
            <a:endParaRPr lang="fr-FR" sz="800" b="1" dirty="0">
              <a:solidFill>
                <a:schemeClr val="accent2">
                  <a:lumMod val="75000"/>
                </a:schemeClr>
              </a:solidFill>
            </a:endParaRPr>
          </a:p>
        </p:txBody>
      </p:sp>
      <p:sp>
        <p:nvSpPr>
          <p:cNvPr id="51" name="Rectangle à coins arrondis 50"/>
          <p:cNvSpPr/>
          <p:nvPr/>
        </p:nvSpPr>
        <p:spPr>
          <a:xfrm>
            <a:off x="6286512" y="2000240"/>
            <a:ext cx="2714644" cy="714380"/>
          </a:xfrm>
          <a:prstGeom prst="roundRect">
            <a:avLst/>
          </a:prstGeom>
          <a:gradFill flip="none" rotWithShape="1">
            <a:gsLst>
              <a:gs pos="0">
                <a:schemeClr val="accent6">
                  <a:lumMod val="40000"/>
                  <a:lumOff val="60000"/>
                </a:schemeClr>
              </a:gs>
              <a:gs pos="30000">
                <a:schemeClr val="accent1">
                  <a:lumMod val="60000"/>
                  <a:lumOff val="40000"/>
                </a:schemeClr>
              </a:gs>
              <a:gs pos="100000">
                <a:schemeClr val="accent1">
                  <a:lumMod val="40000"/>
                  <a:lumOff val="60000"/>
                </a:schemeClr>
              </a:gs>
              <a:gs pos="0">
                <a:schemeClr val="accent2">
                  <a:lumMod val="40000"/>
                  <a:lumOff val="60000"/>
                </a:schemeClr>
              </a:gs>
              <a:gs pos="0">
                <a:schemeClr val="accent1">
                  <a:lumMod val="40000"/>
                  <a:lumOff val="60000"/>
                </a:schemeClr>
              </a:gs>
            </a:gsLst>
            <a:path path="circle">
              <a:fillToRect r="100000" b="100000"/>
            </a:path>
            <a:tileRect l="-100000" t="-100000"/>
          </a:gradFill>
          <a:ln>
            <a:noFill/>
            <a:prstDash val="sysDot"/>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rstMaterial="metal">
            <a:bevelT w="190500" h="38100"/>
          </a:sp3d>
        </p:spPr>
        <p:style>
          <a:lnRef idx="2">
            <a:schemeClr val="accent1">
              <a:shade val="50000"/>
            </a:schemeClr>
          </a:lnRef>
          <a:fillRef idx="1">
            <a:schemeClr val="accent1"/>
          </a:fillRef>
          <a:effectRef idx="0">
            <a:schemeClr val="accent1"/>
          </a:effectRef>
          <a:fontRef idx="minor">
            <a:schemeClr val="lt1"/>
          </a:fontRef>
        </p:style>
        <p:txBody>
          <a:bodyPr lIns="136476" tIns="68238" rIns="136476" bIns="68238" anchor="ctr"/>
          <a:lstStyle/>
          <a:p>
            <a:pPr>
              <a:defRPr/>
            </a:pPr>
            <a:endParaRPr lang="fr-FR" sz="800" b="1" dirty="0">
              <a:solidFill>
                <a:schemeClr val="accent2">
                  <a:lumMod val="75000"/>
                </a:schemeClr>
              </a:solidFill>
            </a:endParaRPr>
          </a:p>
        </p:txBody>
      </p:sp>
      <p:sp>
        <p:nvSpPr>
          <p:cNvPr id="52" name="Rectangle à coins arrondis 51"/>
          <p:cNvSpPr/>
          <p:nvPr/>
        </p:nvSpPr>
        <p:spPr>
          <a:xfrm>
            <a:off x="8715404" y="2058094"/>
            <a:ext cx="169175" cy="156460"/>
          </a:xfrm>
          <a:prstGeom prst="roundRect">
            <a:avLst/>
          </a:prstGeom>
          <a:gradFill flip="none" rotWithShape="1">
            <a:gsLst>
              <a:gs pos="0">
                <a:schemeClr val="accent6">
                  <a:lumMod val="40000"/>
                  <a:lumOff val="60000"/>
                </a:schemeClr>
              </a:gs>
              <a:gs pos="30000">
                <a:schemeClr val="accent1">
                  <a:lumMod val="60000"/>
                  <a:lumOff val="40000"/>
                </a:schemeClr>
              </a:gs>
              <a:gs pos="100000">
                <a:schemeClr val="accent1">
                  <a:lumMod val="40000"/>
                  <a:lumOff val="60000"/>
                </a:schemeClr>
              </a:gs>
              <a:gs pos="0">
                <a:schemeClr val="accent2">
                  <a:lumMod val="40000"/>
                  <a:lumOff val="60000"/>
                </a:schemeClr>
              </a:gs>
              <a:gs pos="0">
                <a:schemeClr val="accent1">
                  <a:lumMod val="40000"/>
                  <a:lumOff val="60000"/>
                </a:schemeClr>
              </a:gs>
            </a:gsLst>
            <a:path path="circle">
              <a:fillToRect r="100000" b="100000"/>
            </a:path>
            <a:tileRect l="-100000" t="-100000"/>
          </a:gradFill>
          <a:ln>
            <a:noFill/>
            <a:prstDash val="sysDot"/>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rstMaterial="metal">
            <a:bevelT w="190500" h="38100"/>
          </a:sp3d>
        </p:spPr>
        <p:style>
          <a:lnRef idx="2">
            <a:schemeClr val="accent1">
              <a:shade val="50000"/>
            </a:schemeClr>
          </a:lnRef>
          <a:fillRef idx="1">
            <a:schemeClr val="accent1"/>
          </a:fillRef>
          <a:effectRef idx="0">
            <a:schemeClr val="accent1"/>
          </a:effectRef>
          <a:fontRef idx="minor">
            <a:schemeClr val="lt1"/>
          </a:fontRef>
        </p:style>
        <p:txBody>
          <a:bodyPr lIns="136476" tIns="68238" rIns="136476" bIns="68238" anchor="ctr"/>
          <a:lstStyle/>
          <a:p>
            <a:pPr>
              <a:defRPr/>
            </a:pPr>
            <a:r>
              <a:rPr lang="fr-FR" sz="800" b="1" dirty="0" smtClean="0">
                <a:solidFill>
                  <a:schemeClr val="accent2">
                    <a:lumMod val="75000"/>
                  </a:schemeClr>
                </a:solidFill>
              </a:rPr>
              <a:t>a</a:t>
            </a:r>
            <a:endParaRPr lang="fr-FR" sz="800" b="1" dirty="0">
              <a:solidFill>
                <a:schemeClr val="accent2">
                  <a:lumMod val="75000"/>
                </a:schemeClr>
              </a:solidFill>
            </a:endParaRPr>
          </a:p>
        </p:txBody>
      </p:sp>
      <p:sp>
        <p:nvSpPr>
          <p:cNvPr id="90" name="Rectangle à coins arrondis 89"/>
          <p:cNvSpPr/>
          <p:nvPr/>
        </p:nvSpPr>
        <p:spPr>
          <a:xfrm>
            <a:off x="6211006" y="6072206"/>
            <a:ext cx="2916000" cy="733064"/>
          </a:xfrm>
          <a:prstGeom prst="roundRect">
            <a:avLst/>
          </a:prstGeom>
          <a:solidFill>
            <a:schemeClr val="accent2">
              <a:lumMod val="20000"/>
              <a:lumOff val="80000"/>
            </a:schemeClr>
          </a:solidFill>
          <a:ln>
            <a:noFill/>
            <a:prstDash val="sysDot"/>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rstMaterial="metal">
            <a:bevelT w="190500" h="38100"/>
          </a:sp3d>
        </p:spPr>
        <p:style>
          <a:lnRef idx="2">
            <a:schemeClr val="accent1">
              <a:shade val="50000"/>
            </a:schemeClr>
          </a:lnRef>
          <a:fillRef idx="1">
            <a:schemeClr val="accent1"/>
          </a:fillRef>
          <a:effectRef idx="0">
            <a:schemeClr val="accent1"/>
          </a:effectRef>
          <a:fontRef idx="minor">
            <a:schemeClr val="lt1"/>
          </a:fontRef>
        </p:style>
        <p:txBody>
          <a:bodyPr lIns="136476" tIns="68238" rIns="136476" bIns="68238" anchor="ctr"/>
          <a:lstStyle/>
          <a:p>
            <a:pPr algn="ctr">
              <a:defRPr/>
            </a:pPr>
            <a:r>
              <a:rPr lang="en-US" sz="700" b="1" dirty="0" smtClean="0">
                <a:solidFill>
                  <a:srgbClr val="C00000"/>
                </a:solidFill>
              </a:rPr>
              <a:t>a: The equation for calculating the concentration of an affine complex in </a:t>
            </a:r>
            <a:r>
              <a:rPr lang="en-US" sz="700" b="1" dirty="0" err="1" smtClean="0">
                <a:solidFill>
                  <a:srgbClr val="C00000"/>
                </a:solidFill>
              </a:rPr>
              <a:t>bioanalytical</a:t>
            </a:r>
            <a:r>
              <a:rPr lang="en-US" sz="700" b="1" dirty="0" smtClean="0">
                <a:solidFill>
                  <a:srgbClr val="C00000"/>
                </a:solidFill>
              </a:rPr>
              <a:t> systems: a = 2[A]0[R]0 and b = [A]0 + [R]0 + </a:t>
            </a:r>
            <a:r>
              <a:rPr lang="en-US" sz="700" b="1" dirty="0" err="1" smtClean="0">
                <a:solidFill>
                  <a:srgbClr val="C00000"/>
                </a:solidFill>
              </a:rPr>
              <a:t>kd</a:t>
            </a:r>
            <a:r>
              <a:rPr lang="en-US" sz="700" b="1" dirty="0" smtClean="0">
                <a:solidFill>
                  <a:srgbClr val="C00000"/>
                </a:solidFill>
              </a:rPr>
              <a:t>/ka. [A]0 and [R]0 are the initial concentrations of the </a:t>
            </a:r>
            <a:r>
              <a:rPr lang="en-US" sz="700" b="1" dirty="0" err="1" smtClean="0">
                <a:solidFill>
                  <a:srgbClr val="C00000"/>
                </a:solidFill>
              </a:rPr>
              <a:t>analyte</a:t>
            </a:r>
            <a:r>
              <a:rPr lang="en-US" sz="700" b="1" dirty="0" smtClean="0">
                <a:solidFill>
                  <a:srgbClr val="C00000"/>
                </a:solidFill>
              </a:rPr>
              <a:t> and the </a:t>
            </a:r>
            <a:r>
              <a:rPr lang="en-US" sz="700" b="1" dirty="0" smtClean="0">
                <a:solidFill>
                  <a:srgbClr val="C00000"/>
                </a:solidFill>
              </a:rPr>
              <a:t>receptor,</a:t>
            </a:r>
          </a:p>
          <a:p>
            <a:pPr algn="ctr">
              <a:defRPr/>
            </a:pPr>
            <a:r>
              <a:rPr lang="en-US" sz="700" b="1" dirty="0" smtClean="0">
                <a:solidFill>
                  <a:srgbClr val="C00000"/>
                </a:solidFill>
              </a:rPr>
              <a:t>b</a:t>
            </a:r>
            <a:r>
              <a:rPr lang="en-US" sz="700" b="1" dirty="0" smtClean="0">
                <a:solidFill>
                  <a:srgbClr val="C00000"/>
                </a:solidFill>
              </a:rPr>
              <a:t>: kinetics </a:t>
            </a:r>
            <a:r>
              <a:rPr lang="en-US" sz="700" b="1" dirty="0" smtClean="0">
                <a:solidFill>
                  <a:srgbClr val="C00000"/>
                </a:solidFill>
              </a:rPr>
              <a:t>of </a:t>
            </a:r>
            <a:r>
              <a:rPr lang="en-US" sz="700" b="1" dirty="0" err="1" smtClean="0">
                <a:solidFill>
                  <a:srgbClr val="C00000"/>
                </a:solidFill>
              </a:rPr>
              <a:t>analyte</a:t>
            </a:r>
            <a:r>
              <a:rPr lang="en-US" sz="700" b="1" dirty="0" smtClean="0">
                <a:solidFill>
                  <a:srgbClr val="C00000"/>
                </a:solidFill>
              </a:rPr>
              <a:t>-receptor interaction,</a:t>
            </a:r>
          </a:p>
          <a:p>
            <a:pPr algn="ctr">
              <a:defRPr/>
            </a:pPr>
            <a:r>
              <a:rPr lang="en-US" sz="700" b="1" dirty="0" smtClean="0">
                <a:solidFill>
                  <a:srgbClr val="C00000"/>
                </a:solidFill>
              </a:rPr>
              <a:t>c: </a:t>
            </a:r>
            <a:r>
              <a:rPr lang="en-US" sz="700" b="1" dirty="0" smtClean="0">
                <a:solidFill>
                  <a:srgbClr val="C00000"/>
                </a:solidFill>
              </a:rPr>
              <a:t>Kinetics of affine </a:t>
            </a:r>
            <a:r>
              <a:rPr lang="en-US" sz="700" b="1" dirty="0" smtClean="0">
                <a:solidFill>
                  <a:srgbClr val="C00000"/>
                </a:solidFill>
              </a:rPr>
              <a:t>complex dissociation</a:t>
            </a:r>
            <a:endParaRPr lang="fr-FR" sz="700" b="1" dirty="0">
              <a:solidFill>
                <a:srgbClr val="C00000"/>
              </a:solidFill>
            </a:endParaRPr>
          </a:p>
        </p:txBody>
      </p:sp>
      <p:pic>
        <p:nvPicPr>
          <p:cNvPr id="103" name="Picture 5" descr="http://www.salecuneo.it/img/punaise.png"/>
          <p:cNvPicPr>
            <a:picLocks noChangeAspect="1" noChangeArrowheads="1"/>
          </p:cNvPicPr>
          <p:nvPr/>
        </p:nvPicPr>
        <p:blipFill>
          <a:blip r:embed="rId31" cstate="print"/>
          <a:srcRect/>
          <a:stretch>
            <a:fillRect/>
          </a:stretch>
        </p:blipFill>
        <p:spPr bwMode="auto">
          <a:xfrm>
            <a:off x="7239000" y="90478"/>
            <a:ext cx="609600" cy="609600"/>
          </a:xfrm>
          <a:prstGeom prst="rect">
            <a:avLst/>
          </a:prstGeom>
          <a:noFill/>
        </p:spPr>
      </p:pic>
      <p:graphicFrame>
        <p:nvGraphicFramePr>
          <p:cNvPr id="83" name="Diagram 33"/>
          <p:cNvGraphicFramePr/>
          <p:nvPr>
            <p:extLst>
              <p:ext uri="{D42A27DB-BD31-4B8C-83A1-F6EECF244321}">
                <p14:modId xmlns:p14="http://schemas.microsoft.com/office/powerpoint/2010/main" xmlns="" val="2194506829"/>
              </p:ext>
            </p:extLst>
          </p:nvPr>
        </p:nvGraphicFramePr>
        <p:xfrm>
          <a:off x="421500" y="609349"/>
          <a:ext cx="8532000" cy="523220"/>
        </p:xfrm>
        <a:graphic>
          <a:graphicData uri="http://schemas.openxmlformats.org/drawingml/2006/diagram">
            <dgm:relIds xmlns:dgm="http://schemas.openxmlformats.org/drawingml/2006/diagram" xmlns:r="http://schemas.openxmlformats.org/officeDocument/2006/relationships" r:dm="rId32" r:lo="rId33" r:qs="rId34" r:cs="rId35"/>
          </a:graphicData>
        </a:graphic>
      </p:graphicFrame>
      <p:pic>
        <p:nvPicPr>
          <p:cNvPr id="96" name="Рисунок 95"/>
          <p:cNvPicPr>
            <a:picLocks noChangeAspect="1"/>
          </p:cNvPicPr>
          <p:nvPr/>
        </p:nvPicPr>
        <p:blipFill>
          <a:blip r:embed="rId36">
            <a:extLst>
              <a:ext uri="{28A0092B-C50C-407E-A947-70E740481C1C}">
                <a14:useLocalDpi xmlns:a14="http://schemas.microsoft.com/office/drawing/2010/main" xmlns="" val="0"/>
              </a:ext>
            </a:extLst>
          </a:blip>
          <a:srcRect/>
          <a:stretch>
            <a:fillRect/>
          </a:stretch>
        </p:blipFill>
        <p:spPr bwMode="auto">
          <a:xfrm>
            <a:off x="381000" y="154026"/>
            <a:ext cx="591324" cy="6381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4" name="Rectangle à coins arrondis 51"/>
          <p:cNvSpPr/>
          <p:nvPr/>
        </p:nvSpPr>
        <p:spPr>
          <a:xfrm>
            <a:off x="8715404" y="2857496"/>
            <a:ext cx="169175" cy="152400"/>
          </a:xfrm>
          <a:prstGeom prst="roundRect">
            <a:avLst/>
          </a:prstGeom>
          <a:gradFill flip="none" rotWithShape="1">
            <a:gsLst>
              <a:gs pos="0">
                <a:schemeClr val="accent6">
                  <a:lumMod val="40000"/>
                  <a:lumOff val="60000"/>
                </a:schemeClr>
              </a:gs>
              <a:gs pos="30000">
                <a:schemeClr val="accent1">
                  <a:lumMod val="60000"/>
                  <a:lumOff val="40000"/>
                </a:schemeClr>
              </a:gs>
              <a:gs pos="100000">
                <a:schemeClr val="accent1">
                  <a:lumMod val="40000"/>
                  <a:lumOff val="60000"/>
                </a:schemeClr>
              </a:gs>
              <a:gs pos="0">
                <a:schemeClr val="accent2">
                  <a:lumMod val="40000"/>
                  <a:lumOff val="60000"/>
                </a:schemeClr>
              </a:gs>
              <a:gs pos="0">
                <a:schemeClr val="accent1">
                  <a:lumMod val="40000"/>
                  <a:lumOff val="60000"/>
                </a:schemeClr>
              </a:gs>
            </a:gsLst>
            <a:path path="circle">
              <a:fillToRect r="100000" b="100000"/>
            </a:path>
            <a:tileRect l="-100000" t="-100000"/>
          </a:gradFill>
          <a:ln>
            <a:noFill/>
            <a:prstDash val="sysDot"/>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rstMaterial="metal">
            <a:bevelT w="190500" h="38100"/>
          </a:sp3d>
        </p:spPr>
        <p:style>
          <a:lnRef idx="2">
            <a:schemeClr val="accent1">
              <a:shade val="50000"/>
            </a:schemeClr>
          </a:lnRef>
          <a:fillRef idx="1">
            <a:schemeClr val="accent1"/>
          </a:fillRef>
          <a:effectRef idx="0">
            <a:schemeClr val="accent1"/>
          </a:effectRef>
          <a:fontRef idx="minor">
            <a:schemeClr val="lt1"/>
          </a:fontRef>
        </p:style>
        <p:txBody>
          <a:bodyPr lIns="136476" tIns="68238" rIns="136476" bIns="68238" anchor="ctr"/>
          <a:lstStyle/>
          <a:p>
            <a:pPr>
              <a:defRPr/>
            </a:pPr>
            <a:r>
              <a:rPr lang="fr-FR" sz="800" b="1" dirty="0">
                <a:solidFill>
                  <a:schemeClr val="accent2">
                    <a:lumMod val="75000"/>
                  </a:schemeClr>
                </a:solidFill>
              </a:rPr>
              <a:t>b</a:t>
            </a:r>
          </a:p>
        </p:txBody>
      </p:sp>
      <p:sp>
        <p:nvSpPr>
          <p:cNvPr id="55" name="Rectangle à coins arrondis 51"/>
          <p:cNvSpPr/>
          <p:nvPr/>
        </p:nvSpPr>
        <p:spPr>
          <a:xfrm>
            <a:off x="8715404" y="4500570"/>
            <a:ext cx="169175" cy="156460"/>
          </a:xfrm>
          <a:prstGeom prst="roundRect">
            <a:avLst/>
          </a:prstGeom>
          <a:gradFill flip="none" rotWithShape="1">
            <a:gsLst>
              <a:gs pos="0">
                <a:schemeClr val="accent6">
                  <a:lumMod val="40000"/>
                  <a:lumOff val="60000"/>
                </a:schemeClr>
              </a:gs>
              <a:gs pos="30000">
                <a:schemeClr val="accent1">
                  <a:lumMod val="60000"/>
                  <a:lumOff val="40000"/>
                </a:schemeClr>
              </a:gs>
              <a:gs pos="100000">
                <a:schemeClr val="accent1">
                  <a:lumMod val="40000"/>
                  <a:lumOff val="60000"/>
                </a:schemeClr>
              </a:gs>
              <a:gs pos="0">
                <a:schemeClr val="accent2">
                  <a:lumMod val="40000"/>
                  <a:lumOff val="60000"/>
                </a:schemeClr>
              </a:gs>
              <a:gs pos="0">
                <a:schemeClr val="accent1">
                  <a:lumMod val="40000"/>
                  <a:lumOff val="60000"/>
                </a:schemeClr>
              </a:gs>
            </a:gsLst>
            <a:path path="circle">
              <a:fillToRect r="100000" b="100000"/>
            </a:path>
            <a:tileRect l="-100000" t="-100000"/>
          </a:gradFill>
          <a:ln>
            <a:noFill/>
            <a:prstDash val="sysDot"/>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rstMaterial="metal">
            <a:bevelT w="190500" h="38100"/>
          </a:sp3d>
        </p:spPr>
        <p:style>
          <a:lnRef idx="2">
            <a:schemeClr val="accent1">
              <a:shade val="50000"/>
            </a:schemeClr>
          </a:lnRef>
          <a:fillRef idx="1">
            <a:schemeClr val="accent1"/>
          </a:fillRef>
          <a:effectRef idx="0">
            <a:schemeClr val="accent1"/>
          </a:effectRef>
          <a:fontRef idx="minor">
            <a:schemeClr val="lt1"/>
          </a:fontRef>
        </p:style>
        <p:txBody>
          <a:bodyPr lIns="136476" tIns="68238" rIns="136476" bIns="68238" anchor="ctr"/>
          <a:lstStyle/>
          <a:p>
            <a:pPr>
              <a:defRPr/>
            </a:pPr>
            <a:r>
              <a:rPr lang="fr-FR" sz="800" b="1" dirty="0">
                <a:solidFill>
                  <a:schemeClr val="accent2">
                    <a:lumMod val="75000"/>
                  </a:schemeClr>
                </a:solidFill>
              </a:rPr>
              <a:t>c</a:t>
            </a:r>
          </a:p>
        </p:txBody>
      </p:sp>
      <p:pic>
        <p:nvPicPr>
          <p:cNvPr id="1026" name="Picture 2"/>
          <p:cNvPicPr>
            <a:picLocks noChangeAspect="1" noChangeArrowheads="1"/>
          </p:cNvPicPr>
          <p:nvPr/>
        </p:nvPicPr>
        <p:blipFill>
          <a:blip r:embed="rId37" cstate="print"/>
          <a:srcRect/>
          <a:stretch>
            <a:fillRect/>
          </a:stretch>
        </p:blipFill>
        <p:spPr bwMode="auto">
          <a:xfrm>
            <a:off x="6500826" y="2092024"/>
            <a:ext cx="2143140" cy="551158"/>
          </a:xfrm>
          <a:prstGeom prst="rect">
            <a:avLst/>
          </a:prstGeom>
          <a:noFill/>
          <a:ln w="9525">
            <a:noFill/>
            <a:miter lim="800000"/>
            <a:headEnd/>
            <a:tailEnd/>
          </a:ln>
          <a:effectLst/>
        </p:spPr>
      </p:pic>
      <p:sp>
        <p:nvSpPr>
          <p:cNvPr id="10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1029" name="Picture 5"/>
          <p:cNvPicPr>
            <a:picLocks noChangeAspect="1" noChangeArrowheads="1"/>
          </p:cNvPicPr>
          <p:nvPr/>
        </p:nvPicPr>
        <p:blipFill>
          <a:blip r:embed="rId38"/>
          <a:srcRect/>
          <a:stretch>
            <a:fillRect/>
          </a:stretch>
        </p:blipFill>
        <p:spPr bwMode="auto">
          <a:xfrm>
            <a:off x="6715140" y="2889246"/>
            <a:ext cx="1857388" cy="1397010"/>
          </a:xfrm>
          <a:prstGeom prst="rect">
            <a:avLst/>
          </a:prstGeom>
          <a:noFill/>
          <a:ln w="9525">
            <a:noFill/>
            <a:miter lim="800000"/>
            <a:headEnd/>
            <a:tailEnd/>
          </a:ln>
          <a:effectLst/>
        </p:spPr>
      </p:pic>
      <p:pic>
        <p:nvPicPr>
          <p:cNvPr id="1030" name="Picture 6" descr="C:\Documents and Settings\Администратор\Рабочий стол\Статьи\Мои статьи\Статья модель серодиагностики\Б Б\Рисунки к модели\Fig 4.tif"/>
          <p:cNvPicPr>
            <a:picLocks noChangeAspect="1" noChangeArrowheads="1"/>
          </p:cNvPicPr>
          <p:nvPr/>
        </p:nvPicPr>
        <p:blipFill>
          <a:blip r:embed="rId39" cstate="print"/>
          <a:srcRect/>
          <a:stretch>
            <a:fillRect/>
          </a:stretch>
        </p:blipFill>
        <p:spPr bwMode="auto">
          <a:xfrm>
            <a:off x="6715140" y="4572008"/>
            <a:ext cx="1857388" cy="1357322"/>
          </a:xfrm>
          <a:prstGeom prst="rect">
            <a:avLst/>
          </a:prstGeom>
          <a:noFill/>
        </p:spPr>
      </p:pic>
      <p:sp>
        <p:nvSpPr>
          <p:cNvPr id="61" name="Rectangle à coins arrondis 46"/>
          <p:cNvSpPr/>
          <p:nvPr/>
        </p:nvSpPr>
        <p:spPr>
          <a:xfrm>
            <a:off x="3286116" y="2000240"/>
            <a:ext cx="2844000" cy="3714776"/>
          </a:xfrm>
          <a:prstGeom prst="roundRect">
            <a:avLst/>
          </a:prstGeom>
          <a:gradFill flip="none" rotWithShape="1">
            <a:gsLst>
              <a:gs pos="0">
                <a:schemeClr val="accent6">
                  <a:lumMod val="40000"/>
                  <a:lumOff val="60000"/>
                </a:schemeClr>
              </a:gs>
              <a:gs pos="30000">
                <a:schemeClr val="accent1">
                  <a:lumMod val="60000"/>
                  <a:lumOff val="40000"/>
                </a:schemeClr>
              </a:gs>
              <a:gs pos="100000">
                <a:schemeClr val="accent1">
                  <a:lumMod val="40000"/>
                  <a:lumOff val="60000"/>
                </a:schemeClr>
              </a:gs>
              <a:gs pos="0">
                <a:schemeClr val="accent2">
                  <a:lumMod val="40000"/>
                  <a:lumOff val="60000"/>
                </a:schemeClr>
              </a:gs>
              <a:gs pos="0">
                <a:schemeClr val="accent1">
                  <a:lumMod val="40000"/>
                  <a:lumOff val="60000"/>
                </a:schemeClr>
              </a:gs>
            </a:gsLst>
            <a:path path="circle">
              <a:fillToRect r="100000" b="100000"/>
            </a:path>
            <a:tileRect l="-100000" t="-100000"/>
          </a:gradFill>
          <a:ln>
            <a:noFill/>
            <a:prstDash val="sysDot"/>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rstMaterial="metal">
            <a:bevelT w="190500" h="38100"/>
          </a:sp3d>
        </p:spPr>
        <p:style>
          <a:lnRef idx="2">
            <a:schemeClr val="accent1">
              <a:shade val="50000"/>
            </a:schemeClr>
          </a:lnRef>
          <a:fillRef idx="1">
            <a:schemeClr val="accent1"/>
          </a:fillRef>
          <a:effectRef idx="0">
            <a:schemeClr val="accent1"/>
          </a:effectRef>
          <a:fontRef idx="minor">
            <a:schemeClr val="lt1"/>
          </a:fontRef>
        </p:style>
        <p:txBody>
          <a:bodyPr lIns="72000" tIns="68238" rIns="72000" bIns="180000" anchor="ctr"/>
          <a:lstStyle/>
          <a:p>
            <a:pPr algn="just">
              <a:defRPr/>
            </a:pPr>
            <a:endParaRPr lang="en-US" sz="800" b="1" dirty="0" smtClean="0">
              <a:solidFill>
                <a:schemeClr val="accent2">
                  <a:lumMod val="75000"/>
                </a:schemeClr>
              </a:solidFill>
            </a:endParaRPr>
          </a:p>
          <a:p>
            <a:pPr algn="just">
              <a:defRPr/>
            </a:pPr>
            <a:r>
              <a:rPr lang="en-US" sz="800" b="1" dirty="0" smtClean="0">
                <a:solidFill>
                  <a:schemeClr val="accent2">
                    <a:lumMod val="75000"/>
                  </a:schemeClr>
                </a:solidFill>
              </a:rPr>
              <a:t>An analytical solution of the differential equation of the </a:t>
            </a:r>
            <a:r>
              <a:rPr lang="en-US" sz="800" b="1" dirty="0" err="1" smtClean="0">
                <a:solidFill>
                  <a:schemeClr val="accent2">
                    <a:lumMod val="75000"/>
                  </a:schemeClr>
                </a:solidFill>
              </a:rPr>
              <a:t>complexation</a:t>
            </a:r>
            <a:r>
              <a:rPr lang="en-US" sz="800" b="1" dirty="0" smtClean="0">
                <a:solidFill>
                  <a:schemeClr val="accent2">
                    <a:lumMod val="75000"/>
                  </a:schemeClr>
                </a:solidFill>
              </a:rPr>
              <a:t> rate gives the function, which is presented in Figure a. The presented equation is suitable for describing the elementary stages of </a:t>
            </a:r>
            <a:r>
              <a:rPr lang="en-US" sz="800" b="1" dirty="0" err="1" smtClean="0">
                <a:solidFill>
                  <a:schemeClr val="accent2">
                    <a:lumMod val="75000"/>
                  </a:schemeClr>
                </a:solidFill>
              </a:rPr>
              <a:t>bioanalytical</a:t>
            </a:r>
            <a:r>
              <a:rPr lang="en-US" sz="800" b="1" dirty="0" smtClean="0">
                <a:solidFill>
                  <a:schemeClr val="accent2">
                    <a:lumMod val="75000"/>
                  </a:schemeClr>
                </a:solidFill>
              </a:rPr>
              <a:t> techniques. This equation provides both the kinetic dependence (if the interaction time (t) is the variable parameter)  (Figure b.) and the calibration dependence (if the initial concentration of the </a:t>
            </a:r>
            <a:r>
              <a:rPr lang="en-US" sz="800" b="1" dirty="0" err="1" smtClean="0">
                <a:solidFill>
                  <a:schemeClr val="accent2">
                    <a:lumMod val="75000"/>
                  </a:schemeClr>
                </a:solidFill>
              </a:rPr>
              <a:t>analyte</a:t>
            </a:r>
            <a:r>
              <a:rPr lang="en-US" sz="800" b="1" dirty="0" smtClean="0">
                <a:solidFill>
                  <a:schemeClr val="accent2">
                    <a:lumMod val="75000"/>
                  </a:schemeClr>
                </a:solidFill>
              </a:rPr>
              <a:t> [A]0 varies). In a multistage analysis, an analytical description of the processes requires more parameters and additional simplifications for efficient operation. As a rule, when the kinetics of the formation of affine complexes are described, two main approximations are adopted: equilibrium conditions of interaction and the irreversibility of the binding reaction. For rapid bioassays in which reagents are incubated for several minutes, approximation of equilibrium conditions is very rough, although it is used in practice. When characterizing kinetic systems, the approximation of an irreversible reaction is better justified. We have shown that, within a high-affinity interaction (</a:t>
            </a:r>
            <a:r>
              <a:rPr lang="en-US" sz="800" b="1" dirty="0" err="1" smtClean="0">
                <a:solidFill>
                  <a:schemeClr val="accent2">
                    <a:lumMod val="75000"/>
                  </a:schemeClr>
                </a:solidFill>
              </a:rPr>
              <a:t>kd</a:t>
            </a:r>
            <a:r>
              <a:rPr lang="en-US" sz="800" b="1" dirty="0" smtClean="0">
                <a:solidFill>
                  <a:schemeClr val="accent2">
                    <a:lumMod val="75000"/>
                  </a:schemeClr>
                </a:solidFill>
              </a:rPr>
              <a:t> &lt; 0.0001), the approximation of an irreversible binding is adequate for describing the analytical </a:t>
            </a:r>
            <a:r>
              <a:rPr lang="en-US" sz="800" b="1" dirty="0" smtClean="0">
                <a:solidFill>
                  <a:schemeClr val="accent2">
                    <a:lumMod val="75000"/>
                  </a:schemeClr>
                </a:solidFill>
              </a:rPr>
              <a:t>system (</a:t>
            </a:r>
            <a:r>
              <a:rPr lang="en-US" sz="800" b="1" dirty="0" smtClean="0">
                <a:solidFill>
                  <a:schemeClr val="accent2">
                    <a:lumMod val="75000"/>
                  </a:schemeClr>
                </a:solidFill>
              </a:rPr>
              <a:t>Figure </a:t>
            </a:r>
            <a:r>
              <a:rPr lang="en-US" sz="800" b="1" dirty="0" smtClean="0">
                <a:solidFill>
                  <a:schemeClr val="accent2">
                    <a:lumMod val="75000"/>
                  </a:schemeClr>
                </a:solidFill>
              </a:rPr>
              <a:t>c.). </a:t>
            </a:r>
            <a:endParaRPr lang="fr-FR" sz="800" b="1" dirty="0">
              <a:solidFill>
                <a:schemeClr val="accent2">
                  <a:lumMod val="75000"/>
                </a:schemeClr>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apitaux">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1446</TotalTime>
  <Words>595</Words>
  <Application>Microsoft Office PowerPoint</Application>
  <PresentationFormat>On-screen Show (4:3)</PresentationFormat>
  <Paragraphs>25</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Civic</vt:lpstr>
      <vt:lpstr>Slide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sujana-p</dc:creator>
  <cp:lastModifiedBy>Сотников</cp:lastModifiedBy>
  <cp:revision>84</cp:revision>
  <dcterms:created xsi:type="dcterms:W3CDTF">2015-01-29T11:50:19Z</dcterms:created>
  <dcterms:modified xsi:type="dcterms:W3CDTF">2018-08-28T15:36:28Z</dcterms:modified>
</cp:coreProperties>
</file>