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8" r:id="rId3"/>
    <p:sldId id="277" r:id="rId4"/>
    <p:sldId id="257" r:id="rId5"/>
    <p:sldId id="258" r:id="rId6"/>
    <p:sldId id="259" r:id="rId7"/>
    <p:sldId id="261" r:id="rId8"/>
    <p:sldId id="262" r:id="rId9"/>
    <p:sldId id="263" r:id="rId10"/>
    <p:sldId id="264" r:id="rId11"/>
    <p:sldId id="265" r:id="rId12"/>
    <p:sldId id="266" r:id="rId13"/>
    <p:sldId id="267" r:id="rId14"/>
    <p:sldId id="268" r:id="rId15"/>
    <p:sldId id="269" r:id="rId16"/>
    <p:sldId id="271" r:id="rId17"/>
    <p:sldId id="272" r:id="rId18"/>
    <p:sldId id="273" r:id="rId19"/>
    <p:sldId id="274" r:id="rId20"/>
    <p:sldId id="275" r:id="rId21"/>
    <p:sldId id="276" r:id="rId22"/>
    <p:sldId id="279" r:id="rId23"/>
  </p:sldIdLst>
  <p:sldSz cx="12192000" cy="6858000"/>
  <p:notesSz cx="701675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9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4565493-4FCC-400E-AA27-C7402371DE1D}" type="datetimeFigureOut">
              <a:rPr lang="en-US" smtClean="0"/>
              <a:t>06/26/2018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952619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65493-4FCC-400E-AA27-C7402371DE1D}" type="datetimeFigureOut">
              <a:rPr lang="en-US" smtClean="0"/>
              <a:t>06/26/2018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28289958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4565493-4FCC-400E-AA27-C7402371DE1D}" type="datetimeFigureOut">
              <a:rPr lang="en-US" smtClean="0"/>
              <a:t>06/26/2018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1519173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4565493-4FCC-400E-AA27-C7402371DE1D}" type="datetimeFigureOut">
              <a:rPr lang="en-US" smtClean="0"/>
              <a:t>06/26/2018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1649789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4565493-4FCC-400E-AA27-C7402371DE1D}" type="datetimeFigureOut">
              <a:rPr lang="en-US" smtClean="0"/>
              <a:t>06/26/2018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20786005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4565493-4FCC-400E-AA27-C7402371DE1D}" type="datetimeFigureOut">
              <a:rPr lang="en-US" smtClean="0"/>
              <a:t>06/26/2018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35892175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565493-4FCC-400E-AA27-C7402371DE1D}" type="datetimeFigureOut">
              <a:rPr lang="en-US" smtClean="0"/>
              <a:t>06/26/2018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1116679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565493-4FCC-400E-AA27-C7402371DE1D}" type="datetimeFigureOut">
              <a:rPr lang="en-US" smtClean="0"/>
              <a:t>06/26/2018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4001764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4565493-4FCC-400E-AA27-C7402371DE1D}" type="datetimeFigureOut">
              <a:rPr lang="en-US" smtClean="0"/>
              <a:t>06/26/2018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2449032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65493-4FCC-400E-AA27-C7402371DE1D}" type="datetimeFigureOut">
              <a:rPr lang="en-US" smtClean="0"/>
              <a:t>06/26/2018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3638224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4565493-4FCC-400E-AA27-C7402371DE1D}" type="datetimeFigureOut">
              <a:rPr lang="en-US" smtClean="0"/>
              <a:t>06/26/2018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D43635-B198-4E9F-B91F-913E525E836A}" type="slidenum">
              <a:rPr lang="en-US" smtClean="0"/>
              <a:t>‹#›</a:t>
            </a:fld>
            <a:endParaRPr lang="en-US"/>
          </a:p>
        </p:txBody>
      </p:sp>
    </p:spTree>
    <p:extLst>
      <p:ext uri="{BB962C8B-B14F-4D97-AF65-F5344CB8AC3E}">
        <p14:creationId xmlns:p14="http://schemas.microsoft.com/office/powerpoint/2010/main" val="98612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565493-4FCC-400E-AA27-C7402371DE1D}" type="datetimeFigureOut">
              <a:rPr lang="en-US" smtClean="0"/>
              <a:t>06/26/2018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D43635-B198-4E9F-B91F-913E525E836A}" type="slidenum">
              <a:rPr lang="en-US" smtClean="0"/>
              <a:t>‹#›</a:t>
            </a:fld>
            <a:endParaRPr lang="en-US"/>
          </a:p>
        </p:txBody>
      </p:sp>
    </p:spTree>
    <p:extLst>
      <p:ext uri="{BB962C8B-B14F-4D97-AF65-F5344CB8AC3E}">
        <p14:creationId xmlns:p14="http://schemas.microsoft.com/office/powerpoint/2010/main" val="40765188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n.cabamara@unizik.edu.ng" TargetMode="External"/><Relationship Id="rId2" Type="http://schemas.openxmlformats.org/officeDocument/2006/relationships/hyperlink" Target="mailto:abamaranc@yahoo.com" TargetMode="External"/><Relationship Id="rId1" Type="http://schemas.openxmlformats.org/officeDocument/2006/relationships/slideLayout" Target="../slideLayouts/slideLayout1.xml"/><Relationship Id="rId4" Type="http://schemas.openxmlformats.org/officeDocument/2006/relationships/hyperlink" Target="mailto:abamsnchuks@gmail.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86366" y="244699"/>
            <a:ext cx="11475076" cy="6272011"/>
          </a:xfrm>
        </p:spPr>
        <p:txBody>
          <a:bodyPr>
            <a:normAutofit/>
          </a:bodyPr>
          <a:lstStyle/>
          <a:p>
            <a:r>
              <a:rPr lang="en-US" sz="2600" b="1" dirty="0" smtClean="0"/>
              <a:t>PSYCHOLOGICAL SYMPTOMS AND HEALTH FACTORS ASSOCIATED WITH MENOPAUSE AMONG WOMEN IN SOUTH EAST NIGERIA </a:t>
            </a:r>
          </a:p>
          <a:p>
            <a:endParaRPr lang="en-US" sz="2600" b="1" dirty="0" smtClean="0"/>
          </a:p>
          <a:p>
            <a:r>
              <a:rPr lang="en-US" sz="2600" b="1" dirty="0" smtClean="0"/>
              <a:t>BY </a:t>
            </a:r>
          </a:p>
          <a:p>
            <a:r>
              <a:rPr lang="en-US" sz="2600" b="1" dirty="0" smtClean="0"/>
              <a:t>ABAMARA, NNAEMEKA CHUKWUDUM</a:t>
            </a:r>
            <a:r>
              <a:rPr lang="en-US" sz="2600" b="1" baseline="30000" dirty="0" smtClean="0"/>
              <a:t>1</a:t>
            </a:r>
            <a:r>
              <a:rPr lang="en-US" sz="2600" b="1" dirty="0" smtClean="0"/>
              <a:t>* EZE, LEONARD NNAEMEKA</a:t>
            </a:r>
            <a:r>
              <a:rPr lang="en-US" sz="2600" b="1" baseline="30000" dirty="0" smtClean="0"/>
              <a:t>2</a:t>
            </a:r>
            <a:r>
              <a:rPr lang="en-US" sz="2600" b="1" dirty="0" smtClean="0"/>
              <a:t>* UDEZE, CYNTHIA NANNEKA</a:t>
            </a:r>
            <a:r>
              <a:rPr lang="en-US" sz="2600" b="1" baseline="30000" dirty="0" smtClean="0"/>
              <a:t>3</a:t>
            </a:r>
            <a:r>
              <a:rPr lang="en-US" sz="2600" b="1" dirty="0" smtClean="0"/>
              <a:t>* ANAZODO, NKECHI NNEAMEKA</a:t>
            </a:r>
            <a:r>
              <a:rPr lang="en-US" sz="2600" b="1" baseline="30000" dirty="0" smtClean="0"/>
              <a:t>4</a:t>
            </a:r>
          </a:p>
          <a:p>
            <a:r>
              <a:rPr lang="en-US" sz="2600" b="1" dirty="0" smtClean="0"/>
              <a:t>Email: </a:t>
            </a:r>
            <a:r>
              <a:rPr lang="en-US" sz="2600" b="1" dirty="0" smtClean="0">
                <a:hlinkClick r:id="rId2"/>
              </a:rPr>
              <a:t>abamaranc@yahoo.com</a:t>
            </a:r>
            <a:r>
              <a:rPr lang="en-US" sz="2600" b="1" dirty="0" smtClean="0"/>
              <a:t>, </a:t>
            </a:r>
            <a:r>
              <a:rPr lang="en-US" sz="2600" b="1" dirty="0" smtClean="0">
                <a:hlinkClick r:id="rId3"/>
              </a:rPr>
              <a:t>n.cabamara@unizik.edu.ng</a:t>
            </a:r>
            <a:r>
              <a:rPr lang="en-US" sz="2600" b="1" dirty="0" smtClean="0"/>
              <a:t>, </a:t>
            </a:r>
            <a:r>
              <a:rPr lang="en-US" sz="2600" b="1" dirty="0" smtClean="0">
                <a:hlinkClick r:id="rId4"/>
              </a:rPr>
              <a:t>abamsnchuks@gmail.com</a:t>
            </a:r>
            <a:endParaRPr lang="en-US" sz="2600" b="1" dirty="0" smtClean="0"/>
          </a:p>
          <a:p>
            <a:endParaRPr lang="en-US" sz="2600" b="1" dirty="0"/>
          </a:p>
          <a:p>
            <a:r>
              <a:rPr lang="en-US" sz="2600" b="1" dirty="0" smtClean="0"/>
              <a:t>DEPARTMENT OF PSYCHOLOGY, FACULTY OF SOCIAL SCIENCES, NNAMDI AZIKIWE UNIVERSITY, AWKA</a:t>
            </a:r>
          </a:p>
          <a:p>
            <a:r>
              <a:rPr lang="en-US" sz="2600" b="1" dirty="0" smtClean="0"/>
              <a:t>ANAMBRA STATE NIGERIA.</a:t>
            </a:r>
          </a:p>
          <a:p>
            <a:endParaRPr lang="en-US" sz="2600" b="1" dirty="0" smtClean="0"/>
          </a:p>
          <a:p>
            <a:r>
              <a:rPr lang="en-US" sz="2600" b="1" dirty="0" smtClean="0"/>
              <a:t>JUNE, 2018</a:t>
            </a:r>
            <a:endParaRPr lang="en-US" sz="2600" b="1" dirty="0"/>
          </a:p>
        </p:txBody>
      </p:sp>
    </p:spTree>
    <p:extLst>
      <p:ext uri="{BB962C8B-B14F-4D97-AF65-F5344CB8AC3E}">
        <p14:creationId xmlns:p14="http://schemas.microsoft.com/office/powerpoint/2010/main" val="578479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0446" y="457200"/>
            <a:ext cx="11430000" cy="6035040"/>
          </a:xfrm>
        </p:spPr>
        <p:txBody>
          <a:bodyPr>
            <a:normAutofit fontScale="85000" lnSpcReduction="20000"/>
          </a:bodyPr>
          <a:lstStyle/>
          <a:p>
            <a:r>
              <a:rPr lang="en-US" b="1" dirty="0"/>
              <a:t>Abstract</a:t>
            </a:r>
            <a:endParaRPr lang="en-US" dirty="0"/>
          </a:p>
          <a:p>
            <a:pPr algn="just"/>
            <a:r>
              <a:rPr lang="en-US" i="1" dirty="0"/>
              <a:t>Menopause which is known as climacteric, is the time in most women lives when menstrual periods stops permanently and they are no longer able to bear children. Menopause usually occur between 45 to 52 years of age among women in Nigeria. But in rare cases menopause can occur between the ages of 36 to 40years, and this can be referred to as early menopausal stage. Menopause can also be seen as occurring 12 months after the last menstrual period and marks the end of menstrual cycles. The result of this study shows that during menopause within the average age of 51, women begin to develop some psychological symptoms </a:t>
            </a:r>
            <a:r>
              <a:rPr lang="en-US" i="1" dirty="0" smtClean="0"/>
              <a:t>of </a:t>
            </a:r>
            <a:r>
              <a:rPr lang="en-US" i="1" dirty="0"/>
              <a:t>depression</a:t>
            </a:r>
            <a:r>
              <a:rPr lang="en-US" i="1" dirty="0" smtClean="0"/>
              <a:t>, anxiety, loneliness and emptiness. </a:t>
            </a:r>
            <a:r>
              <a:rPr lang="en-US" i="1" dirty="0"/>
              <a:t>They tend to be very anxious (anxiety) if their time is waning out for bearing Children. They usually enter into rambunctious depression if they don’t have children, with the belief that they will die childless.  They may also recede into a state of paranoia, with suspicions that some people within their </a:t>
            </a:r>
            <a:r>
              <a:rPr lang="en-US" i="1" dirty="0" err="1"/>
              <a:t>neigbourhood</a:t>
            </a:r>
            <a:r>
              <a:rPr lang="en-US" i="1" dirty="0"/>
              <a:t> are responsible for their childlessness. The result shows the percentage rate of these independent variables on menopause </a:t>
            </a:r>
            <a:r>
              <a:rPr lang="en-US" i="1" dirty="0" smtClean="0"/>
              <a:t>among some </a:t>
            </a:r>
            <a:r>
              <a:rPr lang="en-US" i="1" dirty="0"/>
              <a:t>women from South East Nigeria. By </a:t>
            </a:r>
            <a:r>
              <a:rPr lang="en-US" i="1" dirty="0" smtClean="0"/>
              <a:t>health factors, </a:t>
            </a:r>
            <a:r>
              <a:rPr lang="en-US" i="1" dirty="0"/>
              <a:t>the result of the study also shows that women at the menopausal stage experiences symptoms such as hot flashes from the back of their head (limbic system), through the spinal cord to the waist joints. They also develop abdominal pains, dryness of vagina and incessant feverish conditions. The result shows the percentage rate of these independent variables on menopause among some women from south East Nigeria. However, these health symptoms may be absent in some women during menopause, at this stage most women react differently to menopause. Above all it is a time of sexual decline in most women. Some women in eastern Nigeria, especially the uneducated ones find it so difficult to come to terms with this period of menopause because they believe that their time to stop having babies is in sight. When eventually they stop having babies, </a:t>
            </a:r>
            <a:r>
              <a:rPr lang="en-US" i="1" dirty="0" smtClean="0"/>
              <a:t>they usually become </a:t>
            </a:r>
            <a:r>
              <a:rPr lang="en-US" i="1" dirty="0"/>
              <a:t>depressed and nostalgic. They usually aspire to have late age babies (</a:t>
            </a:r>
            <a:r>
              <a:rPr lang="en-US" i="1" dirty="0" err="1"/>
              <a:t>atuanya</a:t>
            </a:r>
            <a:r>
              <a:rPr lang="en-US" i="1" dirty="0"/>
              <a:t>) in Igbo language that will stay with them during the period of emptiness when the grown up children must have left the home. The paper therefore recommended that women entering the menopausal stage in life should be given psycho-education and medical tips on the challenges they will face during the said periods in order to adapt with this latency stage of their lives with optimism.</a:t>
            </a:r>
            <a:endParaRPr lang="en-US" dirty="0"/>
          </a:p>
          <a:p>
            <a:pPr algn="just"/>
            <a:r>
              <a:rPr lang="en-US" b="1" dirty="0"/>
              <a:t>Keywords:</a:t>
            </a:r>
            <a:r>
              <a:rPr lang="en-US" dirty="0"/>
              <a:t> Psychological Symptoms, </a:t>
            </a:r>
            <a:r>
              <a:rPr lang="en-US" dirty="0" smtClean="0"/>
              <a:t>Health factors, </a:t>
            </a:r>
            <a:r>
              <a:rPr lang="en-US" dirty="0"/>
              <a:t>Menopause, Women, South East, Nigeria</a:t>
            </a:r>
          </a:p>
          <a:p>
            <a:pPr algn="just"/>
            <a:endParaRPr lang="en-US" dirty="0"/>
          </a:p>
        </p:txBody>
      </p:sp>
    </p:spTree>
    <p:extLst>
      <p:ext uri="{BB962C8B-B14F-4D97-AF65-F5344CB8AC3E}">
        <p14:creationId xmlns:p14="http://schemas.microsoft.com/office/powerpoint/2010/main" val="17150501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50196" y="428017"/>
            <a:ext cx="11478638" cy="6147881"/>
          </a:xfrm>
        </p:spPr>
        <p:txBody>
          <a:bodyPr>
            <a:noAutofit/>
          </a:bodyPr>
          <a:lstStyle/>
          <a:p>
            <a:pPr marL="457200" indent="-457200" algn="just">
              <a:buFont typeface="Arial" panose="020B0604020202020204" pitchFamily="34" charset="0"/>
              <a:buChar char="•"/>
            </a:pPr>
            <a:r>
              <a:rPr lang="en-US" sz="2800" b="1" dirty="0"/>
              <a:t>Introduction</a:t>
            </a:r>
            <a:endParaRPr lang="en-US" sz="2800" dirty="0"/>
          </a:p>
          <a:p>
            <a:pPr marL="457200" indent="-457200" algn="just">
              <a:buFont typeface="Wingdings" panose="05000000000000000000" pitchFamily="2" charset="2"/>
              <a:buChar char="Ø"/>
            </a:pPr>
            <a:r>
              <a:rPr lang="en-US" sz="2800" dirty="0"/>
              <a:t>Menopause in elderly women cannot be called a disease, because it comes naturally to every normal women who lives out an average life time. But it is often </a:t>
            </a:r>
            <a:r>
              <a:rPr lang="en-US" sz="2800" dirty="0" smtClean="0"/>
              <a:t>accompanied </a:t>
            </a:r>
            <a:r>
              <a:rPr lang="en-US" sz="2800" dirty="0"/>
              <a:t>by various distressing symptoms that it is discussed among the diseases of </a:t>
            </a:r>
            <a:r>
              <a:rPr lang="en-US" sz="2800" dirty="0" smtClean="0"/>
              <a:t>women’s </a:t>
            </a:r>
            <a:r>
              <a:rPr lang="en-US" sz="2800" dirty="0"/>
              <a:t>sex organs.</a:t>
            </a:r>
          </a:p>
          <a:p>
            <a:pPr marL="457200" indent="-457200" algn="just">
              <a:buFont typeface="Wingdings" panose="05000000000000000000" pitchFamily="2" charset="2"/>
              <a:buChar char="Ø"/>
            </a:pPr>
            <a:r>
              <a:rPr lang="en-US" sz="2800" dirty="0"/>
              <a:t>There is some logic, however, in considering it as an ovarian disorder. Menstruation begins as a result of the maturing of the ovaries, and it ends when their normal function ceases. The action of ovarian hormones has much to do with the changes in the living of the uterus which produce the menstrual flow, and the use of ovarian hormones is often a useful remedy for the unpleasant symptoms of the menopause.</a:t>
            </a:r>
          </a:p>
          <a:p>
            <a:pPr marL="457200" indent="-457200" algn="just">
              <a:buFont typeface="Wingdings" panose="05000000000000000000" pitchFamily="2" charset="2"/>
              <a:buChar char="Ø"/>
            </a:pPr>
            <a:r>
              <a:rPr lang="en-US" sz="2800" dirty="0"/>
              <a:t>As the menopause, or change of life approaches, there is often an irregularity of the flow-a missing of period, or two frequent or two profuse flows. The menopause usually comes at about age forty-eight, but it may occur several year earlier or some what later.</a:t>
            </a:r>
          </a:p>
          <a:p>
            <a:pPr algn="just"/>
            <a:endParaRPr lang="en-US" sz="2800" dirty="0"/>
          </a:p>
          <a:p>
            <a:endParaRPr lang="en-US" sz="2800" dirty="0"/>
          </a:p>
        </p:txBody>
      </p:sp>
    </p:spTree>
    <p:extLst>
      <p:ext uri="{BB962C8B-B14F-4D97-AF65-F5344CB8AC3E}">
        <p14:creationId xmlns:p14="http://schemas.microsoft.com/office/powerpoint/2010/main" val="3478088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0455" y="283335"/>
            <a:ext cx="11539471" cy="6323527"/>
          </a:xfrm>
        </p:spPr>
        <p:txBody>
          <a:bodyPr>
            <a:noAutofit/>
          </a:bodyPr>
          <a:lstStyle/>
          <a:p>
            <a:pPr marL="457200" indent="-457200" algn="just">
              <a:buFont typeface="Wingdings" panose="05000000000000000000" pitchFamily="2" charset="2"/>
              <a:buChar char="Ø"/>
            </a:pPr>
            <a:r>
              <a:rPr lang="en-US" sz="2800" dirty="0"/>
              <a:t>Although most psychologist believe that the changes that characterize adult development are timed more by the “social clock” than by biological aging, one biological event that has an impact for many persons in the </a:t>
            </a:r>
            <a:r>
              <a:rPr lang="en-US" sz="2800" dirty="0" err="1" smtClean="0"/>
              <a:t>climactric</a:t>
            </a:r>
            <a:r>
              <a:rPr lang="en-US" sz="2800" dirty="0" smtClean="0"/>
              <a:t>. </a:t>
            </a:r>
            <a:r>
              <a:rPr lang="en-US" sz="2800" dirty="0"/>
              <a:t>The climatic is a period beginning at about age 45 when there is a loss of the capacity to sexually reproduce in women and a decline in the reproductive capacity of men occurs. </a:t>
            </a:r>
          </a:p>
          <a:p>
            <a:pPr marL="457200" indent="-457200" algn="just">
              <a:buFont typeface="Wingdings" panose="05000000000000000000" pitchFamily="2" charset="2"/>
              <a:buChar char="Ø"/>
            </a:pPr>
            <a:r>
              <a:rPr lang="en-US" sz="2800" dirty="0" smtClean="0"/>
              <a:t>At </a:t>
            </a:r>
            <a:r>
              <a:rPr lang="en-US" sz="2800" dirty="0"/>
              <a:t>this time the pelvic organs begins to shrink in size, and the sex organ lose their reproductive power. As the menopause approaches, women often have hot flashes followed by chilliness. Some of them fail in general health, lose weight, and have a poor or capricious appetite. There may be reflex nervous symptoms-nausea, vomiting, and disturbance of the action of the heart or other organs. They may also be extreme weakness, depression, and even melancholia. All the symptoms that commonly plague women seem to </a:t>
            </a:r>
            <a:r>
              <a:rPr lang="en-US" sz="2800" dirty="0" smtClean="0"/>
              <a:t>crowed </a:t>
            </a:r>
            <a:r>
              <a:rPr lang="en-US" sz="2800" dirty="0"/>
              <a:t>in during the </a:t>
            </a:r>
            <a:r>
              <a:rPr lang="en-US" sz="2800" dirty="0" smtClean="0"/>
              <a:t>menopause-headache, </a:t>
            </a:r>
            <a:r>
              <a:rPr lang="en-US" sz="2800" dirty="0"/>
              <a:t>backache, digestive </a:t>
            </a:r>
            <a:r>
              <a:rPr lang="en-US" sz="2800" dirty="0" smtClean="0"/>
              <a:t>disturbances, fainting</a:t>
            </a:r>
            <a:r>
              <a:rPr lang="en-US" sz="2800" dirty="0"/>
              <a:t>, </a:t>
            </a:r>
            <a:r>
              <a:rPr lang="en-US" sz="2800" dirty="0" smtClean="0"/>
              <a:t>anxiety, </a:t>
            </a:r>
            <a:r>
              <a:rPr lang="en-US" sz="2800" dirty="0"/>
              <a:t>constipation, diarrhea, </a:t>
            </a:r>
            <a:r>
              <a:rPr lang="en-US" sz="2800" dirty="0" smtClean="0"/>
              <a:t>soreness </a:t>
            </a:r>
            <a:r>
              <a:rPr lang="en-US" sz="2800" dirty="0"/>
              <a:t>of the breasts, </a:t>
            </a:r>
            <a:r>
              <a:rPr lang="en-US" sz="2800" dirty="0" smtClean="0"/>
              <a:t>nervousness and </a:t>
            </a:r>
            <a:r>
              <a:rPr lang="en-US" sz="2800" dirty="0"/>
              <a:t>etcetera</a:t>
            </a:r>
            <a:r>
              <a:rPr lang="en-US" sz="2800" dirty="0" smtClean="0"/>
              <a:t>.</a:t>
            </a:r>
            <a:endParaRPr lang="en-US" sz="2800" dirty="0"/>
          </a:p>
        </p:txBody>
      </p:sp>
    </p:spTree>
    <p:extLst>
      <p:ext uri="{BB962C8B-B14F-4D97-AF65-F5344CB8AC3E}">
        <p14:creationId xmlns:p14="http://schemas.microsoft.com/office/powerpoint/2010/main" val="2187645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34851" y="386366"/>
            <a:ext cx="11526591" cy="6168980"/>
          </a:xfrm>
        </p:spPr>
        <p:txBody>
          <a:bodyPr>
            <a:noAutofit/>
          </a:bodyPr>
          <a:lstStyle/>
          <a:p>
            <a:pPr marL="457200" indent="-457200" algn="just">
              <a:buFont typeface="Wingdings" panose="05000000000000000000" pitchFamily="2" charset="2"/>
              <a:buChar char="Ø"/>
            </a:pPr>
            <a:r>
              <a:rPr lang="en-US" sz="3200" dirty="0"/>
              <a:t>The menopause is a critical time in the life of a women; and before she attends it. Care should be taken to avoid disturbing influences as far as possible, and to put the body into as good a condition of general health as can be attained. Much of the suffering that accompanies the change of life could be avoided by </a:t>
            </a:r>
            <a:r>
              <a:rPr lang="en-US" sz="3200" dirty="0" smtClean="0"/>
              <a:t>careful </a:t>
            </a:r>
            <a:r>
              <a:rPr lang="en-US" sz="3200" dirty="0"/>
              <a:t>treatment of menstrual disorders, before this time comes and by maintenance of good general health, </a:t>
            </a:r>
            <a:r>
              <a:rPr lang="en-US" sz="3200" dirty="0" smtClean="0"/>
              <a:t>both </a:t>
            </a:r>
            <a:r>
              <a:rPr lang="en-US" sz="3200" dirty="0"/>
              <a:t>good physical and mental health can lead to a positive psychological wellbeing.</a:t>
            </a:r>
          </a:p>
          <a:p>
            <a:pPr marL="171450" indent="-171450" algn="just">
              <a:buFont typeface="Wingdings" panose="05000000000000000000" pitchFamily="2" charset="2"/>
              <a:buChar char="Ø"/>
            </a:pPr>
            <a:endParaRPr lang="en-US" sz="100" dirty="0" smtClean="0"/>
          </a:p>
          <a:p>
            <a:pPr marL="457200" indent="-457200" algn="just">
              <a:buFont typeface="Wingdings" panose="05000000000000000000" pitchFamily="2" charset="2"/>
              <a:buChar char="Ø"/>
            </a:pPr>
            <a:r>
              <a:rPr lang="en-US" sz="3200" dirty="0" smtClean="0"/>
              <a:t>In </a:t>
            </a:r>
            <a:r>
              <a:rPr lang="en-US" sz="3200" dirty="0"/>
              <a:t>women, the decrease in the level of sex </a:t>
            </a:r>
            <a:r>
              <a:rPr lang="en-US" sz="3200" dirty="0" smtClean="0"/>
              <a:t>hormones </a:t>
            </a:r>
            <a:r>
              <a:rPr lang="en-US" sz="3200" dirty="0"/>
              <a:t>during this period eventually leads to the end of menstruation, or menopause. This event, which takes place at 46 to 48 years on the average (but can normally take place between the ages of 36 and 50</a:t>
            </a:r>
            <a:r>
              <a:rPr lang="en-US" sz="3200" dirty="0" smtClean="0"/>
              <a:t>) and it </a:t>
            </a:r>
            <a:r>
              <a:rPr lang="en-US" sz="3200" dirty="0"/>
              <a:t>is sometimes an uncomfortable time for women.</a:t>
            </a:r>
          </a:p>
          <a:p>
            <a:pPr marL="457200" indent="-457200" algn="just">
              <a:buFont typeface="Wingdings" panose="05000000000000000000" pitchFamily="2" charset="2"/>
              <a:buChar char="Ø"/>
            </a:pPr>
            <a:endParaRPr lang="en-US" sz="2800" dirty="0"/>
          </a:p>
        </p:txBody>
      </p:sp>
    </p:spTree>
    <p:extLst>
      <p:ext uri="{BB962C8B-B14F-4D97-AF65-F5344CB8AC3E}">
        <p14:creationId xmlns:p14="http://schemas.microsoft.com/office/powerpoint/2010/main" val="37743078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47729" y="270455"/>
            <a:ext cx="11552349" cy="6297769"/>
          </a:xfrm>
        </p:spPr>
        <p:txBody>
          <a:bodyPr>
            <a:noAutofit/>
          </a:bodyPr>
          <a:lstStyle/>
          <a:p>
            <a:pPr marL="457200" indent="-457200" algn="just">
              <a:buFont typeface="Wingdings" panose="05000000000000000000" pitchFamily="2" charset="2"/>
              <a:buChar char="Ø"/>
            </a:pPr>
            <a:r>
              <a:rPr lang="en-US" sz="2600" dirty="0"/>
              <a:t>Its sometimes accompanied by hot flashes, anxiety, and depression, but most women do not find it a difficult as they were led to expect such a</a:t>
            </a:r>
            <a:r>
              <a:rPr lang="en-US" sz="2600" dirty="0" smtClean="0"/>
              <a:t> </a:t>
            </a:r>
            <a:r>
              <a:rPr lang="en-US" sz="2600" dirty="0"/>
              <a:t>situation (Stewart &amp; </a:t>
            </a:r>
            <a:r>
              <a:rPr lang="en-US" sz="2600" dirty="0" err="1"/>
              <a:t>Osttove</a:t>
            </a:r>
            <a:r>
              <a:rPr lang="en-US" sz="2600" dirty="0"/>
              <a:t>, 1989). The changes that accompany the male climacteric are generally less notable than in women. There is a decline in the number of sperm cells produced, and slight changes in the pattern of sexual arousal, but the decrease in sex hormones that occurs during the climacteric appears to have few psychological or sexual effects</a:t>
            </a:r>
            <a:r>
              <a:rPr lang="en-US" sz="2600" dirty="0" smtClean="0"/>
              <a:t>.</a:t>
            </a:r>
          </a:p>
          <a:p>
            <a:pPr marL="457200" indent="-457200" algn="just">
              <a:buFont typeface="Wingdings" panose="05000000000000000000" pitchFamily="2" charset="2"/>
              <a:buChar char="Ø"/>
            </a:pPr>
            <a:r>
              <a:rPr lang="en-US" sz="2600" b="1" dirty="0" smtClean="0"/>
              <a:t>Evolution of Stage Theories of Adulthood: </a:t>
            </a:r>
            <a:r>
              <a:rPr lang="en-US" sz="2600" dirty="0" smtClean="0"/>
              <a:t>The stage theories can be criticized on a number of grounds;</a:t>
            </a:r>
            <a:endParaRPr lang="en-US" sz="2600" dirty="0"/>
          </a:p>
          <a:p>
            <a:pPr marL="457200" lvl="0" indent="-457200" algn="just">
              <a:buFont typeface="+mj-lt"/>
              <a:buAutoNum type="arabicPeriod"/>
            </a:pPr>
            <a:r>
              <a:rPr lang="en-US" sz="2600" dirty="0"/>
              <a:t>Gender differences</a:t>
            </a:r>
          </a:p>
          <a:p>
            <a:pPr marL="457200" lvl="0" indent="-457200" algn="just">
              <a:buFont typeface="+mj-lt"/>
              <a:buAutoNum type="arabicPeriod"/>
            </a:pPr>
            <a:r>
              <a:rPr lang="en-US" sz="2600" dirty="0"/>
              <a:t>Cultural differences and historical change</a:t>
            </a:r>
          </a:p>
          <a:p>
            <a:pPr marL="457200" lvl="0" indent="-457200" algn="just">
              <a:buFont typeface="+mj-lt"/>
              <a:buAutoNum type="arabicPeriod"/>
            </a:pPr>
            <a:r>
              <a:rPr lang="en-US" sz="2600" dirty="0" smtClean="0"/>
              <a:t>Disengagement theory ( Cumming &amp; Henry 1961)</a:t>
            </a:r>
            <a:endParaRPr lang="en-US" sz="2600" dirty="0"/>
          </a:p>
          <a:p>
            <a:pPr marL="457200" lvl="0" indent="-457200" algn="just">
              <a:buFont typeface="+mj-lt"/>
              <a:buAutoNum type="arabicPeriod"/>
            </a:pPr>
            <a:r>
              <a:rPr lang="en-US" sz="2600" dirty="0"/>
              <a:t>Activity </a:t>
            </a:r>
            <a:r>
              <a:rPr lang="en-US" sz="2600" dirty="0" smtClean="0"/>
              <a:t>theory ( </a:t>
            </a:r>
            <a:r>
              <a:rPr lang="en-US" sz="2600" dirty="0" err="1" smtClean="0"/>
              <a:t>Havighurst</a:t>
            </a:r>
            <a:r>
              <a:rPr lang="en-US" sz="2600" dirty="0" smtClean="0"/>
              <a:t>, 1961)</a:t>
            </a:r>
          </a:p>
          <a:p>
            <a:pPr marL="457200" lvl="0" indent="-457200" algn="just">
              <a:buFont typeface="+mj-lt"/>
              <a:buAutoNum type="arabicPeriod"/>
            </a:pPr>
            <a:r>
              <a:rPr lang="en-US" sz="2600" dirty="0" smtClean="0"/>
              <a:t>Anxiety disorders</a:t>
            </a:r>
          </a:p>
          <a:p>
            <a:pPr marL="457200" lvl="0" indent="-457200" algn="just">
              <a:buFont typeface="+mj-lt"/>
              <a:buAutoNum type="arabicPeriod"/>
            </a:pPr>
            <a:r>
              <a:rPr lang="en-US" sz="2600" dirty="0" smtClean="0"/>
              <a:t>Depressive disorders </a:t>
            </a:r>
          </a:p>
          <a:p>
            <a:pPr lvl="0" algn="just"/>
            <a:endParaRPr lang="en-US" sz="2600" dirty="0"/>
          </a:p>
          <a:p>
            <a:endParaRPr lang="en-US" sz="2600" dirty="0"/>
          </a:p>
        </p:txBody>
      </p:sp>
    </p:spTree>
    <p:extLst>
      <p:ext uri="{BB962C8B-B14F-4D97-AF65-F5344CB8AC3E}">
        <p14:creationId xmlns:p14="http://schemas.microsoft.com/office/powerpoint/2010/main" val="646132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44699" y="296213"/>
            <a:ext cx="11745532" cy="6297769"/>
          </a:xfrm>
        </p:spPr>
        <p:txBody>
          <a:bodyPr>
            <a:noAutofit/>
          </a:bodyPr>
          <a:lstStyle/>
          <a:p>
            <a:pPr marL="457200" indent="-457200" algn="just">
              <a:buFont typeface="Arial" panose="020B0604020202020204" pitchFamily="34" charset="0"/>
              <a:buChar char="•"/>
            </a:pPr>
            <a:r>
              <a:rPr lang="en-US" sz="2700" b="1" dirty="0"/>
              <a:t>MENOPAUSE, THE PEOPLE’S VIEW OF IT IN IMO STATE</a:t>
            </a:r>
            <a:endParaRPr lang="en-US" sz="2700" dirty="0"/>
          </a:p>
          <a:p>
            <a:pPr marL="457200" indent="-457200" algn="just">
              <a:buFont typeface="Wingdings" panose="05000000000000000000" pitchFamily="2" charset="2"/>
              <a:buChar char="Ø"/>
            </a:pPr>
            <a:r>
              <a:rPr lang="en-US" sz="2700" dirty="0"/>
              <a:t>Is menopause the beginning of the end of life? Many people </a:t>
            </a:r>
            <a:r>
              <a:rPr lang="en-US" sz="2700" dirty="0" smtClean="0"/>
              <a:t>ask. </a:t>
            </a:r>
            <a:r>
              <a:rPr lang="en-US" sz="2700" dirty="0"/>
              <a:t>S</a:t>
            </a:r>
            <a:r>
              <a:rPr lang="en-US" sz="2700" dirty="0" smtClean="0"/>
              <a:t>ome </a:t>
            </a:r>
            <a:r>
              <a:rPr lang="en-US" sz="2700" dirty="0"/>
              <a:t>people believe that menopause puts an end to their sexual life because they have the believe that it would strain their sexual relationship with their partners. Most women frown at menopause for certain reasons like for </a:t>
            </a:r>
            <a:r>
              <a:rPr lang="en-US" sz="2700" dirty="0" smtClean="0"/>
              <a:t>instance, </a:t>
            </a:r>
            <a:r>
              <a:rPr lang="en-US" sz="2700" dirty="0"/>
              <a:t>a woman who married at the later years of her life. Like 30 to 35 years and above, by the time she would have produced the number of children she intended to have, the menopausal period would have caught up with her. The woman won’t be happy because she has not fulfill the desires of her heart. (</a:t>
            </a:r>
            <a:r>
              <a:rPr lang="en-US" sz="2700" dirty="0" err="1"/>
              <a:t>Abamara</a:t>
            </a:r>
            <a:r>
              <a:rPr lang="en-US" sz="2700" dirty="0"/>
              <a:t>, 2017</a:t>
            </a:r>
            <a:r>
              <a:rPr lang="en-US" sz="2700" dirty="0" smtClean="0"/>
              <a:t>).</a:t>
            </a:r>
            <a:endParaRPr lang="en-US" sz="2700" dirty="0"/>
          </a:p>
          <a:p>
            <a:pPr marL="457200" indent="-457200" algn="just">
              <a:buFont typeface="Wingdings" panose="05000000000000000000" pitchFamily="2" charset="2"/>
              <a:buChar char="Ø"/>
            </a:pPr>
            <a:r>
              <a:rPr lang="en-US" sz="2700" dirty="0"/>
              <a:t>In some communities in Imo state </a:t>
            </a:r>
            <a:r>
              <a:rPr lang="en-US" sz="2700" dirty="0" smtClean="0"/>
              <a:t>those women </a:t>
            </a:r>
            <a:r>
              <a:rPr lang="en-US" sz="2700" dirty="0"/>
              <a:t>that have passed child bearing age are </a:t>
            </a:r>
            <a:r>
              <a:rPr lang="en-US" sz="2700" dirty="0" smtClean="0"/>
              <a:t>being </a:t>
            </a:r>
            <a:r>
              <a:rPr lang="en-US" sz="2700" dirty="0"/>
              <a:t>regarded as old </a:t>
            </a:r>
            <a:r>
              <a:rPr lang="en-US" sz="2700" dirty="0" smtClean="0"/>
              <a:t>women </a:t>
            </a:r>
            <a:r>
              <a:rPr lang="en-US" sz="2700" dirty="0"/>
              <a:t>and some women don’t welcome this idea of being regarded as old </a:t>
            </a:r>
            <a:r>
              <a:rPr lang="en-US" sz="2700" dirty="0" smtClean="0"/>
              <a:t>woman by </a:t>
            </a:r>
            <a:r>
              <a:rPr lang="en-US" sz="2700" dirty="0"/>
              <a:t>some of their fellow women. Even </a:t>
            </a:r>
            <a:r>
              <a:rPr lang="en-US" sz="2700" dirty="0" smtClean="0"/>
              <a:t>most of them </a:t>
            </a:r>
            <a:r>
              <a:rPr lang="en-US" sz="2700" dirty="0"/>
              <a:t>have the feelings that they are now old women, they don’t feel young. Some even goes to the extent of being jealous of younger women or girls. Until their death some women continue to look back to their youthful days, when they were young and full of life and hopes.</a:t>
            </a:r>
          </a:p>
        </p:txBody>
      </p:sp>
    </p:spTree>
    <p:extLst>
      <p:ext uri="{BB962C8B-B14F-4D97-AF65-F5344CB8AC3E}">
        <p14:creationId xmlns:p14="http://schemas.microsoft.com/office/powerpoint/2010/main" val="39509333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34851" y="321972"/>
            <a:ext cx="11526591" cy="6272011"/>
          </a:xfrm>
        </p:spPr>
        <p:txBody>
          <a:bodyPr>
            <a:normAutofit/>
          </a:bodyPr>
          <a:lstStyle/>
          <a:p>
            <a:pPr marL="457200" indent="-457200" algn="just">
              <a:buFont typeface="Wingdings" panose="05000000000000000000" pitchFamily="2" charset="2"/>
              <a:buChar char="Ø"/>
            </a:pPr>
            <a:r>
              <a:rPr lang="en-US" sz="2800" dirty="0"/>
              <a:t>They also have the erroneous believe that immediately menopause set in there will be no more enjoyment in their sexual relationship with their partners. These seems to occur not because it is a true fact, but as a result of the psychological effects of their believe. The psychological effect of their believe may lead to depression, anxiety, and regret that will lead to loneliness, period of emptiness about what the future holds for them.</a:t>
            </a:r>
          </a:p>
          <a:p>
            <a:pPr marL="457200" indent="-457200" algn="just">
              <a:buFont typeface="Wingdings" panose="05000000000000000000" pitchFamily="2" charset="2"/>
              <a:buChar char="Ø"/>
            </a:pPr>
            <a:r>
              <a:rPr lang="en-US" sz="2800" dirty="0" smtClean="0"/>
              <a:t>This </a:t>
            </a:r>
            <a:r>
              <a:rPr lang="en-US" sz="2800" dirty="0"/>
              <a:t>study is therefore anchored on disengagement theory as a theoretical framework. It is the theory that states that it is normal and desirable for the aged to withdraw from the roles they held earlier. Based on this premise, menopause can be seen as withdrawal from the active years of child bearing to the cessation or stoppage of child bearing. Against this backdrop, the study is aimed at investigating the psychological symptoms and health factors associated with menopause among women in south east Nigeria.</a:t>
            </a:r>
          </a:p>
        </p:txBody>
      </p:sp>
    </p:spTree>
    <p:extLst>
      <p:ext uri="{BB962C8B-B14F-4D97-AF65-F5344CB8AC3E}">
        <p14:creationId xmlns:p14="http://schemas.microsoft.com/office/powerpoint/2010/main" val="1293574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96213" y="373487"/>
            <a:ext cx="11578107" cy="6233375"/>
          </a:xfrm>
        </p:spPr>
        <p:txBody>
          <a:bodyPr>
            <a:normAutofit/>
          </a:bodyPr>
          <a:lstStyle/>
          <a:p>
            <a:pPr marL="457200" indent="-457200" algn="just">
              <a:buFont typeface="Arial" panose="020B0604020202020204" pitchFamily="34" charset="0"/>
              <a:buChar char="•"/>
            </a:pPr>
            <a:r>
              <a:rPr lang="en-US" sz="2800" b="1" dirty="0" smtClean="0">
                <a:latin typeface="Times New Roman" pitchFamily="18" charset="0"/>
                <a:cs typeface="Times New Roman" pitchFamily="18" charset="0"/>
              </a:rPr>
              <a:t>STATEMENT OF THE PROBLEM</a:t>
            </a:r>
          </a:p>
          <a:p>
            <a:pPr marL="457200" indent="-457200" algn="just">
              <a:buFont typeface="Wingdings" panose="05000000000000000000" pitchFamily="2" charset="2"/>
              <a:buChar char="Ø"/>
            </a:pPr>
            <a:r>
              <a:rPr lang="en-US" sz="2800" dirty="0" smtClean="0">
                <a:latin typeface="Times New Roman" pitchFamily="18" charset="0"/>
                <a:cs typeface="Times New Roman" pitchFamily="18" charset="0"/>
              </a:rPr>
              <a:t>The </a:t>
            </a:r>
            <a:r>
              <a:rPr lang="en-US" sz="2800" dirty="0">
                <a:latin typeface="Times New Roman" pitchFamily="18" charset="0"/>
                <a:cs typeface="Times New Roman" pitchFamily="18" charset="0"/>
              </a:rPr>
              <a:t>issue of women attending menopause in Igbo society more especially in Imo state Nigeria, has been characterized with mix feelings. Most women in this part of the country look at menopause as sign of aging and period of having irregular menstrual period that lead to the stoppage of menstrual flow and cessation of child bearing. It is worrisome to note that in some cultures of the world, women at this stage may begin to develop some psychological symptoms and some degrees of </a:t>
            </a:r>
            <a:r>
              <a:rPr lang="en-US" sz="2800" dirty="0" smtClean="0">
                <a:latin typeface="Times New Roman" pitchFamily="18" charset="0"/>
                <a:cs typeface="Times New Roman" pitchFamily="18" charset="0"/>
              </a:rPr>
              <a:t>health factors </a:t>
            </a:r>
            <a:r>
              <a:rPr lang="en-US" sz="2800" dirty="0">
                <a:latin typeface="Times New Roman" pitchFamily="18" charset="0"/>
                <a:cs typeface="Times New Roman" pitchFamily="18" charset="0"/>
              </a:rPr>
              <a:t>associated with menopause.  Based on the literature </a:t>
            </a:r>
            <a:r>
              <a:rPr lang="en-US" sz="2800" dirty="0" err="1" smtClean="0">
                <a:latin typeface="Times New Roman" pitchFamily="18" charset="0"/>
                <a:cs typeface="Times New Roman" pitchFamily="18" charset="0"/>
              </a:rPr>
              <a:t>revied</a:t>
            </a:r>
            <a:r>
              <a:rPr lang="en-US" sz="2800" dirty="0" smtClean="0">
                <a:latin typeface="Times New Roman" pitchFamily="18" charset="0"/>
                <a:cs typeface="Times New Roman" pitchFamily="18" charset="0"/>
              </a:rPr>
              <a:t> </a:t>
            </a:r>
            <a:r>
              <a:rPr lang="en-US" sz="2800" dirty="0">
                <a:latin typeface="Times New Roman" pitchFamily="18" charset="0"/>
                <a:cs typeface="Times New Roman" pitchFamily="18" charset="0"/>
              </a:rPr>
              <a:t>by the authors of this paper, we found out that there is little or no literature to show whether the psychological and health factors highlighted in the literature is applicable to menopausal women in South East Nigeria.</a:t>
            </a:r>
          </a:p>
          <a:p>
            <a:pPr marL="457200" indent="-457200" algn="just">
              <a:buFont typeface="Wingdings" panose="05000000000000000000" pitchFamily="2" charset="2"/>
              <a:buChar char="Ø"/>
            </a:pPr>
            <a:r>
              <a:rPr lang="en-US" sz="2800" dirty="0">
                <a:latin typeface="Times New Roman" pitchFamily="18" charset="0"/>
                <a:cs typeface="Times New Roman" pitchFamily="18" charset="0"/>
              </a:rPr>
              <a:t> Hence, the study is to investigate psychological symptoms and health </a:t>
            </a:r>
            <a:r>
              <a:rPr lang="en-US" sz="2800" dirty="0" smtClean="0">
                <a:latin typeface="Times New Roman" pitchFamily="18" charset="0"/>
                <a:cs typeface="Times New Roman" pitchFamily="18" charset="0"/>
              </a:rPr>
              <a:t>factors </a:t>
            </a:r>
            <a:r>
              <a:rPr lang="en-US" sz="2800" dirty="0">
                <a:latin typeface="Times New Roman" pitchFamily="18" charset="0"/>
                <a:cs typeface="Times New Roman" pitchFamily="18" charset="0"/>
              </a:rPr>
              <a:t>associated with menopause among women in South east Nigeria.</a:t>
            </a:r>
          </a:p>
          <a:p>
            <a:pPr algn="just"/>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3870771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0455" y="334851"/>
            <a:ext cx="11603865" cy="6246253"/>
          </a:xfrm>
        </p:spPr>
        <p:txBody>
          <a:bodyPr>
            <a:normAutofit lnSpcReduction="10000"/>
          </a:bodyPr>
          <a:lstStyle/>
          <a:p>
            <a:pPr marL="342900" indent="-342900" algn="just">
              <a:buFont typeface="Arial" panose="020B0604020202020204" pitchFamily="34" charset="0"/>
              <a:buChar char="•"/>
            </a:pPr>
            <a:r>
              <a:rPr lang="en-US" b="1" dirty="0" smtClean="0"/>
              <a:t>PURPOSE OF THE STUDY</a:t>
            </a:r>
          </a:p>
          <a:p>
            <a:pPr algn="just"/>
            <a:r>
              <a:rPr lang="en-US" dirty="0" smtClean="0"/>
              <a:t>The </a:t>
            </a:r>
            <a:r>
              <a:rPr lang="en-US" dirty="0"/>
              <a:t>general purpose of this </a:t>
            </a:r>
            <a:r>
              <a:rPr lang="en-US" dirty="0" smtClean="0"/>
              <a:t>study </a:t>
            </a:r>
            <a:r>
              <a:rPr lang="en-US" dirty="0"/>
              <a:t>is to </a:t>
            </a:r>
            <a:r>
              <a:rPr lang="en-US" dirty="0" smtClean="0"/>
              <a:t>investigate the </a:t>
            </a:r>
            <a:r>
              <a:rPr lang="en-US" dirty="0"/>
              <a:t>psychological and </a:t>
            </a:r>
            <a:r>
              <a:rPr lang="en-US" dirty="0" smtClean="0"/>
              <a:t>health factors  associated </a:t>
            </a:r>
            <a:r>
              <a:rPr lang="en-US" dirty="0"/>
              <a:t>with menopause among women in south east Nigeria. The study will investigate </a:t>
            </a:r>
            <a:r>
              <a:rPr lang="en-US" dirty="0" smtClean="0"/>
              <a:t>specifically; </a:t>
            </a:r>
            <a:endParaRPr lang="en-US" dirty="0"/>
          </a:p>
          <a:p>
            <a:pPr lvl="0" algn="just"/>
            <a:r>
              <a:rPr lang="en-US" dirty="0"/>
              <a:t>The psychological </a:t>
            </a:r>
            <a:r>
              <a:rPr lang="en-US" dirty="0" smtClean="0"/>
              <a:t>factors associated </a:t>
            </a:r>
            <a:r>
              <a:rPr lang="en-US" dirty="0"/>
              <a:t>with menopause.</a:t>
            </a:r>
          </a:p>
          <a:p>
            <a:pPr lvl="0" algn="just"/>
            <a:r>
              <a:rPr lang="en-US" dirty="0"/>
              <a:t> The health </a:t>
            </a:r>
            <a:r>
              <a:rPr lang="en-US" dirty="0" smtClean="0"/>
              <a:t>factors </a:t>
            </a:r>
            <a:r>
              <a:rPr lang="en-US" dirty="0"/>
              <a:t>associated with menopause.</a:t>
            </a:r>
          </a:p>
          <a:p>
            <a:pPr marL="342900" indent="-342900" algn="just">
              <a:buFont typeface="Arial" panose="020B0604020202020204" pitchFamily="34" charset="0"/>
              <a:buChar char="•"/>
            </a:pPr>
            <a:r>
              <a:rPr lang="en-US" b="1" dirty="0" smtClean="0"/>
              <a:t>OPERATIONAL DEFINITION OF KEY STUDY VARIABLES</a:t>
            </a:r>
          </a:p>
          <a:p>
            <a:pPr marL="342900" indent="-342900" algn="just">
              <a:buFont typeface="Wingdings" panose="05000000000000000000" pitchFamily="2" charset="2"/>
              <a:buChar char="Ø"/>
            </a:pPr>
            <a:r>
              <a:rPr lang="en-US" b="1" dirty="0" smtClean="0"/>
              <a:t>Psychological </a:t>
            </a:r>
            <a:r>
              <a:rPr lang="en-US" b="1" dirty="0"/>
              <a:t>symptoms</a:t>
            </a:r>
            <a:r>
              <a:rPr lang="en-US" dirty="0"/>
              <a:t>: it is the personality symptoms that are likely to manifest during menopause and the symptoms </a:t>
            </a:r>
            <a:r>
              <a:rPr lang="en-US" dirty="0" smtClean="0"/>
              <a:t>investigated </a:t>
            </a:r>
            <a:r>
              <a:rPr lang="en-US" dirty="0"/>
              <a:t>in this study are depression, anxiety, loneliness and period of emptiness.</a:t>
            </a:r>
          </a:p>
          <a:p>
            <a:pPr marL="342900" indent="-342900" algn="just">
              <a:buFont typeface="Wingdings" panose="05000000000000000000" pitchFamily="2" charset="2"/>
              <a:buChar char="Ø"/>
            </a:pPr>
            <a:r>
              <a:rPr lang="en-US" b="1" dirty="0"/>
              <a:t>Health </a:t>
            </a:r>
            <a:r>
              <a:rPr lang="en-US" b="1" dirty="0" smtClean="0"/>
              <a:t>factors</a:t>
            </a:r>
            <a:r>
              <a:rPr lang="en-US" dirty="0" smtClean="0"/>
              <a:t>: </a:t>
            </a:r>
            <a:r>
              <a:rPr lang="en-US" dirty="0"/>
              <a:t>these are likely health factors that may occur during </a:t>
            </a:r>
            <a:r>
              <a:rPr lang="en-US" dirty="0" smtClean="0"/>
              <a:t>menopause, </a:t>
            </a:r>
            <a:r>
              <a:rPr lang="en-US" dirty="0"/>
              <a:t>and could be very </a:t>
            </a:r>
            <a:r>
              <a:rPr lang="en-US" dirty="0" smtClean="0"/>
              <a:t>disturbing to </a:t>
            </a:r>
            <a:r>
              <a:rPr lang="en-US" dirty="0"/>
              <a:t>the women at </a:t>
            </a:r>
            <a:r>
              <a:rPr lang="en-US" dirty="0" smtClean="0"/>
              <a:t>the climacteric </a:t>
            </a:r>
            <a:r>
              <a:rPr lang="en-US" dirty="0"/>
              <a:t>age</a:t>
            </a:r>
            <a:r>
              <a:rPr lang="en-US" dirty="0" smtClean="0"/>
              <a:t>. These health factors are hot flashes, abdominal pain, dryness of vagina (vagina atrophy).   </a:t>
            </a:r>
            <a:endParaRPr lang="en-US" dirty="0"/>
          </a:p>
          <a:p>
            <a:pPr marL="342900" indent="-342900" algn="just">
              <a:buFont typeface="Wingdings" panose="05000000000000000000" pitchFamily="2" charset="2"/>
              <a:buChar char="Ø"/>
            </a:pPr>
            <a:r>
              <a:rPr lang="en-US" b="1" dirty="0"/>
              <a:t>Menopause</a:t>
            </a:r>
            <a:r>
              <a:rPr lang="en-US" dirty="0"/>
              <a:t>: this is a characteristics stage in the life of a </a:t>
            </a:r>
            <a:r>
              <a:rPr lang="en-US" dirty="0" smtClean="0"/>
              <a:t>woman which </a:t>
            </a:r>
            <a:r>
              <a:rPr lang="en-US" dirty="0"/>
              <a:t>refers to the time </a:t>
            </a:r>
            <a:r>
              <a:rPr lang="en-US" dirty="0" smtClean="0"/>
              <a:t>of </a:t>
            </a:r>
            <a:r>
              <a:rPr lang="en-US" dirty="0"/>
              <a:t>cessation of menstrual period which lead to cessation in childbearing. The word </a:t>
            </a:r>
            <a:r>
              <a:rPr lang="en-US" dirty="0" smtClean="0"/>
              <a:t>“climacteric” </a:t>
            </a:r>
            <a:r>
              <a:rPr lang="en-US" dirty="0"/>
              <a:t>is a critical phase in life when a major change is occurring and menopause is now also used with this wider meaning.</a:t>
            </a:r>
          </a:p>
          <a:p>
            <a:pPr algn="just"/>
            <a:endParaRPr lang="en-US" dirty="0"/>
          </a:p>
        </p:txBody>
      </p:sp>
    </p:spTree>
    <p:extLst>
      <p:ext uri="{BB962C8B-B14F-4D97-AF65-F5344CB8AC3E}">
        <p14:creationId xmlns:p14="http://schemas.microsoft.com/office/powerpoint/2010/main" val="35546846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47729" y="347730"/>
            <a:ext cx="11436439" cy="6207616"/>
          </a:xfrm>
        </p:spPr>
        <p:txBody>
          <a:bodyPr>
            <a:normAutofit/>
          </a:bodyPr>
          <a:lstStyle/>
          <a:p>
            <a:pPr marL="457200" indent="-457200" algn="just">
              <a:buFont typeface="Arial" panose="020B0604020202020204" pitchFamily="34" charset="0"/>
              <a:buChar char="•"/>
            </a:pPr>
            <a:r>
              <a:rPr lang="en-US" sz="2800" b="1" dirty="0" smtClean="0"/>
              <a:t>HYPOTHESIS</a:t>
            </a:r>
            <a:endParaRPr lang="en-US" sz="2800" b="1" dirty="0"/>
          </a:p>
          <a:p>
            <a:pPr lvl="0" algn="just"/>
            <a:r>
              <a:rPr lang="en-US" sz="2800" dirty="0"/>
              <a:t>The psychological factors of depression, anxiety</a:t>
            </a:r>
            <a:r>
              <a:rPr lang="en-US" sz="2800" dirty="0" smtClean="0"/>
              <a:t>, loneliness and period of emptiness </a:t>
            </a:r>
            <a:r>
              <a:rPr lang="en-US" sz="2800" dirty="0"/>
              <a:t>and will </a:t>
            </a:r>
            <a:r>
              <a:rPr lang="en-US" sz="2800" dirty="0" smtClean="0"/>
              <a:t>significantly be </a:t>
            </a:r>
            <a:r>
              <a:rPr lang="en-US" sz="2800" dirty="0"/>
              <a:t>associated with menopause.</a:t>
            </a:r>
          </a:p>
          <a:p>
            <a:pPr lvl="0" algn="just"/>
            <a:r>
              <a:rPr lang="en-US" sz="2800" dirty="0"/>
              <a:t>The health implications of hot flashes, abdominal pain, dryness of vagina and incessant feverish conditions will </a:t>
            </a:r>
            <a:r>
              <a:rPr lang="en-US" sz="2800" dirty="0" smtClean="0"/>
              <a:t>significantly be </a:t>
            </a:r>
            <a:r>
              <a:rPr lang="en-US" sz="2800" dirty="0"/>
              <a:t>associated with menopause.</a:t>
            </a:r>
          </a:p>
          <a:p>
            <a:pPr algn="just"/>
            <a:endParaRPr lang="en-US" sz="2800" dirty="0"/>
          </a:p>
        </p:txBody>
      </p:sp>
    </p:spTree>
    <p:extLst>
      <p:ext uri="{BB962C8B-B14F-4D97-AF65-F5344CB8AC3E}">
        <p14:creationId xmlns:p14="http://schemas.microsoft.com/office/powerpoint/2010/main" val="14992945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47730" y="321972"/>
            <a:ext cx="11513712" cy="6284890"/>
          </a:xfrm>
        </p:spPr>
        <p:txBody>
          <a:bodyPr>
            <a:normAutofit lnSpcReduction="10000"/>
          </a:bodyPr>
          <a:lstStyle/>
          <a:p>
            <a:pPr marL="457200" indent="-457200" algn="just">
              <a:buFont typeface="Arial" panose="020B0604020202020204" pitchFamily="34" charset="0"/>
              <a:buChar char="•"/>
            </a:pPr>
            <a:r>
              <a:rPr lang="en-US" sz="3200" b="1" dirty="0" smtClean="0">
                <a:latin typeface="Times New Roman" pitchFamily="18" charset="0"/>
                <a:cs typeface="Times New Roman" pitchFamily="18" charset="0"/>
              </a:rPr>
              <a:t>METHODS</a:t>
            </a:r>
            <a:endParaRPr lang="en-US" sz="3200" b="1" dirty="0">
              <a:latin typeface="Times New Roman" pitchFamily="18" charset="0"/>
              <a:cs typeface="Times New Roman" pitchFamily="18" charset="0"/>
            </a:endParaRPr>
          </a:p>
          <a:p>
            <a:pPr algn="just"/>
            <a:r>
              <a:rPr lang="en-US" sz="3200" dirty="0">
                <a:latin typeface="Times New Roman" pitchFamily="18" charset="0"/>
                <a:cs typeface="Times New Roman" pitchFamily="18" charset="0"/>
              </a:rPr>
              <a:t>A total number of two hundred (200) </a:t>
            </a:r>
            <a:r>
              <a:rPr lang="en-US" sz="3200" dirty="0" smtClean="0">
                <a:latin typeface="Times New Roman" pitchFamily="18" charset="0"/>
                <a:cs typeface="Times New Roman" pitchFamily="18" charset="0"/>
              </a:rPr>
              <a:t>participants were </a:t>
            </a:r>
            <a:r>
              <a:rPr lang="en-US" sz="3200" dirty="0">
                <a:latin typeface="Times New Roman" pitchFamily="18" charset="0"/>
                <a:cs typeface="Times New Roman" pitchFamily="18" charset="0"/>
              </a:rPr>
              <a:t>drawn from the three senatorial zones of Imo-east , Imo west and Imo </a:t>
            </a:r>
            <a:r>
              <a:rPr lang="en-US" sz="3200" dirty="0" smtClean="0">
                <a:latin typeface="Times New Roman" pitchFamily="18" charset="0"/>
                <a:cs typeface="Times New Roman" pitchFamily="18" charset="0"/>
              </a:rPr>
              <a:t>North. </a:t>
            </a:r>
            <a:r>
              <a:rPr lang="en-US" sz="3200" dirty="0">
                <a:latin typeface="Times New Roman" pitchFamily="18" charset="0"/>
                <a:cs typeface="Times New Roman" pitchFamily="18" charset="0"/>
              </a:rPr>
              <a:t>T</a:t>
            </a:r>
            <a:r>
              <a:rPr lang="en-US" sz="3200" dirty="0" smtClean="0">
                <a:latin typeface="Times New Roman" pitchFamily="18" charset="0"/>
                <a:cs typeface="Times New Roman" pitchFamily="18" charset="0"/>
              </a:rPr>
              <a:t>hrough </a:t>
            </a:r>
            <a:r>
              <a:rPr lang="en-US" sz="3200" dirty="0">
                <a:latin typeface="Times New Roman" pitchFamily="18" charset="0"/>
                <a:cs typeface="Times New Roman" pitchFamily="18" charset="0"/>
              </a:rPr>
              <a:t>the balloting sampling </a:t>
            </a:r>
            <a:r>
              <a:rPr lang="en-US" sz="3200" dirty="0" smtClean="0">
                <a:latin typeface="Times New Roman" pitchFamily="18" charset="0"/>
                <a:cs typeface="Times New Roman" pitchFamily="18" charset="0"/>
              </a:rPr>
              <a:t>techniques </a:t>
            </a:r>
            <a:r>
              <a:rPr lang="en-US" sz="3200" dirty="0" err="1" smtClean="0">
                <a:latin typeface="Times New Roman" pitchFamily="18" charset="0"/>
                <a:cs typeface="Times New Roman" pitchFamily="18" charset="0"/>
              </a:rPr>
              <a:t>Umuorurunjo</a:t>
            </a:r>
            <a:r>
              <a:rPr lang="en-US" sz="3200" dirty="0" smtClean="0">
                <a:latin typeface="Times New Roman" pitchFamily="18" charset="0"/>
                <a:cs typeface="Times New Roman" pitchFamily="18" charset="0"/>
              </a:rPr>
              <a:t> and </a:t>
            </a:r>
            <a:r>
              <a:rPr lang="en-US" sz="3200" dirty="0" err="1" smtClean="0">
                <a:latin typeface="Times New Roman" pitchFamily="18" charset="0"/>
                <a:cs typeface="Times New Roman" pitchFamily="18" charset="0"/>
              </a:rPr>
              <a:t>Umuguma</a:t>
            </a:r>
            <a:r>
              <a:rPr lang="en-US" sz="3200" dirty="0" smtClean="0">
                <a:latin typeface="Times New Roman" pitchFamily="18" charset="0"/>
                <a:cs typeface="Times New Roman" pitchFamily="18" charset="0"/>
              </a:rPr>
              <a:t> Communities were </a:t>
            </a:r>
            <a:r>
              <a:rPr lang="en-US" sz="3200" dirty="0">
                <a:latin typeface="Times New Roman" pitchFamily="18" charset="0"/>
                <a:cs typeface="Times New Roman" pitchFamily="18" charset="0"/>
              </a:rPr>
              <a:t>selected from </a:t>
            </a:r>
            <a:r>
              <a:rPr lang="en-US" sz="3200" dirty="0" smtClean="0">
                <a:latin typeface="Times New Roman" pitchFamily="18" charset="0"/>
                <a:cs typeface="Times New Roman" pitchFamily="18" charset="0"/>
              </a:rPr>
              <a:t>Imo East, In Imo west; </a:t>
            </a:r>
            <a:r>
              <a:rPr lang="en-US" sz="3200" dirty="0" err="1" smtClean="0">
                <a:latin typeface="Times New Roman" pitchFamily="18" charset="0"/>
                <a:cs typeface="Times New Roman" pitchFamily="18" charset="0"/>
              </a:rPr>
              <a:t>Akokwa</a:t>
            </a:r>
            <a:r>
              <a:rPr lang="en-US" sz="3200" dirty="0" smtClean="0">
                <a:latin typeface="Times New Roman" pitchFamily="18" charset="0"/>
                <a:cs typeface="Times New Roman" pitchFamily="18" charset="0"/>
              </a:rPr>
              <a:t> and </a:t>
            </a:r>
            <a:r>
              <a:rPr lang="en-US" sz="3200" dirty="0" err="1" smtClean="0">
                <a:latin typeface="Times New Roman" pitchFamily="18" charset="0"/>
                <a:cs typeface="Times New Roman" pitchFamily="18" charset="0"/>
              </a:rPr>
              <a:t>Umueshi</a:t>
            </a:r>
            <a:r>
              <a:rPr lang="en-US" sz="3200" dirty="0" smtClean="0">
                <a:latin typeface="Times New Roman" pitchFamily="18" charset="0"/>
                <a:cs typeface="Times New Roman" pitchFamily="18" charset="0"/>
              </a:rPr>
              <a:t> Communities were selected, </a:t>
            </a:r>
            <a:r>
              <a:rPr lang="en-US" sz="3200" dirty="0">
                <a:latin typeface="Times New Roman" pitchFamily="18" charset="0"/>
                <a:cs typeface="Times New Roman" pitchFamily="18" charset="0"/>
              </a:rPr>
              <a:t>and </a:t>
            </a:r>
            <a:r>
              <a:rPr lang="en-US" sz="3200" dirty="0" smtClean="0">
                <a:latin typeface="Times New Roman" pitchFamily="18" charset="0"/>
                <a:cs typeface="Times New Roman" pitchFamily="18" charset="0"/>
              </a:rPr>
              <a:t>in Imo North; </a:t>
            </a:r>
            <a:r>
              <a:rPr lang="en-US" sz="3200" dirty="0" err="1" smtClean="0">
                <a:latin typeface="Times New Roman" pitchFamily="18" charset="0"/>
                <a:cs typeface="Times New Roman" pitchFamily="18" charset="0"/>
              </a:rPr>
              <a:t>Ihube</a:t>
            </a:r>
            <a:r>
              <a:rPr lang="en-US" sz="3200" dirty="0" smtClean="0">
                <a:latin typeface="Times New Roman" pitchFamily="18" charset="0"/>
                <a:cs typeface="Times New Roman" pitchFamily="18" charset="0"/>
              </a:rPr>
              <a:t> and Anara Communities were selected. Therefore in </a:t>
            </a:r>
            <a:r>
              <a:rPr lang="en-US" sz="3200" dirty="0">
                <a:latin typeface="Times New Roman" pitchFamily="18" charset="0"/>
                <a:cs typeface="Times New Roman" pitchFamily="18" charset="0"/>
              </a:rPr>
              <a:t>Imo east 33 menopausal women were selected from </a:t>
            </a:r>
            <a:r>
              <a:rPr lang="en-US" sz="3200" dirty="0" err="1" smtClean="0">
                <a:latin typeface="Times New Roman" pitchFamily="18" charset="0"/>
                <a:cs typeface="Times New Roman" pitchFamily="18" charset="0"/>
              </a:rPr>
              <a:t>Umuorurunjo</a:t>
            </a:r>
            <a:r>
              <a:rPr lang="en-US" sz="3200" dirty="0" smtClean="0">
                <a:latin typeface="Times New Roman" pitchFamily="18" charset="0"/>
                <a:cs typeface="Times New Roman" pitchFamily="18" charset="0"/>
              </a:rPr>
              <a:t>, and 33 </a:t>
            </a:r>
            <a:r>
              <a:rPr lang="en-US" sz="3200" dirty="0">
                <a:latin typeface="Times New Roman" pitchFamily="18" charset="0"/>
                <a:cs typeface="Times New Roman" pitchFamily="18" charset="0"/>
              </a:rPr>
              <a:t>were selected from </a:t>
            </a:r>
            <a:r>
              <a:rPr lang="en-US" sz="3200" dirty="0" err="1">
                <a:latin typeface="Times New Roman" pitchFamily="18" charset="0"/>
                <a:cs typeface="Times New Roman" pitchFamily="18" charset="0"/>
              </a:rPr>
              <a:t>Umuguma</a:t>
            </a:r>
            <a:r>
              <a:rPr lang="en-US" sz="3200" dirty="0">
                <a:latin typeface="Times New Roman" pitchFamily="18" charset="0"/>
                <a:cs typeface="Times New Roman" pitchFamily="18" charset="0"/>
              </a:rPr>
              <a:t>. In Imo west 34 menopausal women </a:t>
            </a:r>
            <a:r>
              <a:rPr lang="en-US" sz="3200" dirty="0" smtClean="0">
                <a:latin typeface="Times New Roman" pitchFamily="18" charset="0"/>
                <a:cs typeface="Times New Roman" pitchFamily="18" charset="0"/>
              </a:rPr>
              <a:t>were </a:t>
            </a:r>
            <a:r>
              <a:rPr lang="en-US" sz="3200" dirty="0">
                <a:latin typeface="Times New Roman" pitchFamily="18" charset="0"/>
                <a:cs typeface="Times New Roman" pitchFamily="18" charset="0"/>
              </a:rPr>
              <a:t>selected from </a:t>
            </a:r>
            <a:r>
              <a:rPr lang="en-US" sz="3200" dirty="0" err="1" smtClean="0">
                <a:latin typeface="Times New Roman" pitchFamily="18" charset="0"/>
                <a:cs typeface="Times New Roman" pitchFamily="18" charset="0"/>
              </a:rPr>
              <a:t>Akokwa</a:t>
            </a:r>
            <a:r>
              <a:rPr lang="en-US" sz="3200" dirty="0" smtClean="0">
                <a:latin typeface="Times New Roman" pitchFamily="18" charset="0"/>
                <a:cs typeface="Times New Roman" pitchFamily="18" charset="0"/>
              </a:rPr>
              <a:t>, and </a:t>
            </a:r>
            <a:r>
              <a:rPr lang="en-US" sz="3200" dirty="0">
                <a:latin typeface="Times New Roman" pitchFamily="18" charset="0"/>
                <a:cs typeface="Times New Roman" pitchFamily="18" charset="0"/>
              </a:rPr>
              <a:t>another 34 was selected from </a:t>
            </a:r>
            <a:r>
              <a:rPr lang="en-US" sz="3200" dirty="0" err="1" smtClean="0">
                <a:latin typeface="Times New Roman" pitchFamily="18" charset="0"/>
                <a:cs typeface="Times New Roman" pitchFamily="18" charset="0"/>
              </a:rPr>
              <a:t>Umueshi</a:t>
            </a: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I</a:t>
            </a:r>
            <a:r>
              <a:rPr lang="en-US" sz="3200" dirty="0" smtClean="0">
                <a:latin typeface="Times New Roman" pitchFamily="18" charset="0"/>
                <a:cs typeface="Times New Roman" pitchFamily="18" charset="0"/>
              </a:rPr>
              <a:t>n </a:t>
            </a:r>
            <a:r>
              <a:rPr lang="en-US" sz="3200" dirty="0">
                <a:latin typeface="Times New Roman" pitchFamily="18" charset="0"/>
                <a:cs typeface="Times New Roman" pitchFamily="18" charset="0"/>
              </a:rPr>
              <a:t>Imo North, 33 menopausal women was selected from </a:t>
            </a:r>
            <a:r>
              <a:rPr lang="en-US" sz="3200" dirty="0" err="1">
                <a:latin typeface="Times New Roman" pitchFamily="18" charset="0"/>
                <a:cs typeface="Times New Roman" pitchFamily="18" charset="0"/>
              </a:rPr>
              <a:t>Ihube</a:t>
            </a:r>
            <a:r>
              <a:rPr lang="en-US" sz="3200" dirty="0">
                <a:latin typeface="Times New Roman" pitchFamily="18" charset="0"/>
                <a:cs typeface="Times New Roman" pitchFamily="18" charset="0"/>
              </a:rPr>
              <a:t>, and another 33 was selected from Anara. The ages of these participants ranged from </a:t>
            </a:r>
            <a:r>
              <a:rPr lang="en-US" sz="3200" dirty="0" smtClean="0">
                <a:latin typeface="Times New Roman" pitchFamily="18" charset="0"/>
                <a:cs typeface="Times New Roman" pitchFamily="18" charset="0"/>
              </a:rPr>
              <a:t>45 </a:t>
            </a:r>
            <a:r>
              <a:rPr lang="en-US" sz="3200" dirty="0">
                <a:latin typeface="Times New Roman" pitchFamily="18" charset="0"/>
                <a:cs typeface="Times New Roman" pitchFamily="18" charset="0"/>
              </a:rPr>
              <a:t>to 55 with the man age of 50 and the standard deviation of 7.07.  </a:t>
            </a:r>
            <a:r>
              <a:rPr lang="en-US" sz="3200" dirty="0" smtClean="0">
                <a:latin typeface="Times New Roman" pitchFamily="18" charset="0"/>
                <a:cs typeface="Times New Roman" pitchFamily="18" charset="0"/>
              </a:rPr>
              <a:t>        </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30139510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9093" y="270456"/>
            <a:ext cx="11565228" cy="6336406"/>
          </a:xfrm>
        </p:spPr>
        <p:txBody>
          <a:bodyPr>
            <a:noAutofit/>
          </a:bodyPr>
          <a:lstStyle/>
          <a:p>
            <a:pPr marL="457200" indent="-457200" algn="just">
              <a:buFont typeface="Arial" panose="020B0604020202020204" pitchFamily="34" charset="0"/>
              <a:buChar char="•"/>
            </a:pPr>
            <a:r>
              <a:rPr lang="en-US" sz="1850" b="1" dirty="0" smtClean="0">
                <a:latin typeface="Times New Roman" pitchFamily="18" charset="0"/>
                <a:cs typeface="Times New Roman" pitchFamily="18" charset="0"/>
              </a:rPr>
              <a:t>INSTRUMENTS</a:t>
            </a:r>
            <a:endParaRPr lang="en-US" sz="1850" b="1" dirty="0">
              <a:latin typeface="Times New Roman" pitchFamily="18" charset="0"/>
              <a:cs typeface="Times New Roman" pitchFamily="18" charset="0"/>
            </a:endParaRPr>
          </a:p>
          <a:p>
            <a:pPr algn="just"/>
            <a:r>
              <a:rPr lang="en-US" sz="1850" b="1" dirty="0">
                <a:latin typeface="Times New Roman" pitchFamily="18" charset="0"/>
                <a:cs typeface="Times New Roman" pitchFamily="18" charset="0"/>
              </a:rPr>
              <a:t> </a:t>
            </a:r>
            <a:r>
              <a:rPr lang="en-US" sz="1850" dirty="0" smtClean="0">
                <a:latin typeface="Times New Roman" pitchFamily="18" charset="0"/>
                <a:cs typeface="Times New Roman" pitchFamily="18" charset="0"/>
              </a:rPr>
              <a:t>The  instrument used in this study was developed constructed by (</a:t>
            </a:r>
            <a:r>
              <a:rPr lang="en-US" sz="1850" dirty="0" err="1" smtClean="0">
                <a:latin typeface="Times New Roman" pitchFamily="18" charset="0"/>
                <a:cs typeface="Times New Roman" pitchFamily="18" charset="0"/>
              </a:rPr>
              <a:t>Abamara</a:t>
            </a:r>
            <a:r>
              <a:rPr lang="en-US" sz="1850" dirty="0" smtClean="0">
                <a:latin typeface="Times New Roman" pitchFamily="18" charset="0"/>
                <a:cs typeface="Times New Roman" pitchFamily="18" charset="0"/>
              </a:rPr>
              <a:t>, 2017). It is a  structured interview questionnaire with a forced choice format response i.e. ( Yes= 2 or No= 1). The questionnaire is comprised of two sections of A &amp;B. The section A, of this questionnaire psychological symptoms in sub-sections associated with menopause. The section B of the questionnaire measures health factors in sub-sections associated with menopause. This questionnaire passed through face validation, items and factor analysis. In section A, the original items was reduced to 52 significantly loaded items, while in section B, the original items was reduced to 42 significantly loaded items. The questionnaire has a demographic variables of age, marital status and occupation). Therefore, the </a:t>
            </a:r>
            <a:r>
              <a:rPr lang="en-US" sz="1850" dirty="0" err="1" smtClean="0">
                <a:latin typeface="Times New Roman" pitchFamily="18" charset="0"/>
                <a:cs typeface="Times New Roman" pitchFamily="18" charset="0"/>
              </a:rPr>
              <a:t>reseachers</a:t>
            </a:r>
            <a:r>
              <a:rPr lang="en-US" sz="1850" dirty="0" smtClean="0">
                <a:latin typeface="Times New Roman" pitchFamily="18" charset="0"/>
                <a:cs typeface="Times New Roman" pitchFamily="18" charset="0"/>
              </a:rPr>
              <a:t> conducted a pilot study to determine the present reliability level of the instrument using 32 participants drawn from the population of menopausal women in five communities in Anambra State namely; </a:t>
            </a:r>
            <a:r>
              <a:rPr lang="en-US" sz="1850" dirty="0" err="1" smtClean="0">
                <a:latin typeface="Times New Roman" pitchFamily="18" charset="0"/>
                <a:cs typeface="Times New Roman" pitchFamily="18" charset="0"/>
              </a:rPr>
              <a:t>Uga</a:t>
            </a:r>
            <a:r>
              <a:rPr lang="en-US" sz="1850" dirty="0" smtClean="0">
                <a:latin typeface="Times New Roman" pitchFamily="18" charset="0"/>
                <a:cs typeface="Times New Roman" pitchFamily="18" charset="0"/>
              </a:rPr>
              <a:t>, </a:t>
            </a:r>
            <a:r>
              <a:rPr lang="en-US" sz="1850" dirty="0" err="1" smtClean="0">
                <a:latin typeface="Times New Roman" pitchFamily="18" charset="0"/>
                <a:cs typeface="Times New Roman" pitchFamily="18" charset="0"/>
              </a:rPr>
              <a:t>Umuchu</a:t>
            </a:r>
            <a:r>
              <a:rPr lang="en-US" sz="1850" dirty="0" smtClean="0">
                <a:latin typeface="Times New Roman" pitchFamily="18" charset="0"/>
                <a:cs typeface="Times New Roman" pitchFamily="18" charset="0"/>
              </a:rPr>
              <a:t>, </a:t>
            </a:r>
            <a:r>
              <a:rPr lang="en-US" sz="1850" dirty="0" err="1" smtClean="0">
                <a:latin typeface="Times New Roman" pitchFamily="18" charset="0"/>
                <a:cs typeface="Times New Roman" pitchFamily="18" charset="0"/>
              </a:rPr>
              <a:t>Aguleri</a:t>
            </a:r>
            <a:r>
              <a:rPr lang="en-US" sz="1850" dirty="0" smtClean="0">
                <a:latin typeface="Times New Roman" pitchFamily="18" charset="0"/>
                <a:cs typeface="Times New Roman" pitchFamily="18" charset="0"/>
              </a:rPr>
              <a:t>, </a:t>
            </a:r>
            <a:r>
              <a:rPr lang="en-US" sz="1850" dirty="0" err="1" smtClean="0">
                <a:latin typeface="Times New Roman" pitchFamily="18" charset="0"/>
                <a:cs typeface="Times New Roman" pitchFamily="18" charset="0"/>
              </a:rPr>
              <a:t>Nkwere-ezuka</a:t>
            </a:r>
            <a:r>
              <a:rPr lang="en-US" sz="1850" dirty="0" smtClean="0">
                <a:latin typeface="Times New Roman" pitchFamily="18" charset="0"/>
                <a:cs typeface="Times New Roman" pitchFamily="18" charset="0"/>
              </a:rPr>
              <a:t> and </a:t>
            </a:r>
            <a:r>
              <a:rPr lang="en-US" sz="1850" dirty="0" err="1" smtClean="0">
                <a:latin typeface="Times New Roman" pitchFamily="18" charset="0"/>
                <a:cs typeface="Times New Roman" pitchFamily="18" charset="0"/>
              </a:rPr>
              <a:t>Awka</a:t>
            </a:r>
            <a:r>
              <a:rPr lang="en-US" sz="1850" dirty="0" smtClean="0">
                <a:latin typeface="Times New Roman" pitchFamily="18" charset="0"/>
                <a:cs typeface="Times New Roman" pitchFamily="18" charset="0"/>
              </a:rPr>
              <a:t>. An alpha coefficient reliability of 0.87 was obtained in the questionnaire measuring the psychological symptoms in association with menopause, while and alpha coefficient of 0,88 was obtained in questionnaire measuring the health factors in association with menopause. </a:t>
            </a:r>
            <a:endParaRPr lang="en-US" sz="1850" dirty="0">
              <a:latin typeface="Times New Roman" pitchFamily="18" charset="0"/>
              <a:cs typeface="Times New Roman" pitchFamily="18" charset="0"/>
            </a:endParaRPr>
          </a:p>
          <a:p>
            <a:pPr marL="342900" indent="-342900" algn="just">
              <a:buFont typeface="Arial" panose="020B0604020202020204" pitchFamily="34" charset="0"/>
              <a:buChar char="•"/>
            </a:pPr>
            <a:r>
              <a:rPr lang="en-US" sz="1850" b="1" dirty="0">
                <a:latin typeface="Times New Roman" pitchFamily="18" charset="0"/>
                <a:cs typeface="Times New Roman" pitchFamily="18" charset="0"/>
              </a:rPr>
              <a:t> </a:t>
            </a:r>
            <a:r>
              <a:rPr lang="en-US" sz="1850" b="1" dirty="0" smtClean="0">
                <a:latin typeface="Times New Roman" pitchFamily="18" charset="0"/>
                <a:cs typeface="Times New Roman" pitchFamily="18" charset="0"/>
              </a:rPr>
              <a:t>PROCEDURE</a:t>
            </a:r>
          </a:p>
          <a:p>
            <a:pPr algn="just"/>
            <a:r>
              <a:rPr lang="en-US" sz="1850" dirty="0" smtClean="0">
                <a:latin typeface="Times New Roman" pitchFamily="18" charset="0"/>
                <a:cs typeface="Times New Roman" pitchFamily="18" charset="0"/>
              </a:rPr>
              <a:t>The researchers visited the selected towns on different dates in the three sinoatrial zones of Imo State. They paid courtesy call to the </a:t>
            </a:r>
            <a:r>
              <a:rPr lang="en-US" sz="1850" dirty="0" err="1" smtClean="0">
                <a:latin typeface="Times New Roman" pitchFamily="18" charset="0"/>
                <a:cs typeface="Times New Roman" pitchFamily="18" charset="0"/>
              </a:rPr>
              <a:t>Ezes</a:t>
            </a:r>
            <a:r>
              <a:rPr lang="en-US" sz="1850" dirty="0" smtClean="0">
                <a:latin typeface="Times New Roman" pitchFamily="18" charset="0"/>
                <a:cs typeface="Times New Roman" pitchFamily="18" charset="0"/>
              </a:rPr>
              <a:t>’ and President Generals of the selected communities in order to familiarize themselves with these custodian of cultures and to obtain their permission to conduct a study in their respective communities. They also obtain the verbal consents of the women participants in these communities before the commencement of this study. </a:t>
            </a:r>
            <a:endParaRPr lang="en-US" sz="1850" dirty="0">
              <a:latin typeface="Times New Roman" pitchFamily="18" charset="0"/>
              <a:cs typeface="Times New Roman" pitchFamily="18" charset="0"/>
            </a:endParaRPr>
          </a:p>
          <a:p>
            <a:pPr marL="457200" indent="-457200" algn="just">
              <a:buFont typeface="Arial" panose="020B0604020202020204" pitchFamily="34" charset="0"/>
              <a:buChar char="•"/>
            </a:pPr>
            <a:r>
              <a:rPr lang="en-US" sz="1850" b="1" dirty="0" smtClean="0">
                <a:latin typeface="Times New Roman" pitchFamily="18" charset="0"/>
                <a:cs typeface="Times New Roman" pitchFamily="18" charset="0"/>
              </a:rPr>
              <a:t>DESIGN AND STATISTICS</a:t>
            </a:r>
          </a:p>
          <a:p>
            <a:pPr algn="just"/>
            <a:r>
              <a:rPr lang="en-US" sz="1850" dirty="0" smtClean="0">
                <a:latin typeface="Times New Roman" pitchFamily="18" charset="0"/>
                <a:cs typeface="Times New Roman" pitchFamily="18" charset="0"/>
              </a:rPr>
              <a:t>The </a:t>
            </a:r>
            <a:r>
              <a:rPr lang="en-US" sz="1850" dirty="0">
                <a:latin typeface="Times New Roman" pitchFamily="18" charset="0"/>
                <a:cs typeface="Times New Roman" pitchFamily="18" charset="0"/>
              </a:rPr>
              <a:t>researchers conducted a survey study and adopted a one </a:t>
            </a:r>
            <a:r>
              <a:rPr lang="en-US" sz="1850" dirty="0" smtClean="0">
                <a:latin typeface="Times New Roman" pitchFamily="18" charset="0"/>
                <a:cs typeface="Times New Roman" pitchFamily="18" charset="0"/>
              </a:rPr>
              <a:t>sample parametric </a:t>
            </a:r>
            <a:r>
              <a:rPr lang="en-US" sz="1850" dirty="0">
                <a:latin typeface="Times New Roman" pitchFamily="18" charset="0"/>
                <a:cs typeface="Times New Roman" pitchFamily="18" charset="0"/>
              </a:rPr>
              <a:t>test design. The one sample </a:t>
            </a:r>
            <a:r>
              <a:rPr lang="en-US" sz="1850" dirty="0" smtClean="0">
                <a:latin typeface="Times New Roman" pitchFamily="18" charset="0"/>
                <a:cs typeface="Times New Roman" pitchFamily="18" charset="0"/>
              </a:rPr>
              <a:t>Binomial </a:t>
            </a:r>
            <a:r>
              <a:rPr lang="en-US" sz="1850" dirty="0">
                <a:latin typeface="Times New Roman" pitchFamily="18" charset="0"/>
                <a:cs typeface="Times New Roman" pitchFamily="18" charset="0"/>
              </a:rPr>
              <a:t>test </a:t>
            </a:r>
            <a:r>
              <a:rPr lang="en-US" sz="1850" dirty="0" smtClean="0">
                <a:latin typeface="Times New Roman" pitchFamily="18" charset="0"/>
                <a:cs typeface="Times New Roman" pitchFamily="18" charset="0"/>
              </a:rPr>
              <a:t>as </a:t>
            </a:r>
            <a:r>
              <a:rPr lang="en-US" sz="1850" dirty="0">
                <a:latin typeface="Times New Roman" pitchFamily="18" charset="0"/>
                <a:cs typeface="Times New Roman" pitchFamily="18" charset="0"/>
              </a:rPr>
              <a:t>a non-parametric statistical tool was used to test the two hypothesis of this study</a:t>
            </a:r>
            <a:r>
              <a:rPr lang="en-US" sz="1850" dirty="0" smtClean="0">
                <a:latin typeface="Times New Roman" pitchFamily="18" charset="0"/>
                <a:cs typeface="Times New Roman" pitchFamily="18" charset="0"/>
              </a:rPr>
              <a:t>.</a:t>
            </a:r>
            <a:endParaRPr lang="en-US" sz="1850" dirty="0">
              <a:latin typeface="Times New Roman" pitchFamily="18" charset="0"/>
              <a:cs typeface="Times New Roman" pitchFamily="18" charset="0"/>
            </a:endParaRPr>
          </a:p>
        </p:txBody>
      </p:sp>
    </p:spTree>
    <p:extLst>
      <p:ext uri="{BB962C8B-B14F-4D97-AF65-F5344CB8AC3E}">
        <p14:creationId xmlns:p14="http://schemas.microsoft.com/office/powerpoint/2010/main" val="2013024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3335" y="257577"/>
            <a:ext cx="11578107" cy="6362164"/>
          </a:xfrm>
        </p:spPr>
        <p:txBody>
          <a:bodyPr/>
          <a:lstStyle/>
          <a:p>
            <a:pPr marL="342900" indent="-342900">
              <a:buFont typeface="Arial" panose="020B0604020202020204" pitchFamily="34" charset="0"/>
              <a:buChar char="•"/>
            </a:pPr>
            <a:r>
              <a:rPr lang="en-US" sz="2000" b="1" dirty="0" smtClean="0"/>
              <a:t>RESULTS</a:t>
            </a:r>
            <a:endParaRPr lang="en-US" sz="2000" b="1" dirty="0"/>
          </a:p>
          <a:p>
            <a:pPr algn="just"/>
            <a:r>
              <a:rPr lang="en-US" sz="2000" dirty="0"/>
              <a:t>The result of the statistical analysis of the data obtained in this study are presented in tables 1,2, 3 and 4.</a:t>
            </a:r>
          </a:p>
          <a:p>
            <a:pPr algn="just"/>
            <a:r>
              <a:rPr lang="en-US" sz="2000" b="1" dirty="0"/>
              <a:t>Table 1: the age distribution, marital status and occupation of the women respondents.            </a:t>
            </a:r>
            <a:endParaRPr lang="en-US" sz="2000" dirty="0"/>
          </a:p>
          <a:p>
            <a:pPr algn="just"/>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786488677"/>
              </p:ext>
            </p:extLst>
          </p:nvPr>
        </p:nvGraphicFramePr>
        <p:xfrm>
          <a:off x="719848" y="1439694"/>
          <a:ext cx="9674792" cy="1488556"/>
        </p:xfrm>
        <a:graphic>
          <a:graphicData uri="http://schemas.openxmlformats.org/drawingml/2006/table">
            <a:tbl>
              <a:tblPr firstRow="1" firstCol="1" bandRow="1">
                <a:tableStyleId>{5C22544A-7EE6-4342-B048-85BDC9FD1C3A}</a:tableStyleId>
              </a:tblPr>
              <a:tblGrid>
                <a:gridCol w="1410907">
                  <a:extLst>
                    <a:ext uri="{9D8B030D-6E8A-4147-A177-3AD203B41FA5}">
                      <a16:colId xmlns:a16="http://schemas.microsoft.com/office/drawing/2014/main" val="20000"/>
                    </a:ext>
                  </a:extLst>
                </a:gridCol>
                <a:gridCol w="1028849">
                  <a:extLst>
                    <a:ext uri="{9D8B030D-6E8A-4147-A177-3AD203B41FA5}">
                      <a16:colId xmlns:a16="http://schemas.microsoft.com/office/drawing/2014/main" val="20001"/>
                    </a:ext>
                  </a:extLst>
                </a:gridCol>
                <a:gridCol w="761107">
                  <a:extLst>
                    <a:ext uri="{9D8B030D-6E8A-4147-A177-3AD203B41FA5}">
                      <a16:colId xmlns:a16="http://schemas.microsoft.com/office/drawing/2014/main" val="20002"/>
                    </a:ext>
                  </a:extLst>
                </a:gridCol>
                <a:gridCol w="1600431">
                  <a:extLst>
                    <a:ext uri="{9D8B030D-6E8A-4147-A177-3AD203B41FA5}">
                      <a16:colId xmlns:a16="http://schemas.microsoft.com/office/drawing/2014/main" val="20003"/>
                    </a:ext>
                  </a:extLst>
                </a:gridCol>
                <a:gridCol w="739046">
                  <a:extLst>
                    <a:ext uri="{9D8B030D-6E8A-4147-A177-3AD203B41FA5}">
                      <a16:colId xmlns:a16="http://schemas.microsoft.com/office/drawing/2014/main" val="20004"/>
                    </a:ext>
                  </a:extLst>
                </a:gridCol>
                <a:gridCol w="861385">
                  <a:extLst>
                    <a:ext uri="{9D8B030D-6E8A-4147-A177-3AD203B41FA5}">
                      <a16:colId xmlns:a16="http://schemas.microsoft.com/office/drawing/2014/main" val="20005"/>
                    </a:ext>
                  </a:extLst>
                </a:gridCol>
                <a:gridCol w="755092">
                  <a:extLst>
                    <a:ext uri="{9D8B030D-6E8A-4147-A177-3AD203B41FA5}">
                      <a16:colId xmlns:a16="http://schemas.microsoft.com/office/drawing/2014/main" val="20006"/>
                    </a:ext>
                  </a:extLst>
                </a:gridCol>
                <a:gridCol w="749075">
                  <a:extLst>
                    <a:ext uri="{9D8B030D-6E8A-4147-A177-3AD203B41FA5}">
                      <a16:colId xmlns:a16="http://schemas.microsoft.com/office/drawing/2014/main" val="20007"/>
                    </a:ext>
                  </a:extLst>
                </a:gridCol>
                <a:gridCol w="415150">
                  <a:extLst>
                    <a:ext uri="{9D8B030D-6E8A-4147-A177-3AD203B41FA5}">
                      <a16:colId xmlns:a16="http://schemas.microsoft.com/office/drawing/2014/main" val="20008"/>
                    </a:ext>
                  </a:extLst>
                </a:gridCol>
                <a:gridCol w="451250">
                  <a:extLst>
                    <a:ext uri="{9D8B030D-6E8A-4147-A177-3AD203B41FA5}">
                      <a16:colId xmlns:a16="http://schemas.microsoft.com/office/drawing/2014/main" val="20009"/>
                    </a:ext>
                  </a:extLst>
                </a:gridCol>
                <a:gridCol w="451250">
                  <a:extLst>
                    <a:ext uri="{9D8B030D-6E8A-4147-A177-3AD203B41FA5}">
                      <a16:colId xmlns:a16="http://schemas.microsoft.com/office/drawing/2014/main" val="20010"/>
                    </a:ext>
                  </a:extLst>
                </a:gridCol>
                <a:gridCol w="451250">
                  <a:extLst>
                    <a:ext uri="{9D8B030D-6E8A-4147-A177-3AD203B41FA5}">
                      <a16:colId xmlns:a16="http://schemas.microsoft.com/office/drawing/2014/main" val="20011"/>
                    </a:ext>
                  </a:extLst>
                </a:gridCol>
              </a:tblGrid>
              <a:tr h="291830">
                <a:tc>
                  <a:txBody>
                    <a:bodyPr/>
                    <a:lstStyle/>
                    <a:p>
                      <a:pPr marL="0" marR="0">
                        <a:lnSpc>
                          <a:spcPct val="115000"/>
                        </a:lnSpc>
                        <a:spcBef>
                          <a:spcPts val="0"/>
                        </a:spcBef>
                        <a:spcAft>
                          <a:spcPts val="0"/>
                        </a:spcAft>
                      </a:pPr>
                      <a:r>
                        <a:rPr lang="en-US" sz="1100" dirty="0">
                          <a:effectLst/>
                        </a:rPr>
                        <a:t>Age </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dirty="0">
                          <a:effectLst/>
                        </a:rPr>
                        <a:t>45 </a:t>
                      </a:r>
                      <a:r>
                        <a:rPr lang="en-US" sz="1100" dirty="0" err="1">
                          <a:effectLst/>
                        </a:rPr>
                        <a:t>yrs</a:t>
                      </a:r>
                      <a:endParaRPr lang="en-US" sz="11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46 yrs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47 yrs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48 yrs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49 yrs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50 yrs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51 yrs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52 yrs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53 yrs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54 yrs</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55 yrs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267756">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20</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17</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25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25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15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25</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17</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14</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14</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14</a:t>
                      </a:r>
                      <a:endParaRPr lang="en-US" sz="11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1100">
                          <a:effectLst/>
                        </a:rPr>
                        <a:t>14</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208807">
                <a:tc>
                  <a:txBody>
                    <a:bodyPr/>
                    <a:lstStyle/>
                    <a:p>
                      <a:pPr marL="0" marR="0">
                        <a:lnSpc>
                          <a:spcPct val="115000"/>
                        </a:lnSpc>
                        <a:spcBef>
                          <a:spcPts val="0"/>
                        </a:spcBef>
                        <a:spcAft>
                          <a:spcPts val="0"/>
                        </a:spcAft>
                      </a:pPr>
                      <a:r>
                        <a:rPr lang="en-US" sz="1100">
                          <a:effectLst/>
                        </a:rPr>
                        <a:t>Marital Status</a:t>
                      </a:r>
                      <a:endParaRPr lang="en-US" sz="1100">
                        <a:effectLst/>
                        <a:latin typeface="Calibri"/>
                        <a:ea typeface="Calibri"/>
                        <a:cs typeface="Times New Roman"/>
                      </a:endParaRPr>
                    </a:p>
                  </a:txBody>
                  <a:tcPr marL="68580" marR="68580" marT="0" marB="0"/>
                </a:tc>
                <a:tc gridSpan="2">
                  <a:txBody>
                    <a:bodyPr/>
                    <a:lstStyle/>
                    <a:p>
                      <a:pPr marL="0" marR="0">
                        <a:lnSpc>
                          <a:spcPct val="115000"/>
                        </a:lnSpc>
                        <a:spcBef>
                          <a:spcPts val="0"/>
                        </a:spcBef>
                        <a:spcAft>
                          <a:spcPts val="0"/>
                        </a:spcAft>
                      </a:pPr>
                      <a:r>
                        <a:rPr lang="en-US" sz="1100">
                          <a:effectLst/>
                        </a:rPr>
                        <a:t>Married</a:t>
                      </a:r>
                      <a:endParaRPr lang="en-US" sz="1100">
                        <a:effectLst/>
                        <a:latin typeface="Calibri"/>
                        <a:ea typeface="Calibri"/>
                        <a:cs typeface="Times New Roman"/>
                      </a:endParaRPr>
                    </a:p>
                  </a:txBody>
                  <a:tcPr marL="68580" marR="68580" marT="0" marB="0"/>
                </a:tc>
                <a:tc hMerge="1">
                  <a:txBody>
                    <a:bodyPr/>
                    <a:lstStyle/>
                    <a:p>
                      <a:endParaRPr lang="en-US"/>
                    </a:p>
                  </a:txBody>
                  <a:tcPr/>
                </a:tc>
                <a:tc>
                  <a:txBody>
                    <a:bodyPr/>
                    <a:lstStyle/>
                    <a:p>
                      <a:pPr marL="0" marR="0">
                        <a:lnSpc>
                          <a:spcPct val="115000"/>
                        </a:lnSpc>
                        <a:spcBef>
                          <a:spcPts val="0"/>
                        </a:spcBef>
                        <a:spcAft>
                          <a:spcPts val="0"/>
                        </a:spcAft>
                      </a:pPr>
                      <a:r>
                        <a:rPr lang="en-US" sz="1100">
                          <a:effectLst/>
                        </a:rPr>
                        <a:t>Widowed </a:t>
                      </a:r>
                      <a:endParaRPr lang="en-US" sz="1100">
                        <a:effectLst/>
                        <a:latin typeface="Calibri"/>
                        <a:ea typeface="Calibri"/>
                        <a:cs typeface="Times New Roman"/>
                      </a:endParaRPr>
                    </a:p>
                  </a:txBody>
                  <a:tcPr marL="68580" marR="68580" marT="0" marB="0"/>
                </a:tc>
                <a:tc gridSpan="2">
                  <a:txBody>
                    <a:bodyPr/>
                    <a:lstStyle/>
                    <a:p>
                      <a:pPr marL="0" marR="0">
                        <a:lnSpc>
                          <a:spcPct val="115000"/>
                        </a:lnSpc>
                        <a:spcBef>
                          <a:spcPts val="0"/>
                        </a:spcBef>
                        <a:spcAft>
                          <a:spcPts val="0"/>
                        </a:spcAft>
                      </a:pPr>
                      <a:r>
                        <a:rPr lang="en-US" sz="1100">
                          <a:effectLst/>
                        </a:rPr>
                        <a:t>Separated</a:t>
                      </a:r>
                      <a:endParaRPr lang="en-US" sz="110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marL="0" marR="0">
                        <a:lnSpc>
                          <a:spcPct val="115000"/>
                        </a:lnSpc>
                        <a:spcBef>
                          <a:spcPts val="0"/>
                        </a:spcBef>
                        <a:spcAft>
                          <a:spcPts val="0"/>
                        </a:spcAft>
                      </a:pPr>
                      <a:r>
                        <a:rPr lang="en-US" sz="1100">
                          <a:effectLst/>
                        </a:rPr>
                        <a:t>Single</a:t>
                      </a:r>
                      <a:endParaRPr lang="en-US" sz="1100">
                        <a:effectLst/>
                        <a:latin typeface="Calibri"/>
                        <a:ea typeface="Calibri"/>
                        <a:cs typeface="Times New Roman"/>
                      </a:endParaRPr>
                    </a:p>
                  </a:txBody>
                  <a:tcPr marL="68580" marR="68580" marT="0" marB="0"/>
                </a:tc>
                <a:tc hMerge="1">
                  <a:txBody>
                    <a:bodyPr/>
                    <a:lstStyle/>
                    <a:p>
                      <a:endParaRPr lang="en-US"/>
                    </a:p>
                  </a:txBody>
                  <a:tcPr/>
                </a:tc>
                <a:tc gridSpan="4">
                  <a:txBody>
                    <a:bodyPr/>
                    <a:lstStyle/>
                    <a:p>
                      <a:pPr marL="0" marR="0">
                        <a:lnSpc>
                          <a:spcPct val="115000"/>
                        </a:lnSpc>
                        <a:spcBef>
                          <a:spcPts val="0"/>
                        </a:spcBef>
                        <a:spcAft>
                          <a:spcPts val="0"/>
                        </a:spcAft>
                      </a:pPr>
                      <a:r>
                        <a:rPr lang="en-US" sz="1100">
                          <a:effectLst/>
                        </a:rPr>
                        <a:t>Divorced </a:t>
                      </a:r>
                      <a:endParaRPr lang="en-US" sz="110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2"/>
                  </a:ext>
                </a:extLst>
              </a:tr>
              <a:tr h="208807">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8580" marR="68580" marT="0" marB="0"/>
                </a:tc>
                <a:tc gridSpan="2">
                  <a:txBody>
                    <a:bodyPr/>
                    <a:lstStyle/>
                    <a:p>
                      <a:pPr marL="0" marR="0">
                        <a:lnSpc>
                          <a:spcPct val="115000"/>
                        </a:lnSpc>
                        <a:spcBef>
                          <a:spcPts val="0"/>
                        </a:spcBef>
                        <a:spcAft>
                          <a:spcPts val="0"/>
                        </a:spcAft>
                      </a:pPr>
                      <a:r>
                        <a:rPr lang="en-US" sz="1100">
                          <a:effectLst/>
                        </a:rPr>
                        <a:t>105</a:t>
                      </a:r>
                      <a:endParaRPr lang="en-US" sz="1100">
                        <a:effectLst/>
                        <a:latin typeface="Calibri"/>
                        <a:ea typeface="Calibri"/>
                        <a:cs typeface="Times New Roman"/>
                      </a:endParaRPr>
                    </a:p>
                  </a:txBody>
                  <a:tcPr marL="68580" marR="68580" marT="0" marB="0"/>
                </a:tc>
                <a:tc hMerge="1">
                  <a:txBody>
                    <a:bodyPr/>
                    <a:lstStyle/>
                    <a:p>
                      <a:endParaRPr lang="en-US"/>
                    </a:p>
                  </a:txBody>
                  <a:tcPr/>
                </a:tc>
                <a:tc>
                  <a:txBody>
                    <a:bodyPr/>
                    <a:lstStyle/>
                    <a:p>
                      <a:pPr marL="0" marR="0">
                        <a:lnSpc>
                          <a:spcPct val="115000"/>
                        </a:lnSpc>
                        <a:spcBef>
                          <a:spcPts val="0"/>
                        </a:spcBef>
                        <a:spcAft>
                          <a:spcPts val="0"/>
                        </a:spcAft>
                      </a:pPr>
                      <a:r>
                        <a:rPr lang="en-US" sz="1100">
                          <a:effectLst/>
                        </a:rPr>
                        <a:t>35</a:t>
                      </a:r>
                      <a:endParaRPr lang="en-US" sz="1100">
                        <a:effectLst/>
                        <a:latin typeface="Calibri"/>
                        <a:ea typeface="Calibri"/>
                        <a:cs typeface="Times New Roman"/>
                      </a:endParaRPr>
                    </a:p>
                  </a:txBody>
                  <a:tcPr marL="68580" marR="68580" marT="0" marB="0"/>
                </a:tc>
                <a:tc gridSpan="2">
                  <a:txBody>
                    <a:bodyPr/>
                    <a:lstStyle/>
                    <a:p>
                      <a:pPr marL="0" marR="0">
                        <a:lnSpc>
                          <a:spcPct val="115000"/>
                        </a:lnSpc>
                        <a:spcBef>
                          <a:spcPts val="0"/>
                        </a:spcBef>
                        <a:spcAft>
                          <a:spcPts val="0"/>
                        </a:spcAft>
                      </a:pPr>
                      <a:r>
                        <a:rPr lang="en-US" sz="1100">
                          <a:effectLst/>
                        </a:rPr>
                        <a:t>25</a:t>
                      </a:r>
                      <a:endParaRPr lang="en-US" sz="110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marL="0" marR="0">
                        <a:lnSpc>
                          <a:spcPct val="115000"/>
                        </a:lnSpc>
                        <a:spcBef>
                          <a:spcPts val="0"/>
                        </a:spcBef>
                        <a:spcAft>
                          <a:spcPts val="0"/>
                        </a:spcAft>
                      </a:pPr>
                      <a:r>
                        <a:rPr lang="en-US" sz="1100">
                          <a:effectLst/>
                        </a:rPr>
                        <a:t>20</a:t>
                      </a:r>
                      <a:endParaRPr lang="en-US" sz="1100">
                        <a:effectLst/>
                        <a:latin typeface="Calibri"/>
                        <a:ea typeface="Calibri"/>
                        <a:cs typeface="Times New Roman"/>
                      </a:endParaRPr>
                    </a:p>
                  </a:txBody>
                  <a:tcPr marL="68580" marR="68580" marT="0" marB="0"/>
                </a:tc>
                <a:tc hMerge="1">
                  <a:txBody>
                    <a:bodyPr/>
                    <a:lstStyle/>
                    <a:p>
                      <a:endParaRPr lang="en-US"/>
                    </a:p>
                  </a:txBody>
                  <a:tcPr/>
                </a:tc>
                <a:tc gridSpan="4">
                  <a:txBody>
                    <a:bodyPr/>
                    <a:lstStyle/>
                    <a:p>
                      <a:pPr marL="0" marR="0">
                        <a:lnSpc>
                          <a:spcPct val="115000"/>
                        </a:lnSpc>
                        <a:spcBef>
                          <a:spcPts val="0"/>
                        </a:spcBef>
                        <a:spcAft>
                          <a:spcPts val="0"/>
                        </a:spcAft>
                      </a:pPr>
                      <a:r>
                        <a:rPr lang="en-US" sz="1100">
                          <a:effectLst/>
                        </a:rPr>
                        <a:t>15</a:t>
                      </a:r>
                      <a:endParaRPr lang="en-US" sz="110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3"/>
                  </a:ext>
                </a:extLst>
              </a:tr>
              <a:tr h="208807">
                <a:tc>
                  <a:txBody>
                    <a:bodyPr/>
                    <a:lstStyle/>
                    <a:p>
                      <a:pPr marL="0" marR="0">
                        <a:lnSpc>
                          <a:spcPct val="115000"/>
                        </a:lnSpc>
                        <a:spcBef>
                          <a:spcPts val="0"/>
                        </a:spcBef>
                        <a:spcAft>
                          <a:spcPts val="0"/>
                        </a:spcAft>
                      </a:pPr>
                      <a:r>
                        <a:rPr lang="en-US" sz="1100">
                          <a:effectLst/>
                        </a:rPr>
                        <a:t>Occupation  </a:t>
                      </a:r>
                      <a:endParaRPr lang="en-US" sz="1100">
                        <a:effectLst/>
                        <a:latin typeface="Calibri"/>
                        <a:ea typeface="Calibri"/>
                        <a:cs typeface="Times New Roman"/>
                      </a:endParaRPr>
                    </a:p>
                  </a:txBody>
                  <a:tcPr marL="68580" marR="68580" marT="0" marB="0"/>
                </a:tc>
                <a:tc gridSpan="2">
                  <a:txBody>
                    <a:bodyPr/>
                    <a:lstStyle/>
                    <a:p>
                      <a:pPr marL="0" marR="0">
                        <a:lnSpc>
                          <a:spcPct val="115000"/>
                        </a:lnSpc>
                        <a:spcBef>
                          <a:spcPts val="0"/>
                        </a:spcBef>
                        <a:spcAft>
                          <a:spcPts val="0"/>
                        </a:spcAft>
                      </a:pPr>
                      <a:r>
                        <a:rPr lang="en-US" sz="1100">
                          <a:effectLst/>
                        </a:rPr>
                        <a:t>Teaching </a:t>
                      </a:r>
                      <a:endParaRPr lang="en-US" sz="1100">
                        <a:effectLst/>
                        <a:latin typeface="Calibri"/>
                        <a:ea typeface="Calibri"/>
                        <a:cs typeface="Times New Roman"/>
                      </a:endParaRPr>
                    </a:p>
                  </a:txBody>
                  <a:tcPr marL="68580" marR="68580" marT="0" marB="0"/>
                </a:tc>
                <a:tc hMerge="1">
                  <a:txBody>
                    <a:bodyPr/>
                    <a:lstStyle/>
                    <a:p>
                      <a:endParaRPr lang="en-US"/>
                    </a:p>
                  </a:txBody>
                  <a:tcPr/>
                </a:tc>
                <a:tc>
                  <a:txBody>
                    <a:bodyPr/>
                    <a:lstStyle/>
                    <a:p>
                      <a:pPr marL="0" marR="0">
                        <a:lnSpc>
                          <a:spcPct val="115000"/>
                        </a:lnSpc>
                        <a:spcBef>
                          <a:spcPts val="0"/>
                        </a:spcBef>
                        <a:spcAft>
                          <a:spcPts val="0"/>
                        </a:spcAft>
                      </a:pPr>
                      <a:r>
                        <a:rPr lang="en-US" sz="1100">
                          <a:effectLst/>
                        </a:rPr>
                        <a:t>Civil servant</a:t>
                      </a:r>
                      <a:endParaRPr lang="en-US" sz="1100">
                        <a:effectLst/>
                        <a:latin typeface="Calibri"/>
                        <a:ea typeface="Calibri"/>
                        <a:cs typeface="Times New Roman"/>
                      </a:endParaRPr>
                    </a:p>
                  </a:txBody>
                  <a:tcPr marL="68580" marR="68580" marT="0" marB="0"/>
                </a:tc>
                <a:tc gridSpan="2">
                  <a:txBody>
                    <a:bodyPr/>
                    <a:lstStyle/>
                    <a:p>
                      <a:pPr marL="0" marR="0">
                        <a:lnSpc>
                          <a:spcPct val="115000"/>
                        </a:lnSpc>
                        <a:spcBef>
                          <a:spcPts val="0"/>
                        </a:spcBef>
                        <a:spcAft>
                          <a:spcPts val="0"/>
                        </a:spcAft>
                      </a:pPr>
                      <a:r>
                        <a:rPr lang="en-US" sz="1100">
                          <a:effectLst/>
                        </a:rPr>
                        <a:t>Trading</a:t>
                      </a:r>
                      <a:endParaRPr lang="en-US" sz="110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marL="0" marR="0">
                        <a:lnSpc>
                          <a:spcPct val="115000"/>
                        </a:lnSpc>
                        <a:spcBef>
                          <a:spcPts val="0"/>
                        </a:spcBef>
                        <a:spcAft>
                          <a:spcPts val="0"/>
                        </a:spcAft>
                      </a:pPr>
                      <a:r>
                        <a:rPr lang="en-US" sz="1100">
                          <a:effectLst/>
                        </a:rPr>
                        <a:t>Farming</a:t>
                      </a:r>
                      <a:endParaRPr lang="en-US" sz="1100">
                        <a:effectLst/>
                        <a:latin typeface="Calibri"/>
                        <a:ea typeface="Calibri"/>
                        <a:cs typeface="Times New Roman"/>
                      </a:endParaRPr>
                    </a:p>
                  </a:txBody>
                  <a:tcPr marL="68580" marR="68580" marT="0" marB="0"/>
                </a:tc>
                <a:tc hMerge="1">
                  <a:txBody>
                    <a:bodyPr/>
                    <a:lstStyle/>
                    <a:p>
                      <a:endParaRPr lang="en-US"/>
                    </a:p>
                  </a:txBody>
                  <a:tcPr/>
                </a:tc>
                <a:tc gridSpan="4">
                  <a:txBody>
                    <a:bodyPr/>
                    <a:lstStyle/>
                    <a:p>
                      <a:pPr marL="0" marR="0">
                        <a:lnSpc>
                          <a:spcPct val="115000"/>
                        </a:lnSpc>
                        <a:spcBef>
                          <a:spcPts val="0"/>
                        </a:spcBef>
                        <a:spcAft>
                          <a:spcPts val="0"/>
                        </a:spcAft>
                      </a:pPr>
                      <a:r>
                        <a:rPr lang="en-US" sz="1100" dirty="0">
                          <a:effectLst/>
                        </a:rPr>
                        <a:t>Unemployed </a:t>
                      </a:r>
                      <a:endParaRPr lang="en-US" sz="11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4"/>
                  </a:ext>
                </a:extLst>
              </a:tr>
              <a:tr h="208807">
                <a:tc>
                  <a:txBody>
                    <a:bodyPr/>
                    <a:lstStyle/>
                    <a:p>
                      <a:pPr marL="0" marR="0">
                        <a:lnSpc>
                          <a:spcPct val="115000"/>
                        </a:lnSpc>
                        <a:spcBef>
                          <a:spcPts val="0"/>
                        </a:spcBef>
                        <a:spcAft>
                          <a:spcPts val="0"/>
                        </a:spcAft>
                      </a:pPr>
                      <a:r>
                        <a:rPr lang="en-US" sz="1100">
                          <a:effectLst/>
                        </a:rPr>
                        <a:t> </a:t>
                      </a:r>
                      <a:endParaRPr lang="en-US" sz="1100">
                        <a:effectLst/>
                        <a:latin typeface="Calibri"/>
                        <a:ea typeface="Calibri"/>
                        <a:cs typeface="Times New Roman"/>
                      </a:endParaRPr>
                    </a:p>
                  </a:txBody>
                  <a:tcPr marL="68580" marR="68580" marT="0" marB="0"/>
                </a:tc>
                <a:tc gridSpan="2">
                  <a:txBody>
                    <a:bodyPr/>
                    <a:lstStyle/>
                    <a:p>
                      <a:pPr marL="0" marR="0">
                        <a:lnSpc>
                          <a:spcPct val="115000"/>
                        </a:lnSpc>
                        <a:spcBef>
                          <a:spcPts val="0"/>
                        </a:spcBef>
                        <a:spcAft>
                          <a:spcPts val="0"/>
                        </a:spcAft>
                      </a:pPr>
                      <a:r>
                        <a:rPr lang="en-US" sz="1100" dirty="0">
                          <a:effectLst/>
                        </a:rPr>
                        <a:t>50</a:t>
                      </a:r>
                      <a:endParaRPr lang="en-US" sz="1100" dirty="0">
                        <a:effectLst/>
                        <a:latin typeface="Calibri"/>
                        <a:ea typeface="Calibri"/>
                        <a:cs typeface="Times New Roman"/>
                      </a:endParaRPr>
                    </a:p>
                  </a:txBody>
                  <a:tcPr marL="68580" marR="68580" marT="0" marB="0"/>
                </a:tc>
                <a:tc hMerge="1">
                  <a:txBody>
                    <a:bodyPr/>
                    <a:lstStyle/>
                    <a:p>
                      <a:endParaRPr lang="en-US"/>
                    </a:p>
                  </a:txBody>
                  <a:tcPr/>
                </a:tc>
                <a:tc>
                  <a:txBody>
                    <a:bodyPr/>
                    <a:lstStyle/>
                    <a:p>
                      <a:pPr marL="0" marR="0">
                        <a:lnSpc>
                          <a:spcPct val="115000"/>
                        </a:lnSpc>
                        <a:spcBef>
                          <a:spcPts val="0"/>
                        </a:spcBef>
                        <a:spcAft>
                          <a:spcPts val="0"/>
                        </a:spcAft>
                      </a:pPr>
                      <a:r>
                        <a:rPr lang="en-US" sz="1100" dirty="0">
                          <a:effectLst/>
                        </a:rPr>
                        <a:t>30</a:t>
                      </a:r>
                      <a:endParaRPr lang="en-US" sz="1100" dirty="0">
                        <a:effectLst/>
                        <a:latin typeface="Calibri"/>
                        <a:ea typeface="Calibri"/>
                        <a:cs typeface="Times New Roman"/>
                      </a:endParaRPr>
                    </a:p>
                  </a:txBody>
                  <a:tcPr marL="68580" marR="68580" marT="0" marB="0"/>
                </a:tc>
                <a:tc gridSpan="2">
                  <a:txBody>
                    <a:bodyPr/>
                    <a:lstStyle/>
                    <a:p>
                      <a:pPr marL="0" marR="0">
                        <a:lnSpc>
                          <a:spcPct val="115000"/>
                        </a:lnSpc>
                        <a:spcBef>
                          <a:spcPts val="0"/>
                        </a:spcBef>
                        <a:spcAft>
                          <a:spcPts val="0"/>
                        </a:spcAft>
                      </a:pPr>
                      <a:r>
                        <a:rPr lang="en-US" sz="1100">
                          <a:effectLst/>
                        </a:rPr>
                        <a:t>60</a:t>
                      </a:r>
                      <a:endParaRPr lang="en-US" sz="1100">
                        <a:effectLst/>
                        <a:latin typeface="Calibri"/>
                        <a:ea typeface="Calibri"/>
                        <a:cs typeface="Times New Roman"/>
                      </a:endParaRPr>
                    </a:p>
                  </a:txBody>
                  <a:tcPr marL="68580" marR="68580" marT="0" marB="0"/>
                </a:tc>
                <a:tc hMerge="1">
                  <a:txBody>
                    <a:bodyPr/>
                    <a:lstStyle/>
                    <a:p>
                      <a:endParaRPr lang="en-US"/>
                    </a:p>
                  </a:txBody>
                  <a:tcPr/>
                </a:tc>
                <a:tc gridSpan="2">
                  <a:txBody>
                    <a:bodyPr/>
                    <a:lstStyle/>
                    <a:p>
                      <a:pPr marL="0" marR="0">
                        <a:lnSpc>
                          <a:spcPct val="115000"/>
                        </a:lnSpc>
                        <a:spcBef>
                          <a:spcPts val="0"/>
                        </a:spcBef>
                        <a:spcAft>
                          <a:spcPts val="0"/>
                        </a:spcAft>
                      </a:pPr>
                      <a:r>
                        <a:rPr lang="en-US" sz="1100">
                          <a:effectLst/>
                        </a:rPr>
                        <a:t>40</a:t>
                      </a:r>
                      <a:endParaRPr lang="en-US" sz="1100">
                        <a:effectLst/>
                        <a:latin typeface="Calibri"/>
                        <a:ea typeface="Calibri"/>
                        <a:cs typeface="Times New Roman"/>
                      </a:endParaRPr>
                    </a:p>
                  </a:txBody>
                  <a:tcPr marL="68580" marR="68580" marT="0" marB="0"/>
                </a:tc>
                <a:tc hMerge="1">
                  <a:txBody>
                    <a:bodyPr/>
                    <a:lstStyle/>
                    <a:p>
                      <a:endParaRPr lang="en-US"/>
                    </a:p>
                  </a:txBody>
                  <a:tcPr/>
                </a:tc>
                <a:tc gridSpan="4">
                  <a:txBody>
                    <a:bodyPr/>
                    <a:lstStyle/>
                    <a:p>
                      <a:pPr marL="0" marR="0">
                        <a:lnSpc>
                          <a:spcPct val="115000"/>
                        </a:lnSpc>
                        <a:spcBef>
                          <a:spcPts val="0"/>
                        </a:spcBef>
                        <a:spcAft>
                          <a:spcPts val="0"/>
                        </a:spcAft>
                      </a:pPr>
                      <a:r>
                        <a:rPr lang="en-US" sz="1100" dirty="0">
                          <a:effectLst/>
                        </a:rPr>
                        <a:t>20</a:t>
                      </a:r>
                      <a:endParaRPr lang="en-US" sz="1100" dirty="0">
                        <a:effectLst/>
                        <a:latin typeface="Calibri"/>
                        <a:ea typeface="Calibri"/>
                        <a:cs typeface="Times New Roman"/>
                      </a:endParaRPr>
                    </a:p>
                  </a:txBody>
                  <a:tcPr marL="68580" marR="68580" marT="0" marB="0"/>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5"/>
                  </a:ext>
                </a:extLst>
              </a:tr>
            </a:tbl>
          </a:graphicData>
        </a:graphic>
      </p:graphicFrame>
      <p:sp>
        <p:nvSpPr>
          <p:cNvPr id="6" name="Rectangle 5"/>
          <p:cNvSpPr/>
          <p:nvPr/>
        </p:nvSpPr>
        <p:spPr>
          <a:xfrm>
            <a:off x="408561" y="3040454"/>
            <a:ext cx="10836613" cy="400110"/>
          </a:xfrm>
          <a:prstGeom prst="rect">
            <a:avLst/>
          </a:prstGeom>
        </p:spPr>
        <p:txBody>
          <a:bodyPr wrap="square">
            <a:spAutoFit/>
          </a:bodyPr>
          <a:lstStyle/>
          <a:p>
            <a:pPr algn="ctr"/>
            <a:r>
              <a:rPr lang="en-US" sz="2000" b="1" dirty="0"/>
              <a:t>Table 2: the frequency distribution of psychological symptoms associated with menopause</a:t>
            </a:r>
          </a:p>
        </p:txBody>
      </p:sp>
      <p:graphicFrame>
        <p:nvGraphicFramePr>
          <p:cNvPr id="7" name="Table 6"/>
          <p:cNvGraphicFramePr>
            <a:graphicFrameLocks noGrp="1"/>
          </p:cNvGraphicFramePr>
          <p:nvPr>
            <p:extLst>
              <p:ext uri="{D42A27DB-BD31-4B8C-83A1-F6EECF244321}">
                <p14:modId xmlns:p14="http://schemas.microsoft.com/office/powerpoint/2010/main" val="339207674"/>
              </p:ext>
            </p:extLst>
          </p:nvPr>
        </p:nvGraphicFramePr>
        <p:xfrm>
          <a:off x="1284051" y="3583005"/>
          <a:ext cx="8521429" cy="2743200"/>
        </p:xfrm>
        <a:graphic>
          <a:graphicData uri="http://schemas.openxmlformats.org/drawingml/2006/table">
            <a:tbl>
              <a:tblPr firstRow="1" firstCol="1" bandRow="1">
                <a:tableStyleId>{5C22544A-7EE6-4342-B048-85BDC9FD1C3A}</a:tableStyleId>
              </a:tblPr>
              <a:tblGrid>
                <a:gridCol w="2899208">
                  <a:extLst>
                    <a:ext uri="{9D8B030D-6E8A-4147-A177-3AD203B41FA5}">
                      <a16:colId xmlns:a16="http://schemas.microsoft.com/office/drawing/2014/main" val="20000"/>
                    </a:ext>
                  </a:extLst>
                </a:gridCol>
                <a:gridCol w="1121241">
                  <a:extLst>
                    <a:ext uri="{9D8B030D-6E8A-4147-A177-3AD203B41FA5}">
                      <a16:colId xmlns:a16="http://schemas.microsoft.com/office/drawing/2014/main" val="20001"/>
                    </a:ext>
                  </a:extLst>
                </a:gridCol>
                <a:gridCol w="1681861">
                  <a:extLst>
                    <a:ext uri="{9D8B030D-6E8A-4147-A177-3AD203B41FA5}">
                      <a16:colId xmlns:a16="http://schemas.microsoft.com/office/drawing/2014/main" val="20002"/>
                    </a:ext>
                  </a:extLst>
                </a:gridCol>
                <a:gridCol w="1114122">
                  <a:extLst>
                    <a:ext uri="{9D8B030D-6E8A-4147-A177-3AD203B41FA5}">
                      <a16:colId xmlns:a16="http://schemas.microsoft.com/office/drawing/2014/main" val="20003"/>
                    </a:ext>
                  </a:extLst>
                </a:gridCol>
                <a:gridCol w="1704997">
                  <a:extLst>
                    <a:ext uri="{9D8B030D-6E8A-4147-A177-3AD203B41FA5}">
                      <a16:colId xmlns:a16="http://schemas.microsoft.com/office/drawing/2014/main" val="20004"/>
                    </a:ext>
                  </a:extLst>
                </a:gridCol>
              </a:tblGrid>
              <a:tr h="0">
                <a:tc>
                  <a:txBody>
                    <a:bodyPr/>
                    <a:lstStyle/>
                    <a:p>
                      <a:pPr marL="0" marR="0" algn="just">
                        <a:lnSpc>
                          <a:spcPct val="150000"/>
                        </a:lnSpc>
                        <a:spcBef>
                          <a:spcPts val="0"/>
                        </a:spcBef>
                        <a:spcAft>
                          <a:spcPts val="0"/>
                        </a:spcAft>
                      </a:pPr>
                      <a:r>
                        <a:rPr lang="en-US" sz="1200">
                          <a:effectLst/>
                        </a:rPr>
                        <a:t>Depression</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Yes</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No</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0">
                <a:tc>
                  <a:txBody>
                    <a:bodyPr/>
                    <a:lstStyle/>
                    <a:p>
                      <a:pPr marL="0" marR="0" algn="just">
                        <a:lnSpc>
                          <a:spcPct val="150000"/>
                        </a:lnSpc>
                        <a:spcBef>
                          <a:spcPts val="0"/>
                        </a:spcBef>
                        <a:spcAft>
                          <a:spcPts val="0"/>
                        </a:spcAft>
                      </a:pPr>
                      <a:r>
                        <a:rPr lang="en-US" sz="1200">
                          <a:effectLst/>
                        </a:rPr>
                        <a:t>Depression</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101</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50%</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99</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49.5</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0">
                <a:tc>
                  <a:txBody>
                    <a:bodyPr/>
                    <a:lstStyle/>
                    <a:p>
                      <a:pPr marL="0" marR="0" algn="just">
                        <a:lnSpc>
                          <a:spcPct val="150000"/>
                        </a:lnSpc>
                        <a:spcBef>
                          <a:spcPts val="0"/>
                        </a:spcBef>
                        <a:spcAft>
                          <a:spcPts val="0"/>
                        </a:spcAft>
                      </a:pPr>
                      <a:r>
                        <a:rPr lang="en-US" sz="1200">
                          <a:effectLst/>
                        </a:rPr>
                        <a:t>Anxiety</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100</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500%</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100</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50.0%</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0">
                <a:tc>
                  <a:txBody>
                    <a:bodyPr/>
                    <a:lstStyle/>
                    <a:p>
                      <a:pPr marL="0" marR="0" algn="just">
                        <a:lnSpc>
                          <a:spcPct val="150000"/>
                        </a:lnSpc>
                        <a:spcBef>
                          <a:spcPts val="0"/>
                        </a:spcBef>
                        <a:spcAft>
                          <a:spcPts val="0"/>
                        </a:spcAft>
                      </a:pPr>
                      <a:r>
                        <a:rPr lang="en-US" sz="1200">
                          <a:effectLst/>
                        </a:rPr>
                        <a:t>Loneliness</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136</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68%</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64</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32.0%</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200025">
                <a:tc>
                  <a:txBody>
                    <a:bodyPr/>
                    <a:lstStyle/>
                    <a:p>
                      <a:pPr marL="0" marR="0" algn="just">
                        <a:lnSpc>
                          <a:spcPct val="150000"/>
                        </a:lnSpc>
                        <a:spcBef>
                          <a:spcPts val="0"/>
                        </a:spcBef>
                        <a:spcAft>
                          <a:spcPts val="0"/>
                        </a:spcAft>
                      </a:pPr>
                      <a:r>
                        <a:rPr lang="en-US" sz="1200">
                          <a:effectLst/>
                        </a:rPr>
                        <a:t>Emptiness</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104</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520%</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96</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48.0%</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r h="0">
                <a:tc>
                  <a:txBody>
                    <a:bodyPr/>
                    <a:lstStyle/>
                    <a:p>
                      <a:pPr marL="0" marR="0" algn="just">
                        <a:lnSpc>
                          <a:spcPct val="150000"/>
                        </a:lnSpc>
                        <a:spcBef>
                          <a:spcPts val="0"/>
                        </a:spcBef>
                        <a:spcAft>
                          <a:spcPts val="0"/>
                        </a:spcAft>
                      </a:pPr>
                      <a:r>
                        <a:rPr lang="en-US" sz="1200">
                          <a:effectLst/>
                        </a:rPr>
                        <a:t>Hot flashes</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103</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51.5%</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97</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48.5%</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5"/>
                  </a:ext>
                </a:extLst>
              </a:tr>
              <a:tr h="0">
                <a:tc>
                  <a:txBody>
                    <a:bodyPr/>
                    <a:lstStyle/>
                    <a:p>
                      <a:pPr marL="0" marR="0" algn="just">
                        <a:lnSpc>
                          <a:spcPct val="150000"/>
                        </a:lnSpc>
                        <a:spcBef>
                          <a:spcPts val="0"/>
                        </a:spcBef>
                        <a:spcAft>
                          <a:spcPts val="0"/>
                        </a:spcAft>
                      </a:pPr>
                      <a:r>
                        <a:rPr lang="en-US" sz="1200">
                          <a:effectLst/>
                        </a:rPr>
                        <a:t>Abdominal pain</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93</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46.5%</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107</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53.55</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6"/>
                  </a:ext>
                </a:extLst>
              </a:tr>
              <a:tr h="0">
                <a:tc>
                  <a:txBody>
                    <a:bodyPr/>
                    <a:lstStyle/>
                    <a:p>
                      <a:pPr marL="0" marR="0">
                        <a:lnSpc>
                          <a:spcPct val="150000"/>
                        </a:lnSpc>
                        <a:spcBef>
                          <a:spcPts val="0"/>
                        </a:spcBef>
                        <a:spcAft>
                          <a:spcPts val="0"/>
                        </a:spcAft>
                      </a:pPr>
                      <a:r>
                        <a:rPr lang="en-US" sz="1200">
                          <a:effectLst/>
                        </a:rPr>
                        <a:t>Dryness of vagina</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105</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52.55</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95</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47.5%</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7"/>
                  </a:ext>
                </a:extLst>
              </a:tr>
              <a:tr h="209550">
                <a:tc>
                  <a:txBody>
                    <a:bodyPr/>
                    <a:lstStyle/>
                    <a:p>
                      <a:pPr marL="0" marR="0" algn="just">
                        <a:lnSpc>
                          <a:spcPct val="150000"/>
                        </a:lnSpc>
                        <a:spcBef>
                          <a:spcPts val="0"/>
                        </a:spcBef>
                        <a:spcAft>
                          <a:spcPts val="0"/>
                        </a:spcAft>
                      </a:pPr>
                      <a:r>
                        <a:rPr lang="en-US" sz="1200">
                          <a:effectLst/>
                        </a:rPr>
                        <a:t>Feverish condition</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101</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50.5%</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99</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49.5%</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8"/>
                  </a:ext>
                </a:extLst>
              </a:tr>
              <a:tr h="57150">
                <a:tc>
                  <a:txBody>
                    <a:bodyPr/>
                    <a:lstStyle/>
                    <a:p>
                      <a:pPr marL="0" marR="0" algn="just">
                        <a:lnSpc>
                          <a:spcPct val="150000"/>
                        </a:lnSpc>
                        <a:spcBef>
                          <a:spcPts val="0"/>
                        </a:spcBef>
                        <a:spcAft>
                          <a:spcPts val="0"/>
                        </a:spcAft>
                      </a:pPr>
                      <a:r>
                        <a:rPr lang="en-US" sz="1200">
                          <a:effectLst/>
                        </a:rPr>
                        <a:t> </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 </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 </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 </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dirty="0">
                          <a:effectLst/>
                        </a:rPr>
                        <a:t> </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9"/>
                  </a:ext>
                </a:extLst>
              </a:tr>
            </a:tbl>
          </a:graphicData>
        </a:graphic>
      </p:graphicFrame>
    </p:spTree>
    <p:extLst>
      <p:ext uri="{BB962C8B-B14F-4D97-AF65-F5344CB8AC3E}">
        <p14:creationId xmlns:p14="http://schemas.microsoft.com/office/powerpoint/2010/main" val="1975168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83335" y="283335"/>
            <a:ext cx="11603865" cy="6375042"/>
          </a:xfrm>
        </p:spPr>
        <p:txBody>
          <a:bodyPr>
            <a:noAutofit/>
          </a:bodyPr>
          <a:lstStyle/>
          <a:p>
            <a:pPr algn="just"/>
            <a:r>
              <a:rPr lang="en-US" sz="2600" dirty="0" smtClean="0"/>
              <a:t>Table </a:t>
            </a:r>
            <a:r>
              <a:rPr lang="en-US" sz="2600" dirty="0"/>
              <a:t>3: showing the summary result of one sample Binomial test on psychological factors associated with menopause among women in south east </a:t>
            </a:r>
            <a:r>
              <a:rPr lang="en-US" sz="2600" dirty="0" smtClean="0"/>
              <a:t>Nigeria</a:t>
            </a:r>
          </a:p>
          <a:p>
            <a:pPr algn="just"/>
            <a:endParaRPr lang="en-US" sz="2600" dirty="0"/>
          </a:p>
          <a:p>
            <a:pPr algn="just"/>
            <a:endParaRPr lang="en-US" sz="2600" dirty="0" smtClean="0"/>
          </a:p>
          <a:p>
            <a:pPr algn="just"/>
            <a:endParaRPr lang="en-US" sz="4000" dirty="0"/>
          </a:p>
          <a:p>
            <a:pPr algn="just"/>
            <a:endParaRPr lang="en-US" sz="3200" dirty="0" smtClean="0"/>
          </a:p>
          <a:p>
            <a:pPr algn="just"/>
            <a:endParaRPr lang="en-US" sz="2600" b="1" dirty="0" smtClean="0"/>
          </a:p>
          <a:p>
            <a:pPr algn="just"/>
            <a:r>
              <a:rPr lang="en-US" sz="2600" b="1" dirty="0" smtClean="0"/>
              <a:t>Menopause</a:t>
            </a:r>
            <a:r>
              <a:rPr lang="en-US" sz="2600" dirty="0" smtClean="0"/>
              <a:t>:</a:t>
            </a:r>
          </a:p>
          <a:p>
            <a:pPr algn="just"/>
            <a:r>
              <a:rPr lang="en-US" sz="2600" dirty="0" smtClean="0"/>
              <a:t> </a:t>
            </a:r>
            <a:r>
              <a:rPr lang="en-US" sz="2600" b="1" dirty="0" smtClean="0"/>
              <a:t>Interpretation: Asymptotic significances are displayed. The significance level is .05.</a:t>
            </a:r>
            <a:endParaRPr lang="en-US" sz="2600" b="1" dirty="0"/>
          </a:p>
          <a:p>
            <a:pPr algn="just"/>
            <a:r>
              <a:rPr lang="en-US" sz="2600" dirty="0"/>
              <a:t>The result shows in table 3 that there is no significant </a:t>
            </a:r>
            <a:r>
              <a:rPr lang="en-US" sz="2600" dirty="0" smtClean="0"/>
              <a:t>association of depression </a:t>
            </a:r>
            <a:r>
              <a:rPr lang="en-US" sz="2600" dirty="0"/>
              <a:t>on menopause among women in south east </a:t>
            </a:r>
            <a:r>
              <a:rPr lang="en-US" sz="2600" dirty="0" smtClean="0"/>
              <a:t>Nigeria. No </a:t>
            </a:r>
            <a:r>
              <a:rPr lang="en-US" sz="2600" dirty="0"/>
              <a:t>significant association was detected of anxiety on menopause. A significant association was detected of loneliness on </a:t>
            </a:r>
            <a:r>
              <a:rPr lang="en-US" sz="2600" dirty="0" smtClean="0"/>
              <a:t>menopause, and no </a:t>
            </a:r>
            <a:r>
              <a:rPr lang="en-US" sz="2600" dirty="0"/>
              <a:t>significant associations was detected </a:t>
            </a:r>
            <a:r>
              <a:rPr lang="en-US" sz="2600" dirty="0" smtClean="0"/>
              <a:t>on period of </a:t>
            </a:r>
            <a:r>
              <a:rPr lang="en-US" sz="2600" dirty="0"/>
              <a:t>emptiness on menopause among women in south east Nigeria</a:t>
            </a:r>
            <a:r>
              <a:rPr lang="en-US" sz="2600" dirty="0" smtClean="0"/>
              <a:t>. Therefore the null hypothesis (Ho) was retained on 3, subsets of the variable.</a:t>
            </a:r>
            <a:endParaRPr lang="en-US" sz="2600" dirty="0"/>
          </a:p>
          <a:p>
            <a:endParaRPr lang="en-US" sz="2600" dirty="0"/>
          </a:p>
        </p:txBody>
      </p:sp>
      <p:graphicFrame>
        <p:nvGraphicFramePr>
          <p:cNvPr id="4" name="Table 3"/>
          <p:cNvGraphicFramePr>
            <a:graphicFrameLocks noGrp="1"/>
          </p:cNvGraphicFramePr>
          <p:nvPr>
            <p:extLst>
              <p:ext uri="{D42A27DB-BD31-4B8C-83A1-F6EECF244321}">
                <p14:modId xmlns:p14="http://schemas.microsoft.com/office/powerpoint/2010/main" val="147649196"/>
              </p:ext>
            </p:extLst>
          </p:nvPr>
        </p:nvGraphicFramePr>
        <p:xfrm>
          <a:off x="914402" y="1225682"/>
          <a:ext cx="8832715" cy="2583808"/>
        </p:xfrm>
        <a:graphic>
          <a:graphicData uri="http://schemas.openxmlformats.org/drawingml/2006/table">
            <a:tbl>
              <a:tblPr firstRow="1" firstCol="1" bandRow="1">
                <a:tableStyleId>{5C22544A-7EE6-4342-B048-85BDC9FD1C3A}</a:tableStyleId>
              </a:tblPr>
              <a:tblGrid>
                <a:gridCol w="330738">
                  <a:extLst>
                    <a:ext uri="{9D8B030D-6E8A-4147-A177-3AD203B41FA5}">
                      <a16:colId xmlns:a16="http://schemas.microsoft.com/office/drawing/2014/main" val="20000"/>
                    </a:ext>
                  </a:extLst>
                </a:gridCol>
                <a:gridCol w="3784266">
                  <a:extLst>
                    <a:ext uri="{9D8B030D-6E8A-4147-A177-3AD203B41FA5}">
                      <a16:colId xmlns:a16="http://schemas.microsoft.com/office/drawing/2014/main" val="20001"/>
                    </a:ext>
                  </a:extLst>
                </a:gridCol>
                <a:gridCol w="1678499">
                  <a:extLst>
                    <a:ext uri="{9D8B030D-6E8A-4147-A177-3AD203B41FA5}">
                      <a16:colId xmlns:a16="http://schemas.microsoft.com/office/drawing/2014/main" val="20002"/>
                    </a:ext>
                  </a:extLst>
                </a:gridCol>
                <a:gridCol w="1092020">
                  <a:extLst>
                    <a:ext uri="{9D8B030D-6E8A-4147-A177-3AD203B41FA5}">
                      <a16:colId xmlns:a16="http://schemas.microsoft.com/office/drawing/2014/main" val="20003"/>
                    </a:ext>
                  </a:extLst>
                </a:gridCol>
                <a:gridCol w="1947192">
                  <a:extLst>
                    <a:ext uri="{9D8B030D-6E8A-4147-A177-3AD203B41FA5}">
                      <a16:colId xmlns:a16="http://schemas.microsoft.com/office/drawing/2014/main" val="20004"/>
                    </a:ext>
                  </a:extLst>
                </a:gridCol>
              </a:tblGrid>
              <a:tr h="76364">
                <a:tc>
                  <a:txBody>
                    <a:bodyPr/>
                    <a:lstStyle/>
                    <a:p>
                      <a:pPr marL="0" marR="0" algn="just">
                        <a:lnSpc>
                          <a:spcPct val="150000"/>
                        </a:lnSpc>
                        <a:spcBef>
                          <a:spcPts val="0"/>
                        </a:spcBef>
                        <a:spcAft>
                          <a:spcPts val="0"/>
                        </a:spcAft>
                      </a:pPr>
                      <a:r>
                        <a:rPr lang="en-US" sz="1100" dirty="0">
                          <a:effectLst/>
                        </a:rPr>
                        <a:t> </a:t>
                      </a:r>
                      <a:endParaRPr lang="en-US" sz="1000" dirty="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Null hypothesis</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dirty="0">
                          <a:effectLst/>
                        </a:rPr>
                        <a:t>Test</a:t>
                      </a:r>
                      <a:endParaRPr lang="en-US" sz="1000" dirty="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Sig</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Decision</a:t>
                      </a:r>
                      <a:endParaRPr lang="en-US" sz="1000">
                        <a:effectLst/>
                        <a:latin typeface="Calibri"/>
                        <a:ea typeface="Calibri"/>
                        <a:cs typeface="Times New Roman"/>
                      </a:endParaRPr>
                    </a:p>
                  </a:txBody>
                  <a:tcPr marL="60435" marR="60435" marT="0" marB="0"/>
                </a:tc>
                <a:extLst>
                  <a:ext uri="{0D108BD9-81ED-4DB2-BD59-A6C34878D82A}">
                    <a16:rowId xmlns:a16="http://schemas.microsoft.com/office/drawing/2014/main" val="10000"/>
                  </a:ext>
                </a:extLst>
              </a:tr>
              <a:tr h="520222">
                <a:tc>
                  <a:txBody>
                    <a:bodyPr/>
                    <a:lstStyle/>
                    <a:p>
                      <a:pPr marL="0" marR="0" algn="just">
                        <a:lnSpc>
                          <a:spcPct val="150000"/>
                        </a:lnSpc>
                        <a:spcBef>
                          <a:spcPts val="0"/>
                        </a:spcBef>
                        <a:spcAft>
                          <a:spcPts val="0"/>
                        </a:spcAft>
                      </a:pPr>
                      <a:r>
                        <a:rPr lang="en-US" sz="1100">
                          <a:effectLst/>
                        </a:rPr>
                        <a:t>1</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dirty="0">
                          <a:effectLst/>
                        </a:rPr>
                        <a:t> The categorized defined by depression, and depression occurs with prohibition of </a:t>
                      </a:r>
                      <a:r>
                        <a:rPr lang="en-US" sz="1100" baseline="0" dirty="0" smtClean="0">
                          <a:effectLst/>
                        </a:rPr>
                        <a:t> 0.5</a:t>
                      </a:r>
                      <a:endParaRPr lang="en-US" sz="1000" dirty="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One-sample Binomial test</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.944</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dirty="0">
                          <a:effectLst/>
                        </a:rPr>
                        <a:t>Retain the null hypothesis</a:t>
                      </a:r>
                      <a:endParaRPr lang="en-US" sz="1000" dirty="0">
                        <a:effectLst/>
                        <a:latin typeface="Calibri"/>
                        <a:ea typeface="Calibri"/>
                        <a:cs typeface="Times New Roman"/>
                      </a:endParaRPr>
                    </a:p>
                  </a:txBody>
                  <a:tcPr marL="60435" marR="60435" marT="0" marB="0"/>
                </a:tc>
                <a:extLst>
                  <a:ext uri="{0D108BD9-81ED-4DB2-BD59-A6C34878D82A}">
                    <a16:rowId xmlns:a16="http://schemas.microsoft.com/office/drawing/2014/main" val="10001"/>
                  </a:ext>
                </a:extLst>
              </a:tr>
              <a:tr h="520222">
                <a:tc>
                  <a:txBody>
                    <a:bodyPr/>
                    <a:lstStyle/>
                    <a:p>
                      <a:pPr marL="0" marR="0" algn="just">
                        <a:lnSpc>
                          <a:spcPct val="150000"/>
                        </a:lnSpc>
                        <a:spcBef>
                          <a:spcPts val="0"/>
                        </a:spcBef>
                        <a:spcAft>
                          <a:spcPts val="0"/>
                        </a:spcAft>
                      </a:pPr>
                      <a:r>
                        <a:rPr lang="en-US" sz="1100">
                          <a:effectLst/>
                        </a:rPr>
                        <a:t>2</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dirty="0">
                          <a:effectLst/>
                        </a:rPr>
                        <a:t>The categorized defined by anxiety, and anxiety occur with probabilities of </a:t>
                      </a:r>
                      <a:r>
                        <a:rPr lang="en-US" sz="1100" dirty="0" smtClean="0">
                          <a:effectLst/>
                        </a:rPr>
                        <a:t>0.5</a:t>
                      </a:r>
                      <a:endParaRPr lang="en-US" sz="1000" dirty="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One-sample Binomial test</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1.00</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Retain the null hypothesis</a:t>
                      </a:r>
                      <a:endParaRPr lang="en-US" sz="1000">
                        <a:effectLst/>
                        <a:latin typeface="Calibri"/>
                        <a:ea typeface="Calibri"/>
                        <a:cs typeface="Times New Roman"/>
                      </a:endParaRPr>
                    </a:p>
                  </a:txBody>
                  <a:tcPr marL="60435" marR="60435" marT="0" marB="0"/>
                </a:tc>
                <a:extLst>
                  <a:ext uri="{0D108BD9-81ED-4DB2-BD59-A6C34878D82A}">
                    <a16:rowId xmlns:a16="http://schemas.microsoft.com/office/drawing/2014/main" val="10002"/>
                  </a:ext>
                </a:extLst>
              </a:tr>
              <a:tr h="520222">
                <a:tc>
                  <a:txBody>
                    <a:bodyPr/>
                    <a:lstStyle/>
                    <a:p>
                      <a:pPr marL="0" marR="0" algn="just">
                        <a:lnSpc>
                          <a:spcPct val="150000"/>
                        </a:lnSpc>
                        <a:spcBef>
                          <a:spcPts val="0"/>
                        </a:spcBef>
                        <a:spcAft>
                          <a:spcPts val="0"/>
                        </a:spcAft>
                      </a:pPr>
                      <a:r>
                        <a:rPr lang="en-US" sz="1100">
                          <a:effectLst/>
                        </a:rPr>
                        <a:t>3</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dirty="0">
                          <a:effectLst/>
                        </a:rPr>
                        <a:t> The categorized  defined by loneliness which occurs with probabilities of </a:t>
                      </a:r>
                      <a:r>
                        <a:rPr lang="en-US" sz="1100" dirty="0" smtClean="0">
                          <a:effectLst/>
                        </a:rPr>
                        <a:t>0.5</a:t>
                      </a:r>
                      <a:endParaRPr lang="en-US" sz="1000" dirty="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One-sample Binomial test</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.000</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Reject the null hypothesis</a:t>
                      </a:r>
                      <a:endParaRPr lang="en-US" sz="1000">
                        <a:effectLst/>
                        <a:latin typeface="Calibri"/>
                        <a:ea typeface="Calibri"/>
                        <a:cs typeface="Times New Roman"/>
                      </a:endParaRPr>
                    </a:p>
                  </a:txBody>
                  <a:tcPr marL="60435" marR="60435" marT="0" marB="0"/>
                </a:tc>
                <a:extLst>
                  <a:ext uri="{0D108BD9-81ED-4DB2-BD59-A6C34878D82A}">
                    <a16:rowId xmlns:a16="http://schemas.microsoft.com/office/drawing/2014/main" val="10003"/>
                  </a:ext>
                </a:extLst>
              </a:tr>
              <a:tr h="520222">
                <a:tc rowSpan="2">
                  <a:txBody>
                    <a:bodyPr/>
                    <a:lstStyle/>
                    <a:p>
                      <a:pPr marL="0" marR="0" algn="just">
                        <a:lnSpc>
                          <a:spcPct val="150000"/>
                        </a:lnSpc>
                        <a:spcBef>
                          <a:spcPts val="0"/>
                        </a:spcBef>
                        <a:spcAft>
                          <a:spcPts val="0"/>
                        </a:spcAft>
                      </a:pPr>
                      <a:r>
                        <a:rPr lang="en-US" sz="1100" dirty="0">
                          <a:effectLst/>
                        </a:rPr>
                        <a:t>4</a:t>
                      </a:r>
                      <a:endParaRPr lang="en-US" sz="1000" dirty="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The categorized defined by emptiness, which occurs with probabilities of 0.5</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One-sample binomial test</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.621</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Retains the null hypothesis</a:t>
                      </a:r>
                      <a:endParaRPr lang="en-US" sz="1000">
                        <a:effectLst/>
                        <a:latin typeface="Calibri"/>
                        <a:ea typeface="Calibri"/>
                        <a:cs typeface="Times New Roman"/>
                      </a:endParaRPr>
                    </a:p>
                  </a:txBody>
                  <a:tcPr marL="60435" marR="60435" marT="0" marB="0"/>
                </a:tc>
                <a:extLst>
                  <a:ext uri="{0D108BD9-81ED-4DB2-BD59-A6C34878D82A}">
                    <a16:rowId xmlns:a16="http://schemas.microsoft.com/office/drawing/2014/main" val="10004"/>
                  </a:ext>
                </a:extLst>
              </a:tr>
              <a:tr h="245947">
                <a:tc vMerge="1">
                  <a:txBody>
                    <a:bodyPr/>
                    <a:lstStyle/>
                    <a:p>
                      <a:endParaRPr lang="en-US"/>
                    </a:p>
                  </a:txBody>
                  <a:tcPr/>
                </a:tc>
                <a:tc>
                  <a:txBody>
                    <a:bodyPr/>
                    <a:lstStyle/>
                    <a:p>
                      <a:pPr marL="0" marR="0" algn="just">
                        <a:lnSpc>
                          <a:spcPct val="150000"/>
                        </a:lnSpc>
                        <a:spcBef>
                          <a:spcPts val="0"/>
                        </a:spcBef>
                        <a:spcAft>
                          <a:spcPts val="0"/>
                        </a:spcAft>
                      </a:pPr>
                      <a:r>
                        <a:rPr lang="en-US" sz="1100" dirty="0">
                          <a:effectLst/>
                        </a:rPr>
                        <a:t> </a:t>
                      </a:r>
                      <a:endParaRPr lang="en-US" sz="1000" dirty="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dirty="0">
                          <a:effectLst/>
                        </a:rPr>
                        <a:t> </a:t>
                      </a:r>
                      <a:endParaRPr lang="en-US" sz="1000" dirty="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a:effectLst/>
                        </a:rPr>
                        <a:t> </a:t>
                      </a:r>
                      <a:endParaRPr lang="en-US" sz="1000">
                        <a:effectLst/>
                        <a:latin typeface="Calibri"/>
                        <a:ea typeface="Calibri"/>
                        <a:cs typeface="Times New Roman"/>
                      </a:endParaRPr>
                    </a:p>
                  </a:txBody>
                  <a:tcPr marL="60435" marR="60435" marT="0" marB="0"/>
                </a:tc>
                <a:tc>
                  <a:txBody>
                    <a:bodyPr/>
                    <a:lstStyle/>
                    <a:p>
                      <a:pPr marL="0" marR="0" algn="just">
                        <a:lnSpc>
                          <a:spcPct val="150000"/>
                        </a:lnSpc>
                        <a:spcBef>
                          <a:spcPts val="0"/>
                        </a:spcBef>
                        <a:spcAft>
                          <a:spcPts val="0"/>
                        </a:spcAft>
                      </a:pPr>
                      <a:r>
                        <a:rPr lang="en-US" sz="1100" dirty="0">
                          <a:effectLst/>
                        </a:rPr>
                        <a:t> </a:t>
                      </a:r>
                      <a:endParaRPr lang="en-US" sz="1000" dirty="0">
                        <a:effectLst/>
                        <a:latin typeface="Calibri"/>
                        <a:ea typeface="Calibri"/>
                        <a:cs typeface="Times New Roman"/>
                      </a:endParaRPr>
                    </a:p>
                  </a:txBody>
                  <a:tcPr marL="60435" marR="60435" marT="0" marB="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6731681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56104" y="127316"/>
            <a:ext cx="11475077" cy="6413679"/>
          </a:xfrm>
        </p:spPr>
        <p:txBody>
          <a:bodyPr>
            <a:normAutofit fontScale="85000" lnSpcReduction="20000"/>
          </a:bodyPr>
          <a:lstStyle/>
          <a:p>
            <a:pPr algn="just"/>
            <a:r>
              <a:rPr lang="en-US" b="1" dirty="0"/>
              <a:t>Table 4: showing the summary result of one-sample Binomial test on health factors associated </a:t>
            </a:r>
            <a:r>
              <a:rPr lang="en-US" b="1" dirty="0" smtClean="0"/>
              <a:t>with </a:t>
            </a:r>
            <a:r>
              <a:rPr lang="en-US" b="1" dirty="0"/>
              <a:t>menopause among women in  south east </a:t>
            </a:r>
            <a:r>
              <a:rPr lang="en-US" b="1" dirty="0" smtClean="0"/>
              <a:t>Nigeria.</a:t>
            </a:r>
          </a:p>
          <a:p>
            <a:pPr algn="just"/>
            <a:endParaRPr lang="en-US" dirty="0"/>
          </a:p>
          <a:p>
            <a:pPr algn="just"/>
            <a:endParaRPr lang="en-US" dirty="0" smtClean="0"/>
          </a:p>
          <a:p>
            <a:pPr algn="just"/>
            <a:endParaRPr lang="en-US" dirty="0"/>
          </a:p>
          <a:p>
            <a:pPr algn="just"/>
            <a:endParaRPr lang="en-US" dirty="0" smtClean="0"/>
          </a:p>
          <a:p>
            <a:pPr algn="just"/>
            <a:endParaRPr lang="en-US" dirty="0"/>
          </a:p>
          <a:p>
            <a:pPr algn="just"/>
            <a:endParaRPr lang="en-US" dirty="0" smtClean="0"/>
          </a:p>
          <a:p>
            <a:pPr algn="just"/>
            <a:endParaRPr lang="en-US" dirty="0"/>
          </a:p>
          <a:p>
            <a:endParaRPr lang="en-US" sz="3600" dirty="0" smtClean="0"/>
          </a:p>
          <a:p>
            <a:pPr algn="just"/>
            <a:endParaRPr lang="en-US" sz="2800" b="1" dirty="0" smtClean="0"/>
          </a:p>
          <a:p>
            <a:pPr algn="just"/>
            <a:r>
              <a:rPr lang="en-US" sz="2800" b="1" dirty="0" smtClean="0"/>
              <a:t>Menopause </a:t>
            </a:r>
            <a:r>
              <a:rPr lang="en-US" sz="2800" dirty="0" smtClean="0"/>
              <a:t>: Asymptotic significances are displayed. The significance level is .05</a:t>
            </a:r>
          </a:p>
          <a:p>
            <a:pPr algn="just"/>
            <a:r>
              <a:rPr lang="en-US" sz="2800" dirty="0" smtClean="0"/>
              <a:t> </a:t>
            </a:r>
            <a:r>
              <a:rPr lang="en-US" sz="2800" b="1" dirty="0" smtClean="0"/>
              <a:t>Interpretation</a:t>
            </a:r>
            <a:endParaRPr lang="en-US" sz="2800" b="1" dirty="0"/>
          </a:p>
          <a:p>
            <a:pPr algn="just"/>
            <a:r>
              <a:rPr lang="en-US" sz="2800" dirty="0"/>
              <a:t> The result shows in table 4 that there is no significant association of hot flashes on menopause among women </a:t>
            </a:r>
            <a:r>
              <a:rPr lang="en-US" sz="2800" dirty="0" smtClean="0"/>
              <a:t>in </a:t>
            </a:r>
            <a:r>
              <a:rPr lang="en-US" sz="2800" dirty="0"/>
              <a:t>south east Nigeria. No significant association was detected in abdominal pain on menopause. No significant association was detected in the dryness of vagina on menopause, and no significant association was detected in feverish condition on menopause among women in south east Nigeria</a:t>
            </a:r>
            <a:r>
              <a:rPr lang="en-US" sz="2800" dirty="0" smtClean="0"/>
              <a:t>. We therefore retain the null hypotheses (Ho) and reject the alternate hypotheses.</a:t>
            </a:r>
            <a:endParaRPr lang="en-US" sz="2800" dirty="0"/>
          </a:p>
          <a:p>
            <a:pPr algn="just"/>
            <a:endParaRPr lang="en-US" dirty="0" smtClean="0"/>
          </a:p>
          <a:p>
            <a:pPr algn="just"/>
            <a:endParaRPr lang="en-US" dirty="0"/>
          </a:p>
        </p:txBody>
      </p:sp>
      <p:graphicFrame>
        <p:nvGraphicFramePr>
          <p:cNvPr id="2" name="Table 1"/>
          <p:cNvGraphicFramePr>
            <a:graphicFrameLocks noGrp="1"/>
          </p:cNvGraphicFramePr>
          <p:nvPr>
            <p:extLst>
              <p:ext uri="{D42A27DB-BD31-4B8C-83A1-F6EECF244321}">
                <p14:modId xmlns:p14="http://schemas.microsoft.com/office/powerpoint/2010/main" val="1422942238"/>
              </p:ext>
            </p:extLst>
          </p:nvPr>
        </p:nvGraphicFramePr>
        <p:xfrm>
          <a:off x="589497" y="640361"/>
          <a:ext cx="10486415" cy="3181624"/>
        </p:xfrm>
        <a:graphic>
          <a:graphicData uri="http://schemas.openxmlformats.org/drawingml/2006/table">
            <a:tbl>
              <a:tblPr firstRow="1" firstCol="1" bandRow="1">
                <a:tableStyleId>{5C22544A-7EE6-4342-B048-85BDC9FD1C3A}</a:tableStyleId>
              </a:tblPr>
              <a:tblGrid>
                <a:gridCol w="369650">
                  <a:extLst>
                    <a:ext uri="{9D8B030D-6E8A-4147-A177-3AD203B41FA5}">
                      <a16:colId xmlns:a16="http://schemas.microsoft.com/office/drawing/2014/main" val="20000"/>
                    </a:ext>
                  </a:extLst>
                </a:gridCol>
                <a:gridCol w="4290979">
                  <a:extLst>
                    <a:ext uri="{9D8B030D-6E8A-4147-A177-3AD203B41FA5}">
                      <a16:colId xmlns:a16="http://schemas.microsoft.com/office/drawing/2014/main" val="20001"/>
                    </a:ext>
                  </a:extLst>
                </a:gridCol>
                <a:gridCol w="1702922">
                  <a:extLst>
                    <a:ext uri="{9D8B030D-6E8A-4147-A177-3AD203B41FA5}">
                      <a16:colId xmlns:a16="http://schemas.microsoft.com/office/drawing/2014/main" val="20002"/>
                    </a:ext>
                  </a:extLst>
                </a:gridCol>
                <a:gridCol w="806647">
                  <a:extLst>
                    <a:ext uri="{9D8B030D-6E8A-4147-A177-3AD203B41FA5}">
                      <a16:colId xmlns:a16="http://schemas.microsoft.com/office/drawing/2014/main" val="20003"/>
                    </a:ext>
                  </a:extLst>
                </a:gridCol>
                <a:gridCol w="3316217">
                  <a:extLst>
                    <a:ext uri="{9D8B030D-6E8A-4147-A177-3AD203B41FA5}">
                      <a16:colId xmlns:a16="http://schemas.microsoft.com/office/drawing/2014/main" val="20004"/>
                    </a:ext>
                  </a:extLst>
                </a:gridCol>
              </a:tblGrid>
              <a:tr h="225006">
                <a:tc>
                  <a:txBody>
                    <a:bodyPr/>
                    <a:lstStyle/>
                    <a:p>
                      <a:pPr marL="0" marR="0" algn="just">
                        <a:lnSpc>
                          <a:spcPct val="150000"/>
                        </a:lnSpc>
                        <a:spcBef>
                          <a:spcPts val="0"/>
                        </a:spcBef>
                        <a:spcAft>
                          <a:spcPts val="0"/>
                        </a:spcAft>
                      </a:pPr>
                      <a:r>
                        <a:rPr lang="en-US" sz="1200" dirty="0">
                          <a:effectLst/>
                        </a:rPr>
                        <a:t> </a:t>
                      </a:r>
                      <a:endParaRPr lang="en-US" sz="1100" dirty="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dirty="0">
                          <a:effectLst/>
                        </a:rPr>
                        <a:t>Null Hypothesis</a:t>
                      </a:r>
                      <a:endParaRPr lang="en-US" sz="1100" dirty="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Test</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Sig</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Decision</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0"/>
                  </a:ext>
                </a:extLst>
              </a:tr>
              <a:tr h="726826">
                <a:tc>
                  <a:txBody>
                    <a:bodyPr/>
                    <a:lstStyle/>
                    <a:p>
                      <a:pPr marL="342900" marR="0" lvl="0" indent="-342900" algn="just">
                        <a:lnSpc>
                          <a:spcPct val="150000"/>
                        </a:lnSpc>
                        <a:spcBef>
                          <a:spcPts val="0"/>
                        </a:spcBef>
                        <a:spcAft>
                          <a:spcPts val="0"/>
                        </a:spcAft>
                        <a:buFont typeface="+mj-lt"/>
                        <a:buAutoNum type="arabicPeriod"/>
                      </a:pPr>
                      <a:r>
                        <a:rPr lang="en-US" sz="1200" dirty="0">
                          <a:effectLst/>
                        </a:rPr>
                        <a:t> </a:t>
                      </a:r>
                      <a:endParaRPr lang="en-US" sz="1100" dirty="0">
                        <a:effectLst/>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200">
                          <a:effectLst/>
                        </a:rPr>
                        <a:t>Categorized defined by hot flashes and hot flashes occur with probabilities of 0.5</a:t>
                      </a:r>
                      <a:endParaRPr lang="en-US" sz="1100">
                        <a:effectLst/>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200">
                          <a:effectLst/>
                        </a:rPr>
                        <a:t>One sample Binomial test</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.724</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Retain the null hypothesis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1"/>
                  </a:ext>
                </a:extLst>
              </a:tr>
              <a:tr h="726826">
                <a:tc>
                  <a:txBody>
                    <a:bodyPr/>
                    <a:lstStyle/>
                    <a:p>
                      <a:pPr marL="342900" marR="0" lvl="0" indent="-342900" algn="just">
                        <a:lnSpc>
                          <a:spcPct val="150000"/>
                        </a:lnSpc>
                        <a:spcBef>
                          <a:spcPts val="0"/>
                        </a:spcBef>
                        <a:spcAft>
                          <a:spcPts val="0"/>
                        </a:spcAft>
                        <a:buFont typeface="+mj-lt"/>
                        <a:buAutoNum type="arabicPeriod"/>
                      </a:pPr>
                      <a:r>
                        <a:rPr lang="en-US" sz="1200">
                          <a:effectLst/>
                        </a:rPr>
                        <a:t> </a:t>
                      </a:r>
                      <a:endParaRPr lang="en-US" sz="1100">
                        <a:effectLst/>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200">
                          <a:effectLst/>
                        </a:rPr>
                        <a:t>The categories defined by abdominal pain and abdominal pain occur with probabilities of 0.5</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One-sample Binomial test</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.358</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Retain the null hypothesis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2"/>
                  </a:ext>
                </a:extLst>
              </a:tr>
              <a:tr h="726826">
                <a:tc>
                  <a:txBody>
                    <a:bodyPr/>
                    <a:lstStyle/>
                    <a:p>
                      <a:pPr marL="342900" marR="0" lvl="0" indent="-342900" algn="just">
                        <a:lnSpc>
                          <a:spcPct val="150000"/>
                        </a:lnSpc>
                        <a:spcBef>
                          <a:spcPts val="0"/>
                        </a:spcBef>
                        <a:spcAft>
                          <a:spcPts val="0"/>
                        </a:spcAft>
                        <a:buFont typeface="+mj-lt"/>
                        <a:buAutoNum type="arabicPeriod"/>
                      </a:pPr>
                      <a:r>
                        <a:rPr lang="en-US" sz="1200">
                          <a:effectLst/>
                        </a:rPr>
                        <a:t> </a:t>
                      </a:r>
                      <a:endParaRPr lang="en-US" sz="1100">
                        <a:effectLst/>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200">
                          <a:effectLst/>
                        </a:rPr>
                        <a:t> The categories  defined by dryness of vagina which occurs with the probabilities of 0.5</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One-sample Binomial test</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.525</a:t>
                      </a:r>
                      <a:endParaRPr lang="en-US" sz="110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a:effectLst/>
                        </a:rPr>
                        <a:t> Retain the null hypothesis</a:t>
                      </a:r>
                      <a:endParaRPr lang="en-US" sz="1100">
                        <a:effectLst/>
                        <a:latin typeface="Calibri"/>
                        <a:ea typeface="Calibri"/>
                        <a:cs typeface="Times New Roman"/>
                      </a:endParaRPr>
                    </a:p>
                  </a:txBody>
                  <a:tcPr marL="68580" marR="68580" marT="0" marB="0"/>
                </a:tc>
                <a:extLst>
                  <a:ext uri="{0D108BD9-81ED-4DB2-BD59-A6C34878D82A}">
                    <a16:rowId xmlns:a16="http://schemas.microsoft.com/office/drawing/2014/main" val="10003"/>
                  </a:ext>
                </a:extLst>
              </a:tr>
              <a:tr h="726826">
                <a:tc>
                  <a:txBody>
                    <a:bodyPr/>
                    <a:lstStyle/>
                    <a:p>
                      <a:pPr marL="342900" marR="0" lvl="0" indent="-342900" algn="just">
                        <a:lnSpc>
                          <a:spcPct val="150000"/>
                        </a:lnSpc>
                        <a:spcBef>
                          <a:spcPts val="0"/>
                        </a:spcBef>
                        <a:spcAft>
                          <a:spcPts val="0"/>
                        </a:spcAft>
                        <a:buFont typeface="+mj-lt"/>
                        <a:buAutoNum type="arabicPeriod"/>
                      </a:pPr>
                      <a:r>
                        <a:rPr lang="en-US" sz="1200">
                          <a:effectLst/>
                        </a:rPr>
                        <a:t> </a:t>
                      </a:r>
                      <a:endParaRPr lang="en-US" sz="1100">
                        <a:effectLst/>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200" dirty="0">
                          <a:effectLst/>
                        </a:rPr>
                        <a:t>The categories defined by feverish condition which occurs with probabilities of 0.5</a:t>
                      </a:r>
                      <a:endParaRPr lang="en-US" sz="1100" dirty="0">
                        <a:effectLst/>
                        <a:latin typeface="Calibri"/>
                        <a:ea typeface="Calibri"/>
                        <a:cs typeface="Times New Roman"/>
                      </a:endParaRPr>
                    </a:p>
                  </a:txBody>
                  <a:tcPr marL="68580" marR="68580" marT="0" marB="0"/>
                </a:tc>
                <a:tc>
                  <a:txBody>
                    <a:bodyPr/>
                    <a:lstStyle/>
                    <a:p>
                      <a:pPr marL="0" marR="0">
                        <a:lnSpc>
                          <a:spcPct val="150000"/>
                        </a:lnSpc>
                        <a:spcBef>
                          <a:spcPts val="0"/>
                        </a:spcBef>
                        <a:spcAft>
                          <a:spcPts val="0"/>
                        </a:spcAft>
                      </a:pPr>
                      <a:r>
                        <a:rPr lang="en-US" sz="1200" dirty="0">
                          <a:effectLst/>
                        </a:rPr>
                        <a:t>One sample Binomial </a:t>
                      </a:r>
                      <a:r>
                        <a:rPr lang="en-US" sz="1200" dirty="0" smtClean="0">
                          <a:effectLst/>
                        </a:rPr>
                        <a:t>test </a:t>
                      </a:r>
                      <a:endParaRPr lang="en-US" sz="1100" dirty="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dirty="0">
                          <a:effectLst/>
                        </a:rPr>
                        <a:t>.944</a:t>
                      </a:r>
                      <a:endParaRPr lang="en-US" sz="1100" dirty="0">
                        <a:effectLst/>
                        <a:latin typeface="Calibri"/>
                        <a:ea typeface="Calibri"/>
                        <a:cs typeface="Times New Roman"/>
                      </a:endParaRPr>
                    </a:p>
                  </a:txBody>
                  <a:tcPr marL="68580" marR="68580" marT="0" marB="0"/>
                </a:tc>
                <a:tc>
                  <a:txBody>
                    <a:bodyPr/>
                    <a:lstStyle/>
                    <a:p>
                      <a:pPr marL="0" marR="0" algn="just">
                        <a:lnSpc>
                          <a:spcPct val="150000"/>
                        </a:lnSpc>
                        <a:spcBef>
                          <a:spcPts val="0"/>
                        </a:spcBef>
                        <a:spcAft>
                          <a:spcPts val="0"/>
                        </a:spcAft>
                      </a:pPr>
                      <a:r>
                        <a:rPr lang="en-US" sz="1200" dirty="0">
                          <a:effectLst/>
                        </a:rPr>
                        <a:t> Retain the null hypothesis</a:t>
                      </a:r>
                      <a:endParaRPr lang="en-US" sz="1100" dirty="0">
                        <a:effectLst/>
                        <a:latin typeface="Calibri"/>
                        <a:ea typeface="Calibri"/>
                        <a:cs typeface="Times New Roman"/>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62435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34850" y="244699"/>
            <a:ext cx="11475077" cy="6349284"/>
          </a:xfrm>
        </p:spPr>
        <p:txBody>
          <a:bodyPr>
            <a:normAutofit fontScale="92500" lnSpcReduction="20000"/>
          </a:bodyPr>
          <a:lstStyle/>
          <a:p>
            <a:pPr marL="342900" indent="-342900" algn="just">
              <a:buFont typeface="Arial" panose="020B0604020202020204" pitchFamily="34" charset="0"/>
              <a:buChar char="•"/>
            </a:pPr>
            <a:r>
              <a:rPr lang="en-US" b="1" dirty="0" smtClean="0">
                <a:latin typeface="Times New Roman" pitchFamily="18" charset="0"/>
                <a:cs typeface="Times New Roman" pitchFamily="18" charset="0"/>
              </a:rPr>
              <a:t>DISCUSSION/ CONCLUSION</a:t>
            </a:r>
          </a:p>
          <a:p>
            <a:pPr algn="just"/>
            <a:r>
              <a:rPr lang="en-US" dirty="0" smtClean="0">
                <a:latin typeface="Times New Roman" pitchFamily="18" charset="0"/>
                <a:cs typeface="Times New Roman" pitchFamily="18" charset="0"/>
              </a:rPr>
              <a:t>The </a:t>
            </a:r>
            <a:r>
              <a:rPr lang="en-US" dirty="0">
                <a:latin typeface="Times New Roman" pitchFamily="18" charset="0"/>
                <a:cs typeface="Times New Roman" pitchFamily="18" charset="0"/>
              </a:rPr>
              <a:t>result of this study showed in hypothesis one that there is no significant association of psychological symptoms of depression, anxiety, loneliness and period of emptiness on menopause among women in Imo state. The analysis of individual cells revealed that loneliness associated significantly to menopause among women in Imo </a:t>
            </a:r>
            <a:r>
              <a:rPr lang="en-US" dirty="0" smtClean="0">
                <a:latin typeface="Times New Roman" pitchFamily="18" charset="0"/>
                <a:cs typeface="Times New Roman" pitchFamily="18" charset="0"/>
              </a:rPr>
              <a:t>state, South-East Nigeria. </a:t>
            </a:r>
            <a:r>
              <a:rPr lang="en-US" dirty="0">
                <a:latin typeface="Times New Roman" pitchFamily="18" charset="0"/>
                <a:cs typeface="Times New Roman" pitchFamily="18" charset="0"/>
              </a:rPr>
              <a:t>T</a:t>
            </a:r>
            <a:r>
              <a:rPr lang="en-US" dirty="0" smtClean="0">
                <a:latin typeface="Times New Roman" pitchFamily="18" charset="0"/>
                <a:cs typeface="Times New Roman" pitchFamily="18" charset="0"/>
              </a:rPr>
              <a:t>herefore </a:t>
            </a:r>
            <a:r>
              <a:rPr lang="en-US" dirty="0">
                <a:latin typeface="Times New Roman" pitchFamily="18" charset="0"/>
                <a:cs typeface="Times New Roman" pitchFamily="18" charset="0"/>
              </a:rPr>
              <a:t>women who have attended the age of menopause was found to be usually lonely in Imo state. </a:t>
            </a:r>
            <a:r>
              <a:rPr lang="en-US" dirty="0" smtClean="0">
                <a:latin typeface="Times New Roman" pitchFamily="18" charset="0"/>
                <a:cs typeface="Times New Roman" pitchFamily="18" charset="0"/>
              </a:rPr>
              <a:t>In the percentage contribution of these sub-sets, loneliness is associated with menopause followed by depression, period of emptiness and anxiety.</a:t>
            </a:r>
            <a:endParaRPr lang="en-US" dirty="0">
              <a:latin typeface="Times New Roman" pitchFamily="18" charset="0"/>
              <a:cs typeface="Times New Roman" pitchFamily="18" charset="0"/>
            </a:endParaRPr>
          </a:p>
          <a:p>
            <a:pPr algn="just"/>
            <a:r>
              <a:rPr lang="en-US" dirty="0">
                <a:latin typeface="Times New Roman" pitchFamily="18" charset="0"/>
                <a:cs typeface="Times New Roman" pitchFamily="18" charset="0"/>
              </a:rPr>
              <a:t>This finding was supported by </a:t>
            </a:r>
            <a:r>
              <a:rPr lang="en-US" dirty="0" err="1">
                <a:latin typeface="Times New Roman" pitchFamily="18" charset="0"/>
                <a:cs typeface="Times New Roman" pitchFamily="18" charset="0"/>
              </a:rPr>
              <a:t>Fernadez</a:t>
            </a:r>
            <a:r>
              <a:rPr lang="en-US" dirty="0">
                <a:latin typeface="Times New Roman" pitchFamily="18" charset="0"/>
                <a:cs typeface="Times New Roman" pitchFamily="18" charset="0"/>
              </a:rPr>
              <a:t>-Alonso, </a:t>
            </a:r>
            <a:r>
              <a:rPr lang="en-US" dirty="0" err="1">
                <a:latin typeface="Times New Roman" pitchFamily="18" charset="0"/>
                <a:cs typeface="Times New Roman" pitchFamily="18" charset="0"/>
              </a:rPr>
              <a:t>Trabalon</a:t>
            </a:r>
            <a:r>
              <a:rPr lang="en-US" dirty="0">
                <a:latin typeface="Times New Roman" pitchFamily="18" charset="0"/>
                <a:cs typeface="Times New Roman" pitchFamily="18" charset="0"/>
              </a:rPr>
              <a:t>-Pastor, Vera, </a:t>
            </a:r>
            <a:r>
              <a:rPr lang="en-US" dirty="0" err="1" smtClean="0">
                <a:latin typeface="Times New Roman" pitchFamily="18" charset="0"/>
                <a:cs typeface="Times New Roman" pitchFamily="18" charset="0"/>
              </a:rPr>
              <a:t>Chedrau</a:t>
            </a:r>
            <a:r>
              <a:rPr lang="en-US" dirty="0" smtClean="0">
                <a:latin typeface="Times New Roman" pitchFamily="18" charset="0"/>
                <a:cs typeface="Times New Roman" pitchFamily="18" charset="0"/>
              </a:rPr>
              <a:t>. </a:t>
            </a:r>
            <a:r>
              <a:rPr lang="en-US" dirty="0">
                <a:latin typeface="Times New Roman" pitchFamily="18" charset="0"/>
                <a:cs typeface="Times New Roman" pitchFamily="18" charset="0"/>
              </a:rPr>
              <a:t>Perez-Lopez (2012). They found out that more intense feelings of loneliness among others were associated with </a:t>
            </a:r>
            <a:r>
              <a:rPr lang="en-US" dirty="0" smtClean="0">
                <a:latin typeface="Times New Roman" pitchFamily="18" charset="0"/>
                <a:cs typeface="Times New Roman" pitchFamily="18" charset="0"/>
              </a:rPr>
              <a:t>menopausal </a:t>
            </a:r>
            <a:r>
              <a:rPr lang="en-US" dirty="0">
                <a:latin typeface="Times New Roman" pitchFamily="18" charset="0"/>
                <a:cs typeface="Times New Roman" pitchFamily="18" charset="0"/>
              </a:rPr>
              <a:t>women who were </a:t>
            </a:r>
            <a:r>
              <a:rPr lang="en-US" dirty="0" smtClean="0">
                <a:latin typeface="Times New Roman" pitchFamily="18" charset="0"/>
                <a:cs typeface="Times New Roman" pitchFamily="18" charset="0"/>
              </a:rPr>
              <a:t>single, </a:t>
            </a:r>
            <a:r>
              <a:rPr lang="en-US" dirty="0">
                <a:latin typeface="Times New Roman" pitchFamily="18" charset="0"/>
                <a:cs typeface="Times New Roman" pitchFamily="18" charset="0"/>
              </a:rPr>
              <a:t>who were in psychiatric treatment, had severe economic problem and had partners with heavy alcohol consumption.</a:t>
            </a:r>
          </a:p>
          <a:p>
            <a:pPr algn="just"/>
            <a:r>
              <a:rPr lang="en-US" dirty="0">
                <a:latin typeface="Times New Roman" pitchFamily="18" charset="0"/>
                <a:cs typeface="Times New Roman" pitchFamily="18" charset="0"/>
              </a:rPr>
              <a:t>The result of this study showed in hypothesis </a:t>
            </a:r>
            <a:r>
              <a:rPr lang="en-US" dirty="0" smtClean="0">
                <a:latin typeface="Times New Roman" pitchFamily="18" charset="0"/>
                <a:cs typeface="Times New Roman" pitchFamily="18" charset="0"/>
              </a:rPr>
              <a:t>two that </a:t>
            </a:r>
            <a:r>
              <a:rPr lang="en-US" dirty="0">
                <a:latin typeface="Times New Roman" pitchFamily="18" charset="0"/>
                <a:cs typeface="Times New Roman" pitchFamily="18" charset="0"/>
              </a:rPr>
              <a:t>the health  factors of </a:t>
            </a:r>
            <a:r>
              <a:rPr lang="en-US" dirty="0" smtClean="0">
                <a:latin typeface="Times New Roman" pitchFamily="18" charset="0"/>
                <a:cs typeface="Times New Roman" pitchFamily="18" charset="0"/>
              </a:rPr>
              <a:t>hot flashes</a:t>
            </a:r>
            <a:r>
              <a:rPr lang="en-US" dirty="0">
                <a:latin typeface="Times New Roman" pitchFamily="18" charset="0"/>
                <a:cs typeface="Times New Roman" pitchFamily="18" charset="0"/>
              </a:rPr>
              <a:t>, </a:t>
            </a:r>
            <a:r>
              <a:rPr lang="en-US">
                <a:latin typeface="Times New Roman" pitchFamily="18" charset="0"/>
                <a:cs typeface="Times New Roman" pitchFamily="18" charset="0"/>
              </a:rPr>
              <a:t>abdominal </a:t>
            </a:r>
            <a:r>
              <a:rPr lang="en-US" smtClean="0">
                <a:latin typeface="Times New Roman" pitchFamily="18" charset="0"/>
                <a:cs typeface="Times New Roman" pitchFamily="18" charset="0"/>
              </a:rPr>
              <a:t>pain, </a:t>
            </a:r>
            <a:r>
              <a:rPr lang="en-US" dirty="0" smtClean="0">
                <a:latin typeface="Times New Roman" pitchFamily="18" charset="0"/>
                <a:cs typeface="Times New Roman" pitchFamily="18" charset="0"/>
              </a:rPr>
              <a:t>dryness </a:t>
            </a:r>
            <a:r>
              <a:rPr lang="en-US" dirty="0">
                <a:latin typeface="Times New Roman" pitchFamily="18" charset="0"/>
                <a:cs typeface="Times New Roman" pitchFamily="18" charset="0"/>
              </a:rPr>
              <a:t>of vagina and feverish condition do not significantly associate to menopause among women in Imo state. In the percentage contribution of this </a:t>
            </a:r>
            <a:r>
              <a:rPr lang="en-US" dirty="0" smtClean="0">
                <a:latin typeface="Times New Roman" pitchFamily="18" charset="0"/>
                <a:cs typeface="Times New Roman" pitchFamily="18" charset="0"/>
              </a:rPr>
              <a:t>variable </a:t>
            </a:r>
            <a:r>
              <a:rPr lang="en-US" dirty="0">
                <a:latin typeface="Times New Roman" pitchFamily="18" charset="0"/>
                <a:cs typeface="Times New Roman" pitchFamily="18" charset="0"/>
              </a:rPr>
              <a:t>subsets, dryness of vagina associated most to menopause followed by hot flashes, feverish condition and abdominal pains. This assertion was supported  by some previous authors </a:t>
            </a:r>
            <a:r>
              <a:rPr lang="en-US" dirty="0" err="1">
                <a:latin typeface="Times New Roman" pitchFamily="18" charset="0"/>
                <a:cs typeface="Times New Roman" pitchFamily="18" charset="0"/>
              </a:rPr>
              <a:t>Stoppler</a:t>
            </a:r>
            <a:r>
              <a:rPr lang="en-US" dirty="0">
                <a:latin typeface="Times New Roman" pitchFamily="18" charset="0"/>
                <a:cs typeface="Times New Roman" pitchFamily="18" charset="0"/>
              </a:rPr>
              <a:t> (2016), he posited that vaginal atrophy is the medical term that refers to the thinning of the wall of the vagina </a:t>
            </a:r>
            <a:r>
              <a:rPr lang="en-US" dirty="0" smtClean="0">
                <a:latin typeface="Times New Roman" pitchFamily="18" charset="0"/>
                <a:cs typeface="Times New Roman" pitchFamily="18" charset="0"/>
              </a:rPr>
              <a:t>usually </a:t>
            </a:r>
            <a:r>
              <a:rPr lang="en-US" dirty="0">
                <a:latin typeface="Times New Roman" pitchFamily="18" charset="0"/>
                <a:cs typeface="Times New Roman" pitchFamily="18" charset="0"/>
              </a:rPr>
              <a:t>occurs during menopause (the time after menstrual period have ceased ) in women. Vaginal atrophy occurs due to falling estrogen level. Vaginal atrophy may be associated with vaginal dryness, itching, irritation, and /or pain during sexual intercourse</a:t>
            </a:r>
            <a:r>
              <a:rPr lang="en-US" dirty="0" smtClean="0">
                <a:latin typeface="Times New Roman" pitchFamily="18" charset="0"/>
                <a:cs typeface="Times New Roman" pitchFamily="18" charset="0"/>
              </a:rPr>
              <a:t>. Finally, the psychological and health symptoms of menopause should be seen as a natural occurrence in women that should be accepted and managed with optimism. </a:t>
            </a:r>
            <a:endParaRPr lang="en-US" dirty="0">
              <a:latin typeface="Times New Roman" pitchFamily="18" charset="0"/>
              <a:cs typeface="Times New Roman" pitchFamily="18" charset="0"/>
            </a:endParaRPr>
          </a:p>
          <a:p>
            <a:pPr algn="just"/>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2083138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1971" y="270456"/>
            <a:ext cx="11526591" cy="6220496"/>
          </a:xfrm>
        </p:spPr>
        <p:txBody>
          <a:bodyPr>
            <a:normAutofit/>
          </a:bodyPr>
          <a:lstStyle/>
          <a:p>
            <a:pPr marL="457200" indent="-457200" algn="just">
              <a:buFont typeface="Arial" panose="020B0604020202020204" pitchFamily="34" charset="0"/>
              <a:buChar char="•"/>
            </a:pPr>
            <a:r>
              <a:rPr lang="en-US" sz="3200" b="1" dirty="0" smtClean="0"/>
              <a:t>MANAGEMENT OF MENOPAUSE</a:t>
            </a:r>
          </a:p>
          <a:p>
            <a:pPr lvl="0" algn="just"/>
            <a:r>
              <a:rPr lang="en-US" sz="3200" dirty="0" smtClean="0"/>
              <a:t>Hormone </a:t>
            </a:r>
            <a:r>
              <a:rPr lang="en-US" sz="3200" dirty="0"/>
              <a:t>replacement: estrogen therapy is believed to control many symptoms especially hot flashes and vaginal  atrophy or dryness, but the symptoms such as insomnia irritability, palpitations, depression, vertigo, </a:t>
            </a:r>
            <a:r>
              <a:rPr lang="en-US" sz="3200" dirty="0" smtClean="0"/>
              <a:t>backache, </a:t>
            </a:r>
            <a:r>
              <a:rPr lang="en-US" sz="3200" dirty="0"/>
              <a:t>fatigue and reduced libido are not relieved which respond to other medication such as antidepressant and </a:t>
            </a:r>
            <a:r>
              <a:rPr lang="en-US" sz="3200" dirty="0" smtClean="0"/>
              <a:t>benzodiazepines. </a:t>
            </a:r>
            <a:r>
              <a:rPr lang="en-US" sz="3200" dirty="0"/>
              <a:t>C</a:t>
            </a:r>
            <a:r>
              <a:rPr lang="en-US" sz="3200" dirty="0" smtClean="0"/>
              <a:t>ombined </a:t>
            </a:r>
            <a:r>
              <a:rPr lang="en-US" sz="3200" dirty="0"/>
              <a:t>estrogen and testosterone implants may improve sexual problems especially loss of libido.</a:t>
            </a:r>
          </a:p>
          <a:p>
            <a:pPr lvl="0" algn="just"/>
            <a:r>
              <a:rPr lang="en-US" sz="3200" dirty="0"/>
              <a:t>Psychotherapy explanation and reassurance should be encouraged.</a:t>
            </a:r>
          </a:p>
          <a:p>
            <a:pPr algn="just"/>
            <a:endParaRPr lang="en-US" sz="3200" dirty="0"/>
          </a:p>
        </p:txBody>
      </p:sp>
    </p:spTree>
    <p:extLst>
      <p:ext uri="{BB962C8B-B14F-4D97-AF65-F5344CB8AC3E}">
        <p14:creationId xmlns:p14="http://schemas.microsoft.com/office/powerpoint/2010/main" val="3056163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34851" y="218941"/>
            <a:ext cx="11552349" cy="6426558"/>
          </a:xfrm>
        </p:spPr>
        <p:txBody>
          <a:bodyPr>
            <a:normAutofit fontScale="85000" lnSpcReduction="10000"/>
          </a:bodyPr>
          <a:lstStyle/>
          <a:p>
            <a:pPr marL="457200" indent="-457200" algn="just">
              <a:buFont typeface="Arial" panose="020B0604020202020204" pitchFamily="34" charset="0"/>
              <a:buChar char="•"/>
            </a:pPr>
            <a:r>
              <a:rPr lang="en-US" sz="3200" b="1" dirty="0" smtClean="0"/>
              <a:t>LIMITATION OF THE STUDY</a:t>
            </a:r>
          </a:p>
          <a:p>
            <a:pPr algn="just"/>
            <a:r>
              <a:rPr lang="en-US" sz="3200" dirty="0" smtClean="0"/>
              <a:t>This </a:t>
            </a:r>
            <a:r>
              <a:rPr lang="en-US" sz="3200" dirty="0"/>
              <a:t>survey study was only conducted in Imo state and hence </a:t>
            </a:r>
            <a:r>
              <a:rPr lang="en-US" sz="3200" dirty="0" smtClean="0"/>
              <a:t>caution </a:t>
            </a:r>
            <a:r>
              <a:rPr lang="en-US" sz="3200" dirty="0"/>
              <a:t>should be put in place not to generalize the study to other state in south east geopolitical zone. The number of participants in this </a:t>
            </a:r>
            <a:r>
              <a:rPr lang="en-US" sz="3200" dirty="0" smtClean="0"/>
              <a:t>study are </a:t>
            </a:r>
            <a:r>
              <a:rPr lang="en-US" sz="3200" dirty="0"/>
              <a:t>relatively not </a:t>
            </a:r>
            <a:r>
              <a:rPr lang="en-US" sz="3200" dirty="0" smtClean="0"/>
              <a:t>large, </a:t>
            </a:r>
            <a:r>
              <a:rPr lang="en-US" sz="3200" dirty="0"/>
              <a:t>thereby making further the general decision of the finding of this study limited.</a:t>
            </a:r>
          </a:p>
          <a:p>
            <a:pPr algn="just"/>
            <a:r>
              <a:rPr lang="en-US" sz="3200" dirty="0"/>
              <a:t> </a:t>
            </a:r>
          </a:p>
          <a:p>
            <a:pPr marL="457200" indent="-457200" algn="just">
              <a:buFont typeface="Arial" panose="020B0604020202020204" pitchFamily="34" charset="0"/>
              <a:buChar char="•"/>
            </a:pPr>
            <a:r>
              <a:rPr lang="en-US" sz="3200" b="1" dirty="0" smtClean="0"/>
              <a:t>SUGGESTION FOR FURTHER STUDIES</a:t>
            </a:r>
          </a:p>
          <a:p>
            <a:pPr algn="just"/>
            <a:r>
              <a:rPr lang="en-US" sz="3200" dirty="0" smtClean="0"/>
              <a:t>From </a:t>
            </a:r>
            <a:r>
              <a:rPr lang="en-US" sz="3200" dirty="0"/>
              <a:t>the findings of this study, the researchers suggest that further studies should be conducted in this area </a:t>
            </a:r>
            <a:r>
              <a:rPr lang="en-US" sz="3200" dirty="0" smtClean="0"/>
              <a:t>using </a:t>
            </a:r>
            <a:r>
              <a:rPr lang="en-US" sz="3200" dirty="0"/>
              <a:t>larger population of participants  from different sates in south east </a:t>
            </a:r>
            <a:r>
              <a:rPr lang="en-US" sz="3200" dirty="0" smtClean="0"/>
              <a:t>Nigeria and beyond.</a:t>
            </a:r>
          </a:p>
          <a:p>
            <a:pPr algn="just"/>
            <a:endParaRPr lang="en-US" sz="3200" dirty="0"/>
          </a:p>
          <a:p>
            <a:pPr algn="just"/>
            <a:r>
              <a:rPr lang="en-US" sz="3200" b="1" dirty="0" smtClean="0"/>
              <a:t>Dear God, grant all the women the serenity to change things they can, and accept things the cannot change, and grant them the wisdom to know the difference.</a:t>
            </a:r>
          </a:p>
          <a:p>
            <a:pPr algn="just"/>
            <a:r>
              <a:rPr lang="en-US" sz="3200" dirty="0" smtClean="0"/>
              <a:t>The prayer of anonymous alcoholics.</a:t>
            </a:r>
            <a:endParaRPr lang="en-US" sz="3200" dirty="0"/>
          </a:p>
          <a:p>
            <a:pPr algn="just"/>
            <a:r>
              <a:rPr lang="en-US" sz="3200" dirty="0"/>
              <a:t> </a:t>
            </a:r>
          </a:p>
          <a:p>
            <a:pPr algn="just"/>
            <a:endParaRPr lang="en-US" sz="3200" dirty="0"/>
          </a:p>
        </p:txBody>
      </p:sp>
    </p:spTree>
    <p:extLst>
      <p:ext uri="{BB962C8B-B14F-4D97-AF65-F5344CB8AC3E}">
        <p14:creationId xmlns:p14="http://schemas.microsoft.com/office/powerpoint/2010/main" val="20536709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21971" y="231820"/>
            <a:ext cx="11603865" cy="6439436"/>
          </a:xfrm>
        </p:spPr>
        <p:txBody>
          <a:bodyPr>
            <a:normAutofit lnSpcReduction="10000"/>
          </a:bodyPr>
          <a:lstStyle/>
          <a:p>
            <a:pPr algn="just"/>
            <a:r>
              <a:rPr lang="en-US" b="1" dirty="0" smtClean="0"/>
              <a:t>REFERENCES</a:t>
            </a:r>
            <a:endParaRPr lang="en-US" dirty="0"/>
          </a:p>
          <a:p>
            <a:pPr marL="342900" indent="-342900" algn="just">
              <a:buFont typeface="Wingdings" pitchFamily="2" charset="2"/>
              <a:buChar char="Ø"/>
            </a:pPr>
            <a:r>
              <a:rPr lang="en-US" dirty="0" err="1"/>
              <a:t>Abamara</a:t>
            </a:r>
            <a:r>
              <a:rPr lang="en-US" dirty="0"/>
              <a:t>, N. C (2017</a:t>
            </a:r>
            <a:r>
              <a:rPr lang="en-US" dirty="0" smtClean="0"/>
              <a:t>). </a:t>
            </a:r>
            <a:r>
              <a:rPr lang="en-US" dirty="0"/>
              <a:t>T</a:t>
            </a:r>
            <a:r>
              <a:rPr lang="en-US" dirty="0" smtClean="0"/>
              <a:t>he </a:t>
            </a:r>
            <a:r>
              <a:rPr lang="en-US" dirty="0"/>
              <a:t>effect of menopausal period among women in </a:t>
            </a:r>
            <a:r>
              <a:rPr lang="en-US" dirty="0" err="1"/>
              <a:t>Umueshi</a:t>
            </a:r>
            <a:r>
              <a:rPr lang="en-US" dirty="0"/>
              <a:t> Autonomous community: An unpublished seminar </a:t>
            </a:r>
            <a:r>
              <a:rPr lang="en-US" dirty="0" smtClean="0"/>
              <a:t>paper.</a:t>
            </a:r>
            <a:endParaRPr lang="en-US" dirty="0"/>
          </a:p>
          <a:p>
            <a:pPr marL="342900" indent="-342900" algn="just">
              <a:buFont typeface="Wingdings" pitchFamily="2" charset="2"/>
              <a:buChar char="Ø"/>
            </a:pPr>
            <a:r>
              <a:rPr lang="en-US" dirty="0"/>
              <a:t>Brown’s (1994). Satisfying relationship for elderly and their patterns of disengagement. Gerontology, 14, </a:t>
            </a:r>
            <a:r>
              <a:rPr lang="en-US" dirty="0" smtClean="0"/>
              <a:t>258-262.</a:t>
            </a:r>
            <a:endParaRPr lang="en-US" dirty="0"/>
          </a:p>
          <a:p>
            <a:pPr marL="342900" indent="-342900" algn="just">
              <a:buFont typeface="Wingdings" pitchFamily="2" charset="2"/>
              <a:buChar char="Ø"/>
            </a:pPr>
            <a:r>
              <a:rPr lang="en-US" dirty="0" err="1"/>
              <a:t>Brandster</a:t>
            </a:r>
            <a:r>
              <a:rPr lang="en-US" dirty="0"/>
              <a:t>, J. </a:t>
            </a:r>
            <a:r>
              <a:rPr lang="en-US" dirty="0" err="1"/>
              <a:t>Wentura</a:t>
            </a:r>
            <a:r>
              <a:rPr lang="en-US" dirty="0"/>
              <a:t>, D., &amp; </a:t>
            </a:r>
            <a:r>
              <a:rPr lang="en-US" dirty="0" err="1"/>
              <a:t>Greve</a:t>
            </a:r>
            <a:r>
              <a:rPr lang="en-US" dirty="0"/>
              <a:t>, W. (1993</a:t>
            </a:r>
            <a:r>
              <a:rPr lang="en-US" dirty="0" smtClean="0"/>
              <a:t>). </a:t>
            </a:r>
            <a:r>
              <a:rPr lang="en-US" dirty="0"/>
              <a:t>Adaptive resources of the aging </a:t>
            </a:r>
            <a:r>
              <a:rPr lang="en-US" i="1" dirty="0"/>
              <a:t>self-international Journal of </a:t>
            </a:r>
            <a:r>
              <a:rPr lang="en-US" i="1" dirty="0" err="1"/>
              <a:t>Behavioural</a:t>
            </a:r>
            <a:r>
              <a:rPr lang="en-US" i="1" dirty="0"/>
              <a:t> Development </a:t>
            </a:r>
            <a:r>
              <a:rPr lang="en-US" dirty="0"/>
              <a:t>16(2), 323-349</a:t>
            </a:r>
          </a:p>
          <a:p>
            <a:pPr marL="342900" indent="-342900" algn="just">
              <a:buFont typeface="Wingdings" pitchFamily="2" charset="2"/>
              <a:buChar char="Ø"/>
            </a:pPr>
            <a:r>
              <a:rPr lang="en-US" dirty="0"/>
              <a:t>Clair, J. M. Karp, D. A. &amp; </a:t>
            </a:r>
            <a:r>
              <a:rPr lang="en-US" dirty="0" err="1"/>
              <a:t>Yoels</a:t>
            </a:r>
            <a:r>
              <a:rPr lang="en-US" dirty="0"/>
              <a:t>, W. C. (1994). Experiencing the life cycle. Springfield, IL Charles C. </a:t>
            </a:r>
            <a:r>
              <a:rPr lang="en-US" dirty="0" smtClean="0"/>
              <a:t>Thomas.</a:t>
            </a:r>
            <a:endParaRPr lang="en-US" dirty="0"/>
          </a:p>
          <a:p>
            <a:pPr marL="342900" indent="-342900" algn="just">
              <a:buFont typeface="Wingdings" pitchFamily="2" charset="2"/>
              <a:buChar char="Ø"/>
            </a:pPr>
            <a:r>
              <a:rPr lang="en-US" dirty="0" err="1"/>
              <a:t>Confort</a:t>
            </a:r>
            <a:r>
              <a:rPr lang="en-US" dirty="0"/>
              <a:t>, A. (1976). A good age. New York Crown.</a:t>
            </a:r>
          </a:p>
          <a:p>
            <a:pPr marL="342900" indent="-342900" algn="just">
              <a:buFont typeface="Wingdings" pitchFamily="2" charset="2"/>
              <a:buChar char="Ø"/>
            </a:pPr>
            <a:r>
              <a:rPr lang="en-US" dirty="0"/>
              <a:t>Cumming E., &amp; Henry W.F. (1961). Growing old. The process of disengagement. New York: </a:t>
            </a:r>
            <a:r>
              <a:rPr lang="en-US" dirty="0" smtClean="0"/>
              <a:t>Basic.</a:t>
            </a:r>
            <a:endParaRPr lang="en-US" dirty="0"/>
          </a:p>
          <a:p>
            <a:pPr marL="342900" indent="-342900" algn="just">
              <a:buFont typeface="Wingdings" pitchFamily="2" charset="2"/>
              <a:buChar char="Ø"/>
            </a:pPr>
            <a:r>
              <a:rPr lang="en-US" dirty="0"/>
              <a:t> Freedman R. R (2005). Pathophysiology and treatment of menopausal hot flashes, Seminar on the reproductive medicine 23 (02) </a:t>
            </a:r>
            <a:r>
              <a:rPr lang="en-US" dirty="0" smtClean="0"/>
              <a:t>117-105.</a:t>
            </a:r>
            <a:endParaRPr lang="en-US" dirty="0"/>
          </a:p>
          <a:p>
            <a:pPr marL="342900" indent="-342900" algn="just">
              <a:buFont typeface="Wingdings" pitchFamily="2" charset="2"/>
              <a:buChar char="Ø"/>
            </a:pPr>
            <a:r>
              <a:rPr lang="en-US" dirty="0"/>
              <a:t>Farrell M. P. &amp; Rosenberg, S. D. (1981). Me at midlife, Boston; Auburn </a:t>
            </a:r>
            <a:r>
              <a:rPr lang="en-US" dirty="0" smtClean="0"/>
              <a:t>House.</a:t>
            </a:r>
            <a:endParaRPr lang="en-US" dirty="0"/>
          </a:p>
          <a:p>
            <a:pPr marL="342900" indent="-342900" algn="just">
              <a:buFont typeface="Wingdings" pitchFamily="2" charset="2"/>
              <a:buChar char="Ø"/>
            </a:pPr>
            <a:r>
              <a:rPr lang="en-US" dirty="0" err="1"/>
              <a:t>Gatz</a:t>
            </a:r>
            <a:r>
              <a:rPr lang="en-US" dirty="0"/>
              <a:t>, </a:t>
            </a:r>
            <a:r>
              <a:rPr lang="en-US" dirty="0" smtClean="0"/>
              <a:t>M. </a:t>
            </a:r>
            <a:r>
              <a:rPr lang="en-US" dirty="0"/>
              <a:t>&amp; Pearson C. C. (1988). </a:t>
            </a:r>
            <a:r>
              <a:rPr lang="en-US" dirty="0" err="1"/>
              <a:t>Agason</a:t>
            </a:r>
            <a:r>
              <a:rPr lang="en-US" dirty="0"/>
              <a:t> revised and the provision of psychological services. American Psychologists, 43(3). </a:t>
            </a:r>
            <a:r>
              <a:rPr lang="en-US" dirty="0" smtClean="0"/>
              <a:t>184-188.</a:t>
            </a:r>
            <a:endParaRPr lang="en-US" dirty="0"/>
          </a:p>
          <a:p>
            <a:pPr marL="342900" indent="-342900" algn="just">
              <a:buFont typeface="Wingdings" pitchFamily="2" charset="2"/>
              <a:buChar char="Ø"/>
            </a:pPr>
            <a:endParaRPr lang="en-US" dirty="0"/>
          </a:p>
        </p:txBody>
      </p:sp>
    </p:spTree>
    <p:extLst>
      <p:ext uri="{BB962C8B-B14F-4D97-AF65-F5344CB8AC3E}">
        <p14:creationId xmlns:p14="http://schemas.microsoft.com/office/powerpoint/2010/main" val="36715073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96213" y="283335"/>
            <a:ext cx="11603865" cy="6336405"/>
          </a:xfrm>
        </p:spPr>
        <p:txBody>
          <a:bodyPr>
            <a:normAutofit lnSpcReduction="10000"/>
          </a:bodyPr>
          <a:lstStyle/>
          <a:p>
            <a:pPr marL="342900" indent="-342900" algn="just">
              <a:buFont typeface="Wingdings" pitchFamily="2" charset="2"/>
              <a:buChar char="Ø"/>
            </a:pPr>
            <a:r>
              <a:rPr lang="en-US" dirty="0" err="1"/>
              <a:t>Consalves</a:t>
            </a:r>
            <a:r>
              <a:rPr lang="en-US" dirty="0"/>
              <a:t> L. (2016). Can menopause cause your anxiety or panic attacks? Health essentials Cleveland clinic.</a:t>
            </a:r>
          </a:p>
          <a:p>
            <a:pPr marL="342900" indent="-342900" algn="just">
              <a:buFont typeface="Wingdings" pitchFamily="2" charset="2"/>
              <a:buChar char="Ø"/>
            </a:pPr>
            <a:r>
              <a:rPr lang="en-US" dirty="0" err="1"/>
              <a:t>Havighurst</a:t>
            </a:r>
            <a:r>
              <a:rPr lang="en-US" dirty="0"/>
              <a:t> R. S. (1961</a:t>
            </a:r>
            <a:r>
              <a:rPr lang="en-US" dirty="0" smtClean="0"/>
              <a:t>). </a:t>
            </a:r>
            <a:r>
              <a:rPr lang="en-US" dirty="0"/>
              <a:t>successful aging. Gerontologist, 1, </a:t>
            </a:r>
            <a:r>
              <a:rPr lang="en-US" dirty="0" smtClean="0"/>
              <a:t>8-13.</a:t>
            </a:r>
            <a:endParaRPr lang="en-US" dirty="0"/>
          </a:p>
          <a:p>
            <a:pPr marL="342900" indent="-342900" algn="just">
              <a:buFont typeface="Wingdings" pitchFamily="2" charset="2"/>
              <a:buChar char="Ø"/>
            </a:pPr>
            <a:r>
              <a:rPr lang="en-US" dirty="0"/>
              <a:t>Horn J.C. Meer J. (1987). The Vintage years. Psychology Today, May, 76-93FF.</a:t>
            </a:r>
          </a:p>
          <a:p>
            <a:pPr marL="342900" indent="-342900" algn="just">
              <a:buFont typeface="Wingdings" pitchFamily="2" charset="2"/>
              <a:buChar char="Ø"/>
            </a:pPr>
            <a:r>
              <a:rPr lang="en-US" dirty="0" err="1"/>
              <a:t>Kinmel</a:t>
            </a:r>
            <a:r>
              <a:rPr lang="en-US" dirty="0"/>
              <a:t> D. C. (1988). </a:t>
            </a:r>
            <a:r>
              <a:rPr lang="en-US" dirty="0" smtClean="0"/>
              <a:t>Ageism </a:t>
            </a:r>
            <a:r>
              <a:rPr lang="en-US" dirty="0"/>
              <a:t>Psychology and public policy. American Psychologist, 43 (3), </a:t>
            </a:r>
            <a:r>
              <a:rPr lang="en-US" dirty="0" smtClean="0"/>
              <a:t>175-178.</a:t>
            </a:r>
            <a:endParaRPr lang="en-US" dirty="0"/>
          </a:p>
          <a:p>
            <a:pPr marL="342900" indent="-342900" algn="just">
              <a:buFont typeface="Wingdings" pitchFamily="2" charset="2"/>
              <a:buChar char="Ø"/>
            </a:pPr>
            <a:r>
              <a:rPr lang="en-US" dirty="0"/>
              <a:t>Manson J. (2009). Fever caused by low Estrogen. Everyday </a:t>
            </a:r>
            <a:r>
              <a:rPr lang="en-US" dirty="0" smtClean="0"/>
              <a:t>Health, </a:t>
            </a:r>
            <a:r>
              <a:rPr lang="en-US" dirty="0"/>
              <a:t>Women </a:t>
            </a:r>
            <a:r>
              <a:rPr lang="en-US" dirty="0" smtClean="0"/>
              <a:t>Health and </a:t>
            </a:r>
            <a:r>
              <a:rPr lang="en-US" dirty="0"/>
              <a:t>Menopause.</a:t>
            </a:r>
          </a:p>
          <a:p>
            <a:pPr marL="342900" indent="-342900" algn="just">
              <a:buFont typeface="Wingdings" pitchFamily="2" charset="2"/>
              <a:buChar char="Ø"/>
            </a:pPr>
            <a:r>
              <a:rPr lang="en-US" dirty="0" smtClean="0"/>
              <a:t>Rossi </a:t>
            </a:r>
            <a:r>
              <a:rPr lang="en-US" dirty="0"/>
              <a:t>A. S. (1980). Aging and parenthood in the middle years. in P. B. Batter&amp; O.G. Brim (</a:t>
            </a:r>
            <a:r>
              <a:rPr lang="en-US" dirty="0" err="1"/>
              <a:t>Eds</a:t>
            </a:r>
            <a:r>
              <a:rPr lang="en-US" dirty="0"/>
              <a:t>). Life-span development and </a:t>
            </a:r>
            <a:r>
              <a:rPr lang="en-US" dirty="0" err="1"/>
              <a:t>behaviour</a:t>
            </a:r>
            <a:r>
              <a:rPr lang="en-US" dirty="0"/>
              <a:t> (vol. 3). New York: Academic press.</a:t>
            </a:r>
          </a:p>
          <a:p>
            <a:pPr marL="342900" indent="-342900" algn="just">
              <a:buFont typeface="Wingdings" pitchFamily="2" charset="2"/>
              <a:buChar char="Ø"/>
            </a:pPr>
            <a:r>
              <a:rPr lang="en-US" dirty="0" smtClean="0"/>
              <a:t>Stewart </a:t>
            </a:r>
            <a:r>
              <a:rPr lang="en-US" dirty="0"/>
              <a:t>D. J. &amp; </a:t>
            </a:r>
            <a:r>
              <a:rPr lang="en-US" dirty="0" err="1" smtClean="0"/>
              <a:t>Ostrove</a:t>
            </a:r>
            <a:r>
              <a:rPr lang="en-US" dirty="0" smtClean="0"/>
              <a:t> </a:t>
            </a:r>
            <a:r>
              <a:rPr lang="en-US" dirty="0"/>
              <a:t>J. M. (1989). Women’s personality in middle age: Gender, </a:t>
            </a:r>
            <a:r>
              <a:rPr lang="en-US" dirty="0" err="1" smtClean="0"/>
              <a:t>Hisroy</a:t>
            </a:r>
            <a:r>
              <a:rPr lang="en-US" dirty="0" smtClean="0"/>
              <a:t>, </a:t>
            </a:r>
            <a:r>
              <a:rPr lang="en-US" dirty="0"/>
              <a:t>and midcourse corrections. American Psychologists, 55, 1185-1194.</a:t>
            </a:r>
          </a:p>
          <a:p>
            <a:pPr marL="342900" indent="-342900" algn="just">
              <a:buFont typeface="Wingdings" pitchFamily="2" charset="2"/>
              <a:buChar char="Ø"/>
            </a:pPr>
            <a:r>
              <a:rPr lang="en-US" dirty="0" err="1"/>
              <a:t>Stoppler</a:t>
            </a:r>
            <a:r>
              <a:rPr lang="en-US" dirty="0"/>
              <a:t>, M. C. (2016). Vaginal Dryness and vaginal </a:t>
            </a:r>
            <a:r>
              <a:rPr lang="en-US" dirty="0" smtClean="0"/>
              <a:t>Atrophy</a:t>
            </a:r>
            <a:r>
              <a:rPr lang="en-US" dirty="0"/>
              <a:t>. Medicine Net </a:t>
            </a:r>
            <a:r>
              <a:rPr lang="en-US" dirty="0" smtClean="0"/>
              <a:t>Newsletter.</a:t>
            </a:r>
            <a:endParaRPr lang="en-US" dirty="0"/>
          </a:p>
          <a:p>
            <a:pPr marL="342900" indent="-342900" algn="just">
              <a:buFont typeface="Wingdings" pitchFamily="2" charset="2"/>
              <a:buChar char="Ø"/>
            </a:pPr>
            <a:r>
              <a:rPr lang="en-US" dirty="0" err="1"/>
              <a:t>Fernadez</a:t>
            </a:r>
            <a:r>
              <a:rPr lang="en-US" dirty="0"/>
              <a:t>. </a:t>
            </a:r>
            <a:r>
              <a:rPr lang="en-US" dirty="0" err="1"/>
              <a:t>Alanso</a:t>
            </a:r>
            <a:r>
              <a:rPr lang="en-US" dirty="0"/>
              <a:t> A. M. </a:t>
            </a:r>
            <a:r>
              <a:rPr lang="en-US" dirty="0" err="1"/>
              <a:t>Trablon</a:t>
            </a:r>
            <a:r>
              <a:rPr lang="en-US" dirty="0"/>
              <a:t>, Pastor M. , Vera C. </a:t>
            </a:r>
            <a:r>
              <a:rPr lang="en-US" dirty="0" err="1"/>
              <a:t>Chedraui</a:t>
            </a:r>
            <a:r>
              <a:rPr lang="en-US" dirty="0"/>
              <a:t>, P., </a:t>
            </a:r>
            <a:r>
              <a:rPr lang="en-US" dirty="0" err="1"/>
              <a:t>Perezlopez</a:t>
            </a:r>
            <a:r>
              <a:rPr lang="en-US" dirty="0"/>
              <a:t> </a:t>
            </a:r>
            <a:r>
              <a:rPr lang="en-US" dirty="0" smtClean="0"/>
              <a:t>F.R. </a:t>
            </a:r>
            <a:r>
              <a:rPr lang="en-US" dirty="0"/>
              <a:t>(</a:t>
            </a:r>
            <a:r>
              <a:rPr lang="en-US" dirty="0" smtClean="0"/>
              <a:t>2012). </a:t>
            </a:r>
            <a:r>
              <a:rPr lang="en-US" dirty="0"/>
              <a:t>23 feeling of loneliness and menopause- </a:t>
            </a:r>
            <a:r>
              <a:rPr lang="en-US" dirty="0" smtClean="0"/>
              <a:t>Related </a:t>
            </a:r>
            <a:r>
              <a:rPr lang="en-US" dirty="0"/>
              <a:t>quality of life in mid-aged women Vol 71, </a:t>
            </a:r>
            <a:r>
              <a:rPr lang="en-US" dirty="0" smtClean="0"/>
              <a:t>supplement1</a:t>
            </a:r>
            <a:r>
              <a:rPr lang="en-US" dirty="0"/>
              <a:t>, page 523 </a:t>
            </a:r>
            <a:r>
              <a:rPr lang="en-US" dirty="0" err="1"/>
              <a:t>Doi</a:t>
            </a:r>
            <a:r>
              <a:rPr lang="en-US" dirty="0"/>
              <a:t>: https//</a:t>
            </a:r>
            <a:r>
              <a:rPr lang="en-US" dirty="0" smtClean="0"/>
              <a:t>doi.org/10.1016/80378-5122(12)170097X.</a:t>
            </a:r>
            <a:endParaRPr lang="en-US" dirty="0"/>
          </a:p>
          <a:p>
            <a:pPr marL="342900" indent="-342900">
              <a:buFont typeface="Wingdings" pitchFamily="2" charset="2"/>
              <a:buChar char="Ø"/>
            </a:pPr>
            <a:endParaRPr lang="en-US" dirty="0"/>
          </a:p>
        </p:txBody>
      </p:sp>
    </p:spTree>
    <p:extLst>
      <p:ext uri="{BB962C8B-B14F-4D97-AF65-F5344CB8AC3E}">
        <p14:creationId xmlns:p14="http://schemas.microsoft.com/office/powerpoint/2010/main" val="4082379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91593" y="962949"/>
            <a:ext cx="3982390" cy="2920419"/>
          </a:xfrm>
          <a:prstGeom prst="rect">
            <a:avLst/>
          </a:prstGeom>
        </p:spPr>
      </p:pic>
      <p:sp>
        <p:nvSpPr>
          <p:cNvPr id="3" name="Subtitle 2"/>
          <p:cNvSpPr>
            <a:spLocks noGrp="1"/>
          </p:cNvSpPr>
          <p:nvPr>
            <p:ph type="subTitle" idx="1"/>
          </p:nvPr>
        </p:nvSpPr>
        <p:spPr>
          <a:xfrm>
            <a:off x="404948" y="378822"/>
            <a:ext cx="11364686" cy="6048103"/>
          </a:xfrm>
        </p:spPr>
        <p:txBody>
          <a:bodyPr>
            <a:normAutofit/>
          </a:bodyPr>
          <a:lstStyle/>
          <a:p>
            <a:endParaRPr lang="en-US" sz="7200" b="1" dirty="0" smtClean="0">
              <a:latin typeface="Lucida Calligraphy" panose="03010101010101010101" pitchFamily="66" charset="0"/>
            </a:endParaRPr>
          </a:p>
          <a:p>
            <a:endParaRPr lang="en-US" sz="2800" b="1" dirty="0" smtClean="0">
              <a:latin typeface="Lucida Calligraphy" panose="03010101010101010101" pitchFamily="66" charset="0"/>
            </a:endParaRPr>
          </a:p>
          <a:p>
            <a:endParaRPr lang="en-US" sz="2800" b="1" dirty="0">
              <a:latin typeface="Lucida Calligraphy" panose="03010101010101010101" pitchFamily="66" charset="0"/>
            </a:endParaRPr>
          </a:p>
          <a:p>
            <a:endParaRPr lang="en-US" sz="2800" b="1" dirty="0" smtClean="0">
              <a:latin typeface="Lucida Calligraphy" panose="03010101010101010101" pitchFamily="66" charset="0"/>
            </a:endParaRPr>
          </a:p>
          <a:p>
            <a:endParaRPr lang="en-US" sz="2800" b="1" dirty="0">
              <a:latin typeface="Lucida Calligraphy" panose="03010101010101010101" pitchFamily="66" charset="0"/>
            </a:endParaRPr>
          </a:p>
          <a:p>
            <a:endParaRPr lang="en-US" sz="2800" b="1" dirty="0" smtClean="0">
              <a:latin typeface="Lucida Calligraphy" panose="03010101010101010101" pitchFamily="66" charset="0"/>
            </a:endParaRPr>
          </a:p>
          <a:p>
            <a:endParaRPr lang="en-US" sz="2800" b="1" dirty="0">
              <a:latin typeface="Lucida Calligraphy" panose="03010101010101010101" pitchFamily="66" charset="0"/>
            </a:endParaRPr>
          </a:p>
          <a:p>
            <a:r>
              <a:rPr lang="en-US" sz="4800" b="1" dirty="0" smtClean="0">
                <a:latin typeface="Lucida Calligraphy" panose="03010101010101010101" pitchFamily="66" charset="0"/>
              </a:rPr>
              <a:t>THANK YOU FOR LISTENING </a:t>
            </a:r>
          </a:p>
          <a:p>
            <a:endParaRPr lang="en-US" sz="4800" b="1" dirty="0">
              <a:latin typeface="Lucida Calligraphy" panose="03010101010101010101" pitchFamily="66" charset="0"/>
            </a:endParaRPr>
          </a:p>
        </p:txBody>
      </p:sp>
    </p:spTree>
    <p:extLst>
      <p:ext uri="{BB962C8B-B14F-4D97-AF65-F5344CB8AC3E}">
        <p14:creationId xmlns:p14="http://schemas.microsoft.com/office/powerpoint/2010/main" val="231991803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825</TotalTime>
  <Words>3708</Words>
  <Application>Microsoft Office PowerPoint</Application>
  <PresentationFormat>Widescreen</PresentationFormat>
  <Paragraphs>278</Paragraphs>
  <Slides>22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Calibri</vt:lpstr>
      <vt:lpstr>Calibri Light</vt:lpstr>
      <vt:lpstr>Lucida Calligraphy</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159</cp:revision>
  <dcterms:created xsi:type="dcterms:W3CDTF">2018-06-13T16:03:12Z</dcterms:created>
  <dcterms:modified xsi:type="dcterms:W3CDTF">2018-06-26T22:18:46Z</dcterms:modified>
</cp:coreProperties>
</file>