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5999738" cy="35999738"/>
  <p:notesSz cx="6858000" cy="9144000"/>
  <p:defaultTextStyle>
    <a:defPPr>
      <a:defRPr lang="zh-CN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8" d="100"/>
          <a:sy n="18" d="100"/>
        </p:scale>
        <p:origin x="15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81" y="5891626"/>
            <a:ext cx="30599777" cy="12533242"/>
          </a:xfrm>
        </p:spPr>
        <p:txBody>
          <a:bodyPr anchor="b"/>
          <a:lstStyle>
            <a:lvl1pPr algn="ctr">
              <a:defRPr sz="23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9967" y="18908198"/>
            <a:ext cx="26999804" cy="8691601"/>
          </a:xfrm>
        </p:spPr>
        <p:txBody>
          <a:bodyPr/>
          <a:lstStyle>
            <a:lvl1pPr marL="0" indent="0" algn="ctr">
              <a:buNone/>
              <a:defRPr sz="9449"/>
            </a:lvl1pPr>
            <a:lvl2pPr marL="1799996" indent="0" algn="ctr">
              <a:buNone/>
              <a:defRPr sz="7874"/>
            </a:lvl2pPr>
            <a:lvl3pPr marL="3599993" indent="0" algn="ctr">
              <a:buNone/>
              <a:defRPr sz="7087"/>
            </a:lvl3pPr>
            <a:lvl4pPr marL="5399989" indent="0" algn="ctr">
              <a:buNone/>
              <a:defRPr sz="6299"/>
            </a:lvl4pPr>
            <a:lvl5pPr marL="7199986" indent="0" algn="ctr">
              <a:buNone/>
              <a:defRPr sz="6299"/>
            </a:lvl5pPr>
            <a:lvl6pPr marL="8999982" indent="0" algn="ctr">
              <a:buNone/>
              <a:defRPr sz="6299"/>
            </a:lvl6pPr>
            <a:lvl7pPr marL="10799978" indent="0" algn="ctr">
              <a:buNone/>
              <a:defRPr sz="6299"/>
            </a:lvl7pPr>
            <a:lvl8pPr marL="12599975" indent="0" algn="ctr">
              <a:buNone/>
              <a:defRPr sz="6299"/>
            </a:lvl8pPr>
            <a:lvl9pPr marL="14399971" indent="0" algn="ctr">
              <a:buNone/>
              <a:defRPr sz="6299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9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0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234" y="8974945"/>
            <a:ext cx="31049774" cy="14974888"/>
          </a:xfrm>
        </p:spPr>
        <p:txBody>
          <a:bodyPr anchor="b"/>
          <a:lstStyle>
            <a:lvl1pPr>
              <a:defRPr sz="23622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234" y="24091502"/>
            <a:ext cx="31049774" cy="7874940"/>
          </a:xfrm>
        </p:spPr>
        <p:txBody>
          <a:bodyPr/>
          <a:lstStyle>
            <a:lvl1pPr marL="0" indent="0">
              <a:buNone/>
              <a:defRPr sz="9449">
                <a:solidFill>
                  <a:schemeClr val="tx1"/>
                </a:solidFill>
              </a:defRPr>
            </a:lvl1pPr>
            <a:lvl2pPr marL="1799996" indent="0">
              <a:buNone/>
              <a:defRPr sz="7874">
                <a:solidFill>
                  <a:schemeClr val="tx1">
                    <a:tint val="75000"/>
                  </a:schemeClr>
                </a:solidFill>
              </a:defRPr>
            </a:lvl2pPr>
            <a:lvl3pPr marL="3599993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3pPr>
            <a:lvl4pPr marL="5399989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4pPr>
            <a:lvl5pPr marL="7199986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5pPr>
            <a:lvl6pPr marL="8999982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6pPr>
            <a:lvl7pPr marL="10799978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7pPr>
            <a:lvl8pPr marL="12599975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8pPr>
            <a:lvl9pPr marL="1439997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100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4982" y="9583264"/>
            <a:ext cx="15299889" cy="2284150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4867" y="9583264"/>
            <a:ext cx="15299889" cy="2284150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22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916661"/>
            <a:ext cx="31049774" cy="695828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675" y="8824938"/>
            <a:ext cx="15229574" cy="432496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9675" y="13149904"/>
            <a:ext cx="15229574" cy="1934152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4869" y="8824938"/>
            <a:ext cx="15304578" cy="4324966"/>
          </a:xfrm>
        </p:spPr>
        <p:txBody>
          <a:bodyPr anchor="b"/>
          <a:lstStyle>
            <a:lvl1pPr marL="0" indent="0">
              <a:buNone/>
              <a:defRPr sz="9449" b="1"/>
            </a:lvl1pPr>
            <a:lvl2pPr marL="1799996" indent="0">
              <a:buNone/>
              <a:defRPr sz="7874" b="1"/>
            </a:lvl2pPr>
            <a:lvl3pPr marL="3599993" indent="0">
              <a:buNone/>
              <a:defRPr sz="7087" b="1"/>
            </a:lvl3pPr>
            <a:lvl4pPr marL="5399989" indent="0">
              <a:buNone/>
              <a:defRPr sz="6299" b="1"/>
            </a:lvl4pPr>
            <a:lvl5pPr marL="7199986" indent="0">
              <a:buNone/>
              <a:defRPr sz="6299" b="1"/>
            </a:lvl5pPr>
            <a:lvl6pPr marL="8999982" indent="0">
              <a:buNone/>
              <a:defRPr sz="6299" b="1"/>
            </a:lvl6pPr>
            <a:lvl7pPr marL="10799978" indent="0">
              <a:buNone/>
              <a:defRPr sz="6299" b="1"/>
            </a:lvl7pPr>
            <a:lvl8pPr marL="12599975" indent="0">
              <a:buNone/>
              <a:defRPr sz="6299" b="1"/>
            </a:lvl8pPr>
            <a:lvl9pPr marL="14399971" indent="0">
              <a:buNone/>
              <a:defRPr sz="6299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4869" y="13149904"/>
            <a:ext cx="15304578" cy="1934152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82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066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49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4578" y="5183304"/>
            <a:ext cx="18224867" cy="25583147"/>
          </a:xfrm>
        </p:spPr>
        <p:txBody>
          <a:bodyPr/>
          <a:lstStyle>
            <a:lvl1pPr>
              <a:defRPr sz="12598"/>
            </a:lvl1pPr>
            <a:lvl2pPr>
              <a:defRPr sz="11024"/>
            </a:lvl2pPr>
            <a:lvl3pPr>
              <a:defRPr sz="9449"/>
            </a:lvl3pPr>
            <a:lvl4pPr>
              <a:defRPr sz="7874"/>
            </a:lvl4pPr>
            <a:lvl5pPr>
              <a:defRPr sz="7874"/>
            </a:lvl5pPr>
            <a:lvl6pPr>
              <a:defRPr sz="7874"/>
            </a:lvl6pPr>
            <a:lvl7pPr>
              <a:defRPr sz="7874"/>
            </a:lvl7pPr>
            <a:lvl8pPr>
              <a:defRPr sz="7874"/>
            </a:lvl8pPr>
            <a:lvl9pPr>
              <a:defRPr sz="7874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10799922"/>
            <a:ext cx="11610853" cy="20008190"/>
          </a:xfrm>
        </p:spPr>
        <p:txBody>
          <a:bodyPr/>
          <a:lstStyle>
            <a:lvl1pPr marL="0" indent="0">
              <a:buNone/>
              <a:defRPr sz="6299"/>
            </a:lvl1pPr>
            <a:lvl2pPr marL="1799996" indent="0">
              <a:buNone/>
              <a:defRPr sz="5512"/>
            </a:lvl2pPr>
            <a:lvl3pPr marL="3599993" indent="0">
              <a:buNone/>
              <a:defRPr sz="4724"/>
            </a:lvl3pPr>
            <a:lvl4pPr marL="5399989" indent="0">
              <a:buNone/>
              <a:defRPr sz="3937"/>
            </a:lvl4pPr>
            <a:lvl5pPr marL="7199986" indent="0">
              <a:buNone/>
              <a:defRPr sz="3937"/>
            </a:lvl5pPr>
            <a:lvl6pPr marL="8999982" indent="0">
              <a:buNone/>
              <a:defRPr sz="3937"/>
            </a:lvl6pPr>
            <a:lvl7pPr marL="10799978" indent="0">
              <a:buNone/>
              <a:defRPr sz="3937"/>
            </a:lvl7pPr>
            <a:lvl8pPr marL="12599975" indent="0">
              <a:buNone/>
              <a:defRPr sz="3937"/>
            </a:lvl8pPr>
            <a:lvl9pPr marL="14399971" indent="0">
              <a:buNone/>
              <a:defRPr sz="393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52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4578" y="5183304"/>
            <a:ext cx="18224867" cy="25583147"/>
          </a:xfrm>
        </p:spPr>
        <p:txBody>
          <a:bodyPr anchor="t"/>
          <a:lstStyle>
            <a:lvl1pPr marL="0" indent="0">
              <a:buNone/>
              <a:defRPr sz="12598"/>
            </a:lvl1pPr>
            <a:lvl2pPr marL="1799996" indent="0">
              <a:buNone/>
              <a:defRPr sz="11024"/>
            </a:lvl2pPr>
            <a:lvl3pPr marL="3599993" indent="0">
              <a:buNone/>
              <a:defRPr sz="9449"/>
            </a:lvl3pPr>
            <a:lvl4pPr marL="5399989" indent="0">
              <a:buNone/>
              <a:defRPr sz="7874"/>
            </a:lvl4pPr>
            <a:lvl5pPr marL="7199986" indent="0">
              <a:buNone/>
              <a:defRPr sz="7874"/>
            </a:lvl5pPr>
            <a:lvl6pPr marL="8999982" indent="0">
              <a:buNone/>
              <a:defRPr sz="7874"/>
            </a:lvl6pPr>
            <a:lvl7pPr marL="10799978" indent="0">
              <a:buNone/>
              <a:defRPr sz="7874"/>
            </a:lvl7pPr>
            <a:lvl8pPr marL="12599975" indent="0">
              <a:buNone/>
              <a:defRPr sz="7874"/>
            </a:lvl8pPr>
            <a:lvl9pPr marL="14399971" indent="0">
              <a:buNone/>
              <a:defRPr sz="7874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1" y="10799922"/>
            <a:ext cx="11610853" cy="20008190"/>
          </a:xfrm>
        </p:spPr>
        <p:txBody>
          <a:bodyPr/>
          <a:lstStyle>
            <a:lvl1pPr marL="0" indent="0">
              <a:buNone/>
              <a:defRPr sz="6299"/>
            </a:lvl1pPr>
            <a:lvl2pPr marL="1799996" indent="0">
              <a:buNone/>
              <a:defRPr sz="5512"/>
            </a:lvl2pPr>
            <a:lvl3pPr marL="3599993" indent="0">
              <a:buNone/>
              <a:defRPr sz="4724"/>
            </a:lvl3pPr>
            <a:lvl4pPr marL="5399989" indent="0">
              <a:buNone/>
              <a:defRPr sz="3937"/>
            </a:lvl4pPr>
            <a:lvl5pPr marL="7199986" indent="0">
              <a:buNone/>
              <a:defRPr sz="3937"/>
            </a:lvl5pPr>
            <a:lvl6pPr marL="8999982" indent="0">
              <a:buNone/>
              <a:defRPr sz="3937"/>
            </a:lvl6pPr>
            <a:lvl7pPr marL="10799978" indent="0">
              <a:buNone/>
              <a:defRPr sz="3937"/>
            </a:lvl7pPr>
            <a:lvl8pPr marL="12599975" indent="0">
              <a:buNone/>
              <a:defRPr sz="3937"/>
            </a:lvl8pPr>
            <a:lvl9pPr marL="14399971" indent="0">
              <a:buNone/>
              <a:defRPr sz="3937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73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01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2314" y="1916653"/>
            <a:ext cx="7762444" cy="3050811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4984" y="1916653"/>
            <a:ext cx="22837334" cy="3050811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18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4982" y="1916661"/>
            <a:ext cx="31049774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4982" y="9583264"/>
            <a:ext cx="31049774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4982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B9500-2C04-48C7-A3FA-96DE3E72529F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4913" y="33366432"/>
            <a:ext cx="1214991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4815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08417-B0D2-4AA6-81E3-12753FDE2D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79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23576">
              <a:schemeClr val="bg1"/>
            </a:gs>
            <a:gs pos="9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5605906" y="660136"/>
            <a:ext cx="2952630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10" eaLnBrk="1" hangingPunct="1">
              <a:spcBef>
                <a:spcPct val="50000"/>
              </a:spcBef>
            </a:pPr>
            <a:r>
              <a:rPr lang="en-US" altLang="zh-C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Coating Carbon </a:t>
            </a:r>
            <a:r>
              <a:rPr lang="en-US" altLang="zh-CN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Nanosphere</a:t>
            </a:r>
            <a:r>
              <a:rPr lang="en-US" altLang="zh-C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Patchy Gold for Production </a:t>
            </a:r>
            <a:r>
              <a:rPr lang="en-US" altLang="zh-CN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Highly </a:t>
            </a:r>
            <a:r>
              <a:rPr lang="en-US" altLang="zh-C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</a:t>
            </a:r>
            <a:r>
              <a:rPr lang="en-US" altLang="zh-CN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Photothermal</a:t>
            </a:r>
            <a:r>
              <a:rPr lang="en-US" altLang="zh-C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Agent</a:t>
            </a:r>
            <a:endParaRPr lang="zh-CN" alt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76944" y="3260135"/>
            <a:ext cx="262023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1" dirty="0" err="1" smtClean="0"/>
              <a:t>Xiaoxiao</a:t>
            </a:r>
            <a:r>
              <a:rPr lang="en-US" altLang="zh-CN" sz="4800" i="1" dirty="0" smtClean="0"/>
              <a:t> Wang, </a:t>
            </a:r>
            <a:r>
              <a:rPr lang="en-US" altLang="zh-CN" sz="4800" i="1" dirty="0" err="1" smtClean="0"/>
              <a:t>Zhifei</a:t>
            </a:r>
            <a:r>
              <a:rPr lang="en-US" altLang="zh-CN" sz="4800" i="1" dirty="0" smtClean="0"/>
              <a:t> Wang*</a:t>
            </a:r>
          </a:p>
          <a:p>
            <a:pPr algn="ctr"/>
            <a:r>
              <a:rPr lang="en-US" altLang="zh-CN" sz="4800" dirty="0" smtClean="0"/>
              <a:t>School of Chemistry and Chemical Engineering, Southeast University, China, Email</a:t>
            </a:r>
            <a:r>
              <a:rPr lang="zh-CN" altLang="en-US" sz="4800" dirty="0" smtClean="0"/>
              <a:t>：</a:t>
            </a:r>
            <a:r>
              <a:rPr lang="en-US" altLang="zh-CN" sz="4800" dirty="0" smtClean="0"/>
              <a:t>zfwang@seu.edu.cn</a:t>
            </a:r>
            <a:endParaRPr lang="zh-CN" altLang="en-US" sz="4800" dirty="0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800934" y="5698981"/>
            <a:ext cx="118094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10" eaLnBrk="1" hangingPunct="1">
              <a:spcBef>
                <a:spcPct val="50000"/>
              </a:spcBef>
            </a:pPr>
            <a:r>
              <a:rPr lang="zh-CN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4800" b="1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</a:rPr>
              <a:t>INTRODUCTION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560929" y="6882850"/>
            <a:ext cx="33234396" cy="7192189"/>
            <a:chOff x="1464677" y="9555769"/>
            <a:chExt cx="33763785" cy="7192189"/>
          </a:xfrm>
        </p:grpSpPr>
        <p:sp>
          <p:nvSpPr>
            <p:cNvPr id="7" name="Rectangle 15"/>
            <p:cNvSpPr>
              <a:spLocks noChangeArrowheads="1"/>
            </p:cNvSpPr>
            <p:nvPr/>
          </p:nvSpPr>
          <p:spPr bwMode="auto">
            <a:xfrm>
              <a:off x="1464677" y="9555769"/>
              <a:ext cx="33763785" cy="719218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8501"/>
            </a:p>
          </p:txBody>
        </p:sp>
        <p:sp>
          <p:nvSpPr>
            <p:cNvPr id="8" name="矩形 4"/>
            <p:cNvSpPr>
              <a:spLocks noChangeArrowheads="1"/>
            </p:cNvSpPr>
            <p:nvPr/>
          </p:nvSpPr>
          <p:spPr bwMode="auto">
            <a:xfrm>
              <a:off x="2215983" y="10363820"/>
              <a:ext cx="16745786" cy="5262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3908425" eaLnBrk="0" fontAlgn="base" hangingPunct="0">
                <a:spcBef>
                  <a:spcPct val="0"/>
                </a:spcBef>
                <a:spcAft>
                  <a:spcPct val="0"/>
                </a:spcAft>
                <a:defRPr sz="8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this work, we design and construct a novel PTT agent by coating carbon </a:t>
              </a:r>
              <a:r>
                <a:rPr lang="en-US" altLang="zh-CN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nanosphere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with patchy gold. The results show that the obtained </a:t>
              </a:r>
              <a:r>
                <a:rPr lang="en-US" altLang="zh-CN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nanocomposites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not only have higher </a:t>
              </a:r>
              <a:r>
                <a:rPr lang="en-US" altLang="zh-CN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photothermal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conversion efficiency but also perform more thermally stable. On the basis of these outstanding </a:t>
              </a:r>
              <a:r>
                <a:rPr lang="en-US" altLang="zh-CN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photothermal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effects, the</a:t>
              </a:r>
              <a:r>
                <a:rPr lang="en-US" altLang="zh-CN" sz="4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 vitro 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altLang="zh-CN" sz="4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vivo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photothermal</a:t>
              </a:r>
              <a:r>
                <a:rPr lang="en-US" altLang="zh-CN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performances in a MCF-7 cells and mice were investigated  separately.</a:t>
              </a:r>
              <a:endParaRPr lang="zh-CN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58" descr="F:\王肖肖\The first paper\applied materials\ACS Appl. Mater. Interfaces\Figures\新建文件夹\ToC Figure.t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84240" y="9959567"/>
              <a:ext cx="13806760" cy="566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800934" y="14467591"/>
            <a:ext cx="17641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10" eaLnBrk="1" hangingPunct="1">
              <a:spcBef>
                <a:spcPct val="50000"/>
              </a:spcBef>
            </a:pPr>
            <a:r>
              <a:rPr lang="zh-CN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4800" b="1" dirty="0">
                <a:solidFill>
                  <a:srgbClr val="FF0000"/>
                </a:solidFill>
                <a:ea typeface="隶书" panose="02010509060101010101" pitchFamily="49" charset="-122"/>
                <a:cs typeface="Times New Roman" panose="02020603050405020304" pitchFamily="18" charset="0"/>
              </a:rPr>
              <a:t>RESULTS AND DISCUSSION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560928" y="15691891"/>
            <a:ext cx="33234397" cy="18189036"/>
          </a:xfrm>
          <a:prstGeom prst="rect">
            <a:avLst/>
          </a:prstGeom>
          <a:noFill/>
          <a:ln w="25400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390842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8501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3" name="Picture 44" descr="F:\王肖肖\The first paper\applied materials\ACS Appl. Mater. Interfaces\Figures\新建文件夹\Figure 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803" y="16343157"/>
            <a:ext cx="11879385" cy="671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56"/>
          <p:cNvSpPr txBox="1">
            <a:spLocks noChangeArrowheads="1"/>
          </p:cNvSpPr>
          <p:nvPr/>
        </p:nvSpPr>
        <p:spPr bwMode="auto">
          <a:xfrm>
            <a:off x="2207804" y="23734800"/>
            <a:ext cx="11879385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390842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altLang="zh-CN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 images of CNS (a) and patchy gold-on CNS (PG/CNS) (b, c); HR-TEM image of PG/CNS (d); SEM image of PG/CNS (e); EDX pattern of PG/CNS deposited on a carbon–coated copper grid (f).</a:t>
            </a:r>
          </a:p>
          <a:p>
            <a:pPr defTabSz="3908425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59"/>
          <p:cNvSpPr txBox="1">
            <a:spLocks noChangeArrowheads="1"/>
          </p:cNvSpPr>
          <p:nvPr/>
        </p:nvSpPr>
        <p:spPr bwMode="auto">
          <a:xfrm>
            <a:off x="24759969" y="17318197"/>
            <a:ext cx="924944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390842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4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zh-CN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 elevation of the various samples as a function of irradiation time</a:t>
            </a:r>
            <a:endParaRPr lang="zh-CN" altLang="en-US" sz="4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57" descr="C:\Users\Administrator\Desktop\Figure 5-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663" y="16563996"/>
            <a:ext cx="8415392" cy="1070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0" descr="F:\王肖肖\The first paper\applied materials\ACS Appl. Mater. Interfaces\Figures\新建文件夹\Figure 9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83" y="28047591"/>
            <a:ext cx="13920564" cy="542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1" descr="F:\王肖肖\The first paper\applied materials\ACS Appl. Mater. Interfaces\Figures\新建文件夹\Figure 10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9298" y="20256378"/>
            <a:ext cx="9721850" cy="838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61"/>
          <p:cNvSpPr txBox="1">
            <a:spLocks noChangeArrowheads="1"/>
          </p:cNvSpPr>
          <p:nvPr/>
        </p:nvSpPr>
        <p:spPr bwMode="auto">
          <a:xfrm>
            <a:off x="16143740" y="28403985"/>
            <a:ext cx="7245238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Fluorescence images of </a:t>
            </a:r>
            <a:r>
              <a:rPr lang="en-US" altLang="zh-CN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calcein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-AM/</a:t>
            </a:r>
            <a:r>
              <a:rPr lang="en-US" altLang="zh-CN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propidium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iodide co-stained MCF-7 cells after the same PTT treatment: (a) Negative control; (b) incubation with PG/CNSs-PEG for 24 h.</a:t>
            </a:r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62"/>
          <p:cNvSpPr txBox="1">
            <a:spLocks noChangeArrowheads="1"/>
          </p:cNvSpPr>
          <p:nvPr/>
        </p:nvSpPr>
        <p:spPr bwMode="auto">
          <a:xfrm>
            <a:off x="24841706" y="29399040"/>
            <a:ext cx="9307102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altLang="zh-CN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Photothermal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images of tumor site in Laser group (injected with saline) and Laser + PG/CNSs-PEG group (injected with PG/CNSs-PEG) during 3 min irradiation of 2.5 W/ cm</a:t>
            </a:r>
            <a:r>
              <a:rPr lang="en-US" altLang="zh-CN" sz="4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NIR.</a:t>
            </a:r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47022" y="34428786"/>
            <a:ext cx="334540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/>
              <a:t>Acknowledgements: This study was financially supported by the State key Basic Research Program of the PRC (2014CB744501) and the NSF of China (81771976).</a:t>
            </a:r>
            <a:endParaRPr lang="zh-CN" altLang="en-US" sz="40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3" y="685918"/>
            <a:ext cx="2948292" cy="294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0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276</Words>
  <Application>Microsoft Office PowerPoint</Application>
  <PresentationFormat>自定义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隶书</vt:lpstr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夭夭</dc:creator>
  <cp:lastModifiedBy>夭夭</cp:lastModifiedBy>
  <cp:revision>9</cp:revision>
  <dcterms:created xsi:type="dcterms:W3CDTF">2018-08-24T03:13:18Z</dcterms:created>
  <dcterms:modified xsi:type="dcterms:W3CDTF">2018-08-24T07:10:51Z</dcterms:modified>
</cp:coreProperties>
</file>