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4" d="100"/>
          <a:sy n="114" d="100"/>
        </p:scale>
        <p:origin x="-1518" y="1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FA4E836-AF12-4A6A-8EF9-247CF59FBE4B}"/>
    <pc:docChg chg="modSld">
      <pc:chgData name="" userId="" providerId="" clId="Web-{4FA4E836-AF12-4A6A-8EF9-247CF59FBE4B}" dt="2018-03-20T01:20:40.314" v="109"/>
      <pc:docMkLst>
        <pc:docMk/>
      </pc:docMkLst>
      <pc:sldChg chg="modSp">
        <pc:chgData name="" userId="" providerId="" clId="Web-{4FA4E836-AF12-4A6A-8EF9-247CF59FBE4B}" dt="2018-03-20T01:20:40.298" v="108"/>
        <pc:sldMkLst>
          <pc:docMk/>
          <pc:sldMk cId="0" sldId="256"/>
        </pc:sldMkLst>
        <pc:spChg chg="mod">
          <ac:chgData name="" userId="" providerId="" clId="Web-{4FA4E836-AF12-4A6A-8EF9-247CF59FBE4B}" dt="2018-03-20T01:20:40.298" v="108"/>
          <ac:spMkLst>
            <pc:docMk/>
            <pc:sldMk cId="0" sldId="256"/>
            <ac:spMk id="25" creationId="{00000000-0000-0000-0000-000000000000}"/>
          </ac:spMkLst>
        </pc:spChg>
        <pc:spChg chg="mod">
          <ac:chgData name="" userId="" providerId="" clId="Web-{4FA4E836-AF12-4A6A-8EF9-247CF59FBE4B}" dt="2018-03-20T01:16:56.055" v="66"/>
          <ac:spMkLst>
            <pc:docMk/>
            <pc:sldMk cId="0" sldId="256"/>
            <ac:spMk id="41" creationId="{00000000-0000-0000-0000-000000000000}"/>
          </ac:spMkLst>
        </pc:spChg>
        <pc:spChg chg="mod">
          <ac:chgData name="" userId="" providerId="" clId="Web-{4FA4E836-AF12-4A6A-8EF9-247CF59FBE4B}" dt="2018-03-20T01:14:09.141" v="18"/>
          <ac:spMkLst>
            <pc:docMk/>
            <pc:sldMk cId="0" sldId="256"/>
            <ac:spMk id="45" creationId="{00000000-0000-0000-0000-000000000000}"/>
          </ac:spMkLst>
        </pc:spChg>
        <pc:spChg chg="mod">
          <ac:chgData name="" userId="" providerId="" clId="Web-{4FA4E836-AF12-4A6A-8EF9-247CF59FBE4B}" dt="2018-03-20T01:11:19.008" v="8"/>
          <ac:spMkLst>
            <pc:docMk/>
            <pc:sldMk cId="0" sldId="256"/>
            <ac:spMk id="48" creationId="{00000000-0000-0000-0000-000000000000}"/>
          </ac:spMkLst>
        </pc:spChg>
        <pc:spChg chg="mod">
          <ac:chgData name="" userId="" providerId="" clId="Web-{4FA4E836-AF12-4A6A-8EF9-247CF59FBE4B}" dt="2018-03-20T01:15:10.566" v="32"/>
          <ac:spMkLst>
            <pc:docMk/>
            <pc:sldMk cId="0" sldId="256"/>
            <ac:spMk id="49" creationId="{00000000-0000-0000-0000-000000000000}"/>
          </ac:spMkLst>
        </pc:spChg>
      </pc:sldChg>
    </pc:docChg>
  </pc:docChgLst>
  <pc:docChgLst>
    <pc:chgData clId="Web-{DD13783A-CB01-45E6-97D6-7E2DCAF64D03}"/>
    <pc:docChg chg="modSld">
      <pc:chgData name="" userId="" providerId="" clId="Web-{DD13783A-CB01-45E6-97D6-7E2DCAF64D03}" dt="2018-03-14T23:17:13.524" v="4"/>
      <pc:docMkLst>
        <pc:docMk/>
      </pc:docMkLst>
      <pc:sldChg chg="modSp">
        <pc:chgData name="" userId="" providerId="" clId="Web-{DD13783A-CB01-45E6-97D6-7E2DCAF64D03}" dt="2018-03-14T23:17:13.524" v="4"/>
        <pc:sldMkLst>
          <pc:docMk/>
          <pc:sldMk cId="0" sldId="256"/>
        </pc:sldMkLst>
        <pc:spChg chg="mod">
          <ac:chgData name="" userId="" providerId="" clId="Web-{DD13783A-CB01-45E6-97D6-7E2DCAF64D03}" dt="2018-03-14T23:17:13.524" v="4"/>
          <ac:spMkLst>
            <pc:docMk/>
            <pc:sldMk cId="0" sldId="256"/>
            <ac:spMk id="31" creationId="{00000000-0000-0000-0000-000000000000}"/>
          </ac:spMkLst>
        </pc:spChg>
        <pc:spChg chg="mod">
          <ac:chgData name="" userId="" providerId="" clId="Web-{DD13783A-CB01-45E6-97D6-7E2DCAF64D03}" dt="2018-03-14T23:16:58.242" v="1"/>
          <ac:spMkLst>
            <pc:docMk/>
            <pc:sldMk cId="0" sldId="256"/>
            <ac:spMk id="53" creationId="{00000000-0000-0000-0000-000000000000}"/>
          </ac:spMkLst>
        </pc:spChg>
      </pc:sldChg>
    </pc:docChg>
  </pc:docChgLst>
  <pc:docChgLst>
    <pc:chgData clId="Web-{ECDEEC2D-BEC7-437C-A91F-C56DF98B819D}"/>
    <pc:docChg chg="modSld">
      <pc:chgData name="" userId="" providerId="" clId="Web-{ECDEEC2D-BEC7-437C-A91F-C56DF98B819D}" dt="2018-03-20T00:56:25.386" v="13"/>
      <pc:docMkLst>
        <pc:docMk/>
      </pc:docMkLst>
      <pc:sldChg chg="modSp">
        <pc:chgData name="" userId="" providerId="" clId="Web-{ECDEEC2D-BEC7-437C-A91F-C56DF98B819D}" dt="2018-03-20T00:56:25.386" v="12"/>
        <pc:sldMkLst>
          <pc:docMk/>
          <pc:sldMk cId="0" sldId="256"/>
        </pc:sldMkLst>
        <pc:spChg chg="mod">
          <ac:chgData name="" userId="" providerId="" clId="Web-{ECDEEC2D-BEC7-437C-A91F-C56DF98B819D}" dt="2018-03-20T00:56:25.386" v="12"/>
          <ac:spMkLst>
            <pc:docMk/>
            <pc:sldMk cId="0" sldId="256"/>
            <ac:spMk id="2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23336146"/>
      </p:ext>
    </p:extLst>
  </p:cSld>
  <p:clrMap bg1="lt1" tx1="dk1" bg2="lt2" tx2="dk2" accent1="accent1" accent2="accent2" accent3="accent3" accent4="accent4" accent5="accent5" accent6="accent6" hlink="hlink" folHlink="folHlink"/>
  <p:notesStyle>
    <a:lvl1pPr defTabSz="457200" latinLnBrk="0">
      <a:spcBef>
        <a:spcPts val="400"/>
      </a:spcBef>
      <a:defRPr sz="1200">
        <a:latin typeface="+mn-lt"/>
        <a:ea typeface="+mn-ea"/>
        <a:cs typeface="+mn-cs"/>
        <a:sym typeface="Calibri"/>
      </a:defRPr>
    </a:lvl1pPr>
    <a:lvl2pPr indent="228600" defTabSz="457200" latinLnBrk="0">
      <a:spcBef>
        <a:spcPts val="400"/>
      </a:spcBef>
      <a:defRPr sz="1200">
        <a:latin typeface="+mn-lt"/>
        <a:ea typeface="+mn-ea"/>
        <a:cs typeface="+mn-cs"/>
        <a:sym typeface="Calibri"/>
      </a:defRPr>
    </a:lvl2pPr>
    <a:lvl3pPr indent="457200" defTabSz="457200" latinLnBrk="0">
      <a:spcBef>
        <a:spcPts val="400"/>
      </a:spcBef>
      <a:defRPr sz="1200">
        <a:latin typeface="+mn-lt"/>
        <a:ea typeface="+mn-ea"/>
        <a:cs typeface="+mn-cs"/>
        <a:sym typeface="Calibri"/>
      </a:defRPr>
    </a:lvl3pPr>
    <a:lvl4pPr indent="685800" defTabSz="457200" latinLnBrk="0">
      <a:spcBef>
        <a:spcPts val="400"/>
      </a:spcBef>
      <a:defRPr sz="1200">
        <a:latin typeface="+mn-lt"/>
        <a:ea typeface="+mn-ea"/>
        <a:cs typeface="+mn-cs"/>
        <a:sym typeface="Calibri"/>
      </a:defRPr>
    </a:lvl4pPr>
    <a:lvl5pPr indent="914400" defTabSz="457200" latinLnBrk="0">
      <a:spcBef>
        <a:spcPts val="400"/>
      </a:spcBef>
      <a:defRPr sz="1200">
        <a:latin typeface="+mn-lt"/>
        <a:ea typeface="+mn-ea"/>
        <a:cs typeface="+mn-cs"/>
        <a:sym typeface="Calibri"/>
      </a:defRPr>
    </a:lvl5pPr>
    <a:lvl6pPr indent="1143000" defTabSz="457200" latinLnBrk="0">
      <a:spcBef>
        <a:spcPts val="400"/>
      </a:spcBef>
      <a:defRPr sz="1200">
        <a:latin typeface="+mn-lt"/>
        <a:ea typeface="+mn-ea"/>
        <a:cs typeface="+mn-cs"/>
        <a:sym typeface="Calibri"/>
      </a:defRPr>
    </a:lvl6pPr>
    <a:lvl7pPr indent="1371600" defTabSz="457200" latinLnBrk="0">
      <a:spcBef>
        <a:spcPts val="400"/>
      </a:spcBef>
      <a:defRPr sz="1200">
        <a:latin typeface="+mn-lt"/>
        <a:ea typeface="+mn-ea"/>
        <a:cs typeface="+mn-cs"/>
        <a:sym typeface="Calibri"/>
      </a:defRPr>
    </a:lvl7pPr>
    <a:lvl8pPr indent="1600200" defTabSz="457200" latinLnBrk="0">
      <a:spcBef>
        <a:spcPts val="400"/>
      </a:spcBef>
      <a:defRPr sz="1200">
        <a:latin typeface="+mn-lt"/>
        <a:ea typeface="+mn-ea"/>
        <a:cs typeface="+mn-cs"/>
        <a:sym typeface="Calibri"/>
      </a:defRPr>
    </a:lvl8pPr>
    <a:lvl9pPr indent="1828800" defTabSz="457200" latinLnBrk="0">
      <a:spcBef>
        <a:spcPts val="400"/>
      </a:spcBef>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4"/>
            <a:ext cx="8229600" cy="1508127"/>
          </a:xfrm>
          <a:prstGeom prst="rect">
            <a:avLst/>
          </a:prstGeom>
          <a:ln w="12700">
            <a:miter lim="400000"/>
          </a:ln>
        </p:spPr>
        <p:txBody>
          <a:bodyPr lIns="45719" rIns="45719" anchor="ctr"/>
          <a:lstStyle/>
          <a:p>
            <a:endParaRPr/>
          </a:p>
        </p:txBody>
      </p:sp>
      <p:sp>
        <p:nvSpPr>
          <p:cNvPr id="3" name="Shape 3"/>
          <p:cNvSpPr>
            <a:spLocks noGrp="1"/>
          </p:cNvSpPr>
          <p:nvPr>
            <p:ph type="body" idx="1"/>
          </p:nvPr>
        </p:nvSpPr>
        <p:spPr>
          <a:xfrm>
            <a:off x="457200" y="1600200"/>
            <a:ext cx="8229600" cy="5257800"/>
          </a:xfrm>
          <a:prstGeom prst="rect">
            <a:avLst/>
          </a:prstGeom>
          <a:ln w="12700">
            <a:miter lim="400000"/>
          </a:ln>
        </p:spPr>
        <p:txBody>
          <a:bodyPr lIns="45719" rIns="45719"/>
          <a:lstStyle/>
          <a:p>
            <a:endParaRPr/>
          </a:p>
        </p:txBody>
      </p:sp>
      <p:sp>
        <p:nvSpPr>
          <p:cNvPr id="4" name="Shape 4"/>
          <p:cNvSpPr>
            <a:spLocks noGrp="1"/>
          </p:cNvSpPr>
          <p:nvPr>
            <p:ph type="sldNum" sz="quarter" idx="2"/>
          </p:nvPr>
        </p:nvSpPr>
        <p:spPr>
          <a:xfrm>
            <a:off x="8422818" y="6404292"/>
            <a:ext cx="263983" cy="269241"/>
          </a:xfrm>
          <a:prstGeom prst="rect">
            <a:avLst/>
          </a:prstGeom>
          <a:ln w="12700">
            <a:miter lim="400000"/>
          </a:ln>
        </p:spPr>
        <p:txBody>
          <a:bodyPr wrap="none" lIns="45719" rIns="45719"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45720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91440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137160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182880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235200" marR="0" indent="-4064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92400" marR="0" indent="-4064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49600" marR="0" indent="-4064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606800" marR="0" indent="-4064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64000" marR="0" indent="-4064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dental_medicine.jpg" descr="dental_medicine.jpg"/>
          <p:cNvPicPr>
            <a:picLocks noChangeAspect="1"/>
          </p:cNvPicPr>
          <p:nvPr/>
        </p:nvPicPr>
        <p:blipFill>
          <a:blip r:embed="rId2">
            <a:extLst/>
          </a:blip>
          <a:stretch>
            <a:fillRect/>
          </a:stretch>
        </p:blipFill>
        <p:spPr>
          <a:xfrm>
            <a:off x="461962" y="292100"/>
            <a:ext cx="1787526" cy="406400"/>
          </a:xfrm>
          <a:prstGeom prst="rect">
            <a:avLst/>
          </a:prstGeom>
          <a:ln w="12700">
            <a:miter lim="400000"/>
          </a:ln>
        </p:spPr>
      </p:pic>
      <p:sp>
        <p:nvSpPr>
          <p:cNvPr id="21" name="Shape 21"/>
          <p:cNvSpPr/>
          <p:nvPr/>
        </p:nvSpPr>
        <p:spPr>
          <a:xfrm>
            <a:off x="471487" y="1014412"/>
            <a:ext cx="2546351" cy="139701"/>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000">
                <a:solidFill>
                  <a:srgbClr val="FFFFFF"/>
                </a:solidFill>
              </a:defRPr>
            </a:lvl1pPr>
          </a:lstStyle>
          <a:p>
            <a:r>
              <a:t>Introduction</a:t>
            </a:r>
          </a:p>
        </p:txBody>
      </p:sp>
      <p:sp>
        <p:nvSpPr>
          <p:cNvPr id="22" name="Shape 22"/>
          <p:cNvSpPr/>
          <p:nvPr/>
        </p:nvSpPr>
        <p:spPr>
          <a:xfrm>
            <a:off x="1676400" y="143756"/>
            <a:ext cx="5700713" cy="449039"/>
          </a:xfrm>
          <a:prstGeom prst="rect">
            <a:avLst/>
          </a:prstGeom>
          <a:ln w="12700">
            <a:miter lim="400000"/>
          </a:ln>
          <a:extLst>
            <a:ext uri="{C572A759-6A51-4108-AA02-DFA0A04FC94B}">
              <ma14:wrappingTextBoxFlag xmlns:ma14="http://schemas.microsoft.com/office/mac/drawingml/2011/main" xmlns="" val="1"/>
            </a:ext>
          </a:extLst>
        </p:spPr>
        <p:txBody>
          <a:bodyPr lIns="8988" tIns="8988" rIns="8988" bIns="8988" anchor="t">
            <a:spAutoFit/>
          </a:bodyPr>
          <a:lstStyle/>
          <a:p>
            <a:pPr algn="ctr">
              <a:defRPr sz="1200" b="1"/>
            </a:pPr>
            <a:r>
              <a:rPr sz="1400" dirty="0"/>
              <a:t>Case report:</a:t>
            </a:r>
            <a:r>
              <a:rPr lang="en-US" sz="1400" dirty="0"/>
              <a:t> Efficacy Of Twin Block Injection Technique In </a:t>
            </a:r>
            <a:endParaRPr lang="en-US" dirty="0"/>
          </a:p>
          <a:p>
            <a:pPr algn="ctr">
              <a:defRPr sz="1200" b="1"/>
            </a:pPr>
            <a:r>
              <a:rPr lang="en-US" sz="1400" dirty="0"/>
              <a:t>Management Of TMJ Arthralgia</a:t>
            </a:r>
            <a:endParaRPr lang="en-US" dirty="0">
              <a:solidFill>
                <a:schemeClr val="tx1"/>
              </a:solidFill>
            </a:endParaRPr>
          </a:p>
        </p:txBody>
      </p:sp>
      <p:sp>
        <p:nvSpPr>
          <p:cNvPr id="23" name="Shape 23"/>
          <p:cNvSpPr/>
          <p:nvPr/>
        </p:nvSpPr>
        <p:spPr>
          <a:xfrm>
            <a:off x="471487" y="2415117"/>
            <a:ext cx="2546351" cy="172040"/>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8988" tIns="8988" rIns="8988" bIns="8988" anchor="t">
            <a:spAutoFit/>
          </a:bodyPr>
          <a:lstStyle>
            <a:lvl1pPr algn="ctr">
              <a:defRPr sz="1000">
                <a:solidFill>
                  <a:srgbClr val="FFFFFF"/>
                </a:solidFill>
              </a:defRPr>
            </a:lvl1pPr>
          </a:lstStyle>
          <a:p>
            <a:r>
              <a:rPr lang="en-US" dirty="0"/>
              <a:t>TMJ Arthralgia</a:t>
            </a:r>
            <a:endParaRPr dirty="0"/>
          </a:p>
        </p:txBody>
      </p:sp>
      <p:sp>
        <p:nvSpPr>
          <p:cNvPr id="24" name="Shape 24"/>
          <p:cNvSpPr/>
          <p:nvPr/>
        </p:nvSpPr>
        <p:spPr>
          <a:xfrm>
            <a:off x="463462" y="3930650"/>
            <a:ext cx="2546351" cy="157678"/>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8988" tIns="8988" rIns="8988" bIns="8988">
            <a:spAutoFit/>
          </a:bodyPr>
          <a:lstStyle/>
          <a:p>
            <a:pPr algn="ctr">
              <a:defRPr sz="1000">
                <a:solidFill>
                  <a:srgbClr val="FFFFFF"/>
                </a:solidFill>
              </a:defRPr>
            </a:pPr>
            <a:r>
              <a:t>Objective Findings</a:t>
            </a:r>
            <a:r>
              <a:rPr>
                <a:solidFill>
                  <a:srgbClr val="000000"/>
                </a:solidFill>
              </a:rPr>
              <a:t> </a:t>
            </a:r>
            <a:r>
              <a:rPr sz="600">
                <a:solidFill>
                  <a:srgbClr val="000000"/>
                </a:solidFill>
              </a:rPr>
              <a:t> </a:t>
            </a:r>
          </a:p>
        </p:txBody>
      </p:sp>
      <p:sp>
        <p:nvSpPr>
          <p:cNvPr id="25" name="Shape 25"/>
          <p:cNvSpPr/>
          <p:nvPr/>
        </p:nvSpPr>
        <p:spPr>
          <a:xfrm>
            <a:off x="1734076" y="582612"/>
            <a:ext cx="5747284" cy="510594"/>
          </a:xfrm>
          <a:prstGeom prst="rect">
            <a:avLst/>
          </a:prstGeom>
          <a:ln w="12700">
            <a:miter lim="400000"/>
          </a:ln>
          <a:extLst>
            <a:ext uri="{C572A759-6A51-4108-AA02-DFA0A04FC94B}">
              <ma14:wrappingTextBoxFlag xmlns:ma14="http://schemas.microsoft.com/office/mac/drawingml/2011/main" xmlns="" val="1"/>
            </a:ext>
          </a:extLst>
        </p:spPr>
        <p:txBody>
          <a:bodyPr wrap="none" lIns="8988" tIns="8988" rIns="8988" bIns="8988" anchor="t">
            <a:spAutoFit/>
          </a:bodyPr>
          <a:lstStyle/>
          <a:p>
            <a:pPr algn="ctr">
              <a:defRPr sz="800"/>
            </a:pPr>
            <a:r>
              <a:rPr lang="en-US" b="1" dirty="0"/>
              <a:t>Hafsa </a:t>
            </a:r>
            <a:r>
              <a:rPr lang="en-US" b="1" dirty="0" err="1"/>
              <a:t>Affendi</a:t>
            </a:r>
            <a:r>
              <a:rPr lang="en-US" b="1" dirty="0"/>
              <a:t>, BDS* and</a:t>
            </a:r>
            <a:r>
              <a:rPr lang="en-US" altLang="en-US" sz="800" b="1" dirty="0"/>
              <a:t> Samuel Y. P. Quek, DMD, MPH^</a:t>
            </a:r>
            <a:br>
              <a:rPr lang="en-US" dirty="0">
                <a:solidFill>
                  <a:schemeClr val="tx1"/>
                </a:solidFill>
              </a:rPr>
            </a:br>
            <a:r>
              <a:rPr lang="en-US" altLang="en-US" sz="800" b="1" dirty="0"/>
              <a:t>               *Resident, Center for Temporomandibular Disorders and Orofacial Pain, ^ Faculty, Department of Diagnostic Sciences                  </a:t>
            </a:r>
            <a:endParaRPr lang="en-US" sz="800" dirty="0"/>
          </a:p>
          <a:p>
            <a:pPr algn="ctr">
              <a:defRPr sz="800"/>
            </a:pPr>
            <a:r>
              <a:rPr lang="en-US" altLang="en-US" sz="800" b="1" dirty="0"/>
              <a:t> Rutgers School of Dental Medicine, Newark NJ  </a:t>
            </a:r>
            <a:br>
              <a:rPr lang="en-US" dirty="0">
                <a:solidFill>
                  <a:schemeClr val="tx1"/>
                </a:solidFill>
                <a:latin typeface="+mn-ea"/>
                <a:cs typeface="+mn-ea"/>
              </a:rPr>
            </a:br>
            <a:endParaRPr/>
          </a:p>
        </p:txBody>
      </p:sp>
      <p:pic>
        <p:nvPicPr>
          <p:cNvPr id="26" name="Picture1.png" descr="Picture1"/>
          <p:cNvPicPr>
            <a:picLocks noChangeAspect="1"/>
          </p:cNvPicPr>
          <p:nvPr/>
        </p:nvPicPr>
        <p:blipFill>
          <a:blip r:embed="rId3">
            <a:extLst/>
          </a:blip>
          <a:stretch>
            <a:fillRect/>
          </a:stretch>
        </p:blipFill>
        <p:spPr>
          <a:xfrm>
            <a:off x="7967662" y="141287"/>
            <a:ext cx="790576" cy="747713"/>
          </a:xfrm>
          <a:prstGeom prst="rect">
            <a:avLst/>
          </a:prstGeom>
          <a:ln w="12700">
            <a:miter lim="400000"/>
          </a:ln>
        </p:spPr>
      </p:pic>
      <p:sp>
        <p:nvSpPr>
          <p:cNvPr id="27" name="Shape 27"/>
          <p:cNvSpPr/>
          <p:nvPr/>
        </p:nvSpPr>
        <p:spPr>
          <a:xfrm>
            <a:off x="457376" y="5245981"/>
            <a:ext cx="2552701" cy="172040"/>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8988" tIns="8988" rIns="8988" bIns="8988" anchor="t">
            <a:spAutoFit/>
          </a:bodyPr>
          <a:lstStyle>
            <a:lvl1pPr algn="ctr">
              <a:defRPr sz="1000">
                <a:solidFill>
                  <a:srgbClr val="FFFFFF"/>
                </a:solidFill>
              </a:defRPr>
            </a:lvl1pPr>
          </a:lstStyle>
          <a:p>
            <a:r>
              <a:rPr lang="en-US" dirty="0"/>
              <a:t>Arthrocentesis</a:t>
            </a:r>
          </a:p>
        </p:txBody>
      </p:sp>
      <p:sp>
        <p:nvSpPr>
          <p:cNvPr id="28" name="Shape 28"/>
          <p:cNvSpPr/>
          <p:nvPr/>
        </p:nvSpPr>
        <p:spPr>
          <a:xfrm>
            <a:off x="442295" y="1173868"/>
            <a:ext cx="2570163" cy="1372368"/>
          </a:xfrm>
          <a:prstGeom prst="rect">
            <a:avLst/>
          </a:prstGeom>
          <a:ln w="12700">
            <a:miter lim="400000"/>
          </a:ln>
          <a:extLst>
            <a:ext uri="{C572A759-6A51-4108-AA02-DFA0A04FC94B}">
              <ma14:wrappingTextBoxFlag xmlns:ma14="http://schemas.microsoft.com/office/mac/drawingml/2011/main" xmlns="" val="1"/>
            </a:ext>
          </a:extLst>
        </p:spPr>
        <p:txBody>
          <a:bodyPr lIns="8988" tIns="8988" rIns="8988" bIns="8988" anchor="t">
            <a:spAutoFit/>
          </a:bodyPr>
          <a:lstStyle/>
          <a:p>
            <a:pPr marL="288925" indent="-171450">
              <a:buSzPct val="100000"/>
              <a:buFont typeface="Arial"/>
              <a:buChar char="•"/>
              <a:defRPr sz="800"/>
            </a:pPr>
            <a:r>
              <a:rPr lang="en-US" dirty="0"/>
              <a:t>A 35 </a:t>
            </a:r>
            <a:r>
              <a:rPr lang="en-US" dirty="0" err="1"/>
              <a:t>y.o</a:t>
            </a:r>
            <a:r>
              <a:rPr lang="en-US" dirty="0"/>
              <a:t> female with a c/c of pain on the right side of face reports to the OFP clinic, Unit-1 for further evaluation following Arthrocentesis of the right TMJ</a:t>
            </a:r>
          </a:p>
          <a:p>
            <a:pPr marL="288925" indent="-171450">
              <a:buSzPct val="100000"/>
              <a:buFont typeface="Arial"/>
              <a:buChar char="•"/>
              <a:defRPr sz="800"/>
            </a:pPr>
            <a:r>
              <a:rPr lang="en-US" dirty="0"/>
              <a:t>Reports that the pain began 7 months ago and progressed in frequency and intensity</a:t>
            </a:r>
          </a:p>
          <a:p>
            <a:pPr marL="288925" indent="-171450">
              <a:buSzPct val="100000"/>
              <a:buFont typeface="Arial"/>
              <a:buChar char="•"/>
              <a:defRPr sz="800"/>
            </a:pPr>
            <a:r>
              <a:rPr lang="en-US" dirty="0"/>
              <a:t>Reports feeling popping of the right joint on opening the jaw</a:t>
            </a:r>
          </a:p>
          <a:p>
            <a:pPr marL="288925" indent="-171450">
              <a:buSzPct val="100000"/>
              <a:buFont typeface="Arial"/>
              <a:buChar char="•"/>
              <a:defRPr sz="800"/>
            </a:pPr>
            <a:r>
              <a:rPr lang="en-US" dirty="0"/>
              <a:t>Reports that Arthrocentesis of the right TMJ helped for 5 weeks after which the pain returned with similar frequency and intensity </a:t>
            </a:r>
          </a:p>
          <a:p>
            <a:pPr marL="288925" indent="-171450">
              <a:buSzPct val="100000"/>
              <a:buFont typeface="Wingdings"/>
              <a:buChar char="▪"/>
              <a:defRPr sz="800"/>
            </a:pPr>
            <a:endParaRPr lang="en-US" dirty="0">
              <a:solidFill>
                <a:schemeClr val="tx1"/>
              </a:solidFill>
            </a:endParaRPr>
          </a:p>
        </p:txBody>
      </p:sp>
      <p:sp>
        <p:nvSpPr>
          <p:cNvPr id="30" name="Shape 30"/>
          <p:cNvSpPr/>
          <p:nvPr/>
        </p:nvSpPr>
        <p:spPr>
          <a:xfrm>
            <a:off x="364684" y="5415315"/>
            <a:ext cx="2670175" cy="1249258"/>
          </a:xfrm>
          <a:prstGeom prst="rect">
            <a:avLst/>
          </a:prstGeom>
          <a:ln w="12700">
            <a:miter lim="400000"/>
          </a:ln>
          <a:extLst>
            <a:ext uri="{C572A759-6A51-4108-AA02-DFA0A04FC94B}">
              <ma14:wrappingTextBoxFlag xmlns:ma14="http://schemas.microsoft.com/office/mac/drawingml/2011/main" xmlns="" val="1"/>
            </a:ext>
          </a:extLst>
        </p:spPr>
        <p:txBody>
          <a:bodyPr lIns="8988" tIns="8988" rIns="8988" bIns="8988" anchor="t">
            <a:spAutoFit/>
          </a:bodyPr>
          <a:lstStyle/>
          <a:p>
            <a:pPr marL="285750" indent="-171450">
              <a:buSzPct val="100000"/>
              <a:buFont typeface="Arial" panose="020B0604020202020204" pitchFamily="34" charset="0"/>
              <a:buChar char="•"/>
              <a:defRPr sz="800"/>
            </a:pPr>
            <a:r>
              <a:rPr lang="en-US" dirty="0"/>
              <a:t>TMJ arthrocentesis represents a form of minimally invasive surgical treatment for TMJ disorders</a:t>
            </a:r>
          </a:p>
          <a:p>
            <a:pPr marL="285750" indent="-171450">
              <a:buSzPct val="100000"/>
              <a:buFont typeface="Arial" panose="020B0604020202020204" pitchFamily="34" charset="0"/>
              <a:buChar char="•"/>
              <a:defRPr sz="800"/>
            </a:pPr>
            <a:r>
              <a:rPr lang="en-US" dirty="0"/>
              <a:t>It consists of washing the joint with a sterile fluid and a possibility of depositing a drug or other therapeutic substance</a:t>
            </a:r>
          </a:p>
          <a:p>
            <a:pPr marL="285750" indent="-171450">
              <a:buSzPct val="100000"/>
              <a:buFont typeface="Arial" panose="020B0604020202020204" pitchFamily="34" charset="0"/>
              <a:buChar char="•"/>
              <a:defRPr sz="800"/>
            </a:pPr>
            <a:r>
              <a:rPr lang="en-US" dirty="0"/>
              <a:t>Resolution of symptoms is due to the removal of chemical inflammatory mediators and changes in intra-articular pressure</a:t>
            </a:r>
            <a:endParaRPr lang="en-US" dirty="0">
              <a:solidFill>
                <a:schemeClr val="tx1"/>
              </a:solidFill>
            </a:endParaRPr>
          </a:p>
          <a:p>
            <a:pPr marL="285750" indent="-171450">
              <a:buSzPct val="100000"/>
              <a:buFont typeface="Arial" panose="020B0604020202020204" pitchFamily="34" charset="0"/>
              <a:buChar char="•"/>
              <a:defRPr sz="800"/>
            </a:pPr>
            <a:r>
              <a:rPr lang="en-US" dirty="0"/>
              <a:t>It is not unusual for the patient to have moderate to severe pain for a few days following the procedure       </a:t>
            </a:r>
          </a:p>
        </p:txBody>
      </p:sp>
      <p:sp>
        <p:nvSpPr>
          <p:cNvPr id="31" name="Shape 31"/>
          <p:cNvSpPr/>
          <p:nvPr/>
        </p:nvSpPr>
        <p:spPr>
          <a:xfrm>
            <a:off x="6134367" y="5412734"/>
            <a:ext cx="2851152" cy="1003037"/>
          </a:xfrm>
          <a:prstGeom prst="rect">
            <a:avLst/>
          </a:prstGeom>
          <a:ln w="12700">
            <a:miter lim="400000"/>
          </a:ln>
          <a:extLst>
            <a:ext uri="{C572A759-6A51-4108-AA02-DFA0A04FC94B}">
              <ma14:wrappingTextBoxFlag xmlns:ma14="http://schemas.microsoft.com/office/mac/drawingml/2011/main" xmlns="" val="1"/>
            </a:ext>
          </a:extLst>
        </p:spPr>
        <p:txBody>
          <a:bodyPr lIns="8988" tIns="8988" rIns="8988" bIns="8988" anchor="t">
            <a:spAutoFit/>
          </a:bodyPr>
          <a:lstStyle/>
          <a:p>
            <a:pPr>
              <a:defRPr sz="800"/>
            </a:pPr>
            <a:r>
              <a:rPr lang="en-US" dirty="0">
                <a:solidFill>
                  <a:srgbClr val="0C0C0C"/>
                </a:solidFill>
                <a:latin typeface="Times"/>
                <a:cs typeface="Times"/>
              </a:rPr>
              <a:t>Florencio Monje-</a:t>
            </a:r>
            <a:r>
              <a:rPr lang="en-US" dirty="0" err="1">
                <a:solidFill>
                  <a:srgbClr val="0C0C0C"/>
                </a:solidFill>
                <a:latin typeface="Times"/>
                <a:cs typeface="Times"/>
              </a:rPr>
              <a:t>Cil</a:t>
            </a:r>
            <a:r>
              <a:rPr lang="en-US" dirty="0">
                <a:solidFill>
                  <a:srgbClr val="0C0C0C"/>
                </a:solidFill>
                <a:latin typeface="Times"/>
                <a:cs typeface="Times"/>
              </a:rPr>
              <a:t>, </a:t>
            </a:r>
            <a:r>
              <a:rPr lang="en-US" dirty="0" err="1">
                <a:solidFill>
                  <a:srgbClr val="0C0C0C"/>
                </a:solidFill>
                <a:latin typeface="Times"/>
                <a:cs typeface="Times"/>
              </a:rPr>
              <a:t>Dorrit</a:t>
            </a:r>
            <a:r>
              <a:rPr lang="en-US" dirty="0">
                <a:solidFill>
                  <a:srgbClr val="0C0C0C"/>
                </a:solidFill>
                <a:latin typeface="Times"/>
                <a:cs typeface="Times"/>
              </a:rPr>
              <a:t> Nitzan and Raul Gonzalez-Garcia. </a:t>
            </a:r>
            <a:r>
              <a:rPr lang="en-US" i="1" dirty="0">
                <a:solidFill>
                  <a:srgbClr val="0C0C0C"/>
                </a:solidFill>
                <a:latin typeface="Times"/>
                <a:cs typeface="Times"/>
              </a:rPr>
              <a:t>Temporomandibular joint arthrocentesis. </a:t>
            </a:r>
            <a:r>
              <a:rPr lang="en-US" dirty="0">
                <a:solidFill>
                  <a:srgbClr val="0C0C0C"/>
                </a:solidFill>
                <a:latin typeface="Times"/>
                <a:cs typeface="Times"/>
              </a:rPr>
              <a:t>Med Oral </a:t>
            </a:r>
            <a:r>
              <a:rPr lang="en-US" dirty="0" err="1">
                <a:solidFill>
                  <a:srgbClr val="0C0C0C"/>
                </a:solidFill>
                <a:latin typeface="Times"/>
                <a:cs typeface="Times"/>
              </a:rPr>
              <a:t>Patol</a:t>
            </a:r>
            <a:r>
              <a:rPr lang="en-US" dirty="0">
                <a:solidFill>
                  <a:srgbClr val="0C0C0C"/>
                </a:solidFill>
                <a:latin typeface="Times"/>
                <a:cs typeface="Times"/>
              </a:rPr>
              <a:t> Oral Cir Buccal. 2012 Jul; 17(4): e575-e581.</a:t>
            </a:r>
          </a:p>
          <a:p>
            <a:pPr>
              <a:defRPr sz="800"/>
            </a:pPr>
            <a:endParaRPr lang="en-US" dirty="0">
              <a:solidFill>
                <a:srgbClr val="0C0C0C"/>
              </a:solidFill>
              <a:latin typeface="Times"/>
              <a:cs typeface="Times"/>
            </a:endParaRPr>
          </a:p>
          <a:p>
            <a:pPr>
              <a:defRPr sz="800"/>
            </a:pPr>
            <a:r>
              <a:rPr lang="en-US" dirty="0">
                <a:solidFill>
                  <a:srgbClr val="0C0C0C"/>
                </a:solidFill>
                <a:latin typeface="Times"/>
                <a:cs typeface="Times"/>
              </a:rPr>
              <a:t>Veena Kanti, Sowmya Ananthan, Gayathri Subramanian, Samuel Y.P. Quek. </a:t>
            </a:r>
            <a:r>
              <a:rPr lang="en-US" i="1" dirty="0">
                <a:solidFill>
                  <a:srgbClr val="0C0C0C"/>
                </a:solidFill>
                <a:latin typeface="Times"/>
                <a:cs typeface="Times"/>
              </a:rPr>
              <a:t>Efficacy of the twin block, a peripheral nerve block for the management of chronic masticatory myofascial pain: A case series. Quintessence Int2017;48:829-833;doi: 10.3290/j.qi.a39094</a:t>
            </a:r>
            <a:endParaRPr lang="en-US" dirty="0">
              <a:solidFill>
                <a:srgbClr val="0C0C0C"/>
              </a:solidFill>
              <a:latin typeface="Times"/>
              <a:cs typeface="Times"/>
            </a:endParaRPr>
          </a:p>
        </p:txBody>
      </p:sp>
      <p:sp>
        <p:nvSpPr>
          <p:cNvPr id="32" name="Shape 32"/>
          <p:cNvSpPr/>
          <p:nvPr/>
        </p:nvSpPr>
        <p:spPr>
          <a:xfrm>
            <a:off x="6018215" y="5179153"/>
            <a:ext cx="2849563" cy="157678"/>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8988" tIns="8988" rIns="8988" bIns="8988">
            <a:spAutoFit/>
          </a:bodyPr>
          <a:lstStyle>
            <a:lvl1pPr algn="ctr">
              <a:defRPr sz="1000">
                <a:solidFill>
                  <a:srgbClr val="FFFFFF"/>
                </a:solidFill>
              </a:defRPr>
            </a:lvl1pPr>
          </a:lstStyle>
          <a:p>
            <a:r>
              <a:t>References </a:t>
            </a:r>
          </a:p>
        </p:txBody>
      </p:sp>
      <p:sp>
        <p:nvSpPr>
          <p:cNvPr id="34" name="Shape 34"/>
          <p:cNvSpPr/>
          <p:nvPr/>
        </p:nvSpPr>
        <p:spPr>
          <a:xfrm>
            <a:off x="6018215" y="3928232"/>
            <a:ext cx="2851152" cy="157989"/>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9144" tIns="9144" rIns="9144" bIns="9144">
            <a:spAutoFit/>
          </a:bodyPr>
          <a:lstStyle>
            <a:lvl1pPr algn="ctr">
              <a:defRPr sz="1000">
                <a:solidFill>
                  <a:srgbClr val="FFFFFF"/>
                </a:solidFill>
              </a:defRPr>
            </a:lvl1pPr>
          </a:lstStyle>
          <a:p>
            <a:r>
              <a:t>Conclusions</a:t>
            </a:r>
          </a:p>
        </p:txBody>
      </p:sp>
      <p:sp>
        <p:nvSpPr>
          <p:cNvPr id="37" name="Shape 37"/>
          <p:cNvSpPr/>
          <p:nvPr/>
        </p:nvSpPr>
        <p:spPr>
          <a:xfrm>
            <a:off x="3351750" y="5882579"/>
            <a:ext cx="2444750" cy="157989"/>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9144" tIns="9144" rIns="9144" bIns="9144">
            <a:spAutoFit/>
          </a:bodyPr>
          <a:lstStyle>
            <a:lvl1pPr algn="ctr">
              <a:defRPr sz="1000">
                <a:solidFill>
                  <a:srgbClr val="FFFFFF"/>
                </a:solidFill>
              </a:defRPr>
            </a:lvl1pPr>
          </a:lstStyle>
          <a:p>
            <a:r>
              <a:t>Assessment</a:t>
            </a:r>
          </a:p>
        </p:txBody>
      </p:sp>
      <p:sp>
        <p:nvSpPr>
          <p:cNvPr id="38" name="Shape 38"/>
          <p:cNvSpPr/>
          <p:nvPr/>
        </p:nvSpPr>
        <p:spPr>
          <a:xfrm>
            <a:off x="3351750" y="6040729"/>
            <a:ext cx="2444750" cy="584775"/>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spAutoFit/>
          </a:bodyPr>
          <a:lstStyle/>
          <a:p>
            <a:pPr marL="171450" indent="-171450">
              <a:buSzPct val="100000"/>
              <a:buFont typeface="Symbol"/>
              <a:buChar char="•"/>
              <a:defRPr sz="800"/>
            </a:pPr>
            <a:endParaRPr lang="en-US" dirty="0"/>
          </a:p>
          <a:p>
            <a:pPr marL="171450" indent="-171450">
              <a:buFont typeface="Arial" panose="020B0604020202020204" pitchFamily="34" charset="0"/>
              <a:buChar char="•"/>
              <a:defRPr sz="800"/>
            </a:pPr>
            <a:r>
              <a:rPr lang="en-US" dirty="0"/>
              <a:t>TMJ Arthralgia</a:t>
            </a:r>
          </a:p>
          <a:p>
            <a:pPr marL="171450" indent="-171450">
              <a:buFont typeface="Arial" panose="020B0604020202020204" pitchFamily="34" charset="0"/>
              <a:buChar char="•"/>
              <a:defRPr sz="800"/>
            </a:pPr>
            <a:r>
              <a:rPr lang="en-US" dirty="0"/>
              <a:t>Myalgia of the right deep masseter muscle</a:t>
            </a:r>
          </a:p>
          <a:p>
            <a:pPr marL="171450" indent="-171450">
              <a:buFont typeface="Arial" panose="020B0604020202020204" pitchFamily="34" charset="0"/>
              <a:buChar char="•"/>
              <a:defRPr sz="800"/>
            </a:pPr>
            <a:r>
              <a:rPr lang="en-US" dirty="0"/>
              <a:t>Hypermobility and Subluxation</a:t>
            </a:r>
          </a:p>
        </p:txBody>
      </p:sp>
      <p:sp>
        <p:nvSpPr>
          <p:cNvPr id="40" name="Shape 40"/>
          <p:cNvSpPr/>
          <p:nvPr/>
        </p:nvSpPr>
        <p:spPr>
          <a:xfrm>
            <a:off x="6018212" y="1004887"/>
            <a:ext cx="2849563" cy="157989"/>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9144" tIns="9144" rIns="9144" bIns="9144">
            <a:spAutoFit/>
          </a:bodyPr>
          <a:lstStyle>
            <a:lvl1pPr algn="ctr">
              <a:defRPr sz="1000">
                <a:solidFill>
                  <a:srgbClr val="FFFFFF"/>
                </a:solidFill>
              </a:defRPr>
            </a:lvl1pPr>
          </a:lstStyle>
          <a:p>
            <a:r>
              <a:t>Treatment</a:t>
            </a:r>
          </a:p>
        </p:txBody>
      </p:sp>
      <p:sp>
        <p:nvSpPr>
          <p:cNvPr id="41" name="Shape 41"/>
          <p:cNvSpPr/>
          <p:nvPr/>
        </p:nvSpPr>
        <p:spPr>
          <a:xfrm>
            <a:off x="6016624" y="1220787"/>
            <a:ext cx="2851152" cy="830997"/>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spAutoFit/>
          </a:bodyPr>
          <a:lstStyle/>
          <a:p>
            <a:pPr marL="171450" indent="-171450">
              <a:buSzPct val="100000"/>
              <a:buFont typeface="Arial"/>
              <a:buChar char="•"/>
              <a:defRPr sz="800"/>
            </a:pPr>
            <a:r>
              <a:rPr lang="en-US" dirty="0"/>
              <a:t>Twin block injection was administered  on the right side</a:t>
            </a:r>
          </a:p>
          <a:p>
            <a:pPr marL="171450" indent="-171450">
              <a:buSzPct val="100000"/>
              <a:buFont typeface="Arial"/>
              <a:buChar char="•"/>
              <a:defRPr sz="800"/>
            </a:pPr>
            <a:r>
              <a:rPr lang="en-US" dirty="0"/>
              <a:t>This extra oral injection blocks both the masseteric and deep temporal nerves, to manage the muscle pain</a:t>
            </a:r>
          </a:p>
          <a:p>
            <a:pPr marL="171450" indent="-171450">
              <a:buSzPct val="100000"/>
              <a:buFont typeface="Arial"/>
              <a:buChar char="•"/>
              <a:defRPr sz="800"/>
            </a:pPr>
            <a:r>
              <a:rPr lang="en-US" dirty="0"/>
              <a:t>After</a:t>
            </a:r>
            <a:r>
              <a:rPr lang="en-US" dirty="0">
                <a:solidFill>
                  <a:schemeClr val="tx1"/>
                </a:solidFill>
                <a:latin typeface="+mn-ea"/>
                <a:cs typeface="+mn-ea"/>
              </a:rPr>
              <a:t> the Twin Block t</a:t>
            </a:r>
            <a:r>
              <a:rPr lang="en-US" dirty="0"/>
              <a:t>he patient surprised us, reporting that the pain or discomfort in the joint had improved</a:t>
            </a:r>
            <a:endParaRPr lang="en-US" dirty="0">
              <a:solidFill>
                <a:schemeClr val="tx1"/>
              </a:solidFill>
            </a:endParaRPr>
          </a:p>
          <a:p>
            <a:pPr marL="171450" indent="-171450">
              <a:buFont typeface="Arial"/>
              <a:buChar char="•"/>
              <a:defRPr sz="800"/>
            </a:pPr>
            <a:r>
              <a:rPr lang="en-US" dirty="0"/>
              <a:t>VAS: 1/10</a:t>
            </a:r>
          </a:p>
        </p:txBody>
      </p:sp>
      <p:pic>
        <p:nvPicPr>
          <p:cNvPr id="44" name="image.png"/>
          <p:cNvPicPr>
            <a:picLocks noChangeAspect="1"/>
          </p:cNvPicPr>
          <p:nvPr/>
        </p:nvPicPr>
        <p:blipFill>
          <a:blip r:embed="rId4">
            <a:extLst/>
          </a:blip>
          <a:stretch>
            <a:fillRect/>
          </a:stretch>
        </p:blipFill>
        <p:spPr>
          <a:xfrm>
            <a:off x="7213600" y="214312"/>
            <a:ext cx="733425" cy="736601"/>
          </a:xfrm>
          <a:prstGeom prst="rect">
            <a:avLst/>
          </a:prstGeom>
          <a:ln w="12700">
            <a:miter lim="400000"/>
          </a:ln>
        </p:spPr>
      </p:pic>
      <p:sp>
        <p:nvSpPr>
          <p:cNvPr id="45" name="Shape 45"/>
          <p:cNvSpPr/>
          <p:nvPr/>
        </p:nvSpPr>
        <p:spPr>
          <a:xfrm>
            <a:off x="463462" y="2486201"/>
            <a:ext cx="2727325" cy="156966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spAutoFit/>
          </a:bodyPr>
          <a:lstStyle/>
          <a:p>
            <a:pPr marL="228600" indent="-171450">
              <a:buSzPct val="100000"/>
              <a:buFont typeface="Symbol"/>
              <a:buChar char="•"/>
              <a:defRPr sz="800"/>
            </a:pPr>
            <a:endParaRPr lang="en-US" dirty="0"/>
          </a:p>
          <a:p>
            <a:pPr marL="171450" indent="-171450">
              <a:buFont typeface="Arial"/>
              <a:buChar char="•"/>
              <a:defRPr sz="800"/>
            </a:pPr>
            <a:r>
              <a:rPr lang="en-US" dirty="0"/>
              <a:t>TMJ Arthralgia is a term used to describe pain in the TMJ</a:t>
            </a:r>
          </a:p>
          <a:p>
            <a:pPr marL="171450" indent="-171450">
              <a:buFont typeface="Arial"/>
              <a:buChar char="•"/>
              <a:defRPr sz="800"/>
            </a:pPr>
            <a:r>
              <a:rPr lang="en-US" dirty="0"/>
              <a:t>Pain around the TMJ may sometimes be perceived as 'Ear ache'</a:t>
            </a:r>
          </a:p>
          <a:p>
            <a:pPr marL="171450" indent="-171450">
              <a:buFont typeface="Arial"/>
              <a:buChar char="•"/>
              <a:defRPr sz="800"/>
            </a:pPr>
            <a:r>
              <a:rPr lang="en-US" dirty="0"/>
              <a:t>The pain is reproduced by palpation of the TMJ capsule and Posterior ligaments</a:t>
            </a:r>
          </a:p>
          <a:p>
            <a:pPr marL="171450" indent="-171450">
              <a:buFont typeface="Arial"/>
              <a:buChar char="•"/>
              <a:defRPr sz="800"/>
            </a:pPr>
            <a:r>
              <a:rPr lang="en-US" dirty="0"/>
              <a:t>Often results in discomfort during opening, closing, protrusion and  masticatory movements of the jaw</a:t>
            </a:r>
          </a:p>
          <a:p>
            <a:pPr marL="171450" indent="-171450">
              <a:buFont typeface="Arial"/>
              <a:buChar char="•"/>
              <a:defRPr sz="800"/>
            </a:pPr>
            <a:r>
              <a:rPr lang="en-US" dirty="0"/>
              <a:t>May result in reduced mouth opening due to conscious 'Muscle guarding' of the affected joint</a:t>
            </a:r>
            <a:br>
              <a:rPr lang="en-US" dirty="0">
                <a:solidFill>
                  <a:schemeClr val="tx1"/>
                </a:solidFill>
                <a:latin typeface="+mn-ea"/>
                <a:cs typeface="+mn-ea"/>
              </a:rPr>
            </a:br>
            <a:endParaRPr lang="en-US" dirty="0">
              <a:solidFill>
                <a:schemeClr val="tx1"/>
              </a:solidFill>
            </a:endParaRPr>
          </a:p>
          <a:p>
            <a:pPr marL="228600" indent="-171450">
              <a:buSzPct val="100000"/>
              <a:buFont typeface="Wingdings"/>
              <a:buChar char="▪"/>
              <a:defRPr sz="800"/>
            </a:pPr>
            <a:endParaRPr lang="en-US" dirty="0"/>
          </a:p>
        </p:txBody>
      </p:sp>
      <p:sp>
        <p:nvSpPr>
          <p:cNvPr id="46" name="Shape 46"/>
          <p:cNvSpPr/>
          <p:nvPr/>
        </p:nvSpPr>
        <p:spPr>
          <a:xfrm>
            <a:off x="3357562" y="1014412"/>
            <a:ext cx="2444751" cy="139701"/>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000">
                <a:solidFill>
                  <a:srgbClr val="FFFFFF"/>
                </a:solidFill>
              </a:defRPr>
            </a:lvl1pPr>
          </a:lstStyle>
          <a:p>
            <a:r>
              <a:t>Examination</a:t>
            </a:r>
          </a:p>
        </p:txBody>
      </p:sp>
      <p:sp>
        <p:nvSpPr>
          <p:cNvPr id="47" name="Shape 47"/>
          <p:cNvSpPr/>
          <p:nvPr/>
        </p:nvSpPr>
        <p:spPr>
          <a:xfrm>
            <a:off x="3367087" y="1115659"/>
            <a:ext cx="2620963" cy="144655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t">
            <a:spAutoFit/>
          </a:bodyPr>
          <a:lstStyle/>
          <a:p>
            <a:pPr>
              <a:buSzPct val="100000"/>
              <a:defRPr sz="800"/>
            </a:pPr>
            <a:r>
              <a:rPr lang="en-US" dirty="0"/>
              <a:t>A subjective scale of '0 to 3' was used to assess  the pain intensity:</a:t>
            </a:r>
          </a:p>
          <a:p>
            <a:pPr>
              <a:buSzPct val="100000"/>
              <a:defRPr sz="800"/>
            </a:pPr>
            <a:r>
              <a:rPr lang="en-US" b="1" i="1" dirty="0"/>
              <a:t>0=No pain, 1= Mild pain, 2=Moderate pain, 3=Severe pain.</a:t>
            </a:r>
          </a:p>
          <a:p>
            <a:pPr>
              <a:buSzPct val="100000"/>
              <a:defRPr sz="800"/>
            </a:pPr>
            <a:r>
              <a:rPr lang="en-US" b="1" u="sng" dirty="0"/>
              <a:t>Findings</a:t>
            </a:r>
          </a:p>
          <a:p>
            <a:pPr marL="344170" indent="-175895">
              <a:buFont typeface="Arial" panose="020B0604020202020204" pitchFamily="34" charset="0"/>
              <a:buChar char="•"/>
            </a:pPr>
            <a:r>
              <a:rPr lang="en-US" sz="800" dirty="0"/>
              <a:t>Pain on TMJ palpation:</a:t>
            </a:r>
          </a:p>
          <a:p>
            <a:pPr marL="344170" indent="-175895">
              <a:buFont typeface="Arial" panose="020B0604020202020204" pitchFamily="34" charset="0"/>
              <a:buChar char="•"/>
            </a:pPr>
            <a:r>
              <a:rPr lang="en-US" sz="800" dirty="0"/>
              <a:t>Right TMJ Capsule: 2++/3</a:t>
            </a:r>
          </a:p>
          <a:p>
            <a:pPr marL="344170" indent="-175895">
              <a:buFont typeface="Arial" panose="020B0604020202020204" pitchFamily="34" charset="0"/>
              <a:buChar char="•"/>
            </a:pPr>
            <a:r>
              <a:rPr lang="en-US" sz="800" dirty="0"/>
              <a:t>Right TMJ Posterior Ligament: 2++/3</a:t>
            </a:r>
          </a:p>
          <a:p>
            <a:pPr marL="344170" indent="-175895">
              <a:buFont typeface="Arial" panose="020B0604020202020204" pitchFamily="34" charset="0"/>
              <a:buChar char="•"/>
            </a:pPr>
            <a:r>
              <a:rPr lang="en-US" sz="800" dirty="0"/>
              <a:t>Right Deep Masseter: 2/3</a:t>
            </a:r>
          </a:p>
          <a:p>
            <a:pPr marL="344170" indent="-175895">
              <a:buFont typeface="Arial" panose="020B0604020202020204" pitchFamily="34" charset="0"/>
              <a:buChar char="•"/>
            </a:pPr>
            <a:r>
              <a:rPr lang="en-US" sz="800" dirty="0"/>
              <a:t>AROM: 41 mm</a:t>
            </a:r>
          </a:p>
          <a:p>
            <a:pPr marL="344170" indent="-175895">
              <a:buFont typeface="Arial" panose="020B0604020202020204" pitchFamily="34" charset="0"/>
              <a:buChar char="•"/>
            </a:pPr>
            <a:r>
              <a:rPr lang="en-US" sz="800" dirty="0"/>
              <a:t>PROM: 45 mm</a:t>
            </a:r>
          </a:p>
          <a:p>
            <a:pPr marL="344170" indent="-175895">
              <a:buFont typeface="Arial" panose="020B0604020202020204" pitchFamily="34" charset="0"/>
              <a:buChar char="•"/>
            </a:pPr>
            <a:r>
              <a:rPr lang="en-US" sz="800" dirty="0"/>
              <a:t>Subluxation of the TMJ was noticed</a:t>
            </a:r>
          </a:p>
        </p:txBody>
      </p:sp>
      <p:sp>
        <p:nvSpPr>
          <p:cNvPr id="48" name="Shape 48"/>
          <p:cNvSpPr/>
          <p:nvPr/>
        </p:nvSpPr>
        <p:spPr>
          <a:xfrm>
            <a:off x="6068849" y="2381700"/>
            <a:ext cx="2833120" cy="144655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t">
            <a:spAutoFit/>
          </a:bodyPr>
          <a:lstStyle>
            <a:lvl1pPr>
              <a:defRPr sz="800"/>
            </a:lvl1pPr>
          </a:lstStyle>
          <a:p>
            <a:pPr marL="285750" indent="-285750">
              <a:buFont typeface="Symbol"/>
              <a:buChar char="•"/>
            </a:pPr>
            <a:endParaRPr lang="en-US" dirty="0"/>
          </a:p>
          <a:p>
            <a:pPr marL="171450" indent="-171450">
              <a:buFont typeface="Arial" panose="020B0604020202020204" pitchFamily="34" charset="0"/>
              <a:buChar char="•"/>
            </a:pPr>
            <a:r>
              <a:rPr lang="en-US" dirty="0"/>
              <a:t>In a previous case series sustained efficacy of the twin block has been demonstrated in the management of Chronic masticatory myofascial pain</a:t>
            </a:r>
          </a:p>
          <a:p>
            <a:pPr marL="171450" indent="-171450">
              <a:buFont typeface="Arial" panose="020B0604020202020204" pitchFamily="34" charset="0"/>
              <a:buChar char="•"/>
            </a:pPr>
            <a:r>
              <a:rPr lang="en-US" dirty="0"/>
              <a:t>However, this case report suggests that the twin block may also have a role in the management  of some  </a:t>
            </a:r>
            <a:r>
              <a:rPr lang="en-US" dirty="0" err="1"/>
              <a:t>arthrogenous</a:t>
            </a:r>
            <a:r>
              <a:rPr lang="en-US" dirty="0"/>
              <a:t> TMJ pain</a:t>
            </a:r>
          </a:p>
          <a:p>
            <a:pPr marL="171450" indent="-171450">
              <a:buFont typeface="Arial" panose="020B0604020202020204" pitchFamily="34" charset="0"/>
              <a:buChar char="•"/>
            </a:pPr>
            <a:r>
              <a:rPr lang="en-US" dirty="0"/>
              <a:t>It is hypothesized that by blocking  both the sensory and motor fibers to the masseter and temporalis muscles with the Twin Block, pain sensation and muscle function is reduced increasing the relaxation of the jaw</a:t>
            </a:r>
          </a:p>
        </p:txBody>
      </p:sp>
      <p:sp>
        <p:nvSpPr>
          <p:cNvPr id="49" name="Shape 49"/>
          <p:cNvSpPr/>
          <p:nvPr/>
        </p:nvSpPr>
        <p:spPr>
          <a:xfrm>
            <a:off x="3587600" y="3562350"/>
            <a:ext cx="1993821" cy="20005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t">
            <a:spAutoFit/>
          </a:bodyPr>
          <a:lstStyle>
            <a:lvl1pPr>
              <a:defRPr sz="700"/>
            </a:lvl1pPr>
          </a:lstStyle>
          <a:p>
            <a:r>
              <a:rPr lang="en-US" dirty="0"/>
              <a:t>The pictures above depict Arthrocentesis of the TMJ</a:t>
            </a:r>
          </a:p>
        </p:txBody>
      </p:sp>
      <p:sp>
        <p:nvSpPr>
          <p:cNvPr id="51" name="Shape 51"/>
          <p:cNvSpPr/>
          <p:nvPr/>
        </p:nvSpPr>
        <p:spPr>
          <a:xfrm>
            <a:off x="3762375" y="5572125"/>
            <a:ext cx="1755997" cy="215444"/>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t">
            <a:spAutoFit/>
          </a:bodyPr>
          <a:lstStyle>
            <a:lvl1pPr>
              <a:defRPr sz="600"/>
            </a:lvl1pPr>
          </a:lstStyle>
          <a:p>
            <a:r>
              <a:rPr lang="en-US" sz="800" dirty="0"/>
              <a:t>Twin block injection technique</a:t>
            </a:r>
          </a:p>
        </p:txBody>
      </p:sp>
      <p:sp>
        <p:nvSpPr>
          <p:cNvPr id="52" name="Shape 52"/>
          <p:cNvSpPr/>
          <p:nvPr/>
        </p:nvSpPr>
        <p:spPr>
          <a:xfrm>
            <a:off x="6018215" y="2256966"/>
            <a:ext cx="2851152" cy="157989"/>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9144" tIns="9144" rIns="9144" bIns="9144">
            <a:spAutoFit/>
          </a:bodyPr>
          <a:lstStyle>
            <a:lvl1pPr algn="ctr">
              <a:defRPr sz="1000">
                <a:solidFill>
                  <a:srgbClr val="FFFFFF"/>
                </a:solidFill>
              </a:defRPr>
            </a:lvl1pPr>
          </a:lstStyle>
          <a:p>
            <a:r>
              <a:t>Discussion</a:t>
            </a:r>
          </a:p>
        </p:txBody>
      </p:sp>
      <p:sp>
        <p:nvSpPr>
          <p:cNvPr id="53" name="Shape 53"/>
          <p:cNvSpPr/>
          <p:nvPr/>
        </p:nvSpPr>
        <p:spPr>
          <a:xfrm>
            <a:off x="6032594" y="4040997"/>
            <a:ext cx="2857325"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t">
            <a:spAutoFit/>
          </a:bodyPr>
          <a:lstStyle/>
          <a:p>
            <a:pPr marL="228600" indent="-171450">
              <a:buSzPct val="100000"/>
              <a:buFont typeface="Symbol"/>
              <a:buChar char="•"/>
              <a:defRPr sz="800"/>
            </a:pPr>
            <a:endParaRPr lang="en-US"/>
          </a:p>
          <a:p>
            <a:pPr marL="171450" indent="-171450">
              <a:buFont typeface="Arial"/>
              <a:buChar char="•"/>
              <a:defRPr sz="800"/>
            </a:pPr>
            <a:r>
              <a:rPr lang="en-US" dirty="0"/>
              <a:t>This case report suggests that Twin block may be an effective adjunctive modality for the management of TMJ arthralgia as well</a:t>
            </a:r>
            <a:br>
              <a:rPr lang="en-US" dirty="0">
                <a:solidFill>
                  <a:schemeClr val="tx1"/>
                </a:solidFill>
              </a:rPr>
            </a:br>
            <a:endParaRPr lang="en-US"/>
          </a:p>
          <a:p>
            <a:pPr marL="171450" indent="-171450">
              <a:buFont typeface="Arial"/>
              <a:buChar char="•"/>
              <a:defRPr sz="800"/>
            </a:pPr>
            <a:r>
              <a:rPr lang="en-US" dirty="0"/>
              <a:t>Future studies determining the 'true mechanism of action' of Twin block in management of TMJ Arthralgia will have to be </a:t>
            </a:r>
            <a:r>
              <a:rPr lang="en-US" dirty="0">
                <a:solidFill>
                  <a:schemeClr val="tx1"/>
                </a:solidFill>
              </a:rPr>
              <a:t>performed</a:t>
            </a:r>
          </a:p>
          <a:p>
            <a:pPr marL="228600" indent="-171450">
              <a:buSzPct val="100000"/>
              <a:buFont typeface="Wingdings"/>
              <a:buChar char="▪"/>
              <a:defRPr sz="800"/>
            </a:pPr>
            <a:endParaRPr lang="en-US" dirty="0"/>
          </a:p>
        </p:txBody>
      </p:sp>
      <p:pic>
        <p:nvPicPr>
          <p:cNvPr id="4" name="Picture 4" descr="A close up of a person&#10;&#10;Description generated with high confidence">
            <a:extLst>
              <a:ext uri="{FF2B5EF4-FFF2-40B4-BE49-F238E27FC236}">
                <a16:creationId xmlns:a16="http://schemas.microsoft.com/office/drawing/2014/main" id="{05454D5B-1848-40A9-9C6F-8A8186819244}"/>
              </a:ext>
            </a:extLst>
          </p:cNvPr>
          <p:cNvPicPr>
            <a:picLocks noChangeAspect="1"/>
          </p:cNvPicPr>
          <p:nvPr/>
        </p:nvPicPr>
        <p:blipFill>
          <a:blip r:embed="rId5"/>
          <a:stretch>
            <a:fillRect/>
          </a:stretch>
        </p:blipFill>
        <p:spPr>
          <a:xfrm>
            <a:off x="4586826" y="2506212"/>
            <a:ext cx="1328633" cy="988804"/>
          </a:xfrm>
          <a:prstGeom prst="rect">
            <a:avLst/>
          </a:prstGeom>
        </p:spPr>
      </p:pic>
      <p:pic>
        <p:nvPicPr>
          <p:cNvPr id="6" name="Picture 6" descr="A close up of a map&#10;&#10;Description generated with high confidence">
            <a:extLst>
              <a:ext uri="{FF2B5EF4-FFF2-40B4-BE49-F238E27FC236}">
                <a16:creationId xmlns:a16="http://schemas.microsoft.com/office/drawing/2014/main" id="{7FF7EB31-C723-4389-ACC5-0595A4E18F8B}"/>
              </a:ext>
            </a:extLst>
          </p:cNvPr>
          <p:cNvPicPr>
            <a:picLocks noChangeAspect="1"/>
          </p:cNvPicPr>
          <p:nvPr/>
        </p:nvPicPr>
        <p:blipFill>
          <a:blip r:embed="rId6"/>
          <a:stretch>
            <a:fillRect/>
          </a:stretch>
        </p:blipFill>
        <p:spPr>
          <a:xfrm>
            <a:off x="3157538" y="3833813"/>
            <a:ext cx="2743200" cy="1683770"/>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1238" y="2506212"/>
            <a:ext cx="1341592" cy="968927"/>
          </a:xfrm>
          <a:prstGeom prst="rect">
            <a:avLst/>
          </a:prstGeom>
        </p:spPr>
      </p:pic>
      <p:sp>
        <p:nvSpPr>
          <p:cNvPr id="5" name="TextBox 4"/>
          <p:cNvSpPr txBox="1"/>
          <p:nvPr/>
        </p:nvSpPr>
        <p:spPr>
          <a:xfrm>
            <a:off x="478173" y="4068661"/>
            <a:ext cx="2676088"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71450" indent="-171450">
              <a:buFont typeface="Arial" panose="020B0604020202020204" pitchFamily="34" charset="0"/>
              <a:buChar char="•"/>
            </a:pPr>
            <a:r>
              <a:rPr lang="en-US" sz="800" dirty="0"/>
              <a:t>Onset: 7 months ago</a:t>
            </a:r>
          </a:p>
          <a:p>
            <a:pPr marL="171450" indent="-171450">
              <a:buFont typeface="Arial" panose="020B0604020202020204" pitchFamily="34" charset="0"/>
              <a:buChar char="•"/>
            </a:pPr>
            <a:r>
              <a:rPr lang="en-US" sz="800" dirty="0"/>
              <a:t>Location: Right TMJ</a:t>
            </a:r>
          </a:p>
          <a:p>
            <a:pPr marL="171450" indent="-171450">
              <a:buFont typeface="Arial" panose="020B0604020202020204" pitchFamily="34" charset="0"/>
              <a:buChar char="•"/>
            </a:pPr>
            <a:r>
              <a:rPr lang="en-US" sz="800" dirty="0"/>
              <a:t>Duration: Constant</a:t>
            </a:r>
          </a:p>
          <a:p>
            <a:pPr marL="171450" indent="-171450">
              <a:buFont typeface="Arial" panose="020B0604020202020204" pitchFamily="34" charset="0"/>
              <a:buChar char="•"/>
            </a:pPr>
            <a:r>
              <a:rPr lang="en-US" sz="800" dirty="0"/>
              <a:t>Frequency: increases with jaw movement</a:t>
            </a:r>
          </a:p>
          <a:p>
            <a:pPr marL="171450" indent="-171450">
              <a:buFont typeface="Arial" panose="020B0604020202020204" pitchFamily="34" charset="0"/>
              <a:buChar char="•"/>
            </a:pPr>
            <a:r>
              <a:rPr lang="en-US" sz="800" dirty="0"/>
              <a:t>Intensity: VAS 9/10</a:t>
            </a:r>
          </a:p>
          <a:p>
            <a:pPr marL="171450" indent="-171450">
              <a:buFont typeface="Arial" panose="020B0604020202020204" pitchFamily="34" charset="0"/>
              <a:buChar char="•"/>
            </a:pPr>
            <a:r>
              <a:rPr lang="en-US" sz="800" dirty="0"/>
              <a:t>Quality: sharp, aching</a:t>
            </a:r>
          </a:p>
          <a:p>
            <a:pPr marL="171450" indent="-171450">
              <a:buFont typeface="Arial" panose="020B0604020202020204" pitchFamily="34" charset="0"/>
              <a:buChar char="•"/>
            </a:pPr>
            <a:r>
              <a:rPr lang="en-US" sz="800" dirty="0"/>
              <a:t>Aggravating factors: chewing, applying pressure on the joint</a:t>
            </a:r>
          </a:p>
          <a:p>
            <a:pPr marL="171450" indent="-171450">
              <a:buFont typeface="Arial" panose="020B0604020202020204" pitchFamily="34" charset="0"/>
              <a:buChar char="•"/>
            </a:pPr>
            <a:r>
              <a:rPr lang="en-US" sz="800" dirty="0"/>
              <a:t>Alleviating factors: NSAIDs alleviate symptoms mildly</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34</TotalTime>
  <Words>195</Words>
  <Application>Microsoft Office PowerPoint</Application>
  <PresentationFormat>On-screen Show (4:3)</PresentationFormat>
  <Paragraphs>63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Quek, Samuel</dc:creator>
  <cp:lastModifiedBy>Quek, Samuel</cp:lastModifiedBy>
  <cp:revision>256</cp:revision>
  <dcterms:modified xsi:type="dcterms:W3CDTF">2018-03-23T17:16:58Z</dcterms:modified>
</cp:coreProperties>
</file>