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2918400" cy="21945600"/>
  <p:notesSz cx="7010400" cy="9223375"/>
  <p:defaultTextStyle>
    <a:defPPr>
      <a:defRPr lang="en-US"/>
    </a:defPPr>
    <a:lvl1pPr marL="0" algn="l" defTabSz="3134737" rtl="0" eaLnBrk="1" latinLnBrk="0" hangingPunct="1">
      <a:defRPr sz="6199" kern="1200">
        <a:solidFill>
          <a:schemeClr val="tx1"/>
        </a:solidFill>
        <a:latin typeface="+mn-lt"/>
        <a:ea typeface="+mn-ea"/>
        <a:cs typeface="+mn-cs"/>
      </a:defRPr>
    </a:lvl1pPr>
    <a:lvl2pPr marL="1567369" algn="l" defTabSz="3134737" rtl="0" eaLnBrk="1" latinLnBrk="0" hangingPunct="1">
      <a:defRPr sz="6199" kern="1200">
        <a:solidFill>
          <a:schemeClr val="tx1"/>
        </a:solidFill>
        <a:latin typeface="+mn-lt"/>
        <a:ea typeface="+mn-ea"/>
        <a:cs typeface="+mn-cs"/>
      </a:defRPr>
    </a:lvl2pPr>
    <a:lvl3pPr marL="3134737" algn="l" defTabSz="3134737" rtl="0" eaLnBrk="1" latinLnBrk="0" hangingPunct="1">
      <a:defRPr sz="6199" kern="1200">
        <a:solidFill>
          <a:schemeClr val="tx1"/>
        </a:solidFill>
        <a:latin typeface="+mn-lt"/>
        <a:ea typeface="+mn-ea"/>
        <a:cs typeface="+mn-cs"/>
      </a:defRPr>
    </a:lvl3pPr>
    <a:lvl4pPr marL="4702106" algn="l" defTabSz="3134737" rtl="0" eaLnBrk="1" latinLnBrk="0" hangingPunct="1">
      <a:defRPr sz="6199" kern="1200">
        <a:solidFill>
          <a:schemeClr val="tx1"/>
        </a:solidFill>
        <a:latin typeface="+mn-lt"/>
        <a:ea typeface="+mn-ea"/>
        <a:cs typeface="+mn-cs"/>
      </a:defRPr>
    </a:lvl4pPr>
    <a:lvl5pPr marL="6269475" algn="l" defTabSz="3134737" rtl="0" eaLnBrk="1" latinLnBrk="0" hangingPunct="1">
      <a:defRPr sz="6199" kern="1200">
        <a:solidFill>
          <a:schemeClr val="tx1"/>
        </a:solidFill>
        <a:latin typeface="+mn-lt"/>
        <a:ea typeface="+mn-ea"/>
        <a:cs typeface="+mn-cs"/>
      </a:defRPr>
    </a:lvl5pPr>
    <a:lvl6pPr marL="7836844" algn="l" defTabSz="3134737" rtl="0" eaLnBrk="1" latinLnBrk="0" hangingPunct="1">
      <a:defRPr sz="6199" kern="1200">
        <a:solidFill>
          <a:schemeClr val="tx1"/>
        </a:solidFill>
        <a:latin typeface="+mn-lt"/>
        <a:ea typeface="+mn-ea"/>
        <a:cs typeface="+mn-cs"/>
      </a:defRPr>
    </a:lvl6pPr>
    <a:lvl7pPr marL="9404212" algn="l" defTabSz="3134737" rtl="0" eaLnBrk="1" latinLnBrk="0" hangingPunct="1">
      <a:defRPr sz="6199" kern="1200">
        <a:solidFill>
          <a:schemeClr val="tx1"/>
        </a:solidFill>
        <a:latin typeface="+mn-lt"/>
        <a:ea typeface="+mn-ea"/>
        <a:cs typeface="+mn-cs"/>
      </a:defRPr>
    </a:lvl7pPr>
    <a:lvl8pPr marL="10971581" algn="l" defTabSz="3134737" rtl="0" eaLnBrk="1" latinLnBrk="0" hangingPunct="1">
      <a:defRPr sz="6199" kern="1200">
        <a:solidFill>
          <a:schemeClr val="tx1"/>
        </a:solidFill>
        <a:latin typeface="+mn-lt"/>
        <a:ea typeface="+mn-ea"/>
        <a:cs typeface="+mn-cs"/>
      </a:defRPr>
    </a:lvl8pPr>
    <a:lvl9pPr marL="12538949" algn="l" defTabSz="3134737" rtl="0" eaLnBrk="1" latinLnBrk="0" hangingPunct="1">
      <a:defRPr sz="61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12" userDrawn="1">
          <p15:clr>
            <a:srgbClr val="A4A3A4"/>
          </p15:clr>
        </p15:guide>
        <p15:guide id="2" pos="103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kubisin Konicki, Annette" initials="JKA" lastIdx="2" clrIdx="0">
    <p:extLst>
      <p:ext uri="{19B8F6BF-5375-455C-9EA6-DF929625EA0E}">
        <p15:presenceInfo xmlns:p15="http://schemas.microsoft.com/office/powerpoint/2012/main" userId="S-1-5-21-823518204-1303643608-725345543-3895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E2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77"/>
    <p:restoredTop sz="94554"/>
  </p:normalViewPr>
  <p:slideViewPr>
    <p:cSldViewPr>
      <p:cViewPr varScale="1">
        <p:scale>
          <a:sx n="33" d="100"/>
          <a:sy n="33" d="100"/>
        </p:scale>
        <p:origin x="1616" y="288"/>
      </p:cViewPr>
      <p:guideLst>
        <p:guide orient="horz" pos="6912"/>
        <p:guide pos="103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38476" cy="463059"/>
          </a:xfrm>
          <a:prstGeom prst="rect">
            <a:avLst/>
          </a:prstGeom>
        </p:spPr>
        <p:txBody>
          <a:bodyPr vert="horz" lIns="90985" tIns="45493" rIns="90985" bIns="45493" rtlCol="0"/>
          <a:lstStyle>
            <a:lvl1pPr algn="l">
              <a:defRPr sz="1200"/>
            </a:lvl1pPr>
          </a:lstStyle>
          <a:p>
            <a:endParaRPr lang="en-US"/>
          </a:p>
        </p:txBody>
      </p:sp>
      <p:sp>
        <p:nvSpPr>
          <p:cNvPr id="3" name="Date Placeholder 2"/>
          <p:cNvSpPr>
            <a:spLocks noGrp="1"/>
          </p:cNvSpPr>
          <p:nvPr>
            <p:ph type="dt" idx="1"/>
          </p:nvPr>
        </p:nvSpPr>
        <p:spPr>
          <a:xfrm>
            <a:off x="3970339" y="3"/>
            <a:ext cx="3038476" cy="463059"/>
          </a:xfrm>
          <a:prstGeom prst="rect">
            <a:avLst/>
          </a:prstGeom>
        </p:spPr>
        <p:txBody>
          <a:bodyPr vert="horz" lIns="90985" tIns="45493" rIns="90985" bIns="45493" rtlCol="0"/>
          <a:lstStyle>
            <a:lvl1pPr algn="r">
              <a:defRPr sz="1200"/>
            </a:lvl1pPr>
          </a:lstStyle>
          <a:p>
            <a:fld id="{599DF481-FE63-48FE-8F2B-0A19C923E3A5}" type="datetimeFigureOut">
              <a:rPr lang="en-US" smtClean="0"/>
              <a:t>8/13/18</a:t>
            </a:fld>
            <a:endParaRPr lang="en-US"/>
          </a:p>
        </p:txBody>
      </p:sp>
      <p:sp>
        <p:nvSpPr>
          <p:cNvPr id="4" name="Slide Image Placeholder 3"/>
          <p:cNvSpPr>
            <a:spLocks noGrp="1" noRot="1" noChangeAspect="1"/>
          </p:cNvSpPr>
          <p:nvPr>
            <p:ph type="sldImg" idx="2"/>
          </p:nvPr>
        </p:nvSpPr>
        <p:spPr>
          <a:xfrm>
            <a:off x="1171575" y="1152525"/>
            <a:ext cx="4667250" cy="3113088"/>
          </a:xfrm>
          <a:prstGeom prst="rect">
            <a:avLst/>
          </a:prstGeom>
          <a:noFill/>
          <a:ln w="12700">
            <a:solidFill>
              <a:prstClr val="black"/>
            </a:solidFill>
          </a:ln>
        </p:spPr>
        <p:txBody>
          <a:bodyPr vert="horz" lIns="90985" tIns="45493" rIns="90985" bIns="45493" rtlCol="0" anchor="ctr"/>
          <a:lstStyle/>
          <a:p>
            <a:endParaRPr lang="en-US"/>
          </a:p>
        </p:txBody>
      </p:sp>
      <p:sp>
        <p:nvSpPr>
          <p:cNvPr id="5" name="Notes Placeholder 4"/>
          <p:cNvSpPr>
            <a:spLocks noGrp="1"/>
          </p:cNvSpPr>
          <p:nvPr>
            <p:ph type="body" sz="quarter" idx="3"/>
          </p:nvPr>
        </p:nvSpPr>
        <p:spPr>
          <a:xfrm>
            <a:off x="701678" y="4438439"/>
            <a:ext cx="5607049" cy="3632019"/>
          </a:xfrm>
          <a:prstGeom prst="rect">
            <a:avLst/>
          </a:prstGeom>
        </p:spPr>
        <p:txBody>
          <a:bodyPr vert="horz" lIns="90985" tIns="45493" rIns="90985" bIns="4549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60320"/>
            <a:ext cx="3038476" cy="463059"/>
          </a:xfrm>
          <a:prstGeom prst="rect">
            <a:avLst/>
          </a:prstGeom>
        </p:spPr>
        <p:txBody>
          <a:bodyPr vert="horz" lIns="90985" tIns="45493" rIns="90985" bIns="45493" rtlCol="0" anchor="b"/>
          <a:lstStyle>
            <a:lvl1pPr algn="l">
              <a:defRPr sz="1200"/>
            </a:lvl1pPr>
          </a:lstStyle>
          <a:p>
            <a:endParaRPr lang="en-US"/>
          </a:p>
        </p:txBody>
      </p:sp>
      <p:sp>
        <p:nvSpPr>
          <p:cNvPr id="7" name="Slide Number Placeholder 6"/>
          <p:cNvSpPr>
            <a:spLocks noGrp="1"/>
          </p:cNvSpPr>
          <p:nvPr>
            <p:ph type="sldNum" sz="quarter" idx="5"/>
          </p:nvPr>
        </p:nvSpPr>
        <p:spPr>
          <a:xfrm>
            <a:off x="3970339" y="8760320"/>
            <a:ext cx="3038476" cy="463059"/>
          </a:xfrm>
          <a:prstGeom prst="rect">
            <a:avLst/>
          </a:prstGeom>
        </p:spPr>
        <p:txBody>
          <a:bodyPr vert="horz" lIns="90985" tIns="45493" rIns="90985" bIns="45493" rtlCol="0" anchor="b"/>
          <a:lstStyle>
            <a:lvl1pPr algn="r">
              <a:defRPr sz="1200"/>
            </a:lvl1pPr>
          </a:lstStyle>
          <a:p>
            <a:fld id="{BE1839AC-0F22-4A2F-83CE-433B7919938D}" type="slidenum">
              <a:rPr lang="en-US" smtClean="0"/>
              <a:t>‹#›</a:t>
            </a:fld>
            <a:endParaRPr lang="en-US"/>
          </a:p>
        </p:txBody>
      </p:sp>
    </p:spTree>
    <p:extLst>
      <p:ext uri="{BB962C8B-B14F-4D97-AF65-F5344CB8AC3E}">
        <p14:creationId xmlns:p14="http://schemas.microsoft.com/office/powerpoint/2010/main" val="670808038"/>
      </p:ext>
    </p:extLst>
  </p:cSld>
  <p:clrMap bg1="lt1" tx1="dk1" bg2="lt2" tx2="dk2" accent1="accent1" accent2="accent2" accent3="accent3" accent4="accent4" accent5="accent5" accent6="accent6" hlink="hlink" folHlink="folHlink"/>
  <p:notesStyle>
    <a:lvl1pPr marL="0" algn="l" defTabSz="609539" rtl="0" eaLnBrk="1" latinLnBrk="0" hangingPunct="1">
      <a:defRPr sz="800" kern="1200">
        <a:solidFill>
          <a:schemeClr val="tx1"/>
        </a:solidFill>
        <a:latin typeface="+mn-lt"/>
        <a:ea typeface="+mn-ea"/>
        <a:cs typeface="+mn-cs"/>
      </a:defRPr>
    </a:lvl1pPr>
    <a:lvl2pPr marL="304770" algn="l" defTabSz="609539" rtl="0" eaLnBrk="1" latinLnBrk="0" hangingPunct="1">
      <a:defRPr sz="800" kern="1200">
        <a:solidFill>
          <a:schemeClr val="tx1"/>
        </a:solidFill>
        <a:latin typeface="+mn-lt"/>
        <a:ea typeface="+mn-ea"/>
        <a:cs typeface="+mn-cs"/>
      </a:defRPr>
    </a:lvl2pPr>
    <a:lvl3pPr marL="609539" algn="l" defTabSz="609539" rtl="0" eaLnBrk="1" latinLnBrk="0" hangingPunct="1">
      <a:defRPr sz="800" kern="1200">
        <a:solidFill>
          <a:schemeClr val="tx1"/>
        </a:solidFill>
        <a:latin typeface="+mn-lt"/>
        <a:ea typeface="+mn-ea"/>
        <a:cs typeface="+mn-cs"/>
      </a:defRPr>
    </a:lvl3pPr>
    <a:lvl4pPr marL="914309" algn="l" defTabSz="609539" rtl="0" eaLnBrk="1" latinLnBrk="0" hangingPunct="1">
      <a:defRPr sz="800" kern="1200">
        <a:solidFill>
          <a:schemeClr val="tx1"/>
        </a:solidFill>
        <a:latin typeface="+mn-lt"/>
        <a:ea typeface="+mn-ea"/>
        <a:cs typeface="+mn-cs"/>
      </a:defRPr>
    </a:lvl4pPr>
    <a:lvl5pPr marL="1219078" algn="l" defTabSz="609539" rtl="0" eaLnBrk="1" latinLnBrk="0" hangingPunct="1">
      <a:defRPr sz="800" kern="1200">
        <a:solidFill>
          <a:schemeClr val="tx1"/>
        </a:solidFill>
        <a:latin typeface="+mn-lt"/>
        <a:ea typeface="+mn-ea"/>
        <a:cs typeface="+mn-cs"/>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1575" y="1152525"/>
            <a:ext cx="4667250" cy="3113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1839AC-0F22-4A2F-83CE-433B7919938D}" type="slidenum">
              <a:rPr lang="en-US" smtClean="0"/>
              <a:t>1</a:t>
            </a:fld>
            <a:endParaRPr lang="en-US"/>
          </a:p>
        </p:txBody>
      </p:sp>
    </p:spTree>
    <p:extLst>
      <p:ext uri="{BB962C8B-B14F-4D97-AF65-F5344CB8AC3E}">
        <p14:creationId xmlns:p14="http://schemas.microsoft.com/office/powerpoint/2010/main" val="969230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6817362"/>
            <a:ext cx="27980640" cy="4704080"/>
          </a:xfrm>
        </p:spPr>
        <p:txBody>
          <a:bodyPr/>
          <a:lstStyle/>
          <a:p>
            <a:r>
              <a:rPr lang="en-US"/>
              <a:t>Click to edit Master title style</a:t>
            </a:r>
          </a:p>
        </p:txBody>
      </p:sp>
      <p:sp>
        <p:nvSpPr>
          <p:cNvPr id="3" name="Subtitle 2"/>
          <p:cNvSpPr>
            <a:spLocks noGrp="1"/>
          </p:cNvSpPr>
          <p:nvPr>
            <p:ph type="subTitle" idx="1"/>
          </p:nvPr>
        </p:nvSpPr>
        <p:spPr>
          <a:xfrm>
            <a:off x="4937760" y="12435840"/>
            <a:ext cx="23042880" cy="5608320"/>
          </a:xfrm>
        </p:spPr>
        <p:txBody>
          <a:bodyPr/>
          <a:lstStyle>
            <a:lvl1pPr marL="0" indent="0" algn="ctr">
              <a:buNone/>
              <a:defRPr>
                <a:solidFill>
                  <a:schemeClr val="tx1">
                    <a:tint val="75000"/>
                  </a:schemeClr>
                </a:solidFill>
              </a:defRPr>
            </a:lvl1pPr>
            <a:lvl2pPr marL="1343526" indent="0" algn="ctr">
              <a:buNone/>
              <a:defRPr>
                <a:solidFill>
                  <a:schemeClr val="tx1">
                    <a:tint val="75000"/>
                  </a:schemeClr>
                </a:solidFill>
              </a:defRPr>
            </a:lvl2pPr>
            <a:lvl3pPr marL="2687052" indent="0" algn="ctr">
              <a:buNone/>
              <a:defRPr>
                <a:solidFill>
                  <a:schemeClr val="tx1">
                    <a:tint val="75000"/>
                  </a:schemeClr>
                </a:solidFill>
              </a:defRPr>
            </a:lvl3pPr>
            <a:lvl4pPr marL="4030578" indent="0" algn="ctr">
              <a:buNone/>
              <a:defRPr>
                <a:solidFill>
                  <a:schemeClr val="tx1">
                    <a:tint val="75000"/>
                  </a:schemeClr>
                </a:solidFill>
              </a:defRPr>
            </a:lvl4pPr>
            <a:lvl5pPr marL="5374104" indent="0" algn="ctr">
              <a:buNone/>
              <a:defRPr>
                <a:solidFill>
                  <a:schemeClr val="tx1">
                    <a:tint val="75000"/>
                  </a:schemeClr>
                </a:solidFill>
              </a:defRPr>
            </a:lvl5pPr>
            <a:lvl6pPr marL="6717630" indent="0" algn="ctr">
              <a:buNone/>
              <a:defRPr>
                <a:solidFill>
                  <a:schemeClr val="tx1">
                    <a:tint val="75000"/>
                  </a:schemeClr>
                </a:solidFill>
              </a:defRPr>
            </a:lvl6pPr>
            <a:lvl7pPr marL="8061156" indent="0" algn="ctr">
              <a:buNone/>
              <a:defRPr>
                <a:solidFill>
                  <a:schemeClr val="tx1">
                    <a:tint val="75000"/>
                  </a:schemeClr>
                </a:solidFill>
              </a:defRPr>
            </a:lvl7pPr>
            <a:lvl8pPr marL="9404682" indent="0" algn="ctr">
              <a:buNone/>
              <a:defRPr>
                <a:solidFill>
                  <a:schemeClr val="tx1">
                    <a:tint val="75000"/>
                  </a:schemeClr>
                </a:solidFill>
              </a:defRPr>
            </a:lvl8pPr>
            <a:lvl9pPr marL="1074820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8F90EAD-3828-48B0-9C14-F2EC96415E65}" type="datetimeFigureOut">
              <a:rPr lang="en-US" smtClean="0"/>
              <a:t>8/13/18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A05AB-6725-45A0-B7E6-45D56DE93D20}" type="slidenum">
              <a:rPr lang="en-US" smtClean="0"/>
              <a:t>‹#›</a:t>
            </a:fld>
            <a:endParaRPr lang="en-US"/>
          </a:p>
        </p:txBody>
      </p:sp>
    </p:spTree>
    <p:extLst>
      <p:ext uri="{BB962C8B-B14F-4D97-AF65-F5344CB8AC3E}">
        <p14:creationId xmlns:p14="http://schemas.microsoft.com/office/powerpoint/2010/main" val="213992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F90EAD-3828-48B0-9C14-F2EC96415E65}" type="datetimeFigureOut">
              <a:rPr lang="en-US" smtClean="0"/>
              <a:t>8/13/18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A05AB-6725-45A0-B7E6-45D56DE93D20}" type="slidenum">
              <a:rPr lang="en-US" smtClean="0"/>
              <a:t>‹#›</a:t>
            </a:fld>
            <a:endParaRPr lang="en-US"/>
          </a:p>
        </p:txBody>
      </p:sp>
    </p:spTree>
    <p:extLst>
      <p:ext uri="{BB962C8B-B14F-4D97-AF65-F5344CB8AC3E}">
        <p14:creationId xmlns:p14="http://schemas.microsoft.com/office/powerpoint/2010/main" val="1138537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6" y="14102082"/>
            <a:ext cx="27980640" cy="4358640"/>
          </a:xfrm>
        </p:spPr>
        <p:txBody>
          <a:bodyPr anchor="t"/>
          <a:lstStyle>
            <a:lvl1pPr algn="l">
              <a:defRPr sz="11771" b="1" cap="all"/>
            </a:lvl1pPr>
          </a:lstStyle>
          <a:p>
            <a:r>
              <a:rPr lang="en-US"/>
              <a:t>Click to edit Master title style</a:t>
            </a:r>
          </a:p>
        </p:txBody>
      </p:sp>
      <p:sp>
        <p:nvSpPr>
          <p:cNvPr id="3" name="Text Placeholder 2"/>
          <p:cNvSpPr>
            <a:spLocks noGrp="1"/>
          </p:cNvSpPr>
          <p:nvPr>
            <p:ph type="body" idx="1"/>
          </p:nvPr>
        </p:nvSpPr>
        <p:spPr>
          <a:xfrm>
            <a:off x="2600326" y="9301484"/>
            <a:ext cx="27980640" cy="4800598"/>
          </a:xfrm>
        </p:spPr>
        <p:txBody>
          <a:bodyPr anchor="b"/>
          <a:lstStyle>
            <a:lvl1pPr marL="0" indent="0">
              <a:buNone/>
              <a:defRPr sz="5885">
                <a:solidFill>
                  <a:schemeClr val="tx1">
                    <a:tint val="75000"/>
                  </a:schemeClr>
                </a:solidFill>
              </a:defRPr>
            </a:lvl1pPr>
            <a:lvl2pPr marL="1343526" indent="0">
              <a:buNone/>
              <a:defRPr sz="5314">
                <a:solidFill>
                  <a:schemeClr val="tx1">
                    <a:tint val="75000"/>
                  </a:schemeClr>
                </a:solidFill>
              </a:defRPr>
            </a:lvl2pPr>
            <a:lvl3pPr marL="2687052" indent="0">
              <a:buNone/>
              <a:defRPr sz="4685">
                <a:solidFill>
                  <a:schemeClr val="tx1">
                    <a:tint val="75000"/>
                  </a:schemeClr>
                </a:solidFill>
              </a:defRPr>
            </a:lvl3pPr>
            <a:lvl4pPr marL="4030578" indent="0">
              <a:buNone/>
              <a:defRPr sz="4114">
                <a:solidFill>
                  <a:schemeClr val="tx1">
                    <a:tint val="75000"/>
                  </a:schemeClr>
                </a:solidFill>
              </a:defRPr>
            </a:lvl4pPr>
            <a:lvl5pPr marL="5374104" indent="0">
              <a:buNone/>
              <a:defRPr sz="4114">
                <a:solidFill>
                  <a:schemeClr val="tx1">
                    <a:tint val="75000"/>
                  </a:schemeClr>
                </a:solidFill>
              </a:defRPr>
            </a:lvl5pPr>
            <a:lvl6pPr marL="6717630" indent="0">
              <a:buNone/>
              <a:defRPr sz="4114">
                <a:solidFill>
                  <a:schemeClr val="tx1">
                    <a:tint val="75000"/>
                  </a:schemeClr>
                </a:solidFill>
              </a:defRPr>
            </a:lvl6pPr>
            <a:lvl7pPr marL="8061156" indent="0">
              <a:buNone/>
              <a:defRPr sz="4114">
                <a:solidFill>
                  <a:schemeClr val="tx1">
                    <a:tint val="75000"/>
                  </a:schemeClr>
                </a:solidFill>
              </a:defRPr>
            </a:lvl7pPr>
            <a:lvl8pPr marL="9404682" indent="0">
              <a:buNone/>
              <a:defRPr sz="4114">
                <a:solidFill>
                  <a:schemeClr val="tx1">
                    <a:tint val="75000"/>
                  </a:schemeClr>
                </a:solidFill>
              </a:defRPr>
            </a:lvl8pPr>
            <a:lvl9pPr marL="10748208" indent="0">
              <a:buNone/>
              <a:defRPr sz="411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F90EAD-3828-48B0-9C14-F2EC96415E65}" type="datetimeFigureOut">
              <a:rPr lang="en-US" smtClean="0"/>
              <a:t>8/13/18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A05AB-6725-45A0-B7E6-45D56DE93D20}" type="slidenum">
              <a:rPr lang="en-US" smtClean="0"/>
              <a:t>‹#›</a:t>
            </a:fld>
            <a:endParaRPr lang="en-US"/>
          </a:p>
        </p:txBody>
      </p:sp>
    </p:spTree>
    <p:extLst>
      <p:ext uri="{BB962C8B-B14F-4D97-AF65-F5344CB8AC3E}">
        <p14:creationId xmlns:p14="http://schemas.microsoft.com/office/powerpoint/2010/main" val="2428429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898132" y="28676604"/>
            <a:ext cx="70831710" cy="81102198"/>
          </a:xfrm>
        </p:spPr>
        <p:txBody>
          <a:bodyPr/>
          <a:lstStyle>
            <a:lvl1pPr>
              <a:defRPr sz="8228"/>
            </a:lvl1pPr>
            <a:lvl2pPr>
              <a:defRPr sz="7028"/>
            </a:lvl2pPr>
            <a:lvl3pPr>
              <a:defRPr sz="5885"/>
            </a:lvl3pPr>
            <a:lvl4pPr>
              <a:defRPr sz="5314"/>
            </a:lvl4pPr>
            <a:lvl5pPr>
              <a:defRPr sz="5314"/>
            </a:lvl5pPr>
            <a:lvl6pPr>
              <a:defRPr sz="5314"/>
            </a:lvl6pPr>
            <a:lvl7pPr>
              <a:defRPr sz="5314"/>
            </a:lvl7pPr>
            <a:lvl8pPr>
              <a:defRPr sz="5314"/>
            </a:lvl8pPr>
            <a:lvl9pPr>
              <a:defRPr sz="53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9278482" y="28676604"/>
            <a:ext cx="70831710" cy="81102198"/>
          </a:xfrm>
        </p:spPr>
        <p:txBody>
          <a:bodyPr/>
          <a:lstStyle>
            <a:lvl1pPr>
              <a:defRPr sz="8228"/>
            </a:lvl1pPr>
            <a:lvl2pPr>
              <a:defRPr sz="7028"/>
            </a:lvl2pPr>
            <a:lvl3pPr>
              <a:defRPr sz="5885"/>
            </a:lvl3pPr>
            <a:lvl4pPr>
              <a:defRPr sz="5314"/>
            </a:lvl4pPr>
            <a:lvl5pPr>
              <a:defRPr sz="5314"/>
            </a:lvl5pPr>
            <a:lvl6pPr>
              <a:defRPr sz="5314"/>
            </a:lvl6pPr>
            <a:lvl7pPr>
              <a:defRPr sz="5314"/>
            </a:lvl7pPr>
            <a:lvl8pPr>
              <a:defRPr sz="5314"/>
            </a:lvl8pPr>
            <a:lvl9pPr>
              <a:defRPr sz="53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F90EAD-3828-48B0-9C14-F2EC96415E65}" type="datetimeFigureOut">
              <a:rPr lang="en-US" smtClean="0"/>
              <a:t>8/13/18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1A05AB-6725-45A0-B7E6-45D56DE93D20}" type="slidenum">
              <a:rPr lang="en-US" smtClean="0"/>
              <a:t>‹#›</a:t>
            </a:fld>
            <a:endParaRPr lang="en-US"/>
          </a:p>
        </p:txBody>
      </p:sp>
    </p:spTree>
    <p:extLst>
      <p:ext uri="{BB962C8B-B14F-4D97-AF65-F5344CB8AC3E}">
        <p14:creationId xmlns:p14="http://schemas.microsoft.com/office/powerpoint/2010/main" val="1352130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5920" y="878842"/>
            <a:ext cx="29626560" cy="3657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5920" y="4912362"/>
            <a:ext cx="14544677" cy="2047238"/>
          </a:xfrm>
        </p:spPr>
        <p:txBody>
          <a:bodyPr anchor="b"/>
          <a:lstStyle>
            <a:lvl1pPr marL="0" indent="0">
              <a:buNone/>
              <a:defRPr sz="7028" b="1"/>
            </a:lvl1pPr>
            <a:lvl2pPr marL="1343526" indent="0">
              <a:buNone/>
              <a:defRPr sz="5885" b="1"/>
            </a:lvl2pPr>
            <a:lvl3pPr marL="2687052" indent="0">
              <a:buNone/>
              <a:defRPr sz="5314" b="1"/>
            </a:lvl3pPr>
            <a:lvl4pPr marL="4030578" indent="0">
              <a:buNone/>
              <a:defRPr sz="4685" b="1"/>
            </a:lvl4pPr>
            <a:lvl5pPr marL="5374104" indent="0">
              <a:buNone/>
              <a:defRPr sz="4685" b="1"/>
            </a:lvl5pPr>
            <a:lvl6pPr marL="6717630" indent="0">
              <a:buNone/>
              <a:defRPr sz="4685" b="1"/>
            </a:lvl6pPr>
            <a:lvl7pPr marL="8061156" indent="0">
              <a:buNone/>
              <a:defRPr sz="4685" b="1"/>
            </a:lvl7pPr>
            <a:lvl8pPr marL="9404682" indent="0">
              <a:buNone/>
              <a:defRPr sz="4685" b="1"/>
            </a:lvl8pPr>
            <a:lvl9pPr marL="10748208" indent="0">
              <a:buNone/>
              <a:defRPr sz="4685" b="1"/>
            </a:lvl9pPr>
          </a:lstStyle>
          <a:p>
            <a:pPr lvl="0"/>
            <a:r>
              <a:rPr lang="en-US"/>
              <a:t>Click to edit Master text styles</a:t>
            </a:r>
          </a:p>
        </p:txBody>
      </p:sp>
      <p:sp>
        <p:nvSpPr>
          <p:cNvPr id="4" name="Content Placeholder 3"/>
          <p:cNvSpPr>
            <a:spLocks noGrp="1"/>
          </p:cNvSpPr>
          <p:nvPr>
            <p:ph sz="half" idx="2"/>
          </p:nvPr>
        </p:nvSpPr>
        <p:spPr>
          <a:xfrm>
            <a:off x="1645920" y="6959600"/>
            <a:ext cx="14544677" cy="12644122"/>
          </a:xfrm>
        </p:spPr>
        <p:txBody>
          <a:bodyPr/>
          <a:lstStyle>
            <a:lvl1pPr>
              <a:defRPr sz="7028"/>
            </a:lvl1pPr>
            <a:lvl2pPr>
              <a:defRPr sz="5885"/>
            </a:lvl2pPr>
            <a:lvl3pPr>
              <a:defRPr sz="5314"/>
            </a:lvl3pPr>
            <a:lvl4pPr>
              <a:defRPr sz="4685"/>
            </a:lvl4pPr>
            <a:lvl5pPr>
              <a:defRPr sz="4685"/>
            </a:lvl5pPr>
            <a:lvl6pPr>
              <a:defRPr sz="4685"/>
            </a:lvl6pPr>
            <a:lvl7pPr>
              <a:defRPr sz="4685"/>
            </a:lvl7pPr>
            <a:lvl8pPr>
              <a:defRPr sz="4685"/>
            </a:lvl8pPr>
            <a:lvl9pPr>
              <a:defRPr sz="468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092" y="4912362"/>
            <a:ext cx="14550390" cy="2047238"/>
          </a:xfrm>
        </p:spPr>
        <p:txBody>
          <a:bodyPr anchor="b"/>
          <a:lstStyle>
            <a:lvl1pPr marL="0" indent="0">
              <a:buNone/>
              <a:defRPr sz="7028" b="1"/>
            </a:lvl1pPr>
            <a:lvl2pPr marL="1343526" indent="0">
              <a:buNone/>
              <a:defRPr sz="5885" b="1"/>
            </a:lvl2pPr>
            <a:lvl3pPr marL="2687052" indent="0">
              <a:buNone/>
              <a:defRPr sz="5314" b="1"/>
            </a:lvl3pPr>
            <a:lvl4pPr marL="4030578" indent="0">
              <a:buNone/>
              <a:defRPr sz="4685" b="1"/>
            </a:lvl4pPr>
            <a:lvl5pPr marL="5374104" indent="0">
              <a:buNone/>
              <a:defRPr sz="4685" b="1"/>
            </a:lvl5pPr>
            <a:lvl6pPr marL="6717630" indent="0">
              <a:buNone/>
              <a:defRPr sz="4685" b="1"/>
            </a:lvl6pPr>
            <a:lvl7pPr marL="8061156" indent="0">
              <a:buNone/>
              <a:defRPr sz="4685" b="1"/>
            </a:lvl7pPr>
            <a:lvl8pPr marL="9404682" indent="0">
              <a:buNone/>
              <a:defRPr sz="4685" b="1"/>
            </a:lvl8pPr>
            <a:lvl9pPr marL="10748208" indent="0">
              <a:buNone/>
              <a:defRPr sz="4685" b="1"/>
            </a:lvl9pPr>
          </a:lstStyle>
          <a:p>
            <a:pPr lvl="0"/>
            <a:r>
              <a:rPr lang="en-US"/>
              <a:t>Click to edit Master text styles</a:t>
            </a:r>
          </a:p>
        </p:txBody>
      </p:sp>
      <p:sp>
        <p:nvSpPr>
          <p:cNvPr id="6" name="Content Placeholder 5"/>
          <p:cNvSpPr>
            <a:spLocks noGrp="1"/>
          </p:cNvSpPr>
          <p:nvPr>
            <p:ph sz="quarter" idx="4"/>
          </p:nvPr>
        </p:nvSpPr>
        <p:spPr>
          <a:xfrm>
            <a:off x="16722092" y="6959600"/>
            <a:ext cx="14550390" cy="12644122"/>
          </a:xfrm>
        </p:spPr>
        <p:txBody>
          <a:bodyPr/>
          <a:lstStyle>
            <a:lvl1pPr>
              <a:defRPr sz="7028"/>
            </a:lvl1pPr>
            <a:lvl2pPr>
              <a:defRPr sz="5885"/>
            </a:lvl2pPr>
            <a:lvl3pPr>
              <a:defRPr sz="5314"/>
            </a:lvl3pPr>
            <a:lvl4pPr>
              <a:defRPr sz="4685"/>
            </a:lvl4pPr>
            <a:lvl5pPr>
              <a:defRPr sz="4685"/>
            </a:lvl5pPr>
            <a:lvl6pPr>
              <a:defRPr sz="4685"/>
            </a:lvl6pPr>
            <a:lvl7pPr>
              <a:defRPr sz="4685"/>
            </a:lvl7pPr>
            <a:lvl8pPr>
              <a:defRPr sz="4685"/>
            </a:lvl8pPr>
            <a:lvl9pPr>
              <a:defRPr sz="468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8F90EAD-3828-48B0-9C14-F2EC96415E65}" type="datetimeFigureOut">
              <a:rPr lang="en-US" smtClean="0"/>
              <a:t>8/13/18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1A05AB-6725-45A0-B7E6-45D56DE93D20}" type="slidenum">
              <a:rPr lang="en-US" smtClean="0"/>
              <a:t>‹#›</a:t>
            </a:fld>
            <a:endParaRPr lang="en-US"/>
          </a:p>
        </p:txBody>
      </p:sp>
    </p:spTree>
    <p:extLst>
      <p:ext uri="{BB962C8B-B14F-4D97-AF65-F5344CB8AC3E}">
        <p14:creationId xmlns:p14="http://schemas.microsoft.com/office/powerpoint/2010/main" val="3660371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8F90EAD-3828-48B0-9C14-F2EC96415E65}" type="datetimeFigureOut">
              <a:rPr lang="en-US" smtClean="0"/>
              <a:t>8/13/18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1A05AB-6725-45A0-B7E6-45D56DE93D20}" type="slidenum">
              <a:rPr lang="en-US" smtClean="0"/>
              <a:t>‹#›</a:t>
            </a:fld>
            <a:endParaRPr lang="en-US"/>
          </a:p>
        </p:txBody>
      </p:sp>
    </p:spTree>
    <p:extLst>
      <p:ext uri="{BB962C8B-B14F-4D97-AF65-F5344CB8AC3E}">
        <p14:creationId xmlns:p14="http://schemas.microsoft.com/office/powerpoint/2010/main" val="1192045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F90EAD-3828-48B0-9C14-F2EC96415E65}" type="datetimeFigureOut">
              <a:rPr lang="en-US" smtClean="0"/>
              <a:t>8/13/18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1A05AB-6725-45A0-B7E6-45D56DE93D20}" type="slidenum">
              <a:rPr lang="en-US" smtClean="0"/>
              <a:t>‹#›</a:t>
            </a:fld>
            <a:endParaRPr lang="en-US"/>
          </a:p>
        </p:txBody>
      </p:sp>
    </p:spTree>
    <p:extLst>
      <p:ext uri="{BB962C8B-B14F-4D97-AF65-F5344CB8AC3E}">
        <p14:creationId xmlns:p14="http://schemas.microsoft.com/office/powerpoint/2010/main" val="3799621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2" y="873760"/>
            <a:ext cx="10829927" cy="3718560"/>
          </a:xfrm>
        </p:spPr>
        <p:txBody>
          <a:bodyPr anchor="b"/>
          <a:lstStyle>
            <a:lvl1pPr algn="l">
              <a:defRPr sz="5885" b="1"/>
            </a:lvl1pPr>
          </a:lstStyle>
          <a:p>
            <a:r>
              <a:rPr lang="en-US"/>
              <a:t>Click to edit Master title style</a:t>
            </a:r>
          </a:p>
        </p:txBody>
      </p:sp>
      <p:sp>
        <p:nvSpPr>
          <p:cNvPr id="3" name="Content Placeholder 2"/>
          <p:cNvSpPr>
            <a:spLocks noGrp="1"/>
          </p:cNvSpPr>
          <p:nvPr>
            <p:ph idx="1"/>
          </p:nvPr>
        </p:nvSpPr>
        <p:spPr>
          <a:xfrm>
            <a:off x="12870180" y="873762"/>
            <a:ext cx="18402300" cy="18729962"/>
          </a:xfrm>
        </p:spPr>
        <p:txBody>
          <a:bodyPr/>
          <a:lstStyle>
            <a:lvl1pPr>
              <a:defRPr sz="9428"/>
            </a:lvl1pPr>
            <a:lvl2pPr>
              <a:defRPr sz="8228"/>
            </a:lvl2pPr>
            <a:lvl3pPr>
              <a:defRPr sz="7028"/>
            </a:lvl3pPr>
            <a:lvl4pPr>
              <a:defRPr sz="5885"/>
            </a:lvl4pPr>
            <a:lvl5pPr>
              <a:defRPr sz="5885"/>
            </a:lvl5pPr>
            <a:lvl6pPr>
              <a:defRPr sz="5885"/>
            </a:lvl6pPr>
            <a:lvl7pPr>
              <a:defRPr sz="5885"/>
            </a:lvl7pPr>
            <a:lvl8pPr>
              <a:defRPr sz="5885"/>
            </a:lvl8pPr>
            <a:lvl9pPr>
              <a:defRPr sz="588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5922" y="4592322"/>
            <a:ext cx="10829927" cy="15011402"/>
          </a:xfrm>
        </p:spPr>
        <p:txBody>
          <a:bodyPr/>
          <a:lstStyle>
            <a:lvl1pPr marL="0" indent="0">
              <a:buNone/>
              <a:defRPr sz="4114"/>
            </a:lvl1pPr>
            <a:lvl2pPr marL="1343526" indent="0">
              <a:buNone/>
              <a:defRPr sz="3543"/>
            </a:lvl2pPr>
            <a:lvl3pPr marL="2687052" indent="0">
              <a:buNone/>
              <a:defRPr sz="2914"/>
            </a:lvl3pPr>
            <a:lvl4pPr marL="4030578" indent="0">
              <a:buNone/>
              <a:defRPr sz="2628"/>
            </a:lvl4pPr>
            <a:lvl5pPr marL="5374104" indent="0">
              <a:buNone/>
              <a:defRPr sz="2628"/>
            </a:lvl5pPr>
            <a:lvl6pPr marL="6717630" indent="0">
              <a:buNone/>
              <a:defRPr sz="2628"/>
            </a:lvl6pPr>
            <a:lvl7pPr marL="8061156" indent="0">
              <a:buNone/>
              <a:defRPr sz="2628"/>
            </a:lvl7pPr>
            <a:lvl8pPr marL="9404682" indent="0">
              <a:buNone/>
              <a:defRPr sz="2628"/>
            </a:lvl8pPr>
            <a:lvl9pPr marL="10748208" indent="0">
              <a:buNone/>
              <a:defRPr sz="2628"/>
            </a:lvl9pPr>
          </a:lstStyle>
          <a:p>
            <a:pPr lvl="0"/>
            <a:r>
              <a:rPr lang="en-US"/>
              <a:t>Click to edit Master text styles</a:t>
            </a:r>
          </a:p>
        </p:txBody>
      </p:sp>
      <p:sp>
        <p:nvSpPr>
          <p:cNvPr id="5" name="Date Placeholder 4"/>
          <p:cNvSpPr>
            <a:spLocks noGrp="1"/>
          </p:cNvSpPr>
          <p:nvPr>
            <p:ph type="dt" sz="half" idx="10"/>
          </p:nvPr>
        </p:nvSpPr>
        <p:spPr/>
        <p:txBody>
          <a:bodyPr/>
          <a:lstStyle/>
          <a:p>
            <a:fld id="{F8F90EAD-3828-48B0-9C14-F2EC96415E65}" type="datetimeFigureOut">
              <a:rPr lang="en-US" smtClean="0"/>
              <a:t>8/13/18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1A05AB-6725-45A0-B7E6-45D56DE93D20}" type="slidenum">
              <a:rPr lang="en-US" smtClean="0"/>
              <a:t>‹#›</a:t>
            </a:fld>
            <a:endParaRPr lang="en-US"/>
          </a:p>
        </p:txBody>
      </p:sp>
    </p:spTree>
    <p:extLst>
      <p:ext uri="{BB962C8B-B14F-4D97-AF65-F5344CB8AC3E}">
        <p14:creationId xmlns:p14="http://schemas.microsoft.com/office/powerpoint/2010/main" val="1248771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237" y="15361920"/>
            <a:ext cx="19751040" cy="1813562"/>
          </a:xfrm>
        </p:spPr>
        <p:txBody>
          <a:bodyPr anchor="b"/>
          <a:lstStyle>
            <a:lvl1pPr algn="l">
              <a:defRPr sz="5885" b="1"/>
            </a:lvl1pPr>
          </a:lstStyle>
          <a:p>
            <a:r>
              <a:rPr lang="en-US"/>
              <a:t>Click to edit Master title style</a:t>
            </a:r>
          </a:p>
        </p:txBody>
      </p:sp>
      <p:sp>
        <p:nvSpPr>
          <p:cNvPr id="3" name="Picture Placeholder 2"/>
          <p:cNvSpPr>
            <a:spLocks noGrp="1"/>
          </p:cNvSpPr>
          <p:nvPr>
            <p:ph type="pic" idx="1"/>
          </p:nvPr>
        </p:nvSpPr>
        <p:spPr>
          <a:xfrm>
            <a:off x="6452237" y="1960880"/>
            <a:ext cx="19751040" cy="13167360"/>
          </a:xfrm>
        </p:spPr>
        <p:txBody>
          <a:bodyPr/>
          <a:lstStyle>
            <a:lvl1pPr marL="0" indent="0">
              <a:buNone/>
              <a:defRPr sz="9428"/>
            </a:lvl1pPr>
            <a:lvl2pPr marL="1343526" indent="0">
              <a:buNone/>
              <a:defRPr sz="8228"/>
            </a:lvl2pPr>
            <a:lvl3pPr marL="2687052" indent="0">
              <a:buNone/>
              <a:defRPr sz="7028"/>
            </a:lvl3pPr>
            <a:lvl4pPr marL="4030578" indent="0">
              <a:buNone/>
              <a:defRPr sz="5885"/>
            </a:lvl4pPr>
            <a:lvl5pPr marL="5374104" indent="0">
              <a:buNone/>
              <a:defRPr sz="5885"/>
            </a:lvl5pPr>
            <a:lvl6pPr marL="6717630" indent="0">
              <a:buNone/>
              <a:defRPr sz="5885"/>
            </a:lvl6pPr>
            <a:lvl7pPr marL="8061156" indent="0">
              <a:buNone/>
              <a:defRPr sz="5885"/>
            </a:lvl7pPr>
            <a:lvl8pPr marL="9404682" indent="0">
              <a:buNone/>
              <a:defRPr sz="5885"/>
            </a:lvl8pPr>
            <a:lvl9pPr marL="10748208" indent="0">
              <a:buNone/>
              <a:defRPr sz="5885"/>
            </a:lvl9pPr>
          </a:lstStyle>
          <a:p>
            <a:endParaRPr lang="en-US"/>
          </a:p>
        </p:txBody>
      </p:sp>
      <p:sp>
        <p:nvSpPr>
          <p:cNvPr id="4" name="Text Placeholder 3"/>
          <p:cNvSpPr>
            <a:spLocks noGrp="1"/>
          </p:cNvSpPr>
          <p:nvPr>
            <p:ph type="body" sz="half" idx="2"/>
          </p:nvPr>
        </p:nvSpPr>
        <p:spPr>
          <a:xfrm>
            <a:off x="6452237" y="17175482"/>
            <a:ext cx="19751040" cy="2575558"/>
          </a:xfrm>
        </p:spPr>
        <p:txBody>
          <a:bodyPr/>
          <a:lstStyle>
            <a:lvl1pPr marL="0" indent="0">
              <a:buNone/>
              <a:defRPr sz="4114"/>
            </a:lvl1pPr>
            <a:lvl2pPr marL="1343526" indent="0">
              <a:buNone/>
              <a:defRPr sz="3543"/>
            </a:lvl2pPr>
            <a:lvl3pPr marL="2687052" indent="0">
              <a:buNone/>
              <a:defRPr sz="2914"/>
            </a:lvl3pPr>
            <a:lvl4pPr marL="4030578" indent="0">
              <a:buNone/>
              <a:defRPr sz="2628"/>
            </a:lvl4pPr>
            <a:lvl5pPr marL="5374104" indent="0">
              <a:buNone/>
              <a:defRPr sz="2628"/>
            </a:lvl5pPr>
            <a:lvl6pPr marL="6717630" indent="0">
              <a:buNone/>
              <a:defRPr sz="2628"/>
            </a:lvl6pPr>
            <a:lvl7pPr marL="8061156" indent="0">
              <a:buNone/>
              <a:defRPr sz="2628"/>
            </a:lvl7pPr>
            <a:lvl8pPr marL="9404682" indent="0">
              <a:buNone/>
              <a:defRPr sz="2628"/>
            </a:lvl8pPr>
            <a:lvl9pPr marL="10748208" indent="0">
              <a:buNone/>
              <a:defRPr sz="2628"/>
            </a:lvl9pPr>
          </a:lstStyle>
          <a:p>
            <a:pPr lvl="0"/>
            <a:r>
              <a:rPr lang="en-US"/>
              <a:t>Click to edit Master text styles</a:t>
            </a:r>
          </a:p>
        </p:txBody>
      </p:sp>
      <p:sp>
        <p:nvSpPr>
          <p:cNvPr id="5" name="Date Placeholder 4"/>
          <p:cNvSpPr>
            <a:spLocks noGrp="1"/>
          </p:cNvSpPr>
          <p:nvPr>
            <p:ph type="dt" sz="half" idx="10"/>
          </p:nvPr>
        </p:nvSpPr>
        <p:spPr/>
        <p:txBody>
          <a:bodyPr/>
          <a:lstStyle/>
          <a:p>
            <a:fld id="{F8F90EAD-3828-48B0-9C14-F2EC96415E65}" type="datetimeFigureOut">
              <a:rPr lang="en-US" smtClean="0"/>
              <a:t>8/13/18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1A05AB-6725-45A0-B7E6-45D56DE93D20}" type="slidenum">
              <a:rPr lang="en-US" smtClean="0"/>
              <a:t>‹#›</a:t>
            </a:fld>
            <a:endParaRPr lang="en-US"/>
          </a:p>
        </p:txBody>
      </p:sp>
    </p:spTree>
    <p:extLst>
      <p:ext uri="{BB962C8B-B14F-4D97-AF65-F5344CB8AC3E}">
        <p14:creationId xmlns:p14="http://schemas.microsoft.com/office/powerpoint/2010/main" val="1922457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F90EAD-3828-48B0-9C14-F2EC96415E65}" type="datetimeFigureOut">
              <a:rPr lang="en-US" smtClean="0"/>
              <a:t>8/13/18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A05AB-6725-45A0-B7E6-45D56DE93D20}" type="slidenum">
              <a:rPr lang="en-US" smtClean="0"/>
              <a:t>‹#›</a:t>
            </a:fld>
            <a:endParaRPr lang="en-US"/>
          </a:p>
        </p:txBody>
      </p:sp>
    </p:spTree>
    <p:extLst>
      <p:ext uri="{BB962C8B-B14F-4D97-AF65-F5344CB8AC3E}">
        <p14:creationId xmlns:p14="http://schemas.microsoft.com/office/powerpoint/2010/main" val="3974954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4557179" y="4922524"/>
            <a:ext cx="35553014" cy="10485627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898132" y="4922524"/>
            <a:ext cx="106110407" cy="10485627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F90EAD-3828-48B0-9C14-F2EC96415E65}" type="datetimeFigureOut">
              <a:rPr lang="en-US" smtClean="0"/>
              <a:t>8/13/18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A05AB-6725-45A0-B7E6-45D56DE93D20}" type="slidenum">
              <a:rPr lang="en-US" smtClean="0"/>
              <a:t>‹#›</a:t>
            </a:fld>
            <a:endParaRPr lang="en-US"/>
          </a:p>
        </p:txBody>
      </p:sp>
    </p:spTree>
    <p:extLst>
      <p:ext uri="{BB962C8B-B14F-4D97-AF65-F5344CB8AC3E}">
        <p14:creationId xmlns:p14="http://schemas.microsoft.com/office/powerpoint/2010/main" val="3149813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878842"/>
            <a:ext cx="29626560" cy="3657600"/>
          </a:xfrm>
          <a:prstGeom prst="rect">
            <a:avLst/>
          </a:prstGeom>
        </p:spPr>
        <p:txBody>
          <a:bodyPr vert="horz" lIns="470258" tIns="235129" rIns="470258" bIns="235129" rtlCol="0" anchor="ctr">
            <a:normAutofit/>
          </a:bodyPr>
          <a:lstStyle/>
          <a:p>
            <a:r>
              <a:rPr lang="en-US"/>
              <a:t>Click to edit Master title style</a:t>
            </a:r>
          </a:p>
        </p:txBody>
      </p:sp>
      <p:sp>
        <p:nvSpPr>
          <p:cNvPr id="3" name="Text Placeholder 2"/>
          <p:cNvSpPr>
            <a:spLocks noGrp="1"/>
          </p:cNvSpPr>
          <p:nvPr>
            <p:ph type="body" idx="1"/>
          </p:nvPr>
        </p:nvSpPr>
        <p:spPr>
          <a:xfrm>
            <a:off x="1645920" y="5120642"/>
            <a:ext cx="29626560" cy="14483082"/>
          </a:xfrm>
          <a:prstGeom prst="rect">
            <a:avLst/>
          </a:prstGeom>
        </p:spPr>
        <p:txBody>
          <a:bodyPr vert="horz" lIns="470258" tIns="235129" rIns="470258" bIns="23512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45920" y="20340322"/>
            <a:ext cx="7680960" cy="1168400"/>
          </a:xfrm>
          <a:prstGeom prst="rect">
            <a:avLst/>
          </a:prstGeom>
        </p:spPr>
        <p:txBody>
          <a:bodyPr vert="horz" lIns="470258" tIns="235129" rIns="470258" bIns="235129" rtlCol="0" anchor="ctr"/>
          <a:lstStyle>
            <a:lvl1pPr algn="l">
              <a:defRPr sz="3543">
                <a:solidFill>
                  <a:schemeClr val="tx1">
                    <a:tint val="75000"/>
                  </a:schemeClr>
                </a:solidFill>
              </a:defRPr>
            </a:lvl1pPr>
          </a:lstStyle>
          <a:p>
            <a:fld id="{F8F90EAD-3828-48B0-9C14-F2EC96415E65}" type="datetimeFigureOut">
              <a:rPr lang="en-US" smtClean="0"/>
              <a:t>8/13/18</a:t>
            </a:fld>
            <a:endParaRPr lang="en-US"/>
          </a:p>
        </p:txBody>
      </p:sp>
      <p:sp>
        <p:nvSpPr>
          <p:cNvPr id="5" name="Footer Placeholder 4"/>
          <p:cNvSpPr>
            <a:spLocks noGrp="1"/>
          </p:cNvSpPr>
          <p:nvPr>
            <p:ph type="ftr" sz="quarter" idx="3"/>
          </p:nvPr>
        </p:nvSpPr>
        <p:spPr>
          <a:xfrm>
            <a:off x="11247120" y="20340322"/>
            <a:ext cx="10424160" cy="1168400"/>
          </a:xfrm>
          <a:prstGeom prst="rect">
            <a:avLst/>
          </a:prstGeom>
        </p:spPr>
        <p:txBody>
          <a:bodyPr vert="horz" lIns="470258" tIns="235129" rIns="470258" bIns="235129" rtlCol="0" anchor="ctr"/>
          <a:lstStyle>
            <a:lvl1pPr algn="ctr">
              <a:defRPr sz="354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20340322"/>
            <a:ext cx="7680960" cy="1168400"/>
          </a:xfrm>
          <a:prstGeom prst="rect">
            <a:avLst/>
          </a:prstGeom>
        </p:spPr>
        <p:txBody>
          <a:bodyPr vert="horz" lIns="470258" tIns="235129" rIns="470258" bIns="235129" rtlCol="0" anchor="ctr"/>
          <a:lstStyle>
            <a:lvl1pPr algn="r">
              <a:defRPr sz="3543">
                <a:solidFill>
                  <a:schemeClr val="tx1">
                    <a:tint val="75000"/>
                  </a:schemeClr>
                </a:solidFill>
              </a:defRPr>
            </a:lvl1pPr>
          </a:lstStyle>
          <a:p>
            <a:fld id="{D61A05AB-6725-45A0-B7E6-45D56DE93D20}" type="slidenum">
              <a:rPr lang="en-US" smtClean="0"/>
              <a:t>‹#›</a:t>
            </a:fld>
            <a:endParaRPr lang="en-US"/>
          </a:p>
        </p:txBody>
      </p:sp>
    </p:spTree>
    <p:extLst>
      <p:ext uri="{BB962C8B-B14F-4D97-AF65-F5344CB8AC3E}">
        <p14:creationId xmlns:p14="http://schemas.microsoft.com/office/powerpoint/2010/main" val="3153204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687052" rtl="0" eaLnBrk="1" latinLnBrk="0" hangingPunct="1">
        <a:spcBef>
          <a:spcPct val="0"/>
        </a:spcBef>
        <a:buNone/>
        <a:defRPr sz="12914" kern="1200">
          <a:solidFill>
            <a:schemeClr val="tx1"/>
          </a:solidFill>
          <a:latin typeface="+mj-lt"/>
          <a:ea typeface="+mj-ea"/>
          <a:cs typeface="+mj-cs"/>
        </a:defRPr>
      </a:lvl1pPr>
    </p:titleStyle>
    <p:bodyStyle>
      <a:lvl1pPr marL="1007644" indent="-1007644" algn="l" defTabSz="2687052" rtl="0" eaLnBrk="1" latinLnBrk="0" hangingPunct="1">
        <a:spcBef>
          <a:spcPct val="20000"/>
        </a:spcBef>
        <a:buFont typeface="Arial" panose="020B0604020202020204" pitchFamily="34" charset="0"/>
        <a:buChar char="•"/>
        <a:defRPr sz="9428" kern="1200">
          <a:solidFill>
            <a:schemeClr val="tx1"/>
          </a:solidFill>
          <a:latin typeface="+mn-lt"/>
          <a:ea typeface="+mn-ea"/>
          <a:cs typeface="+mn-cs"/>
        </a:defRPr>
      </a:lvl1pPr>
      <a:lvl2pPr marL="2183230" indent="-839704" algn="l" defTabSz="2687052" rtl="0" eaLnBrk="1" latinLnBrk="0" hangingPunct="1">
        <a:spcBef>
          <a:spcPct val="20000"/>
        </a:spcBef>
        <a:buFont typeface="Arial" panose="020B0604020202020204" pitchFamily="34" charset="0"/>
        <a:buChar char="–"/>
        <a:defRPr sz="8228" kern="1200">
          <a:solidFill>
            <a:schemeClr val="tx1"/>
          </a:solidFill>
          <a:latin typeface="+mn-lt"/>
          <a:ea typeface="+mn-ea"/>
          <a:cs typeface="+mn-cs"/>
        </a:defRPr>
      </a:lvl2pPr>
      <a:lvl3pPr marL="3358815" indent="-671763" algn="l" defTabSz="2687052" rtl="0" eaLnBrk="1" latinLnBrk="0" hangingPunct="1">
        <a:spcBef>
          <a:spcPct val="20000"/>
        </a:spcBef>
        <a:buFont typeface="Arial" panose="020B0604020202020204" pitchFamily="34" charset="0"/>
        <a:buChar char="•"/>
        <a:defRPr sz="7028" kern="1200">
          <a:solidFill>
            <a:schemeClr val="tx1"/>
          </a:solidFill>
          <a:latin typeface="+mn-lt"/>
          <a:ea typeface="+mn-ea"/>
          <a:cs typeface="+mn-cs"/>
        </a:defRPr>
      </a:lvl3pPr>
      <a:lvl4pPr marL="4702341" indent="-671763" algn="l" defTabSz="2687052" rtl="0" eaLnBrk="1" latinLnBrk="0" hangingPunct="1">
        <a:spcBef>
          <a:spcPct val="20000"/>
        </a:spcBef>
        <a:buFont typeface="Arial" panose="020B0604020202020204" pitchFamily="34" charset="0"/>
        <a:buChar char="–"/>
        <a:defRPr sz="5885" kern="1200">
          <a:solidFill>
            <a:schemeClr val="tx1"/>
          </a:solidFill>
          <a:latin typeface="+mn-lt"/>
          <a:ea typeface="+mn-ea"/>
          <a:cs typeface="+mn-cs"/>
        </a:defRPr>
      </a:lvl4pPr>
      <a:lvl5pPr marL="6045867" indent="-671763" algn="l" defTabSz="2687052" rtl="0" eaLnBrk="1" latinLnBrk="0" hangingPunct="1">
        <a:spcBef>
          <a:spcPct val="20000"/>
        </a:spcBef>
        <a:buFont typeface="Arial" panose="020B0604020202020204" pitchFamily="34" charset="0"/>
        <a:buChar char="»"/>
        <a:defRPr sz="5885" kern="1200">
          <a:solidFill>
            <a:schemeClr val="tx1"/>
          </a:solidFill>
          <a:latin typeface="+mn-lt"/>
          <a:ea typeface="+mn-ea"/>
          <a:cs typeface="+mn-cs"/>
        </a:defRPr>
      </a:lvl5pPr>
      <a:lvl6pPr marL="7389393" indent="-671763" algn="l" defTabSz="2687052" rtl="0" eaLnBrk="1" latinLnBrk="0" hangingPunct="1">
        <a:spcBef>
          <a:spcPct val="20000"/>
        </a:spcBef>
        <a:buFont typeface="Arial" panose="020B0604020202020204" pitchFamily="34" charset="0"/>
        <a:buChar char="•"/>
        <a:defRPr sz="5885" kern="1200">
          <a:solidFill>
            <a:schemeClr val="tx1"/>
          </a:solidFill>
          <a:latin typeface="+mn-lt"/>
          <a:ea typeface="+mn-ea"/>
          <a:cs typeface="+mn-cs"/>
        </a:defRPr>
      </a:lvl6pPr>
      <a:lvl7pPr marL="8732919" indent="-671763" algn="l" defTabSz="2687052" rtl="0" eaLnBrk="1" latinLnBrk="0" hangingPunct="1">
        <a:spcBef>
          <a:spcPct val="20000"/>
        </a:spcBef>
        <a:buFont typeface="Arial" panose="020B0604020202020204" pitchFamily="34" charset="0"/>
        <a:buChar char="•"/>
        <a:defRPr sz="5885" kern="1200">
          <a:solidFill>
            <a:schemeClr val="tx1"/>
          </a:solidFill>
          <a:latin typeface="+mn-lt"/>
          <a:ea typeface="+mn-ea"/>
          <a:cs typeface="+mn-cs"/>
        </a:defRPr>
      </a:lvl7pPr>
      <a:lvl8pPr marL="10076445" indent="-671763" algn="l" defTabSz="2687052" rtl="0" eaLnBrk="1" latinLnBrk="0" hangingPunct="1">
        <a:spcBef>
          <a:spcPct val="20000"/>
        </a:spcBef>
        <a:buFont typeface="Arial" panose="020B0604020202020204" pitchFamily="34" charset="0"/>
        <a:buChar char="•"/>
        <a:defRPr sz="5885" kern="1200">
          <a:solidFill>
            <a:schemeClr val="tx1"/>
          </a:solidFill>
          <a:latin typeface="+mn-lt"/>
          <a:ea typeface="+mn-ea"/>
          <a:cs typeface="+mn-cs"/>
        </a:defRPr>
      </a:lvl8pPr>
      <a:lvl9pPr marL="11419971" indent="-671763" algn="l" defTabSz="2687052" rtl="0" eaLnBrk="1" latinLnBrk="0" hangingPunct="1">
        <a:spcBef>
          <a:spcPct val="20000"/>
        </a:spcBef>
        <a:buFont typeface="Arial" panose="020B0604020202020204" pitchFamily="34" charset="0"/>
        <a:buChar char="•"/>
        <a:defRPr sz="5885" kern="1200">
          <a:solidFill>
            <a:schemeClr val="tx1"/>
          </a:solidFill>
          <a:latin typeface="+mn-lt"/>
          <a:ea typeface="+mn-ea"/>
          <a:cs typeface="+mn-cs"/>
        </a:defRPr>
      </a:lvl9pPr>
    </p:bodyStyle>
    <p:otherStyle>
      <a:defPPr>
        <a:defRPr lang="en-US"/>
      </a:defPPr>
      <a:lvl1pPr marL="0" algn="l" defTabSz="2687052" rtl="0" eaLnBrk="1" latinLnBrk="0" hangingPunct="1">
        <a:defRPr sz="5314" kern="1200">
          <a:solidFill>
            <a:schemeClr val="tx1"/>
          </a:solidFill>
          <a:latin typeface="+mn-lt"/>
          <a:ea typeface="+mn-ea"/>
          <a:cs typeface="+mn-cs"/>
        </a:defRPr>
      </a:lvl1pPr>
      <a:lvl2pPr marL="1343526" algn="l" defTabSz="2687052" rtl="0" eaLnBrk="1" latinLnBrk="0" hangingPunct="1">
        <a:defRPr sz="5314" kern="1200">
          <a:solidFill>
            <a:schemeClr val="tx1"/>
          </a:solidFill>
          <a:latin typeface="+mn-lt"/>
          <a:ea typeface="+mn-ea"/>
          <a:cs typeface="+mn-cs"/>
        </a:defRPr>
      </a:lvl2pPr>
      <a:lvl3pPr marL="2687052" algn="l" defTabSz="2687052" rtl="0" eaLnBrk="1" latinLnBrk="0" hangingPunct="1">
        <a:defRPr sz="5314" kern="1200">
          <a:solidFill>
            <a:schemeClr val="tx1"/>
          </a:solidFill>
          <a:latin typeface="+mn-lt"/>
          <a:ea typeface="+mn-ea"/>
          <a:cs typeface="+mn-cs"/>
        </a:defRPr>
      </a:lvl3pPr>
      <a:lvl4pPr marL="4030578" algn="l" defTabSz="2687052" rtl="0" eaLnBrk="1" latinLnBrk="0" hangingPunct="1">
        <a:defRPr sz="5314" kern="1200">
          <a:solidFill>
            <a:schemeClr val="tx1"/>
          </a:solidFill>
          <a:latin typeface="+mn-lt"/>
          <a:ea typeface="+mn-ea"/>
          <a:cs typeface="+mn-cs"/>
        </a:defRPr>
      </a:lvl4pPr>
      <a:lvl5pPr marL="5374104" algn="l" defTabSz="2687052" rtl="0" eaLnBrk="1" latinLnBrk="0" hangingPunct="1">
        <a:defRPr sz="5314" kern="1200">
          <a:solidFill>
            <a:schemeClr val="tx1"/>
          </a:solidFill>
          <a:latin typeface="+mn-lt"/>
          <a:ea typeface="+mn-ea"/>
          <a:cs typeface="+mn-cs"/>
        </a:defRPr>
      </a:lvl5pPr>
      <a:lvl6pPr marL="6717630" algn="l" defTabSz="2687052" rtl="0" eaLnBrk="1" latinLnBrk="0" hangingPunct="1">
        <a:defRPr sz="5314" kern="1200">
          <a:solidFill>
            <a:schemeClr val="tx1"/>
          </a:solidFill>
          <a:latin typeface="+mn-lt"/>
          <a:ea typeface="+mn-ea"/>
          <a:cs typeface="+mn-cs"/>
        </a:defRPr>
      </a:lvl6pPr>
      <a:lvl7pPr marL="8061156" algn="l" defTabSz="2687052" rtl="0" eaLnBrk="1" latinLnBrk="0" hangingPunct="1">
        <a:defRPr sz="5314" kern="1200">
          <a:solidFill>
            <a:schemeClr val="tx1"/>
          </a:solidFill>
          <a:latin typeface="+mn-lt"/>
          <a:ea typeface="+mn-ea"/>
          <a:cs typeface="+mn-cs"/>
        </a:defRPr>
      </a:lvl7pPr>
      <a:lvl8pPr marL="9404682" algn="l" defTabSz="2687052" rtl="0" eaLnBrk="1" latinLnBrk="0" hangingPunct="1">
        <a:defRPr sz="5314" kern="1200">
          <a:solidFill>
            <a:schemeClr val="tx1"/>
          </a:solidFill>
          <a:latin typeface="+mn-lt"/>
          <a:ea typeface="+mn-ea"/>
          <a:cs typeface="+mn-cs"/>
        </a:defRPr>
      </a:lvl8pPr>
      <a:lvl9pPr marL="10748208" algn="l" defTabSz="2687052" rtl="0" eaLnBrk="1" latinLnBrk="0" hangingPunct="1">
        <a:defRPr sz="531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tiff"/><Relationship Id="rId4"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918857" y="21598436"/>
            <a:ext cx="25080686" cy="514436"/>
          </a:xfrm>
          <a:prstGeom prst="rect">
            <a:avLst/>
          </a:prstGeom>
          <a:solidFill>
            <a:srgbClr val="000E2F"/>
          </a:solidFill>
        </p:spPr>
        <p:txBody>
          <a:bodyPr>
            <a:spAutoFit/>
          </a:bodyPr>
          <a:lstStyle/>
          <a:p>
            <a:pPr algn="ctr">
              <a:defRPr/>
            </a:pPr>
            <a:r>
              <a:rPr lang="en-US" sz="2743" cap="small" spc="914" dirty="0">
                <a:solidFill>
                  <a:schemeClr val="bg1"/>
                </a:solidFill>
                <a:latin typeface="Arial Black" pitchFamily="34" charset="0"/>
              </a:rPr>
              <a:t>university of connecticut school of nursing</a:t>
            </a:r>
          </a:p>
        </p:txBody>
      </p:sp>
      <p:sp>
        <p:nvSpPr>
          <p:cNvPr id="41" name="Rectangle 40"/>
          <p:cNvSpPr/>
          <p:nvPr/>
        </p:nvSpPr>
        <p:spPr>
          <a:xfrm>
            <a:off x="4400938" y="1010359"/>
            <a:ext cx="25936137" cy="3200748"/>
          </a:xfrm>
          <a:prstGeom prst="rect">
            <a:avLst/>
          </a:prstGeom>
        </p:spPr>
        <p:txBody>
          <a:bodyPr wrap="square">
            <a:spAutoFit/>
          </a:bodyPr>
          <a:lstStyle/>
          <a:p>
            <a:pPr algn="ctr" defTabSz="522488">
              <a:defRPr/>
            </a:pPr>
            <a:r>
              <a:rPr lang="en-US" sz="6114" b="1" i="1" kern="0" dirty="0">
                <a:ln w="6350">
                  <a:noFill/>
                </a:ln>
                <a:solidFill>
                  <a:srgbClr val="000E2F"/>
                </a:solidFill>
                <a:effectLst>
                  <a:outerShdw blurRad="38100" dist="38100" dir="2700000" algn="tl">
                    <a:srgbClr val="000000"/>
                  </a:outerShdw>
                </a:effectLst>
                <a:latin typeface="Arial" pitchFamily="34" charset="0"/>
                <a:ea typeface="+mj-ea"/>
                <a:cs typeface="+mj-cs"/>
              </a:rPr>
              <a:t>        The Effect of </a:t>
            </a:r>
            <a:r>
              <a:rPr lang="en-US" sz="6114" b="1" i="1" kern="0" dirty="0" err="1">
                <a:ln w="6350">
                  <a:noFill/>
                </a:ln>
                <a:solidFill>
                  <a:srgbClr val="000E2F"/>
                </a:solidFill>
                <a:effectLst>
                  <a:outerShdw blurRad="38100" dist="38100" dir="2700000" algn="tl">
                    <a:srgbClr val="000000"/>
                  </a:outerShdw>
                </a:effectLst>
                <a:latin typeface="Arial" pitchFamily="34" charset="0"/>
                <a:ea typeface="+mj-ea"/>
                <a:cs typeface="+mj-cs"/>
              </a:rPr>
              <a:t>NaProTECHNOLOLOGY</a:t>
            </a:r>
            <a:r>
              <a:rPr lang="en-US" sz="6114" b="1" i="1" kern="0" dirty="0">
                <a:ln w="6350">
                  <a:noFill/>
                </a:ln>
                <a:solidFill>
                  <a:srgbClr val="000E2F"/>
                </a:solidFill>
                <a:effectLst>
                  <a:outerShdw blurRad="38100" dist="38100" dir="2700000" algn="tl">
                    <a:srgbClr val="000000"/>
                  </a:outerShdw>
                </a:effectLst>
                <a:latin typeface="Arial" pitchFamily="34" charset="0"/>
                <a:ea typeface="+mj-ea"/>
                <a:cs typeface="+mj-cs"/>
              </a:rPr>
              <a:t> on Marital Interaction in Couples with Infertility</a:t>
            </a:r>
          </a:p>
          <a:p>
            <a:pPr algn="ctr" defTabSz="522488">
              <a:defRPr/>
            </a:pPr>
            <a:r>
              <a:rPr lang="en-US" sz="3886" b="1" i="1" kern="0" dirty="0">
                <a:ln w="6350">
                  <a:noFill/>
                </a:ln>
                <a:solidFill>
                  <a:srgbClr val="000E2F"/>
                </a:solidFill>
                <a:effectLst>
                  <a:outerShdw blurRad="114300" dist="101600" dir="2700000" algn="tl" rotWithShape="0">
                    <a:srgbClr val="000000">
                      <a:alpha val="40000"/>
                    </a:srgbClr>
                  </a:outerShdw>
                </a:effectLst>
                <a:latin typeface="Arial" pitchFamily="34" charset="0"/>
                <a:ea typeface="+mj-ea"/>
                <a:cs typeface="+mj-cs"/>
              </a:rPr>
              <a:t>Anna Camacho</a:t>
            </a:r>
            <a:br>
              <a:rPr lang="en-US" sz="3828" b="1" i="1" kern="0" dirty="0">
                <a:ln w="6350">
                  <a:noFill/>
                </a:ln>
                <a:solidFill>
                  <a:srgbClr val="000E2F"/>
                </a:solidFill>
                <a:effectLst>
                  <a:outerShdw blurRad="114300" dist="101600" dir="2700000" algn="tl" rotWithShape="0">
                    <a:srgbClr val="000000">
                      <a:alpha val="40000"/>
                    </a:srgbClr>
                  </a:outerShdw>
                </a:effectLst>
                <a:latin typeface="Arial" pitchFamily="34" charset="0"/>
                <a:ea typeface="+mj-ea"/>
                <a:cs typeface="+mj-cs"/>
              </a:rPr>
            </a:br>
            <a:br>
              <a:rPr lang="en-US" sz="1543" b="1" i="1" kern="0" dirty="0">
                <a:ln w="6350">
                  <a:noFill/>
                </a:ln>
                <a:solidFill>
                  <a:srgbClr val="000E2F"/>
                </a:solidFill>
                <a:effectLst>
                  <a:outerShdw blurRad="114300" dist="101600" dir="2700000" algn="tl" rotWithShape="0">
                    <a:srgbClr val="000000">
                      <a:alpha val="40000"/>
                    </a:srgbClr>
                  </a:outerShdw>
                </a:effectLst>
                <a:latin typeface="Arial" pitchFamily="34" charset="0"/>
                <a:ea typeface="+mj-ea"/>
                <a:cs typeface="+mj-cs"/>
              </a:rPr>
            </a:br>
            <a:r>
              <a:rPr lang="en-US" sz="2457" b="1" i="1" kern="0" dirty="0" err="1">
                <a:ln w="6350">
                  <a:noFill/>
                </a:ln>
                <a:solidFill>
                  <a:srgbClr val="000E2F"/>
                </a:solidFill>
                <a:effectLst>
                  <a:outerShdw blurRad="114300" dist="101600" dir="2700000" algn="tl" rotWithShape="0">
                    <a:srgbClr val="000000">
                      <a:alpha val="40000"/>
                    </a:srgbClr>
                  </a:outerShdw>
                </a:effectLst>
                <a:latin typeface="Arial" pitchFamily="34" charset="0"/>
                <a:ea typeface="+mj-ea"/>
                <a:cs typeface="+mj-cs"/>
              </a:rPr>
              <a:t>Dr.s</a:t>
            </a:r>
            <a:r>
              <a:rPr lang="en-US" sz="2457" b="1" i="1" kern="0" dirty="0">
                <a:ln w="6350">
                  <a:noFill/>
                </a:ln>
                <a:solidFill>
                  <a:srgbClr val="000E2F"/>
                </a:solidFill>
                <a:effectLst>
                  <a:outerShdw blurRad="114300" dist="101600" dir="2700000" algn="tl" rotWithShape="0">
                    <a:srgbClr val="000000">
                      <a:alpha val="40000"/>
                    </a:srgbClr>
                  </a:outerShdw>
                </a:effectLst>
                <a:latin typeface="Arial" pitchFamily="34" charset="0"/>
                <a:ea typeface="+mj-ea"/>
                <a:cs typeface="+mj-cs"/>
              </a:rPr>
              <a:t> Annette Jakubisin-Konicki, Jacqueline McGrath, Paul </a:t>
            </a:r>
            <a:r>
              <a:rPr lang="en-US" sz="2457" b="1" i="1" kern="0" dirty="0" err="1">
                <a:ln w="6350">
                  <a:noFill/>
                </a:ln>
                <a:solidFill>
                  <a:srgbClr val="000E2F"/>
                </a:solidFill>
                <a:effectLst>
                  <a:outerShdw blurRad="114300" dist="101600" dir="2700000" algn="tl" rotWithShape="0">
                    <a:srgbClr val="000000">
                      <a:alpha val="40000"/>
                    </a:srgbClr>
                  </a:outerShdw>
                </a:effectLst>
                <a:latin typeface="Arial" pitchFamily="34" charset="0"/>
                <a:ea typeface="+mj-ea"/>
                <a:cs typeface="+mj-cs"/>
              </a:rPr>
              <a:t>Carpentier</a:t>
            </a:r>
            <a:endParaRPr lang="en-US" sz="2457" kern="0" dirty="0">
              <a:solidFill>
                <a:srgbClr val="000E2F"/>
              </a:solidFill>
            </a:endParaRPr>
          </a:p>
        </p:txBody>
      </p:sp>
      <p:grpSp>
        <p:nvGrpSpPr>
          <p:cNvPr id="2" name="Group 1"/>
          <p:cNvGrpSpPr/>
          <p:nvPr/>
        </p:nvGrpSpPr>
        <p:grpSpPr>
          <a:xfrm>
            <a:off x="594002" y="4211107"/>
            <a:ext cx="32130040" cy="17742173"/>
            <a:chOff x="4015923" y="4369532"/>
            <a:chExt cx="25524306" cy="16602754"/>
          </a:xfrm>
        </p:grpSpPr>
        <p:sp>
          <p:nvSpPr>
            <p:cNvPr id="10" name="Rectangle 42"/>
            <p:cNvSpPr>
              <a:spLocks noChangeArrowheads="1"/>
            </p:cNvSpPr>
            <p:nvPr/>
          </p:nvSpPr>
          <p:spPr bwMode="auto">
            <a:xfrm>
              <a:off x="4054615" y="4529768"/>
              <a:ext cx="8688689" cy="500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2054" tIns="26024" rIns="52054" bIns="26024">
              <a:spAutoFit/>
            </a:bodyPr>
            <a:lstStyle>
              <a:lvl1pPr defTabSz="909638">
                <a:defRPr sz="2400" b="1" i="1">
                  <a:solidFill>
                    <a:schemeClr val="tx1"/>
                  </a:solidFill>
                  <a:latin typeface="Times" charset="0"/>
                </a:defRPr>
              </a:lvl1pPr>
              <a:lvl2pPr marL="742950" indent="-285750" defTabSz="909638">
                <a:defRPr sz="2400" b="1" i="1">
                  <a:solidFill>
                    <a:schemeClr val="tx1"/>
                  </a:solidFill>
                  <a:latin typeface="Times" charset="0"/>
                </a:defRPr>
              </a:lvl2pPr>
              <a:lvl3pPr marL="1143000" indent="-228600" defTabSz="909638">
                <a:defRPr sz="2400" b="1" i="1">
                  <a:solidFill>
                    <a:schemeClr val="tx1"/>
                  </a:solidFill>
                  <a:latin typeface="Times" charset="0"/>
                </a:defRPr>
              </a:lvl3pPr>
              <a:lvl4pPr marL="1600200" indent="-228600" defTabSz="909638">
                <a:defRPr sz="2400" b="1" i="1">
                  <a:solidFill>
                    <a:schemeClr val="tx1"/>
                  </a:solidFill>
                  <a:latin typeface="Times" charset="0"/>
                </a:defRPr>
              </a:lvl4pPr>
              <a:lvl5pPr marL="2057400" indent="-228600" defTabSz="909638">
                <a:defRPr sz="2400" b="1" i="1">
                  <a:solidFill>
                    <a:schemeClr val="tx1"/>
                  </a:solidFill>
                  <a:latin typeface="Times" charset="0"/>
                </a:defRPr>
              </a:lvl5pPr>
              <a:lvl6pPr marL="2514600" indent="-228600" algn="ctr" defTabSz="909638" eaLnBrk="0" fontAlgn="base" hangingPunct="0">
                <a:spcBef>
                  <a:spcPct val="0"/>
                </a:spcBef>
                <a:spcAft>
                  <a:spcPct val="0"/>
                </a:spcAft>
                <a:defRPr sz="2400" b="1" i="1">
                  <a:solidFill>
                    <a:schemeClr val="tx1"/>
                  </a:solidFill>
                  <a:latin typeface="Times" charset="0"/>
                </a:defRPr>
              </a:lvl6pPr>
              <a:lvl7pPr marL="2971800" indent="-228600" algn="ctr" defTabSz="909638" eaLnBrk="0" fontAlgn="base" hangingPunct="0">
                <a:spcBef>
                  <a:spcPct val="0"/>
                </a:spcBef>
                <a:spcAft>
                  <a:spcPct val="0"/>
                </a:spcAft>
                <a:defRPr sz="2400" b="1" i="1">
                  <a:solidFill>
                    <a:schemeClr val="tx1"/>
                  </a:solidFill>
                  <a:latin typeface="Times" charset="0"/>
                </a:defRPr>
              </a:lvl7pPr>
              <a:lvl8pPr marL="3429000" indent="-228600" algn="ctr" defTabSz="909638" eaLnBrk="0" fontAlgn="base" hangingPunct="0">
                <a:spcBef>
                  <a:spcPct val="0"/>
                </a:spcBef>
                <a:spcAft>
                  <a:spcPct val="0"/>
                </a:spcAft>
                <a:defRPr sz="2400" b="1" i="1">
                  <a:solidFill>
                    <a:schemeClr val="tx1"/>
                  </a:solidFill>
                  <a:latin typeface="Times" charset="0"/>
                </a:defRPr>
              </a:lvl8pPr>
              <a:lvl9pPr marL="3886200" indent="-228600" algn="ctr" defTabSz="909638" eaLnBrk="0" fontAlgn="base" hangingPunct="0">
                <a:spcBef>
                  <a:spcPct val="0"/>
                </a:spcBef>
                <a:spcAft>
                  <a:spcPct val="0"/>
                </a:spcAft>
                <a:defRPr sz="2400" b="1" i="1">
                  <a:solidFill>
                    <a:schemeClr val="tx1"/>
                  </a:solidFill>
                  <a:latin typeface="Times" charset="0"/>
                </a:defRPr>
              </a:lvl9pPr>
            </a:lstStyle>
            <a:p>
              <a:pPr algn="l">
                <a:spcBef>
                  <a:spcPct val="50000"/>
                </a:spcBef>
              </a:pPr>
              <a:r>
                <a:rPr lang="en-US" altLang="en-US" sz="3200" i="0" dirty="0">
                  <a:solidFill>
                    <a:srgbClr val="C00000"/>
                  </a:solidFill>
                  <a:latin typeface="Arial" charset="0"/>
                </a:rPr>
                <a:t>Abstract</a:t>
              </a:r>
              <a:endParaRPr lang="en-US" b="0" i="0" dirty="0">
                <a:latin typeface="Arial" panose="020B0604020202020204" pitchFamily="34" charset="0"/>
                <a:cs typeface="Arial" panose="020B0604020202020204" pitchFamily="34" charset="0"/>
              </a:endParaRPr>
            </a:p>
            <a:p>
              <a:r>
                <a:rPr lang="en-US" b="0" i="0" dirty="0">
                  <a:latin typeface="Arial" panose="020B0604020202020204" pitchFamily="34" charset="0"/>
                  <a:cs typeface="Arial" panose="020B0604020202020204" pitchFamily="34" charset="0"/>
                </a:rPr>
                <a:t>Infertility, or the inability to conceive or carry a pregnancy to live birth, affects one in sixteen married women. Stress that arises from infertility treatment may affect marital interaction, specifically, satisfaction. An emerging approach in the diagnosis and treatment of infertility called </a:t>
              </a:r>
              <a:r>
                <a:rPr lang="en-US" b="0" i="0" dirty="0" err="1">
                  <a:latin typeface="Arial" panose="020B0604020202020204" pitchFamily="34" charset="0"/>
                  <a:cs typeface="Arial" panose="020B0604020202020204" pitchFamily="34" charset="0"/>
                </a:rPr>
                <a:t>NaProTECHNOLOGY</a:t>
              </a:r>
              <a:r>
                <a:rPr lang="en-US" b="0" i="0" dirty="0">
                  <a:latin typeface="Arial" panose="020B0604020202020204" pitchFamily="34" charset="0"/>
                  <a:cs typeface="Arial" panose="020B0604020202020204" pitchFamily="34" charset="0"/>
                </a:rPr>
                <a:t> (NPT) may benefit marital interactions. The purpose of this descriptive study was to examine demographic variables and marital satisfaction scores in couples with infertility NPT.  Utilizing nationally based NPT and </a:t>
              </a:r>
              <a:r>
                <a:rPr lang="en-US" b="0" i="0" dirty="0" err="1">
                  <a:latin typeface="Arial" panose="020B0604020202020204" pitchFamily="34" charset="0"/>
                  <a:cs typeface="Arial" panose="020B0604020202020204" pitchFamily="34" charset="0"/>
                </a:rPr>
                <a:t>FertilityCare</a:t>
              </a:r>
              <a:r>
                <a:rPr lang="en-US" b="0" i="0" dirty="0">
                  <a:latin typeface="Arial" panose="020B0604020202020204" pitchFamily="34" charset="0"/>
                  <a:cs typeface="Arial" panose="020B0604020202020204" pitchFamily="34" charset="0"/>
                </a:rPr>
                <a:t> Centers (n=54), demographic surveys and the Index of Marital Satisfaction (IMS) were sent to couples (N=40) with a response rate of 36 couples. The results indicated mean ages of 34.67 years for men and 33.31 years for women; most were White, held at least a bachelor’s degree, employed, living comfortably on income of $75,000 or greater, and Catholic.  Mean IMS scores were 12.08 for men and 11.75 for women, indicating martial satisfaction.</a:t>
              </a:r>
            </a:p>
          </p:txBody>
        </p:sp>
        <p:sp>
          <p:nvSpPr>
            <p:cNvPr id="25" name="Text Box 344"/>
            <p:cNvSpPr txBox="1">
              <a:spLocks noChangeArrowheads="1"/>
            </p:cNvSpPr>
            <p:nvPr/>
          </p:nvSpPr>
          <p:spPr bwMode="auto">
            <a:xfrm>
              <a:off x="4054382" y="9749300"/>
              <a:ext cx="8688922" cy="500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2054" tIns="26024" rIns="52054" bIns="26024">
              <a:spAutoFit/>
            </a:bodyPr>
            <a:lstStyle>
              <a:lvl1pPr defTabSz="909638">
                <a:defRPr sz="2400" b="1" i="1">
                  <a:solidFill>
                    <a:schemeClr val="tx1"/>
                  </a:solidFill>
                  <a:latin typeface="Times" charset="0"/>
                </a:defRPr>
              </a:lvl1pPr>
              <a:lvl2pPr marL="742950" indent="-285750" defTabSz="909638">
                <a:defRPr sz="2400" b="1" i="1">
                  <a:solidFill>
                    <a:schemeClr val="tx1"/>
                  </a:solidFill>
                  <a:latin typeface="Times" charset="0"/>
                </a:defRPr>
              </a:lvl2pPr>
              <a:lvl3pPr marL="1143000" indent="-228600" defTabSz="909638">
                <a:defRPr sz="2400" b="1" i="1">
                  <a:solidFill>
                    <a:schemeClr val="tx1"/>
                  </a:solidFill>
                  <a:latin typeface="Times" charset="0"/>
                </a:defRPr>
              </a:lvl3pPr>
              <a:lvl4pPr marL="1600200" indent="-228600" defTabSz="909638">
                <a:defRPr sz="2400" b="1" i="1">
                  <a:solidFill>
                    <a:schemeClr val="tx1"/>
                  </a:solidFill>
                  <a:latin typeface="Times" charset="0"/>
                </a:defRPr>
              </a:lvl4pPr>
              <a:lvl5pPr marL="2057400" indent="-228600" defTabSz="909638">
                <a:defRPr sz="2400" b="1" i="1">
                  <a:solidFill>
                    <a:schemeClr val="tx1"/>
                  </a:solidFill>
                  <a:latin typeface="Times" charset="0"/>
                </a:defRPr>
              </a:lvl5pPr>
              <a:lvl6pPr marL="2514600" indent="-228600" algn="ctr" defTabSz="909638" eaLnBrk="0" fontAlgn="base" hangingPunct="0">
                <a:spcBef>
                  <a:spcPct val="0"/>
                </a:spcBef>
                <a:spcAft>
                  <a:spcPct val="0"/>
                </a:spcAft>
                <a:defRPr sz="2400" b="1" i="1">
                  <a:solidFill>
                    <a:schemeClr val="tx1"/>
                  </a:solidFill>
                  <a:latin typeface="Times" charset="0"/>
                </a:defRPr>
              </a:lvl6pPr>
              <a:lvl7pPr marL="2971800" indent="-228600" algn="ctr" defTabSz="909638" eaLnBrk="0" fontAlgn="base" hangingPunct="0">
                <a:spcBef>
                  <a:spcPct val="0"/>
                </a:spcBef>
                <a:spcAft>
                  <a:spcPct val="0"/>
                </a:spcAft>
                <a:defRPr sz="2400" b="1" i="1">
                  <a:solidFill>
                    <a:schemeClr val="tx1"/>
                  </a:solidFill>
                  <a:latin typeface="Times" charset="0"/>
                </a:defRPr>
              </a:lvl7pPr>
              <a:lvl8pPr marL="3429000" indent="-228600" algn="ctr" defTabSz="909638" eaLnBrk="0" fontAlgn="base" hangingPunct="0">
                <a:spcBef>
                  <a:spcPct val="0"/>
                </a:spcBef>
                <a:spcAft>
                  <a:spcPct val="0"/>
                </a:spcAft>
                <a:defRPr sz="2400" b="1" i="1">
                  <a:solidFill>
                    <a:schemeClr val="tx1"/>
                  </a:solidFill>
                  <a:latin typeface="Times" charset="0"/>
                </a:defRPr>
              </a:lvl8pPr>
              <a:lvl9pPr marL="3886200" indent="-228600" algn="ctr" defTabSz="909638" eaLnBrk="0" fontAlgn="base" hangingPunct="0">
                <a:spcBef>
                  <a:spcPct val="0"/>
                </a:spcBef>
                <a:spcAft>
                  <a:spcPct val="0"/>
                </a:spcAft>
                <a:defRPr sz="2400" b="1" i="1">
                  <a:solidFill>
                    <a:schemeClr val="tx1"/>
                  </a:solidFill>
                  <a:latin typeface="Times" charset="0"/>
                </a:defRPr>
              </a:lvl9pPr>
            </a:lstStyle>
            <a:p>
              <a:pPr algn="l"/>
              <a:r>
                <a:rPr lang="en-US" altLang="en-US" sz="3200" i="0" dirty="0">
                  <a:solidFill>
                    <a:srgbClr val="C00000"/>
                  </a:solidFill>
                  <a:latin typeface="Arial" charset="0"/>
                </a:rPr>
                <a:t>Introduction</a:t>
              </a:r>
              <a:endParaRPr lang="en-US" altLang="en-US" i="0" dirty="0">
                <a:solidFill>
                  <a:srgbClr val="C00000"/>
                </a:solidFill>
                <a:latin typeface="Arial" charset="0"/>
              </a:endParaRPr>
            </a:p>
            <a:p>
              <a:pPr marL="342900" indent="-342900">
                <a:buSzPct val="120000"/>
                <a:buFont typeface="Arial" panose="020B0604020202020204" pitchFamily="34" charset="0"/>
                <a:buChar char="•"/>
              </a:pPr>
              <a:r>
                <a:rPr lang="en-US" b="0" i="0" dirty="0">
                  <a:latin typeface="Arial" panose="020B0604020202020204" pitchFamily="34" charset="0"/>
                  <a:cs typeface="Arial" panose="020B0604020202020204" pitchFamily="34" charset="0"/>
                </a:rPr>
                <a:t>An emerging approach in restorative reproductive medicine called </a:t>
              </a:r>
              <a:r>
                <a:rPr lang="en-US" b="0" i="0" dirty="0" err="1">
                  <a:latin typeface="Arial" panose="020B0604020202020204" pitchFamily="34" charset="0"/>
                  <a:cs typeface="Arial" panose="020B0604020202020204" pitchFamily="34" charset="0"/>
                </a:rPr>
                <a:t>NaProTECHNOLOGY</a:t>
              </a:r>
              <a:r>
                <a:rPr lang="en-US" b="0" i="0" dirty="0">
                  <a:latin typeface="Arial" panose="020B0604020202020204" pitchFamily="34" charset="0"/>
                  <a:cs typeface="Arial" panose="020B0604020202020204" pitchFamily="34" charset="0"/>
                </a:rPr>
                <a:t> (NPT) is aimed to diagnose and treat underlying chronic conditions that result in infertility.  </a:t>
              </a:r>
            </a:p>
            <a:p>
              <a:pPr marL="342900" indent="-342900">
                <a:buSzPct val="120000"/>
                <a:buFont typeface="Arial" panose="020B0604020202020204" pitchFamily="34" charset="0"/>
                <a:buChar char="•"/>
              </a:pPr>
              <a:r>
                <a:rPr lang="en-US" b="0" i="0" dirty="0">
                  <a:latin typeface="Arial" panose="020B0604020202020204" pitchFamily="34" charset="0"/>
                  <a:cs typeface="Arial" panose="020B0604020202020204" pitchFamily="34" charset="0"/>
                </a:rPr>
                <a:t>The NPT approach may benefit marital interactions, specifically, satisfaction through its holistic approach, but no studies are published examining this.</a:t>
              </a:r>
            </a:p>
            <a:p>
              <a:pPr marL="342900" indent="-342900">
                <a:buSzPct val="120000"/>
                <a:buFont typeface="Arial" panose="020B0604020202020204" pitchFamily="34" charset="0"/>
                <a:buChar char="•"/>
              </a:pPr>
              <a:r>
                <a:rPr lang="en-US" b="0" i="0" dirty="0">
                  <a:latin typeface="Arial" panose="020B0604020202020204" pitchFamily="34" charset="0"/>
                  <a:cs typeface="Arial" panose="020B0604020202020204" pitchFamily="34" charset="0"/>
                </a:rPr>
                <a:t>Research Questions: </a:t>
              </a:r>
            </a:p>
            <a:p>
              <a:pPr marL="1200150" lvl="1" indent="-457200">
                <a:buFont typeface="+mj-lt"/>
                <a:buAutoNum type="arabicPeriod"/>
              </a:pPr>
              <a:r>
                <a:rPr lang="en-US" b="0" i="0" dirty="0">
                  <a:latin typeface="Arial" panose="020B0604020202020204" pitchFamily="34" charset="0"/>
                  <a:cs typeface="Arial" panose="020B0604020202020204" pitchFamily="34" charset="0"/>
                </a:rPr>
                <a:t>What are the distributions of marital satisfaction scores for husbands and wives?</a:t>
              </a:r>
            </a:p>
            <a:p>
              <a:pPr marL="1200150" lvl="1" indent="-457200">
                <a:buFont typeface="+mj-lt"/>
                <a:buAutoNum type="arabicPeriod"/>
              </a:pPr>
              <a:r>
                <a:rPr lang="en-US" b="0" i="0" dirty="0">
                  <a:latin typeface="Arial" panose="020B0604020202020204" pitchFamily="34" charset="0"/>
                  <a:cs typeface="Arial" panose="020B0604020202020204" pitchFamily="34" charset="0"/>
                </a:rPr>
                <a:t>What are the differences in marital satisfaction scores between men and women within a couple?</a:t>
              </a:r>
            </a:p>
            <a:p>
              <a:pPr marL="1200150" lvl="1" indent="-457200">
                <a:buFont typeface="+mj-lt"/>
                <a:buAutoNum type="arabicPeriod"/>
              </a:pPr>
              <a:r>
                <a:rPr lang="en-US" b="0" i="0" dirty="0">
                  <a:latin typeface="Arial" panose="020B0604020202020204" pitchFamily="34" charset="0"/>
                  <a:cs typeface="Arial" panose="020B0604020202020204" pitchFamily="34" charset="0"/>
                </a:rPr>
                <a:t>Is there an association between marital satisfaction scores and the demographic variables of age, ethnicity, education, employment, income, financial strain, or religion?</a:t>
              </a:r>
            </a:p>
          </p:txBody>
        </p:sp>
        <p:sp>
          <p:nvSpPr>
            <p:cNvPr id="44" name="Text Box 33"/>
            <p:cNvSpPr txBox="1">
              <a:spLocks noChangeArrowheads="1"/>
            </p:cNvSpPr>
            <p:nvPr/>
          </p:nvSpPr>
          <p:spPr bwMode="auto">
            <a:xfrm>
              <a:off x="4015923" y="15045011"/>
              <a:ext cx="8836058" cy="554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5055" tIns="130124" rIns="255055" bIns="130124">
              <a:spAutoFit/>
            </a:bodyPr>
            <a:lstStyle>
              <a:lvl1pPr marL="454025" indent="-454025" defTabSz="909638">
                <a:defRPr sz="2400" b="1" i="1">
                  <a:solidFill>
                    <a:schemeClr val="tx1"/>
                  </a:solidFill>
                  <a:latin typeface="Times" charset="0"/>
                </a:defRPr>
              </a:lvl1pPr>
              <a:lvl2pPr marL="742950" indent="-285750" defTabSz="909638">
                <a:defRPr sz="2400" b="1" i="1">
                  <a:solidFill>
                    <a:schemeClr val="tx1"/>
                  </a:solidFill>
                  <a:latin typeface="Times" charset="0"/>
                </a:defRPr>
              </a:lvl2pPr>
              <a:lvl3pPr marL="1143000" indent="-228600" defTabSz="909638">
                <a:defRPr sz="2400" b="1" i="1">
                  <a:solidFill>
                    <a:schemeClr val="tx1"/>
                  </a:solidFill>
                  <a:latin typeface="Times" charset="0"/>
                </a:defRPr>
              </a:lvl3pPr>
              <a:lvl4pPr marL="1600200" indent="-228600" defTabSz="909638">
                <a:defRPr sz="2400" b="1" i="1">
                  <a:solidFill>
                    <a:schemeClr val="tx1"/>
                  </a:solidFill>
                  <a:latin typeface="Times" charset="0"/>
                </a:defRPr>
              </a:lvl4pPr>
              <a:lvl5pPr marL="2057400" indent="-228600" defTabSz="909638">
                <a:defRPr sz="2400" b="1" i="1">
                  <a:solidFill>
                    <a:schemeClr val="tx1"/>
                  </a:solidFill>
                  <a:latin typeface="Times" charset="0"/>
                </a:defRPr>
              </a:lvl5pPr>
              <a:lvl6pPr marL="2514600" indent="-228600" algn="ctr" defTabSz="909638" eaLnBrk="0" fontAlgn="base" hangingPunct="0">
                <a:spcBef>
                  <a:spcPct val="0"/>
                </a:spcBef>
                <a:spcAft>
                  <a:spcPct val="0"/>
                </a:spcAft>
                <a:defRPr sz="2400" b="1" i="1">
                  <a:solidFill>
                    <a:schemeClr val="tx1"/>
                  </a:solidFill>
                  <a:latin typeface="Times" charset="0"/>
                </a:defRPr>
              </a:lvl6pPr>
              <a:lvl7pPr marL="2971800" indent="-228600" algn="ctr" defTabSz="909638" eaLnBrk="0" fontAlgn="base" hangingPunct="0">
                <a:spcBef>
                  <a:spcPct val="0"/>
                </a:spcBef>
                <a:spcAft>
                  <a:spcPct val="0"/>
                </a:spcAft>
                <a:defRPr sz="2400" b="1" i="1">
                  <a:solidFill>
                    <a:schemeClr val="tx1"/>
                  </a:solidFill>
                  <a:latin typeface="Times" charset="0"/>
                </a:defRPr>
              </a:lvl7pPr>
              <a:lvl8pPr marL="3429000" indent="-228600" algn="ctr" defTabSz="909638" eaLnBrk="0" fontAlgn="base" hangingPunct="0">
                <a:spcBef>
                  <a:spcPct val="0"/>
                </a:spcBef>
                <a:spcAft>
                  <a:spcPct val="0"/>
                </a:spcAft>
                <a:defRPr sz="2400" b="1" i="1">
                  <a:solidFill>
                    <a:schemeClr val="tx1"/>
                  </a:solidFill>
                  <a:latin typeface="Times" charset="0"/>
                </a:defRPr>
              </a:lvl8pPr>
              <a:lvl9pPr marL="3886200" indent="-228600" algn="ctr" defTabSz="909638" eaLnBrk="0" fontAlgn="base" hangingPunct="0">
                <a:spcBef>
                  <a:spcPct val="0"/>
                </a:spcBef>
                <a:spcAft>
                  <a:spcPct val="0"/>
                </a:spcAft>
                <a:defRPr sz="2400" b="1" i="1">
                  <a:solidFill>
                    <a:schemeClr val="tx1"/>
                  </a:solidFill>
                  <a:latin typeface="Times" charset="0"/>
                </a:defRPr>
              </a:lvl9pPr>
            </a:lstStyle>
            <a:p>
              <a:pPr marL="0" indent="0">
                <a:buSzPct val="120000"/>
              </a:pPr>
              <a:r>
                <a:rPr lang="en-US" altLang="en-US" sz="3200" i="0" dirty="0">
                  <a:solidFill>
                    <a:srgbClr val="C00000"/>
                  </a:solidFill>
                  <a:latin typeface="Arial" charset="0"/>
                </a:rPr>
                <a:t>Methods/Procedure</a:t>
              </a:r>
              <a:endParaRPr lang="en-US" sz="3200" b="0" i="0" dirty="0">
                <a:latin typeface="Arial" panose="020B0604020202020204" pitchFamily="34" charset="0"/>
                <a:cs typeface="Arial" panose="020B0604020202020204" pitchFamily="34" charset="0"/>
              </a:endParaRPr>
            </a:p>
            <a:p>
              <a:pPr marL="342900" indent="-342900">
                <a:buSzPct val="120000"/>
                <a:buFont typeface="Arial" panose="020B0604020202020204" pitchFamily="34" charset="0"/>
                <a:buChar char="•"/>
              </a:pPr>
              <a:r>
                <a:rPr lang="en-US" b="0" i="0" dirty="0">
                  <a:latin typeface="Arial" panose="020B0604020202020204" pitchFamily="34" charset="0"/>
                  <a:cs typeface="Arial" panose="020B0604020202020204" pitchFamily="34" charset="0"/>
                </a:rPr>
                <a:t>This quantitative, descriptive, cross-sectional study utilized a total of 54 NPT and </a:t>
              </a:r>
              <a:r>
                <a:rPr lang="en-US" b="0" i="0" dirty="0" err="1">
                  <a:latin typeface="Arial" panose="020B0604020202020204" pitchFamily="34" charset="0"/>
                  <a:cs typeface="Arial" panose="020B0604020202020204" pitchFamily="34" charset="0"/>
                </a:rPr>
                <a:t>FertilityCare</a:t>
              </a:r>
              <a:r>
                <a:rPr lang="en-US" b="0" i="0" dirty="0">
                  <a:latin typeface="Arial" panose="020B0604020202020204" pitchFamily="34" charset="0"/>
                  <a:cs typeface="Arial" panose="020B0604020202020204" pitchFamily="34" charset="0"/>
                </a:rPr>
                <a:t> Centers across the United States for recruitment via flyers</a:t>
              </a:r>
            </a:p>
            <a:p>
              <a:pPr marL="342900" indent="-342900">
                <a:buSzPct val="120000"/>
                <a:buFont typeface="Arial" panose="020B0604020202020204" pitchFamily="34" charset="0"/>
                <a:buChar char="•"/>
              </a:pPr>
              <a:r>
                <a:rPr lang="en-US" altLang="en-US" b="0" i="0" dirty="0">
                  <a:latin typeface="Arial" panose="020B0604020202020204" pitchFamily="34" charset="0"/>
                  <a:cs typeface="Arial" panose="020B0604020202020204" pitchFamily="34" charset="0"/>
                </a:rPr>
                <a:t>Theoretical framework guiding study: Vulnerability-Stress-Adaptation Model of Marriage</a:t>
              </a:r>
            </a:p>
            <a:p>
              <a:pPr marL="631825" lvl="1" indent="-342900">
                <a:buSzPct val="120000"/>
                <a:buFont typeface="Arial" panose="020B0604020202020204" pitchFamily="34" charset="0"/>
                <a:buChar char="•"/>
              </a:pPr>
              <a:r>
                <a:rPr lang="en-US" altLang="en-US" b="0" i="0" dirty="0">
                  <a:latin typeface="Arial" panose="020B0604020202020204" pitchFamily="34" charset="0"/>
                  <a:cs typeface="Arial" panose="020B0604020202020204" pitchFamily="34" charset="0"/>
                </a:rPr>
                <a:t>Enduring vulnerabilities and stressors affect adaptation and, ultimately, marital satisfaction </a:t>
              </a:r>
              <a:endParaRPr lang="en-US" altLang="en-US" b="0" i="0" dirty="0">
                <a:latin typeface="Arial" charset="0"/>
              </a:endParaRPr>
            </a:p>
            <a:p>
              <a:pPr marL="342900" indent="-342900">
                <a:buSzPct val="120000"/>
                <a:buFont typeface="Arial" panose="020B0604020202020204" pitchFamily="34" charset="0"/>
                <a:buChar char="•"/>
              </a:pPr>
              <a:r>
                <a:rPr lang="en-US" altLang="en-US" b="0" i="0" dirty="0">
                  <a:latin typeface="Arial" charset="0"/>
                </a:rPr>
                <a:t>Instruments: Mailed demographic survey and the Index of Marital Satisfaction Index (IMS), a 25 question, Likert-like scale</a:t>
              </a:r>
              <a:endParaRPr lang="en-US" b="0" i="0" dirty="0">
                <a:latin typeface="Arial" panose="020B0604020202020204" pitchFamily="34" charset="0"/>
                <a:cs typeface="Arial" panose="020B0604020202020204" pitchFamily="34" charset="0"/>
              </a:endParaRPr>
            </a:p>
            <a:p>
              <a:pPr marL="342900" indent="-342900">
                <a:buSzPct val="120000"/>
                <a:buFont typeface="Arial" panose="020B0604020202020204" pitchFamily="34" charset="0"/>
                <a:buChar char="•"/>
              </a:pPr>
              <a:r>
                <a:rPr lang="en-US" altLang="en-US" b="0" i="0" dirty="0">
                  <a:latin typeface="Arial" panose="020B0604020202020204" pitchFamily="34" charset="0"/>
                  <a:cs typeface="Arial" panose="020B0604020202020204" pitchFamily="34" charset="0"/>
                </a:rPr>
                <a:t>IRB approved as exempt study; no outside funding provided</a:t>
              </a:r>
            </a:p>
            <a:p>
              <a:pPr marL="342900" indent="-342900">
                <a:buSzPct val="120000"/>
                <a:buFont typeface="Arial" panose="020B0604020202020204" pitchFamily="34" charset="0"/>
                <a:buChar char="•"/>
              </a:pPr>
              <a:r>
                <a:rPr lang="en-US" altLang="en-US" b="0" i="0" dirty="0">
                  <a:latin typeface="Arial" charset="0"/>
                </a:rPr>
                <a:t>Questionnaires were numbered to allow for matching of spouses, however, responses were anonymous</a:t>
              </a:r>
            </a:p>
            <a:p>
              <a:pPr marL="342900" indent="-342900">
                <a:buSzPct val="120000"/>
                <a:buFont typeface="Arial" panose="020B0604020202020204" pitchFamily="34" charset="0"/>
                <a:buChar char="•"/>
              </a:pPr>
              <a:r>
                <a:rPr lang="en-US" altLang="en-US" b="0" i="0" dirty="0">
                  <a:latin typeface="Arial" charset="0"/>
                </a:rPr>
                <a:t>Data collection occurred between February 12, 2018-May 20, 2018</a:t>
              </a:r>
            </a:p>
            <a:p>
              <a:pPr marL="342900" indent="-342900">
                <a:buSzPct val="120000"/>
                <a:buFont typeface="Arial" panose="020B0604020202020204" pitchFamily="34" charset="0"/>
                <a:buChar char="•"/>
              </a:pPr>
              <a:r>
                <a:rPr lang="en-US" altLang="en-US" b="0" i="0" dirty="0">
                  <a:latin typeface="Arial" charset="0"/>
                </a:rPr>
                <a:t>Data analysis: descriptive statistics, histograms, scatterplots, paired t-tests, and analysis of variance (ANOVA)</a:t>
              </a:r>
            </a:p>
          </p:txBody>
        </p:sp>
        <p:sp>
          <p:nvSpPr>
            <p:cNvPr id="60" name="Text Box 29"/>
            <p:cNvSpPr txBox="1">
              <a:spLocks noChangeArrowheads="1"/>
            </p:cNvSpPr>
            <p:nvPr/>
          </p:nvSpPr>
          <p:spPr bwMode="auto">
            <a:xfrm>
              <a:off x="13017662" y="4369532"/>
              <a:ext cx="9015786" cy="16602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899" rIns="0" bIns="127899">
              <a:spAutoFit/>
            </a:bodyPr>
            <a:lstStyle>
              <a:lvl1pPr marL="454025" indent="-454025" defTabSz="4476750">
                <a:defRPr sz="2400" b="1" i="1">
                  <a:solidFill>
                    <a:schemeClr val="tx1"/>
                  </a:solidFill>
                  <a:latin typeface="Times" charset="0"/>
                </a:defRPr>
              </a:lvl1pPr>
              <a:lvl2pPr marL="742950" indent="-285750" defTabSz="4476750">
                <a:defRPr sz="2400" b="1" i="1">
                  <a:solidFill>
                    <a:schemeClr val="tx1"/>
                  </a:solidFill>
                  <a:latin typeface="Times" charset="0"/>
                </a:defRPr>
              </a:lvl2pPr>
              <a:lvl3pPr marL="1143000" indent="-228600" defTabSz="4476750">
                <a:defRPr sz="2400" b="1" i="1">
                  <a:solidFill>
                    <a:schemeClr val="tx1"/>
                  </a:solidFill>
                  <a:latin typeface="Times" charset="0"/>
                </a:defRPr>
              </a:lvl3pPr>
              <a:lvl4pPr marL="1600200" indent="-228600" defTabSz="4476750">
                <a:defRPr sz="2400" b="1" i="1">
                  <a:solidFill>
                    <a:schemeClr val="tx1"/>
                  </a:solidFill>
                  <a:latin typeface="Times" charset="0"/>
                </a:defRPr>
              </a:lvl4pPr>
              <a:lvl5pPr marL="2057400" indent="-228600" defTabSz="4476750">
                <a:defRPr sz="2400" b="1" i="1">
                  <a:solidFill>
                    <a:schemeClr val="tx1"/>
                  </a:solidFill>
                  <a:latin typeface="Times" charset="0"/>
                </a:defRPr>
              </a:lvl5pPr>
              <a:lvl6pPr marL="2514600" indent="-228600" algn="ctr" defTabSz="4476750" eaLnBrk="0" fontAlgn="base" hangingPunct="0">
                <a:spcBef>
                  <a:spcPct val="0"/>
                </a:spcBef>
                <a:spcAft>
                  <a:spcPct val="0"/>
                </a:spcAft>
                <a:defRPr sz="2400" b="1" i="1">
                  <a:solidFill>
                    <a:schemeClr val="tx1"/>
                  </a:solidFill>
                  <a:latin typeface="Times" charset="0"/>
                </a:defRPr>
              </a:lvl6pPr>
              <a:lvl7pPr marL="2971800" indent="-228600" algn="ctr" defTabSz="4476750" eaLnBrk="0" fontAlgn="base" hangingPunct="0">
                <a:spcBef>
                  <a:spcPct val="0"/>
                </a:spcBef>
                <a:spcAft>
                  <a:spcPct val="0"/>
                </a:spcAft>
                <a:defRPr sz="2400" b="1" i="1">
                  <a:solidFill>
                    <a:schemeClr val="tx1"/>
                  </a:solidFill>
                  <a:latin typeface="Times" charset="0"/>
                </a:defRPr>
              </a:lvl7pPr>
              <a:lvl8pPr marL="3429000" indent="-228600" algn="ctr" defTabSz="4476750" eaLnBrk="0" fontAlgn="base" hangingPunct="0">
                <a:spcBef>
                  <a:spcPct val="0"/>
                </a:spcBef>
                <a:spcAft>
                  <a:spcPct val="0"/>
                </a:spcAft>
                <a:defRPr sz="2400" b="1" i="1">
                  <a:solidFill>
                    <a:schemeClr val="tx1"/>
                  </a:solidFill>
                  <a:latin typeface="Times" charset="0"/>
                </a:defRPr>
              </a:lvl8pPr>
              <a:lvl9pPr marL="3886200" indent="-228600" algn="ctr" defTabSz="4476750" eaLnBrk="0" fontAlgn="base" hangingPunct="0">
                <a:spcBef>
                  <a:spcPct val="0"/>
                </a:spcBef>
                <a:spcAft>
                  <a:spcPct val="0"/>
                </a:spcAft>
                <a:defRPr sz="2400" b="1" i="1">
                  <a:solidFill>
                    <a:schemeClr val="tx1"/>
                  </a:solidFill>
                  <a:latin typeface="Times" charset="0"/>
                </a:defRPr>
              </a:lvl9pPr>
            </a:lstStyle>
            <a:p>
              <a:pPr algn="l"/>
              <a:r>
                <a:rPr lang="en-US" altLang="en-US" sz="3200" i="0" dirty="0">
                  <a:solidFill>
                    <a:srgbClr val="C00000"/>
                  </a:solidFill>
                  <a:latin typeface="Arial" charset="0"/>
                </a:rPr>
                <a:t>Results</a:t>
              </a: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algn="l"/>
              <a:endParaRPr lang="en-US" altLang="en-US" sz="3200" i="0" u="sng" dirty="0">
                <a:solidFill>
                  <a:srgbClr val="C00000"/>
                </a:solidFill>
                <a:latin typeface="Arial" charset="0"/>
                <a:cs typeface="Arial" panose="020B0604020202020204" pitchFamily="34" charset="0"/>
              </a:endParaRPr>
            </a:p>
            <a:p>
              <a:pPr marL="0" indent="0">
                <a:buSzPct val="120000"/>
              </a:pPr>
              <a:endParaRPr lang="en-US" altLang="en-US" i="0" u="sng" dirty="0">
                <a:solidFill>
                  <a:srgbClr val="000E2F"/>
                </a:solidFill>
                <a:latin typeface="Arial" panose="020B0604020202020204" pitchFamily="34" charset="0"/>
                <a:cs typeface="Arial" panose="020B0604020202020204" pitchFamily="34" charset="0"/>
              </a:endParaRPr>
            </a:p>
            <a:p>
              <a:pPr marL="0" indent="0">
                <a:buSzPct val="120000"/>
              </a:pPr>
              <a:endParaRPr lang="en-US" altLang="en-US" i="0" u="sng" dirty="0">
                <a:solidFill>
                  <a:srgbClr val="000E2F"/>
                </a:solidFill>
                <a:latin typeface="Arial" panose="020B0604020202020204" pitchFamily="34" charset="0"/>
                <a:cs typeface="Arial" panose="020B0604020202020204" pitchFamily="34" charset="0"/>
              </a:endParaRPr>
            </a:p>
            <a:p>
              <a:pPr marL="0" indent="0">
                <a:buSzPct val="120000"/>
              </a:pPr>
              <a:r>
                <a:rPr lang="en-US" altLang="en-US" i="0" u="sng" dirty="0">
                  <a:solidFill>
                    <a:srgbClr val="000E2F"/>
                  </a:solidFill>
                  <a:latin typeface="Arial" panose="020B0604020202020204" pitchFamily="34" charset="0"/>
                  <a:cs typeface="Arial" panose="020B0604020202020204" pitchFamily="34" charset="0"/>
                </a:rPr>
                <a:t>IMS scores:</a:t>
              </a:r>
            </a:p>
            <a:p>
              <a:pPr marL="0" indent="0">
                <a:buSzPct val="120000"/>
              </a:pPr>
              <a:r>
                <a:rPr lang="en-US" b="0" i="0" dirty="0">
                  <a:latin typeface="Arial" panose="020B0604020202020204" pitchFamily="34" charset="0"/>
                  <a:cs typeface="Arial" panose="020B0604020202020204" pitchFamily="34" charset="0"/>
                </a:rPr>
                <a:t>Mean men:12.08; Mean women:11.75 </a:t>
              </a:r>
            </a:p>
            <a:p>
              <a:pPr>
                <a:buSzPct val="120000"/>
                <a:buFont typeface="Arial" charset="0"/>
                <a:buChar char="•"/>
              </a:pPr>
              <a:r>
                <a:rPr lang="en-US" b="0" i="0" dirty="0">
                  <a:latin typeface="Arial" panose="020B0604020202020204" pitchFamily="34" charset="0"/>
                  <a:cs typeface="Arial" panose="020B0604020202020204" pitchFamily="34" charset="0"/>
                </a:rPr>
                <a:t>Positive correlation of .672; No statistical significance in differences (p=.772) </a:t>
              </a:r>
            </a:p>
            <a:p>
              <a:pPr>
                <a:buSzPct val="120000"/>
                <a:buFont typeface="Arial" charset="0"/>
                <a:buChar char="•"/>
              </a:pPr>
              <a:r>
                <a:rPr lang="en-US" altLang="en-US" b="0" i="0" dirty="0">
                  <a:latin typeface="Arial" panose="020B0604020202020204" pitchFamily="34" charset="0"/>
                  <a:cs typeface="Arial" panose="020B0604020202020204" pitchFamily="34" charset="0"/>
                </a:rPr>
                <a:t>Individual IMS questions (paired t-tests), </a:t>
              </a:r>
              <a:r>
                <a:rPr lang="en-US" b="0" i="0" dirty="0">
                  <a:latin typeface="Arial" panose="020B0604020202020204" pitchFamily="34" charset="0"/>
                  <a:cs typeface="Arial" panose="020B0604020202020204" pitchFamily="34" charset="0"/>
                </a:rPr>
                <a:t>women reported higher rates of:</a:t>
              </a:r>
            </a:p>
            <a:p>
              <a:pPr lvl="2">
                <a:buSzPct val="120000"/>
                <a:buFont typeface="Arial" charset="0"/>
                <a:buChar char="•"/>
              </a:pPr>
              <a:r>
                <a:rPr lang="en-US" b="0" i="0" dirty="0">
                  <a:latin typeface="Arial" panose="020B0604020202020204" pitchFamily="34" charset="0"/>
                  <a:cs typeface="Arial" panose="020B0604020202020204" pitchFamily="34" charset="0"/>
                </a:rPr>
                <a:t>not having a lot of fun together (p=.032), </a:t>
              </a:r>
            </a:p>
            <a:p>
              <a:pPr lvl="2">
                <a:buSzPct val="120000"/>
                <a:buFont typeface="Arial" charset="0"/>
                <a:buChar char="•"/>
              </a:pPr>
              <a:r>
                <a:rPr lang="en-US" b="0" i="0" dirty="0">
                  <a:latin typeface="Arial" panose="020B0604020202020204" pitchFamily="34" charset="0"/>
                  <a:cs typeface="Arial" panose="020B0604020202020204" pitchFamily="34" charset="0"/>
                </a:rPr>
                <a:t>life together with spouse being dull (p=.054)</a:t>
              </a:r>
            </a:p>
            <a:p>
              <a:pPr lvl="2">
                <a:buSzPct val="120000"/>
                <a:buFont typeface="Arial" charset="0"/>
                <a:buChar char="•"/>
              </a:pPr>
              <a:r>
                <a:rPr lang="en-US" b="0" i="0" dirty="0">
                  <a:latin typeface="Arial" panose="020B0604020202020204" pitchFamily="34" charset="0"/>
                  <a:cs typeface="Arial" panose="020B0604020202020204" pitchFamily="34" charset="0"/>
                </a:rPr>
                <a:t>their relationships were less exciting (p=.124)  </a:t>
              </a:r>
            </a:p>
            <a:p>
              <a:pPr lvl="1">
                <a:buSzPct val="120000"/>
                <a:buFont typeface="Arial" charset="0"/>
                <a:buChar char="•"/>
              </a:pPr>
              <a:r>
                <a:rPr lang="en-US" b="0" i="0" dirty="0">
                  <a:latin typeface="Arial" panose="020B0604020202020204" pitchFamily="34" charset="0"/>
                  <a:cs typeface="Arial" panose="020B0604020202020204" pitchFamily="34" charset="0"/>
                </a:rPr>
                <a:t>Men with higher rates of:</a:t>
              </a:r>
            </a:p>
            <a:p>
              <a:pPr lvl="2">
                <a:buSzPct val="120000"/>
                <a:buFont typeface="Arial" charset="0"/>
                <a:buChar char="•"/>
              </a:pPr>
              <a:r>
                <a:rPr lang="en-US" b="0" i="0" dirty="0">
                  <a:latin typeface="Arial" panose="020B0604020202020204" pitchFamily="34" charset="0"/>
                  <a:cs typeface="Arial" panose="020B0604020202020204" pitchFamily="34" charset="0"/>
                </a:rPr>
                <a:t>being treated badly (p=.059), </a:t>
              </a:r>
            </a:p>
            <a:p>
              <a:pPr lvl="2">
                <a:buSzPct val="120000"/>
                <a:buFont typeface="Arial" charset="0"/>
                <a:buChar char="•"/>
              </a:pPr>
              <a:r>
                <a:rPr lang="en-US" b="0" i="0" dirty="0">
                  <a:latin typeface="Arial" panose="020B0604020202020204" pitchFamily="34" charset="0"/>
                  <a:cs typeface="Arial" panose="020B0604020202020204" pitchFamily="34" charset="0"/>
                </a:rPr>
                <a:t>have less closeness (p=.147)</a:t>
              </a:r>
            </a:p>
            <a:p>
              <a:pPr lvl="2">
                <a:buSzPct val="120000"/>
                <a:buFont typeface="Arial" charset="0"/>
                <a:buChar char="•"/>
              </a:pPr>
              <a:r>
                <a:rPr lang="en-US" b="0" i="0" dirty="0">
                  <a:latin typeface="Arial" panose="020B0604020202020204" pitchFamily="34" charset="0"/>
                  <a:cs typeface="Arial" panose="020B0604020202020204" pitchFamily="34" charset="0"/>
                </a:rPr>
                <a:t>less common interests (p=.063)</a:t>
              </a:r>
              <a:endParaRPr lang="en-US" i="0" u="sng" dirty="0">
                <a:latin typeface="Arial" panose="020B0604020202020204" pitchFamily="34" charset="0"/>
                <a:cs typeface="Arial" panose="020B0604020202020204" pitchFamily="34" charset="0"/>
              </a:endParaRPr>
            </a:p>
            <a:p>
              <a:pPr marL="0" indent="0">
                <a:buSzPct val="120000"/>
              </a:pPr>
              <a:r>
                <a:rPr lang="en-US" i="0" u="sng" dirty="0">
                  <a:latin typeface="Arial" panose="020B0604020202020204" pitchFamily="34" charset="0"/>
                  <a:cs typeface="Arial" panose="020B0604020202020204" pitchFamily="34" charset="0"/>
                </a:rPr>
                <a:t>Demographics and IMS scores</a:t>
              </a:r>
            </a:p>
            <a:p>
              <a:pPr>
                <a:buSzPct val="120000"/>
                <a:buFont typeface="Arial" charset="0"/>
                <a:buChar char="•"/>
              </a:pPr>
              <a:r>
                <a:rPr lang="en-US" b="0" i="0" dirty="0">
                  <a:latin typeface="Arial" panose="020B0604020202020204" pitchFamily="34" charset="0"/>
                  <a:cs typeface="Arial" panose="020B0604020202020204" pitchFamily="34" charset="0"/>
                </a:rPr>
                <a:t>ANOVA showed no statistical significance, but sample size was too small to provide adequate power</a:t>
              </a:r>
              <a:endParaRPr lang="en-US" altLang="en-US" b="0" i="0" dirty="0">
                <a:solidFill>
                  <a:srgbClr val="00006E"/>
                </a:solidFill>
                <a:latin typeface="Arial" charset="0"/>
              </a:endParaRPr>
            </a:p>
            <a:p>
              <a:pPr algn="l"/>
              <a:endParaRPr lang="en-US" altLang="en-US" i="0" dirty="0">
                <a:solidFill>
                  <a:srgbClr val="0000B8"/>
                </a:solidFill>
                <a:latin typeface="Arial" charset="0"/>
              </a:endParaRPr>
            </a:p>
          </p:txBody>
        </p:sp>
        <p:sp>
          <p:nvSpPr>
            <p:cNvPr id="62" name="Rectangle 317"/>
            <p:cNvSpPr>
              <a:spLocks noChangeArrowheads="1"/>
            </p:cNvSpPr>
            <p:nvPr/>
          </p:nvSpPr>
          <p:spPr bwMode="auto">
            <a:xfrm>
              <a:off x="21924771" y="4529768"/>
              <a:ext cx="7615458" cy="552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2054" tIns="26024" rIns="52054" bIns="26024">
              <a:spAutoFit/>
            </a:bodyPr>
            <a:lstStyle>
              <a:lvl1pPr defTabSz="909638">
                <a:defRPr sz="2400" b="1" i="1">
                  <a:solidFill>
                    <a:schemeClr val="tx1"/>
                  </a:solidFill>
                  <a:latin typeface="Times" charset="0"/>
                </a:defRPr>
              </a:lvl1pPr>
              <a:lvl2pPr marL="742950" indent="-285750" defTabSz="909638">
                <a:defRPr sz="2400" b="1" i="1">
                  <a:solidFill>
                    <a:schemeClr val="tx1"/>
                  </a:solidFill>
                  <a:latin typeface="Times" charset="0"/>
                </a:defRPr>
              </a:lvl2pPr>
              <a:lvl3pPr marL="1143000" indent="-228600" defTabSz="909638">
                <a:defRPr sz="2400" b="1" i="1">
                  <a:solidFill>
                    <a:schemeClr val="tx1"/>
                  </a:solidFill>
                  <a:latin typeface="Times" charset="0"/>
                </a:defRPr>
              </a:lvl3pPr>
              <a:lvl4pPr marL="1600200" indent="-228600" defTabSz="909638">
                <a:defRPr sz="2400" b="1" i="1">
                  <a:solidFill>
                    <a:schemeClr val="tx1"/>
                  </a:solidFill>
                  <a:latin typeface="Times" charset="0"/>
                </a:defRPr>
              </a:lvl4pPr>
              <a:lvl5pPr marL="2057400" indent="-228600" defTabSz="909638">
                <a:defRPr sz="2400" b="1" i="1">
                  <a:solidFill>
                    <a:schemeClr val="tx1"/>
                  </a:solidFill>
                  <a:latin typeface="Times" charset="0"/>
                </a:defRPr>
              </a:lvl5pPr>
              <a:lvl6pPr marL="2514600" indent="-228600" algn="ctr" defTabSz="909638" eaLnBrk="0" fontAlgn="base" hangingPunct="0">
                <a:spcBef>
                  <a:spcPct val="0"/>
                </a:spcBef>
                <a:spcAft>
                  <a:spcPct val="0"/>
                </a:spcAft>
                <a:defRPr sz="2400" b="1" i="1">
                  <a:solidFill>
                    <a:schemeClr val="tx1"/>
                  </a:solidFill>
                  <a:latin typeface="Times" charset="0"/>
                </a:defRPr>
              </a:lvl6pPr>
              <a:lvl7pPr marL="2971800" indent="-228600" algn="ctr" defTabSz="909638" eaLnBrk="0" fontAlgn="base" hangingPunct="0">
                <a:spcBef>
                  <a:spcPct val="0"/>
                </a:spcBef>
                <a:spcAft>
                  <a:spcPct val="0"/>
                </a:spcAft>
                <a:defRPr sz="2400" b="1" i="1">
                  <a:solidFill>
                    <a:schemeClr val="tx1"/>
                  </a:solidFill>
                  <a:latin typeface="Times" charset="0"/>
                </a:defRPr>
              </a:lvl7pPr>
              <a:lvl8pPr marL="3429000" indent="-228600" algn="ctr" defTabSz="909638" eaLnBrk="0" fontAlgn="base" hangingPunct="0">
                <a:spcBef>
                  <a:spcPct val="0"/>
                </a:spcBef>
                <a:spcAft>
                  <a:spcPct val="0"/>
                </a:spcAft>
                <a:defRPr sz="2400" b="1" i="1">
                  <a:solidFill>
                    <a:schemeClr val="tx1"/>
                  </a:solidFill>
                  <a:latin typeface="Times" charset="0"/>
                </a:defRPr>
              </a:lvl8pPr>
              <a:lvl9pPr marL="3886200" indent="-228600" algn="ctr" defTabSz="909638" eaLnBrk="0" fontAlgn="base" hangingPunct="0">
                <a:spcBef>
                  <a:spcPct val="0"/>
                </a:spcBef>
                <a:spcAft>
                  <a:spcPct val="0"/>
                </a:spcAft>
                <a:defRPr sz="2400" b="1" i="1">
                  <a:solidFill>
                    <a:schemeClr val="tx1"/>
                  </a:solidFill>
                  <a:latin typeface="Times" charset="0"/>
                </a:defRPr>
              </a:lvl9pPr>
            </a:lstStyle>
            <a:p>
              <a:pPr algn="l">
                <a:spcBef>
                  <a:spcPct val="50000"/>
                </a:spcBef>
              </a:pPr>
              <a:r>
                <a:rPr lang="en-US" altLang="en-US" sz="3200" i="0" dirty="0">
                  <a:solidFill>
                    <a:srgbClr val="C00000"/>
                  </a:solidFill>
                  <a:latin typeface="Arial" charset="0"/>
                </a:rPr>
                <a:t>Conclusion</a:t>
              </a:r>
              <a:endParaRPr lang="en-US" altLang="en-US" sz="3200" b="0" i="0" dirty="0">
                <a:solidFill>
                  <a:srgbClr val="C00000"/>
                </a:solidFill>
                <a:latin typeface="Arial" charset="0"/>
              </a:endParaRPr>
            </a:p>
            <a:p>
              <a:pPr marL="342900" indent="-342900">
                <a:spcBef>
                  <a:spcPct val="50000"/>
                </a:spcBef>
                <a:buFont typeface="Arial" panose="020B0604020202020204" pitchFamily="34" charset="0"/>
                <a:buChar char="•"/>
              </a:pPr>
              <a:r>
                <a:rPr lang="en-US" b="0" i="0" dirty="0">
                  <a:latin typeface="Arial" panose="020B0604020202020204" pitchFamily="34" charset="0"/>
                  <a:cs typeface="Arial" panose="020B0604020202020204" pitchFamily="34" charset="0"/>
                </a:rPr>
                <a:t>Marital satisfaction reported by majority.</a:t>
              </a:r>
            </a:p>
            <a:p>
              <a:pPr marL="1085850" lvl="1" indent="-342900">
                <a:spcBef>
                  <a:spcPct val="50000"/>
                </a:spcBef>
                <a:buFont typeface="Arial" panose="020B0604020202020204" pitchFamily="34" charset="0"/>
                <a:buChar char="•"/>
              </a:pPr>
              <a:r>
                <a:rPr lang="en-US" b="0" i="0" dirty="0">
                  <a:latin typeface="Arial" panose="020B0604020202020204" pitchFamily="34" charset="0"/>
                  <a:cs typeface="Arial" panose="020B0604020202020204" pitchFamily="34" charset="0"/>
                </a:rPr>
                <a:t>May be related to NPT approach, but also could be a result of the demographic who responded</a:t>
              </a:r>
            </a:p>
            <a:p>
              <a:pPr marL="342900" indent="-342900">
                <a:spcBef>
                  <a:spcPct val="50000"/>
                </a:spcBef>
                <a:buFont typeface="Arial" panose="020B0604020202020204" pitchFamily="34" charset="0"/>
                <a:buChar char="•"/>
              </a:pPr>
              <a:r>
                <a:rPr lang="en-US" altLang="en-US" b="0" i="0" dirty="0">
                  <a:latin typeface="Arial" panose="020B0604020202020204" pitchFamily="34" charset="0"/>
                  <a:cs typeface="Arial" panose="020B0604020202020204" pitchFamily="34" charset="0"/>
                </a:rPr>
                <a:t>Positive relationship between men and women’s IMS scores </a:t>
              </a:r>
              <a:endParaRPr lang="en-US" b="0" i="0" dirty="0">
                <a:latin typeface="Arial" panose="020B0604020202020204" pitchFamily="34" charset="0"/>
                <a:cs typeface="Arial" panose="020B0604020202020204" pitchFamily="34" charset="0"/>
              </a:endParaRPr>
            </a:p>
            <a:p>
              <a:pPr marL="342900" indent="-342900">
                <a:spcBef>
                  <a:spcPct val="50000"/>
                </a:spcBef>
                <a:buFont typeface="Arial" panose="020B0604020202020204" pitchFamily="34" charset="0"/>
                <a:buChar char="•"/>
              </a:pPr>
              <a:r>
                <a:rPr lang="en-US" altLang="en-US" b="0" i="0" dirty="0">
                  <a:latin typeface="Arial" panose="020B0604020202020204" pitchFamily="34" charset="0"/>
                  <a:cs typeface="Arial" panose="020B0604020202020204" pitchFamily="34" charset="0"/>
                </a:rPr>
                <a:t>High report of Catholicism	</a:t>
              </a:r>
            </a:p>
            <a:p>
              <a:pPr marL="1085850" lvl="1" indent="-342900">
                <a:spcBef>
                  <a:spcPct val="50000"/>
                </a:spcBef>
                <a:buFont typeface="Arial" panose="020B0604020202020204" pitchFamily="34" charset="0"/>
                <a:buChar char="•"/>
              </a:pPr>
              <a:r>
                <a:rPr lang="en-US" altLang="en-US" b="0" i="0" dirty="0">
                  <a:latin typeface="Arial" panose="020B0604020202020204" pitchFamily="34" charset="0"/>
                  <a:cs typeface="Arial" panose="020B0604020202020204" pitchFamily="34" charset="0"/>
                </a:rPr>
                <a:t>NPT is supported by Catholic doctrine as an option for infertility care</a:t>
              </a:r>
              <a:r>
                <a:rPr lang="en-US" altLang="en-US" b="0" i="0" dirty="0">
                  <a:latin typeface="Arial" panose="020B0604020202020204" pitchFamily="34" charset="0"/>
                  <a:cs typeface="Arial" panose="020B0604020202020204" pitchFamily="34" charset="0"/>
                  <a:sym typeface="Wingdings" pitchFamily="2" charset="2"/>
                </a:rPr>
                <a:t> may be more appealing to Catholics</a:t>
              </a:r>
              <a:r>
                <a:rPr lang="en-US" altLang="en-US" b="0" i="0" dirty="0">
                  <a:latin typeface="Arial" panose="020B0604020202020204" pitchFamily="34" charset="0"/>
                  <a:cs typeface="Arial" panose="020B0604020202020204" pitchFamily="34" charset="0"/>
                </a:rPr>
                <a:t> </a:t>
              </a:r>
            </a:p>
            <a:p>
              <a:pPr marL="342900" indent="-342900">
                <a:spcBef>
                  <a:spcPct val="50000"/>
                </a:spcBef>
                <a:buFont typeface="Arial" panose="020B0604020202020204" pitchFamily="34" charset="0"/>
                <a:buChar char="•"/>
              </a:pPr>
              <a:r>
                <a:rPr lang="en-US" altLang="en-US" b="0" i="0" dirty="0">
                  <a:latin typeface="Arial" panose="020B0604020202020204" pitchFamily="34" charset="0"/>
                  <a:cs typeface="Arial" panose="020B0604020202020204" pitchFamily="34" charset="0"/>
                </a:rPr>
                <a:t>Differences in responses on individual IMS questions may be related to how men and women differ in expression of love  </a:t>
              </a:r>
            </a:p>
            <a:p>
              <a:pPr marL="342900" indent="-342900">
                <a:spcBef>
                  <a:spcPct val="50000"/>
                </a:spcBef>
                <a:buFont typeface="Arial" panose="020B0604020202020204" pitchFamily="34" charset="0"/>
                <a:buChar char="•"/>
              </a:pPr>
              <a:r>
                <a:rPr lang="en-US" altLang="en-US" b="0" i="0" dirty="0">
                  <a:latin typeface="Arial" panose="020B0604020202020204" pitchFamily="34" charset="0"/>
                  <a:cs typeface="Arial" panose="020B0604020202020204" pitchFamily="34" charset="0"/>
                </a:rPr>
                <a:t>For correlation and ANOVA testing, sample size was small, therefore no definitive conclusions may be made of these findings.</a:t>
              </a:r>
            </a:p>
          </p:txBody>
        </p:sp>
        <p:sp>
          <p:nvSpPr>
            <p:cNvPr id="61" name="Text Box 39"/>
            <p:cNvSpPr txBox="1">
              <a:spLocks noChangeArrowheads="1"/>
            </p:cNvSpPr>
            <p:nvPr/>
          </p:nvSpPr>
          <p:spPr bwMode="auto">
            <a:xfrm>
              <a:off x="21860874" y="16244367"/>
              <a:ext cx="7662060" cy="38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2054" tIns="26024" rIns="52054" bIns="26024">
              <a:spAutoFit/>
            </a:bodyPr>
            <a:lstStyle>
              <a:lvl1pPr defTabSz="909638">
                <a:defRPr sz="2400" b="1" i="1">
                  <a:solidFill>
                    <a:schemeClr val="tx1"/>
                  </a:solidFill>
                  <a:latin typeface="Times" charset="0"/>
                </a:defRPr>
              </a:lvl1pPr>
              <a:lvl2pPr marL="742950" indent="-285750" defTabSz="909638">
                <a:defRPr sz="2400" b="1" i="1">
                  <a:solidFill>
                    <a:schemeClr val="tx1"/>
                  </a:solidFill>
                  <a:latin typeface="Times" charset="0"/>
                </a:defRPr>
              </a:lvl2pPr>
              <a:lvl3pPr marL="1143000" indent="-228600" defTabSz="909638">
                <a:defRPr sz="2400" b="1" i="1">
                  <a:solidFill>
                    <a:schemeClr val="tx1"/>
                  </a:solidFill>
                  <a:latin typeface="Times" charset="0"/>
                </a:defRPr>
              </a:lvl3pPr>
              <a:lvl4pPr marL="1600200" indent="-228600" defTabSz="909638">
                <a:defRPr sz="2400" b="1" i="1">
                  <a:solidFill>
                    <a:schemeClr val="tx1"/>
                  </a:solidFill>
                  <a:latin typeface="Times" charset="0"/>
                </a:defRPr>
              </a:lvl4pPr>
              <a:lvl5pPr marL="2057400" indent="-228600" defTabSz="909638">
                <a:defRPr sz="2400" b="1" i="1">
                  <a:solidFill>
                    <a:schemeClr val="tx1"/>
                  </a:solidFill>
                  <a:latin typeface="Times" charset="0"/>
                </a:defRPr>
              </a:lvl5pPr>
              <a:lvl6pPr marL="2514600" indent="-228600" algn="ctr" defTabSz="909638" eaLnBrk="0" fontAlgn="base" hangingPunct="0">
                <a:spcBef>
                  <a:spcPct val="0"/>
                </a:spcBef>
                <a:spcAft>
                  <a:spcPct val="0"/>
                </a:spcAft>
                <a:defRPr sz="2400" b="1" i="1">
                  <a:solidFill>
                    <a:schemeClr val="tx1"/>
                  </a:solidFill>
                  <a:latin typeface="Times" charset="0"/>
                </a:defRPr>
              </a:lvl6pPr>
              <a:lvl7pPr marL="2971800" indent="-228600" algn="ctr" defTabSz="909638" eaLnBrk="0" fontAlgn="base" hangingPunct="0">
                <a:spcBef>
                  <a:spcPct val="0"/>
                </a:spcBef>
                <a:spcAft>
                  <a:spcPct val="0"/>
                </a:spcAft>
                <a:defRPr sz="2400" b="1" i="1">
                  <a:solidFill>
                    <a:schemeClr val="tx1"/>
                  </a:solidFill>
                  <a:latin typeface="Times" charset="0"/>
                </a:defRPr>
              </a:lvl7pPr>
              <a:lvl8pPr marL="3429000" indent="-228600" algn="ctr" defTabSz="909638" eaLnBrk="0" fontAlgn="base" hangingPunct="0">
                <a:spcBef>
                  <a:spcPct val="0"/>
                </a:spcBef>
                <a:spcAft>
                  <a:spcPct val="0"/>
                </a:spcAft>
                <a:defRPr sz="2400" b="1" i="1">
                  <a:solidFill>
                    <a:schemeClr val="tx1"/>
                  </a:solidFill>
                  <a:latin typeface="Times" charset="0"/>
                </a:defRPr>
              </a:lvl8pPr>
              <a:lvl9pPr marL="3886200" indent="-228600" algn="ctr" defTabSz="909638" eaLnBrk="0" fontAlgn="base" hangingPunct="0">
                <a:spcBef>
                  <a:spcPct val="0"/>
                </a:spcBef>
                <a:spcAft>
                  <a:spcPct val="0"/>
                </a:spcAft>
                <a:defRPr sz="2400" b="1" i="1">
                  <a:solidFill>
                    <a:schemeClr val="tx1"/>
                  </a:solidFill>
                  <a:latin typeface="Times" charset="0"/>
                </a:defRPr>
              </a:lvl9pPr>
            </a:lstStyle>
            <a:p>
              <a:pPr algn="l">
                <a:spcAft>
                  <a:spcPts val="1200"/>
                </a:spcAft>
              </a:pPr>
              <a:r>
                <a:rPr lang="en-US" altLang="en-US" sz="3200" i="0" dirty="0">
                  <a:solidFill>
                    <a:srgbClr val="C00000"/>
                  </a:solidFill>
                  <a:latin typeface="Arial" charset="0"/>
                </a:rPr>
                <a:t>Significance</a:t>
              </a:r>
              <a:r>
                <a:rPr lang="en-US" altLang="en-US" sz="3200" i="0" dirty="0">
                  <a:solidFill>
                    <a:srgbClr val="00006E"/>
                  </a:solidFill>
                  <a:latin typeface="Arial" charset="0"/>
                </a:rPr>
                <a:t> </a:t>
              </a:r>
            </a:p>
            <a:p>
              <a:pPr marL="342900" indent="-342900">
                <a:spcAft>
                  <a:spcPts val="1200"/>
                </a:spcAft>
                <a:buFont typeface="Arial" panose="020B0604020202020204" pitchFamily="34" charset="0"/>
                <a:buChar char="•"/>
              </a:pPr>
              <a:r>
                <a:rPr lang="en-US" b="0" i="0" dirty="0">
                  <a:latin typeface="Arial" panose="020B0604020202020204" pitchFamily="34" charset="0"/>
                  <a:cs typeface="Arial" panose="020B0604020202020204" pitchFamily="34" charset="0"/>
                </a:rPr>
                <a:t>First study to evaluate marital satisfaction in this population</a:t>
              </a:r>
            </a:p>
            <a:p>
              <a:pPr marL="342900" indent="-342900">
                <a:spcAft>
                  <a:spcPts val="1200"/>
                </a:spcAft>
                <a:buFont typeface="Arial" panose="020B0604020202020204" pitchFamily="34" charset="0"/>
                <a:buChar char="•"/>
              </a:pPr>
              <a:r>
                <a:rPr lang="en-US" b="0" i="0" dirty="0">
                  <a:latin typeface="Arial" panose="020B0604020202020204" pitchFamily="34" charset="0"/>
                  <a:cs typeface="Arial" panose="020B0604020202020204" pitchFamily="34" charset="0"/>
                </a:rPr>
                <a:t>May stimulate future studies in this population</a:t>
              </a:r>
            </a:p>
            <a:p>
              <a:pPr marL="1085850" lvl="1" indent="-342900">
                <a:spcAft>
                  <a:spcPts val="1200"/>
                </a:spcAft>
                <a:buFont typeface="Arial" panose="020B0604020202020204" pitchFamily="34" charset="0"/>
                <a:buChar char="•"/>
              </a:pPr>
              <a:r>
                <a:rPr lang="en-US" b="0" i="0" dirty="0">
                  <a:latin typeface="Arial" panose="020B0604020202020204" pitchFamily="34" charset="0"/>
                  <a:cs typeface="Arial" panose="020B0604020202020204" pitchFamily="34" charset="0"/>
                </a:rPr>
                <a:t>Studies could compare marital satisfaction in couples using NPT to those using other treatments and include more extensive demographic questions on marriage and infertility characteristics</a:t>
              </a:r>
            </a:p>
            <a:p>
              <a:pPr marL="342900" indent="-342900">
                <a:spcAft>
                  <a:spcPts val="1200"/>
                </a:spcAft>
                <a:buFont typeface="Arial" panose="020B0604020202020204" pitchFamily="34" charset="0"/>
                <a:buChar char="•"/>
              </a:pPr>
              <a:r>
                <a:rPr lang="en-US" b="0" i="0" dirty="0">
                  <a:latin typeface="Arial" panose="020B0604020202020204" pitchFamily="34" charset="0"/>
                  <a:cs typeface="Arial" panose="020B0604020202020204" pitchFamily="34" charset="0"/>
                </a:rPr>
                <a:t>Nurse Practitioners need to be aware of the potential effect infertility and treatment may have on marital satisfaction </a:t>
              </a:r>
            </a:p>
          </p:txBody>
        </p:sp>
      </p:grpSp>
      <p:sp>
        <p:nvSpPr>
          <p:cNvPr id="66" name="Freeform 65"/>
          <p:cNvSpPr/>
          <p:nvPr/>
        </p:nvSpPr>
        <p:spPr>
          <a:xfrm flipV="1">
            <a:off x="5262" y="-74712"/>
            <a:ext cx="9634179" cy="4457052"/>
          </a:xfrm>
          <a:custGeom>
            <a:avLst/>
            <a:gdLst>
              <a:gd name="connsiteX0" fmla="*/ 0 w 14554200"/>
              <a:gd name="connsiteY0" fmla="*/ 9448800 h 9448800"/>
              <a:gd name="connsiteX1" fmla="*/ 0 w 14554200"/>
              <a:gd name="connsiteY1" fmla="*/ 0 h 9448800"/>
              <a:gd name="connsiteX2" fmla="*/ 14554200 w 14554200"/>
              <a:gd name="connsiteY2" fmla="*/ 9448800 h 9448800"/>
              <a:gd name="connsiteX3" fmla="*/ 0 w 14554200"/>
              <a:gd name="connsiteY3" fmla="*/ 9448800 h 9448800"/>
              <a:gd name="connsiteX0" fmla="*/ 0 w 14554200"/>
              <a:gd name="connsiteY0" fmla="*/ 6629400 h 6629400"/>
              <a:gd name="connsiteX1" fmla="*/ 0 w 14554200"/>
              <a:gd name="connsiteY1" fmla="*/ 0 h 6629400"/>
              <a:gd name="connsiteX2" fmla="*/ 14554200 w 14554200"/>
              <a:gd name="connsiteY2" fmla="*/ 6629400 h 6629400"/>
              <a:gd name="connsiteX3" fmla="*/ 0 w 14554200"/>
              <a:gd name="connsiteY3" fmla="*/ 6629400 h 6629400"/>
              <a:gd name="connsiteX0" fmla="*/ 0 w 18440400"/>
              <a:gd name="connsiteY0" fmla="*/ 6629400 h 6629400"/>
              <a:gd name="connsiteX1" fmla="*/ 0 w 18440400"/>
              <a:gd name="connsiteY1" fmla="*/ 0 h 6629400"/>
              <a:gd name="connsiteX2" fmla="*/ 18440400 w 18440400"/>
              <a:gd name="connsiteY2" fmla="*/ 6629400 h 6629400"/>
              <a:gd name="connsiteX3" fmla="*/ 0 w 18440400"/>
              <a:gd name="connsiteY3" fmla="*/ 6629400 h 6629400"/>
              <a:gd name="connsiteX0" fmla="*/ 0 w 18440400"/>
              <a:gd name="connsiteY0" fmla="*/ 6172200 h 6172200"/>
              <a:gd name="connsiteX1" fmla="*/ 0 w 18440400"/>
              <a:gd name="connsiteY1" fmla="*/ 0 h 6172200"/>
              <a:gd name="connsiteX2" fmla="*/ 18440400 w 18440400"/>
              <a:gd name="connsiteY2" fmla="*/ 6172200 h 6172200"/>
              <a:gd name="connsiteX3" fmla="*/ 0 w 18440400"/>
              <a:gd name="connsiteY3" fmla="*/ 6172200 h 6172200"/>
              <a:gd name="connsiteX0" fmla="*/ 0 w 16973551"/>
              <a:gd name="connsiteY0" fmla="*/ 6172200 h 6172200"/>
              <a:gd name="connsiteX1" fmla="*/ 0 w 16973551"/>
              <a:gd name="connsiteY1" fmla="*/ 0 h 6172200"/>
              <a:gd name="connsiteX2" fmla="*/ 16973551 w 16973551"/>
              <a:gd name="connsiteY2" fmla="*/ 6172200 h 6172200"/>
              <a:gd name="connsiteX3" fmla="*/ 0 w 16973551"/>
              <a:gd name="connsiteY3" fmla="*/ 6172200 h 6172200"/>
              <a:gd name="connsiteX0" fmla="*/ 0 w 16973551"/>
              <a:gd name="connsiteY0" fmla="*/ 6172200 h 6172200"/>
              <a:gd name="connsiteX1" fmla="*/ 0 w 16973551"/>
              <a:gd name="connsiteY1" fmla="*/ 0 h 6172200"/>
              <a:gd name="connsiteX2" fmla="*/ 16266320 w 16973551"/>
              <a:gd name="connsiteY2" fmla="*/ 5940743 h 6172200"/>
              <a:gd name="connsiteX3" fmla="*/ 16973551 w 16973551"/>
              <a:gd name="connsiteY3" fmla="*/ 6172200 h 6172200"/>
              <a:gd name="connsiteX4" fmla="*/ 0 w 16973551"/>
              <a:gd name="connsiteY4" fmla="*/ 6172200 h 6172200"/>
              <a:gd name="connsiteX0" fmla="*/ 0 w 16973551"/>
              <a:gd name="connsiteY0" fmla="*/ 6172200 h 6172200"/>
              <a:gd name="connsiteX1" fmla="*/ 0 w 16973551"/>
              <a:gd name="connsiteY1" fmla="*/ 0 h 6172200"/>
              <a:gd name="connsiteX2" fmla="*/ 8546487 w 16973551"/>
              <a:gd name="connsiteY2" fmla="*/ 3146255 h 6172200"/>
              <a:gd name="connsiteX3" fmla="*/ 16266320 w 16973551"/>
              <a:gd name="connsiteY3" fmla="*/ 5940743 h 6172200"/>
              <a:gd name="connsiteX4" fmla="*/ 16973551 w 16973551"/>
              <a:gd name="connsiteY4" fmla="*/ 6172200 h 6172200"/>
              <a:gd name="connsiteX5" fmla="*/ 0 w 16973551"/>
              <a:gd name="connsiteY5" fmla="*/ 6172200 h 6172200"/>
              <a:gd name="connsiteX0" fmla="*/ 0 w 16973551"/>
              <a:gd name="connsiteY0" fmla="*/ 7764801 h 7764801"/>
              <a:gd name="connsiteX1" fmla="*/ 0 w 16973551"/>
              <a:gd name="connsiteY1" fmla="*/ 0 h 7764801"/>
              <a:gd name="connsiteX2" fmla="*/ 8546487 w 16973551"/>
              <a:gd name="connsiteY2" fmla="*/ 4738856 h 7764801"/>
              <a:gd name="connsiteX3" fmla="*/ 16266320 w 16973551"/>
              <a:gd name="connsiteY3" fmla="*/ 7533344 h 7764801"/>
              <a:gd name="connsiteX4" fmla="*/ 16973551 w 16973551"/>
              <a:gd name="connsiteY4" fmla="*/ 7764801 h 7764801"/>
              <a:gd name="connsiteX5" fmla="*/ 0 w 16973551"/>
              <a:gd name="connsiteY5" fmla="*/ 7764801 h 7764801"/>
              <a:gd name="connsiteX0" fmla="*/ 0 w 16973551"/>
              <a:gd name="connsiteY0" fmla="*/ 7764801 h 7764801"/>
              <a:gd name="connsiteX1" fmla="*/ 0 w 16973551"/>
              <a:gd name="connsiteY1" fmla="*/ 0 h 7764801"/>
              <a:gd name="connsiteX2" fmla="*/ 9131082 w 16973551"/>
              <a:gd name="connsiteY2" fmla="*/ 3992325 h 7764801"/>
              <a:gd name="connsiteX3" fmla="*/ 16266320 w 16973551"/>
              <a:gd name="connsiteY3" fmla="*/ 7533344 h 7764801"/>
              <a:gd name="connsiteX4" fmla="*/ 16973551 w 16973551"/>
              <a:gd name="connsiteY4" fmla="*/ 7764801 h 7764801"/>
              <a:gd name="connsiteX5" fmla="*/ 0 w 16973551"/>
              <a:gd name="connsiteY5" fmla="*/ 7764801 h 7764801"/>
              <a:gd name="connsiteX0" fmla="*/ 0 w 16973551"/>
              <a:gd name="connsiteY0" fmla="*/ 7764801 h 7764801"/>
              <a:gd name="connsiteX1" fmla="*/ 0 w 16973551"/>
              <a:gd name="connsiteY1" fmla="*/ 0 h 7764801"/>
              <a:gd name="connsiteX2" fmla="*/ 16487234 w 16973551"/>
              <a:gd name="connsiteY2" fmla="*/ 6182151 h 7764801"/>
              <a:gd name="connsiteX3" fmla="*/ 16266320 w 16973551"/>
              <a:gd name="connsiteY3" fmla="*/ 7533344 h 7764801"/>
              <a:gd name="connsiteX4" fmla="*/ 16973551 w 16973551"/>
              <a:gd name="connsiteY4" fmla="*/ 7764801 h 7764801"/>
              <a:gd name="connsiteX5" fmla="*/ 0 w 16973551"/>
              <a:gd name="connsiteY5" fmla="*/ 7764801 h 7764801"/>
              <a:gd name="connsiteX0" fmla="*/ 0 w 16973551"/>
              <a:gd name="connsiteY0" fmla="*/ 7764801 h 7764801"/>
              <a:gd name="connsiteX1" fmla="*/ 0 w 16973551"/>
              <a:gd name="connsiteY1" fmla="*/ 0 h 7764801"/>
              <a:gd name="connsiteX2" fmla="*/ 16487234 w 16973551"/>
              <a:gd name="connsiteY2" fmla="*/ 6182151 h 7764801"/>
              <a:gd name="connsiteX3" fmla="*/ 16266320 w 16973551"/>
              <a:gd name="connsiteY3" fmla="*/ 7533344 h 7764801"/>
              <a:gd name="connsiteX4" fmla="*/ 16973551 w 16973551"/>
              <a:gd name="connsiteY4" fmla="*/ 7764801 h 7764801"/>
              <a:gd name="connsiteX5" fmla="*/ 0 w 16973551"/>
              <a:gd name="connsiteY5" fmla="*/ 7764801 h 7764801"/>
              <a:gd name="connsiteX0" fmla="*/ 0 w 16973551"/>
              <a:gd name="connsiteY0" fmla="*/ 7764801 h 7764801"/>
              <a:gd name="connsiteX1" fmla="*/ 0 w 16973551"/>
              <a:gd name="connsiteY1" fmla="*/ 0 h 7764801"/>
              <a:gd name="connsiteX2" fmla="*/ 16487234 w 16973551"/>
              <a:gd name="connsiteY2" fmla="*/ 6182151 h 7764801"/>
              <a:gd name="connsiteX3" fmla="*/ 16973551 w 16973551"/>
              <a:gd name="connsiteY3" fmla="*/ 7764801 h 7764801"/>
              <a:gd name="connsiteX4" fmla="*/ 0 w 16973551"/>
              <a:gd name="connsiteY4" fmla="*/ 7764801 h 7764801"/>
              <a:gd name="connsiteX0" fmla="*/ 0 w 16973551"/>
              <a:gd name="connsiteY0" fmla="*/ 7764801 h 7764801"/>
              <a:gd name="connsiteX1" fmla="*/ 0 w 16973551"/>
              <a:gd name="connsiteY1" fmla="*/ 0 h 7764801"/>
              <a:gd name="connsiteX2" fmla="*/ 16973551 w 16973551"/>
              <a:gd name="connsiteY2" fmla="*/ 7764801 h 7764801"/>
              <a:gd name="connsiteX3" fmla="*/ 0 w 16973551"/>
              <a:gd name="connsiteY3" fmla="*/ 7764801 h 7764801"/>
            </a:gdLst>
            <a:ahLst/>
            <a:cxnLst>
              <a:cxn ang="0">
                <a:pos x="connsiteX0" y="connsiteY0"/>
              </a:cxn>
              <a:cxn ang="0">
                <a:pos x="connsiteX1" y="connsiteY1"/>
              </a:cxn>
              <a:cxn ang="0">
                <a:pos x="connsiteX2" y="connsiteY2"/>
              </a:cxn>
              <a:cxn ang="0">
                <a:pos x="connsiteX3" y="connsiteY3"/>
              </a:cxn>
            </a:cxnLst>
            <a:rect l="l" t="t" r="r" b="b"/>
            <a:pathLst>
              <a:path w="16973551" h="7764801">
                <a:moveTo>
                  <a:pt x="0" y="7764801"/>
                </a:moveTo>
                <a:lnTo>
                  <a:pt x="0" y="0"/>
                </a:lnTo>
                <a:lnTo>
                  <a:pt x="16973551" y="7764801"/>
                </a:lnTo>
                <a:lnTo>
                  <a:pt x="0" y="7764801"/>
                </a:lnTo>
                <a:close/>
              </a:path>
            </a:pathLst>
          </a:custGeom>
          <a:solidFill>
            <a:srgbClr val="000E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3542"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454087"/>
            <a:ext cx="4441379" cy="1374713"/>
          </a:xfrm>
          <a:prstGeom prst="rect">
            <a:avLst/>
          </a:prstGeom>
        </p:spPr>
      </p:pic>
      <p:sp>
        <p:nvSpPr>
          <p:cNvPr id="4" name="Rectangle 2">
            <a:extLst>
              <a:ext uri="{FF2B5EF4-FFF2-40B4-BE49-F238E27FC236}">
                <a16:creationId xmlns:a16="http://schemas.microsoft.com/office/drawing/2014/main" id="{2EAAD660-6FB3-8A46-8872-4248B1ABC465}"/>
              </a:ext>
            </a:extLst>
          </p:cNvPr>
          <p:cNvSpPr>
            <a:spLocks noChangeArrowheads="1"/>
          </p:cNvSpPr>
          <p:nvPr/>
        </p:nvSpPr>
        <p:spPr bwMode="auto">
          <a:xfrm>
            <a:off x="0" y="0"/>
            <a:ext cx="3291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2">
            <a:extLst>
              <a:ext uri="{FF2B5EF4-FFF2-40B4-BE49-F238E27FC236}">
                <a16:creationId xmlns:a16="http://schemas.microsoft.com/office/drawing/2014/main" id="{EC625509-3D3F-624A-834E-CDD46B7B9F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83052" y="10772654"/>
            <a:ext cx="8825748" cy="55459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0" name="Table 19">
            <a:extLst>
              <a:ext uri="{FF2B5EF4-FFF2-40B4-BE49-F238E27FC236}">
                <a16:creationId xmlns:a16="http://schemas.microsoft.com/office/drawing/2014/main" id="{0C2CCB30-CD5E-F44F-B367-4CDD4173606F}"/>
              </a:ext>
            </a:extLst>
          </p:cNvPr>
          <p:cNvGraphicFramePr>
            <a:graphicFrameLocks noGrp="1"/>
          </p:cNvGraphicFramePr>
          <p:nvPr>
            <p:extLst>
              <p:ext uri="{D42A27DB-BD31-4B8C-83A1-F6EECF244321}">
                <p14:modId xmlns:p14="http://schemas.microsoft.com/office/powerpoint/2010/main" val="3354054207"/>
              </p:ext>
            </p:extLst>
          </p:nvPr>
        </p:nvGraphicFramePr>
        <p:xfrm>
          <a:off x="13889923" y="5199005"/>
          <a:ext cx="6477001" cy="7001639"/>
        </p:xfrm>
        <a:graphic>
          <a:graphicData uri="http://schemas.openxmlformats.org/drawingml/2006/table">
            <a:tbl>
              <a:tblPr firstRow="1" firstCol="1">
                <a:tableStyleId>{5C22544A-7EE6-4342-B048-85BDC9FD1C3A}</a:tableStyleId>
              </a:tblPr>
              <a:tblGrid>
                <a:gridCol w="3044215">
                  <a:extLst>
                    <a:ext uri="{9D8B030D-6E8A-4147-A177-3AD203B41FA5}">
                      <a16:colId xmlns:a16="http://schemas.microsoft.com/office/drawing/2014/main" val="3963095045"/>
                    </a:ext>
                  </a:extLst>
                </a:gridCol>
                <a:gridCol w="686811">
                  <a:extLst>
                    <a:ext uri="{9D8B030D-6E8A-4147-A177-3AD203B41FA5}">
                      <a16:colId xmlns:a16="http://schemas.microsoft.com/office/drawing/2014/main" val="1179696377"/>
                    </a:ext>
                  </a:extLst>
                </a:gridCol>
                <a:gridCol w="958955">
                  <a:extLst>
                    <a:ext uri="{9D8B030D-6E8A-4147-A177-3AD203B41FA5}">
                      <a16:colId xmlns:a16="http://schemas.microsoft.com/office/drawing/2014/main" val="1478630216"/>
                    </a:ext>
                  </a:extLst>
                </a:gridCol>
                <a:gridCol w="747352">
                  <a:extLst>
                    <a:ext uri="{9D8B030D-6E8A-4147-A177-3AD203B41FA5}">
                      <a16:colId xmlns:a16="http://schemas.microsoft.com/office/drawing/2014/main" val="2453626475"/>
                    </a:ext>
                  </a:extLst>
                </a:gridCol>
                <a:gridCol w="1039668">
                  <a:extLst>
                    <a:ext uri="{9D8B030D-6E8A-4147-A177-3AD203B41FA5}">
                      <a16:colId xmlns:a16="http://schemas.microsoft.com/office/drawing/2014/main" val="81662553"/>
                    </a:ext>
                  </a:extLst>
                </a:gridCol>
              </a:tblGrid>
              <a:tr h="463859">
                <a:tc>
                  <a:txBody>
                    <a:bodyPr/>
                    <a:lstStyle/>
                    <a:p>
                      <a:pPr marL="0" marR="0" algn="ctr">
                        <a:spcBef>
                          <a:spcPts val="0"/>
                        </a:spcBef>
                        <a:spcAft>
                          <a:spcPts val="0"/>
                        </a:spcAft>
                      </a:pPr>
                      <a:r>
                        <a:rPr lang="en-US" sz="1200">
                          <a:effectLst/>
                        </a:rPr>
                        <a:t>Variable</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lgn="ctr">
                        <a:spcBef>
                          <a:spcPts val="0"/>
                        </a:spcBef>
                        <a:spcAft>
                          <a:spcPts val="0"/>
                        </a:spcAft>
                      </a:pPr>
                      <a:r>
                        <a:rPr lang="en-US" sz="1200" dirty="0">
                          <a:effectLst/>
                        </a:rPr>
                        <a:t>Men</a:t>
                      </a:r>
                    </a:p>
                    <a:p>
                      <a:pPr marL="0" marR="0" algn="ctr">
                        <a:spcBef>
                          <a:spcPts val="0"/>
                        </a:spcBef>
                        <a:spcAft>
                          <a:spcPts val="0"/>
                        </a:spcAft>
                      </a:pPr>
                      <a:r>
                        <a:rPr lang="en-US" sz="1200" dirty="0">
                          <a:effectLst/>
                        </a:rPr>
                        <a:t>(n=36)</a:t>
                      </a:r>
                      <a:endParaRPr lang="en-US" sz="1200" dirty="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dirty="0">
                          <a:effectLst/>
                        </a:rPr>
                        <a:t>Percentage</a:t>
                      </a:r>
                      <a:endParaRPr lang="en-US" sz="1200" dirty="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lgn="ctr">
                        <a:spcBef>
                          <a:spcPts val="0"/>
                        </a:spcBef>
                        <a:spcAft>
                          <a:spcPts val="0"/>
                        </a:spcAft>
                      </a:pPr>
                      <a:r>
                        <a:rPr lang="en-US" sz="1200" dirty="0">
                          <a:effectLst/>
                        </a:rPr>
                        <a:t>Women</a:t>
                      </a:r>
                    </a:p>
                    <a:p>
                      <a:pPr marL="0" marR="0" algn="ctr">
                        <a:spcBef>
                          <a:spcPts val="0"/>
                        </a:spcBef>
                        <a:spcAft>
                          <a:spcPts val="0"/>
                        </a:spcAft>
                      </a:pPr>
                      <a:r>
                        <a:rPr lang="en-US" sz="1200" dirty="0">
                          <a:effectLst/>
                        </a:rPr>
                        <a:t>(n=36)</a:t>
                      </a:r>
                      <a:endParaRPr lang="en-US" sz="1200" dirty="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Percentage</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3001222187"/>
                  </a:ext>
                </a:extLst>
              </a:tr>
              <a:tr h="0">
                <a:tc>
                  <a:txBody>
                    <a:bodyPr/>
                    <a:lstStyle/>
                    <a:p>
                      <a:pPr marL="0" marR="0">
                        <a:spcBef>
                          <a:spcPts val="0"/>
                        </a:spcBef>
                        <a:spcAft>
                          <a:spcPts val="0"/>
                        </a:spcAft>
                      </a:pPr>
                      <a:r>
                        <a:rPr lang="en-US" sz="1200">
                          <a:effectLst/>
                        </a:rPr>
                        <a:t>Age</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extLst>
                  <a:ext uri="{0D108BD9-81ED-4DB2-BD59-A6C34878D82A}">
                    <a16:rowId xmlns:a16="http://schemas.microsoft.com/office/drawing/2014/main" val="1472892442"/>
                  </a:ext>
                </a:extLst>
              </a:tr>
              <a:tr h="176284">
                <a:tc>
                  <a:txBody>
                    <a:bodyPr/>
                    <a:lstStyle/>
                    <a:p>
                      <a:pPr marL="0" marR="0">
                        <a:spcBef>
                          <a:spcPts val="0"/>
                        </a:spcBef>
                        <a:spcAft>
                          <a:spcPts val="0"/>
                        </a:spcAft>
                      </a:pPr>
                      <a:r>
                        <a:rPr lang="en-US" sz="1200">
                          <a:effectLst/>
                        </a:rPr>
                        <a:t>   21-25</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2.8%</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5.6%</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1995386131"/>
                  </a:ext>
                </a:extLst>
              </a:tr>
              <a:tr h="176284">
                <a:tc>
                  <a:txBody>
                    <a:bodyPr/>
                    <a:lstStyle/>
                    <a:p>
                      <a:pPr marL="0" marR="0">
                        <a:spcBef>
                          <a:spcPts val="0"/>
                        </a:spcBef>
                        <a:spcAft>
                          <a:spcPts val="0"/>
                        </a:spcAft>
                      </a:pPr>
                      <a:r>
                        <a:rPr lang="en-US" sz="1200">
                          <a:effectLst/>
                        </a:rPr>
                        <a:t>   26-30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7</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19.4%</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11</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30.6%</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3260803925"/>
                  </a:ext>
                </a:extLst>
              </a:tr>
              <a:tr h="176284">
                <a:tc>
                  <a:txBody>
                    <a:bodyPr/>
                    <a:lstStyle/>
                    <a:p>
                      <a:pPr marL="0" marR="0">
                        <a:spcBef>
                          <a:spcPts val="0"/>
                        </a:spcBef>
                        <a:spcAft>
                          <a:spcPts val="0"/>
                        </a:spcAft>
                      </a:pPr>
                      <a:r>
                        <a:rPr lang="en-US" sz="1200">
                          <a:effectLst/>
                        </a:rPr>
                        <a:t>   31-35</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12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33.3%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9</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25%</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4067270917"/>
                  </a:ext>
                </a:extLst>
              </a:tr>
              <a:tr h="176284">
                <a:tc>
                  <a:txBody>
                    <a:bodyPr/>
                    <a:lstStyle/>
                    <a:p>
                      <a:pPr marL="0" marR="0">
                        <a:spcBef>
                          <a:spcPts val="0"/>
                        </a:spcBef>
                        <a:spcAft>
                          <a:spcPts val="0"/>
                        </a:spcAft>
                      </a:pPr>
                      <a:r>
                        <a:rPr lang="en-US" sz="1200">
                          <a:effectLst/>
                        </a:rPr>
                        <a:t>  36-40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7</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19.4%</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27.8%</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1086666691"/>
                  </a:ext>
                </a:extLst>
              </a:tr>
              <a:tr h="0">
                <a:tc>
                  <a:txBody>
                    <a:bodyPr/>
                    <a:lstStyle/>
                    <a:p>
                      <a:pPr marL="0" marR="0">
                        <a:spcBef>
                          <a:spcPts val="0"/>
                        </a:spcBef>
                        <a:spcAft>
                          <a:spcPts val="0"/>
                        </a:spcAft>
                      </a:pPr>
                      <a:r>
                        <a:rPr lang="en-US" sz="1200">
                          <a:effectLst/>
                        </a:rPr>
                        <a:t>  41-45</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dirty="0">
                          <a:effectLst/>
                        </a:rPr>
                        <a:t>6</a:t>
                      </a:r>
                      <a:endParaRPr lang="en-US" sz="1200" dirty="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16.7%</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4</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11.1%</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2714940669"/>
                  </a:ext>
                </a:extLst>
              </a:tr>
              <a:tr h="319860">
                <a:tc>
                  <a:txBody>
                    <a:bodyPr/>
                    <a:lstStyle/>
                    <a:p>
                      <a:pPr marL="0" marR="0">
                        <a:spcBef>
                          <a:spcPts val="0"/>
                        </a:spcBef>
                        <a:spcAft>
                          <a:spcPts val="0"/>
                        </a:spcAft>
                      </a:pPr>
                      <a:r>
                        <a:rPr lang="en-US" sz="1200">
                          <a:effectLst/>
                        </a:rPr>
                        <a:t>  46 and greater</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5.6%</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420144476"/>
                  </a:ext>
                </a:extLst>
              </a:tr>
              <a:tr h="176284">
                <a:tc>
                  <a:txBody>
                    <a:bodyPr/>
                    <a:lstStyle/>
                    <a:p>
                      <a:pPr marL="0" marR="0">
                        <a:spcBef>
                          <a:spcPts val="0"/>
                        </a:spcBef>
                        <a:spcAft>
                          <a:spcPts val="0"/>
                        </a:spcAft>
                      </a:pPr>
                      <a:r>
                        <a:rPr lang="en-US" sz="1200" dirty="0">
                          <a:effectLst/>
                        </a:rPr>
                        <a:t>  Prefer not to answer</a:t>
                      </a:r>
                      <a:endParaRPr lang="en-US" sz="1200" dirty="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2.8%</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1394789307"/>
                  </a:ext>
                </a:extLst>
              </a:tr>
              <a:tr h="176284">
                <a:tc>
                  <a:txBody>
                    <a:bodyPr/>
                    <a:lstStyle/>
                    <a:p>
                      <a:pPr marL="0" marR="0">
                        <a:spcBef>
                          <a:spcPts val="0"/>
                        </a:spcBef>
                        <a:spcAft>
                          <a:spcPts val="0"/>
                        </a:spcAft>
                      </a:pPr>
                      <a:r>
                        <a:rPr lang="en-US" sz="1200">
                          <a:effectLst/>
                        </a:rPr>
                        <a:t>Race</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1004079665"/>
                  </a:ext>
                </a:extLst>
              </a:tr>
              <a:tr h="176284">
                <a:tc>
                  <a:txBody>
                    <a:bodyPr/>
                    <a:lstStyle/>
                    <a:p>
                      <a:pPr marL="0" marR="0">
                        <a:spcBef>
                          <a:spcPts val="0"/>
                        </a:spcBef>
                        <a:spcAft>
                          <a:spcPts val="0"/>
                        </a:spcAft>
                      </a:pPr>
                      <a:r>
                        <a:rPr lang="en-US" sz="1200">
                          <a:effectLst/>
                        </a:rPr>
                        <a:t>   White</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31</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86.1%</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29</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80.6%</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3250693289"/>
                  </a:ext>
                </a:extLst>
              </a:tr>
              <a:tr h="176284">
                <a:tc>
                  <a:txBody>
                    <a:bodyPr/>
                    <a:lstStyle/>
                    <a:p>
                      <a:pPr marL="0" marR="0">
                        <a:spcBef>
                          <a:spcPts val="0"/>
                        </a:spcBef>
                        <a:spcAft>
                          <a:spcPts val="0"/>
                        </a:spcAft>
                      </a:pPr>
                      <a:r>
                        <a:rPr lang="en-US" sz="1200">
                          <a:effectLst/>
                        </a:rPr>
                        <a:t>   Other/Prefer not answer</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5</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13.9%</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7</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19.4%</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2704535365"/>
                  </a:ext>
                </a:extLst>
              </a:tr>
              <a:tr h="176284">
                <a:tc>
                  <a:txBody>
                    <a:bodyPr/>
                    <a:lstStyle/>
                    <a:p>
                      <a:pPr marL="0" marR="0">
                        <a:spcBef>
                          <a:spcPts val="0"/>
                        </a:spcBef>
                        <a:spcAft>
                          <a:spcPts val="0"/>
                        </a:spcAft>
                      </a:pPr>
                      <a:r>
                        <a:rPr lang="en-US" sz="1200">
                          <a:effectLst/>
                        </a:rPr>
                        <a:t>Education</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762924946"/>
                  </a:ext>
                </a:extLst>
              </a:tr>
              <a:tr h="176284">
                <a:tc>
                  <a:txBody>
                    <a:bodyPr/>
                    <a:lstStyle/>
                    <a:p>
                      <a:pPr marL="0" marR="0">
                        <a:spcBef>
                          <a:spcPts val="0"/>
                        </a:spcBef>
                        <a:spcAft>
                          <a:spcPts val="0"/>
                        </a:spcAft>
                      </a:pPr>
                      <a:r>
                        <a:rPr lang="en-US" sz="1200">
                          <a:effectLst/>
                        </a:rPr>
                        <a:t>   Less than Bachelor degree</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6</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16.7%</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5</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13.9%</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3934306133"/>
                  </a:ext>
                </a:extLst>
              </a:tr>
              <a:tr h="176284">
                <a:tc>
                  <a:txBody>
                    <a:bodyPr/>
                    <a:lstStyle/>
                    <a:p>
                      <a:pPr marL="0" marR="0">
                        <a:spcBef>
                          <a:spcPts val="0"/>
                        </a:spcBef>
                        <a:spcAft>
                          <a:spcPts val="0"/>
                        </a:spcAft>
                      </a:pPr>
                      <a:r>
                        <a:rPr lang="en-US" sz="1200">
                          <a:effectLst/>
                        </a:rPr>
                        <a:t>   Bachelor degree</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18</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50%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16</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44.4%</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3142959427"/>
                  </a:ext>
                </a:extLst>
              </a:tr>
              <a:tr h="176284">
                <a:tc>
                  <a:txBody>
                    <a:bodyPr/>
                    <a:lstStyle/>
                    <a:p>
                      <a:pPr marL="0" marR="0">
                        <a:spcBef>
                          <a:spcPts val="0"/>
                        </a:spcBef>
                        <a:spcAft>
                          <a:spcPts val="0"/>
                        </a:spcAft>
                      </a:pPr>
                      <a:r>
                        <a:rPr lang="en-US" sz="1200">
                          <a:effectLst/>
                        </a:rPr>
                        <a:t>   Graduate degree</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12</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33.3%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15</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41.7%</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1376233820"/>
                  </a:ext>
                </a:extLst>
              </a:tr>
              <a:tr h="176284">
                <a:tc>
                  <a:txBody>
                    <a:bodyPr/>
                    <a:lstStyle/>
                    <a:p>
                      <a:pPr marL="0" marR="0">
                        <a:spcBef>
                          <a:spcPts val="0"/>
                        </a:spcBef>
                        <a:spcAft>
                          <a:spcPts val="0"/>
                        </a:spcAft>
                      </a:pPr>
                      <a:r>
                        <a:rPr lang="en-US" sz="1200">
                          <a:effectLst/>
                        </a:rPr>
                        <a:t>Employment</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3859972226"/>
                  </a:ext>
                </a:extLst>
              </a:tr>
              <a:tr h="176284">
                <a:tc>
                  <a:txBody>
                    <a:bodyPr/>
                    <a:lstStyle/>
                    <a:p>
                      <a:pPr marL="0" marR="0">
                        <a:spcBef>
                          <a:spcPts val="0"/>
                        </a:spcBef>
                        <a:spcAft>
                          <a:spcPts val="0"/>
                        </a:spcAft>
                      </a:pPr>
                      <a:r>
                        <a:rPr lang="en-US" sz="1200">
                          <a:effectLst/>
                        </a:rPr>
                        <a:t>  Employed, 1-35 hours/week</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8.3%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12</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33.3%</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3447944531"/>
                  </a:ext>
                </a:extLst>
              </a:tr>
              <a:tr h="176284">
                <a:tc>
                  <a:txBody>
                    <a:bodyPr/>
                    <a:lstStyle/>
                    <a:p>
                      <a:pPr marL="0" marR="0">
                        <a:spcBef>
                          <a:spcPts val="0"/>
                        </a:spcBef>
                        <a:spcAft>
                          <a:spcPts val="0"/>
                        </a:spcAft>
                      </a:pPr>
                      <a:r>
                        <a:rPr lang="en-US" sz="1200">
                          <a:effectLst/>
                        </a:rPr>
                        <a:t>  Employed, 36 or more hours/week</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91.7%</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15</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41.7%</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3780462044"/>
                  </a:ext>
                </a:extLst>
              </a:tr>
              <a:tr h="176284">
                <a:tc>
                  <a:txBody>
                    <a:bodyPr/>
                    <a:lstStyle/>
                    <a:p>
                      <a:pPr marL="0" marR="0">
                        <a:spcBef>
                          <a:spcPts val="0"/>
                        </a:spcBef>
                        <a:spcAft>
                          <a:spcPts val="0"/>
                        </a:spcAft>
                      </a:pPr>
                      <a:r>
                        <a:rPr lang="en-US" sz="1200">
                          <a:effectLst/>
                        </a:rPr>
                        <a:t>  Not employed/Not looking for work</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9</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25%</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2941385242"/>
                  </a:ext>
                </a:extLst>
              </a:tr>
              <a:tr h="176284">
                <a:tc>
                  <a:txBody>
                    <a:bodyPr/>
                    <a:lstStyle/>
                    <a:p>
                      <a:pPr marL="0" marR="0">
                        <a:spcBef>
                          <a:spcPts val="0"/>
                        </a:spcBef>
                        <a:spcAft>
                          <a:spcPts val="0"/>
                        </a:spcAft>
                      </a:pPr>
                      <a:r>
                        <a:rPr lang="en-US" sz="1200">
                          <a:effectLst/>
                        </a:rPr>
                        <a:t>Annual Income</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extLst>
                  <a:ext uri="{0D108BD9-81ED-4DB2-BD59-A6C34878D82A}">
                    <a16:rowId xmlns:a16="http://schemas.microsoft.com/office/drawing/2014/main" val="2570037368"/>
                  </a:ext>
                </a:extLst>
              </a:tr>
              <a:tr h="176284">
                <a:tc>
                  <a:txBody>
                    <a:bodyPr/>
                    <a:lstStyle/>
                    <a:p>
                      <a:pPr marL="0" marR="0">
                        <a:spcBef>
                          <a:spcPts val="0"/>
                        </a:spcBef>
                        <a:spcAft>
                          <a:spcPts val="0"/>
                        </a:spcAft>
                      </a:pPr>
                      <a:r>
                        <a:rPr lang="en-US" sz="1200">
                          <a:effectLst/>
                        </a:rPr>
                        <a:t>   Less than $75,000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7</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19.51%</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6</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16.7%</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4246342347"/>
                  </a:ext>
                </a:extLst>
              </a:tr>
              <a:tr h="176284">
                <a:tc>
                  <a:txBody>
                    <a:bodyPr/>
                    <a:lstStyle/>
                    <a:p>
                      <a:pPr marL="0" marR="0">
                        <a:spcBef>
                          <a:spcPts val="0"/>
                        </a:spcBef>
                        <a:spcAft>
                          <a:spcPts val="0"/>
                        </a:spcAft>
                      </a:pPr>
                      <a:r>
                        <a:rPr lang="en-US" sz="1200">
                          <a:effectLst/>
                        </a:rPr>
                        <a:t>   $75,000 to $99,999</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8</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22.2%</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27.8%</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116084391"/>
                  </a:ext>
                </a:extLst>
              </a:tr>
              <a:tr h="176284">
                <a:tc>
                  <a:txBody>
                    <a:bodyPr/>
                    <a:lstStyle/>
                    <a:p>
                      <a:pPr marL="0" marR="0">
                        <a:spcBef>
                          <a:spcPts val="0"/>
                        </a:spcBef>
                        <a:spcAft>
                          <a:spcPts val="0"/>
                        </a:spcAft>
                      </a:pPr>
                      <a:r>
                        <a:rPr lang="en-US" sz="1200">
                          <a:effectLst/>
                        </a:rPr>
                        <a:t>   $100,000 to $149,999</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11</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30.6%</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12</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33.3%</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284400471"/>
                  </a:ext>
                </a:extLst>
              </a:tr>
              <a:tr h="176284">
                <a:tc>
                  <a:txBody>
                    <a:bodyPr/>
                    <a:lstStyle/>
                    <a:p>
                      <a:pPr marL="0" marR="0">
                        <a:spcBef>
                          <a:spcPts val="0"/>
                        </a:spcBef>
                        <a:spcAft>
                          <a:spcPts val="0"/>
                        </a:spcAft>
                      </a:pPr>
                      <a:r>
                        <a:rPr lang="en-US" sz="1200">
                          <a:effectLst/>
                        </a:rPr>
                        <a:t>   $150,000 or More</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7</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19.6%</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5</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13.9%</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3262938848"/>
                  </a:ext>
                </a:extLst>
              </a:tr>
              <a:tr h="176284">
                <a:tc>
                  <a:txBody>
                    <a:bodyPr/>
                    <a:lstStyle/>
                    <a:p>
                      <a:pPr marL="0" marR="0">
                        <a:spcBef>
                          <a:spcPts val="0"/>
                        </a:spcBef>
                        <a:spcAft>
                          <a:spcPts val="0"/>
                        </a:spcAft>
                      </a:pPr>
                      <a:r>
                        <a:rPr lang="en-US" sz="1200">
                          <a:effectLst/>
                        </a:rPr>
                        <a:t>  Prefer not to answer</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8.3%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8.3%</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4282563250"/>
                  </a:ext>
                </a:extLst>
              </a:tr>
              <a:tr h="176284">
                <a:tc>
                  <a:txBody>
                    <a:bodyPr/>
                    <a:lstStyle/>
                    <a:p>
                      <a:pPr marL="0" marR="0">
                        <a:spcBef>
                          <a:spcPts val="0"/>
                        </a:spcBef>
                        <a:spcAft>
                          <a:spcPts val="0"/>
                        </a:spcAft>
                      </a:pPr>
                      <a:r>
                        <a:rPr lang="en-US" sz="1200">
                          <a:effectLst/>
                        </a:rPr>
                        <a:t>Financial Strain</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dirty="0">
                          <a:effectLst/>
                        </a:rPr>
                        <a:t> </a:t>
                      </a:r>
                      <a:endParaRPr lang="en-US" sz="1200" dirty="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1297886241"/>
                  </a:ext>
                </a:extLst>
              </a:tr>
              <a:tr h="176284">
                <a:tc>
                  <a:txBody>
                    <a:bodyPr/>
                    <a:lstStyle/>
                    <a:p>
                      <a:pPr marL="0" marR="0">
                        <a:spcBef>
                          <a:spcPts val="0"/>
                        </a:spcBef>
                        <a:spcAft>
                          <a:spcPts val="0"/>
                        </a:spcAft>
                      </a:pPr>
                      <a:r>
                        <a:rPr lang="en-US" sz="1200">
                          <a:effectLst/>
                        </a:rPr>
                        <a:t>   Living comfortable on present income</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32</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88.9%</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34</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94.4%</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1551827680"/>
                  </a:ext>
                </a:extLst>
              </a:tr>
              <a:tr h="176284">
                <a:tc>
                  <a:txBody>
                    <a:bodyPr/>
                    <a:lstStyle/>
                    <a:p>
                      <a:pPr marL="0" marR="0">
                        <a:spcBef>
                          <a:spcPts val="0"/>
                        </a:spcBef>
                        <a:spcAft>
                          <a:spcPts val="0"/>
                        </a:spcAft>
                      </a:pPr>
                      <a:r>
                        <a:rPr lang="en-US" sz="1200">
                          <a:effectLst/>
                        </a:rPr>
                        <a:t>   Other</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4</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11.1%</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5.6%</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3776948821"/>
                  </a:ext>
                </a:extLst>
              </a:tr>
              <a:tr h="176284">
                <a:tc>
                  <a:txBody>
                    <a:bodyPr/>
                    <a:lstStyle/>
                    <a:p>
                      <a:pPr marL="0" marR="0">
                        <a:spcBef>
                          <a:spcPts val="0"/>
                        </a:spcBef>
                        <a:spcAft>
                          <a:spcPts val="0"/>
                        </a:spcAft>
                      </a:pPr>
                      <a:r>
                        <a:rPr lang="en-US" sz="1200">
                          <a:effectLst/>
                        </a:rPr>
                        <a:t>Religion</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tc>
                  <a:txBody>
                    <a:bodyPr/>
                    <a:lstStyle/>
                    <a:p>
                      <a:endParaRPr lang="en-US" sz="1000">
                        <a:effectLst/>
                        <a:latin typeface="Times New Roman" panose="02020603050405020304" pitchFamily="18" charset="0"/>
                      </a:endParaRPr>
                    </a:p>
                  </a:txBody>
                  <a:tcPr marL="68580" marR="68580" marT="0" marB="0"/>
                </a:tc>
                <a:extLst>
                  <a:ext uri="{0D108BD9-81ED-4DB2-BD59-A6C34878D82A}">
                    <a16:rowId xmlns:a16="http://schemas.microsoft.com/office/drawing/2014/main" val="1778930437"/>
                  </a:ext>
                </a:extLst>
              </a:tr>
              <a:tr h="0">
                <a:tc>
                  <a:txBody>
                    <a:bodyPr/>
                    <a:lstStyle/>
                    <a:p>
                      <a:pPr marL="0" marR="0">
                        <a:spcBef>
                          <a:spcPts val="0"/>
                        </a:spcBef>
                        <a:spcAft>
                          <a:spcPts val="0"/>
                        </a:spcAft>
                      </a:pPr>
                      <a:r>
                        <a:rPr lang="en-US" sz="1200">
                          <a:effectLst/>
                        </a:rPr>
                        <a:t>   Catholic</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27</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75%</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83.3%</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934135138"/>
                  </a:ext>
                </a:extLst>
              </a:tr>
              <a:tr h="176284">
                <a:tc>
                  <a:txBody>
                    <a:bodyPr/>
                    <a:lstStyle/>
                    <a:p>
                      <a:pPr marL="0" marR="0">
                        <a:spcBef>
                          <a:spcPts val="0"/>
                        </a:spcBef>
                        <a:spcAft>
                          <a:spcPts val="0"/>
                        </a:spcAft>
                      </a:pPr>
                      <a:r>
                        <a:rPr lang="en-US" sz="1200">
                          <a:effectLst/>
                        </a:rPr>
                        <a:t>   Protestant</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8.3%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170850985"/>
                  </a:ext>
                </a:extLst>
              </a:tr>
              <a:tr h="176284">
                <a:tc>
                  <a:txBody>
                    <a:bodyPr/>
                    <a:lstStyle/>
                    <a:p>
                      <a:pPr marL="0" marR="0">
                        <a:spcBef>
                          <a:spcPts val="0"/>
                        </a:spcBef>
                        <a:spcAft>
                          <a:spcPts val="0"/>
                        </a:spcAft>
                      </a:pPr>
                      <a:r>
                        <a:rPr lang="en-US" sz="1200">
                          <a:effectLst/>
                        </a:rPr>
                        <a:t>   Christian</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5.6%</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4</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11.1%</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2302111994"/>
                  </a:ext>
                </a:extLst>
              </a:tr>
              <a:tr h="176284">
                <a:tc>
                  <a:txBody>
                    <a:bodyPr/>
                    <a:lstStyle/>
                    <a:p>
                      <a:pPr marL="0" marR="0">
                        <a:spcBef>
                          <a:spcPts val="0"/>
                        </a:spcBef>
                        <a:spcAft>
                          <a:spcPts val="0"/>
                        </a:spcAft>
                      </a:pPr>
                      <a:r>
                        <a:rPr lang="en-US" sz="1200">
                          <a:effectLst/>
                        </a:rPr>
                        <a:t>  Hinduism</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2.8%</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1565550885"/>
                  </a:ext>
                </a:extLst>
              </a:tr>
              <a:tr h="176284">
                <a:tc>
                  <a:txBody>
                    <a:bodyPr/>
                    <a:lstStyle/>
                    <a:p>
                      <a:pPr marL="0" marR="0">
                        <a:spcBef>
                          <a:spcPts val="0"/>
                        </a:spcBef>
                        <a:spcAft>
                          <a:spcPts val="0"/>
                        </a:spcAft>
                      </a:pPr>
                      <a:r>
                        <a:rPr lang="en-US" sz="1200">
                          <a:effectLst/>
                        </a:rPr>
                        <a:t>   No religion</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8.3%</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2.8%</a:t>
                      </a:r>
                      <a:endParaRPr lang="en-US" sz="120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2135020381"/>
                  </a:ext>
                </a:extLst>
              </a:tr>
              <a:tr h="176284">
                <a:tc>
                  <a:txBody>
                    <a:bodyPr/>
                    <a:lstStyle/>
                    <a:p>
                      <a:pPr marL="0" marR="0">
                        <a:spcBef>
                          <a:spcPts val="0"/>
                        </a:spcBef>
                        <a:spcAft>
                          <a:spcPts val="0"/>
                        </a:spcAft>
                      </a:pPr>
                      <a:r>
                        <a:rPr lang="en-US" sz="1200" dirty="0">
                          <a:effectLst/>
                        </a:rPr>
                        <a:t>  Other</a:t>
                      </a:r>
                      <a:endParaRPr lang="en-US" sz="1200" dirty="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0</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dirty="0">
                          <a:effectLst/>
                        </a:rPr>
                        <a:t>-</a:t>
                      </a:r>
                      <a:endParaRPr lang="en-US" sz="1200" dirty="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a:effectLst/>
                        </a:rPr>
                        <a:t>1</a:t>
                      </a:r>
                      <a:endParaRPr lang="en-US" sz="1200">
                        <a:effectLst/>
                        <a:latin typeface="Times New Roman" panose="02020603050405020304" pitchFamily="18" charset="0"/>
                        <a:ea typeface="Arial Unicode MS" panose="020B0604020202020204" pitchFamily="34" charset="-128"/>
                      </a:endParaRPr>
                    </a:p>
                  </a:txBody>
                  <a:tcPr marL="68580" marR="68580" marT="0" marB="0"/>
                </a:tc>
                <a:tc>
                  <a:txBody>
                    <a:bodyPr/>
                    <a:lstStyle/>
                    <a:p>
                      <a:pPr marL="0" marR="0">
                        <a:spcBef>
                          <a:spcPts val="0"/>
                        </a:spcBef>
                        <a:spcAft>
                          <a:spcPts val="0"/>
                        </a:spcAft>
                      </a:pPr>
                      <a:r>
                        <a:rPr lang="en-US" sz="1200" dirty="0">
                          <a:effectLst/>
                        </a:rPr>
                        <a:t>2.8%</a:t>
                      </a:r>
                      <a:endParaRPr lang="en-US" sz="1200" dirty="0">
                        <a:effectLst/>
                        <a:latin typeface="Times New Roman" panose="02020603050405020304" pitchFamily="18" charset="0"/>
                        <a:ea typeface="Arial Unicode MS" panose="020B0604020202020204" pitchFamily="34" charset="-128"/>
                      </a:endParaRPr>
                    </a:p>
                  </a:txBody>
                  <a:tcPr marL="68580" marR="68580" marT="0" marB="0"/>
                </a:tc>
                <a:extLst>
                  <a:ext uri="{0D108BD9-81ED-4DB2-BD59-A6C34878D82A}">
                    <a16:rowId xmlns:a16="http://schemas.microsoft.com/office/drawing/2014/main" val="150269052"/>
                  </a:ext>
                </a:extLst>
              </a:tr>
            </a:tbl>
          </a:graphicData>
        </a:graphic>
      </p:graphicFrame>
      <p:pic>
        <p:nvPicPr>
          <p:cNvPr id="27" name="Picture 26">
            <a:extLst>
              <a:ext uri="{FF2B5EF4-FFF2-40B4-BE49-F238E27FC236}">
                <a16:creationId xmlns:a16="http://schemas.microsoft.com/office/drawing/2014/main" id="{002D2E4F-DB3A-4746-BC81-FDD8440BC9A1}"/>
              </a:ext>
            </a:extLst>
          </p:cNvPr>
          <p:cNvPicPr/>
          <p:nvPr/>
        </p:nvPicPr>
        <p:blipFill>
          <a:blip r:embed="rId5"/>
          <a:stretch>
            <a:fillRect/>
          </a:stretch>
        </p:blipFill>
        <p:spPr>
          <a:xfrm>
            <a:off x="14602994" y="12148416"/>
            <a:ext cx="6267445" cy="3897630"/>
          </a:xfrm>
          <a:prstGeom prst="rect">
            <a:avLst/>
          </a:prstGeom>
        </p:spPr>
      </p:pic>
      <p:sp>
        <p:nvSpPr>
          <p:cNvPr id="28" name="Rectangle 3">
            <a:extLst>
              <a:ext uri="{FF2B5EF4-FFF2-40B4-BE49-F238E27FC236}">
                <a16:creationId xmlns:a16="http://schemas.microsoft.com/office/drawing/2014/main" id="{B0FCD9EE-194D-9C4C-A7DD-DDFD1F623F22}"/>
              </a:ext>
            </a:extLst>
          </p:cNvPr>
          <p:cNvSpPr>
            <a:spLocks noChangeArrowheads="1"/>
          </p:cNvSpPr>
          <p:nvPr/>
        </p:nvSpPr>
        <p:spPr bwMode="auto">
          <a:xfrm>
            <a:off x="14602994" y="15920496"/>
            <a:ext cx="553202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9pPr>
          </a:lstStyle>
          <a:p>
            <a:pPr defTabSz="914400"/>
            <a:r>
              <a:rPr kumimoji="0" lang="en-US" altLang="en-US" sz="1200" b="0" i="1" u="none" strike="noStrike" cap="none" normalizeH="0" baseline="0" dirty="0">
                <a:ln>
                  <a:noFill/>
                </a:ln>
                <a:solidFill>
                  <a:srgbClr val="000000"/>
                </a:solidFill>
                <a:effectLst/>
                <a:latin typeface="Times New Roman" panose="02020603050405020304" pitchFamily="18" charset="0"/>
                <a:ea typeface="Arial Unicode MS" panose="020B0604020202020204" pitchFamily="34" charset="-128"/>
              </a:rPr>
              <a:t> </a:t>
            </a:r>
            <a:r>
              <a:rPr lang="en-US" sz="1200" i="1" dirty="0"/>
              <a:t>Figure 2. </a:t>
            </a:r>
            <a:r>
              <a:rPr lang="en-US" sz="1200" dirty="0"/>
              <a:t>Bell’s curve of mean IMS women’s scores minus mean men’s scores </a:t>
            </a:r>
          </a:p>
          <a:p>
            <a:pPr marL="0" marR="0" lvl="0" indent="0" algn="l" defTabSz="914400" rtl="0" eaLnBrk="0" fontAlgn="base" latinLnBrk="0" hangingPunct="0">
              <a:lnSpc>
                <a:spcPct val="100000"/>
              </a:lnSpc>
              <a:spcBef>
                <a:spcPct val="0"/>
              </a:spcBef>
              <a:spcAft>
                <a:spcPct val="0"/>
              </a:spcAft>
              <a:buClrTx/>
              <a:buSzTx/>
              <a:buFontTx/>
              <a:buNone/>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pPr>
            <a:endParaRPr kumimoji="0" lang="en-US" altLang="en-US" sz="2800" b="0" i="0" u="none" strike="noStrike" cap="none" normalizeH="0" baseline="0" dirty="0">
              <a:ln>
                <a:noFill/>
              </a:ln>
              <a:solidFill>
                <a:schemeClr val="tx1"/>
              </a:solidFill>
              <a:effectLst/>
            </a:endParaRPr>
          </a:p>
        </p:txBody>
      </p:sp>
      <p:sp>
        <p:nvSpPr>
          <p:cNvPr id="7" name="TextBox 6">
            <a:extLst>
              <a:ext uri="{FF2B5EF4-FFF2-40B4-BE49-F238E27FC236}">
                <a16:creationId xmlns:a16="http://schemas.microsoft.com/office/drawing/2014/main" id="{BDE70937-D5BA-A44D-852E-8048FB3D34CE}"/>
              </a:ext>
            </a:extLst>
          </p:cNvPr>
          <p:cNvSpPr txBox="1"/>
          <p:nvPr/>
        </p:nvSpPr>
        <p:spPr>
          <a:xfrm>
            <a:off x="13889923" y="4652588"/>
            <a:ext cx="5353466" cy="461665"/>
          </a:xfrm>
          <a:prstGeom prst="rect">
            <a:avLst/>
          </a:prstGeom>
          <a:noFill/>
        </p:spPr>
        <p:txBody>
          <a:bodyPr wrap="square" rtlCol="0">
            <a:spAutoFit/>
          </a:bodyPr>
          <a:lstStyle/>
          <a:p>
            <a:r>
              <a:rPr lang="en-US" sz="1200" dirty="0"/>
              <a:t>Table 1</a:t>
            </a:r>
          </a:p>
          <a:p>
            <a:r>
              <a:rPr lang="en-US" sz="1200" dirty="0"/>
              <a:t>Demographic Variables Among Men and Women</a:t>
            </a:r>
          </a:p>
        </p:txBody>
      </p:sp>
      <p:sp>
        <p:nvSpPr>
          <p:cNvPr id="24" name="Rectangle 3">
            <a:extLst>
              <a:ext uri="{FF2B5EF4-FFF2-40B4-BE49-F238E27FC236}">
                <a16:creationId xmlns:a16="http://schemas.microsoft.com/office/drawing/2014/main" id="{E849FBFF-6BBD-EA42-9B71-F63E280DF47A}"/>
              </a:ext>
            </a:extLst>
          </p:cNvPr>
          <p:cNvSpPr>
            <a:spLocks noChangeArrowheads="1"/>
          </p:cNvSpPr>
          <p:nvPr/>
        </p:nvSpPr>
        <p:spPr bwMode="auto">
          <a:xfrm>
            <a:off x="24793056" y="14893547"/>
            <a:ext cx="53023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altLang="en-US" sz="1200" b="0" i="0" u="none" strike="noStrike" cap="none" normalizeH="0" baseline="0" dirty="0">
                <a:ln>
                  <a:noFill/>
                </a:ln>
                <a:solidFill>
                  <a:srgbClr val="000000"/>
                </a:solidFill>
                <a:effectLst/>
                <a:latin typeface="Times New Roman" panose="02020603050405020304" pitchFamily="18" charset="0"/>
                <a:ea typeface="Arial Unicode MS" panose="020B0604020202020204" pitchFamily="34" charset="-128"/>
              </a:rPr>
              <a:t> </a:t>
            </a:r>
            <a:endParaRPr kumimoji="0" lang="en-US"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457200" algn="l"/>
                <a:tab pos="711200" algn="l"/>
                <a:tab pos="1066800" algn="l"/>
                <a:tab pos="1422400" algn="l"/>
                <a:tab pos="1778000" algn="l"/>
                <a:tab pos="2133600" algn="l"/>
                <a:tab pos="2489200" algn="l"/>
                <a:tab pos="2844800" algn="l"/>
                <a:tab pos="3200400" algn="l"/>
                <a:tab pos="3556000" algn="l"/>
                <a:tab pos="3911600" algn="l"/>
                <a:tab pos="4267200" algn="l"/>
              </a:tabLst>
            </a:pPr>
            <a:r>
              <a:rPr kumimoji="0" lang="en-US" altLang="en-US" sz="1200" b="0" i="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Figure 1.</a:t>
            </a:r>
            <a:r>
              <a:rPr kumimoji="0" lang="en-US" altLang="en-US" sz="12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en-US"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Scatter plot of women’s scores (x-axis) and men’s scores (y-axis)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063046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3063</TotalTime>
  <Words>994</Words>
  <Application>Microsoft Macintosh PowerPoint</Application>
  <PresentationFormat>Custom</PresentationFormat>
  <Paragraphs>248</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 Unicode MS</vt:lpstr>
      <vt:lpstr>Arial</vt:lpstr>
      <vt:lpstr>Arial Black</vt:lpstr>
      <vt:lpstr>Calibri</vt:lpstr>
      <vt:lpstr>Times New Roman</vt:lpstr>
      <vt:lpstr>Wingdings</vt:lpstr>
      <vt:lpstr>Office Theme</vt:lpstr>
      <vt:lpstr>PowerPoint Presentation</vt:lpstr>
    </vt:vector>
  </TitlesOfParts>
  <Company>University of Connecticut</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Jakubisin Konicki</dc:creator>
  <cp:lastModifiedBy>Jaime Camacho</cp:lastModifiedBy>
  <cp:revision>88</cp:revision>
  <cp:lastPrinted>2018-06-07T17:17:32Z</cp:lastPrinted>
  <dcterms:created xsi:type="dcterms:W3CDTF">2015-02-06T18:35:23Z</dcterms:created>
  <dcterms:modified xsi:type="dcterms:W3CDTF">2018-08-14T01:19:09Z</dcterms:modified>
</cp:coreProperties>
</file>