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p:scale>
          <a:sx n="100" d="100"/>
          <a:sy n="100" d="100"/>
        </p:scale>
        <p:origin x="-126" y="-7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2C291C-DB7E-4C61-BF35-B9A87B1C6B68}" type="datetimeFigureOut">
              <a:rPr lang="en-US" smtClean="0"/>
              <a:pPr/>
              <a:t>7/30/2018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5AB02C-E06E-4A73-8090-533E0938BDB3}" type="slidenum">
              <a:rPr lang="en-US" smtClean="0"/>
              <a:pPr/>
              <a:t>‹N°›</a:t>
            </a:fld>
            <a:endParaRPr lang="en-US" dirty="0"/>
          </a:p>
        </p:txBody>
      </p:sp>
    </p:spTree>
    <p:extLst>
      <p:ext uri="{BB962C8B-B14F-4D97-AF65-F5344CB8AC3E}">
        <p14:creationId xmlns="" xmlns:p14="http://schemas.microsoft.com/office/powerpoint/2010/main" val="580580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5AB02C-E06E-4A73-8090-533E0938BDB3}" type="slidenum">
              <a:rPr lang="en-US" smtClean="0"/>
              <a:pPr/>
              <a:t>1</a:t>
            </a:fld>
            <a:endParaRPr lang="en-US" dirty="0"/>
          </a:p>
        </p:txBody>
      </p:sp>
    </p:spTree>
    <p:extLst>
      <p:ext uri="{BB962C8B-B14F-4D97-AF65-F5344CB8AC3E}">
        <p14:creationId xmlns="" xmlns:p14="http://schemas.microsoft.com/office/powerpoint/2010/main" val="1142247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EA69ED-FD05-4319-B56A-46837C5DFD41}" type="datetimeFigureOut">
              <a:rPr lang="en-US" smtClean="0"/>
              <a:pPr/>
              <a:t>7/30/2018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2672616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A69ED-FD05-4319-B56A-46837C5DFD41}" type="datetimeFigureOut">
              <a:rPr lang="en-US" smtClean="0"/>
              <a:pPr/>
              <a:t>7/30/2018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2643766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EA69ED-FD05-4319-B56A-46837C5DFD41}" type="datetimeFigureOut">
              <a:rPr lang="en-US" smtClean="0"/>
              <a:pPr/>
              <a:t>7/30/2018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906297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EA69ED-FD05-4319-B56A-46837C5DFD41}" type="datetimeFigureOut">
              <a:rPr lang="en-US" smtClean="0"/>
              <a:pPr/>
              <a:t>7/30/2018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1661072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EA69ED-FD05-4319-B56A-46837C5DFD41}" type="datetimeFigureOut">
              <a:rPr lang="en-US" smtClean="0"/>
              <a:pPr/>
              <a:t>7/30/2018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1367509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EA69ED-FD05-4319-B56A-46837C5DFD41}" type="datetimeFigureOut">
              <a:rPr lang="en-US" smtClean="0"/>
              <a:pPr/>
              <a:t>7/30/2018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4246070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A69ED-FD05-4319-B56A-46837C5DFD41}" type="datetimeFigureOut">
              <a:rPr lang="en-US" smtClean="0"/>
              <a:pPr/>
              <a:t>7/30/2018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4244552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EA69ED-FD05-4319-B56A-46837C5DFD41}" type="datetimeFigureOut">
              <a:rPr lang="en-US" smtClean="0"/>
              <a:pPr/>
              <a:t>7/30/2018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3245470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EA69ED-FD05-4319-B56A-46837C5DFD41}" type="datetimeFigureOut">
              <a:rPr lang="en-US" smtClean="0"/>
              <a:pPr/>
              <a:t>7/30/2018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28859397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A69ED-FD05-4319-B56A-46837C5DFD41}" type="datetimeFigureOut">
              <a:rPr lang="en-US" smtClean="0"/>
              <a:pPr/>
              <a:t>7/30/2018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716140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A69ED-FD05-4319-B56A-46837C5DFD41}" type="datetimeFigureOut">
              <a:rPr lang="en-US" smtClean="0"/>
              <a:pPr/>
              <a:t>7/30/2018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3455268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A69ED-FD05-4319-B56A-46837C5DFD41}" type="datetimeFigureOut">
              <a:rPr lang="en-US" smtClean="0"/>
              <a:pPr/>
              <a:t>7/30/2018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D4127B-B2D1-4F6F-8E50-01B4B0E037D9}" type="slidenum">
              <a:rPr lang="en-US" smtClean="0"/>
              <a:pPr/>
              <a:t>‹N°›</a:t>
            </a:fld>
            <a:endParaRPr lang="en-US" dirty="0"/>
          </a:p>
        </p:txBody>
      </p:sp>
    </p:spTree>
    <p:extLst>
      <p:ext uri="{BB962C8B-B14F-4D97-AF65-F5344CB8AC3E}">
        <p14:creationId xmlns="" xmlns:p14="http://schemas.microsoft.com/office/powerpoint/2010/main" val="2519279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emf"/><Relationship Id="rId7"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000" b="1" dirty="0" smtClean="0">
                <a:latin typeface="Times New Roman" pitchFamily="18" charset="0"/>
                <a:cs typeface="Times New Roman" pitchFamily="18" charset="0"/>
              </a:rPr>
              <a:t>Essential oil and hydrosol of Moroccan spearmint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as possible antimicrobial products</a:t>
            </a:r>
            <a:r>
              <a:rPr lang="fr-FR"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fr-FR" sz="1800" dirty="0" smtClean="0"/>
              <a:t> </a:t>
            </a:r>
            <a:r>
              <a:rPr lang="fr-FR" sz="1600" dirty="0" smtClean="0">
                <a:latin typeface="Times New Roman" pitchFamily="18" charset="0"/>
                <a:cs typeface="Times New Roman" pitchFamily="18" charset="0"/>
              </a:rPr>
              <a:t>Nadia Zekri</a:t>
            </a:r>
            <a:r>
              <a:rPr lang="fr-FR" sz="1600" baseline="30000" dirty="0" smtClean="0">
                <a:latin typeface="Times New Roman" pitchFamily="18" charset="0"/>
                <a:cs typeface="Times New Roman" pitchFamily="18" charset="0"/>
              </a:rPr>
              <a:t>(1,2)</a:t>
            </a:r>
            <a:r>
              <a:rPr lang="fr-FR" sz="1600" dirty="0" smtClean="0">
                <a:latin typeface="Times New Roman" pitchFamily="18" charset="0"/>
                <a:cs typeface="Times New Roman" pitchFamily="18" charset="0"/>
              </a:rPr>
              <a:t>, Mohammed Alaoui El Belghiti</a:t>
            </a:r>
            <a:r>
              <a:rPr lang="fr-FR" sz="1600" baseline="30000" dirty="0" smtClean="0">
                <a:latin typeface="Times New Roman" pitchFamily="18" charset="0"/>
                <a:cs typeface="Times New Roman" pitchFamily="18" charset="0"/>
              </a:rPr>
              <a:t>(1)</a:t>
            </a:r>
            <a:r>
              <a:rPr lang="fr-FR" sz="1600" dirty="0" smtClean="0">
                <a:latin typeface="Times New Roman" pitchFamily="18" charset="0"/>
                <a:cs typeface="Times New Roman" pitchFamily="18" charset="0"/>
              </a:rPr>
              <a:t>, Touria Zair</a:t>
            </a:r>
            <a:r>
              <a:rPr lang="fr-FR" sz="1600" baseline="30000" dirty="0" smtClean="0">
                <a:latin typeface="Times New Roman" pitchFamily="18" charset="0"/>
                <a:cs typeface="Times New Roman" pitchFamily="18" charset="0"/>
              </a:rPr>
              <a:t>(2)</a:t>
            </a:r>
            <a:r>
              <a:rPr lang="fr-FR" sz="1800" dirty="0" smtClean="0"/>
              <a:t/>
            </a:r>
            <a:br>
              <a:rPr lang="fr-FR" sz="1800" dirty="0" smtClean="0"/>
            </a:br>
            <a:r>
              <a:rPr lang="fr-FR" sz="1800" baseline="30000" dirty="0" smtClean="0"/>
              <a:t>(</a:t>
            </a:r>
            <a:r>
              <a:rPr lang="en-US" sz="1600" baseline="30000" dirty="0" smtClean="0">
                <a:latin typeface="Times New Roman" pitchFamily="18" charset="0"/>
                <a:cs typeface="Times New Roman" pitchFamily="18" charset="0"/>
              </a:rPr>
              <a:t>1)</a:t>
            </a:r>
            <a:r>
              <a:rPr lang="en-US" sz="1600" dirty="0" smtClean="0">
                <a:latin typeface="Times New Roman" pitchFamily="18" charset="0"/>
                <a:cs typeface="Times New Roman" pitchFamily="18" charset="0"/>
              </a:rPr>
              <a:t>University of Sciences, Rabat, Morocco; </a:t>
            </a:r>
            <a:r>
              <a:rPr lang="en-US" sz="1600" baseline="30000" dirty="0" smtClean="0">
                <a:latin typeface="Times New Roman" pitchFamily="18" charset="0"/>
                <a:cs typeface="Times New Roman" pitchFamily="18" charset="0"/>
              </a:rPr>
              <a:t>(2) </a:t>
            </a:r>
            <a:r>
              <a:rPr lang="en-US" sz="1600" dirty="0" smtClean="0">
                <a:latin typeface="Times New Roman" pitchFamily="18" charset="0"/>
                <a:cs typeface="Times New Roman" pitchFamily="18" charset="0"/>
              </a:rPr>
              <a:t>University of Sciences, Meknes, Morocco</a:t>
            </a:r>
            <a:endParaRPr lang="en-US" sz="1600" dirty="0">
              <a:latin typeface="Times New Roman" pitchFamily="18" charset="0"/>
              <a:cs typeface="Times New Roman" pitchFamily="18" charset="0"/>
            </a:endParaRPr>
          </a:p>
        </p:txBody>
      </p:sp>
      <p:sp>
        <p:nvSpPr>
          <p:cNvPr id="3" name="Content Placeholder 2"/>
          <p:cNvSpPr>
            <a:spLocks noGrp="1"/>
          </p:cNvSpPr>
          <p:nvPr>
            <p:ph sz="half" idx="1"/>
          </p:nvPr>
        </p:nvSpPr>
        <p:spPr>
          <a:xfrm>
            <a:off x="457200" y="1600200"/>
            <a:ext cx="3429000" cy="4525963"/>
          </a:xfrm>
        </p:spPr>
        <p:txBody>
          <a:bodyPr>
            <a:normAutofit fontScale="77500" lnSpcReduction="20000"/>
          </a:bodyPr>
          <a:lstStyle/>
          <a:p>
            <a:pPr marL="0" indent="0" algn="just">
              <a:lnSpc>
                <a:spcPct val="120000"/>
              </a:lnSpc>
              <a:buNone/>
            </a:pPr>
            <a:r>
              <a:rPr lang="en-US" sz="800" b="1" dirty="0" smtClean="0">
                <a:latin typeface="Times New Roman" pitchFamily="18" charset="0"/>
                <a:cs typeface="Times New Roman" pitchFamily="18" charset="0"/>
              </a:rPr>
              <a:t>Introduction: </a:t>
            </a:r>
            <a:r>
              <a:rPr lang="en-US" sz="800" dirty="0" smtClean="0">
                <a:latin typeface="Times New Roman" pitchFamily="18" charset="0"/>
                <a:cs typeface="Times New Roman" pitchFamily="18" charset="0"/>
              </a:rPr>
              <a:t>The interest has increased, in recent decades, in the search for natural products and active compounds that could be an alternative to the use of antibiotics. Many works focused on the antimicrobial properties of plant extracts. The most essential oils (Eos) studied for their antibacterial properties belong to the Lamiaceae family. Many EOs from </a:t>
            </a:r>
            <a:r>
              <a:rPr lang="en-US" sz="800" i="1" dirty="0" smtClean="0">
                <a:latin typeface="Times New Roman" pitchFamily="18" charset="0"/>
                <a:cs typeface="Times New Roman" pitchFamily="18" charset="0"/>
              </a:rPr>
              <a:t>Mentha</a:t>
            </a:r>
            <a:r>
              <a:rPr lang="en-US" sz="800" dirty="0" smtClean="0">
                <a:latin typeface="Times New Roman" pitchFamily="18" charset="0"/>
                <a:cs typeface="Times New Roman" pitchFamily="18" charset="0"/>
              </a:rPr>
              <a:t> have proved their antimicrobial activity against pathogenic microorganisms in different parts of the world. The effectiveness Antimicrobial </a:t>
            </a:r>
            <a:r>
              <a:rPr lang="en-US" sz="800" i="1" dirty="0" smtClean="0">
                <a:latin typeface="Times New Roman" pitchFamily="18" charset="0"/>
                <a:cs typeface="Times New Roman" pitchFamily="18" charset="0"/>
              </a:rPr>
              <a:t>Mentha</a:t>
            </a:r>
            <a:r>
              <a:rPr lang="en-US" sz="800" dirty="0" smtClean="0">
                <a:latin typeface="Times New Roman" pitchFamily="18" charset="0"/>
                <a:cs typeface="Times New Roman" pitchFamily="18" charset="0"/>
              </a:rPr>
              <a:t> EO was found correlated often with their chemical composition. As for the hydrosols ((HYD), it did not benefit from the same interest. Some researches focused on the assessment of antibacterial hydrosols of some plants but on that of mints are still rare. </a:t>
            </a:r>
            <a:endParaRPr lang="fr-FR" sz="800" dirty="0" smtClean="0">
              <a:latin typeface="Times New Roman" pitchFamily="18" charset="0"/>
              <a:cs typeface="Times New Roman" pitchFamily="18" charset="0"/>
            </a:endParaRPr>
          </a:p>
          <a:p>
            <a:pPr marL="0" indent="0" algn="just">
              <a:lnSpc>
                <a:spcPct val="120000"/>
              </a:lnSpc>
              <a:buNone/>
            </a:pPr>
            <a:r>
              <a:rPr lang="en-US" sz="800" b="1" dirty="0" smtClean="0">
                <a:latin typeface="Times New Roman" pitchFamily="18" charset="0"/>
                <a:cs typeface="Times New Roman" pitchFamily="18" charset="0"/>
              </a:rPr>
              <a:t>Aim: </a:t>
            </a:r>
            <a:r>
              <a:rPr lang="en-US" sz="800" dirty="0" smtClean="0">
                <a:latin typeface="Times New Roman" pitchFamily="18" charset="0"/>
                <a:cs typeface="Times New Roman" pitchFamily="18" charset="0"/>
              </a:rPr>
              <a:t>To examine the in vitro antimicrobial activity of EO and HYD of the leaves and flowers of Moroccan native </a:t>
            </a:r>
            <a:r>
              <a:rPr lang="en-US" sz="800" i="1" dirty="0" smtClean="0">
                <a:latin typeface="Times New Roman" pitchFamily="18" charset="0"/>
                <a:cs typeface="Times New Roman" pitchFamily="18" charset="0"/>
              </a:rPr>
              <a:t>M. spicata L. </a:t>
            </a:r>
            <a:r>
              <a:rPr lang="en-US" sz="800" dirty="0" smtClean="0">
                <a:latin typeface="Times New Roman" pitchFamily="18" charset="0"/>
                <a:cs typeface="Times New Roman" pitchFamily="18" charset="0"/>
              </a:rPr>
              <a:t>This plant is the most used mint by Moroccan people in the traditional medicine, for flavoring tea and for pharmaceutical and industrial purposes.</a:t>
            </a:r>
            <a:endParaRPr lang="en-US" sz="800" i="1" dirty="0" smtClean="0">
              <a:latin typeface="Times New Roman" pitchFamily="18" charset="0"/>
              <a:cs typeface="Times New Roman" pitchFamily="18" charset="0"/>
            </a:endParaRPr>
          </a:p>
          <a:p>
            <a:pPr marL="0" lvl="0" indent="0" algn="just">
              <a:lnSpc>
                <a:spcPct val="120000"/>
              </a:lnSpc>
              <a:buNone/>
            </a:pPr>
            <a:r>
              <a:rPr lang="en-US" sz="800" b="1" dirty="0" smtClean="0">
                <a:latin typeface="Times New Roman" pitchFamily="18" charset="0"/>
                <a:cs typeface="Times New Roman" pitchFamily="18" charset="0"/>
              </a:rPr>
              <a:t>Method: </a:t>
            </a:r>
            <a:r>
              <a:rPr lang="en-US" sz="800" dirty="0" smtClean="0">
                <a:latin typeface="Times New Roman" pitchFamily="18" charset="0"/>
                <a:cs typeface="Times New Roman" pitchFamily="18" charset="0"/>
              </a:rPr>
              <a:t>The EO and HYD of spearmint were obtained by hydro-distillation using Clevenger apparatus then analyzed by CG-MS and CG-FID. Both extracts were tested by using agar disc diffusion and dilution broth methods. We used the Mueller Hinton Agar (MHA) culture medium prepared from 40 g of powder in 1000 ml of distilled water; Heated and stirred to obtain a medium completely dissolved. After sterilization in an autoclave at 121°C. for 15 minutes, we have allowed to cool then poured into Petri dishes made of sterile plastics. The bacterial suspension (10</a:t>
            </a:r>
            <a:r>
              <a:rPr lang="en-US" sz="800" baseline="30000" dirty="0" smtClean="0">
                <a:latin typeface="Times New Roman" pitchFamily="18" charset="0"/>
                <a:cs typeface="Times New Roman" pitchFamily="18" charset="0"/>
              </a:rPr>
              <a:t>8</a:t>
            </a:r>
            <a:r>
              <a:rPr lang="en-US" sz="800" dirty="0" smtClean="0">
                <a:latin typeface="Times New Roman" pitchFamily="18" charset="0"/>
                <a:cs typeface="Times New Roman" pitchFamily="18" charset="0"/>
              </a:rPr>
              <a:t> CFU/ml) inoculated onto the surface of the culture medium (MHA) in a petri dish with a cotton swab. The paper filter discs (6 mm diameter) loaded with 5 μl, 10 μl, 15 μl and 20 μl of the pure EO and HYD are placed in the Petri dishes inoculated and antibiotic disc (gentamicin 10 meg) is deposited as positive control. A disc containing saline is used as a negative control. Incubation is carried out for 24 hours at 37°C. Zones of inhibition around disks were measured using a transparent ruler (mm). The macrodilution method in a liquid medium was used to determine the minimal inhibitory concentrations (MIC) and minimum bactericidal concentrations (MBC) of EO and HYD. For the DMSO solution, we added a quantity of EO 60/40 (DMSO / EO: v /v) to obtain a stock solution homogeneous. From the stock solution, we selected specific volumes to have final concentrations about 0,15; 0,30; 0,60; 1,20; 2,40; 4,80; 9,60; 19,20; 38,40; 76,80 (μl/ml) that were aseptically added to a series of test tubes containing a Sterile Mueller-Hinton volume in ml. Each tube of the set, containing 3.96 ml of the test solution (broth + EO), was inoculated with 40 μl of standard inoculum (10</a:t>
            </a:r>
            <a:r>
              <a:rPr lang="en-US" sz="800" baseline="30000" dirty="0" smtClean="0">
                <a:latin typeface="Times New Roman" pitchFamily="18" charset="0"/>
                <a:cs typeface="Times New Roman" pitchFamily="18" charset="0"/>
              </a:rPr>
              <a:t>8</a:t>
            </a:r>
            <a:r>
              <a:rPr lang="en-US" sz="800" dirty="0" smtClean="0">
                <a:latin typeface="Times New Roman" pitchFamily="18" charset="0"/>
                <a:cs typeface="Times New Roman" pitchFamily="18" charset="0"/>
              </a:rPr>
              <a:t> CFU/ml). For the HYD, we proceeded in the same way but without adding DMSO. The concentrations applied are: 2; 4; 8; 16; 32; 64; 128; 256 and 512 μl/ ml. This inoculum was obtained in the form of a suspension in sterile saline solution (0.9% NaCl). The final volume of the solution in each tube is equal to 4 ml. After incubation for 18 to 24 hours at 37°C, the MIC values ​​of the EO are determined. </a:t>
            </a:r>
          </a:p>
          <a:p>
            <a:pPr marL="0" lvl="0" indent="0" algn="just">
              <a:lnSpc>
                <a:spcPct val="120000"/>
              </a:lnSpc>
              <a:buNone/>
            </a:pPr>
            <a:endParaRPr lang="en-US" sz="800" b="1" dirty="0" smtClean="0">
              <a:latin typeface="Times New Roman" pitchFamily="18" charset="0"/>
              <a:cs typeface="Times New Roman" pitchFamily="18" charset="0"/>
            </a:endParaRPr>
          </a:p>
          <a:p>
            <a:pPr marL="0" lvl="0" indent="0" algn="ctr">
              <a:lnSpc>
                <a:spcPct val="120000"/>
              </a:lnSpc>
              <a:buNone/>
            </a:pPr>
            <a:endParaRPr lang="en-US" sz="800" b="1" dirty="0" smtClean="0">
              <a:latin typeface="Times New Roman" pitchFamily="18" charset="0"/>
              <a:cs typeface="Times New Roman" pitchFamily="18" charset="0"/>
            </a:endParaRPr>
          </a:p>
          <a:p>
            <a:pPr marL="0" lvl="0" indent="0" algn="ctr">
              <a:lnSpc>
                <a:spcPct val="120000"/>
              </a:lnSpc>
              <a:buNone/>
            </a:pPr>
            <a:endParaRPr lang="en-US" sz="800" b="1" dirty="0" smtClean="0">
              <a:latin typeface="Times New Roman" pitchFamily="18" charset="0"/>
              <a:cs typeface="Times New Roman" pitchFamily="18" charset="0"/>
            </a:endParaRPr>
          </a:p>
          <a:p>
            <a:pPr marL="0" lvl="0" indent="0">
              <a:lnSpc>
                <a:spcPct val="120000"/>
              </a:lnSpc>
              <a:buNone/>
            </a:pPr>
            <a:r>
              <a:rPr lang="en-US" sz="900" b="1" dirty="0" smtClean="0">
                <a:latin typeface="Times New Roman" pitchFamily="18" charset="0"/>
                <a:cs typeface="Times New Roman" pitchFamily="18" charset="0"/>
              </a:rPr>
              <a:t>Fig 1. Antibacterial tests for determination</a:t>
            </a:r>
          </a:p>
          <a:p>
            <a:pPr marL="0" lvl="0" indent="0">
              <a:lnSpc>
                <a:spcPct val="120000"/>
              </a:lnSpc>
              <a:buNone/>
            </a:pPr>
            <a:r>
              <a:rPr lang="en-US" sz="900" b="1" dirty="0" smtClean="0">
                <a:latin typeface="Times New Roman" pitchFamily="18" charset="0"/>
                <a:cs typeface="Times New Roman" pitchFamily="18" charset="0"/>
              </a:rPr>
              <a:t>           MIC and MIB concentrations</a:t>
            </a:r>
          </a:p>
        </p:txBody>
      </p:sp>
      <p:sp>
        <p:nvSpPr>
          <p:cNvPr id="5" name="Content Placeholder 4"/>
          <p:cNvSpPr>
            <a:spLocks noGrp="1"/>
          </p:cNvSpPr>
          <p:nvPr>
            <p:ph sz="half" idx="2"/>
          </p:nvPr>
        </p:nvSpPr>
        <p:spPr>
          <a:xfrm>
            <a:off x="4038600" y="1676400"/>
            <a:ext cx="2952190" cy="4724400"/>
          </a:xfrm>
        </p:spPr>
        <p:txBody>
          <a:bodyPr>
            <a:normAutofit fontScale="77500" lnSpcReduction="20000"/>
          </a:bodyPr>
          <a:lstStyle/>
          <a:p>
            <a:pPr marL="0" indent="0" algn="just">
              <a:lnSpc>
                <a:spcPct val="110000"/>
              </a:lnSpc>
              <a:buNone/>
            </a:pPr>
            <a:r>
              <a:rPr lang="en-US" sz="800" b="1" dirty="0" smtClean="0">
                <a:latin typeface="Times New Roman" pitchFamily="18" charset="0"/>
                <a:cs typeface="Times New Roman" pitchFamily="18" charset="0"/>
              </a:rPr>
              <a:t>Conclusion: </a:t>
            </a:r>
            <a:r>
              <a:rPr lang="en-US" sz="800" dirty="0" smtClean="0">
                <a:latin typeface="Times New Roman" pitchFamily="18" charset="0"/>
                <a:cs typeface="Times New Roman" pitchFamily="18" charset="0"/>
              </a:rPr>
              <a:t>The results of analyses of EO and Hydr spearmint and antibacterials tests led concluding: </a:t>
            </a:r>
            <a:endParaRPr lang="en-US" sz="800" dirty="0">
              <a:latin typeface="Times New Roman" pitchFamily="18" charset="0"/>
              <a:cs typeface="Times New Roman" pitchFamily="18" charset="0"/>
            </a:endParaRPr>
          </a:p>
          <a:p>
            <a:pPr marL="0" lvl="0" indent="0" algn="just">
              <a:lnSpc>
                <a:spcPct val="110000"/>
              </a:lnSpc>
              <a:buNone/>
            </a:pPr>
            <a:r>
              <a:rPr lang="en-US" sz="800" dirty="0" smtClean="0">
                <a:latin typeface="Times New Roman" pitchFamily="18" charset="0"/>
                <a:cs typeface="Times New Roman" pitchFamily="18" charset="0"/>
              </a:rPr>
              <a:t>1.The chemical profiles were different: the main components of EO were carvone (71,56%) and limonene (10,50%) while the Hyd was dominated by 1,8 cineol (22,58%) and camphor (3,53%).</a:t>
            </a:r>
            <a:endParaRPr lang="en-US" sz="800" dirty="0">
              <a:latin typeface="Times New Roman" pitchFamily="18" charset="0"/>
              <a:cs typeface="Times New Roman" pitchFamily="18" charset="0"/>
            </a:endParaRPr>
          </a:p>
          <a:p>
            <a:pPr algn="just">
              <a:buNone/>
            </a:pPr>
            <a:r>
              <a:rPr lang="en-US" sz="800" dirty="0" smtClean="0">
                <a:latin typeface="Times New Roman" pitchFamily="18" charset="0"/>
                <a:cs typeface="Times New Roman" pitchFamily="18" charset="0"/>
              </a:rPr>
              <a:t>2.The antimicrobial activity of </a:t>
            </a:r>
            <a:r>
              <a:rPr lang="en-US" sz="800" i="1" dirty="0" smtClean="0">
                <a:latin typeface="Times New Roman" pitchFamily="18" charset="0"/>
                <a:cs typeface="Times New Roman" pitchFamily="18" charset="0"/>
              </a:rPr>
              <a:t>M. Spicata</a:t>
            </a:r>
            <a:r>
              <a:rPr lang="en-US" sz="800" dirty="0" smtClean="0">
                <a:latin typeface="Times New Roman" pitchFamily="18" charset="0"/>
                <a:cs typeface="Times New Roman" pitchFamily="18" charset="0"/>
              </a:rPr>
              <a:t> has been proven. The high concentration of   </a:t>
            </a:r>
          </a:p>
          <a:p>
            <a:pPr algn="just">
              <a:buNone/>
            </a:pPr>
            <a:r>
              <a:rPr lang="en-US" sz="800" dirty="0" smtClean="0">
                <a:latin typeface="Times New Roman" pitchFamily="18" charset="0"/>
                <a:cs typeface="Times New Roman" pitchFamily="18" charset="0"/>
              </a:rPr>
              <a:t>carvone can be used as an explanation for the traditional uses of this plant for the treatment </a:t>
            </a:r>
          </a:p>
          <a:p>
            <a:pPr algn="just">
              <a:buNone/>
            </a:pPr>
            <a:r>
              <a:rPr lang="en-US" sz="800" dirty="0" smtClean="0">
                <a:latin typeface="Times New Roman" pitchFamily="18" charset="0"/>
                <a:cs typeface="Times New Roman" pitchFamily="18" charset="0"/>
              </a:rPr>
              <a:t>of microbial diseases.</a:t>
            </a:r>
            <a:r>
              <a:rPr lang="fr-FR" sz="800" dirty="0" smtClean="0">
                <a:latin typeface="Times New Roman" pitchFamily="18" charset="0"/>
                <a:cs typeface="Times New Roman" pitchFamily="18" charset="0"/>
              </a:rPr>
              <a:t> So, </a:t>
            </a:r>
            <a:r>
              <a:rPr lang="en-US" sz="800" dirty="0" smtClean="0">
                <a:latin typeface="Times New Roman" pitchFamily="18" charset="0"/>
                <a:cs typeface="Times New Roman" pitchFamily="18" charset="0"/>
              </a:rPr>
              <a:t>the use of mint EO as antibiotics or alternatives to synthetic </a:t>
            </a:r>
          </a:p>
          <a:p>
            <a:pPr algn="just">
              <a:buNone/>
            </a:pPr>
            <a:r>
              <a:rPr lang="en-US" sz="800" dirty="0" smtClean="0">
                <a:latin typeface="Times New Roman" pitchFamily="18" charset="0"/>
                <a:cs typeface="Times New Roman" pitchFamily="18" charset="0"/>
              </a:rPr>
              <a:t>molecules can be suggested. </a:t>
            </a:r>
            <a:endParaRPr lang="fr-FR" sz="800" dirty="0" smtClean="0">
              <a:latin typeface="Times New Roman" pitchFamily="18" charset="0"/>
              <a:cs typeface="Times New Roman" pitchFamily="18" charset="0"/>
            </a:endParaRPr>
          </a:p>
          <a:p>
            <a:pPr algn="just">
              <a:buNone/>
            </a:pPr>
            <a:r>
              <a:rPr lang="en-US" sz="800" dirty="0" smtClean="0">
                <a:latin typeface="Times New Roman" pitchFamily="18" charset="0"/>
                <a:cs typeface="Times New Roman" pitchFamily="18" charset="0"/>
              </a:rPr>
              <a:t>3.The results of the HYD evaluation led deducing that this natural product exhibits an  </a:t>
            </a:r>
          </a:p>
          <a:p>
            <a:pPr algn="just">
              <a:buNone/>
            </a:pPr>
            <a:r>
              <a:rPr lang="en-US" sz="800" dirty="0" smtClean="0">
                <a:latin typeface="Times New Roman" pitchFamily="18" charset="0"/>
                <a:cs typeface="Times New Roman" pitchFamily="18" charset="0"/>
              </a:rPr>
              <a:t>antibacterial activity with respect to certain microorganisms. It can also be a source for the </a:t>
            </a:r>
          </a:p>
          <a:p>
            <a:pPr algn="just">
              <a:buNone/>
            </a:pPr>
            <a:r>
              <a:rPr lang="en-US" sz="800" dirty="0" smtClean="0">
                <a:latin typeface="Times New Roman" pitchFamily="18" charset="0"/>
                <a:cs typeface="Times New Roman" pitchFamily="18" charset="0"/>
              </a:rPr>
              <a:t>isolation of high value compounds like carvone used in aromatherapy, cosmetic industry </a:t>
            </a:r>
          </a:p>
          <a:p>
            <a:pPr algn="just">
              <a:buNone/>
            </a:pPr>
            <a:r>
              <a:rPr lang="en-US" sz="800" dirty="0" smtClean="0">
                <a:latin typeface="Times New Roman" pitchFamily="18" charset="0"/>
                <a:cs typeface="Times New Roman" pitchFamily="18" charset="0"/>
              </a:rPr>
              <a:t>and other therapeutic virtues. Further studies are recommended to verify </a:t>
            </a:r>
            <a:r>
              <a:rPr lang="en-US" sz="800" smtClean="0">
                <a:latin typeface="Times New Roman" pitchFamily="18" charset="0"/>
                <a:cs typeface="Times New Roman" pitchFamily="18" charset="0"/>
              </a:rPr>
              <a:t>the effectiveness </a:t>
            </a:r>
          </a:p>
          <a:p>
            <a:pPr algn="just">
              <a:buNone/>
            </a:pPr>
            <a:r>
              <a:rPr lang="en-US" sz="800" smtClean="0">
                <a:latin typeface="Times New Roman" pitchFamily="18" charset="0"/>
                <a:cs typeface="Times New Roman" pitchFamily="18" charset="0"/>
              </a:rPr>
              <a:t>of </a:t>
            </a:r>
            <a:r>
              <a:rPr lang="en-US" sz="800" dirty="0" smtClean="0">
                <a:latin typeface="Times New Roman" pitchFamily="18" charset="0"/>
                <a:cs typeface="Times New Roman" pitchFamily="18" charset="0"/>
              </a:rPr>
              <a:t>this HYD against various microbial strains.</a:t>
            </a:r>
            <a:endParaRPr lang="fr-FR" sz="800" dirty="0" smtClean="0">
              <a:latin typeface="Times New Roman" pitchFamily="18" charset="0"/>
              <a:cs typeface="Times New Roman" pitchFamily="18" charset="0"/>
            </a:endParaRPr>
          </a:p>
          <a:p>
            <a:pPr algn="just">
              <a:lnSpc>
                <a:spcPct val="110000"/>
              </a:lnSpc>
              <a:buNone/>
            </a:pPr>
            <a:endParaRPr lang="en-US" sz="800" dirty="0" smtClean="0">
              <a:latin typeface="Times New Roman" pitchFamily="18" charset="0"/>
              <a:cs typeface="Times New Roman" pitchFamily="18" charset="0"/>
            </a:endParaRPr>
          </a:p>
          <a:p>
            <a:pPr algn="just">
              <a:lnSpc>
                <a:spcPct val="110000"/>
              </a:lnSpc>
            </a:pPr>
            <a:endParaRPr lang="en-US" sz="800" dirty="0">
              <a:latin typeface="Times New Roman" pitchFamily="18" charset="0"/>
              <a:cs typeface="Times New Roman" pitchFamily="18" charset="0"/>
            </a:endParaRPr>
          </a:p>
          <a:p>
            <a:pPr algn="just">
              <a:lnSpc>
                <a:spcPct val="110000"/>
              </a:lnSpc>
            </a:pPr>
            <a:endParaRPr lang="en-US" sz="800" dirty="0" smtClean="0">
              <a:latin typeface="Times New Roman" pitchFamily="18" charset="0"/>
              <a:cs typeface="Times New Roman" pitchFamily="18" charset="0"/>
            </a:endParaRPr>
          </a:p>
          <a:p>
            <a:pPr algn="just">
              <a:lnSpc>
                <a:spcPct val="110000"/>
              </a:lnSpc>
            </a:pPr>
            <a:endParaRPr lang="en-US" sz="800" dirty="0">
              <a:latin typeface="Times New Roman" pitchFamily="18" charset="0"/>
              <a:cs typeface="Times New Roman" pitchFamily="18" charset="0"/>
            </a:endParaRPr>
          </a:p>
          <a:p>
            <a:pPr algn="just">
              <a:lnSpc>
                <a:spcPct val="110000"/>
              </a:lnSpc>
            </a:pPr>
            <a:endParaRPr lang="en-US" sz="800" dirty="0" smtClean="0">
              <a:latin typeface="Times New Roman" pitchFamily="18" charset="0"/>
              <a:cs typeface="Times New Roman" pitchFamily="18" charset="0"/>
            </a:endParaRPr>
          </a:p>
          <a:p>
            <a:pPr algn="just">
              <a:lnSpc>
                <a:spcPct val="110000"/>
              </a:lnSpc>
            </a:pPr>
            <a:endParaRPr lang="en-US" sz="800" dirty="0" smtClean="0">
              <a:latin typeface="Times New Roman" pitchFamily="18" charset="0"/>
              <a:cs typeface="Times New Roman" pitchFamily="18" charset="0"/>
            </a:endParaRPr>
          </a:p>
          <a:p>
            <a:pPr algn="just">
              <a:lnSpc>
                <a:spcPct val="110000"/>
              </a:lnSpc>
            </a:pPr>
            <a:endParaRPr lang="en-US" sz="800" dirty="0">
              <a:latin typeface="Times New Roman" pitchFamily="18" charset="0"/>
              <a:cs typeface="Times New Roman" pitchFamily="18" charset="0"/>
            </a:endParaRPr>
          </a:p>
          <a:p>
            <a:pPr algn="just">
              <a:lnSpc>
                <a:spcPct val="110000"/>
              </a:lnSpc>
            </a:pPr>
            <a:endParaRPr lang="en-US" sz="800" dirty="0" smtClean="0">
              <a:latin typeface="Times New Roman" pitchFamily="18" charset="0"/>
              <a:cs typeface="Times New Roman" pitchFamily="18" charset="0"/>
            </a:endParaRPr>
          </a:p>
          <a:p>
            <a:pPr algn="just">
              <a:lnSpc>
                <a:spcPct val="110000"/>
              </a:lnSpc>
            </a:pPr>
            <a:endParaRPr lang="en-US" sz="800" dirty="0">
              <a:latin typeface="Times New Roman" pitchFamily="18" charset="0"/>
              <a:cs typeface="Times New Roman" pitchFamily="18" charset="0"/>
            </a:endParaRPr>
          </a:p>
          <a:p>
            <a:pPr algn="just">
              <a:lnSpc>
                <a:spcPct val="110000"/>
              </a:lnSpc>
            </a:pPr>
            <a:endParaRPr lang="en-US" sz="800" dirty="0" smtClean="0">
              <a:latin typeface="Times New Roman" pitchFamily="18" charset="0"/>
              <a:cs typeface="Times New Roman" pitchFamily="18" charset="0"/>
            </a:endParaRPr>
          </a:p>
          <a:p>
            <a:pPr marL="0" indent="0" algn="ctr">
              <a:lnSpc>
                <a:spcPct val="110000"/>
              </a:lnSpc>
              <a:buNone/>
            </a:pPr>
            <a:endParaRPr lang="en-US" sz="800" b="1" dirty="0" smtClean="0">
              <a:latin typeface="Times New Roman" pitchFamily="18" charset="0"/>
              <a:cs typeface="Times New Roman" pitchFamily="18" charset="0"/>
            </a:endParaRPr>
          </a:p>
          <a:p>
            <a:pPr marL="0" indent="0">
              <a:lnSpc>
                <a:spcPct val="110000"/>
              </a:lnSpc>
              <a:buNone/>
            </a:pPr>
            <a:endParaRPr lang="en-US" sz="800" b="1" dirty="0">
              <a:latin typeface="Times New Roman" pitchFamily="18" charset="0"/>
              <a:cs typeface="Times New Roman" pitchFamily="18" charset="0"/>
            </a:endParaRPr>
          </a:p>
          <a:p>
            <a:pPr marL="0" indent="0" algn="ctr">
              <a:lnSpc>
                <a:spcPct val="110000"/>
              </a:lnSpc>
              <a:buNone/>
            </a:pPr>
            <a:endParaRPr lang="en-US" sz="800" b="1" dirty="0" smtClean="0">
              <a:latin typeface="Times New Roman" pitchFamily="18" charset="0"/>
              <a:cs typeface="Times New Roman" pitchFamily="18" charset="0"/>
            </a:endParaRPr>
          </a:p>
          <a:p>
            <a:pPr marL="0" indent="0" algn="ctr">
              <a:lnSpc>
                <a:spcPct val="110000"/>
              </a:lnSpc>
              <a:buNone/>
            </a:pPr>
            <a:endParaRPr lang="en-US" sz="800" b="1" dirty="0">
              <a:latin typeface="Times New Roman" pitchFamily="18" charset="0"/>
              <a:cs typeface="Times New Roman" pitchFamily="18" charset="0"/>
            </a:endParaRPr>
          </a:p>
          <a:p>
            <a:pPr marL="0" indent="0" algn="ctr">
              <a:lnSpc>
                <a:spcPct val="110000"/>
              </a:lnSpc>
              <a:buNone/>
            </a:pPr>
            <a:endParaRPr lang="en-US" sz="800" b="1" dirty="0" smtClean="0">
              <a:latin typeface="Times New Roman" pitchFamily="18" charset="0"/>
              <a:cs typeface="Times New Roman" pitchFamily="18" charset="0"/>
            </a:endParaRPr>
          </a:p>
          <a:p>
            <a:pPr marL="0" indent="0" algn="ctr">
              <a:lnSpc>
                <a:spcPct val="110000"/>
              </a:lnSpc>
              <a:buNone/>
            </a:pPr>
            <a:endParaRPr lang="en-US" sz="800" b="1" dirty="0">
              <a:latin typeface="Times New Roman" pitchFamily="18" charset="0"/>
              <a:cs typeface="Times New Roman" pitchFamily="18" charset="0"/>
            </a:endParaRPr>
          </a:p>
          <a:p>
            <a:pPr marL="0" indent="0" algn="ctr">
              <a:lnSpc>
                <a:spcPct val="110000"/>
              </a:lnSpc>
              <a:buNone/>
            </a:pPr>
            <a:endParaRPr lang="en-US" sz="800" b="1" dirty="0" smtClean="0">
              <a:latin typeface="Times New Roman" pitchFamily="18" charset="0"/>
              <a:cs typeface="Times New Roman" pitchFamily="18" charset="0"/>
            </a:endParaRPr>
          </a:p>
          <a:p>
            <a:pPr marL="0" indent="0">
              <a:buNone/>
            </a:pPr>
            <a:endParaRPr lang="en-IN" sz="900" b="1" dirty="0" smtClean="0">
              <a:latin typeface="Times New Roman" pitchFamily="18" charset="0"/>
              <a:cs typeface="Times New Roman" pitchFamily="18" charset="0"/>
            </a:endParaRPr>
          </a:p>
          <a:p>
            <a:pPr marL="0" indent="0" algn="ctr">
              <a:buNone/>
            </a:pPr>
            <a:endParaRPr lang="en-IN" sz="900" b="1" dirty="0" smtClean="0">
              <a:latin typeface="Times New Roman" pitchFamily="18" charset="0"/>
              <a:cs typeface="Times New Roman" pitchFamily="18" charset="0"/>
            </a:endParaRPr>
          </a:p>
          <a:p>
            <a:pPr marL="0" indent="0" algn="ctr">
              <a:buNone/>
            </a:pPr>
            <a:endParaRPr lang="en-IN" sz="900" b="1" dirty="0">
              <a:latin typeface="Times New Roman" pitchFamily="18" charset="0"/>
              <a:cs typeface="Times New Roman" pitchFamily="18" charset="0"/>
            </a:endParaRPr>
          </a:p>
          <a:p>
            <a:pPr marL="0" indent="0" algn="ctr">
              <a:buNone/>
            </a:pPr>
            <a:endParaRPr lang="en-IN" sz="900" b="1" dirty="0" smtClean="0">
              <a:latin typeface="Times New Roman" pitchFamily="18" charset="0"/>
              <a:cs typeface="Times New Roman" pitchFamily="18" charset="0"/>
            </a:endParaRPr>
          </a:p>
          <a:p>
            <a:pPr marL="0" indent="0" algn="ctr">
              <a:buNone/>
            </a:pPr>
            <a:endParaRPr lang="en-IN" sz="900" b="1" dirty="0" smtClean="0">
              <a:latin typeface="Times New Roman" pitchFamily="18" charset="0"/>
              <a:cs typeface="Times New Roman" pitchFamily="18" charset="0"/>
            </a:endParaRPr>
          </a:p>
          <a:p>
            <a:pPr marL="0" indent="0">
              <a:lnSpc>
                <a:spcPct val="110000"/>
              </a:lnSpc>
              <a:buNone/>
            </a:pPr>
            <a:endParaRPr lang="en-US" sz="900" b="1" dirty="0">
              <a:latin typeface="Times New Roman" pitchFamily="18" charset="0"/>
              <a:cs typeface="Times New Roman" pitchFamily="18" charset="0"/>
            </a:endParaRPr>
          </a:p>
        </p:txBody>
      </p:sp>
      <p:sp>
        <p:nvSpPr>
          <p:cNvPr id="15" name="TextBox 14"/>
          <p:cNvSpPr txBox="1"/>
          <p:nvPr/>
        </p:nvSpPr>
        <p:spPr>
          <a:xfrm>
            <a:off x="4000496" y="5643578"/>
            <a:ext cx="1676400" cy="307777"/>
          </a:xfrm>
          <a:prstGeom prst="rect">
            <a:avLst/>
          </a:prstGeom>
          <a:noFill/>
        </p:spPr>
        <p:txBody>
          <a:bodyPr wrap="square" rtlCol="0">
            <a:spAutoFit/>
          </a:bodyPr>
          <a:lstStyle/>
          <a:p>
            <a:r>
              <a:rPr lang="en-US" sz="700" b="1" dirty="0" smtClean="0">
                <a:latin typeface="Times New Roman" pitchFamily="18" charset="0"/>
                <a:cs typeface="Times New Roman" pitchFamily="18" charset="0"/>
              </a:rPr>
              <a:t>Fig 2: Inhibition zone (mm) of bacteria strains by EO spearmint</a:t>
            </a:r>
            <a:endParaRPr lang="en-US" sz="700" b="1" dirty="0">
              <a:latin typeface="Times New Roman" pitchFamily="18" charset="0"/>
              <a:cs typeface="Times New Roman" pitchFamily="18" charset="0"/>
            </a:endParaRPr>
          </a:p>
        </p:txBody>
      </p:sp>
      <p:sp>
        <p:nvSpPr>
          <p:cNvPr id="17" name="Rectangle 16"/>
          <p:cNvSpPr/>
          <p:nvPr/>
        </p:nvSpPr>
        <p:spPr>
          <a:xfrm>
            <a:off x="4000496" y="2928934"/>
            <a:ext cx="2714644" cy="210827"/>
          </a:xfrm>
          <a:prstGeom prst="rect">
            <a:avLst/>
          </a:prstGeom>
        </p:spPr>
        <p:txBody>
          <a:bodyPr wrap="square">
            <a:spAutoFit/>
          </a:bodyPr>
          <a:lstStyle/>
          <a:p>
            <a:pPr algn="ctr">
              <a:lnSpc>
                <a:spcPct val="110000"/>
              </a:lnSpc>
            </a:pPr>
            <a:r>
              <a:rPr lang="en-US" sz="700" b="1" dirty="0" smtClean="0">
                <a:latin typeface="Times New Roman" pitchFamily="18" charset="0"/>
                <a:cs typeface="Times New Roman" pitchFamily="18" charset="0"/>
              </a:rPr>
              <a:t>Table 2. Zone of inhibition (IZ) of tested germs by spearmint EO</a:t>
            </a:r>
          </a:p>
        </p:txBody>
      </p:sp>
      <p:pic>
        <p:nvPicPr>
          <p:cNvPr id="10"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223125" y="149225"/>
            <a:ext cx="5730875" cy="231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 name="Image 19" descr="C:\Users\le\Desktop\act.tif"/>
          <p:cNvPicPr/>
          <p:nvPr/>
        </p:nvPicPr>
        <p:blipFill>
          <a:blip r:embed="rId4" cstate="print"/>
          <a:srcRect/>
          <a:stretch>
            <a:fillRect/>
          </a:stretch>
        </p:blipFill>
        <p:spPr bwMode="auto">
          <a:xfrm>
            <a:off x="2214546" y="4786322"/>
            <a:ext cx="1571636" cy="1143008"/>
          </a:xfrm>
          <a:prstGeom prst="rect">
            <a:avLst/>
          </a:prstGeom>
          <a:noFill/>
          <a:ln w="9525">
            <a:solidFill>
              <a:srgbClr val="00B050"/>
            </a:solidFill>
            <a:miter lim="800000"/>
            <a:headEnd/>
            <a:tailEnd/>
          </a:ln>
        </p:spPr>
      </p:pic>
      <p:graphicFrame>
        <p:nvGraphicFramePr>
          <p:cNvPr id="21" name="Tableau 20"/>
          <p:cNvGraphicFramePr>
            <a:graphicFrameLocks noGrp="1"/>
          </p:cNvGraphicFramePr>
          <p:nvPr/>
        </p:nvGraphicFramePr>
        <p:xfrm>
          <a:off x="4143372" y="3143248"/>
          <a:ext cx="2571768" cy="1007358"/>
        </p:xfrm>
        <a:graphic>
          <a:graphicData uri="http://schemas.openxmlformats.org/drawingml/2006/table">
            <a:tbl>
              <a:tblPr firstRow="1" bandRow="1">
                <a:tableStyleId>{8799B23B-EC83-4686-B30A-512413B5E67A}</a:tableStyleId>
              </a:tblPr>
              <a:tblGrid>
                <a:gridCol w="928694"/>
                <a:gridCol w="857256"/>
                <a:gridCol w="785818"/>
              </a:tblGrid>
              <a:tr h="173304">
                <a:tc>
                  <a:txBody>
                    <a:bodyPr/>
                    <a:lstStyle/>
                    <a:p>
                      <a:pPr marL="68580" algn="ctr" defTabSz="914400" rtl="0" eaLnBrk="1" latinLnBrk="0" hangingPunct="1">
                        <a:lnSpc>
                          <a:spcPct val="100000"/>
                        </a:lnSpc>
                        <a:spcAft>
                          <a:spcPts val="0"/>
                        </a:spcAft>
                      </a:pPr>
                      <a:r>
                        <a:rPr lang="fr-FR" sz="600" b="1" kern="1200" dirty="0" smtClean="0">
                          <a:solidFill>
                            <a:schemeClr val="dk1"/>
                          </a:solidFill>
                          <a:latin typeface="Times New Roman" pitchFamily="18" charset="0"/>
                          <a:ea typeface="+mn-ea"/>
                          <a:cs typeface="Times New Roman" pitchFamily="18" charset="0"/>
                        </a:rPr>
                        <a:t>Bacteria</a:t>
                      </a:r>
                      <a:endParaRPr lang="fr-FR" sz="600" b="1" kern="1200" dirty="0">
                        <a:solidFill>
                          <a:schemeClr val="dk1"/>
                        </a:solidFill>
                        <a:latin typeface="Times New Roman" pitchFamily="18" charset="0"/>
                        <a:ea typeface="+mn-ea"/>
                        <a:cs typeface="Times New Roman" pitchFamily="18" charset="0"/>
                      </a:endParaRPr>
                    </a:p>
                  </a:txBody>
                  <a:tcPr/>
                </a:tc>
                <a:tc>
                  <a:txBody>
                    <a:bodyPr/>
                    <a:lstStyle/>
                    <a:p>
                      <a:pPr marL="68580" algn="ctr" defTabSz="914400" rtl="0" eaLnBrk="1" latinLnBrk="0" hangingPunct="1">
                        <a:lnSpc>
                          <a:spcPct val="100000"/>
                        </a:lnSpc>
                        <a:spcAft>
                          <a:spcPts val="0"/>
                        </a:spcAft>
                      </a:pPr>
                      <a:r>
                        <a:rPr lang="fr-FR" sz="600" b="1" kern="1200" dirty="0" smtClean="0">
                          <a:solidFill>
                            <a:schemeClr val="dk1"/>
                          </a:solidFill>
                          <a:latin typeface="Times New Roman" pitchFamily="18" charset="0"/>
                          <a:ea typeface="+mn-ea"/>
                          <a:cs typeface="Times New Roman" pitchFamily="18" charset="0"/>
                        </a:rPr>
                        <a:t>Spearmint EO</a:t>
                      </a:r>
                      <a:endParaRPr lang="fr-FR" sz="600" b="1" kern="1200" dirty="0">
                        <a:solidFill>
                          <a:schemeClr val="dk1"/>
                        </a:solidFill>
                        <a:latin typeface="Times New Roman" pitchFamily="18" charset="0"/>
                        <a:ea typeface="+mn-ea"/>
                        <a:cs typeface="Times New Roman" pitchFamily="18" charset="0"/>
                      </a:endParaRPr>
                    </a:p>
                  </a:txBody>
                  <a:tcPr/>
                </a:tc>
                <a:tc>
                  <a:txBody>
                    <a:bodyPr/>
                    <a:lstStyle/>
                    <a:p>
                      <a:pPr marL="68580" algn="ctr" defTabSz="914400" rtl="0" eaLnBrk="1" latinLnBrk="0" hangingPunct="1">
                        <a:lnSpc>
                          <a:spcPct val="100000"/>
                        </a:lnSpc>
                        <a:spcAft>
                          <a:spcPts val="0"/>
                        </a:spcAft>
                      </a:pPr>
                      <a:r>
                        <a:rPr lang="fr-FR" sz="600" b="1" kern="1200" dirty="0" smtClean="0">
                          <a:solidFill>
                            <a:schemeClr val="dk1"/>
                          </a:solidFill>
                          <a:latin typeface="Times New Roman" pitchFamily="18" charset="0"/>
                          <a:ea typeface="+mn-ea"/>
                          <a:cs typeface="Times New Roman" pitchFamily="18" charset="0"/>
                        </a:rPr>
                        <a:t>Gentamycin</a:t>
                      </a:r>
                      <a:endParaRPr lang="fr-FR" sz="600" b="1" kern="1200" dirty="0">
                        <a:solidFill>
                          <a:schemeClr val="dk1"/>
                        </a:solidFill>
                        <a:latin typeface="Times New Roman" pitchFamily="18" charset="0"/>
                        <a:ea typeface="+mn-ea"/>
                        <a:cs typeface="Times New Roman" pitchFamily="18" charset="0"/>
                      </a:endParaRPr>
                    </a:p>
                  </a:txBody>
                  <a:tcPr/>
                </a:tc>
              </a:tr>
              <a:tr h="137413">
                <a:tc>
                  <a:txBody>
                    <a:bodyPr/>
                    <a:lstStyle/>
                    <a:p>
                      <a:pPr marL="68580" algn="ctr" defTabSz="914400" rtl="0" eaLnBrk="1" latinLnBrk="0" hangingPunct="1">
                        <a:lnSpc>
                          <a:spcPct val="100000"/>
                        </a:lnSpc>
                        <a:spcAft>
                          <a:spcPts val="0"/>
                        </a:spcAft>
                      </a:pPr>
                      <a:r>
                        <a:rPr lang="fr-FR" sz="600" b="1" i="1" kern="1200" dirty="0" smtClean="0">
                          <a:solidFill>
                            <a:schemeClr val="dk1"/>
                          </a:solidFill>
                          <a:latin typeface="Times New Roman" pitchFamily="18" charset="0"/>
                          <a:ea typeface="+mn-ea"/>
                          <a:cs typeface="Times New Roman" pitchFamily="18" charset="0"/>
                        </a:rPr>
                        <a:t>E. coli </a:t>
                      </a:r>
                      <a:r>
                        <a:rPr lang="fr-FR" sz="600" b="1" i="1" kern="1200" dirty="0">
                          <a:solidFill>
                            <a:schemeClr val="dk1"/>
                          </a:solidFill>
                          <a:latin typeface="Times New Roman" pitchFamily="18" charset="0"/>
                          <a:ea typeface="+mn-ea"/>
                          <a:cs typeface="Times New Roman" pitchFamily="18" charset="0"/>
                        </a:rPr>
                        <a:t>BLSE</a:t>
                      </a:r>
                    </a:p>
                  </a:txBody>
                  <a:tcPr marL="68580" marR="68580" marT="0" marB="0" anchor="ctr"/>
                </a:tc>
                <a:tc>
                  <a:txBody>
                    <a:bodyPr/>
                    <a:lstStyle/>
                    <a:p>
                      <a:pPr marL="68580"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10</a:t>
                      </a:r>
                    </a:p>
                  </a:txBody>
                  <a:tcPr marL="68580" marR="68580" marT="0" marB="0" anchor="ctr"/>
                </a:tc>
                <a:tc>
                  <a:txBody>
                    <a:bodyPr/>
                    <a:lstStyle/>
                    <a:p>
                      <a:pPr marL="68580" indent="635"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12</a:t>
                      </a:r>
                    </a:p>
                  </a:txBody>
                  <a:tcPr marL="68580" marR="68580" marT="0" marB="0" anchor="ctr"/>
                </a:tc>
              </a:tr>
              <a:tr h="137413">
                <a:tc>
                  <a:txBody>
                    <a:bodyPr/>
                    <a:lstStyle/>
                    <a:p>
                      <a:pPr marL="68580" algn="ctr" defTabSz="914400" rtl="0" eaLnBrk="1" latinLnBrk="0" hangingPunct="1">
                        <a:lnSpc>
                          <a:spcPct val="100000"/>
                        </a:lnSpc>
                        <a:spcAft>
                          <a:spcPts val="0"/>
                        </a:spcAft>
                      </a:pPr>
                      <a:r>
                        <a:rPr lang="en-US" sz="600" b="1" i="1" kern="1200" dirty="0" smtClean="0">
                          <a:solidFill>
                            <a:schemeClr val="dk1"/>
                          </a:solidFill>
                          <a:latin typeface="Times New Roman" pitchFamily="18" charset="0"/>
                          <a:ea typeface="+mn-ea"/>
                          <a:cs typeface="Times New Roman" pitchFamily="18" charset="0"/>
                        </a:rPr>
                        <a:t>Ps. </a:t>
                      </a:r>
                      <a:r>
                        <a:rPr lang="en-US" sz="600" b="1" i="1" kern="1200" dirty="0">
                          <a:solidFill>
                            <a:schemeClr val="dk1"/>
                          </a:solidFill>
                          <a:latin typeface="Times New Roman" pitchFamily="18" charset="0"/>
                          <a:ea typeface="+mn-ea"/>
                          <a:cs typeface="Times New Roman" pitchFamily="18" charset="0"/>
                        </a:rPr>
                        <a:t>putida</a:t>
                      </a:r>
                      <a:endParaRPr lang="fr-FR" sz="600" b="1" i="1" kern="1200" dirty="0">
                        <a:solidFill>
                          <a:schemeClr val="dk1"/>
                        </a:solidFill>
                        <a:latin typeface="Times New Roman" pitchFamily="18" charset="0"/>
                        <a:ea typeface="+mn-ea"/>
                        <a:cs typeface="Times New Roman" pitchFamily="18" charset="0"/>
                      </a:endParaRPr>
                    </a:p>
                  </a:txBody>
                  <a:tcPr marL="68580" marR="68580" marT="0" marB="0" anchor="ctr"/>
                </a:tc>
                <a:tc>
                  <a:txBody>
                    <a:bodyPr/>
                    <a:lstStyle/>
                    <a:p>
                      <a:pPr marL="68580"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a:t>
                      </a:r>
                    </a:p>
                  </a:txBody>
                  <a:tcPr marL="68580" marR="68580" marT="0" marB="0" anchor="ctr"/>
                </a:tc>
                <a:tc>
                  <a:txBody>
                    <a:bodyPr/>
                    <a:lstStyle/>
                    <a:p>
                      <a:pPr marL="68580" indent="635"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10</a:t>
                      </a:r>
                    </a:p>
                  </a:txBody>
                  <a:tcPr marL="68580" marR="68580" marT="0" marB="0" anchor="ctr"/>
                </a:tc>
              </a:tr>
              <a:tr h="137413">
                <a:tc>
                  <a:txBody>
                    <a:bodyPr/>
                    <a:lstStyle/>
                    <a:p>
                      <a:pPr marL="68580" algn="ctr" defTabSz="914400" rtl="0" eaLnBrk="1" latinLnBrk="0" hangingPunct="1">
                        <a:lnSpc>
                          <a:spcPct val="100000"/>
                        </a:lnSpc>
                        <a:spcAft>
                          <a:spcPts val="0"/>
                        </a:spcAft>
                      </a:pPr>
                      <a:r>
                        <a:rPr lang="fr-FR" sz="600" b="1" i="1" kern="1200" dirty="0" smtClean="0">
                          <a:solidFill>
                            <a:schemeClr val="dk1"/>
                          </a:solidFill>
                          <a:latin typeface="Times New Roman" pitchFamily="18" charset="0"/>
                          <a:ea typeface="+mn-ea"/>
                          <a:cs typeface="Times New Roman" pitchFamily="18" charset="0"/>
                        </a:rPr>
                        <a:t>E. </a:t>
                      </a:r>
                      <a:r>
                        <a:rPr lang="fr-FR" sz="600" b="1" i="1" kern="1200" dirty="0">
                          <a:solidFill>
                            <a:schemeClr val="dk1"/>
                          </a:solidFill>
                          <a:latin typeface="Times New Roman" pitchFamily="18" charset="0"/>
                          <a:ea typeface="+mn-ea"/>
                          <a:cs typeface="Times New Roman" pitchFamily="18" charset="0"/>
                        </a:rPr>
                        <a:t>coli </a:t>
                      </a:r>
                    </a:p>
                  </a:txBody>
                  <a:tcPr marL="68580" marR="68580" marT="0" marB="0" anchor="ctr"/>
                </a:tc>
                <a:tc>
                  <a:txBody>
                    <a:bodyPr/>
                    <a:lstStyle/>
                    <a:p>
                      <a:pPr marL="68580"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18</a:t>
                      </a:r>
                    </a:p>
                  </a:txBody>
                  <a:tcPr marL="68580" marR="68580" marT="0" marB="0" anchor="ctr"/>
                </a:tc>
                <a:tc>
                  <a:txBody>
                    <a:bodyPr/>
                    <a:lstStyle/>
                    <a:p>
                      <a:pPr marL="68580" indent="635"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19</a:t>
                      </a:r>
                    </a:p>
                  </a:txBody>
                  <a:tcPr marL="68580" marR="68580" marT="0" marB="0" anchor="ctr"/>
                </a:tc>
              </a:tr>
              <a:tr h="137413">
                <a:tc>
                  <a:txBody>
                    <a:bodyPr/>
                    <a:lstStyle/>
                    <a:p>
                      <a:pPr marL="68580" algn="ctr" defTabSz="914400" rtl="0" eaLnBrk="1" latinLnBrk="0" hangingPunct="1">
                        <a:lnSpc>
                          <a:spcPct val="100000"/>
                        </a:lnSpc>
                        <a:spcAft>
                          <a:spcPts val="0"/>
                        </a:spcAft>
                      </a:pPr>
                      <a:r>
                        <a:rPr lang="fr-FR" sz="600" b="1" i="1" kern="1200" dirty="0" smtClean="0">
                          <a:solidFill>
                            <a:schemeClr val="dk1"/>
                          </a:solidFill>
                          <a:latin typeface="Times New Roman" pitchFamily="18" charset="0"/>
                          <a:ea typeface="+mn-ea"/>
                          <a:cs typeface="Times New Roman" pitchFamily="18" charset="0"/>
                        </a:rPr>
                        <a:t>P. </a:t>
                      </a:r>
                      <a:r>
                        <a:rPr lang="fr-FR" sz="600" b="1" i="1" kern="1200" dirty="0">
                          <a:solidFill>
                            <a:schemeClr val="dk1"/>
                          </a:solidFill>
                          <a:latin typeface="Times New Roman" pitchFamily="18" charset="0"/>
                          <a:ea typeface="+mn-ea"/>
                          <a:cs typeface="Times New Roman" pitchFamily="18" charset="0"/>
                        </a:rPr>
                        <a:t>mirabilis</a:t>
                      </a:r>
                    </a:p>
                  </a:txBody>
                  <a:tcPr marL="68580" marR="68580" marT="0" marB="0" anchor="ctr"/>
                </a:tc>
                <a:tc>
                  <a:txBody>
                    <a:bodyPr/>
                    <a:lstStyle/>
                    <a:p>
                      <a:pPr marL="68580"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12,2</a:t>
                      </a:r>
                    </a:p>
                  </a:txBody>
                  <a:tcPr marL="68580" marR="68580" marT="0" marB="0" anchor="ctr"/>
                </a:tc>
                <a:tc>
                  <a:txBody>
                    <a:bodyPr/>
                    <a:lstStyle/>
                    <a:p>
                      <a:pPr marL="68580" indent="635"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13</a:t>
                      </a:r>
                    </a:p>
                  </a:txBody>
                  <a:tcPr marL="68580" marR="68580" marT="0" marB="0" anchor="ctr"/>
                </a:tc>
              </a:tr>
              <a:tr h="137413">
                <a:tc>
                  <a:txBody>
                    <a:bodyPr/>
                    <a:lstStyle/>
                    <a:p>
                      <a:pPr marL="68580" algn="ctr" defTabSz="914400" rtl="0" eaLnBrk="1" latinLnBrk="0" hangingPunct="1">
                        <a:lnSpc>
                          <a:spcPct val="100000"/>
                        </a:lnSpc>
                        <a:spcAft>
                          <a:spcPts val="0"/>
                        </a:spcAft>
                      </a:pPr>
                      <a:r>
                        <a:rPr lang="fr-FR" sz="600" b="1" i="1" kern="1200" dirty="0" smtClean="0">
                          <a:solidFill>
                            <a:schemeClr val="dk1"/>
                          </a:solidFill>
                          <a:latin typeface="Times New Roman" pitchFamily="18" charset="0"/>
                          <a:ea typeface="+mn-ea"/>
                          <a:cs typeface="Times New Roman" pitchFamily="18" charset="0"/>
                        </a:rPr>
                        <a:t>Ps. </a:t>
                      </a:r>
                      <a:r>
                        <a:rPr lang="fr-FR" sz="600" b="1" i="1" kern="1200" dirty="0">
                          <a:solidFill>
                            <a:schemeClr val="dk1"/>
                          </a:solidFill>
                          <a:latin typeface="Times New Roman" pitchFamily="18" charset="0"/>
                          <a:ea typeface="+mn-ea"/>
                          <a:cs typeface="Times New Roman" pitchFamily="18" charset="0"/>
                        </a:rPr>
                        <a:t>aeruginosa</a:t>
                      </a:r>
                    </a:p>
                  </a:txBody>
                  <a:tcPr marL="68580" marR="68580" marT="0" marB="0" anchor="ctr"/>
                </a:tc>
                <a:tc>
                  <a:txBody>
                    <a:bodyPr/>
                    <a:lstStyle/>
                    <a:p>
                      <a:pPr marL="68580"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a:t>
                      </a:r>
                    </a:p>
                  </a:txBody>
                  <a:tcPr marL="68580" marR="68580" marT="0" marB="0" anchor="ctr"/>
                </a:tc>
                <a:tc>
                  <a:txBody>
                    <a:bodyPr/>
                    <a:lstStyle/>
                    <a:p>
                      <a:pPr marL="68580" indent="635"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a:t>
                      </a:r>
                    </a:p>
                  </a:txBody>
                  <a:tcPr marL="68580" marR="68580" marT="0" marB="0" anchor="ctr"/>
                </a:tc>
              </a:tr>
              <a:tr h="137413">
                <a:tc>
                  <a:txBody>
                    <a:bodyPr/>
                    <a:lstStyle/>
                    <a:p>
                      <a:pPr marL="68580" algn="ctr" defTabSz="914400" rtl="0" eaLnBrk="1" latinLnBrk="0" hangingPunct="1">
                        <a:lnSpc>
                          <a:spcPct val="100000"/>
                        </a:lnSpc>
                        <a:spcAft>
                          <a:spcPts val="0"/>
                        </a:spcAft>
                      </a:pPr>
                      <a:r>
                        <a:rPr lang="fr-FR" sz="600" b="1" i="1" kern="1200" dirty="0" smtClean="0">
                          <a:solidFill>
                            <a:schemeClr val="dk1"/>
                          </a:solidFill>
                          <a:latin typeface="Times New Roman" pitchFamily="18" charset="0"/>
                          <a:ea typeface="+mn-ea"/>
                          <a:cs typeface="Times New Roman" pitchFamily="18" charset="0"/>
                        </a:rPr>
                        <a:t>S. </a:t>
                      </a:r>
                      <a:r>
                        <a:rPr lang="fr-FR" sz="600" b="1" i="1" kern="1200" dirty="0">
                          <a:solidFill>
                            <a:schemeClr val="dk1"/>
                          </a:solidFill>
                          <a:latin typeface="Times New Roman" pitchFamily="18" charset="0"/>
                          <a:ea typeface="+mn-ea"/>
                          <a:cs typeface="Times New Roman" pitchFamily="18" charset="0"/>
                        </a:rPr>
                        <a:t>aureus</a:t>
                      </a:r>
                    </a:p>
                  </a:txBody>
                  <a:tcPr marL="68580" marR="68580" marT="0" marB="0" anchor="ctr"/>
                </a:tc>
                <a:tc>
                  <a:txBody>
                    <a:bodyPr/>
                    <a:lstStyle/>
                    <a:p>
                      <a:pPr marL="68580"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34</a:t>
                      </a:r>
                    </a:p>
                  </a:txBody>
                  <a:tcPr marL="68580" marR="68580" marT="0" marB="0" anchor="ctr"/>
                </a:tc>
                <a:tc>
                  <a:txBody>
                    <a:bodyPr/>
                    <a:lstStyle/>
                    <a:p>
                      <a:pPr marL="68580" indent="635" algn="ctr" defTabSz="914400" rtl="0" eaLnBrk="1" latinLnBrk="0" hangingPunct="1">
                        <a:lnSpc>
                          <a:spcPct val="100000"/>
                        </a:lnSpc>
                        <a:spcAft>
                          <a:spcPts val="0"/>
                        </a:spcAft>
                      </a:pPr>
                      <a:r>
                        <a:rPr lang="fr-FR" sz="600" b="1" kern="1200" dirty="0">
                          <a:solidFill>
                            <a:schemeClr val="dk1"/>
                          </a:solidFill>
                          <a:latin typeface="Times New Roman" pitchFamily="18" charset="0"/>
                          <a:ea typeface="+mn-ea"/>
                          <a:cs typeface="Times New Roman" pitchFamily="18" charset="0"/>
                        </a:rPr>
                        <a:t>22</a:t>
                      </a:r>
                    </a:p>
                  </a:txBody>
                  <a:tcPr marL="68580" marR="68580" marT="0" marB="0" anchor="ctr"/>
                </a:tc>
              </a:tr>
            </a:tbl>
          </a:graphicData>
        </a:graphic>
      </p:graphicFrame>
      <p:graphicFrame>
        <p:nvGraphicFramePr>
          <p:cNvPr id="22" name="Tableau 21"/>
          <p:cNvGraphicFramePr>
            <a:graphicFrameLocks noGrp="1"/>
          </p:cNvGraphicFramePr>
          <p:nvPr/>
        </p:nvGraphicFramePr>
        <p:xfrm>
          <a:off x="4143372" y="4357694"/>
          <a:ext cx="2571768" cy="1022111"/>
        </p:xfrm>
        <a:graphic>
          <a:graphicData uri="http://schemas.openxmlformats.org/drawingml/2006/table">
            <a:tbl>
              <a:tblPr>
                <a:tableStyleId>{69C7853C-536D-4A76-A0AE-DD22124D55A5}</a:tableStyleId>
              </a:tblPr>
              <a:tblGrid>
                <a:gridCol w="904087"/>
                <a:gridCol w="868595"/>
                <a:gridCol w="799086"/>
              </a:tblGrid>
              <a:tr h="84701">
                <a:tc rowSpan="3">
                  <a:txBody>
                    <a:bodyPr/>
                    <a:lstStyle/>
                    <a:p>
                      <a:pPr marL="68580" algn="ctr">
                        <a:lnSpc>
                          <a:spcPct val="100000"/>
                        </a:lnSpc>
                        <a:spcAft>
                          <a:spcPts val="0"/>
                        </a:spcAft>
                      </a:pPr>
                      <a:r>
                        <a:rPr lang="fr-FR" sz="600" b="1" dirty="0" smtClean="0">
                          <a:latin typeface="Times New Roman" pitchFamily="18" charset="0"/>
                          <a:cs typeface="Times New Roman" pitchFamily="18" charset="0"/>
                        </a:rPr>
                        <a:t>Bacteria</a:t>
                      </a:r>
                      <a:endParaRPr lang="fr-FR" sz="600" b="1" dirty="0">
                        <a:latin typeface="Times New Roman" pitchFamily="18" charset="0"/>
                        <a:ea typeface="Times New Roman"/>
                        <a:cs typeface="Times New Roman" pitchFamily="18" charset="0"/>
                      </a:endParaRPr>
                    </a:p>
                  </a:txBody>
                  <a:tcPr marL="68580" marR="68580" marT="0" marB="0" anchor="ctr"/>
                </a:tc>
                <a:tc gridSpan="2">
                  <a:txBody>
                    <a:bodyPr/>
                    <a:lstStyle/>
                    <a:p>
                      <a:pPr algn="ctr">
                        <a:lnSpc>
                          <a:spcPct val="100000"/>
                        </a:lnSpc>
                        <a:spcAft>
                          <a:spcPts val="0"/>
                        </a:spcAft>
                      </a:pPr>
                      <a:r>
                        <a:rPr lang="fr-FR" sz="600" b="1" dirty="0">
                          <a:latin typeface="Times New Roman" pitchFamily="18" charset="0"/>
                          <a:cs typeface="Times New Roman" pitchFamily="18" charset="0"/>
                        </a:rPr>
                        <a:t>Concentration (µl/ml</a:t>
                      </a:r>
                      <a:r>
                        <a:rPr lang="fr-FR" sz="600" b="1" dirty="0" smtClean="0">
                          <a:latin typeface="Times New Roman" pitchFamily="18" charset="0"/>
                          <a:cs typeface="Times New Roman" pitchFamily="18" charset="0"/>
                        </a:rPr>
                        <a:t>)</a:t>
                      </a:r>
                    </a:p>
                    <a:p>
                      <a:pPr algn="ctr">
                        <a:lnSpc>
                          <a:spcPct val="100000"/>
                        </a:lnSpc>
                        <a:spcAft>
                          <a:spcPts val="0"/>
                        </a:spcAft>
                      </a:pPr>
                      <a:endParaRPr lang="fr-FR" sz="100" b="1" dirty="0">
                        <a:latin typeface="Times New Roman" pitchFamily="18" charset="0"/>
                        <a:ea typeface="Calibri"/>
                        <a:cs typeface="Times New Roman" pitchFamily="18" charset="0"/>
                      </a:endParaRPr>
                    </a:p>
                  </a:txBody>
                  <a:tcPr marL="68580" marR="68580" marT="0" marB="0" anchor="ctr"/>
                </a:tc>
                <a:tc hMerge="1">
                  <a:txBody>
                    <a:bodyPr/>
                    <a:lstStyle/>
                    <a:p>
                      <a:endParaRPr lang="fr-FR"/>
                    </a:p>
                  </a:txBody>
                  <a:tcPr/>
                </a:tc>
              </a:tr>
              <a:tr h="159322">
                <a:tc vMerge="1">
                  <a:txBody>
                    <a:bodyPr/>
                    <a:lstStyle/>
                    <a:p>
                      <a:endParaRPr lang="fr-FR"/>
                    </a:p>
                  </a:txBody>
                  <a:tcPr/>
                </a:tc>
                <a:tc gridSpan="2">
                  <a:txBody>
                    <a:bodyPr/>
                    <a:lstStyle/>
                    <a:p>
                      <a:pPr marL="68580" algn="ctr">
                        <a:lnSpc>
                          <a:spcPct val="100000"/>
                        </a:lnSpc>
                        <a:spcAft>
                          <a:spcPts val="0"/>
                        </a:spcAft>
                      </a:pPr>
                      <a:r>
                        <a:rPr lang="fr-FR" sz="600" b="1" i="1" dirty="0">
                          <a:latin typeface="Times New Roman" pitchFamily="18" charset="0"/>
                          <a:cs typeface="Times New Roman" pitchFamily="18" charset="0"/>
                        </a:rPr>
                        <a:t>M. spicata </a:t>
                      </a:r>
                      <a:r>
                        <a:rPr lang="fr-FR" sz="600" b="1" dirty="0">
                          <a:latin typeface="Times New Roman" pitchFamily="18" charset="0"/>
                          <a:cs typeface="Times New Roman" pitchFamily="18" charset="0"/>
                        </a:rPr>
                        <a:t>L</a:t>
                      </a:r>
                      <a:r>
                        <a:rPr lang="fr-FR" sz="600" b="1" dirty="0" smtClean="0">
                          <a:latin typeface="Times New Roman" pitchFamily="18" charset="0"/>
                          <a:cs typeface="Times New Roman" pitchFamily="18" charset="0"/>
                        </a:rPr>
                        <a:t>. EO</a:t>
                      </a:r>
                      <a:endParaRPr lang="fr-FR" sz="600" b="1" dirty="0">
                        <a:latin typeface="Times New Roman" pitchFamily="18" charset="0"/>
                        <a:ea typeface="Times New Roman"/>
                        <a:cs typeface="Times New Roman" pitchFamily="18" charset="0"/>
                      </a:endParaRPr>
                    </a:p>
                  </a:txBody>
                  <a:tcPr marL="68580" marR="68580" marT="0" marB="0" anchor="ctr"/>
                </a:tc>
                <a:tc hMerge="1">
                  <a:txBody>
                    <a:bodyPr/>
                    <a:lstStyle/>
                    <a:p>
                      <a:endParaRPr lang="fr-FR"/>
                    </a:p>
                  </a:txBody>
                  <a:tcPr/>
                </a:tc>
              </a:tr>
              <a:tr h="147598">
                <a:tc vMerge="1">
                  <a:txBody>
                    <a:bodyPr/>
                    <a:lstStyle/>
                    <a:p>
                      <a:endParaRPr lang="fr-FR"/>
                    </a:p>
                  </a:txBody>
                  <a:tcPr/>
                </a:tc>
                <a:tc>
                  <a:txBody>
                    <a:bodyPr/>
                    <a:lstStyle/>
                    <a:p>
                      <a:pPr marL="68580" algn="ctr">
                        <a:lnSpc>
                          <a:spcPct val="100000"/>
                        </a:lnSpc>
                        <a:spcAft>
                          <a:spcPts val="0"/>
                        </a:spcAft>
                      </a:pPr>
                      <a:r>
                        <a:rPr lang="fr-FR" sz="600" b="1" dirty="0">
                          <a:latin typeface="Times New Roman" pitchFamily="18" charset="0"/>
                          <a:cs typeface="Times New Roman" pitchFamily="18" charset="0"/>
                        </a:rPr>
                        <a:t>CMI</a:t>
                      </a:r>
                      <a:endParaRPr lang="fr-FR" sz="600" b="1" dirty="0">
                        <a:latin typeface="Times New Roman" pitchFamily="18" charset="0"/>
                        <a:ea typeface="Times New Roman"/>
                        <a:cs typeface="Times New Roman" pitchFamily="18" charset="0"/>
                      </a:endParaRPr>
                    </a:p>
                  </a:txBody>
                  <a:tcPr marL="68580" marR="68580" marT="0" marB="0" anchor="ctr"/>
                </a:tc>
                <a:tc>
                  <a:txBody>
                    <a:bodyPr/>
                    <a:lstStyle/>
                    <a:p>
                      <a:pPr marL="68580" algn="ctr">
                        <a:lnSpc>
                          <a:spcPct val="100000"/>
                        </a:lnSpc>
                        <a:spcAft>
                          <a:spcPts val="0"/>
                        </a:spcAft>
                      </a:pPr>
                      <a:r>
                        <a:rPr lang="fr-FR" sz="600" b="1" dirty="0">
                          <a:latin typeface="Times New Roman" pitchFamily="18" charset="0"/>
                          <a:cs typeface="Times New Roman" pitchFamily="18" charset="0"/>
                        </a:rPr>
                        <a:t>CMB</a:t>
                      </a:r>
                      <a:endParaRPr lang="fr-FR" sz="600" b="1" dirty="0">
                        <a:latin typeface="Times New Roman" pitchFamily="18" charset="0"/>
                        <a:ea typeface="Times New Roman"/>
                        <a:cs typeface="Times New Roman" pitchFamily="18" charset="0"/>
                      </a:endParaRPr>
                    </a:p>
                  </a:txBody>
                  <a:tcPr marL="68580" marR="68580" marT="0" marB="0" anchor="ctr"/>
                </a:tc>
              </a:tr>
              <a:tr h="178503">
                <a:tc>
                  <a:txBody>
                    <a:bodyPr/>
                    <a:lstStyle/>
                    <a:p>
                      <a:pPr marL="68580" algn="ctr">
                        <a:lnSpc>
                          <a:spcPct val="100000"/>
                        </a:lnSpc>
                        <a:spcAft>
                          <a:spcPts val="0"/>
                        </a:spcAft>
                      </a:pPr>
                      <a:r>
                        <a:rPr lang="en-US" sz="600" b="1" i="1" dirty="0" smtClean="0">
                          <a:latin typeface="Times New Roman" pitchFamily="18" charset="0"/>
                          <a:cs typeface="Times New Roman" pitchFamily="18" charset="0"/>
                        </a:rPr>
                        <a:t>E. </a:t>
                      </a:r>
                      <a:r>
                        <a:rPr lang="en-US" sz="600" b="1" i="1" dirty="0">
                          <a:latin typeface="Times New Roman" pitchFamily="18" charset="0"/>
                          <a:cs typeface="Times New Roman" pitchFamily="18" charset="0"/>
                        </a:rPr>
                        <a:t>coli BLSE</a:t>
                      </a:r>
                      <a:endParaRPr lang="fr-FR" sz="600" b="1" i="1" dirty="0">
                        <a:latin typeface="Times New Roman" pitchFamily="18" charset="0"/>
                        <a:ea typeface="Times New Roman"/>
                        <a:cs typeface="Times New Roman" pitchFamily="18" charset="0"/>
                      </a:endParaRPr>
                    </a:p>
                  </a:txBody>
                  <a:tcPr marL="68580" marR="68580" marT="0" marB="0" anchor="ctr"/>
                </a:tc>
                <a:tc>
                  <a:txBody>
                    <a:bodyPr/>
                    <a:lstStyle/>
                    <a:p>
                      <a:pPr marL="68580" algn="ctr">
                        <a:lnSpc>
                          <a:spcPct val="100000"/>
                        </a:lnSpc>
                        <a:spcAft>
                          <a:spcPts val="0"/>
                        </a:spcAft>
                      </a:pPr>
                      <a:r>
                        <a:rPr lang="fr-FR" sz="600" b="1" dirty="0">
                          <a:latin typeface="Times New Roman" pitchFamily="18" charset="0"/>
                          <a:cs typeface="Times New Roman" pitchFamily="18" charset="0"/>
                        </a:rPr>
                        <a:t>1,20</a:t>
                      </a:r>
                      <a:endParaRPr lang="fr-FR" sz="600" b="1" dirty="0">
                        <a:latin typeface="Times New Roman" pitchFamily="18" charset="0"/>
                        <a:ea typeface="Times New Roman"/>
                        <a:cs typeface="Times New Roman" pitchFamily="18" charset="0"/>
                      </a:endParaRPr>
                    </a:p>
                  </a:txBody>
                  <a:tcPr marL="68580" marR="68580" marT="0" marB="0" anchor="ctr"/>
                </a:tc>
                <a:tc>
                  <a:txBody>
                    <a:bodyPr/>
                    <a:lstStyle/>
                    <a:p>
                      <a:pPr marL="68580" algn="ctr">
                        <a:lnSpc>
                          <a:spcPct val="100000"/>
                        </a:lnSpc>
                        <a:spcAft>
                          <a:spcPts val="0"/>
                        </a:spcAft>
                      </a:pPr>
                      <a:r>
                        <a:rPr lang="fr-FR" sz="600" b="1" dirty="0">
                          <a:latin typeface="Times New Roman" pitchFamily="18" charset="0"/>
                          <a:cs typeface="Times New Roman" pitchFamily="18" charset="0"/>
                        </a:rPr>
                        <a:t>76,80</a:t>
                      </a:r>
                      <a:endParaRPr lang="fr-FR" sz="600" b="1" dirty="0">
                        <a:latin typeface="Times New Roman" pitchFamily="18" charset="0"/>
                        <a:ea typeface="Times New Roman"/>
                        <a:cs typeface="Times New Roman" pitchFamily="18" charset="0"/>
                      </a:endParaRPr>
                    </a:p>
                  </a:txBody>
                  <a:tcPr marL="68580" marR="68580" marT="0" marB="0" anchor="ctr"/>
                </a:tc>
              </a:tr>
              <a:tr h="151328">
                <a:tc>
                  <a:txBody>
                    <a:bodyPr/>
                    <a:lstStyle/>
                    <a:p>
                      <a:pPr marL="68580" algn="ctr">
                        <a:lnSpc>
                          <a:spcPct val="100000"/>
                        </a:lnSpc>
                        <a:spcAft>
                          <a:spcPts val="0"/>
                        </a:spcAft>
                      </a:pPr>
                      <a:r>
                        <a:rPr lang="en-US" sz="600" b="1" i="1" dirty="0" smtClean="0">
                          <a:latin typeface="Times New Roman" pitchFamily="18" charset="0"/>
                          <a:cs typeface="Times New Roman" pitchFamily="18" charset="0"/>
                        </a:rPr>
                        <a:t>E. coli</a:t>
                      </a:r>
                      <a:endParaRPr lang="fr-FR" sz="600" b="1" i="1" dirty="0">
                        <a:latin typeface="Times New Roman" pitchFamily="18" charset="0"/>
                        <a:ea typeface="Times New Roman"/>
                        <a:cs typeface="Times New Roman" pitchFamily="18" charset="0"/>
                      </a:endParaRPr>
                    </a:p>
                  </a:txBody>
                  <a:tcPr marL="68580" marR="68580" marT="0" marB="0" anchor="ctr"/>
                </a:tc>
                <a:tc>
                  <a:txBody>
                    <a:bodyPr/>
                    <a:lstStyle/>
                    <a:p>
                      <a:pPr marL="68580" algn="ctr">
                        <a:lnSpc>
                          <a:spcPct val="100000"/>
                        </a:lnSpc>
                        <a:spcAft>
                          <a:spcPts val="0"/>
                        </a:spcAft>
                      </a:pPr>
                      <a:r>
                        <a:rPr lang="fr-FR" sz="600" b="1" dirty="0">
                          <a:latin typeface="Times New Roman" pitchFamily="18" charset="0"/>
                          <a:cs typeface="Times New Roman" pitchFamily="18" charset="0"/>
                        </a:rPr>
                        <a:t>0,30</a:t>
                      </a:r>
                      <a:endParaRPr lang="fr-FR" sz="600" b="1" dirty="0">
                        <a:latin typeface="Times New Roman" pitchFamily="18" charset="0"/>
                        <a:ea typeface="Times New Roman"/>
                        <a:cs typeface="Times New Roman" pitchFamily="18" charset="0"/>
                      </a:endParaRPr>
                    </a:p>
                  </a:txBody>
                  <a:tcPr marL="68580" marR="68580" marT="0" marB="0" anchor="ctr"/>
                </a:tc>
                <a:tc>
                  <a:txBody>
                    <a:bodyPr/>
                    <a:lstStyle/>
                    <a:p>
                      <a:pPr marL="68580" algn="ctr">
                        <a:lnSpc>
                          <a:spcPct val="100000"/>
                        </a:lnSpc>
                        <a:spcAft>
                          <a:spcPts val="0"/>
                        </a:spcAft>
                      </a:pPr>
                      <a:r>
                        <a:rPr lang="fr-FR" sz="600" b="1" dirty="0">
                          <a:latin typeface="Times New Roman" pitchFamily="18" charset="0"/>
                          <a:cs typeface="Times New Roman" pitchFamily="18" charset="0"/>
                        </a:rPr>
                        <a:t>38,40</a:t>
                      </a:r>
                      <a:endParaRPr lang="fr-FR" sz="600" b="1" dirty="0">
                        <a:latin typeface="Times New Roman" pitchFamily="18" charset="0"/>
                        <a:ea typeface="Times New Roman"/>
                        <a:cs typeface="Times New Roman" pitchFamily="18" charset="0"/>
                      </a:endParaRPr>
                    </a:p>
                  </a:txBody>
                  <a:tcPr marL="68580" marR="68580" marT="0" marB="0" anchor="ctr"/>
                </a:tc>
              </a:tr>
              <a:tr h="130548">
                <a:tc>
                  <a:txBody>
                    <a:bodyPr/>
                    <a:lstStyle/>
                    <a:p>
                      <a:pPr marL="68580" algn="ctr">
                        <a:lnSpc>
                          <a:spcPct val="100000"/>
                        </a:lnSpc>
                        <a:spcAft>
                          <a:spcPts val="0"/>
                        </a:spcAft>
                      </a:pPr>
                      <a:r>
                        <a:rPr lang="en-US" sz="600" b="1" i="1" dirty="0" smtClean="0">
                          <a:latin typeface="Times New Roman" pitchFamily="18" charset="0"/>
                          <a:cs typeface="Times New Roman" pitchFamily="18" charset="0"/>
                        </a:rPr>
                        <a:t>P. </a:t>
                      </a:r>
                      <a:r>
                        <a:rPr lang="en-US" sz="600" b="1" i="1" dirty="0">
                          <a:latin typeface="Times New Roman" pitchFamily="18" charset="0"/>
                          <a:cs typeface="Times New Roman" pitchFamily="18" charset="0"/>
                        </a:rPr>
                        <a:t>mirabilis</a:t>
                      </a:r>
                      <a:endParaRPr lang="fr-FR" sz="600" b="1" i="1" dirty="0">
                        <a:latin typeface="Times New Roman" pitchFamily="18" charset="0"/>
                        <a:ea typeface="Times New Roman"/>
                        <a:cs typeface="Times New Roman" pitchFamily="18" charset="0"/>
                      </a:endParaRPr>
                    </a:p>
                  </a:txBody>
                  <a:tcPr marL="68580" marR="68580" marT="0" marB="0" anchor="ctr"/>
                </a:tc>
                <a:tc>
                  <a:txBody>
                    <a:bodyPr/>
                    <a:lstStyle/>
                    <a:p>
                      <a:pPr marL="68580" algn="ctr">
                        <a:lnSpc>
                          <a:spcPct val="100000"/>
                        </a:lnSpc>
                        <a:spcAft>
                          <a:spcPts val="0"/>
                        </a:spcAft>
                      </a:pPr>
                      <a:r>
                        <a:rPr lang="fr-FR" sz="600" b="1" dirty="0">
                          <a:latin typeface="Times New Roman" pitchFamily="18" charset="0"/>
                          <a:cs typeface="Times New Roman" pitchFamily="18" charset="0"/>
                        </a:rPr>
                        <a:t>0,60</a:t>
                      </a:r>
                      <a:endParaRPr lang="fr-FR" sz="600" b="1" dirty="0">
                        <a:latin typeface="Times New Roman" pitchFamily="18" charset="0"/>
                        <a:ea typeface="Times New Roman"/>
                        <a:cs typeface="Times New Roman" pitchFamily="18" charset="0"/>
                      </a:endParaRPr>
                    </a:p>
                  </a:txBody>
                  <a:tcPr marL="68580" marR="68580" marT="0" marB="0" anchor="ctr"/>
                </a:tc>
                <a:tc>
                  <a:txBody>
                    <a:bodyPr/>
                    <a:lstStyle/>
                    <a:p>
                      <a:pPr marL="68580" algn="ctr">
                        <a:lnSpc>
                          <a:spcPct val="100000"/>
                        </a:lnSpc>
                        <a:spcAft>
                          <a:spcPts val="0"/>
                        </a:spcAft>
                      </a:pPr>
                      <a:r>
                        <a:rPr lang="fr-FR" sz="600" b="1" dirty="0">
                          <a:latin typeface="Times New Roman" pitchFamily="18" charset="0"/>
                          <a:cs typeface="Times New Roman" pitchFamily="18" charset="0"/>
                        </a:rPr>
                        <a:t>76,80</a:t>
                      </a:r>
                      <a:endParaRPr lang="fr-FR" sz="600" b="1" dirty="0">
                        <a:latin typeface="Times New Roman" pitchFamily="18" charset="0"/>
                        <a:ea typeface="Times New Roman"/>
                        <a:cs typeface="Times New Roman" pitchFamily="18" charset="0"/>
                      </a:endParaRPr>
                    </a:p>
                  </a:txBody>
                  <a:tcPr marL="68580" marR="68580" marT="0" marB="0" anchor="ctr"/>
                </a:tc>
              </a:tr>
              <a:tr h="148132">
                <a:tc>
                  <a:txBody>
                    <a:bodyPr/>
                    <a:lstStyle/>
                    <a:p>
                      <a:pPr marL="68580" algn="ctr">
                        <a:lnSpc>
                          <a:spcPct val="100000"/>
                        </a:lnSpc>
                        <a:spcAft>
                          <a:spcPts val="0"/>
                        </a:spcAft>
                      </a:pPr>
                      <a:r>
                        <a:rPr lang="fr-FR" sz="600" b="1" i="1" dirty="0" smtClean="0">
                          <a:latin typeface="Times New Roman" pitchFamily="18" charset="0"/>
                          <a:cs typeface="Times New Roman" pitchFamily="18" charset="0"/>
                        </a:rPr>
                        <a:t>S. </a:t>
                      </a:r>
                      <a:r>
                        <a:rPr lang="fr-FR" sz="600" b="1" i="1" dirty="0">
                          <a:latin typeface="Times New Roman" pitchFamily="18" charset="0"/>
                          <a:cs typeface="Times New Roman" pitchFamily="18" charset="0"/>
                        </a:rPr>
                        <a:t>aureus</a:t>
                      </a:r>
                      <a:endParaRPr lang="fr-FR" sz="600" b="1" i="1" dirty="0">
                        <a:latin typeface="Times New Roman" pitchFamily="18" charset="0"/>
                        <a:ea typeface="Times New Roman"/>
                        <a:cs typeface="Times New Roman" pitchFamily="18" charset="0"/>
                      </a:endParaRPr>
                    </a:p>
                  </a:txBody>
                  <a:tcPr marL="68580" marR="68580" marT="0" marB="0" anchor="ctr"/>
                </a:tc>
                <a:tc>
                  <a:txBody>
                    <a:bodyPr/>
                    <a:lstStyle/>
                    <a:p>
                      <a:pPr marL="68580" algn="ctr">
                        <a:lnSpc>
                          <a:spcPct val="100000"/>
                        </a:lnSpc>
                        <a:spcAft>
                          <a:spcPts val="0"/>
                        </a:spcAft>
                      </a:pPr>
                      <a:r>
                        <a:rPr lang="fr-FR" sz="600" b="1" dirty="0">
                          <a:latin typeface="Times New Roman" pitchFamily="18" charset="0"/>
                          <a:cs typeface="Times New Roman" pitchFamily="18" charset="0"/>
                        </a:rPr>
                        <a:t>0,30</a:t>
                      </a:r>
                      <a:endParaRPr lang="fr-FR" sz="600" b="1" dirty="0">
                        <a:latin typeface="Times New Roman" pitchFamily="18" charset="0"/>
                        <a:ea typeface="Times New Roman"/>
                        <a:cs typeface="Times New Roman" pitchFamily="18" charset="0"/>
                      </a:endParaRPr>
                    </a:p>
                  </a:txBody>
                  <a:tcPr marL="68580" marR="68580" marT="0" marB="0" anchor="ctr"/>
                </a:tc>
                <a:tc>
                  <a:txBody>
                    <a:bodyPr/>
                    <a:lstStyle/>
                    <a:p>
                      <a:pPr marL="68580" algn="ctr">
                        <a:lnSpc>
                          <a:spcPct val="100000"/>
                        </a:lnSpc>
                        <a:spcAft>
                          <a:spcPts val="0"/>
                        </a:spcAft>
                      </a:pPr>
                      <a:r>
                        <a:rPr lang="fr-FR" sz="600" b="1" dirty="0">
                          <a:latin typeface="Times New Roman" pitchFamily="18" charset="0"/>
                          <a:cs typeface="Times New Roman" pitchFamily="18" charset="0"/>
                        </a:rPr>
                        <a:t>19,20</a:t>
                      </a:r>
                      <a:endParaRPr lang="fr-FR" sz="600" b="1" dirty="0">
                        <a:latin typeface="Times New Roman" pitchFamily="18" charset="0"/>
                        <a:ea typeface="Times New Roman"/>
                        <a:cs typeface="Times New Roman" pitchFamily="18" charset="0"/>
                      </a:endParaRPr>
                    </a:p>
                  </a:txBody>
                  <a:tcPr marL="68580" marR="68580" marT="0" marB="0" anchor="ctr"/>
                </a:tc>
              </a:tr>
            </a:tbl>
          </a:graphicData>
        </a:graphic>
      </p:graphicFrame>
      <p:sp>
        <p:nvSpPr>
          <p:cNvPr id="24" name="Rectangle 23"/>
          <p:cNvSpPr/>
          <p:nvPr/>
        </p:nvSpPr>
        <p:spPr>
          <a:xfrm>
            <a:off x="4000496" y="4143380"/>
            <a:ext cx="2857520" cy="210827"/>
          </a:xfrm>
          <a:prstGeom prst="rect">
            <a:avLst/>
          </a:prstGeom>
        </p:spPr>
        <p:txBody>
          <a:bodyPr wrap="square">
            <a:spAutoFit/>
          </a:bodyPr>
          <a:lstStyle/>
          <a:p>
            <a:pPr>
              <a:lnSpc>
                <a:spcPct val="110000"/>
              </a:lnSpc>
            </a:pPr>
            <a:r>
              <a:rPr lang="en-US" sz="700" b="1" dirty="0" smtClean="0">
                <a:latin typeface="Times New Roman" pitchFamily="18" charset="0"/>
                <a:cs typeface="Times New Roman" pitchFamily="18" charset="0"/>
              </a:rPr>
              <a:t>  Table 3: MIC and MIB values of  spearmint EO against tested germs</a:t>
            </a:r>
          </a:p>
        </p:txBody>
      </p:sp>
      <p:sp>
        <p:nvSpPr>
          <p:cNvPr id="25" name="Rectangle 24"/>
          <p:cNvSpPr/>
          <p:nvPr/>
        </p:nvSpPr>
        <p:spPr>
          <a:xfrm>
            <a:off x="6786578" y="4643446"/>
            <a:ext cx="2071702" cy="329321"/>
          </a:xfrm>
          <a:prstGeom prst="rect">
            <a:avLst/>
          </a:prstGeom>
        </p:spPr>
        <p:txBody>
          <a:bodyPr wrap="square">
            <a:spAutoFit/>
          </a:bodyPr>
          <a:lstStyle/>
          <a:p>
            <a:pPr algn="ctr">
              <a:lnSpc>
                <a:spcPct val="110000"/>
              </a:lnSpc>
            </a:pPr>
            <a:r>
              <a:rPr lang="en-US" sz="700" b="1" dirty="0" smtClean="0">
                <a:latin typeface="Times New Roman" pitchFamily="18" charset="0"/>
                <a:cs typeface="Times New Roman" pitchFamily="18" charset="0"/>
              </a:rPr>
              <a:t>   Table 4: IZ and MIC of tested germs  by hydrosol spearmint </a:t>
            </a:r>
          </a:p>
        </p:txBody>
      </p:sp>
      <p:pic>
        <p:nvPicPr>
          <p:cNvPr id="26" name="Image 25" descr="C:\Users\le\Desktop\test antibacterien.png"/>
          <p:cNvPicPr/>
          <p:nvPr/>
        </p:nvPicPr>
        <p:blipFill>
          <a:blip r:embed="rId5" cstate="print"/>
          <a:srcRect/>
          <a:stretch>
            <a:fillRect/>
          </a:stretch>
        </p:blipFill>
        <p:spPr bwMode="auto">
          <a:xfrm>
            <a:off x="5643570" y="5429264"/>
            <a:ext cx="1077378" cy="928694"/>
          </a:xfrm>
          <a:prstGeom prst="rect">
            <a:avLst/>
          </a:prstGeom>
          <a:noFill/>
          <a:ln w="9525">
            <a:solidFill>
              <a:srgbClr val="92D050"/>
            </a:solidFill>
            <a:miter lim="800000"/>
            <a:headEnd/>
            <a:tailEnd/>
          </a:ln>
        </p:spPr>
      </p:pic>
      <p:pic>
        <p:nvPicPr>
          <p:cNvPr id="27" name="Image 26"/>
          <p:cNvPicPr/>
          <p:nvPr/>
        </p:nvPicPr>
        <p:blipFill>
          <a:blip r:embed="rId6" cstate="print"/>
          <a:srcRect/>
          <a:stretch>
            <a:fillRect/>
          </a:stretch>
        </p:blipFill>
        <p:spPr bwMode="auto">
          <a:xfrm>
            <a:off x="0" y="142852"/>
            <a:ext cx="1428728" cy="714380"/>
          </a:xfrm>
          <a:prstGeom prst="rect">
            <a:avLst/>
          </a:prstGeom>
          <a:noFill/>
          <a:ln w="9525">
            <a:noFill/>
            <a:miter lim="800000"/>
            <a:headEnd/>
            <a:tailEnd/>
          </a:ln>
        </p:spPr>
      </p:pic>
      <p:pic>
        <p:nvPicPr>
          <p:cNvPr id="28" name="Image 27" descr="C:\Users\nadia zekri\Desktop\logo faculté meknes.tif"/>
          <p:cNvPicPr/>
          <p:nvPr/>
        </p:nvPicPr>
        <p:blipFill>
          <a:blip r:embed="rId7"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a:stretch>
            <a:fillRect/>
          </a:stretch>
        </p:blipFill>
        <p:spPr bwMode="auto">
          <a:xfrm>
            <a:off x="0" y="785794"/>
            <a:ext cx="1428728" cy="714380"/>
          </a:xfrm>
          <a:prstGeom prst="rect">
            <a:avLst/>
          </a:prstGeom>
          <a:noFill/>
          <a:ln>
            <a:noFill/>
          </a:ln>
        </p:spPr>
      </p:pic>
      <p:graphicFrame>
        <p:nvGraphicFramePr>
          <p:cNvPr id="18" name="Tableau 17"/>
          <p:cNvGraphicFramePr>
            <a:graphicFrameLocks noGrp="1"/>
          </p:cNvGraphicFramePr>
          <p:nvPr/>
        </p:nvGraphicFramePr>
        <p:xfrm>
          <a:off x="7072330" y="5000636"/>
          <a:ext cx="1785950" cy="1263336"/>
        </p:xfrm>
        <a:graphic>
          <a:graphicData uri="http://schemas.openxmlformats.org/drawingml/2006/table">
            <a:tbl>
              <a:tblPr firstRow="1" bandRow="1">
                <a:tableStyleId>{8799B23B-EC83-4686-B30A-512413B5E67A}</a:tableStyleId>
              </a:tblPr>
              <a:tblGrid>
                <a:gridCol w="785818"/>
                <a:gridCol w="1000132"/>
              </a:tblGrid>
              <a:tr h="186257">
                <a:tc>
                  <a:txBody>
                    <a:bodyPr/>
                    <a:lstStyle/>
                    <a:p>
                      <a:pPr marL="68580" algn="ctr" defTabSz="914400" rtl="0" eaLnBrk="1" latinLnBrk="0" hangingPunct="1">
                        <a:lnSpc>
                          <a:spcPct val="100000"/>
                        </a:lnSpc>
                        <a:spcAft>
                          <a:spcPts val="0"/>
                        </a:spcAft>
                      </a:pPr>
                      <a:r>
                        <a:rPr lang="fr-FR" sz="700" b="1" kern="1200" dirty="0" smtClean="0">
                          <a:solidFill>
                            <a:schemeClr val="dk1"/>
                          </a:solidFill>
                          <a:latin typeface="Times New Roman" pitchFamily="18" charset="0"/>
                          <a:ea typeface="+mn-ea"/>
                          <a:cs typeface="Times New Roman" pitchFamily="18" charset="0"/>
                        </a:rPr>
                        <a:t>Bacteria</a:t>
                      </a:r>
                      <a:endParaRPr lang="fr-FR" sz="700" b="1" kern="1200" dirty="0">
                        <a:solidFill>
                          <a:schemeClr val="dk1"/>
                        </a:solidFill>
                        <a:latin typeface="Times New Roman" pitchFamily="18" charset="0"/>
                        <a:ea typeface="+mn-ea"/>
                        <a:cs typeface="Times New Roman" pitchFamily="18" charset="0"/>
                      </a:endParaRPr>
                    </a:p>
                  </a:txBody>
                  <a:tcPr/>
                </a:tc>
                <a:tc>
                  <a:txBody>
                    <a:bodyPr/>
                    <a:lstStyle/>
                    <a:p>
                      <a:pPr marL="68580" algn="ctr" defTabSz="914400" rtl="0" eaLnBrk="1" latinLnBrk="0" hangingPunct="1">
                        <a:lnSpc>
                          <a:spcPct val="100000"/>
                        </a:lnSpc>
                        <a:spcAft>
                          <a:spcPts val="0"/>
                        </a:spcAft>
                      </a:pPr>
                      <a:r>
                        <a:rPr lang="fr-FR" sz="700" b="1" kern="1200" dirty="0" smtClean="0">
                          <a:solidFill>
                            <a:schemeClr val="dk1"/>
                          </a:solidFill>
                          <a:latin typeface="Times New Roman" pitchFamily="18" charset="0"/>
                          <a:ea typeface="+mn-ea"/>
                          <a:cs typeface="Times New Roman" pitchFamily="18" charset="0"/>
                        </a:rPr>
                        <a:t>Hydrosol</a:t>
                      </a:r>
                    </a:p>
                    <a:p>
                      <a:pPr algn="l">
                        <a:lnSpc>
                          <a:spcPct val="115000"/>
                        </a:lnSpc>
                        <a:spcAft>
                          <a:spcPts val="0"/>
                        </a:spcAft>
                      </a:pPr>
                      <a:r>
                        <a:rPr lang="fr-FR" sz="700" b="1" kern="1200" dirty="0" smtClean="0">
                          <a:solidFill>
                            <a:schemeClr val="dk1"/>
                          </a:solidFill>
                          <a:latin typeface="Times New Roman" pitchFamily="18" charset="0"/>
                          <a:ea typeface="+mn-ea"/>
                          <a:cs typeface="Times New Roman" pitchFamily="18" charset="0"/>
                        </a:rPr>
                        <a:t>IZ (mm)</a:t>
                      </a:r>
                      <a:r>
                        <a:rPr lang="fr-FR" sz="700" b="1" kern="1200" baseline="0" dirty="0" smtClean="0">
                          <a:solidFill>
                            <a:schemeClr val="dk1"/>
                          </a:solidFill>
                          <a:latin typeface="Times New Roman" pitchFamily="18" charset="0"/>
                          <a:ea typeface="+mn-ea"/>
                          <a:cs typeface="Times New Roman" pitchFamily="18" charset="0"/>
                        </a:rPr>
                        <a:t> </a:t>
                      </a:r>
                      <a:r>
                        <a:rPr lang="fr-FR" sz="700" b="1" dirty="0" smtClean="0">
                          <a:latin typeface="Times New Roman" pitchFamily="18" charset="0"/>
                          <a:cs typeface="Times New Roman" pitchFamily="18" charset="0"/>
                        </a:rPr>
                        <a:t>MIC(µl/ml)</a:t>
                      </a:r>
                      <a:endParaRPr lang="fr-FR" sz="700" b="1" dirty="0">
                        <a:latin typeface="Times New Roman" pitchFamily="18" charset="0"/>
                        <a:ea typeface="Calibri"/>
                        <a:cs typeface="Times New Roman" pitchFamily="18" charset="0"/>
                      </a:endParaRPr>
                    </a:p>
                  </a:txBody>
                  <a:tcPr/>
                </a:tc>
              </a:tr>
              <a:tr h="157089">
                <a:tc>
                  <a:txBody>
                    <a:bodyPr/>
                    <a:lstStyle/>
                    <a:p>
                      <a:pPr marL="68580" algn="ctr" defTabSz="914400" rtl="0" eaLnBrk="1" latinLnBrk="0" hangingPunct="1">
                        <a:lnSpc>
                          <a:spcPct val="100000"/>
                        </a:lnSpc>
                        <a:spcAft>
                          <a:spcPts val="0"/>
                        </a:spcAft>
                      </a:pPr>
                      <a:r>
                        <a:rPr lang="fr-FR" sz="700" b="1" i="1" kern="1200" dirty="0" smtClean="0">
                          <a:solidFill>
                            <a:schemeClr val="dk1"/>
                          </a:solidFill>
                          <a:latin typeface="Times New Roman" pitchFamily="18" charset="0"/>
                          <a:ea typeface="+mn-ea"/>
                          <a:cs typeface="Times New Roman" pitchFamily="18" charset="0"/>
                        </a:rPr>
                        <a:t>E. coli </a:t>
                      </a:r>
                      <a:r>
                        <a:rPr lang="fr-FR" sz="700" b="1" i="1" kern="1200" dirty="0">
                          <a:solidFill>
                            <a:schemeClr val="dk1"/>
                          </a:solidFill>
                          <a:latin typeface="Times New Roman" pitchFamily="18" charset="0"/>
                          <a:ea typeface="+mn-ea"/>
                          <a:cs typeface="Times New Roman" pitchFamily="18" charset="0"/>
                        </a:rPr>
                        <a:t>BLSE</a:t>
                      </a:r>
                    </a:p>
                  </a:txBody>
                  <a:tcPr marL="68580" marR="68580" marT="0" marB="0" anchor="ctr"/>
                </a:tc>
                <a:tc>
                  <a:txBody>
                    <a:bodyPr/>
                    <a:lstStyle/>
                    <a:p>
                      <a:pPr marL="68580" algn="ctr" defTabSz="914400" rtl="0" eaLnBrk="1" latinLnBrk="0" hangingPunct="1">
                        <a:lnSpc>
                          <a:spcPct val="100000"/>
                        </a:lnSpc>
                        <a:spcAft>
                          <a:spcPts val="0"/>
                        </a:spcAft>
                      </a:pPr>
                      <a:r>
                        <a:rPr lang="fr-FR" sz="700" b="1" kern="1200" dirty="0" smtClean="0">
                          <a:solidFill>
                            <a:schemeClr val="dk1"/>
                          </a:solidFill>
                          <a:latin typeface="Times New Roman" pitchFamily="18" charset="0"/>
                          <a:ea typeface="+mn-ea"/>
                          <a:cs typeface="Times New Roman" pitchFamily="18" charset="0"/>
                        </a:rPr>
                        <a:t>---</a:t>
                      </a:r>
                      <a:endParaRPr lang="fr-FR" sz="700" b="1" kern="1200" dirty="0">
                        <a:solidFill>
                          <a:schemeClr val="dk1"/>
                        </a:solidFill>
                        <a:latin typeface="Times New Roman" pitchFamily="18" charset="0"/>
                        <a:ea typeface="+mn-ea"/>
                        <a:cs typeface="Times New Roman" pitchFamily="18" charset="0"/>
                      </a:endParaRPr>
                    </a:p>
                  </a:txBody>
                  <a:tcPr marL="68580" marR="68580" marT="0" marB="0" anchor="ctr"/>
                </a:tc>
              </a:tr>
              <a:tr h="157089">
                <a:tc>
                  <a:txBody>
                    <a:bodyPr/>
                    <a:lstStyle/>
                    <a:p>
                      <a:pPr marL="68580" algn="ctr" defTabSz="914400" rtl="0" eaLnBrk="1" latinLnBrk="0" hangingPunct="1">
                        <a:lnSpc>
                          <a:spcPct val="100000"/>
                        </a:lnSpc>
                        <a:spcAft>
                          <a:spcPts val="0"/>
                        </a:spcAft>
                      </a:pPr>
                      <a:r>
                        <a:rPr lang="en-US" sz="700" b="1" i="1" kern="1200" dirty="0" smtClean="0">
                          <a:solidFill>
                            <a:schemeClr val="dk1"/>
                          </a:solidFill>
                          <a:latin typeface="Times New Roman" pitchFamily="18" charset="0"/>
                          <a:ea typeface="+mn-ea"/>
                          <a:cs typeface="Times New Roman" pitchFamily="18" charset="0"/>
                        </a:rPr>
                        <a:t>Ps. </a:t>
                      </a:r>
                      <a:r>
                        <a:rPr lang="en-US" sz="700" b="1" i="1" kern="1200" dirty="0">
                          <a:solidFill>
                            <a:schemeClr val="dk1"/>
                          </a:solidFill>
                          <a:latin typeface="Times New Roman" pitchFamily="18" charset="0"/>
                          <a:ea typeface="+mn-ea"/>
                          <a:cs typeface="Times New Roman" pitchFamily="18" charset="0"/>
                        </a:rPr>
                        <a:t>putida</a:t>
                      </a:r>
                      <a:endParaRPr lang="fr-FR" sz="700" b="1" i="1" kern="1200" dirty="0">
                        <a:solidFill>
                          <a:schemeClr val="dk1"/>
                        </a:solidFill>
                        <a:latin typeface="Times New Roman" pitchFamily="18" charset="0"/>
                        <a:ea typeface="+mn-ea"/>
                        <a:cs typeface="Times New Roman" pitchFamily="18" charset="0"/>
                      </a:endParaRPr>
                    </a:p>
                  </a:txBody>
                  <a:tcPr marL="68580" marR="68580" marT="0" marB="0" anchor="ctr"/>
                </a:tc>
                <a:tc>
                  <a:txBody>
                    <a:bodyPr/>
                    <a:lstStyle/>
                    <a:p>
                      <a:pPr marL="68580" algn="ctr" defTabSz="914400" rtl="0" eaLnBrk="1" latinLnBrk="0" hangingPunct="1">
                        <a:lnSpc>
                          <a:spcPct val="100000"/>
                        </a:lnSpc>
                        <a:spcAft>
                          <a:spcPts val="0"/>
                        </a:spcAft>
                      </a:pPr>
                      <a:r>
                        <a:rPr lang="fr-FR" sz="700" b="1" kern="1200" dirty="0" smtClean="0">
                          <a:solidFill>
                            <a:schemeClr val="dk1"/>
                          </a:solidFill>
                          <a:latin typeface="Times New Roman" pitchFamily="18" charset="0"/>
                          <a:ea typeface="+mn-ea"/>
                          <a:cs typeface="Times New Roman" pitchFamily="18" charset="0"/>
                        </a:rPr>
                        <a:t>---</a:t>
                      </a:r>
                      <a:endParaRPr lang="fr-FR" sz="700" b="1" kern="1200" dirty="0">
                        <a:solidFill>
                          <a:schemeClr val="dk1"/>
                        </a:solidFill>
                        <a:latin typeface="Times New Roman" pitchFamily="18" charset="0"/>
                        <a:ea typeface="+mn-ea"/>
                        <a:cs typeface="Times New Roman" pitchFamily="18" charset="0"/>
                      </a:endParaRPr>
                    </a:p>
                  </a:txBody>
                  <a:tcPr marL="68580" marR="68580" marT="0" marB="0" anchor="ctr"/>
                </a:tc>
              </a:tr>
              <a:tr h="157089">
                <a:tc>
                  <a:txBody>
                    <a:bodyPr/>
                    <a:lstStyle/>
                    <a:p>
                      <a:pPr marL="68580" algn="ctr" defTabSz="914400" rtl="0" eaLnBrk="1" latinLnBrk="0" hangingPunct="1">
                        <a:lnSpc>
                          <a:spcPct val="100000"/>
                        </a:lnSpc>
                        <a:spcAft>
                          <a:spcPts val="0"/>
                        </a:spcAft>
                      </a:pPr>
                      <a:r>
                        <a:rPr lang="fr-FR" sz="700" b="1" i="1" kern="1200" dirty="0" smtClean="0">
                          <a:solidFill>
                            <a:schemeClr val="dk1"/>
                          </a:solidFill>
                          <a:latin typeface="Times New Roman" pitchFamily="18" charset="0"/>
                          <a:ea typeface="+mn-ea"/>
                          <a:cs typeface="Times New Roman" pitchFamily="18" charset="0"/>
                        </a:rPr>
                        <a:t>E. </a:t>
                      </a:r>
                      <a:r>
                        <a:rPr lang="fr-FR" sz="700" b="1" i="1" kern="1200" dirty="0">
                          <a:solidFill>
                            <a:schemeClr val="dk1"/>
                          </a:solidFill>
                          <a:latin typeface="Times New Roman" pitchFamily="18" charset="0"/>
                          <a:ea typeface="+mn-ea"/>
                          <a:cs typeface="Times New Roman" pitchFamily="18" charset="0"/>
                        </a:rPr>
                        <a:t>coli </a:t>
                      </a:r>
                    </a:p>
                  </a:txBody>
                  <a:tcPr marL="68580" marR="68580" marT="0" marB="0" anchor="ctr"/>
                </a:tc>
                <a:tc>
                  <a:txBody>
                    <a:bodyPr/>
                    <a:lstStyle/>
                    <a:p>
                      <a:pPr marL="68580" algn="ctr" defTabSz="914400" rtl="0" eaLnBrk="1" latinLnBrk="0" hangingPunct="1">
                        <a:lnSpc>
                          <a:spcPct val="100000"/>
                        </a:lnSpc>
                        <a:spcAft>
                          <a:spcPts val="0"/>
                        </a:spcAft>
                      </a:pPr>
                      <a:r>
                        <a:rPr lang="fr-FR" sz="700" b="1" kern="1200" dirty="0" smtClean="0">
                          <a:solidFill>
                            <a:schemeClr val="dk1"/>
                          </a:solidFill>
                          <a:latin typeface="Times New Roman" pitchFamily="18" charset="0"/>
                          <a:ea typeface="+mn-ea"/>
                          <a:cs typeface="Times New Roman" pitchFamily="18" charset="0"/>
                        </a:rPr>
                        <a:t>---</a:t>
                      </a:r>
                      <a:endParaRPr lang="fr-FR" sz="700" b="1" kern="1200" dirty="0">
                        <a:solidFill>
                          <a:schemeClr val="dk1"/>
                        </a:solidFill>
                        <a:latin typeface="Times New Roman" pitchFamily="18" charset="0"/>
                        <a:ea typeface="+mn-ea"/>
                        <a:cs typeface="Times New Roman" pitchFamily="18" charset="0"/>
                      </a:endParaRPr>
                    </a:p>
                  </a:txBody>
                  <a:tcPr marL="68580" marR="68580" marT="0" marB="0" anchor="ctr"/>
                </a:tc>
              </a:tr>
              <a:tr h="157089">
                <a:tc>
                  <a:txBody>
                    <a:bodyPr/>
                    <a:lstStyle/>
                    <a:p>
                      <a:pPr marL="68580" algn="ctr" defTabSz="914400" rtl="0" eaLnBrk="1" latinLnBrk="0" hangingPunct="1">
                        <a:lnSpc>
                          <a:spcPct val="100000"/>
                        </a:lnSpc>
                        <a:spcAft>
                          <a:spcPts val="0"/>
                        </a:spcAft>
                      </a:pPr>
                      <a:r>
                        <a:rPr lang="fr-FR" sz="700" b="1" i="1" kern="1200" dirty="0" smtClean="0">
                          <a:solidFill>
                            <a:schemeClr val="dk1"/>
                          </a:solidFill>
                          <a:latin typeface="Times New Roman" pitchFamily="18" charset="0"/>
                          <a:ea typeface="+mn-ea"/>
                          <a:cs typeface="Times New Roman" pitchFamily="18" charset="0"/>
                        </a:rPr>
                        <a:t>P. </a:t>
                      </a:r>
                      <a:r>
                        <a:rPr lang="fr-FR" sz="700" b="1" i="1" kern="1200" dirty="0">
                          <a:solidFill>
                            <a:schemeClr val="dk1"/>
                          </a:solidFill>
                          <a:latin typeface="Times New Roman" pitchFamily="18" charset="0"/>
                          <a:ea typeface="+mn-ea"/>
                          <a:cs typeface="Times New Roman" pitchFamily="18" charset="0"/>
                        </a:rPr>
                        <a:t>mirabilis</a:t>
                      </a:r>
                    </a:p>
                  </a:txBody>
                  <a:tcPr marL="68580" marR="68580" marT="0" marB="0" anchor="ctr"/>
                </a:tc>
                <a:tc>
                  <a:txBody>
                    <a:bodyPr/>
                    <a:lstStyle/>
                    <a:p>
                      <a:pPr marL="68580" algn="ctr" defTabSz="914400" rtl="0" eaLnBrk="1" latinLnBrk="0" hangingPunct="1">
                        <a:lnSpc>
                          <a:spcPct val="100000"/>
                        </a:lnSpc>
                        <a:spcAft>
                          <a:spcPts val="0"/>
                        </a:spcAft>
                      </a:pPr>
                      <a:r>
                        <a:rPr lang="fr-FR" sz="700" b="1" kern="1200" dirty="0" smtClean="0">
                          <a:solidFill>
                            <a:schemeClr val="dk1"/>
                          </a:solidFill>
                          <a:latin typeface="Times New Roman" pitchFamily="18" charset="0"/>
                          <a:ea typeface="+mn-ea"/>
                          <a:cs typeface="Times New Roman" pitchFamily="18" charset="0"/>
                        </a:rPr>
                        <a:t>---</a:t>
                      </a:r>
                      <a:endParaRPr lang="fr-FR" sz="700" b="1" kern="1200" dirty="0">
                        <a:solidFill>
                          <a:schemeClr val="dk1"/>
                        </a:solidFill>
                        <a:latin typeface="Times New Roman" pitchFamily="18" charset="0"/>
                        <a:ea typeface="+mn-ea"/>
                        <a:cs typeface="Times New Roman" pitchFamily="18" charset="0"/>
                      </a:endParaRPr>
                    </a:p>
                  </a:txBody>
                  <a:tcPr marL="68580" marR="68580" marT="0" marB="0" anchor="ctr"/>
                </a:tc>
              </a:tr>
              <a:tr h="157089">
                <a:tc>
                  <a:txBody>
                    <a:bodyPr/>
                    <a:lstStyle/>
                    <a:p>
                      <a:pPr marL="68580" algn="ctr" defTabSz="914400" rtl="0" eaLnBrk="1" latinLnBrk="0" hangingPunct="1">
                        <a:lnSpc>
                          <a:spcPct val="100000"/>
                        </a:lnSpc>
                        <a:spcAft>
                          <a:spcPts val="0"/>
                        </a:spcAft>
                      </a:pPr>
                      <a:r>
                        <a:rPr lang="fr-FR" sz="700" b="1" i="1" kern="1200" dirty="0" smtClean="0">
                          <a:solidFill>
                            <a:schemeClr val="dk1"/>
                          </a:solidFill>
                          <a:latin typeface="Times New Roman" pitchFamily="18" charset="0"/>
                          <a:ea typeface="+mn-ea"/>
                          <a:cs typeface="Times New Roman" pitchFamily="18" charset="0"/>
                        </a:rPr>
                        <a:t>Ps. </a:t>
                      </a:r>
                      <a:r>
                        <a:rPr lang="fr-FR" sz="700" b="1" i="1" kern="1200" dirty="0">
                          <a:solidFill>
                            <a:schemeClr val="dk1"/>
                          </a:solidFill>
                          <a:latin typeface="Times New Roman" pitchFamily="18" charset="0"/>
                          <a:ea typeface="+mn-ea"/>
                          <a:cs typeface="Times New Roman" pitchFamily="18" charset="0"/>
                        </a:rPr>
                        <a:t>aeruginosa</a:t>
                      </a:r>
                    </a:p>
                  </a:txBody>
                  <a:tcPr marL="68580" marR="68580" marT="0" marB="0" anchor="ctr"/>
                </a:tc>
                <a:tc>
                  <a:txBody>
                    <a:bodyPr/>
                    <a:lstStyle/>
                    <a:p>
                      <a:pPr marL="68580" algn="ctr" defTabSz="914400" rtl="0" eaLnBrk="1" latinLnBrk="0" hangingPunct="1">
                        <a:lnSpc>
                          <a:spcPct val="100000"/>
                        </a:lnSpc>
                        <a:spcAft>
                          <a:spcPts val="0"/>
                        </a:spcAft>
                      </a:pPr>
                      <a:r>
                        <a:rPr lang="fr-FR" sz="700" b="1" kern="1200" dirty="0" smtClean="0">
                          <a:solidFill>
                            <a:schemeClr val="dk1"/>
                          </a:solidFill>
                          <a:latin typeface="Times New Roman" pitchFamily="18" charset="0"/>
                          <a:ea typeface="+mn-ea"/>
                          <a:cs typeface="Times New Roman" pitchFamily="18" charset="0"/>
                        </a:rPr>
                        <a:t>---</a:t>
                      </a:r>
                      <a:endParaRPr lang="fr-FR" sz="700" b="1" kern="1200" dirty="0">
                        <a:solidFill>
                          <a:schemeClr val="dk1"/>
                        </a:solidFill>
                        <a:latin typeface="Times New Roman" pitchFamily="18" charset="0"/>
                        <a:ea typeface="+mn-ea"/>
                        <a:cs typeface="Times New Roman" pitchFamily="18" charset="0"/>
                      </a:endParaRPr>
                    </a:p>
                  </a:txBody>
                  <a:tcPr marL="68580" marR="68580" marT="0" marB="0" anchor="ctr"/>
                </a:tc>
              </a:tr>
              <a:tr h="157089">
                <a:tc>
                  <a:txBody>
                    <a:bodyPr/>
                    <a:lstStyle/>
                    <a:p>
                      <a:pPr marL="68580" algn="ctr" defTabSz="914400" rtl="0" eaLnBrk="1" latinLnBrk="0" hangingPunct="1">
                        <a:lnSpc>
                          <a:spcPct val="100000"/>
                        </a:lnSpc>
                        <a:spcAft>
                          <a:spcPts val="0"/>
                        </a:spcAft>
                      </a:pPr>
                      <a:r>
                        <a:rPr lang="fr-FR" sz="700" b="1" i="1" kern="1200" dirty="0" smtClean="0">
                          <a:solidFill>
                            <a:schemeClr val="dk1"/>
                          </a:solidFill>
                          <a:latin typeface="Times New Roman" pitchFamily="18" charset="0"/>
                          <a:ea typeface="+mn-ea"/>
                          <a:cs typeface="Times New Roman" pitchFamily="18" charset="0"/>
                        </a:rPr>
                        <a:t>S. </a:t>
                      </a:r>
                      <a:r>
                        <a:rPr lang="fr-FR" sz="700" b="1" i="1" kern="1200" dirty="0">
                          <a:solidFill>
                            <a:schemeClr val="dk1"/>
                          </a:solidFill>
                          <a:latin typeface="Times New Roman" pitchFamily="18" charset="0"/>
                          <a:ea typeface="+mn-ea"/>
                          <a:cs typeface="Times New Roman" pitchFamily="18" charset="0"/>
                        </a:rPr>
                        <a:t>aureus</a:t>
                      </a:r>
                    </a:p>
                  </a:txBody>
                  <a:tcPr marL="68580" marR="68580" marT="0" marB="0" anchor="ctr"/>
                </a:tc>
                <a:tc>
                  <a:txBody>
                    <a:bodyPr/>
                    <a:lstStyle/>
                    <a:p>
                      <a:pPr marL="68580" algn="ctr" defTabSz="914400" rtl="0" eaLnBrk="1" latinLnBrk="0" hangingPunct="1">
                        <a:lnSpc>
                          <a:spcPct val="100000"/>
                        </a:lnSpc>
                        <a:spcAft>
                          <a:spcPts val="0"/>
                        </a:spcAft>
                      </a:pPr>
                      <a:r>
                        <a:rPr lang="fr-FR" sz="700" b="1" kern="1200" dirty="0" smtClean="0">
                          <a:solidFill>
                            <a:schemeClr val="dk1"/>
                          </a:solidFill>
                          <a:latin typeface="Times New Roman" pitchFamily="18" charset="0"/>
                          <a:ea typeface="+mn-ea"/>
                          <a:cs typeface="Times New Roman" pitchFamily="18" charset="0"/>
                        </a:rPr>
                        <a:t>30/</a:t>
                      </a:r>
                      <a:r>
                        <a:rPr lang="fr-FR" sz="700" b="1" kern="1200" baseline="0" dirty="0" smtClean="0">
                          <a:solidFill>
                            <a:schemeClr val="dk1"/>
                          </a:solidFill>
                          <a:latin typeface="Times New Roman" pitchFamily="18" charset="0"/>
                          <a:ea typeface="+mn-ea"/>
                          <a:cs typeface="Times New Roman" pitchFamily="18" charset="0"/>
                        </a:rPr>
                        <a:t> 256</a:t>
                      </a:r>
                      <a:endParaRPr lang="fr-FR" sz="700" b="1" kern="1200" dirty="0">
                        <a:solidFill>
                          <a:schemeClr val="dk1"/>
                        </a:solidFill>
                        <a:latin typeface="Times New Roman" pitchFamily="18" charset="0"/>
                        <a:ea typeface="+mn-ea"/>
                        <a:cs typeface="Times New Roman" pitchFamily="18" charset="0"/>
                      </a:endParaRPr>
                    </a:p>
                  </a:txBody>
                  <a:tcPr marL="68580" marR="68580" marT="0" marB="0" anchor="ctr"/>
                </a:tc>
              </a:tr>
            </a:tbl>
          </a:graphicData>
        </a:graphic>
      </p:graphicFrame>
      <p:graphicFrame>
        <p:nvGraphicFramePr>
          <p:cNvPr id="19" name="Tableau 18"/>
          <p:cNvGraphicFramePr>
            <a:graphicFrameLocks noGrp="1"/>
          </p:cNvGraphicFramePr>
          <p:nvPr/>
        </p:nvGraphicFramePr>
        <p:xfrm>
          <a:off x="7000892" y="2143116"/>
          <a:ext cx="1885944" cy="2507234"/>
        </p:xfrm>
        <a:graphic>
          <a:graphicData uri="http://schemas.openxmlformats.org/drawingml/2006/table">
            <a:tbl>
              <a:tblPr/>
              <a:tblGrid>
                <a:gridCol w="869174"/>
                <a:gridCol w="370812"/>
                <a:gridCol w="322979"/>
                <a:gridCol w="322979"/>
              </a:tblGrid>
              <a:tr h="186690">
                <a:tc rowSpan="2">
                  <a:txBody>
                    <a:bodyPr/>
                    <a:lstStyle/>
                    <a:p>
                      <a:pPr indent="81280" algn="ctr">
                        <a:lnSpc>
                          <a:spcPct val="115000"/>
                        </a:lnSpc>
                        <a:spcAft>
                          <a:spcPts val="0"/>
                        </a:spcAft>
                      </a:pPr>
                      <a:endParaRPr lang="fr-FR" sz="600" dirty="0">
                        <a:latin typeface="Times New Roman" pitchFamily="18" charset="0"/>
                        <a:ea typeface="Calibri"/>
                        <a:cs typeface="Times New Roman" pitchFamily="18" charset="0"/>
                      </a:endParaRPr>
                    </a:p>
                    <a:p>
                      <a:pPr algn="ctr">
                        <a:lnSpc>
                          <a:spcPct val="115000"/>
                        </a:lnSpc>
                        <a:spcAft>
                          <a:spcPts val="0"/>
                        </a:spcAft>
                      </a:pPr>
                      <a:r>
                        <a:rPr lang="en-US" sz="600" b="1" dirty="0">
                          <a:latin typeface="Times New Roman" pitchFamily="18" charset="0"/>
                          <a:ea typeface="Calibri"/>
                          <a:cs typeface="Times New Roman" pitchFamily="18" charset="0"/>
                        </a:rPr>
                        <a:t>Compound</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rowSpan="2">
                  <a:txBody>
                    <a:bodyPr/>
                    <a:lstStyle/>
                    <a:p>
                      <a:pPr indent="-68580" algn="ctr">
                        <a:lnSpc>
                          <a:spcPct val="115000"/>
                        </a:lnSpc>
                        <a:spcAft>
                          <a:spcPts val="0"/>
                        </a:spcAft>
                      </a:pPr>
                      <a:r>
                        <a:rPr lang="en-US" sz="600" b="1" dirty="0">
                          <a:latin typeface="Times New Roman" pitchFamily="18" charset="0"/>
                          <a:ea typeface="Calibri"/>
                          <a:cs typeface="Times New Roman" pitchFamily="18" charset="0"/>
                        </a:rPr>
                        <a:t>Calculated IK</a:t>
                      </a:r>
                      <a:endParaRPr lang="fr-FR" sz="600" dirty="0">
                        <a:latin typeface="Times New Roman" pitchFamily="18" charset="0"/>
                        <a:ea typeface="Calibri"/>
                        <a:cs typeface="Times New Roman" pitchFamily="18" charset="0"/>
                      </a:endParaRPr>
                    </a:p>
                  </a:txBody>
                  <a:tcPr marL="68580" marR="68580" marT="0" marB="0" anchor="ctr">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gridSpan="2">
                  <a:txBody>
                    <a:bodyPr/>
                    <a:lstStyle/>
                    <a:p>
                      <a:pPr algn="ctr">
                        <a:lnSpc>
                          <a:spcPct val="115000"/>
                        </a:lnSpc>
                        <a:spcAft>
                          <a:spcPts val="0"/>
                        </a:spcAft>
                      </a:pPr>
                      <a:r>
                        <a:rPr lang="en-US" sz="600" b="1" i="1" dirty="0">
                          <a:latin typeface="Times New Roman" pitchFamily="18" charset="0"/>
                          <a:ea typeface="Calibri"/>
                          <a:cs typeface="Times New Roman" pitchFamily="18" charset="0"/>
                        </a:rPr>
                        <a:t>M. spicata L.</a:t>
                      </a:r>
                      <a:endParaRPr lang="fr-FR" sz="600" dirty="0">
                        <a:latin typeface="Times New Roman" pitchFamily="18" charset="0"/>
                        <a:ea typeface="Calibri"/>
                        <a:cs typeface="Times New Roman" pitchFamily="18" charset="0"/>
                      </a:endParaRPr>
                    </a:p>
                  </a:txBody>
                  <a:tcPr marL="68580" marR="68580" marT="0" marB="0" anchor="ctr">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28575" cap="flat" cmpd="sng" algn="ctr">
                      <a:solidFill>
                        <a:srgbClr val="9BBB59"/>
                      </a:solidFill>
                      <a:prstDash val="solid"/>
                      <a:round/>
                      <a:headEnd type="none" w="med" len="med"/>
                      <a:tailEnd type="none" w="med" len="med"/>
                    </a:lnB>
                  </a:tcPr>
                </a:tc>
                <a:tc hMerge="1">
                  <a:txBody>
                    <a:bodyPr/>
                    <a:lstStyle/>
                    <a:p>
                      <a:endParaRPr lang="fr-FR"/>
                    </a:p>
                  </a:txBody>
                  <a:tcPr/>
                </a:tc>
              </a:tr>
              <a:tr h="142875">
                <a:tc vMerge="1">
                  <a:txBody>
                    <a:bodyPr/>
                    <a:lstStyle/>
                    <a:p>
                      <a:endParaRPr lang="fr-FR"/>
                    </a:p>
                  </a:txBody>
                  <a:tcPr/>
                </a:tc>
                <a:tc vMerge="1">
                  <a:txBody>
                    <a:bodyPr/>
                    <a:lstStyle/>
                    <a:p>
                      <a:endParaRPr lang="fr-FR"/>
                    </a:p>
                  </a:txBody>
                  <a:tcPr/>
                </a:tc>
                <a:tc>
                  <a:txBody>
                    <a:bodyPr/>
                    <a:lstStyle/>
                    <a:p>
                      <a:pPr indent="21590" algn="l">
                        <a:lnSpc>
                          <a:spcPct val="115000"/>
                        </a:lnSpc>
                        <a:spcAft>
                          <a:spcPts val="0"/>
                        </a:spcAft>
                      </a:pPr>
                      <a:r>
                        <a:rPr lang="en-US" sz="600" b="1" dirty="0">
                          <a:latin typeface="Times New Roman" pitchFamily="18" charset="0"/>
                          <a:ea typeface="Calibri"/>
                          <a:cs typeface="Times New Roman" pitchFamily="18" charset="0"/>
                        </a:rPr>
                        <a:t>EO</a:t>
                      </a:r>
                      <a:endParaRPr lang="fr-FR" sz="600" dirty="0">
                        <a:latin typeface="Times New Roman" pitchFamily="18" charset="0"/>
                        <a:ea typeface="Calibri"/>
                        <a:cs typeface="Times New Roman" pitchFamily="18" charset="0"/>
                      </a:endParaRPr>
                    </a:p>
                  </a:txBody>
                  <a:tcPr marL="68580" marR="68580" marT="0" marB="0" anchor="ctr">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8575"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21590" algn="l">
                        <a:lnSpc>
                          <a:spcPct val="115000"/>
                        </a:lnSpc>
                        <a:spcAft>
                          <a:spcPts val="0"/>
                        </a:spcAft>
                      </a:pPr>
                      <a:r>
                        <a:rPr lang="fr-FR" sz="600" b="1" dirty="0">
                          <a:latin typeface="Times New Roman" pitchFamily="18" charset="0"/>
                          <a:ea typeface="Calibri"/>
                          <a:cs typeface="Times New Roman" pitchFamily="18" charset="0"/>
                        </a:rPr>
                        <a:t>Hyd</a:t>
                      </a:r>
                      <a:endParaRPr lang="fr-FR" sz="600" dirty="0">
                        <a:latin typeface="Times New Roman" pitchFamily="18" charset="0"/>
                        <a:ea typeface="Calibri"/>
                        <a:cs typeface="Times New Roman" pitchFamily="18" charset="0"/>
                      </a:endParaRPr>
                    </a:p>
                  </a:txBody>
                  <a:tcPr marL="68580" marR="68580" marT="0" marB="0" anchor="ctr">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28575"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99063">
                <a:tc>
                  <a:txBody>
                    <a:bodyPr/>
                    <a:lstStyle/>
                    <a:p>
                      <a:pPr algn="ctr">
                        <a:lnSpc>
                          <a:spcPct val="115000"/>
                        </a:lnSpc>
                        <a:spcAft>
                          <a:spcPts val="0"/>
                        </a:spcAft>
                      </a:pPr>
                      <a:r>
                        <a:rPr lang="fr-FR" sz="600" b="1" i="1" dirty="0">
                          <a:latin typeface="Times New Roman" pitchFamily="18" charset="0"/>
                          <a:ea typeface="Calibri"/>
                          <a:cs typeface="Times New Roman" pitchFamily="18" charset="0"/>
                        </a:rPr>
                        <a:t>α</a:t>
                      </a:r>
                      <a:r>
                        <a:rPr lang="en-US" sz="600" b="1" dirty="0">
                          <a:latin typeface="Times New Roman" pitchFamily="18" charset="0"/>
                          <a:ea typeface="Calibri"/>
                          <a:cs typeface="Times New Roman" pitchFamily="18" charset="0"/>
                        </a:rPr>
                        <a:t>-</a:t>
                      </a:r>
                      <a:r>
                        <a:rPr lang="en-US" sz="600" b="1" dirty="0" err="1">
                          <a:latin typeface="Times New Roman" pitchFamily="18" charset="0"/>
                          <a:ea typeface="Calibri"/>
                          <a:cs typeface="Times New Roman" pitchFamily="18" charset="0"/>
                        </a:rPr>
                        <a:t>Pinene</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en-US" sz="600" b="0" dirty="0">
                          <a:latin typeface="Times New Roman" pitchFamily="18" charset="0"/>
                          <a:ea typeface="Calibri"/>
                          <a:cs typeface="Times New Roman" pitchFamily="18" charset="0"/>
                        </a:rPr>
                        <a:t>939</a:t>
                      </a:r>
                      <a:endParaRPr lang="fr-FR" sz="600" b="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92710" algn="ctr">
                        <a:lnSpc>
                          <a:spcPct val="115000"/>
                        </a:lnSpc>
                        <a:spcAft>
                          <a:spcPts val="0"/>
                        </a:spcAft>
                      </a:pPr>
                      <a:r>
                        <a:rPr lang="en-US" sz="600" b="0" dirty="0">
                          <a:latin typeface="Times New Roman" pitchFamily="18" charset="0"/>
                          <a:ea typeface="Calibri"/>
                          <a:cs typeface="Times New Roman" pitchFamily="18" charset="0"/>
                        </a:rPr>
                        <a:t>0,37</a:t>
                      </a:r>
                      <a:endParaRPr lang="fr-FR" sz="600" b="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92710" algn="ctr">
                        <a:lnSpc>
                          <a:spcPct val="115000"/>
                        </a:lnSpc>
                        <a:spcAft>
                          <a:spcPts val="0"/>
                        </a:spcAft>
                      </a:pPr>
                      <a:r>
                        <a:rPr lang="en-US" sz="600" b="1" dirty="0">
                          <a:latin typeface="Times New Roman" pitchFamily="18" charset="0"/>
                          <a:ea typeface="Calibri"/>
                          <a:cs typeface="Times New Roman" pitchFamily="18" charset="0"/>
                        </a:rPr>
                        <a:t>5,88</a:t>
                      </a:r>
                      <a:endParaRPr lang="fr-FR" sz="600" b="1"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70485">
                <a:tc>
                  <a:txBody>
                    <a:bodyPr/>
                    <a:lstStyle/>
                    <a:p>
                      <a:pPr algn="ctr">
                        <a:lnSpc>
                          <a:spcPct val="115000"/>
                        </a:lnSpc>
                        <a:spcAft>
                          <a:spcPts val="0"/>
                        </a:spcAft>
                      </a:pPr>
                      <a:r>
                        <a:rPr lang="fr-FR" sz="600" b="1" i="1" dirty="0">
                          <a:latin typeface="Times New Roman" pitchFamily="18" charset="0"/>
                          <a:ea typeface="Calibri"/>
                          <a:cs typeface="Times New Roman" pitchFamily="18" charset="0"/>
                        </a:rPr>
                        <a:t>α</a:t>
                      </a:r>
                      <a:r>
                        <a:rPr lang="en-US" sz="600" b="1" dirty="0">
                          <a:latin typeface="Times New Roman" pitchFamily="18" charset="0"/>
                          <a:ea typeface="Calibri"/>
                          <a:cs typeface="Times New Roman" pitchFamily="18" charset="0"/>
                        </a:rPr>
                        <a:t>-</a:t>
                      </a:r>
                      <a:r>
                        <a:rPr lang="en-US" sz="600" b="1" dirty="0" err="1">
                          <a:latin typeface="Times New Roman" pitchFamily="18" charset="0"/>
                          <a:ea typeface="Calibri"/>
                          <a:cs typeface="Times New Roman" pitchFamily="18" charset="0"/>
                        </a:rPr>
                        <a:t>Fenchene</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en-US" sz="600" b="0" dirty="0">
                          <a:latin typeface="Times New Roman" pitchFamily="18" charset="0"/>
                          <a:ea typeface="Calibri"/>
                          <a:cs typeface="Times New Roman" pitchFamily="18" charset="0"/>
                        </a:rPr>
                        <a:t>945</a:t>
                      </a:r>
                      <a:endParaRPr lang="fr-FR" sz="600" b="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92710" algn="ctr">
                        <a:lnSpc>
                          <a:spcPct val="115000"/>
                        </a:lnSpc>
                        <a:spcAft>
                          <a:spcPts val="0"/>
                        </a:spcAft>
                      </a:pPr>
                      <a:r>
                        <a:rPr lang="fr-FR" sz="600" b="0"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92710" algn="ctr">
                        <a:lnSpc>
                          <a:spcPct val="115000"/>
                        </a:lnSpc>
                        <a:spcAft>
                          <a:spcPts val="0"/>
                        </a:spcAft>
                      </a:pPr>
                      <a:r>
                        <a:rPr lang="en-US" sz="600" b="1" dirty="0">
                          <a:latin typeface="Times New Roman" pitchFamily="18" charset="0"/>
                          <a:ea typeface="Calibri"/>
                          <a:cs typeface="Times New Roman" pitchFamily="18" charset="0"/>
                        </a:rPr>
                        <a:t>2,59</a:t>
                      </a:r>
                      <a:endParaRPr lang="fr-FR" sz="600" b="1"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118745">
                <a:tc>
                  <a:txBody>
                    <a:bodyPr/>
                    <a:lstStyle/>
                    <a:p>
                      <a:pPr algn="ctr">
                        <a:lnSpc>
                          <a:spcPct val="115000"/>
                        </a:lnSpc>
                        <a:spcAft>
                          <a:spcPts val="0"/>
                        </a:spcAft>
                      </a:pPr>
                      <a:r>
                        <a:rPr lang="fr-FR" sz="600" b="1" i="1" dirty="0">
                          <a:latin typeface="Times New Roman" pitchFamily="18" charset="0"/>
                          <a:ea typeface="Calibri"/>
                          <a:cs typeface="Times New Roman" pitchFamily="18" charset="0"/>
                        </a:rPr>
                        <a:t>β</a:t>
                      </a:r>
                      <a:r>
                        <a:rPr lang="en-US" sz="600" b="1" dirty="0">
                          <a:latin typeface="Times New Roman" pitchFamily="18" charset="0"/>
                          <a:ea typeface="Calibri"/>
                          <a:cs typeface="Times New Roman" pitchFamily="18" charset="0"/>
                        </a:rPr>
                        <a:t>-Pinene</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en-US" sz="600" b="0" dirty="0">
                          <a:latin typeface="Times New Roman" pitchFamily="18" charset="0"/>
                          <a:ea typeface="Calibri"/>
                          <a:cs typeface="Times New Roman" pitchFamily="18" charset="0"/>
                        </a:rPr>
                        <a:t>979</a:t>
                      </a:r>
                      <a:endParaRPr lang="fr-FR" sz="600" b="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92710" algn="ctr">
                        <a:lnSpc>
                          <a:spcPct val="115000"/>
                        </a:lnSpc>
                        <a:spcAft>
                          <a:spcPts val="0"/>
                        </a:spcAft>
                      </a:pPr>
                      <a:r>
                        <a:rPr lang="en-US" sz="600" b="0" dirty="0">
                          <a:latin typeface="Times New Roman" pitchFamily="18" charset="0"/>
                          <a:ea typeface="Calibri"/>
                          <a:cs typeface="Times New Roman" pitchFamily="18" charset="0"/>
                        </a:rPr>
                        <a:t>0,58</a:t>
                      </a:r>
                      <a:endParaRPr lang="fr-FR" sz="600" b="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92710" algn="ctr">
                        <a:lnSpc>
                          <a:spcPct val="115000"/>
                        </a:lnSpc>
                        <a:spcAft>
                          <a:spcPts val="0"/>
                        </a:spcAft>
                      </a:pPr>
                      <a:r>
                        <a:rPr lang="en-US" sz="600" b="1" dirty="0">
                          <a:latin typeface="Times New Roman" pitchFamily="18" charset="0"/>
                          <a:ea typeface="Calibri"/>
                          <a:cs typeface="Times New Roman" pitchFamily="18" charset="0"/>
                        </a:rPr>
                        <a:t>2,25</a:t>
                      </a:r>
                      <a:endParaRPr lang="fr-FR" sz="600" b="1"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69850">
                <a:tc>
                  <a:txBody>
                    <a:bodyPr/>
                    <a:lstStyle/>
                    <a:p>
                      <a:pPr algn="ctr">
                        <a:lnSpc>
                          <a:spcPct val="115000"/>
                        </a:lnSpc>
                        <a:spcAft>
                          <a:spcPts val="0"/>
                        </a:spcAft>
                      </a:pPr>
                      <a:r>
                        <a:rPr lang="fr-FR" sz="600" b="1" dirty="0">
                          <a:latin typeface="Times New Roman" pitchFamily="18" charset="0"/>
                          <a:ea typeface="Calibri"/>
                          <a:cs typeface="Times New Roman" pitchFamily="18" charset="0"/>
                        </a:rPr>
                        <a:t>1,8-Cineol</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1028</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92710" algn="ctr">
                        <a:lnSpc>
                          <a:spcPct val="115000"/>
                        </a:lnSpc>
                        <a:spcAft>
                          <a:spcPts val="0"/>
                        </a:spcAft>
                      </a:pPr>
                      <a:r>
                        <a:rPr lang="fr-FR" sz="600" b="0"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92710" algn="ctr">
                        <a:lnSpc>
                          <a:spcPct val="115000"/>
                        </a:lnSpc>
                        <a:spcAft>
                          <a:spcPts val="0"/>
                        </a:spcAft>
                      </a:pPr>
                      <a:r>
                        <a:rPr lang="fr-FR" sz="600" b="1" dirty="0">
                          <a:latin typeface="Times New Roman" pitchFamily="18" charset="0"/>
                          <a:ea typeface="Calibri"/>
                          <a:cs typeface="Times New Roman" pitchFamily="18" charset="0"/>
                        </a:rPr>
                        <a:t>22,85</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117475">
                <a:tc>
                  <a:txBody>
                    <a:bodyPr/>
                    <a:lstStyle/>
                    <a:p>
                      <a:pPr algn="ctr">
                        <a:lnSpc>
                          <a:spcPct val="115000"/>
                        </a:lnSpc>
                        <a:spcAft>
                          <a:spcPts val="0"/>
                        </a:spcAft>
                      </a:pPr>
                      <a:r>
                        <a:rPr lang="fr-FR" sz="600" b="1" dirty="0">
                          <a:latin typeface="Times New Roman" pitchFamily="18" charset="0"/>
                          <a:ea typeface="Calibri"/>
                          <a:cs typeface="Times New Roman" pitchFamily="18" charset="0"/>
                        </a:rPr>
                        <a:t>Limonene</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1029</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92710" algn="ctr">
                        <a:lnSpc>
                          <a:spcPct val="115000"/>
                        </a:lnSpc>
                        <a:spcAft>
                          <a:spcPts val="0"/>
                        </a:spcAft>
                      </a:pPr>
                      <a:r>
                        <a:rPr lang="fr-FR" sz="600" b="1" dirty="0">
                          <a:latin typeface="Times New Roman" pitchFamily="18" charset="0"/>
                          <a:ea typeface="Calibri"/>
                          <a:cs typeface="Times New Roman" pitchFamily="18" charset="0"/>
                        </a:rPr>
                        <a:t>10,50</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92710" algn="ctr">
                        <a:lnSpc>
                          <a:spcPct val="115000"/>
                        </a:lnSpc>
                        <a:spcAft>
                          <a:spcPts val="0"/>
                        </a:spcAft>
                      </a:pPr>
                      <a:r>
                        <a:rPr lang="fr-FR" sz="600" b="1"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115570">
                <a:tc>
                  <a:txBody>
                    <a:bodyPr/>
                    <a:lstStyle/>
                    <a:p>
                      <a:pPr algn="ctr">
                        <a:lnSpc>
                          <a:spcPct val="115000"/>
                        </a:lnSpc>
                        <a:spcAft>
                          <a:spcPts val="0"/>
                        </a:spcAft>
                      </a:pPr>
                      <a:r>
                        <a:rPr lang="fr-FR" sz="600" b="1" dirty="0" err="1" smtClean="0">
                          <a:latin typeface="Times New Roman" pitchFamily="18" charset="0"/>
                          <a:ea typeface="Calibri"/>
                          <a:cs typeface="Times New Roman" pitchFamily="18" charset="0"/>
                        </a:rPr>
                        <a:t>Camphor</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1140</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1" dirty="0">
                          <a:latin typeface="Times New Roman" pitchFamily="18" charset="0"/>
                          <a:ea typeface="Calibri"/>
                          <a:cs typeface="Times New Roman" pitchFamily="18" charset="0"/>
                        </a:rPr>
                        <a:t>13,53</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72390">
                <a:tc>
                  <a:txBody>
                    <a:bodyPr/>
                    <a:lstStyle/>
                    <a:p>
                      <a:pPr algn="ctr">
                        <a:lnSpc>
                          <a:spcPct val="115000"/>
                        </a:lnSpc>
                        <a:spcAft>
                          <a:spcPts val="0"/>
                        </a:spcAft>
                      </a:pPr>
                      <a:r>
                        <a:rPr lang="fr-FR" sz="600" b="1" dirty="0">
                          <a:latin typeface="Times New Roman" pitchFamily="18" charset="0"/>
                          <a:ea typeface="Calibri"/>
                          <a:cs typeface="Times New Roman" pitchFamily="18" charset="0"/>
                        </a:rPr>
                        <a:t>Borneol</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1169</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0,78</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1" dirty="0">
                          <a:latin typeface="Times New Roman" pitchFamily="18" charset="0"/>
                          <a:ea typeface="Calibri"/>
                          <a:cs typeface="Times New Roman" pitchFamily="18" charset="0"/>
                        </a:rPr>
                        <a:t>3,14</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47625">
                <a:tc>
                  <a:txBody>
                    <a:bodyPr/>
                    <a:lstStyle/>
                    <a:p>
                      <a:pPr algn="ctr">
                        <a:lnSpc>
                          <a:spcPct val="115000"/>
                        </a:lnSpc>
                        <a:spcAft>
                          <a:spcPts val="0"/>
                        </a:spcAft>
                      </a:pPr>
                      <a:r>
                        <a:rPr lang="fr-FR" sz="600" b="1" dirty="0">
                          <a:latin typeface="Times New Roman" pitchFamily="18" charset="0"/>
                          <a:ea typeface="Calibri"/>
                          <a:cs typeface="Times New Roman" pitchFamily="18" charset="0"/>
                        </a:rPr>
                        <a:t>Dihydrocarveol neo</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1194</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1" dirty="0">
                          <a:latin typeface="Times New Roman" pitchFamily="18" charset="0"/>
                          <a:ea typeface="Calibri"/>
                          <a:cs typeface="Times New Roman" pitchFamily="18" charset="0"/>
                        </a:rPr>
                        <a:t>1,23</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86360">
                <a:tc>
                  <a:txBody>
                    <a:bodyPr/>
                    <a:lstStyle/>
                    <a:p>
                      <a:pPr algn="ctr">
                        <a:lnSpc>
                          <a:spcPct val="115000"/>
                        </a:lnSpc>
                        <a:spcAft>
                          <a:spcPts val="0"/>
                        </a:spcAft>
                      </a:pPr>
                      <a:r>
                        <a:rPr lang="fr-FR" sz="600" b="1" dirty="0">
                          <a:latin typeface="Times New Roman" pitchFamily="18" charset="0"/>
                          <a:ea typeface="Calibri"/>
                          <a:cs typeface="Times New Roman" pitchFamily="18" charset="0"/>
                        </a:rPr>
                        <a:t>Trans-4-caranone</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1195</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1" dirty="0">
                          <a:latin typeface="Times New Roman" pitchFamily="18" charset="0"/>
                          <a:ea typeface="Calibri"/>
                          <a:cs typeface="Times New Roman" pitchFamily="18" charset="0"/>
                        </a:rPr>
                        <a:t>2,75</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83820">
                <a:tc>
                  <a:txBody>
                    <a:bodyPr/>
                    <a:lstStyle/>
                    <a:p>
                      <a:pPr algn="ctr">
                        <a:lnSpc>
                          <a:spcPct val="115000"/>
                        </a:lnSpc>
                        <a:spcAft>
                          <a:spcPts val="0"/>
                        </a:spcAft>
                      </a:pPr>
                      <a:r>
                        <a:rPr lang="fr-FR" sz="600" b="1" dirty="0">
                          <a:latin typeface="Times New Roman" pitchFamily="18" charset="0"/>
                          <a:ea typeface="Calibri"/>
                          <a:cs typeface="Times New Roman" pitchFamily="18" charset="0"/>
                        </a:rPr>
                        <a:t>Pulegone</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1237</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0,16</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118110">
                <a:tc>
                  <a:txBody>
                    <a:bodyPr/>
                    <a:lstStyle/>
                    <a:p>
                      <a:pPr algn="ctr">
                        <a:lnSpc>
                          <a:spcPct val="115000"/>
                        </a:lnSpc>
                        <a:spcAft>
                          <a:spcPts val="0"/>
                        </a:spcAft>
                      </a:pPr>
                      <a:r>
                        <a:rPr lang="fr-FR" sz="600" b="1" dirty="0">
                          <a:latin typeface="Times New Roman" pitchFamily="18" charset="0"/>
                          <a:ea typeface="Calibri"/>
                          <a:cs typeface="Times New Roman" pitchFamily="18" charset="0"/>
                        </a:rPr>
                        <a:t>Carvone</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1242</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1" dirty="0">
                          <a:latin typeface="Times New Roman" pitchFamily="18" charset="0"/>
                          <a:ea typeface="Calibri"/>
                          <a:cs typeface="Times New Roman" pitchFamily="18" charset="0"/>
                        </a:rPr>
                        <a:t>71,56</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0,24</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81915">
                <a:tc>
                  <a:txBody>
                    <a:bodyPr/>
                    <a:lstStyle/>
                    <a:p>
                      <a:pPr algn="ctr">
                        <a:lnSpc>
                          <a:spcPct val="115000"/>
                        </a:lnSpc>
                        <a:spcAft>
                          <a:spcPts val="0"/>
                        </a:spcAft>
                      </a:pPr>
                      <a:r>
                        <a:rPr lang="fr-FR" sz="600" b="1" dirty="0">
                          <a:latin typeface="Times New Roman" pitchFamily="18" charset="0"/>
                          <a:ea typeface="Calibri"/>
                          <a:cs typeface="Times New Roman" pitchFamily="18" charset="0"/>
                        </a:rPr>
                        <a:t>Bornyl acetate</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1284</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0,40</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114300">
                <a:tc>
                  <a:txBody>
                    <a:bodyPr/>
                    <a:lstStyle/>
                    <a:p>
                      <a:pPr algn="ctr">
                        <a:lnSpc>
                          <a:spcPct val="115000"/>
                        </a:lnSpc>
                        <a:spcAft>
                          <a:spcPts val="0"/>
                        </a:spcAft>
                      </a:pPr>
                      <a:r>
                        <a:rPr lang="fr-FR" sz="600" b="1" dirty="0">
                          <a:latin typeface="Times New Roman" pitchFamily="18" charset="0"/>
                          <a:ea typeface="Calibri"/>
                          <a:cs typeface="Times New Roman" pitchFamily="18" charset="0"/>
                        </a:rPr>
                        <a:t>Carvacrol</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1299</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1" dirty="0">
                          <a:latin typeface="Times New Roman" pitchFamily="18" charset="0"/>
                          <a:ea typeface="Calibri"/>
                          <a:cs typeface="Times New Roman" pitchFamily="18" charset="0"/>
                        </a:rPr>
                        <a:t>3,56</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75565">
                <a:tc>
                  <a:txBody>
                    <a:bodyPr/>
                    <a:lstStyle/>
                    <a:p>
                      <a:pPr algn="ctr">
                        <a:lnSpc>
                          <a:spcPct val="115000"/>
                        </a:lnSpc>
                        <a:spcAft>
                          <a:spcPts val="0"/>
                        </a:spcAft>
                      </a:pPr>
                      <a:r>
                        <a:rPr lang="fr-FR" sz="600" b="1" dirty="0">
                          <a:latin typeface="Times New Roman" pitchFamily="18" charset="0"/>
                          <a:ea typeface="Calibri"/>
                          <a:cs typeface="Times New Roman" pitchFamily="18" charset="0"/>
                        </a:rPr>
                        <a:t>Iso-dihydrocarveol acetate</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1329</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1" dirty="0">
                          <a:latin typeface="Times New Roman" pitchFamily="18" charset="0"/>
                          <a:ea typeface="Calibri"/>
                          <a:cs typeface="Times New Roman" pitchFamily="18" charset="0"/>
                        </a:rPr>
                        <a:t>2,07</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121285">
                <a:tc>
                  <a:txBody>
                    <a:bodyPr/>
                    <a:lstStyle/>
                    <a:p>
                      <a:pPr algn="ctr">
                        <a:lnSpc>
                          <a:spcPct val="115000"/>
                        </a:lnSpc>
                        <a:spcAft>
                          <a:spcPts val="0"/>
                        </a:spcAft>
                      </a:pPr>
                      <a:r>
                        <a:rPr lang="fr-FR" sz="600" b="1" i="1" dirty="0">
                          <a:latin typeface="Times New Roman" pitchFamily="18" charset="0"/>
                          <a:ea typeface="Calibri"/>
                          <a:cs typeface="Times New Roman" pitchFamily="18" charset="0"/>
                        </a:rPr>
                        <a:t>β</a:t>
                      </a:r>
                      <a:r>
                        <a:rPr lang="fr-FR" sz="600" b="1" dirty="0">
                          <a:latin typeface="Times New Roman" pitchFamily="18" charset="0"/>
                          <a:ea typeface="Calibri"/>
                          <a:cs typeface="Times New Roman" pitchFamily="18" charset="0"/>
                        </a:rPr>
                        <a:t>-Bourbonene</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1387</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1,07</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60960">
                <a:tc>
                  <a:txBody>
                    <a:bodyPr/>
                    <a:lstStyle/>
                    <a:p>
                      <a:pPr algn="ctr">
                        <a:lnSpc>
                          <a:spcPct val="115000"/>
                        </a:lnSpc>
                        <a:spcAft>
                          <a:spcPts val="0"/>
                        </a:spcAft>
                      </a:pPr>
                      <a:r>
                        <a:rPr lang="fr-FR" sz="600" b="1" i="1" dirty="0">
                          <a:latin typeface="Times New Roman" pitchFamily="18" charset="0"/>
                          <a:ea typeface="Calibri"/>
                          <a:cs typeface="Times New Roman" pitchFamily="18" charset="0"/>
                        </a:rPr>
                        <a:t>β</a:t>
                      </a:r>
                      <a:r>
                        <a:rPr lang="fr-FR" sz="600" b="1" dirty="0">
                          <a:latin typeface="Times New Roman" pitchFamily="18" charset="0"/>
                          <a:ea typeface="Calibri"/>
                          <a:cs typeface="Times New Roman" pitchFamily="18" charset="0"/>
                        </a:rPr>
                        <a:t>-Caryophyllene</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1419</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0,76</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0,47</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46990">
                <a:tc>
                  <a:txBody>
                    <a:bodyPr/>
                    <a:lstStyle/>
                    <a:p>
                      <a:pPr algn="ctr">
                        <a:lnSpc>
                          <a:spcPct val="115000"/>
                        </a:lnSpc>
                        <a:spcAft>
                          <a:spcPts val="0"/>
                        </a:spcAft>
                      </a:pPr>
                      <a:r>
                        <a:rPr lang="fr-FR" sz="600" b="1" dirty="0">
                          <a:latin typeface="Times New Roman" pitchFamily="18" charset="0"/>
                          <a:ea typeface="Calibri"/>
                          <a:cs typeface="Times New Roman" pitchFamily="18" charset="0"/>
                        </a:rPr>
                        <a:t>Germacrene D</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68580" algn="ctr">
                        <a:lnSpc>
                          <a:spcPct val="115000"/>
                        </a:lnSpc>
                        <a:spcAft>
                          <a:spcPts val="0"/>
                        </a:spcAft>
                      </a:pPr>
                      <a:r>
                        <a:rPr lang="fr-FR" sz="600" b="0" dirty="0">
                          <a:latin typeface="Times New Roman" pitchFamily="18" charset="0"/>
                          <a:ea typeface="Calibri"/>
                          <a:cs typeface="Times New Roman" pitchFamily="18" charset="0"/>
                        </a:rPr>
                        <a:t>1479</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158750" algn="ctr">
                        <a:lnSpc>
                          <a:spcPct val="115000"/>
                        </a:lnSpc>
                        <a:spcAft>
                          <a:spcPts val="0"/>
                        </a:spcAft>
                      </a:pPr>
                      <a:r>
                        <a:rPr lang="fr-FR" sz="600" b="0" dirty="0">
                          <a:latin typeface="Times New Roman" pitchFamily="18" charset="0"/>
                          <a:ea typeface="Calibri"/>
                          <a:cs typeface="Times New Roman" pitchFamily="18" charset="0"/>
                        </a:rPr>
                        <a:t>0,61</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c>
                  <a:txBody>
                    <a:bodyPr/>
                    <a:lstStyle/>
                    <a:p>
                      <a:pPr indent="-93345" algn="ctr">
                        <a:lnSpc>
                          <a:spcPct val="115000"/>
                        </a:lnSpc>
                        <a:spcAft>
                          <a:spcPts val="0"/>
                        </a:spcAft>
                      </a:pPr>
                      <a:r>
                        <a:rPr lang="fr-FR" sz="600" b="0" dirty="0">
                          <a:latin typeface="Times New Roman" pitchFamily="18" charset="0"/>
                          <a:ea typeface="Calibri"/>
                          <a:cs typeface="Times New Roman" pitchFamily="18" charset="0"/>
                        </a:rPr>
                        <a:t>----</a:t>
                      </a: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tcPr>
                </a:tc>
              </a:tr>
              <a:tr h="153035">
                <a:tc gridSpan="2">
                  <a:txBody>
                    <a:bodyPr/>
                    <a:lstStyle/>
                    <a:p>
                      <a:pPr algn="ctr">
                        <a:lnSpc>
                          <a:spcPct val="115000"/>
                        </a:lnSpc>
                        <a:spcAft>
                          <a:spcPts val="0"/>
                        </a:spcAft>
                      </a:pPr>
                      <a:r>
                        <a:rPr lang="en-US" sz="600" b="1" dirty="0">
                          <a:latin typeface="Times New Roman" pitchFamily="18" charset="0"/>
                          <a:ea typeface="Calibri"/>
                          <a:cs typeface="Times New Roman" pitchFamily="18" charset="0"/>
                        </a:rPr>
                        <a:t>Total %</a:t>
                      </a:r>
                      <a:endParaRPr lang="fr-FR" sz="600" dirty="0">
                        <a:latin typeface="Times New Roman" pitchFamily="18" charset="0"/>
                        <a:ea typeface="Calibri"/>
                        <a:cs typeface="Times New Roman" pitchFamily="18" charset="0"/>
                      </a:endParaRPr>
                    </a:p>
                  </a:txBody>
                  <a:tcPr marL="68580" marR="68580" marT="0" marB="0">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rgbClr val="C2D69B"/>
                    </a:solidFill>
                  </a:tcPr>
                </a:tc>
                <a:tc hMerge="1">
                  <a:txBody>
                    <a:bodyPr/>
                    <a:lstStyle/>
                    <a:p>
                      <a:endParaRPr lang="fr-FR"/>
                    </a:p>
                  </a:txBody>
                  <a:tcPr/>
                </a:tc>
                <a:tc>
                  <a:txBody>
                    <a:bodyPr/>
                    <a:lstStyle/>
                    <a:p>
                      <a:pPr indent="21590" algn="ctr">
                        <a:lnSpc>
                          <a:spcPct val="115000"/>
                        </a:lnSpc>
                        <a:spcAft>
                          <a:spcPts val="0"/>
                        </a:spcAft>
                        <a:tabLst>
                          <a:tab pos="485775" algn="l"/>
                          <a:tab pos="662305" algn="ctr"/>
                        </a:tabLst>
                      </a:pPr>
                      <a:r>
                        <a:rPr lang="fr-FR" sz="600" b="1" dirty="0">
                          <a:latin typeface="Times New Roman" pitchFamily="18" charset="0"/>
                          <a:ea typeface="Calibri"/>
                          <a:cs typeface="Times New Roman" pitchFamily="18" charset="0"/>
                        </a:rPr>
                        <a:t>96,07</a:t>
                      </a:r>
                      <a:endParaRPr lang="fr-FR" sz="600" dirty="0">
                        <a:latin typeface="Times New Roman" pitchFamily="18" charset="0"/>
                        <a:ea typeface="Calibri"/>
                        <a:cs typeface="Times New Roman" pitchFamily="18" charset="0"/>
                      </a:endParaRPr>
                    </a:p>
                  </a:txBody>
                  <a:tcPr marL="68580" marR="68580" marT="0" marB="0" anchor="ctr">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rgbClr val="C2D69B"/>
                    </a:solidFill>
                  </a:tcPr>
                </a:tc>
                <a:tc>
                  <a:txBody>
                    <a:bodyPr/>
                    <a:lstStyle/>
                    <a:p>
                      <a:pPr indent="21590" algn="ctr">
                        <a:lnSpc>
                          <a:spcPct val="115000"/>
                        </a:lnSpc>
                        <a:spcAft>
                          <a:spcPts val="0"/>
                        </a:spcAft>
                        <a:tabLst>
                          <a:tab pos="485775" algn="l"/>
                          <a:tab pos="662305" algn="ctr"/>
                        </a:tabLst>
                      </a:pPr>
                      <a:r>
                        <a:rPr lang="fr-FR" sz="600" b="1" dirty="0">
                          <a:latin typeface="Times New Roman" pitchFamily="18" charset="0"/>
                          <a:ea typeface="Calibri"/>
                          <a:cs typeface="Times New Roman" pitchFamily="18" charset="0"/>
                        </a:rPr>
                        <a:t>58,28</a:t>
                      </a:r>
                      <a:endParaRPr lang="fr-FR" sz="600" dirty="0">
                        <a:latin typeface="Times New Roman" pitchFamily="18" charset="0"/>
                        <a:ea typeface="Calibri"/>
                        <a:cs typeface="Times New Roman" pitchFamily="18" charset="0"/>
                      </a:endParaRPr>
                    </a:p>
                  </a:txBody>
                  <a:tcPr marL="68580" marR="68580" marT="0" marB="0" anchor="ctr">
                    <a:lnL w="12700" cap="flat" cmpd="sng" algn="ctr">
                      <a:solidFill>
                        <a:srgbClr val="9BBB59"/>
                      </a:solidFill>
                      <a:prstDash val="solid"/>
                      <a:round/>
                      <a:headEnd type="none" w="med" len="med"/>
                      <a:tailEnd type="none" w="med" len="med"/>
                    </a:lnL>
                    <a:lnR w="12700" cap="flat" cmpd="sng" algn="ctr">
                      <a:solidFill>
                        <a:srgbClr val="9BBB59"/>
                      </a:solidFill>
                      <a:prstDash val="solid"/>
                      <a:round/>
                      <a:headEnd type="none" w="med" len="med"/>
                      <a:tailEnd type="none" w="med" len="med"/>
                    </a:lnR>
                    <a:lnT w="12700" cap="flat" cmpd="sng" algn="ctr">
                      <a:solidFill>
                        <a:srgbClr val="9BBB59"/>
                      </a:solidFill>
                      <a:prstDash val="solid"/>
                      <a:round/>
                      <a:headEnd type="none" w="med" len="med"/>
                      <a:tailEnd type="none" w="med" len="med"/>
                    </a:lnT>
                    <a:lnB w="12700" cap="flat" cmpd="sng" algn="ctr">
                      <a:solidFill>
                        <a:srgbClr val="9BBB59"/>
                      </a:solidFill>
                      <a:prstDash val="solid"/>
                      <a:round/>
                      <a:headEnd type="none" w="med" len="med"/>
                      <a:tailEnd type="none" w="med" len="med"/>
                    </a:lnB>
                    <a:solidFill>
                      <a:srgbClr val="C2D69B"/>
                    </a:solidFill>
                  </a:tcPr>
                </a:tc>
              </a:tr>
            </a:tbl>
          </a:graphicData>
        </a:graphic>
      </p:graphicFrame>
      <p:sp>
        <p:nvSpPr>
          <p:cNvPr id="29" name="Rectangle 28"/>
          <p:cNvSpPr/>
          <p:nvPr/>
        </p:nvSpPr>
        <p:spPr>
          <a:xfrm>
            <a:off x="6929454" y="1785926"/>
            <a:ext cx="1928826" cy="329321"/>
          </a:xfrm>
          <a:prstGeom prst="rect">
            <a:avLst/>
          </a:prstGeom>
        </p:spPr>
        <p:txBody>
          <a:bodyPr wrap="square">
            <a:spAutoFit/>
          </a:bodyPr>
          <a:lstStyle/>
          <a:p>
            <a:pPr algn="ctr">
              <a:lnSpc>
                <a:spcPct val="110000"/>
              </a:lnSpc>
            </a:pPr>
            <a:r>
              <a:rPr lang="en-US" sz="700" b="1" dirty="0" smtClean="0">
                <a:latin typeface="Times New Roman" pitchFamily="18" charset="0"/>
                <a:cs typeface="Times New Roman" pitchFamily="18" charset="0"/>
              </a:rPr>
              <a:t>   Table 1: Main components of EO and Hyd  spontaneous spearmint</a:t>
            </a:r>
          </a:p>
        </p:txBody>
      </p:sp>
      <p:pic>
        <p:nvPicPr>
          <p:cNvPr id="31" name="Image 30" descr="C:\Users\User\Desktop\MV BLAD.jpg"/>
          <p:cNvPicPr/>
          <p:nvPr/>
        </p:nvPicPr>
        <p:blipFill>
          <a:blip r:embed="rId8" cstate="print"/>
          <a:srcRect/>
          <a:stretch>
            <a:fillRect/>
          </a:stretch>
        </p:blipFill>
        <p:spPr bwMode="auto">
          <a:xfrm>
            <a:off x="7786710" y="428604"/>
            <a:ext cx="1357290" cy="1143008"/>
          </a:xfrm>
          <a:prstGeom prst="rect">
            <a:avLst/>
          </a:prstGeom>
          <a:noFill/>
          <a:ln w="9525">
            <a:solidFill>
              <a:srgbClr val="00B050"/>
            </a:solidFill>
            <a:miter lim="800000"/>
            <a:headEnd/>
            <a:tailEnd/>
          </a:ln>
        </p:spPr>
      </p:pic>
      <p:sp>
        <p:nvSpPr>
          <p:cNvPr id="32" name="Rectangle à coins arrondis 31"/>
          <p:cNvSpPr/>
          <p:nvPr/>
        </p:nvSpPr>
        <p:spPr>
          <a:xfrm>
            <a:off x="8072462" y="1357298"/>
            <a:ext cx="771524" cy="214314"/>
          </a:xfrm>
          <a:prstGeom prst="round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700" b="1" i="1" dirty="0" smtClean="0">
                <a:solidFill>
                  <a:schemeClr val="bg1"/>
                </a:solidFill>
                <a:latin typeface="Times New Roman" pitchFamily="18" charset="0"/>
                <a:cs typeface="Times New Roman" pitchFamily="18" charset="0"/>
              </a:rPr>
              <a:t>M. Spicata </a:t>
            </a:r>
            <a:r>
              <a:rPr lang="fr-FR" sz="700" b="1" dirty="0" smtClean="0">
                <a:solidFill>
                  <a:schemeClr val="bg1"/>
                </a:solidFill>
                <a:latin typeface="Times New Roman" pitchFamily="18" charset="0"/>
                <a:cs typeface="Times New Roman" pitchFamily="18" charset="0"/>
              </a:rPr>
              <a:t>L.</a:t>
            </a:r>
            <a:r>
              <a:rPr lang="fr-FR" sz="700" b="1" i="1" dirty="0" smtClean="0">
                <a:solidFill>
                  <a:schemeClr val="bg1"/>
                </a:solidFill>
                <a:latin typeface="Times New Roman" pitchFamily="18" charset="0"/>
                <a:cs typeface="Times New Roman" pitchFamily="18" charset="0"/>
              </a:rPr>
              <a:t> </a:t>
            </a:r>
            <a:endParaRPr lang="fr-FR" sz="700" b="1" i="1" dirty="0">
              <a:solidFill>
                <a:schemeClr val="bg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28792114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500</TotalTime>
  <Words>1084</Words>
  <Application>Microsoft Office PowerPoint</Application>
  <PresentationFormat>Affichage à l'écran (4:3)</PresentationFormat>
  <Paragraphs>178</Paragraphs>
  <Slides>1</Slides>
  <Notes>1</Notes>
  <HiddenSlides>0</HiddenSlides>
  <MMClips>0</MMClips>
  <ScaleCrop>false</ScaleCrop>
  <HeadingPairs>
    <vt:vector size="4" baseType="variant">
      <vt:variant>
        <vt:lpstr>Thème</vt:lpstr>
      </vt:variant>
      <vt:variant>
        <vt:i4>1</vt:i4>
      </vt:variant>
      <vt:variant>
        <vt:lpstr>Titres des diapositives</vt:lpstr>
      </vt:variant>
      <vt:variant>
        <vt:i4>1</vt:i4>
      </vt:variant>
    </vt:vector>
  </HeadingPairs>
  <TitlesOfParts>
    <vt:vector size="2" baseType="lpstr">
      <vt:lpstr>Office Theme</vt:lpstr>
      <vt:lpstr>Essential oil and hydrosol of Moroccan spearmint  as possible antimicrobial products   Nadia Zekri(1,2), Mohammed Alaoui El Belghiti(1), Touria Zair(2) (1)University of Sciences, Rabat, Morocco; (2) University of Sciences, Meknes, Morocco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Karthik</dc:creator>
  <cp:lastModifiedBy>NADIA</cp:lastModifiedBy>
  <cp:revision>50</cp:revision>
  <dcterms:created xsi:type="dcterms:W3CDTF">2015-04-19T01:33:16Z</dcterms:created>
  <dcterms:modified xsi:type="dcterms:W3CDTF">2018-07-30T21:13:21Z</dcterms:modified>
</cp:coreProperties>
</file>