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438912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guide id="3" orient="horz" pos="251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feoma Agali" initials="IA" lastIdx="0" clrIdx="0">
    <p:extLst>
      <p:ext uri="{19B8F6BF-5375-455C-9EA6-DF929625EA0E}">
        <p15:presenceInfo xmlns:p15="http://schemas.microsoft.com/office/powerpoint/2012/main" userId="Ifeoma Agal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E07AB0-4041-4E30-A705-5027B3E19B6F}">
  <a:tblStyle styleId="{93E07AB0-4041-4E30-A705-5027B3E19B6F}"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734" y="-1690"/>
      </p:cViewPr>
      <p:guideLst>
        <p:guide orient="horz" pos="10368"/>
        <p:guide pos="13824"/>
        <p:guide orient="horz" pos="251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rgbClr val="000000"/>
              </a:buClr>
              <a:buSzPts val="1400"/>
              <a:buFont typeface="Arial"/>
              <a:buNone/>
              <a:defRPr sz="1679"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679"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679"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679"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679"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679"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679"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679"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679"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Shape 8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679" b="0" i="0" u="none" strike="noStrike" cap="none">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Shape 16"/>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7" name="Shape 17"/>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Shape 20"/>
          <p:cNvSpPr txBox="1">
            <a:spLocks noGrp="1"/>
          </p:cNvSpPr>
          <p:nvPr>
            <p:ph type="ctrTitle"/>
          </p:nvPr>
        </p:nvSpPr>
        <p:spPr>
          <a:xfrm>
            <a:off x="3291840" y="5387342"/>
            <a:ext cx="37307519" cy="11460480"/>
          </a:xfrm>
          <a:prstGeom prst="rect">
            <a:avLst/>
          </a:prstGeom>
          <a:noFill/>
          <a:ln>
            <a:noFill/>
          </a:ln>
        </p:spPr>
        <p:txBody>
          <a:bodyPr spcFirstLastPara="1" wrap="square" lIns="91425" tIns="45700" rIns="91425" bIns="45700" anchor="b" anchorCtr="0"/>
          <a:lstStyle>
            <a:lvl1pPr marR="0" lvl="0" algn="ctr" rtl="0">
              <a:lnSpc>
                <a:spcPct val="90000"/>
              </a:lnSpc>
              <a:spcBef>
                <a:spcPts val="0"/>
              </a:spcBef>
              <a:spcAft>
                <a:spcPts val="0"/>
              </a:spcAft>
              <a:buClr>
                <a:schemeClr val="dk1"/>
              </a:buClr>
              <a:buSzPts val="28800"/>
              <a:buFont typeface="Calibri"/>
              <a:buNone/>
              <a:defRPr sz="28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 name="Shape 21"/>
          <p:cNvSpPr txBox="1">
            <a:spLocks noGrp="1"/>
          </p:cNvSpPr>
          <p:nvPr>
            <p:ph type="subTitle" idx="1"/>
          </p:nvPr>
        </p:nvSpPr>
        <p:spPr>
          <a:xfrm>
            <a:off x="5486400" y="17289781"/>
            <a:ext cx="32918401" cy="7947658"/>
          </a:xfrm>
          <a:prstGeom prst="rect">
            <a:avLst/>
          </a:prstGeom>
          <a:noFill/>
          <a:ln>
            <a:noFill/>
          </a:ln>
        </p:spPr>
        <p:txBody>
          <a:bodyPr spcFirstLastPara="1" wrap="square" lIns="91425" tIns="45700" rIns="91425" bIns="45700" anchor="t" anchorCtr="0"/>
          <a:lstStyle>
            <a:lvl1pPr marR="0" lvl="0" algn="ctr" rtl="0">
              <a:lnSpc>
                <a:spcPct val="90000"/>
              </a:lnSpc>
              <a:spcBef>
                <a:spcPts val="4800"/>
              </a:spcBef>
              <a:spcAft>
                <a:spcPts val="0"/>
              </a:spcAft>
              <a:buClr>
                <a:schemeClr val="dk1"/>
              </a:buClr>
              <a:buSzPts val="11520"/>
              <a:buFont typeface="Arial"/>
              <a:buNone/>
              <a:defRPr sz="11520" b="0" i="0" u="none" strike="noStrike" cap="none">
                <a:solidFill>
                  <a:schemeClr val="dk1"/>
                </a:solidFill>
                <a:latin typeface="Calibri"/>
                <a:ea typeface="Calibri"/>
                <a:cs typeface="Calibri"/>
                <a:sym typeface="Calibri"/>
              </a:defRPr>
            </a:lvl1pPr>
            <a:lvl2pPr marR="0" lvl="1" algn="ctr"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2pPr>
            <a:lvl3pPr marR="0" lvl="2" algn="ctr" rtl="0">
              <a:lnSpc>
                <a:spcPct val="90000"/>
              </a:lnSpc>
              <a:spcBef>
                <a:spcPts val="2400"/>
              </a:spcBef>
              <a:spcAft>
                <a:spcPts val="0"/>
              </a:spcAft>
              <a:buClr>
                <a:schemeClr val="dk1"/>
              </a:buClr>
              <a:buSzPts val="8640"/>
              <a:buFont typeface="Arial"/>
              <a:buNone/>
              <a:defRPr sz="8640" b="0" i="0" u="none" strike="noStrike" cap="none">
                <a:solidFill>
                  <a:schemeClr val="dk1"/>
                </a:solidFill>
                <a:latin typeface="Calibri"/>
                <a:ea typeface="Calibri"/>
                <a:cs typeface="Calibri"/>
                <a:sym typeface="Calibri"/>
              </a:defRPr>
            </a:lvl3pPr>
            <a:lvl4pPr marR="0" lvl="3"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4pPr>
            <a:lvl5pPr marR="0" lvl="4"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5pPr>
            <a:lvl6pPr marR="0" lvl="5"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6pPr>
            <a:lvl7pPr marR="0" lvl="6"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7pPr>
            <a:lvl8pPr marR="0" lvl="7"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8pPr>
            <a:lvl9pPr marR="0" lvl="8" algn="ctr" rtl="0">
              <a:lnSpc>
                <a:spcPct val="90000"/>
              </a:lnSpc>
              <a:spcBef>
                <a:spcPts val="24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 name="Shape 27"/>
          <p:cNvSpPr txBox="1">
            <a:spLocks noGrp="1"/>
          </p:cNvSpPr>
          <p:nvPr>
            <p:ph type="body" idx="1"/>
          </p:nvPr>
        </p:nvSpPr>
        <p:spPr>
          <a:xfrm>
            <a:off x="3017520" y="8763000"/>
            <a:ext cx="37856160" cy="20886422"/>
          </a:xfrm>
          <a:prstGeom prst="rect">
            <a:avLst/>
          </a:prstGeom>
          <a:noFill/>
          <a:ln>
            <a:noFill/>
          </a:ln>
        </p:spPr>
        <p:txBody>
          <a:bodyPr spcFirstLastPara="1" wrap="square" lIns="91425" tIns="45700" rIns="91425" bIns="45700"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2994662" y="8206749"/>
            <a:ext cx="37856160" cy="13693138"/>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28800"/>
              <a:buFont typeface="Calibri"/>
              <a:buNone/>
              <a:defRPr sz="28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3" name="Shape 33"/>
          <p:cNvSpPr txBox="1">
            <a:spLocks noGrp="1"/>
          </p:cNvSpPr>
          <p:nvPr>
            <p:ph type="body" idx="1"/>
          </p:nvPr>
        </p:nvSpPr>
        <p:spPr>
          <a:xfrm>
            <a:off x="2994662" y="22029430"/>
            <a:ext cx="37856160" cy="720089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4800"/>
              </a:spcBef>
              <a:spcAft>
                <a:spcPts val="0"/>
              </a:spcAft>
              <a:buClr>
                <a:schemeClr val="dk1"/>
              </a:buClr>
              <a:buSzPts val="11520"/>
              <a:buFont typeface="Arial"/>
              <a:buNone/>
              <a:defRPr sz="1152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rgbClr val="888888"/>
              </a:buClr>
              <a:buSzPts val="9600"/>
              <a:buFont typeface="Arial"/>
              <a:buNone/>
              <a:defRPr sz="96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2400"/>
              </a:spcBef>
              <a:spcAft>
                <a:spcPts val="0"/>
              </a:spcAft>
              <a:buClr>
                <a:srgbClr val="888888"/>
              </a:buClr>
              <a:buSzPts val="8640"/>
              <a:buFont typeface="Arial"/>
              <a:buNone/>
              <a:defRPr sz="864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2400"/>
              </a:spcBef>
              <a:spcAft>
                <a:spcPts val="0"/>
              </a:spcAft>
              <a:buClr>
                <a:srgbClr val="888888"/>
              </a:buClr>
              <a:buSzPts val="7680"/>
              <a:buFont typeface="Arial"/>
              <a:buNone/>
              <a:defRPr sz="7680" b="0" i="0" u="none" strike="noStrike" cap="none">
                <a:solidFill>
                  <a:srgbClr val="888888"/>
                </a:solidFill>
                <a:latin typeface="Calibri"/>
                <a:ea typeface="Calibri"/>
                <a:cs typeface="Calibri"/>
                <a:sym typeface="Calibri"/>
              </a:defRPr>
            </a:lvl9pPr>
          </a:lstStyle>
          <a:p>
            <a:endParaRPr/>
          </a:p>
        </p:txBody>
      </p:sp>
      <p:sp>
        <p:nvSpPr>
          <p:cNvPr id="34" name="Shape 34"/>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 name="Shape 39"/>
          <p:cNvSpPr txBox="1">
            <a:spLocks noGrp="1"/>
          </p:cNvSpPr>
          <p:nvPr>
            <p:ph type="body" idx="1"/>
          </p:nvPr>
        </p:nvSpPr>
        <p:spPr>
          <a:xfrm>
            <a:off x="3017520" y="8763000"/>
            <a:ext cx="18653759" cy="20886422"/>
          </a:xfrm>
          <a:prstGeom prst="rect">
            <a:avLst/>
          </a:prstGeom>
          <a:noFill/>
          <a:ln>
            <a:noFill/>
          </a:ln>
        </p:spPr>
        <p:txBody>
          <a:bodyPr spcFirstLastPara="1" wrap="square" lIns="91425" tIns="45700" rIns="91425" bIns="45700"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2"/>
          </p:nvPr>
        </p:nvSpPr>
        <p:spPr>
          <a:xfrm>
            <a:off x="22219920" y="8763000"/>
            <a:ext cx="18653759" cy="20886422"/>
          </a:xfrm>
          <a:prstGeom prst="rect">
            <a:avLst/>
          </a:prstGeom>
          <a:noFill/>
          <a:ln>
            <a:noFill/>
          </a:ln>
        </p:spPr>
        <p:txBody>
          <a:bodyPr spcFirstLastPara="1" wrap="square" lIns="91425" tIns="45700" rIns="91425" bIns="45700"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023237" y="1752607"/>
            <a:ext cx="37856160" cy="636270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6" name="Shape 46"/>
          <p:cNvSpPr txBox="1">
            <a:spLocks noGrp="1"/>
          </p:cNvSpPr>
          <p:nvPr>
            <p:ph type="body" idx="1"/>
          </p:nvPr>
        </p:nvSpPr>
        <p:spPr>
          <a:xfrm>
            <a:off x="3023242" y="8069582"/>
            <a:ext cx="18568032" cy="3954778"/>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4800"/>
              </a:spcBef>
              <a:spcAft>
                <a:spcPts val="0"/>
              </a:spcAft>
              <a:buClr>
                <a:schemeClr val="dk1"/>
              </a:buClr>
              <a:buSzPts val="11520"/>
              <a:buFont typeface="Arial"/>
              <a:buNone/>
              <a:defRPr sz="1152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chemeClr val="dk1"/>
              </a:buClr>
              <a:buSzPts val="9600"/>
              <a:buFont typeface="Arial"/>
              <a:buNone/>
              <a:defRPr sz="96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400"/>
              </a:spcBef>
              <a:spcAft>
                <a:spcPts val="0"/>
              </a:spcAft>
              <a:buClr>
                <a:schemeClr val="dk1"/>
              </a:buClr>
              <a:buSzPts val="8640"/>
              <a:buFont typeface="Arial"/>
              <a:buNone/>
              <a:defRPr sz="864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body" idx="2"/>
          </p:nvPr>
        </p:nvSpPr>
        <p:spPr>
          <a:xfrm>
            <a:off x="3023242" y="12024360"/>
            <a:ext cx="18568032" cy="17686021"/>
          </a:xfrm>
          <a:prstGeom prst="rect">
            <a:avLst/>
          </a:prstGeom>
          <a:noFill/>
          <a:ln>
            <a:noFill/>
          </a:ln>
        </p:spPr>
        <p:txBody>
          <a:bodyPr spcFirstLastPara="1" wrap="square" lIns="91425" tIns="45700" rIns="91425" bIns="45700"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3"/>
          </p:nvPr>
        </p:nvSpPr>
        <p:spPr>
          <a:xfrm>
            <a:off x="22219922" y="8069582"/>
            <a:ext cx="18659477" cy="3954778"/>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4800"/>
              </a:spcBef>
              <a:spcAft>
                <a:spcPts val="0"/>
              </a:spcAft>
              <a:buClr>
                <a:schemeClr val="dk1"/>
              </a:buClr>
              <a:buSzPts val="11520"/>
              <a:buFont typeface="Arial"/>
              <a:buNone/>
              <a:defRPr sz="1152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chemeClr val="dk1"/>
              </a:buClr>
              <a:buSzPts val="9600"/>
              <a:buFont typeface="Arial"/>
              <a:buNone/>
              <a:defRPr sz="96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400"/>
              </a:spcBef>
              <a:spcAft>
                <a:spcPts val="0"/>
              </a:spcAft>
              <a:buClr>
                <a:schemeClr val="dk1"/>
              </a:buClr>
              <a:buSzPts val="8640"/>
              <a:buFont typeface="Arial"/>
              <a:buNone/>
              <a:defRPr sz="864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2400"/>
              </a:spcBef>
              <a:spcAft>
                <a:spcPts val="0"/>
              </a:spcAft>
              <a:buClr>
                <a:schemeClr val="dk1"/>
              </a:buClr>
              <a:buSzPts val="7680"/>
              <a:buFont typeface="Arial"/>
              <a:buNone/>
              <a:defRPr sz="7680" b="1"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4"/>
          </p:nvPr>
        </p:nvSpPr>
        <p:spPr>
          <a:xfrm>
            <a:off x="22219922" y="12024360"/>
            <a:ext cx="18659477" cy="17686021"/>
          </a:xfrm>
          <a:prstGeom prst="rect">
            <a:avLst/>
          </a:prstGeom>
          <a:noFill/>
          <a:ln>
            <a:noFill/>
          </a:ln>
        </p:spPr>
        <p:txBody>
          <a:bodyPr spcFirstLastPara="1" wrap="square" lIns="91425" tIns="45700" rIns="91425" bIns="45700"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5" name="Shape 55"/>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3023237" y="2194560"/>
            <a:ext cx="14156054" cy="768096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15360"/>
              <a:buFont typeface="Calibri"/>
              <a:buNone/>
              <a:defRPr sz="1536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0" name="Shape 60"/>
          <p:cNvSpPr txBox="1">
            <a:spLocks noGrp="1"/>
          </p:cNvSpPr>
          <p:nvPr>
            <p:ph type="body" idx="1"/>
          </p:nvPr>
        </p:nvSpPr>
        <p:spPr>
          <a:xfrm>
            <a:off x="18659477" y="4739647"/>
            <a:ext cx="22219920" cy="23393400"/>
          </a:xfrm>
          <a:prstGeom prst="rect">
            <a:avLst/>
          </a:prstGeom>
          <a:noFill/>
          <a:ln>
            <a:noFill/>
          </a:ln>
        </p:spPr>
        <p:txBody>
          <a:bodyPr spcFirstLastPara="1" wrap="square" lIns="91425" tIns="45700" rIns="91425" bIns="45700" anchor="t" anchorCtr="0"/>
          <a:lstStyle>
            <a:lvl1pPr marL="457200" marR="0" lvl="0" indent="-1203960" algn="l" rtl="0">
              <a:lnSpc>
                <a:spcPct val="90000"/>
              </a:lnSpc>
              <a:spcBef>
                <a:spcPts val="4800"/>
              </a:spcBef>
              <a:spcAft>
                <a:spcPts val="0"/>
              </a:spcAft>
              <a:buClr>
                <a:schemeClr val="dk1"/>
              </a:buClr>
              <a:buSzPts val="15360"/>
              <a:buFont typeface="Arial"/>
              <a:buChar char="•"/>
              <a:defRPr sz="15360" b="0" i="0" u="none" strike="noStrike" cap="none">
                <a:solidFill>
                  <a:schemeClr val="dk1"/>
                </a:solidFill>
                <a:latin typeface="Calibri"/>
                <a:ea typeface="Calibri"/>
                <a:cs typeface="Calibri"/>
                <a:sym typeface="Calibri"/>
              </a:defRPr>
            </a:lvl1pPr>
            <a:lvl2pPr marL="914400" marR="0" lvl="1" indent="-1082040" algn="l" rtl="0">
              <a:lnSpc>
                <a:spcPct val="90000"/>
              </a:lnSpc>
              <a:spcBef>
                <a:spcPts val="24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2pPr>
            <a:lvl3pPr marL="1371600" marR="0" lvl="2"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3pPr>
            <a:lvl4pPr marL="1828800" marR="0" lvl="3"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4pPr>
            <a:lvl5pPr marL="2286000" marR="0" lvl="4"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5pPr>
            <a:lvl6pPr marL="2743200" marR="0" lvl="5"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6pPr>
            <a:lvl7pPr marL="3200400" marR="0" lvl="6"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7pPr>
            <a:lvl8pPr marL="3657600" marR="0" lvl="7"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8pPr>
            <a:lvl9pPr marL="4114800" marR="0" lvl="8"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3023237" y="9875520"/>
            <a:ext cx="14156054" cy="18295622"/>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48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chemeClr val="dk1"/>
              </a:buClr>
              <a:buSzPts val="6720"/>
              <a:buFont typeface="Arial"/>
              <a:buNone/>
              <a:defRPr sz="6719"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400"/>
              </a:spcBef>
              <a:spcAft>
                <a:spcPts val="0"/>
              </a:spcAft>
              <a:buClr>
                <a:schemeClr val="dk1"/>
              </a:buClr>
              <a:buSzPts val="5760"/>
              <a:buFont typeface="Arial"/>
              <a:buNone/>
              <a:defRPr sz="576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3023237" y="2194560"/>
            <a:ext cx="14156054" cy="768096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15360"/>
              <a:buFont typeface="Calibri"/>
              <a:buNone/>
              <a:defRPr sz="1536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7" name="Shape 67"/>
          <p:cNvSpPr>
            <a:spLocks noGrp="1"/>
          </p:cNvSpPr>
          <p:nvPr>
            <p:ph type="pic" idx="2"/>
          </p:nvPr>
        </p:nvSpPr>
        <p:spPr>
          <a:xfrm>
            <a:off x="18659477" y="4739647"/>
            <a:ext cx="22219920" cy="23393400"/>
          </a:xfrm>
          <a:prstGeom prst="rect">
            <a:avLst/>
          </a:prstGeom>
          <a:noFill/>
          <a:ln>
            <a:noFill/>
          </a:ln>
        </p:spPr>
        <p:txBody>
          <a:bodyPr spcFirstLastPara="1" wrap="square" lIns="91425" tIns="45700" rIns="91425" bIns="45700" anchor="t" anchorCtr="0"/>
          <a:lstStyle>
            <a:lvl1pPr marR="0" lvl="0" algn="l" rtl="0">
              <a:lnSpc>
                <a:spcPct val="90000"/>
              </a:lnSpc>
              <a:spcBef>
                <a:spcPts val="4800"/>
              </a:spcBef>
              <a:spcAft>
                <a:spcPts val="0"/>
              </a:spcAft>
              <a:buClr>
                <a:schemeClr val="dk1"/>
              </a:buClr>
              <a:buSzPts val="15360"/>
              <a:buFont typeface="Arial"/>
              <a:buNone/>
              <a:defRPr sz="15360" b="0" i="0" u="none" strike="noStrike" cap="none">
                <a:solidFill>
                  <a:schemeClr val="dk1"/>
                </a:solidFill>
                <a:latin typeface="Calibri"/>
                <a:ea typeface="Calibri"/>
                <a:cs typeface="Calibri"/>
                <a:sym typeface="Calibri"/>
              </a:defRPr>
            </a:lvl1pPr>
            <a:lvl2pPr marR="0" lvl="1" algn="l" rtl="0">
              <a:lnSpc>
                <a:spcPct val="90000"/>
              </a:lnSpc>
              <a:spcBef>
                <a:spcPts val="2400"/>
              </a:spcBef>
              <a:spcAft>
                <a:spcPts val="0"/>
              </a:spcAft>
              <a:buClr>
                <a:schemeClr val="dk1"/>
              </a:buClr>
              <a:buSzPts val="13440"/>
              <a:buFont typeface="Arial"/>
              <a:buNone/>
              <a:defRPr sz="13439" b="0" i="0" u="none" strike="noStrike" cap="none">
                <a:solidFill>
                  <a:schemeClr val="dk1"/>
                </a:solidFill>
                <a:latin typeface="Calibri"/>
                <a:ea typeface="Calibri"/>
                <a:cs typeface="Calibri"/>
                <a:sym typeface="Calibri"/>
              </a:defRPr>
            </a:lvl2pPr>
            <a:lvl3pPr marR="0" lvl="2" algn="l" rtl="0">
              <a:lnSpc>
                <a:spcPct val="90000"/>
              </a:lnSpc>
              <a:spcBef>
                <a:spcPts val="2400"/>
              </a:spcBef>
              <a:spcAft>
                <a:spcPts val="0"/>
              </a:spcAft>
              <a:buClr>
                <a:schemeClr val="dk1"/>
              </a:buClr>
              <a:buSzPts val="11520"/>
              <a:buFont typeface="Arial"/>
              <a:buNone/>
              <a:defRPr sz="11520" b="0" i="0" u="none" strike="noStrike" cap="none">
                <a:solidFill>
                  <a:schemeClr val="dk1"/>
                </a:solidFill>
                <a:latin typeface="Calibri"/>
                <a:ea typeface="Calibri"/>
                <a:cs typeface="Calibri"/>
                <a:sym typeface="Calibri"/>
              </a:defRPr>
            </a:lvl3pPr>
            <a:lvl4pPr marR="0" lvl="3"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4pPr>
            <a:lvl5pPr marR="0" lvl="4"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5pPr>
            <a:lvl6pPr marR="0" lvl="5"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6pPr>
            <a:lvl7pPr marR="0" lvl="6"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7pPr>
            <a:lvl8pPr marR="0" lvl="7"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8pPr>
            <a:lvl9pPr marR="0" lvl="8" algn="l" rtl="0">
              <a:lnSpc>
                <a:spcPct val="90000"/>
              </a:lnSpc>
              <a:spcBef>
                <a:spcPts val="2400"/>
              </a:spcBef>
              <a:spcAft>
                <a:spcPts val="0"/>
              </a:spcAft>
              <a:buClr>
                <a:schemeClr val="dk1"/>
              </a:buClr>
              <a:buSzPts val="9600"/>
              <a:buFont typeface="Arial"/>
              <a:buNone/>
              <a:defRPr sz="96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3023237" y="9875520"/>
            <a:ext cx="14156054" cy="18295622"/>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4800"/>
              </a:spcBef>
              <a:spcAft>
                <a:spcPts val="0"/>
              </a:spcAft>
              <a:buClr>
                <a:schemeClr val="dk1"/>
              </a:buClr>
              <a:buSzPts val="7680"/>
              <a:buFont typeface="Arial"/>
              <a:buNone/>
              <a:defRPr sz="768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2400"/>
              </a:spcBef>
              <a:spcAft>
                <a:spcPts val="0"/>
              </a:spcAft>
              <a:buClr>
                <a:schemeClr val="dk1"/>
              </a:buClr>
              <a:buSzPts val="6720"/>
              <a:buFont typeface="Arial"/>
              <a:buNone/>
              <a:defRPr sz="6719"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2400"/>
              </a:spcBef>
              <a:spcAft>
                <a:spcPts val="0"/>
              </a:spcAft>
              <a:buClr>
                <a:schemeClr val="dk1"/>
              </a:buClr>
              <a:buSzPts val="5760"/>
              <a:buFont typeface="Arial"/>
              <a:buNone/>
              <a:defRPr sz="576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24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4" name="Shape 74"/>
          <p:cNvSpPr txBox="1">
            <a:spLocks noGrp="1"/>
          </p:cNvSpPr>
          <p:nvPr>
            <p:ph type="body" idx="1"/>
          </p:nvPr>
        </p:nvSpPr>
        <p:spPr>
          <a:xfrm rot="5400000">
            <a:off x="11502390" y="278131"/>
            <a:ext cx="20886422" cy="37856160"/>
          </a:xfrm>
          <a:prstGeom prst="rect">
            <a:avLst/>
          </a:prstGeom>
          <a:noFill/>
          <a:ln>
            <a:noFill/>
          </a:ln>
        </p:spPr>
        <p:txBody>
          <a:bodyPr spcFirstLastPara="1" wrap="square" lIns="91425" tIns="45700" rIns="91425" bIns="45700"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22193250" y="10968991"/>
            <a:ext cx="27896822" cy="946404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0" name="Shape 80"/>
          <p:cNvSpPr txBox="1">
            <a:spLocks noGrp="1"/>
          </p:cNvSpPr>
          <p:nvPr>
            <p:ph type="body" idx="1"/>
          </p:nvPr>
        </p:nvSpPr>
        <p:spPr>
          <a:xfrm rot="5400000">
            <a:off x="2990852" y="1779270"/>
            <a:ext cx="27896822" cy="27843481"/>
          </a:xfrm>
          <a:prstGeom prst="rect">
            <a:avLst/>
          </a:prstGeom>
          <a:noFill/>
          <a:ln>
            <a:noFill/>
          </a:ln>
        </p:spPr>
        <p:txBody>
          <a:bodyPr spcFirstLastPara="1" wrap="square" lIns="91425" tIns="45700" rIns="91425" bIns="45700"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Shape 11"/>
          <p:cNvSpPr txBox="1">
            <a:spLocks noGrp="1"/>
          </p:cNvSpPr>
          <p:nvPr>
            <p:ph type="body" idx="1"/>
          </p:nvPr>
        </p:nvSpPr>
        <p:spPr>
          <a:xfrm>
            <a:off x="3017520" y="8763000"/>
            <a:ext cx="37856160" cy="20886422"/>
          </a:xfrm>
          <a:prstGeom prst="rect">
            <a:avLst/>
          </a:prstGeom>
          <a:noFill/>
          <a:ln>
            <a:noFill/>
          </a:ln>
        </p:spPr>
        <p:txBody>
          <a:bodyPr spcFirstLastPara="1" wrap="square" lIns="91425" tIns="45700" rIns="91425" bIns="45700" anchor="t" anchorCtr="0"/>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3017520" y="30510488"/>
            <a:ext cx="9875520" cy="1752600"/>
          </a:xfrm>
          <a:prstGeom prst="rect">
            <a:avLst/>
          </a:prstGeom>
          <a:noFill/>
          <a:ln>
            <a:noFill/>
          </a:ln>
        </p:spPr>
        <p:txBody>
          <a:bodyPr spcFirstLastPara="1" wrap="square" lIns="91425" tIns="45700" rIns="91425" bIns="45700" anchor="ctr" anchorCtr="0"/>
          <a:lstStyle>
            <a:lvl1pPr marR="0" lvl="0" algn="l"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14538959" y="30510488"/>
            <a:ext cx="14813280" cy="1752600"/>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rgbClr val="000000"/>
              </a:buClr>
              <a:buSzPts val="1400"/>
              <a:buFont typeface="Arial"/>
              <a:buNone/>
              <a:defRPr sz="576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30998159" y="30510488"/>
            <a:ext cx="9875520" cy="17526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5760"/>
              <a:buFont typeface="Arial"/>
              <a:buNone/>
              <a:defRPr sz="576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g"/><Relationship Id="rId13" Type="http://schemas.openxmlformats.org/officeDocument/2006/relationships/image" Target="../media/image7.jpg"/><Relationship Id="rId18" Type="http://schemas.openxmlformats.org/officeDocument/2006/relationships/image" Target="../media/image12.jpg"/><Relationship Id="rId3" Type="http://schemas.openxmlformats.org/officeDocument/2006/relationships/hyperlink" Target="https://www.cancer.org/cancer/prostate-cancer/about/key-statistics.html" TargetMode="External"/><Relationship Id="rId7" Type="http://schemas.openxmlformats.org/officeDocument/2006/relationships/image" Target="../media/image1.jpg"/><Relationship Id="rId12" Type="http://schemas.openxmlformats.org/officeDocument/2006/relationships/image" Target="../media/image6.png"/><Relationship Id="rId17" Type="http://schemas.openxmlformats.org/officeDocument/2006/relationships/image" Target="../media/image11.png"/><Relationship Id="rId2" Type="http://schemas.openxmlformats.org/officeDocument/2006/relationships/notesSlide" Target="../notesSlides/notesSlide1.xml"/><Relationship Id="rId16"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hyperlink" Target="https://www.sciencedirect.com/science/article/pii/S0185106316300737" TargetMode="External"/><Relationship Id="rId11" Type="http://schemas.openxmlformats.org/officeDocument/2006/relationships/image" Target="../media/image5.png"/><Relationship Id="rId5" Type="http://schemas.openxmlformats.org/officeDocument/2006/relationships/hyperlink" Target="http://doi.org/10.1016/bs.acr.2015.04.002" TargetMode="External"/><Relationship Id="rId15" Type="http://schemas.openxmlformats.org/officeDocument/2006/relationships/image" Target="../media/image9.jpg"/><Relationship Id="rId10" Type="http://schemas.openxmlformats.org/officeDocument/2006/relationships/image" Target="../media/image4.png"/><Relationship Id="rId19" Type="http://schemas.openxmlformats.org/officeDocument/2006/relationships/image" Target="../media/image13.PNG"/><Relationship Id="rId4" Type="http://schemas.openxmlformats.org/officeDocument/2006/relationships/hyperlink" Target="https://www.niddk.nih.gov/health-information/health-statistics/overweight-obesity" TargetMode="External"/><Relationship Id="rId9" Type="http://schemas.openxmlformats.org/officeDocument/2006/relationships/image" Target="../media/image3.jpg"/><Relationship Id="rId1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p:nvPr/>
        </p:nvSpPr>
        <p:spPr>
          <a:xfrm>
            <a:off x="17068800" y="2941175"/>
            <a:ext cx="9753600" cy="925955"/>
          </a:xfrm>
          <a:prstGeom prst="rect">
            <a:avLst/>
          </a:prstGeom>
          <a:noFill/>
          <a:ln>
            <a:noFill/>
          </a:ln>
        </p:spPr>
        <p:txBody>
          <a:bodyPr spcFirstLastPara="1" wrap="square" lIns="417975" tIns="208975" rIns="417975" bIns="208975" anchor="t" anchorCtr="0">
            <a:noAutofit/>
          </a:bodyPr>
          <a:lstStyle/>
          <a:p>
            <a:pPr marL="0" marR="0" lvl="0" indent="0" algn="ctr" rtl="0">
              <a:lnSpc>
                <a:spcPct val="100000"/>
              </a:lnSpc>
              <a:spcBef>
                <a:spcPts val="0"/>
              </a:spcBef>
              <a:spcAft>
                <a:spcPts val="0"/>
              </a:spcAft>
              <a:buClr>
                <a:srgbClr val="000000"/>
              </a:buClr>
              <a:buSzPts val="4533"/>
              <a:buFont typeface="Arial"/>
              <a:buNone/>
            </a:pPr>
            <a:r>
              <a:rPr lang="en-US" sz="4500" b="1" i="0" u="none" strike="noStrike" cap="none" dirty="0">
                <a:solidFill>
                  <a:srgbClr val="000000"/>
                </a:solidFill>
                <a:latin typeface="Calibri"/>
                <a:ea typeface="Calibri"/>
                <a:cs typeface="Calibri"/>
                <a:sym typeface="Calibri"/>
              </a:rPr>
              <a:t>Results</a:t>
            </a:r>
            <a:endParaRPr sz="4500" b="1" i="0" u="sng"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667"/>
              <a:buFont typeface="Arial"/>
              <a:buNone/>
            </a:pPr>
            <a:endParaRPr sz="4500" b="0" i="0" u="none" strike="noStrike" cap="none" dirty="0">
              <a:solidFill>
                <a:srgbClr val="000000"/>
              </a:solidFill>
              <a:latin typeface="Calibri"/>
              <a:ea typeface="Calibri"/>
              <a:cs typeface="Calibri"/>
              <a:sym typeface="Calibri"/>
            </a:endParaRPr>
          </a:p>
        </p:txBody>
      </p:sp>
      <p:sp>
        <p:nvSpPr>
          <p:cNvPr id="90" name="Shape 90"/>
          <p:cNvSpPr txBox="1"/>
          <p:nvPr/>
        </p:nvSpPr>
        <p:spPr>
          <a:xfrm>
            <a:off x="591959" y="2941175"/>
            <a:ext cx="9753600" cy="844361"/>
          </a:xfrm>
          <a:prstGeom prst="rect">
            <a:avLst/>
          </a:prstGeom>
          <a:noFill/>
          <a:ln>
            <a:noFill/>
          </a:ln>
        </p:spPr>
        <p:txBody>
          <a:bodyPr spcFirstLastPara="1" wrap="square" lIns="417975" tIns="208975" rIns="417975" bIns="208975" anchor="t" anchorCtr="0">
            <a:noAutofit/>
          </a:bodyPr>
          <a:lstStyle/>
          <a:p>
            <a:pPr marL="0" marR="0" lvl="0" indent="0" algn="ctr" rtl="0">
              <a:lnSpc>
                <a:spcPct val="100000"/>
              </a:lnSpc>
              <a:spcBef>
                <a:spcPts val="0"/>
              </a:spcBef>
              <a:spcAft>
                <a:spcPts val="0"/>
              </a:spcAft>
              <a:buClr>
                <a:srgbClr val="000000"/>
              </a:buClr>
              <a:buSzPts val="4533"/>
              <a:buFont typeface="Arial"/>
              <a:buNone/>
            </a:pPr>
            <a:r>
              <a:rPr lang="en-US" sz="4500" b="1" i="0" u="none" strike="noStrike" cap="none" dirty="0">
                <a:solidFill>
                  <a:srgbClr val="000000"/>
                </a:solidFill>
                <a:latin typeface="Calibri"/>
                <a:ea typeface="Calibri"/>
                <a:cs typeface="Calibri"/>
                <a:sym typeface="Calibri"/>
              </a:rPr>
              <a:t>Introduction</a:t>
            </a:r>
            <a:endParaRPr sz="45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4500" b="0" i="0" u="none" strike="noStrike" cap="none" dirty="0">
              <a:solidFill>
                <a:schemeClr val="dk1"/>
              </a:solidFill>
              <a:latin typeface="Calibri"/>
              <a:ea typeface="Calibri"/>
              <a:cs typeface="Calibri"/>
              <a:sym typeface="Calibri"/>
            </a:endParaRPr>
          </a:p>
        </p:txBody>
      </p:sp>
      <p:sp>
        <p:nvSpPr>
          <p:cNvPr id="91" name="Shape 91"/>
          <p:cNvSpPr txBox="1"/>
          <p:nvPr/>
        </p:nvSpPr>
        <p:spPr>
          <a:xfrm>
            <a:off x="31961136" y="7681691"/>
            <a:ext cx="11771834" cy="15467068"/>
          </a:xfrm>
          <a:prstGeom prst="rect">
            <a:avLst/>
          </a:prstGeom>
          <a:noFill/>
          <a:ln>
            <a:noFill/>
          </a:ln>
        </p:spPr>
        <p:txBody>
          <a:bodyPr spcFirstLastPara="1" wrap="square" lIns="417975" tIns="208975" rIns="417975" bIns="208975" anchor="t" anchorCtr="0">
            <a:noAutofit/>
          </a:bodyPr>
          <a:lstStyle/>
          <a:p>
            <a:pPr marL="0" marR="0" lvl="0" indent="0" algn="ctr" rtl="0">
              <a:lnSpc>
                <a:spcPct val="100000"/>
              </a:lnSpc>
              <a:spcBef>
                <a:spcPts val="0"/>
              </a:spcBef>
              <a:spcAft>
                <a:spcPts val="0"/>
              </a:spcAft>
              <a:buClr>
                <a:srgbClr val="000000"/>
              </a:buClr>
              <a:buSzPts val="4533"/>
              <a:buFont typeface="Arial"/>
              <a:buNone/>
            </a:pPr>
            <a:r>
              <a:rPr lang="en-US" sz="4500" b="1" i="0" u="none" strike="noStrike" cap="none" dirty="0">
                <a:solidFill>
                  <a:srgbClr val="000000"/>
                </a:solidFill>
                <a:latin typeface="Calibri"/>
                <a:ea typeface="Calibri"/>
                <a:cs typeface="Calibri"/>
                <a:sym typeface="Calibri"/>
              </a:rPr>
              <a:t>Future Studies</a:t>
            </a:r>
          </a:p>
          <a:p>
            <a:pPr marL="0" marR="0" lvl="0" indent="0" algn="ctr" rtl="0">
              <a:lnSpc>
                <a:spcPct val="100000"/>
              </a:lnSpc>
              <a:spcBef>
                <a:spcPts val="0"/>
              </a:spcBef>
              <a:spcAft>
                <a:spcPts val="0"/>
              </a:spcAft>
              <a:buClr>
                <a:srgbClr val="000000"/>
              </a:buClr>
              <a:buSzPts val="4533"/>
              <a:buFont typeface="Arial"/>
              <a:buNone/>
            </a:pPr>
            <a:endParaRPr sz="45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600"/>
              <a:buFont typeface="Arial"/>
              <a:buChar char="•"/>
            </a:pPr>
            <a:r>
              <a:rPr lang="en-US" sz="2600" b="0" i="0" u="none" strike="noStrike" cap="none" dirty="0">
                <a:solidFill>
                  <a:schemeClr val="dk1"/>
                </a:solidFill>
                <a:latin typeface="Calibri"/>
                <a:ea typeface="Calibri"/>
                <a:cs typeface="Calibri"/>
                <a:sym typeface="Calibri"/>
              </a:rPr>
              <a:t>Based on these data, a larger randomized study is being led by Dr. Hamilton-Reeves. Weight Management Aimed to Reduce Risk and Improve Outcomes for Radical Prostatectomy (WARRIOR), will include 40 men and focus on prostate cancer survivorship along with weight management.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lang="en-US" sz="26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lang="en-US" sz="26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lang="en-US" sz="26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lang="en-US" sz="26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sz="2600" b="1"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r>
              <a:rPr lang="en-US" sz="2600" b="1" i="0" u="none" strike="noStrike" cap="none" dirty="0">
                <a:solidFill>
                  <a:schemeClr val="dk1"/>
                </a:solidFill>
                <a:latin typeface="Calibri"/>
                <a:ea typeface="Calibri"/>
                <a:cs typeface="Calibri"/>
                <a:sym typeface="Calibri"/>
              </a:rPr>
              <a:t>		Figure 2: Outline of WARRIOR timeline and procedure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600"/>
              <a:buFont typeface="Arial"/>
              <a:buChar char="•"/>
            </a:pPr>
            <a:r>
              <a:rPr lang="en-US" sz="2600" b="0" i="0" u="none" strike="noStrike" cap="none" dirty="0">
                <a:solidFill>
                  <a:schemeClr val="dk1"/>
                </a:solidFill>
                <a:latin typeface="Calibri"/>
                <a:ea typeface="Calibri"/>
                <a:cs typeface="Calibri"/>
                <a:sym typeface="Calibri"/>
              </a:rPr>
              <a:t>African American population in the study was low (only 26%). In this study, MDSCs counts were 4x higher in the African American men than the Caucasian man at baseline. Higher .This was interesting because Prostate Cancer mortality is 60% higher in African Americans than Caucasians (7). It could be possible that race is a factor for higher MDSC counts.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Calibri"/>
              <a:buChar char="●"/>
            </a:pPr>
            <a:r>
              <a:rPr lang="en-US" sz="2600" b="0" i="0" u="none" strike="noStrike" cap="none" dirty="0">
                <a:solidFill>
                  <a:schemeClr val="dk1"/>
                </a:solidFill>
                <a:latin typeface="Calibri"/>
                <a:ea typeface="Calibri"/>
                <a:cs typeface="Calibri"/>
                <a:sym typeface="Calibri"/>
              </a:rPr>
              <a:t>Dr. Hamilton-Reeves and Mr. Broderick Crawford are working on a grant proposal, through the Prime Health Foundation, for community-based program in prostate cancer.  The proposal is geared towards the African American population. The goal of the program would be to build a partnership between KU and the African American community.</a:t>
            </a:r>
            <a:endParaRPr sz="2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chemeClr val="dk1"/>
              </a:solidFill>
              <a:latin typeface="Calibri"/>
              <a:ea typeface="Calibri"/>
              <a:cs typeface="Calibri"/>
              <a:sym typeface="Calibri"/>
            </a:endParaRPr>
          </a:p>
        </p:txBody>
      </p:sp>
      <p:sp>
        <p:nvSpPr>
          <p:cNvPr id="92" name="Shape 92"/>
          <p:cNvSpPr txBox="1"/>
          <p:nvPr/>
        </p:nvSpPr>
        <p:spPr>
          <a:xfrm>
            <a:off x="249433" y="15632116"/>
            <a:ext cx="10438652" cy="1157410"/>
          </a:xfrm>
          <a:prstGeom prst="rect">
            <a:avLst/>
          </a:prstGeom>
          <a:noFill/>
          <a:ln>
            <a:noFill/>
          </a:ln>
        </p:spPr>
        <p:txBody>
          <a:bodyPr spcFirstLastPara="1" wrap="square" lIns="417975" tIns="208975" rIns="417975" bIns="208975" anchor="t" anchorCtr="0">
            <a:noAutofit/>
          </a:bodyPr>
          <a:lstStyle/>
          <a:p>
            <a:pPr marL="0" marR="0" lvl="0" indent="0" algn="ctr" rtl="0">
              <a:lnSpc>
                <a:spcPct val="100000"/>
              </a:lnSpc>
              <a:spcBef>
                <a:spcPts val="0"/>
              </a:spcBef>
              <a:spcAft>
                <a:spcPts val="0"/>
              </a:spcAft>
              <a:buClr>
                <a:srgbClr val="000000"/>
              </a:buClr>
              <a:buSzPts val="4533"/>
              <a:buFont typeface="Arial"/>
              <a:buNone/>
            </a:pPr>
            <a:r>
              <a:rPr lang="en-US" sz="4500" b="1" i="0" u="none" strike="noStrike" cap="none" dirty="0">
                <a:solidFill>
                  <a:srgbClr val="000000"/>
                </a:solidFill>
                <a:latin typeface="Calibri"/>
                <a:ea typeface="Calibri"/>
                <a:cs typeface="Calibri"/>
                <a:sym typeface="Calibri"/>
              </a:rPr>
              <a:t>Methods</a:t>
            </a:r>
            <a:endParaRPr sz="4500" b="0" i="0" u="none" strike="noStrike" cap="none" dirty="0">
              <a:solidFill>
                <a:srgbClr val="000000"/>
              </a:solidFill>
              <a:latin typeface="Arial"/>
              <a:ea typeface="Arial"/>
              <a:cs typeface="Arial"/>
              <a:sym typeface="Arial"/>
            </a:endParaRPr>
          </a:p>
        </p:txBody>
      </p:sp>
      <p:sp>
        <p:nvSpPr>
          <p:cNvPr id="93" name="Shape 93"/>
          <p:cNvSpPr txBox="1"/>
          <p:nvPr/>
        </p:nvSpPr>
        <p:spPr>
          <a:xfrm>
            <a:off x="32970253" y="2941175"/>
            <a:ext cx="9753600" cy="850075"/>
          </a:xfrm>
          <a:prstGeom prst="rect">
            <a:avLst/>
          </a:prstGeom>
          <a:noFill/>
          <a:ln>
            <a:noFill/>
          </a:ln>
        </p:spPr>
        <p:txBody>
          <a:bodyPr spcFirstLastPara="1" wrap="square" lIns="417975" tIns="208975" rIns="417975" bIns="208975" anchor="t" anchorCtr="0">
            <a:noAutofit/>
          </a:bodyPr>
          <a:lstStyle/>
          <a:p>
            <a:pPr marL="0" marR="0" lvl="0" indent="0" algn="ctr" rtl="0">
              <a:lnSpc>
                <a:spcPct val="100000"/>
              </a:lnSpc>
              <a:spcBef>
                <a:spcPts val="0"/>
              </a:spcBef>
              <a:spcAft>
                <a:spcPts val="0"/>
              </a:spcAft>
              <a:buClr>
                <a:srgbClr val="000000"/>
              </a:buClr>
              <a:buSzPts val="4533"/>
              <a:buFont typeface="Arial"/>
              <a:buNone/>
            </a:pPr>
            <a:r>
              <a:rPr lang="en-US" sz="4500" b="1" i="0" u="none" strike="noStrike" cap="none" dirty="0">
                <a:solidFill>
                  <a:srgbClr val="000000"/>
                </a:solidFill>
                <a:latin typeface="Calibri"/>
                <a:ea typeface="Calibri"/>
                <a:cs typeface="Calibri"/>
                <a:sym typeface="Calibri"/>
              </a:rPr>
              <a:t>Conclusions</a:t>
            </a:r>
            <a:endParaRPr sz="4500" b="1" i="0" u="none" strike="noStrike" cap="none" dirty="0">
              <a:solidFill>
                <a:srgbClr val="000000"/>
              </a:solidFill>
              <a:latin typeface="Calibri"/>
              <a:ea typeface="Calibri"/>
              <a:cs typeface="Calibri"/>
              <a:sym typeface="Calibri"/>
            </a:endParaRPr>
          </a:p>
        </p:txBody>
      </p:sp>
      <p:sp>
        <p:nvSpPr>
          <p:cNvPr id="94" name="Shape 94"/>
          <p:cNvSpPr txBox="1"/>
          <p:nvPr/>
        </p:nvSpPr>
        <p:spPr>
          <a:xfrm>
            <a:off x="32181782" y="23414928"/>
            <a:ext cx="11330542" cy="9160272"/>
          </a:xfrm>
          <a:prstGeom prst="rect">
            <a:avLst/>
          </a:prstGeom>
          <a:noFill/>
          <a:ln>
            <a:noFill/>
          </a:ln>
        </p:spPr>
        <p:txBody>
          <a:bodyPr spcFirstLastPara="1" wrap="square" lIns="417975" tIns="208975" rIns="417975" bIns="208975" anchor="t" anchorCtr="0">
            <a:noAutofit/>
          </a:bodyPr>
          <a:lstStyle/>
          <a:p>
            <a:pPr marL="0" marR="0" lvl="0" indent="0" algn="ctr" rtl="0">
              <a:lnSpc>
                <a:spcPct val="100000"/>
              </a:lnSpc>
              <a:spcBef>
                <a:spcPts val="0"/>
              </a:spcBef>
              <a:spcAft>
                <a:spcPts val="0"/>
              </a:spcAft>
              <a:buClr>
                <a:srgbClr val="000000"/>
              </a:buClr>
              <a:buSzPts val="4533"/>
              <a:buFont typeface="Arial"/>
              <a:buNone/>
            </a:pPr>
            <a:r>
              <a:rPr lang="en-US" sz="4500" b="1" i="0" u="none" strike="noStrike" cap="none" dirty="0">
                <a:solidFill>
                  <a:srgbClr val="000000"/>
                </a:solidFill>
                <a:latin typeface="Calibri"/>
                <a:ea typeface="Calibri"/>
                <a:cs typeface="Calibri"/>
                <a:sym typeface="Calibri"/>
              </a:rPr>
              <a:t>References</a:t>
            </a:r>
            <a:endParaRPr sz="4500" b="0" i="0" u="none" strike="noStrike" cap="none" dirty="0">
              <a:solidFill>
                <a:srgbClr val="000000"/>
              </a:solidFill>
              <a:latin typeface="Arial"/>
              <a:ea typeface="Arial"/>
              <a:cs typeface="Arial"/>
              <a:sym typeface="Arial"/>
            </a:endParaRPr>
          </a:p>
          <a:p>
            <a:pPr marL="0" marR="0" lvl="0" indent="-457200" algn="l" rtl="0">
              <a:lnSpc>
                <a:spcPct val="100000"/>
              </a:lnSpc>
              <a:spcBef>
                <a:spcPts val="0"/>
              </a:spcBef>
              <a:spcAft>
                <a:spcPts val="0"/>
              </a:spcAft>
              <a:buClr>
                <a:srgbClr val="000000"/>
              </a:buClr>
              <a:buSzPts val="1333"/>
              <a:buFont typeface="Arial"/>
              <a:buNone/>
            </a:pPr>
            <a:endParaRPr sz="2000" b="1" i="0" u="none" strike="noStrike" cap="none" dirty="0">
              <a:solidFill>
                <a:srgbClr val="000000"/>
              </a:solidFill>
              <a:latin typeface="Calibri" panose="020F0502020204030204" pitchFamily="34" charset="0"/>
              <a:ea typeface="Calibri"/>
              <a:cs typeface="Calibri" panose="020F0502020204030204" pitchFamily="34" charset="0"/>
              <a:sym typeface="Calibri"/>
            </a:endParaRPr>
          </a:p>
          <a:p>
            <a:pPr indent="-457200">
              <a:buSzPts val="2000"/>
            </a:pPr>
            <a:r>
              <a:rPr lang="en-US" sz="2000" dirty="0">
                <a:solidFill>
                  <a:schemeClr val="tx1"/>
                </a:solidFill>
                <a:latin typeface="Calibri" panose="020F0502020204030204" pitchFamily="34" charset="0"/>
                <a:ea typeface="Calibri"/>
                <a:cs typeface="Calibri" panose="020F0502020204030204" pitchFamily="34" charset="0"/>
                <a:sym typeface="Calibri"/>
              </a:rPr>
              <a:t>1.The American Cancer Society medical and editorial content team. (2016, February 16). Key Statistics for Prostate Cancer | Prostate Cancer Facts. Retrieved June 14, 2018, from </a:t>
            </a:r>
            <a:r>
              <a:rPr lang="en-US" sz="2000" dirty="0">
                <a:solidFill>
                  <a:schemeClr val="tx1"/>
                </a:solidFill>
                <a:latin typeface="Calibri" panose="020F0502020204030204" pitchFamily="34" charset="0"/>
                <a:ea typeface="Calibri"/>
                <a:cs typeface="Calibri" panose="020F0502020204030204" pitchFamily="34" charset="0"/>
                <a:sym typeface="Calibri"/>
                <a:hlinkClick r:id="rId3"/>
              </a:rPr>
              <a:t>https://www.cancer.org/cancer/prostate-cancer/about/key-statistics.html</a:t>
            </a:r>
            <a:endParaRPr lang="en-US" sz="2000" dirty="0">
              <a:solidFill>
                <a:schemeClr val="tx1"/>
              </a:solidFill>
              <a:latin typeface="Calibri" panose="020F0502020204030204" pitchFamily="34" charset="0"/>
              <a:ea typeface="Calibri"/>
              <a:cs typeface="Calibri" panose="020F0502020204030204" pitchFamily="34" charset="0"/>
              <a:sym typeface="Calibri"/>
            </a:endParaRPr>
          </a:p>
          <a:p>
            <a:pPr indent="-457200">
              <a:buSzPts val="2000"/>
            </a:pPr>
            <a:endParaRPr lang="en-US" sz="2000" dirty="0">
              <a:solidFill>
                <a:schemeClr val="tx1"/>
              </a:solidFill>
              <a:latin typeface="Calibri" panose="020F0502020204030204" pitchFamily="34" charset="0"/>
              <a:ea typeface="Calibri"/>
              <a:cs typeface="Calibri" panose="020F0502020204030204" pitchFamily="34" charset="0"/>
              <a:sym typeface="Calibri"/>
            </a:endParaRPr>
          </a:p>
          <a:p>
            <a:pPr indent="-457200">
              <a:buSzPts val="2000"/>
            </a:pPr>
            <a:r>
              <a:rPr lang="en-US" sz="2000" dirty="0">
                <a:solidFill>
                  <a:schemeClr val="tx1"/>
                </a:solidFill>
                <a:latin typeface="Calibri" panose="020F0502020204030204" pitchFamily="34" charset="0"/>
                <a:ea typeface="Calibri"/>
                <a:cs typeface="Calibri" panose="020F0502020204030204" pitchFamily="34" charset="0"/>
                <a:sym typeface="Calibri"/>
              </a:rPr>
              <a:t>2.National Institute of Diabetes and Digestive and Kidney Diseases. (2017, August 01). Overweight &amp; Obesity Statistics. Retrieved June 14, 2018, from </a:t>
            </a:r>
            <a:r>
              <a:rPr lang="en-US" sz="2000" dirty="0">
                <a:solidFill>
                  <a:schemeClr val="tx1"/>
                </a:solidFill>
                <a:latin typeface="Calibri" panose="020F0502020204030204" pitchFamily="34" charset="0"/>
                <a:ea typeface="Calibri"/>
                <a:cs typeface="Calibri" panose="020F0502020204030204" pitchFamily="34" charset="0"/>
                <a:sym typeface="Calibri"/>
                <a:hlinkClick r:id="rId4"/>
              </a:rPr>
              <a:t>https://www.niddk.nih.gov/health-information/health-statistics/overweight-obesity</a:t>
            </a:r>
            <a:endParaRPr lang="en-US" sz="2000" dirty="0">
              <a:solidFill>
                <a:schemeClr val="tx1"/>
              </a:solidFill>
              <a:latin typeface="Calibri" panose="020F0502020204030204" pitchFamily="34" charset="0"/>
              <a:ea typeface="Calibri"/>
              <a:cs typeface="Calibri" panose="020F0502020204030204" pitchFamily="34" charset="0"/>
              <a:sym typeface="Calibri"/>
            </a:endParaRPr>
          </a:p>
          <a:p>
            <a:pPr indent="-457200">
              <a:buSzPts val="2000"/>
            </a:pPr>
            <a:endParaRPr lang="en-US" sz="2000" dirty="0">
              <a:solidFill>
                <a:schemeClr val="tx1"/>
              </a:solidFill>
              <a:latin typeface="Calibri" panose="020F0502020204030204" pitchFamily="34" charset="0"/>
              <a:ea typeface="Calibri"/>
              <a:cs typeface="Calibri" panose="020F0502020204030204" pitchFamily="34" charset="0"/>
              <a:sym typeface="Calibri"/>
            </a:endParaRPr>
          </a:p>
          <a:p>
            <a:pPr indent="-457200">
              <a:buSzPts val="2000"/>
            </a:pPr>
            <a:r>
              <a:rPr lang="en-US" sz="2000" dirty="0">
                <a:solidFill>
                  <a:schemeClr val="tx1"/>
                </a:solidFill>
                <a:latin typeface="Calibri" panose="020F0502020204030204" pitchFamily="34" charset="0"/>
                <a:ea typeface="Calibri"/>
                <a:cs typeface="Calibri" panose="020F0502020204030204" pitchFamily="34" charset="0"/>
                <a:sym typeface="Calibri"/>
              </a:rPr>
              <a:t>3.Parker, K. H., Beury, D. W., &amp; Ostrand-Rosenberg, S. (2015). Myeloid-Derived Suppressor Cells: Critical Cells Driving Immune Suppression in the Tumor Microenvironment. Advances in Cancer Research, 128, 95–139. </a:t>
            </a:r>
            <a:r>
              <a:rPr lang="en-US" sz="2000" dirty="0">
                <a:solidFill>
                  <a:schemeClr val="tx1"/>
                </a:solidFill>
                <a:latin typeface="Calibri" panose="020F0502020204030204" pitchFamily="34" charset="0"/>
                <a:ea typeface="Calibri"/>
                <a:cs typeface="Calibri" panose="020F0502020204030204" pitchFamily="34" charset="0"/>
                <a:sym typeface="Calibri"/>
                <a:hlinkClick r:id="rId5"/>
              </a:rPr>
              <a:t>http://doi.org/10.1016/bs.acr.2015.04.002</a:t>
            </a:r>
            <a:endParaRPr lang="en-US" sz="2000" dirty="0">
              <a:solidFill>
                <a:schemeClr val="tx1"/>
              </a:solidFill>
              <a:latin typeface="Calibri" panose="020F0502020204030204" pitchFamily="34" charset="0"/>
              <a:ea typeface="Calibri"/>
              <a:cs typeface="Calibri" panose="020F0502020204030204" pitchFamily="34" charset="0"/>
              <a:sym typeface="Calibri"/>
            </a:endParaRPr>
          </a:p>
          <a:p>
            <a:pPr indent="-457200">
              <a:buSzPts val="2000"/>
            </a:pPr>
            <a:endParaRPr lang="en-US" sz="2000" dirty="0">
              <a:solidFill>
                <a:schemeClr val="tx1"/>
              </a:solidFill>
              <a:latin typeface="Calibri" panose="020F0502020204030204" pitchFamily="34" charset="0"/>
              <a:ea typeface="Calibri"/>
              <a:cs typeface="Calibri" panose="020F0502020204030204" pitchFamily="34" charset="0"/>
              <a:sym typeface="Calibri"/>
            </a:endParaRPr>
          </a:p>
          <a:p>
            <a:pPr indent="-457200">
              <a:buSzPts val="2000"/>
            </a:pPr>
            <a:r>
              <a:rPr lang="en-US" sz="2000" dirty="0">
                <a:solidFill>
                  <a:schemeClr val="tx1"/>
                </a:solidFill>
                <a:latin typeface="Calibri" panose="020F0502020204030204" pitchFamily="34" charset="0"/>
                <a:ea typeface="Calibri"/>
                <a:cs typeface="Calibri" panose="020F0502020204030204" pitchFamily="34" charset="0"/>
                <a:sym typeface="Calibri"/>
              </a:rPr>
              <a:t>4.Umansky, V., Blattner, C., Gebhardt, C., &amp; </a:t>
            </a:r>
            <a:r>
              <a:rPr lang="en-US" sz="2000" dirty="0" err="1">
                <a:solidFill>
                  <a:schemeClr val="tx1"/>
                </a:solidFill>
                <a:latin typeface="Calibri" panose="020F0502020204030204" pitchFamily="34" charset="0"/>
                <a:ea typeface="Calibri"/>
                <a:cs typeface="Calibri" panose="020F0502020204030204" pitchFamily="34" charset="0"/>
                <a:sym typeface="Calibri"/>
              </a:rPr>
              <a:t>Utikal</a:t>
            </a:r>
            <a:r>
              <a:rPr lang="en-US" sz="2000" dirty="0">
                <a:solidFill>
                  <a:schemeClr val="tx1"/>
                </a:solidFill>
                <a:latin typeface="Calibri" panose="020F0502020204030204" pitchFamily="34" charset="0"/>
                <a:ea typeface="Calibri"/>
                <a:cs typeface="Calibri" panose="020F0502020204030204" pitchFamily="34" charset="0"/>
                <a:sym typeface="Calibri"/>
              </a:rPr>
              <a:t>, J. (2016). The Role of Myeloid-Derived Suppressor Cells (MDSC) in Cancer Progression. Vaccines (Basel), 4(4). doi:10.3390/vaccines4040036</a:t>
            </a:r>
          </a:p>
          <a:p>
            <a:pPr indent="-457200">
              <a:buSzPts val="2000"/>
            </a:pPr>
            <a:endParaRPr lang="en-US" sz="2000" dirty="0">
              <a:solidFill>
                <a:schemeClr val="tx1"/>
              </a:solidFill>
              <a:latin typeface="Calibri" panose="020F0502020204030204" pitchFamily="34" charset="0"/>
              <a:ea typeface="Calibri"/>
              <a:cs typeface="Calibri" panose="020F0502020204030204" pitchFamily="34" charset="0"/>
              <a:sym typeface="Calibri"/>
            </a:endParaRPr>
          </a:p>
          <a:p>
            <a:pPr marL="0" marR="0" lvl="0" indent="-457200" algn="l" rtl="0">
              <a:lnSpc>
                <a:spcPct val="100000"/>
              </a:lnSpc>
              <a:spcBef>
                <a:spcPts val="0"/>
              </a:spcBef>
              <a:spcAft>
                <a:spcPts val="0"/>
              </a:spcAft>
              <a:buClr>
                <a:srgbClr val="000000"/>
              </a:buClr>
              <a:buSzPts val="2000"/>
              <a:buFont typeface="Arial"/>
              <a:buNone/>
            </a:pPr>
            <a:r>
              <a:rPr lang="en-US" sz="2000" dirty="0">
                <a:solidFill>
                  <a:schemeClr val="tx1"/>
                </a:solidFill>
                <a:latin typeface="Calibri" panose="020F0502020204030204" pitchFamily="34" charset="0"/>
                <a:ea typeface="Calibri"/>
                <a:cs typeface="Calibri" panose="020F0502020204030204" pitchFamily="34" charset="0"/>
                <a:sym typeface="Calibri"/>
              </a:rPr>
              <a:t>5</a:t>
            </a:r>
            <a:r>
              <a:rPr lang="en-US" sz="2000" b="0" i="0" u="none" strike="noStrike" cap="none" dirty="0">
                <a:solidFill>
                  <a:schemeClr val="tx1"/>
                </a:solidFill>
                <a:latin typeface="Calibri" panose="020F0502020204030204" pitchFamily="34" charset="0"/>
                <a:ea typeface="Calibri"/>
                <a:cs typeface="Calibri" panose="020F0502020204030204" pitchFamily="34" charset="0"/>
                <a:sym typeface="Calibri"/>
              </a:rPr>
              <a:t>. Castro, A. M., Macedo-de la Concha, L. E., &amp; Pantoja-Meléndez, C. A. (2016, August 11). Low-grade </a:t>
            </a:r>
            <a:r>
              <a:rPr lang="en-US" sz="2000" b="0" i="0" strike="noStrike" cap="none" dirty="0">
                <a:solidFill>
                  <a:schemeClr val="tx1"/>
                </a:solidFill>
                <a:latin typeface="Calibri" panose="020F0502020204030204" pitchFamily="34" charset="0"/>
                <a:ea typeface="Calibri"/>
                <a:cs typeface="Calibri" panose="020F0502020204030204" pitchFamily="34" charset="0"/>
                <a:sym typeface="Calibri"/>
              </a:rPr>
              <a:t>inflammation and its relation to obesity and chronic degenerative diseases. Retrieved July 8, 2018, from </a:t>
            </a:r>
            <a:r>
              <a:rPr lang="en-US" sz="2000" b="0" i="0" strike="noStrike" cap="none" dirty="0">
                <a:solidFill>
                  <a:schemeClr val="tx1"/>
                </a:solidFill>
                <a:latin typeface="Calibri" panose="020F0502020204030204" pitchFamily="34" charset="0"/>
                <a:ea typeface="Calibri"/>
                <a:cs typeface="Calibri" panose="020F0502020204030204" pitchFamily="34" charset="0"/>
                <a:sym typeface="Calibri"/>
                <a:hlinkClick r:id="rId6"/>
              </a:rPr>
              <a:t>https://www.sciencedirect.com/science/article/pii/S0185106316300737</a:t>
            </a:r>
            <a:endParaRPr lang="en-US" sz="2000" b="0" i="0" strike="noStrike" cap="none" dirty="0">
              <a:solidFill>
                <a:schemeClr val="tx1"/>
              </a:solidFill>
              <a:latin typeface="Calibri" panose="020F0502020204030204" pitchFamily="34" charset="0"/>
              <a:ea typeface="Calibri"/>
              <a:cs typeface="Calibri" panose="020F0502020204030204" pitchFamily="34" charset="0"/>
              <a:sym typeface="Calibri"/>
            </a:endParaRPr>
          </a:p>
          <a:p>
            <a:pPr marL="0" marR="0" lvl="0" indent="-457200" algn="l" rtl="0">
              <a:lnSpc>
                <a:spcPct val="100000"/>
              </a:lnSpc>
              <a:spcBef>
                <a:spcPts val="0"/>
              </a:spcBef>
              <a:spcAft>
                <a:spcPts val="0"/>
              </a:spcAft>
              <a:buClr>
                <a:srgbClr val="000000"/>
              </a:buClr>
              <a:buSzPts val="2000"/>
              <a:buFont typeface="Arial"/>
              <a:buNone/>
            </a:pPr>
            <a:endParaRPr sz="2000" b="0" i="0" strike="noStrike" cap="none" dirty="0">
              <a:solidFill>
                <a:schemeClr val="tx1"/>
              </a:solidFill>
              <a:latin typeface="Calibri" panose="020F0502020204030204" pitchFamily="34" charset="0"/>
              <a:ea typeface="Calibri"/>
              <a:cs typeface="Calibri" panose="020F0502020204030204" pitchFamily="34" charset="0"/>
              <a:sym typeface="Calibri"/>
            </a:endParaRPr>
          </a:p>
          <a:p>
            <a:pPr marL="0" marR="0" lvl="0" indent="-457200" algn="l" rtl="0">
              <a:lnSpc>
                <a:spcPct val="100000"/>
              </a:lnSpc>
              <a:spcBef>
                <a:spcPts val="0"/>
              </a:spcBef>
              <a:spcAft>
                <a:spcPts val="0"/>
              </a:spcAft>
              <a:buClr>
                <a:srgbClr val="000000"/>
              </a:buClr>
              <a:buSzPts val="2000"/>
              <a:buFont typeface="Arial"/>
              <a:buNone/>
            </a:pPr>
            <a:r>
              <a:rPr lang="en-US" sz="2000" dirty="0">
                <a:solidFill>
                  <a:schemeClr val="tx1"/>
                </a:solidFill>
                <a:latin typeface="Calibri" panose="020F0502020204030204" pitchFamily="34" charset="0"/>
                <a:ea typeface="Calibri"/>
                <a:cs typeface="Calibri" panose="020F0502020204030204" pitchFamily="34" charset="0"/>
                <a:sym typeface="Calibri"/>
              </a:rPr>
              <a:t>6</a:t>
            </a:r>
            <a:r>
              <a:rPr lang="en-US" sz="2000" b="0" i="0" strike="noStrike" cap="none" dirty="0">
                <a:solidFill>
                  <a:schemeClr val="tx1"/>
                </a:solidFill>
                <a:latin typeface="Calibri" panose="020F0502020204030204" pitchFamily="34" charset="0"/>
                <a:ea typeface="Calibri"/>
                <a:cs typeface="Calibri" panose="020F0502020204030204" pitchFamily="34" charset="0"/>
                <a:sym typeface="Calibri"/>
              </a:rPr>
              <a:t>. NCBI. (2018, July 1). CXCL12 C-X-C motif chemokine ligand 12 [Homo sapiens (human)] - Gene - NCBI. Retrieved July 8, 2018, from https://www.ncbi.nlm.nih.gov/gene?Db=gene&amp;Cmd=DetailsSearch &amp;Term=6387</a:t>
            </a:r>
          </a:p>
          <a:p>
            <a:pPr marL="0" marR="0" lvl="0" indent="-457200" algn="l" rtl="0">
              <a:lnSpc>
                <a:spcPct val="100000"/>
              </a:lnSpc>
              <a:spcBef>
                <a:spcPts val="0"/>
              </a:spcBef>
              <a:spcAft>
                <a:spcPts val="0"/>
              </a:spcAft>
              <a:buClr>
                <a:srgbClr val="000000"/>
              </a:buClr>
              <a:buSzPts val="2000"/>
              <a:buFont typeface="Arial"/>
              <a:buNone/>
            </a:pPr>
            <a:endParaRPr sz="2000" b="0" i="0" strike="noStrike" cap="none" dirty="0">
              <a:solidFill>
                <a:schemeClr val="tx1"/>
              </a:solidFill>
              <a:latin typeface="Calibri" panose="020F0502020204030204" pitchFamily="34" charset="0"/>
              <a:cs typeface="Calibri" panose="020F0502020204030204" pitchFamily="34" charset="0"/>
              <a:sym typeface="Arial"/>
            </a:endParaRPr>
          </a:p>
          <a:p>
            <a:pPr marL="0" marR="0" lvl="0" indent="-457200" algn="l" rtl="0">
              <a:lnSpc>
                <a:spcPct val="100000"/>
              </a:lnSpc>
              <a:spcBef>
                <a:spcPts val="0"/>
              </a:spcBef>
              <a:spcAft>
                <a:spcPts val="0"/>
              </a:spcAft>
              <a:buClr>
                <a:srgbClr val="000000"/>
              </a:buClr>
              <a:buSzPts val="2000"/>
              <a:buFont typeface="Arial"/>
              <a:buNone/>
            </a:pPr>
            <a:r>
              <a:rPr lang="en-US" sz="2000" dirty="0">
                <a:solidFill>
                  <a:schemeClr val="tx1"/>
                </a:solidFill>
                <a:latin typeface="Calibri" panose="020F0502020204030204" pitchFamily="34" charset="0"/>
                <a:ea typeface="Calibri"/>
                <a:cs typeface="Calibri" panose="020F0502020204030204" pitchFamily="34" charset="0"/>
                <a:sym typeface="Calibri"/>
              </a:rPr>
              <a:t>7</a:t>
            </a:r>
            <a:r>
              <a:rPr lang="en-US" sz="2000" b="0" i="0" strike="noStrike" cap="none" dirty="0">
                <a:solidFill>
                  <a:schemeClr val="tx1"/>
                </a:solidFill>
                <a:latin typeface="Calibri" panose="020F0502020204030204" pitchFamily="34" charset="0"/>
                <a:ea typeface="Calibri"/>
                <a:cs typeface="Calibri" panose="020F0502020204030204" pitchFamily="34" charset="0"/>
                <a:sym typeface="Calibri"/>
              </a:rPr>
              <a:t>.Shenoy, D., </a:t>
            </a:r>
            <a:r>
              <a:rPr lang="en-US" sz="2000" b="0" i="0" strike="noStrike" cap="none" dirty="0" err="1">
                <a:solidFill>
                  <a:schemeClr val="tx1"/>
                </a:solidFill>
                <a:latin typeface="Calibri" panose="020F0502020204030204" pitchFamily="34" charset="0"/>
                <a:ea typeface="Calibri"/>
                <a:cs typeface="Calibri" panose="020F0502020204030204" pitchFamily="34" charset="0"/>
                <a:sym typeface="Calibri"/>
              </a:rPr>
              <a:t>Packianathan</a:t>
            </a:r>
            <a:r>
              <a:rPr lang="en-US" sz="2000" b="0" i="0" strike="noStrike" cap="none" dirty="0">
                <a:solidFill>
                  <a:schemeClr val="tx1"/>
                </a:solidFill>
                <a:latin typeface="Calibri" panose="020F0502020204030204" pitchFamily="34" charset="0"/>
                <a:ea typeface="Calibri"/>
                <a:cs typeface="Calibri" panose="020F0502020204030204" pitchFamily="34" charset="0"/>
                <a:sym typeface="Calibri"/>
              </a:rPr>
              <a:t>, S., Chen, A. M., &amp; Vijayakumar, S. (2016). Do African-American men need separate prostate cancer screening guidelines? </a:t>
            </a:r>
            <a:r>
              <a:rPr lang="en-US" sz="2000" b="0" i="1" strike="noStrike" cap="none" dirty="0">
                <a:solidFill>
                  <a:schemeClr val="tx1"/>
                </a:solidFill>
                <a:latin typeface="Calibri" panose="020F0502020204030204" pitchFamily="34" charset="0"/>
                <a:ea typeface="Calibri"/>
                <a:cs typeface="Calibri" panose="020F0502020204030204" pitchFamily="34" charset="0"/>
                <a:sym typeface="Calibri"/>
              </a:rPr>
              <a:t>BMC Urology</a:t>
            </a:r>
            <a:r>
              <a:rPr lang="en-US" sz="2000" b="0" i="0" strike="noStrike" cap="none" dirty="0">
                <a:solidFill>
                  <a:schemeClr val="tx1"/>
                </a:solidFill>
                <a:latin typeface="Calibri" panose="020F0502020204030204" pitchFamily="34" charset="0"/>
                <a:ea typeface="Calibri"/>
                <a:cs typeface="Calibri" panose="020F0502020204030204" pitchFamily="34" charset="0"/>
                <a:sym typeface="Calibri"/>
              </a:rPr>
              <a:t>, </a:t>
            </a:r>
            <a:r>
              <a:rPr lang="en-US" sz="2000" b="0" i="1" strike="noStrike" cap="none" dirty="0">
                <a:solidFill>
                  <a:schemeClr val="tx1"/>
                </a:solidFill>
                <a:latin typeface="Calibri" panose="020F0502020204030204" pitchFamily="34" charset="0"/>
                <a:ea typeface="Calibri"/>
                <a:cs typeface="Calibri" panose="020F0502020204030204" pitchFamily="34" charset="0"/>
                <a:sym typeface="Calibri"/>
              </a:rPr>
              <a:t>16</a:t>
            </a:r>
            <a:r>
              <a:rPr lang="en-US" sz="2000" b="0" i="0" strike="noStrike" cap="none" dirty="0">
                <a:solidFill>
                  <a:schemeClr val="tx1"/>
                </a:solidFill>
                <a:latin typeface="Calibri" panose="020F0502020204030204" pitchFamily="34" charset="0"/>
                <a:ea typeface="Calibri"/>
                <a:cs typeface="Calibri" panose="020F0502020204030204" pitchFamily="34" charset="0"/>
                <a:sym typeface="Calibri"/>
              </a:rPr>
              <a:t>, 19. http://doi.org/10.1186/s12894-016-0137-7</a:t>
            </a:r>
            <a:endParaRPr sz="2000" b="0" i="0" strike="noStrike" cap="none" dirty="0">
              <a:solidFill>
                <a:schemeClr val="tx1"/>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0000"/>
              </a:solidFill>
              <a:latin typeface="Calibri"/>
              <a:ea typeface="Calibri"/>
              <a:cs typeface="Calibri"/>
              <a:sym typeface="Calibri"/>
            </a:endParaRPr>
          </a:p>
        </p:txBody>
      </p:sp>
      <p:grpSp>
        <p:nvGrpSpPr>
          <p:cNvPr id="95" name="Shape 95"/>
          <p:cNvGrpSpPr/>
          <p:nvPr/>
        </p:nvGrpSpPr>
        <p:grpSpPr>
          <a:xfrm>
            <a:off x="16215360" y="30186423"/>
            <a:ext cx="11460480" cy="2731977"/>
            <a:chOff x="5394960" y="19897052"/>
            <a:chExt cx="8595360" cy="2048983"/>
          </a:xfrm>
        </p:grpSpPr>
        <p:sp>
          <p:nvSpPr>
            <p:cNvPr id="96" name="Shape 96"/>
            <p:cNvSpPr/>
            <p:nvPr/>
          </p:nvSpPr>
          <p:spPr>
            <a:xfrm>
              <a:off x="5394960" y="19897052"/>
              <a:ext cx="8595360" cy="2048983"/>
            </a:xfrm>
            <a:prstGeom prst="rect">
              <a:avLst/>
            </a:prstGeom>
            <a:solidFill>
              <a:srgbClr val="0017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4267"/>
                <a:buFont typeface="Arial"/>
                <a:buNone/>
              </a:pPr>
              <a:r>
                <a:rPr lang="en-US" sz="4267" b="0" i="0" u="none" strike="noStrike" cap="none">
                  <a:solidFill>
                    <a:schemeClr val="lt1"/>
                  </a:solidFill>
                  <a:latin typeface="Calibri"/>
                  <a:ea typeface="Calibri"/>
                  <a:cs typeface="Calibri"/>
                  <a:sym typeface="Calibri"/>
                </a:rPr>
                <a:t>Additional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267"/>
                <a:buFont typeface="Arial"/>
                <a:buNone/>
              </a:pPr>
              <a:r>
                <a:rPr lang="en-US" sz="4267" b="0" i="0" u="none" strike="noStrike" cap="none">
                  <a:solidFill>
                    <a:schemeClr val="lt1"/>
                  </a:solidFill>
                  <a:latin typeface="Calibri"/>
                  <a:ea typeface="Calibri"/>
                  <a:cs typeface="Calibri"/>
                  <a:sym typeface="Calibri"/>
                </a:rPr>
                <a:t>Sponsors:</a:t>
              </a:r>
              <a:endParaRPr sz="1400" b="0" i="0" u="none" strike="noStrike" cap="none">
                <a:solidFill>
                  <a:srgbClr val="000000"/>
                </a:solidFill>
                <a:latin typeface="Arial"/>
                <a:ea typeface="Arial"/>
                <a:cs typeface="Arial"/>
                <a:sym typeface="Arial"/>
              </a:endParaRPr>
            </a:p>
          </p:txBody>
        </p:sp>
        <p:pic>
          <p:nvPicPr>
            <p:cNvPr id="97" name="Shape 97"/>
            <p:cNvPicPr preferRelativeResize="0"/>
            <p:nvPr/>
          </p:nvPicPr>
          <p:blipFill rotWithShape="1">
            <a:blip r:embed="rId7">
              <a:alphaModFix/>
            </a:blip>
            <a:srcRect/>
            <a:stretch/>
          </p:blipFill>
          <p:spPr>
            <a:xfrm>
              <a:off x="7312231" y="20007142"/>
              <a:ext cx="1841045" cy="1828800"/>
            </a:xfrm>
            <a:prstGeom prst="rect">
              <a:avLst/>
            </a:prstGeom>
            <a:noFill/>
            <a:ln>
              <a:noFill/>
            </a:ln>
          </p:spPr>
        </p:pic>
        <p:pic>
          <p:nvPicPr>
            <p:cNvPr id="98" name="Shape 98"/>
            <p:cNvPicPr preferRelativeResize="0"/>
            <p:nvPr/>
          </p:nvPicPr>
          <p:blipFill rotWithShape="1">
            <a:blip r:embed="rId8">
              <a:alphaModFix/>
            </a:blip>
            <a:srcRect/>
            <a:stretch/>
          </p:blipFill>
          <p:spPr>
            <a:xfrm>
              <a:off x="9314000" y="20007142"/>
              <a:ext cx="2539354" cy="1828800"/>
            </a:xfrm>
            <a:prstGeom prst="rect">
              <a:avLst/>
            </a:prstGeom>
            <a:noFill/>
            <a:ln>
              <a:noFill/>
            </a:ln>
          </p:spPr>
        </p:pic>
        <p:pic>
          <p:nvPicPr>
            <p:cNvPr id="99" name="Shape 99"/>
            <p:cNvPicPr preferRelativeResize="0"/>
            <p:nvPr/>
          </p:nvPicPr>
          <p:blipFill rotWithShape="1">
            <a:blip r:embed="rId9">
              <a:alphaModFix/>
            </a:blip>
            <a:srcRect/>
            <a:stretch/>
          </p:blipFill>
          <p:spPr>
            <a:xfrm>
              <a:off x="12014078" y="20007142"/>
              <a:ext cx="1828800" cy="1828800"/>
            </a:xfrm>
            <a:prstGeom prst="rect">
              <a:avLst/>
            </a:prstGeom>
            <a:noFill/>
            <a:ln>
              <a:noFill/>
            </a:ln>
          </p:spPr>
        </p:pic>
      </p:grpSp>
      <p:grpSp>
        <p:nvGrpSpPr>
          <p:cNvPr id="100" name="Shape 100"/>
          <p:cNvGrpSpPr/>
          <p:nvPr/>
        </p:nvGrpSpPr>
        <p:grpSpPr>
          <a:xfrm>
            <a:off x="0" y="-151086"/>
            <a:ext cx="43891199" cy="3048000"/>
            <a:chOff x="0" y="1677715"/>
            <a:chExt cx="43891199" cy="3048000"/>
          </a:xfrm>
        </p:grpSpPr>
        <p:sp>
          <p:nvSpPr>
            <p:cNvPr id="101" name="Shape 101"/>
            <p:cNvSpPr/>
            <p:nvPr/>
          </p:nvSpPr>
          <p:spPr>
            <a:xfrm>
              <a:off x="0" y="1835728"/>
              <a:ext cx="43891199" cy="2731977"/>
            </a:xfrm>
            <a:prstGeom prst="rect">
              <a:avLst/>
            </a:prstGeom>
            <a:solidFill>
              <a:srgbClr val="0017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chemeClr val="lt1"/>
                  </a:solidFill>
                  <a:latin typeface="Calibri"/>
                  <a:ea typeface="Calibri"/>
                  <a:cs typeface="Calibri"/>
                  <a:sym typeface="Calibri"/>
                </a:rPr>
                <a:t>Weight Management’s Effectiveness of Reducing Myeloid-derived Suppressor Cell in Prostate Cancer Patients</a:t>
              </a:r>
              <a:endParaRPr sz="6000" b="0" i="0" u="none" strike="noStrike" cap="none" baseline="300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Calibri"/>
                <a:ea typeface="Calibri"/>
                <a:cs typeface="Calibri"/>
                <a:sym typeface="Calibri"/>
              </a:endParaRPr>
            </a:p>
          </p:txBody>
        </p:sp>
        <p:pic>
          <p:nvPicPr>
            <p:cNvPr id="102" name="Shape 102" descr="C:\Users\tjernigan\Desktop\112216_NCI_site_visit_materials\Reversed One Line Cancer Center Logo.png"/>
            <p:cNvPicPr preferRelativeResize="0"/>
            <p:nvPr/>
          </p:nvPicPr>
          <p:blipFill rotWithShape="1">
            <a:blip r:embed="rId10">
              <a:alphaModFix/>
            </a:blip>
            <a:srcRect/>
            <a:stretch/>
          </p:blipFill>
          <p:spPr>
            <a:xfrm>
              <a:off x="1" y="1996370"/>
              <a:ext cx="4948518" cy="803359"/>
            </a:xfrm>
            <a:prstGeom prst="rect">
              <a:avLst/>
            </a:prstGeom>
            <a:noFill/>
            <a:ln>
              <a:noFill/>
            </a:ln>
          </p:spPr>
        </p:pic>
        <p:pic>
          <p:nvPicPr>
            <p:cNvPr id="103" name="Shape 103" descr="C:\Users\tjernigan\Desktop\112216_NCI_site_visit_materials\NCI_designated_CC_color_square.png"/>
            <p:cNvPicPr preferRelativeResize="0"/>
            <p:nvPr/>
          </p:nvPicPr>
          <p:blipFill rotWithShape="1">
            <a:blip r:embed="rId11">
              <a:alphaModFix/>
            </a:blip>
            <a:srcRect/>
            <a:stretch/>
          </p:blipFill>
          <p:spPr>
            <a:xfrm>
              <a:off x="1535907" y="2960371"/>
              <a:ext cx="1676863" cy="1384995"/>
            </a:xfrm>
            <a:prstGeom prst="rect">
              <a:avLst/>
            </a:prstGeom>
            <a:noFill/>
            <a:ln>
              <a:noFill/>
            </a:ln>
          </p:spPr>
        </p:pic>
        <p:pic>
          <p:nvPicPr>
            <p:cNvPr id="104" name="Shape 104"/>
            <p:cNvPicPr preferRelativeResize="0"/>
            <p:nvPr/>
          </p:nvPicPr>
          <p:blipFill rotWithShape="1">
            <a:blip r:embed="rId12">
              <a:alphaModFix/>
            </a:blip>
            <a:srcRect/>
            <a:stretch/>
          </p:blipFill>
          <p:spPr>
            <a:xfrm>
              <a:off x="40678428" y="1677715"/>
              <a:ext cx="3048000" cy="3048000"/>
            </a:xfrm>
            <a:prstGeom prst="rect">
              <a:avLst/>
            </a:prstGeom>
            <a:noFill/>
            <a:ln>
              <a:noFill/>
            </a:ln>
          </p:spPr>
        </p:pic>
      </p:grpSp>
      <p:graphicFrame>
        <p:nvGraphicFramePr>
          <p:cNvPr id="105" name="Shape 105"/>
          <p:cNvGraphicFramePr/>
          <p:nvPr>
            <p:extLst>
              <p:ext uri="{D42A27DB-BD31-4B8C-83A1-F6EECF244321}">
                <p14:modId xmlns:p14="http://schemas.microsoft.com/office/powerpoint/2010/main" val="2339975576"/>
              </p:ext>
            </p:extLst>
          </p:nvPr>
        </p:nvGraphicFramePr>
        <p:xfrm>
          <a:off x="11991229" y="5014338"/>
          <a:ext cx="9906848" cy="6485325"/>
        </p:xfrm>
        <a:graphic>
          <a:graphicData uri="http://schemas.openxmlformats.org/drawingml/2006/table">
            <a:tbl>
              <a:tblPr>
                <a:solidFill>
                  <a:srgbClr val="F89D42"/>
                </a:solidFill>
                <a:tableStyleId>{93E07AB0-4041-4E30-A705-5027B3E19B6F}</a:tableStyleId>
              </a:tblPr>
              <a:tblGrid>
                <a:gridCol w="3301576">
                  <a:extLst>
                    <a:ext uri="{9D8B030D-6E8A-4147-A177-3AD203B41FA5}">
                      <a16:colId xmlns:a16="http://schemas.microsoft.com/office/drawing/2014/main" val="20000"/>
                    </a:ext>
                  </a:extLst>
                </a:gridCol>
                <a:gridCol w="3302636">
                  <a:extLst>
                    <a:ext uri="{9D8B030D-6E8A-4147-A177-3AD203B41FA5}">
                      <a16:colId xmlns:a16="http://schemas.microsoft.com/office/drawing/2014/main" val="20001"/>
                    </a:ext>
                  </a:extLst>
                </a:gridCol>
                <a:gridCol w="3302636">
                  <a:extLst>
                    <a:ext uri="{9D8B030D-6E8A-4147-A177-3AD203B41FA5}">
                      <a16:colId xmlns:a16="http://schemas.microsoft.com/office/drawing/2014/main" val="20002"/>
                    </a:ext>
                  </a:extLst>
                </a:gridCol>
              </a:tblGrid>
              <a:tr h="1649325">
                <a:tc>
                  <a:txBody>
                    <a:bodyPr/>
                    <a:lstStyle/>
                    <a:p>
                      <a:pPr marL="0" marR="0" lvl="0" indent="0" algn="ctr" rtl="0">
                        <a:lnSpc>
                          <a:spcPct val="107000"/>
                        </a:lnSpc>
                        <a:spcBef>
                          <a:spcPts val="0"/>
                        </a:spcBef>
                        <a:spcAft>
                          <a:spcPts val="0"/>
                        </a:spcAft>
                        <a:buClr>
                          <a:srgbClr val="000000"/>
                        </a:buClr>
                        <a:buSzPts val="2600"/>
                        <a:buFont typeface="Arial"/>
                        <a:buNone/>
                      </a:pPr>
                      <a:r>
                        <a:rPr lang="en-US" sz="2600" b="1" u="none" strike="noStrike" cap="none">
                          <a:solidFill>
                            <a:srgbClr val="FFFFFF"/>
                          </a:solidFill>
                          <a:latin typeface="Calibri"/>
                          <a:ea typeface="Calibri"/>
                          <a:cs typeface="Calibri"/>
                          <a:sym typeface="Calibri"/>
                        </a:rPr>
                        <a:t>Baseline Characteristics</a:t>
                      </a:r>
                      <a:endParaRPr sz="26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182EFC"/>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b="1" u="none" strike="noStrike" cap="none">
                          <a:solidFill>
                            <a:srgbClr val="FFFFFF"/>
                          </a:solidFill>
                          <a:latin typeface="Calibri"/>
                          <a:ea typeface="Calibri"/>
                          <a:cs typeface="Calibri"/>
                          <a:sym typeface="Calibri"/>
                        </a:rPr>
                        <a:t>Intervention</a:t>
                      </a:r>
                      <a:endParaRPr sz="2600" u="none" strike="noStrike" cap="none">
                        <a:latin typeface="Calibri"/>
                        <a:ea typeface="Calibri"/>
                        <a:cs typeface="Calibri"/>
                        <a:sym typeface="Calibri"/>
                      </a:endParaRPr>
                    </a:p>
                    <a:p>
                      <a:pPr marL="0" marR="0" lvl="0" indent="0" algn="ctr" rtl="0">
                        <a:lnSpc>
                          <a:spcPct val="107000"/>
                        </a:lnSpc>
                        <a:spcBef>
                          <a:spcPts val="0"/>
                        </a:spcBef>
                        <a:spcAft>
                          <a:spcPts val="0"/>
                        </a:spcAft>
                        <a:buClr>
                          <a:srgbClr val="000000"/>
                        </a:buClr>
                        <a:buSzPts val="2600"/>
                        <a:buFont typeface="Arial"/>
                        <a:buNone/>
                      </a:pPr>
                      <a:r>
                        <a:rPr lang="en-US" sz="2600" b="1" u="none" strike="noStrike" cap="none">
                          <a:solidFill>
                            <a:srgbClr val="FFFFFF"/>
                          </a:solidFill>
                          <a:latin typeface="Calibri"/>
                          <a:ea typeface="Calibri"/>
                          <a:cs typeface="Calibri"/>
                          <a:sym typeface="Calibri"/>
                        </a:rPr>
                        <a:t>(n=15)</a:t>
                      </a:r>
                      <a:endParaRPr sz="26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182EFC"/>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b="1" u="none" strike="noStrike" cap="none" dirty="0">
                          <a:solidFill>
                            <a:srgbClr val="FFFFFF"/>
                          </a:solidFill>
                          <a:latin typeface="Calibri"/>
                          <a:ea typeface="Calibri"/>
                          <a:cs typeface="Calibri"/>
                          <a:sym typeface="Calibri"/>
                        </a:rPr>
                        <a:t>Non-Intervention</a:t>
                      </a:r>
                      <a:endParaRPr sz="2600" u="none" strike="noStrike" cap="none" dirty="0">
                        <a:latin typeface="Calibri"/>
                        <a:ea typeface="Calibri"/>
                        <a:cs typeface="Calibri"/>
                        <a:sym typeface="Calibri"/>
                      </a:endParaRPr>
                    </a:p>
                    <a:p>
                      <a:pPr marL="0" marR="0" lvl="0" indent="0" algn="ctr" rtl="0">
                        <a:lnSpc>
                          <a:spcPct val="107000"/>
                        </a:lnSpc>
                        <a:spcBef>
                          <a:spcPts val="0"/>
                        </a:spcBef>
                        <a:spcAft>
                          <a:spcPts val="0"/>
                        </a:spcAft>
                        <a:buClr>
                          <a:srgbClr val="000000"/>
                        </a:buClr>
                        <a:buSzPts val="2600"/>
                        <a:buFont typeface="Arial"/>
                        <a:buNone/>
                      </a:pPr>
                      <a:r>
                        <a:rPr lang="en-US" sz="2600" b="1" u="none" strike="noStrike" cap="none" dirty="0">
                          <a:solidFill>
                            <a:srgbClr val="FFFFFF"/>
                          </a:solidFill>
                          <a:latin typeface="Calibri"/>
                          <a:ea typeface="Calibri"/>
                          <a:cs typeface="Calibri"/>
                          <a:sym typeface="Calibri"/>
                        </a:rPr>
                        <a:t>(n=5)</a:t>
                      </a:r>
                      <a:endParaRPr sz="2600" u="none" strike="noStrike" cap="none" dirty="0">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9900"/>
                    </a:solidFill>
                  </a:tcPr>
                </a:tc>
                <a:extLst>
                  <a:ext uri="{0D108BD9-81ED-4DB2-BD59-A6C34878D82A}">
                    <a16:rowId xmlns:a16="http://schemas.microsoft.com/office/drawing/2014/main" val="10000"/>
                  </a:ext>
                </a:extLst>
              </a:tr>
              <a:tr h="806000">
                <a:tc>
                  <a:txBody>
                    <a:bodyPr/>
                    <a:lstStyle/>
                    <a:p>
                      <a:pPr marL="0" marR="0" lvl="0" indent="0" algn="ctr" rtl="0">
                        <a:lnSpc>
                          <a:spcPct val="107000"/>
                        </a:lnSpc>
                        <a:spcBef>
                          <a:spcPts val="0"/>
                        </a:spcBef>
                        <a:spcAft>
                          <a:spcPts val="0"/>
                        </a:spcAft>
                        <a:buClr>
                          <a:srgbClr val="000000"/>
                        </a:buClr>
                        <a:buSzPts val="2600"/>
                        <a:buFont typeface="Arial"/>
                        <a:buNone/>
                      </a:pPr>
                      <a:r>
                        <a:rPr lang="en-US" sz="2600" b="1" u="none" strike="noStrike" cap="none">
                          <a:solidFill>
                            <a:srgbClr val="FFFFFF"/>
                          </a:solidFill>
                          <a:latin typeface="Calibri"/>
                          <a:ea typeface="Calibri"/>
                          <a:cs typeface="Calibri"/>
                          <a:sym typeface="Calibri"/>
                        </a:rPr>
                        <a:t>Mean age, (SD)</a:t>
                      </a:r>
                      <a:endParaRPr sz="26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182EFC"/>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a:latin typeface="Calibri"/>
                          <a:ea typeface="Calibri"/>
                          <a:cs typeface="Calibri"/>
                          <a:sym typeface="Calibri"/>
                        </a:rPr>
                        <a:t>61 ± 6</a:t>
                      </a:r>
                      <a:endParaRPr sz="1400" u="none" strike="noStrike" cap="none"/>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dirty="0">
                          <a:latin typeface="Calibri"/>
                          <a:ea typeface="Calibri"/>
                          <a:cs typeface="Calibri"/>
                          <a:sym typeface="Calibri"/>
                        </a:rPr>
                        <a:t>59 ± 3.4</a:t>
                      </a:r>
                      <a:endParaRPr sz="1400" u="none" strike="noStrike" cap="none" dirty="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extLst>
                  <a:ext uri="{0D108BD9-81ED-4DB2-BD59-A6C34878D82A}">
                    <a16:rowId xmlns:a16="http://schemas.microsoft.com/office/drawing/2014/main" val="10001"/>
                  </a:ext>
                </a:extLst>
              </a:tr>
              <a:tr h="806000">
                <a:tc>
                  <a:txBody>
                    <a:bodyPr/>
                    <a:lstStyle/>
                    <a:p>
                      <a:pPr marL="0" marR="0" lvl="0" indent="0" algn="ctr" rtl="0">
                        <a:lnSpc>
                          <a:spcPct val="107000"/>
                        </a:lnSpc>
                        <a:spcBef>
                          <a:spcPts val="0"/>
                        </a:spcBef>
                        <a:spcAft>
                          <a:spcPts val="0"/>
                        </a:spcAft>
                        <a:buClr>
                          <a:srgbClr val="000000"/>
                        </a:buClr>
                        <a:buSzPts val="2600"/>
                        <a:buFont typeface="Arial"/>
                        <a:buNone/>
                      </a:pPr>
                      <a:r>
                        <a:rPr lang="en-US" sz="2600" b="1" u="none" strike="noStrike" cap="none">
                          <a:solidFill>
                            <a:srgbClr val="FFFFFF"/>
                          </a:solidFill>
                          <a:latin typeface="Calibri"/>
                          <a:ea typeface="Calibri"/>
                          <a:cs typeface="Calibri"/>
                          <a:sym typeface="Calibri"/>
                        </a:rPr>
                        <a:t>Body Weight, kg (SD)</a:t>
                      </a:r>
                      <a:endParaRPr sz="26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182EFC"/>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a:latin typeface="Calibri"/>
                          <a:ea typeface="Calibri"/>
                          <a:cs typeface="Calibri"/>
                          <a:sym typeface="Calibri"/>
                        </a:rPr>
                        <a:t>99 ± 11</a:t>
                      </a:r>
                      <a:endParaRPr sz="1400" u="none" strike="noStrike" cap="none"/>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dirty="0">
                          <a:latin typeface="Calibri"/>
                          <a:ea typeface="Calibri"/>
                          <a:cs typeface="Calibri"/>
                          <a:sym typeface="Calibri"/>
                        </a:rPr>
                        <a:t>90 ± 12</a:t>
                      </a:r>
                      <a:endParaRPr sz="1400" u="none" strike="noStrike" cap="none" dirty="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extLst>
                  <a:ext uri="{0D108BD9-81ED-4DB2-BD59-A6C34878D82A}">
                    <a16:rowId xmlns:a16="http://schemas.microsoft.com/office/drawing/2014/main" val="10002"/>
                  </a:ext>
                </a:extLst>
              </a:tr>
              <a:tr h="806000">
                <a:tc>
                  <a:txBody>
                    <a:bodyPr/>
                    <a:lstStyle/>
                    <a:p>
                      <a:pPr marL="0" marR="0" lvl="0" indent="0" algn="ctr" rtl="0">
                        <a:lnSpc>
                          <a:spcPct val="107000"/>
                        </a:lnSpc>
                        <a:spcBef>
                          <a:spcPts val="0"/>
                        </a:spcBef>
                        <a:spcAft>
                          <a:spcPts val="0"/>
                        </a:spcAft>
                        <a:buClr>
                          <a:srgbClr val="000000"/>
                        </a:buClr>
                        <a:buSzPts val="2600"/>
                        <a:buFont typeface="Arial"/>
                        <a:buNone/>
                      </a:pPr>
                      <a:r>
                        <a:rPr lang="en-US" sz="2600" b="1" u="none" strike="noStrike" cap="none">
                          <a:solidFill>
                            <a:srgbClr val="FFFFFF"/>
                          </a:solidFill>
                          <a:latin typeface="Calibri"/>
                          <a:ea typeface="Calibri"/>
                          <a:cs typeface="Calibri"/>
                          <a:sym typeface="Calibri"/>
                        </a:rPr>
                        <a:t>BMI, kg/m</a:t>
                      </a:r>
                      <a:r>
                        <a:rPr lang="en-US" sz="2600" b="1" u="none" strike="noStrike" cap="none" baseline="30000">
                          <a:solidFill>
                            <a:srgbClr val="FFFFFF"/>
                          </a:solidFill>
                          <a:latin typeface="Calibri"/>
                          <a:ea typeface="Calibri"/>
                          <a:cs typeface="Calibri"/>
                          <a:sym typeface="Calibri"/>
                        </a:rPr>
                        <a:t>2</a:t>
                      </a:r>
                      <a:r>
                        <a:rPr lang="en-US" sz="2600" b="1" u="none" strike="noStrike" cap="none">
                          <a:solidFill>
                            <a:srgbClr val="FFFFFF"/>
                          </a:solidFill>
                          <a:latin typeface="Calibri"/>
                          <a:ea typeface="Calibri"/>
                          <a:cs typeface="Calibri"/>
                          <a:sym typeface="Calibri"/>
                        </a:rPr>
                        <a:t> (SD)</a:t>
                      </a:r>
                      <a:endParaRPr sz="26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182EFC"/>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a:latin typeface="Calibri"/>
                          <a:ea typeface="Calibri"/>
                          <a:cs typeface="Calibri"/>
                          <a:sym typeface="Calibri"/>
                        </a:rPr>
                        <a:t>30 ± 3</a:t>
                      </a:r>
                      <a:endParaRPr sz="1400" u="none" strike="noStrike" cap="none"/>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a:latin typeface="Calibri"/>
                          <a:ea typeface="Calibri"/>
                          <a:cs typeface="Calibri"/>
                          <a:sym typeface="Calibri"/>
                        </a:rPr>
                        <a:t>29 ± 2</a:t>
                      </a:r>
                      <a:endParaRPr sz="1400" u="none" strike="noStrike" cap="none"/>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extLst>
                  <a:ext uri="{0D108BD9-81ED-4DB2-BD59-A6C34878D82A}">
                    <a16:rowId xmlns:a16="http://schemas.microsoft.com/office/drawing/2014/main" val="10003"/>
                  </a:ext>
                </a:extLst>
              </a:tr>
              <a:tr h="806000">
                <a:tc gridSpan="3">
                  <a:txBody>
                    <a:bodyPr/>
                    <a:lstStyle/>
                    <a:p>
                      <a:pPr marL="0" marR="0" lvl="0" indent="0" algn="l" rtl="0">
                        <a:lnSpc>
                          <a:spcPct val="107000"/>
                        </a:lnSpc>
                        <a:spcBef>
                          <a:spcPts val="0"/>
                        </a:spcBef>
                        <a:spcAft>
                          <a:spcPts val="0"/>
                        </a:spcAft>
                        <a:buClr>
                          <a:srgbClr val="000000"/>
                        </a:buClr>
                        <a:buSzPts val="2600"/>
                        <a:buFont typeface="Arial"/>
                        <a:buNone/>
                      </a:pPr>
                      <a:r>
                        <a:rPr lang="en-US" sz="2600" b="1" u="none" strike="noStrike" cap="none" dirty="0">
                          <a:solidFill>
                            <a:srgbClr val="FFFFFF"/>
                          </a:solidFill>
                          <a:latin typeface="Calibri"/>
                          <a:ea typeface="Calibri"/>
                          <a:cs typeface="Calibri"/>
                          <a:sym typeface="Calibri"/>
                        </a:rPr>
                        <a:t>              Race                                                         Number</a:t>
                      </a:r>
                      <a:endParaRPr sz="1400" u="none" strike="noStrike" cap="none" dirty="0"/>
                    </a:p>
                  </a:txBody>
                  <a:tcPr marL="68575" marR="685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182EFC"/>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806000">
                <a:tc>
                  <a:txBody>
                    <a:bodyPr/>
                    <a:lstStyle/>
                    <a:p>
                      <a:pPr marL="0" marR="0" lvl="0" indent="0" algn="ctr" rtl="0">
                        <a:lnSpc>
                          <a:spcPct val="107000"/>
                        </a:lnSpc>
                        <a:spcBef>
                          <a:spcPts val="0"/>
                        </a:spcBef>
                        <a:spcAft>
                          <a:spcPts val="0"/>
                        </a:spcAft>
                        <a:buClr>
                          <a:srgbClr val="000000"/>
                        </a:buClr>
                        <a:buSzPts val="2600"/>
                        <a:buFont typeface="Arial"/>
                        <a:buNone/>
                      </a:pPr>
                      <a:r>
                        <a:rPr lang="en-US" sz="2600" b="1" u="none" strike="noStrike" cap="none">
                          <a:solidFill>
                            <a:srgbClr val="FFFFFF"/>
                          </a:solidFill>
                          <a:latin typeface="Calibri"/>
                          <a:ea typeface="Calibri"/>
                          <a:cs typeface="Calibri"/>
                          <a:sym typeface="Calibri"/>
                        </a:rPr>
                        <a:t>White</a:t>
                      </a:r>
                      <a:endParaRPr sz="26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182EFC"/>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a:latin typeface="Calibri"/>
                          <a:ea typeface="Calibri"/>
                          <a:cs typeface="Calibri"/>
                          <a:sym typeface="Calibri"/>
                        </a:rPr>
                        <a:t>12</a:t>
                      </a:r>
                      <a:endParaRPr sz="1400" u="none" strike="noStrike" cap="none"/>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dirty="0">
                          <a:latin typeface="Calibri"/>
                          <a:ea typeface="Calibri"/>
                          <a:cs typeface="Calibri"/>
                          <a:sym typeface="Calibri"/>
                        </a:rPr>
                        <a:t>4</a:t>
                      </a:r>
                      <a:endParaRPr sz="1400" u="none" strike="noStrike" cap="none" dirty="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extLst>
                  <a:ext uri="{0D108BD9-81ED-4DB2-BD59-A6C34878D82A}">
                    <a16:rowId xmlns:a16="http://schemas.microsoft.com/office/drawing/2014/main" val="10005"/>
                  </a:ext>
                </a:extLst>
              </a:tr>
              <a:tr h="806000">
                <a:tc>
                  <a:txBody>
                    <a:bodyPr/>
                    <a:lstStyle/>
                    <a:p>
                      <a:pPr marL="0" marR="0" lvl="0" indent="0" algn="ctr" rtl="0">
                        <a:lnSpc>
                          <a:spcPct val="107000"/>
                        </a:lnSpc>
                        <a:spcBef>
                          <a:spcPts val="0"/>
                        </a:spcBef>
                        <a:spcAft>
                          <a:spcPts val="0"/>
                        </a:spcAft>
                        <a:buClr>
                          <a:srgbClr val="000000"/>
                        </a:buClr>
                        <a:buSzPts val="2600"/>
                        <a:buFont typeface="Arial"/>
                        <a:buNone/>
                      </a:pPr>
                      <a:r>
                        <a:rPr lang="en-US" sz="2600" b="1" u="none" strike="noStrike" cap="none">
                          <a:solidFill>
                            <a:srgbClr val="FFFFFF"/>
                          </a:solidFill>
                          <a:latin typeface="Calibri"/>
                          <a:ea typeface="Calibri"/>
                          <a:cs typeface="Calibri"/>
                          <a:sym typeface="Calibri"/>
                        </a:rPr>
                        <a:t>African American</a:t>
                      </a:r>
                      <a:endParaRPr sz="2600" u="none" strike="noStrike" cap="none">
                        <a:latin typeface="Calibri"/>
                        <a:ea typeface="Calibri"/>
                        <a:cs typeface="Calibri"/>
                        <a:sym typeface="Calibri"/>
                      </a:endParaRPr>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182EFC"/>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a:latin typeface="Calibri"/>
                          <a:ea typeface="Calibri"/>
                          <a:cs typeface="Calibri"/>
                          <a:sym typeface="Calibri"/>
                        </a:rPr>
                        <a:t>3</a:t>
                      </a:r>
                      <a:endParaRPr sz="1400" u="none" strike="noStrike" cap="none"/>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tc>
                  <a:txBody>
                    <a:bodyPr/>
                    <a:lstStyle/>
                    <a:p>
                      <a:pPr marL="0" marR="0" lvl="0" indent="0" algn="ctr" rtl="0">
                        <a:lnSpc>
                          <a:spcPct val="107000"/>
                        </a:lnSpc>
                        <a:spcBef>
                          <a:spcPts val="0"/>
                        </a:spcBef>
                        <a:spcAft>
                          <a:spcPts val="0"/>
                        </a:spcAft>
                        <a:buClr>
                          <a:srgbClr val="000000"/>
                        </a:buClr>
                        <a:buSzPts val="2600"/>
                        <a:buFont typeface="Arial"/>
                        <a:buNone/>
                      </a:pPr>
                      <a:r>
                        <a:rPr lang="en-US" sz="2600" u="none" strike="noStrike" cap="none" dirty="0">
                          <a:latin typeface="Calibri"/>
                          <a:ea typeface="Calibri"/>
                          <a:cs typeface="Calibri"/>
                          <a:sym typeface="Calibri"/>
                        </a:rPr>
                        <a:t>1</a:t>
                      </a:r>
                      <a:endParaRPr sz="1400" u="none" strike="noStrike" cap="none" dirty="0"/>
                    </a:p>
                  </a:txBody>
                  <a:tcPr marL="68575" marR="685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BFBFB"/>
                    </a:solidFill>
                  </a:tcPr>
                </a:tc>
                <a:extLst>
                  <a:ext uri="{0D108BD9-81ED-4DB2-BD59-A6C34878D82A}">
                    <a16:rowId xmlns:a16="http://schemas.microsoft.com/office/drawing/2014/main" val="10006"/>
                  </a:ext>
                </a:extLst>
              </a:tr>
            </a:tbl>
          </a:graphicData>
        </a:graphic>
      </p:graphicFrame>
      <p:pic>
        <p:nvPicPr>
          <p:cNvPr id="106" name="Shape 106"/>
          <p:cNvPicPr preferRelativeResize="0"/>
          <p:nvPr/>
        </p:nvPicPr>
        <p:blipFill rotWithShape="1">
          <a:blip r:embed="rId13">
            <a:alphaModFix/>
          </a:blip>
          <a:srcRect/>
          <a:stretch/>
        </p:blipFill>
        <p:spPr>
          <a:xfrm>
            <a:off x="21941291" y="4279475"/>
            <a:ext cx="10219865" cy="7865953"/>
          </a:xfrm>
          <a:prstGeom prst="rect">
            <a:avLst/>
          </a:prstGeom>
          <a:noFill/>
          <a:ln>
            <a:noFill/>
          </a:ln>
        </p:spPr>
      </p:pic>
      <p:pic>
        <p:nvPicPr>
          <p:cNvPr id="107" name="Shape 107"/>
          <p:cNvPicPr preferRelativeResize="0"/>
          <p:nvPr/>
        </p:nvPicPr>
        <p:blipFill rotWithShape="1">
          <a:blip r:embed="rId14">
            <a:alphaModFix/>
          </a:blip>
          <a:srcRect/>
          <a:stretch/>
        </p:blipFill>
        <p:spPr>
          <a:xfrm>
            <a:off x="21941291" y="12796929"/>
            <a:ext cx="10219864" cy="7865953"/>
          </a:xfrm>
          <a:prstGeom prst="rect">
            <a:avLst/>
          </a:prstGeom>
          <a:noFill/>
          <a:ln>
            <a:noFill/>
          </a:ln>
        </p:spPr>
      </p:pic>
      <p:pic>
        <p:nvPicPr>
          <p:cNvPr id="108" name="Shape 108"/>
          <p:cNvPicPr preferRelativeResize="0"/>
          <p:nvPr/>
        </p:nvPicPr>
        <p:blipFill rotWithShape="1">
          <a:blip r:embed="rId15">
            <a:alphaModFix/>
          </a:blip>
          <a:srcRect/>
          <a:stretch/>
        </p:blipFill>
        <p:spPr>
          <a:xfrm>
            <a:off x="11967169" y="12796929"/>
            <a:ext cx="9954968" cy="7865953"/>
          </a:xfrm>
          <a:prstGeom prst="rect">
            <a:avLst/>
          </a:prstGeom>
          <a:noFill/>
          <a:ln>
            <a:noFill/>
          </a:ln>
        </p:spPr>
      </p:pic>
      <p:pic>
        <p:nvPicPr>
          <p:cNvPr id="109" name="Shape 109"/>
          <p:cNvPicPr preferRelativeResize="0"/>
          <p:nvPr/>
        </p:nvPicPr>
        <p:blipFill rotWithShape="1">
          <a:blip r:embed="rId16">
            <a:alphaModFix/>
          </a:blip>
          <a:srcRect/>
          <a:stretch/>
        </p:blipFill>
        <p:spPr>
          <a:xfrm>
            <a:off x="11882542" y="21110692"/>
            <a:ext cx="10124222" cy="7378834"/>
          </a:xfrm>
          <a:prstGeom prst="rect">
            <a:avLst/>
          </a:prstGeom>
          <a:noFill/>
          <a:ln>
            <a:noFill/>
          </a:ln>
        </p:spPr>
      </p:pic>
      <p:sp>
        <p:nvSpPr>
          <p:cNvPr id="110" name="Shape 110"/>
          <p:cNvSpPr/>
          <p:nvPr/>
        </p:nvSpPr>
        <p:spPr>
          <a:xfrm>
            <a:off x="3566159" y="1618315"/>
            <a:ext cx="36758881" cy="89255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600"/>
              <a:buFont typeface="Arial"/>
              <a:buNone/>
            </a:pPr>
            <a:r>
              <a:rPr lang="en-US" sz="2600" b="0" i="0" u="none" strike="noStrike" cap="none">
                <a:solidFill>
                  <a:schemeClr val="lt1"/>
                </a:solidFill>
                <a:latin typeface="Calibri"/>
                <a:ea typeface="Calibri"/>
                <a:cs typeface="Calibri"/>
                <a:sym typeface="Calibri"/>
              </a:rPr>
              <a:t>Ifeoma Agali</a:t>
            </a:r>
            <a:r>
              <a:rPr lang="en-US" sz="2600" b="0" i="0" u="none" strike="noStrike" cap="none" baseline="30000">
                <a:solidFill>
                  <a:schemeClr val="lt1"/>
                </a:solidFill>
                <a:latin typeface="Calibri"/>
                <a:ea typeface="Calibri"/>
                <a:cs typeface="Calibri"/>
                <a:sym typeface="Calibri"/>
              </a:rPr>
              <a:t>6</a:t>
            </a:r>
            <a:r>
              <a:rPr lang="en-US" sz="2600" b="0" i="0" u="none" strike="noStrike" cap="none">
                <a:solidFill>
                  <a:schemeClr val="lt1"/>
                </a:solidFill>
                <a:latin typeface="Calibri"/>
                <a:ea typeface="Calibri"/>
                <a:cs typeface="Calibri"/>
                <a:sym typeface="Calibri"/>
              </a:rPr>
              <a:t>, Lauren K. Hand</a:t>
            </a:r>
            <a:r>
              <a:rPr lang="en-US" sz="2600" b="0" i="0" u="none" strike="noStrike" cap="none" baseline="30000">
                <a:solidFill>
                  <a:schemeClr val="lt1"/>
                </a:solidFill>
                <a:latin typeface="Calibri"/>
                <a:ea typeface="Calibri"/>
                <a:cs typeface="Calibri"/>
                <a:sym typeface="Calibri"/>
              </a:rPr>
              <a:t>1</a:t>
            </a:r>
            <a:r>
              <a:rPr lang="en-US" sz="2600" b="0" i="0" u="none" strike="noStrike" cap="none">
                <a:solidFill>
                  <a:schemeClr val="lt1"/>
                </a:solidFill>
                <a:latin typeface="Calibri"/>
                <a:ea typeface="Calibri"/>
                <a:cs typeface="Calibri"/>
                <a:sym typeface="Calibri"/>
              </a:rPr>
              <a:t>, Misty D. Bechtel</a:t>
            </a:r>
            <a:r>
              <a:rPr lang="en-US" sz="2600" b="0" i="0" u="none" strike="noStrike" cap="none" baseline="30000">
                <a:solidFill>
                  <a:schemeClr val="lt1"/>
                </a:solidFill>
                <a:latin typeface="Calibri"/>
                <a:ea typeface="Calibri"/>
                <a:cs typeface="Calibri"/>
                <a:sym typeface="Calibri"/>
              </a:rPr>
              <a:t>1</a:t>
            </a:r>
            <a:r>
              <a:rPr lang="en-US" sz="2600" b="0" i="0" u="none" strike="noStrike" cap="none">
                <a:solidFill>
                  <a:schemeClr val="lt1"/>
                </a:solidFill>
                <a:latin typeface="Calibri"/>
                <a:ea typeface="Calibri"/>
                <a:cs typeface="Calibri"/>
                <a:sym typeface="Calibri"/>
              </a:rPr>
              <a:t>, Cole R. Chana</a:t>
            </a:r>
            <a:r>
              <a:rPr lang="en-US" sz="2600" b="0" i="0" u="none" strike="noStrike" cap="none" baseline="30000">
                <a:solidFill>
                  <a:schemeClr val="lt1"/>
                </a:solidFill>
                <a:latin typeface="Calibri"/>
                <a:ea typeface="Calibri"/>
                <a:cs typeface="Calibri"/>
                <a:sym typeface="Calibri"/>
              </a:rPr>
              <a:t>1</a:t>
            </a:r>
            <a:r>
              <a:rPr lang="en-US" sz="2600" b="0" i="0" u="none" strike="noStrike" cap="none">
                <a:solidFill>
                  <a:schemeClr val="lt1"/>
                </a:solidFill>
                <a:latin typeface="Calibri"/>
                <a:ea typeface="Calibri"/>
                <a:cs typeface="Calibri"/>
                <a:sym typeface="Calibri"/>
              </a:rPr>
              <a:t>, Abigail C. Stanley</a:t>
            </a:r>
            <a:r>
              <a:rPr lang="en-US" sz="2600" b="0" i="0" u="none" strike="noStrike" cap="none" baseline="30000">
                <a:solidFill>
                  <a:schemeClr val="lt1"/>
                </a:solidFill>
                <a:latin typeface="Calibri"/>
                <a:ea typeface="Calibri"/>
                <a:cs typeface="Calibri"/>
                <a:sym typeface="Calibri"/>
              </a:rPr>
              <a:t>1</a:t>
            </a:r>
            <a:r>
              <a:rPr lang="en-US" sz="2600" b="0" i="0" u="none" strike="noStrike" cap="none">
                <a:solidFill>
                  <a:schemeClr val="lt1"/>
                </a:solidFill>
                <a:latin typeface="Calibri"/>
                <a:ea typeface="Calibri"/>
                <a:cs typeface="Calibri"/>
                <a:sym typeface="Calibri"/>
              </a:rPr>
              <a:t>, Prabhakar Chalise</a:t>
            </a:r>
            <a:r>
              <a:rPr lang="en-US" sz="2600" b="0" i="0" u="none" strike="noStrike" cap="none" baseline="30000">
                <a:solidFill>
                  <a:schemeClr val="lt1"/>
                </a:solidFill>
                <a:latin typeface="Calibri"/>
                <a:ea typeface="Calibri"/>
                <a:cs typeface="Calibri"/>
                <a:sym typeface="Calibri"/>
              </a:rPr>
              <a:t>3</a:t>
            </a:r>
            <a:r>
              <a:rPr lang="en-US" sz="2600" b="0" i="0" u="none" strike="noStrike" cap="none">
                <a:solidFill>
                  <a:schemeClr val="lt1"/>
                </a:solidFill>
                <a:latin typeface="Calibri"/>
                <a:ea typeface="Calibri"/>
                <a:cs typeface="Calibri"/>
                <a:sym typeface="Calibri"/>
              </a:rPr>
              <a:t>, Nick Mahan</a:t>
            </a:r>
            <a:r>
              <a:rPr lang="en-US" sz="2600" b="0" i="0" u="none" strike="noStrike" cap="none" baseline="30000">
                <a:solidFill>
                  <a:schemeClr val="lt1"/>
                </a:solidFill>
                <a:latin typeface="Calibri"/>
                <a:ea typeface="Calibri"/>
                <a:cs typeface="Calibri"/>
                <a:sym typeface="Calibri"/>
              </a:rPr>
              <a:t>1</a:t>
            </a:r>
            <a:r>
              <a:rPr lang="en-US" sz="2600" b="0" i="0" u="none" strike="noStrike" cap="none">
                <a:solidFill>
                  <a:schemeClr val="lt1"/>
                </a:solidFill>
                <a:latin typeface="Calibri"/>
                <a:ea typeface="Calibri"/>
                <a:cs typeface="Calibri"/>
                <a:sym typeface="Calibri"/>
              </a:rPr>
              <a:t>, Moben Mirza</a:t>
            </a:r>
            <a:r>
              <a:rPr lang="en-US" sz="2600" b="0" i="0" u="none" strike="noStrike" cap="none" baseline="30000">
                <a:solidFill>
                  <a:schemeClr val="lt1"/>
                </a:solidFill>
                <a:latin typeface="Calibri"/>
                <a:ea typeface="Calibri"/>
                <a:cs typeface="Calibri"/>
                <a:sym typeface="Calibri"/>
              </a:rPr>
              <a:t>2</a:t>
            </a:r>
            <a:r>
              <a:rPr lang="en-US" sz="2600" b="0" i="0" u="none" strike="noStrike" cap="none">
                <a:solidFill>
                  <a:schemeClr val="lt1"/>
                </a:solidFill>
                <a:latin typeface="Calibri"/>
                <a:ea typeface="Calibri"/>
                <a:cs typeface="Calibri"/>
                <a:sym typeface="Calibri"/>
              </a:rPr>
              <a:t>, Eugene K. Lee</a:t>
            </a:r>
            <a:r>
              <a:rPr lang="en-US" sz="2600" b="0" i="0" u="none" strike="noStrike" cap="none" baseline="30000">
                <a:solidFill>
                  <a:schemeClr val="lt1"/>
                </a:solidFill>
                <a:latin typeface="Calibri"/>
                <a:ea typeface="Calibri"/>
                <a:cs typeface="Calibri"/>
                <a:sym typeface="Calibri"/>
              </a:rPr>
              <a:t>2</a:t>
            </a:r>
            <a:r>
              <a:rPr lang="en-US" sz="2600" b="0" i="0" u="none" strike="noStrike" cap="none">
                <a:solidFill>
                  <a:schemeClr val="lt1"/>
                </a:solidFill>
                <a:latin typeface="Calibri"/>
                <a:ea typeface="Calibri"/>
                <a:cs typeface="Calibri"/>
                <a:sym typeface="Calibri"/>
              </a:rPr>
              <a:t>, Debra K. Sullivan</a:t>
            </a:r>
            <a:r>
              <a:rPr lang="en-US" sz="2600" b="0" i="0" u="none" strike="noStrike" cap="none" baseline="30000">
                <a:solidFill>
                  <a:schemeClr val="lt1"/>
                </a:solidFill>
                <a:latin typeface="Calibri"/>
                <a:ea typeface="Calibri"/>
                <a:cs typeface="Calibri"/>
                <a:sym typeface="Calibri"/>
              </a:rPr>
              <a:t>1</a:t>
            </a:r>
            <a:r>
              <a:rPr lang="en-US" sz="2600" b="0" i="0" u="none" strike="noStrike" cap="none">
                <a:solidFill>
                  <a:schemeClr val="lt1"/>
                </a:solidFill>
                <a:latin typeface="Calibri"/>
                <a:ea typeface="Calibri"/>
                <a:cs typeface="Calibri"/>
                <a:sym typeface="Calibri"/>
              </a:rPr>
              <a:t>,Jennifer Klemp</a:t>
            </a:r>
            <a:r>
              <a:rPr lang="en-US" sz="2600" b="0" i="0" u="none" strike="noStrike" cap="none" baseline="30000">
                <a:solidFill>
                  <a:schemeClr val="lt1"/>
                </a:solidFill>
                <a:latin typeface="Calibri"/>
                <a:ea typeface="Calibri"/>
                <a:cs typeface="Calibri"/>
                <a:sym typeface="Calibri"/>
              </a:rPr>
              <a:t>4</a:t>
            </a:r>
            <a:r>
              <a:rPr lang="en-US" sz="2600" b="0" i="0" u="none" strike="noStrike" cap="none">
                <a:solidFill>
                  <a:schemeClr val="lt1"/>
                </a:solidFill>
                <a:latin typeface="Calibri"/>
                <a:ea typeface="Calibri"/>
                <a:cs typeface="Calibri"/>
                <a:sym typeface="Calibri"/>
              </a:rPr>
              <a:t>, Christie A. Befort</a:t>
            </a:r>
            <a:r>
              <a:rPr lang="en-US" sz="2600" b="0" i="0" u="none" strike="noStrike" cap="none" baseline="30000">
                <a:solidFill>
                  <a:schemeClr val="lt1"/>
                </a:solidFill>
                <a:latin typeface="Calibri"/>
                <a:ea typeface="Calibri"/>
                <a:cs typeface="Calibri"/>
                <a:sym typeface="Calibri"/>
              </a:rPr>
              <a:t>5</a:t>
            </a:r>
            <a:r>
              <a:rPr lang="en-US" sz="2600" b="0" i="0" u="none" strike="noStrike" cap="none">
                <a:solidFill>
                  <a:schemeClr val="lt1"/>
                </a:solidFill>
                <a:latin typeface="Calibri"/>
                <a:ea typeface="Calibri"/>
                <a:cs typeface="Calibri"/>
                <a:sym typeface="Calibri"/>
              </a:rPr>
              <a:t>, J. Brantley Thrasher</a:t>
            </a:r>
            <a:r>
              <a:rPr lang="en-US" sz="2600" b="0" i="0" u="none" strike="noStrike" cap="none" baseline="30000">
                <a:solidFill>
                  <a:schemeClr val="lt1"/>
                </a:solidFill>
                <a:latin typeface="Calibri"/>
                <a:ea typeface="Calibri"/>
                <a:cs typeface="Calibri"/>
                <a:sym typeface="Calibri"/>
              </a:rPr>
              <a:t>2</a:t>
            </a:r>
            <a:r>
              <a:rPr lang="en-US" sz="2600" b="0" i="0" u="none" strike="noStrike" cap="none">
                <a:solidFill>
                  <a:schemeClr val="lt1"/>
                </a:solidFill>
                <a:latin typeface="Calibri"/>
                <a:ea typeface="Calibri"/>
                <a:cs typeface="Calibri"/>
                <a:sym typeface="Calibri"/>
              </a:rPr>
              <a:t>, Jill M. Hamilton-Reeves</a:t>
            </a:r>
            <a:r>
              <a:rPr lang="en-US" sz="2600" b="0" i="0" u="none" strike="noStrike" cap="none" baseline="30000">
                <a:solidFill>
                  <a:schemeClr val="lt1"/>
                </a:solidFill>
                <a:latin typeface="Calibri"/>
                <a:ea typeface="Calibri"/>
                <a:cs typeface="Calibri"/>
                <a:sym typeface="Calibri"/>
              </a:rPr>
              <a:t>1,2</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600"/>
              <a:buFont typeface="Arial"/>
              <a:buNone/>
            </a:pPr>
            <a:r>
              <a:rPr lang="en-US" sz="2600" b="0" i="0" u="none" strike="noStrike" cap="none" baseline="30000">
                <a:solidFill>
                  <a:schemeClr val="lt1"/>
                </a:solidFill>
                <a:latin typeface="Calibri"/>
                <a:ea typeface="Calibri"/>
                <a:cs typeface="Calibri"/>
                <a:sym typeface="Calibri"/>
              </a:rPr>
              <a:t>1</a:t>
            </a:r>
            <a:r>
              <a:rPr lang="en-US" sz="2600" b="0" i="0" u="none" strike="noStrike" cap="none">
                <a:solidFill>
                  <a:schemeClr val="lt1"/>
                </a:solidFill>
                <a:latin typeface="Calibri"/>
                <a:ea typeface="Calibri"/>
                <a:cs typeface="Calibri"/>
                <a:sym typeface="Calibri"/>
              </a:rPr>
              <a:t>Department of Dietetics &amp; Nutrition,; </a:t>
            </a:r>
            <a:r>
              <a:rPr lang="en-US" sz="2600" b="0" i="0" u="none" strike="noStrike" cap="none" baseline="30000">
                <a:solidFill>
                  <a:schemeClr val="lt1"/>
                </a:solidFill>
                <a:latin typeface="Calibri"/>
                <a:ea typeface="Calibri"/>
                <a:cs typeface="Calibri"/>
                <a:sym typeface="Calibri"/>
              </a:rPr>
              <a:t>2</a:t>
            </a:r>
            <a:r>
              <a:rPr lang="en-US" sz="2600" b="0" i="0" u="none" strike="noStrike" cap="none">
                <a:solidFill>
                  <a:schemeClr val="lt1"/>
                </a:solidFill>
                <a:latin typeface="Calibri"/>
                <a:ea typeface="Calibri"/>
                <a:cs typeface="Calibri"/>
                <a:sym typeface="Calibri"/>
              </a:rPr>
              <a:t>Department of Urology, University of Kansas Medical Center, </a:t>
            </a:r>
            <a:r>
              <a:rPr lang="en-US" sz="2600" b="0" i="0" u="none" strike="noStrike" cap="none" baseline="30000">
                <a:solidFill>
                  <a:schemeClr val="lt1"/>
                </a:solidFill>
                <a:latin typeface="Calibri"/>
                <a:ea typeface="Calibri"/>
                <a:cs typeface="Calibri"/>
                <a:sym typeface="Calibri"/>
              </a:rPr>
              <a:t>3</a:t>
            </a:r>
            <a:r>
              <a:rPr lang="en-US" sz="2600" b="0" i="0" u="none" strike="noStrike" cap="none">
                <a:solidFill>
                  <a:schemeClr val="lt1"/>
                </a:solidFill>
                <a:latin typeface="Calibri"/>
                <a:ea typeface="Calibri"/>
                <a:cs typeface="Calibri"/>
                <a:sym typeface="Calibri"/>
              </a:rPr>
              <a:t>Department of Biostatistics, University of Kansas Medical Center; ,</a:t>
            </a:r>
            <a:r>
              <a:rPr lang="en-US" sz="2600" b="0" i="0" u="none" strike="noStrike" cap="none" baseline="30000">
                <a:solidFill>
                  <a:schemeClr val="lt1"/>
                </a:solidFill>
                <a:latin typeface="Calibri"/>
                <a:ea typeface="Calibri"/>
                <a:cs typeface="Calibri"/>
                <a:sym typeface="Calibri"/>
              </a:rPr>
              <a:t> 4</a:t>
            </a:r>
            <a:r>
              <a:rPr lang="en-US" sz="2600" b="0" i="0" u="none" strike="noStrike" cap="none">
                <a:solidFill>
                  <a:schemeClr val="lt1"/>
                </a:solidFill>
                <a:latin typeface="Calibri"/>
                <a:ea typeface="Calibri"/>
                <a:cs typeface="Calibri"/>
                <a:sym typeface="Calibri"/>
              </a:rPr>
              <a:t>Breast Cancer Prevention Center, </a:t>
            </a:r>
            <a:r>
              <a:rPr lang="en-US" sz="2600" b="0" i="0" u="none" strike="noStrike" cap="none" baseline="30000">
                <a:solidFill>
                  <a:schemeClr val="lt1"/>
                </a:solidFill>
                <a:latin typeface="Calibri"/>
                <a:ea typeface="Calibri"/>
                <a:cs typeface="Calibri"/>
                <a:sym typeface="Calibri"/>
              </a:rPr>
              <a:t>5</a:t>
            </a:r>
            <a:r>
              <a:rPr lang="en-US" sz="2600" b="0" i="0" u="none" strike="noStrike" cap="none">
                <a:solidFill>
                  <a:schemeClr val="lt1"/>
                </a:solidFill>
                <a:latin typeface="Calibri"/>
                <a:ea typeface="Calibri"/>
                <a:cs typeface="Calibri"/>
                <a:sym typeface="Calibri"/>
              </a:rPr>
              <a:t>Department of Preventive Medicine and Public Health,</a:t>
            </a:r>
            <a:r>
              <a:rPr lang="en-US" sz="2600" b="0" i="0" u="none" strike="noStrike" cap="none" baseline="30000">
                <a:solidFill>
                  <a:schemeClr val="lt1"/>
                </a:solidFill>
                <a:latin typeface="Calibri"/>
                <a:ea typeface="Calibri"/>
                <a:cs typeface="Calibri"/>
                <a:sym typeface="Calibri"/>
              </a:rPr>
              <a:t>6</a:t>
            </a:r>
            <a:r>
              <a:rPr lang="en-US" sz="2600" b="0" i="0" u="none" strike="noStrike" cap="none">
                <a:solidFill>
                  <a:schemeClr val="lt1"/>
                </a:solidFill>
                <a:latin typeface="Calibri"/>
                <a:ea typeface="Calibri"/>
                <a:cs typeface="Calibri"/>
                <a:sym typeface="Calibri"/>
              </a:rPr>
              <a:t>ACE Program</a:t>
            </a:r>
            <a:endParaRPr sz="1400" b="0" i="0" u="none" strike="noStrike" cap="none">
              <a:solidFill>
                <a:srgbClr val="000000"/>
              </a:solidFill>
              <a:latin typeface="Arial"/>
              <a:ea typeface="Arial"/>
              <a:cs typeface="Arial"/>
              <a:sym typeface="Arial"/>
            </a:endParaRPr>
          </a:p>
        </p:txBody>
      </p:sp>
      <p:sp>
        <p:nvSpPr>
          <p:cNvPr id="111" name="Shape 111"/>
          <p:cNvSpPr/>
          <p:nvPr/>
        </p:nvSpPr>
        <p:spPr>
          <a:xfrm>
            <a:off x="249433" y="16881719"/>
            <a:ext cx="10438653" cy="1569348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	</a:t>
            </a:r>
            <a:r>
              <a:rPr lang="en-US" sz="2600" b="0" i="0" u="none" strike="noStrike" cap="none" dirty="0">
                <a:solidFill>
                  <a:schemeClr val="dk1"/>
                </a:solidFill>
                <a:latin typeface="Calibri"/>
                <a:ea typeface="Calibri"/>
                <a:cs typeface="Calibri"/>
                <a:sym typeface="Calibri"/>
              </a:rPr>
              <a:t>A pre-post study with a prospective control was conducted with n= 20 men. Participation requirements were: recently diagnosed prostate cancer (stage T1 -T2), aged 50-72 years, scheduled prostatectomy within 4-16 weeks, BMI between 25-45 kg/m</a:t>
            </a:r>
            <a:r>
              <a:rPr lang="en-US" sz="2600" b="0" i="0" u="none" strike="noStrike" cap="none" baseline="30000" dirty="0">
                <a:solidFill>
                  <a:schemeClr val="dk1"/>
                </a:solidFill>
                <a:latin typeface="Calibri"/>
                <a:ea typeface="Calibri"/>
                <a:cs typeface="Calibri"/>
                <a:sym typeface="Calibri"/>
              </a:rPr>
              <a:t>2</a:t>
            </a:r>
            <a:r>
              <a:rPr lang="en-US" sz="2600" b="0" i="0" u="none" strike="noStrike" cap="none" dirty="0">
                <a:solidFill>
                  <a:schemeClr val="dk1"/>
                </a:solidFill>
                <a:latin typeface="Calibri"/>
                <a:ea typeface="Calibri"/>
                <a:cs typeface="Calibri"/>
                <a:sym typeface="Calibri"/>
              </a:rPr>
              <a:t>, and access to internet. Exclusions from the study included: high risk medical conditions, evidence of biochemical recurrence, evidence of metastasis, undergoing salvage therapy, castration-resistant prostate cancer, active cancer treatment, a history of radiation therapy for cancer treatment, and a history of 5 alpha reductase inhibitors three months prior. Participants could choose either the Intervention group or Non-Intervention group.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a:solidFill>
                  <a:schemeClr val="dk1"/>
                </a:solidFill>
                <a:latin typeface="Calibri"/>
                <a:ea typeface="Calibri"/>
                <a:cs typeface="Calibri"/>
                <a:sym typeface="Calibri"/>
              </a:rPr>
              <a:t>Within the Intervention group, pre-prostatectomy interventions included: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600"/>
              <a:buFont typeface="Arial"/>
              <a:buChar char="•"/>
            </a:pPr>
            <a:r>
              <a:rPr lang="en-US" sz="2600" b="0" i="0" u="none" strike="noStrike" cap="none" dirty="0">
                <a:solidFill>
                  <a:schemeClr val="dk1"/>
                </a:solidFill>
                <a:latin typeface="Calibri"/>
                <a:ea typeface="Calibri"/>
                <a:cs typeface="Calibri"/>
                <a:sym typeface="Calibri"/>
              </a:rPr>
              <a:t>Individual weight coaching,</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600"/>
              <a:buFont typeface="Arial"/>
              <a:buChar char="•"/>
            </a:pPr>
            <a:r>
              <a:rPr lang="en-US" sz="2600" b="0" i="0" u="none" strike="noStrike" cap="none" dirty="0">
                <a:solidFill>
                  <a:schemeClr val="dk1"/>
                </a:solidFill>
                <a:latin typeface="Calibri"/>
                <a:ea typeface="Calibri"/>
                <a:cs typeface="Calibri"/>
                <a:sym typeface="Calibri"/>
              </a:rPr>
              <a:t>Diet changes with Meal Plans,</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600"/>
              <a:buFont typeface="Arial"/>
              <a:buChar char="•"/>
            </a:pPr>
            <a:r>
              <a:rPr lang="en-US" sz="2600" b="0" i="0" u="none" strike="noStrike" cap="none" dirty="0">
                <a:solidFill>
                  <a:schemeClr val="dk1"/>
                </a:solidFill>
                <a:latin typeface="Calibri"/>
                <a:ea typeface="Calibri"/>
                <a:cs typeface="Calibri"/>
                <a:sym typeface="Calibri"/>
              </a:rPr>
              <a:t>Home-based physical activity, and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600"/>
              <a:buFont typeface="Arial"/>
              <a:buChar char="•"/>
            </a:pPr>
            <a:r>
              <a:rPr lang="en-US" sz="2600" b="0" i="0" u="none" strike="noStrike" cap="none" dirty="0">
                <a:solidFill>
                  <a:schemeClr val="dk1"/>
                </a:solidFill>
                <a:latin typeface="Calibri"/>
                <a:ea typeface="Calibri"/>
                <a:cs typeface="Calibri"/>
                <a:sym typeface="Calibri"/>
              </a:rPr>
              <a:t>Daily tracking/monitoring through </a:t>
            </a:r>
            <a:r>
              <a:rPr lang="en-US" sz="2600" b="0" i="0" u="none" strike="noStrike" cap="none" dirty="0" err="1">
                <a:solidFill>
                  <a:schemeClr val="dk1"/>
                </a:solidFill>
                <a:latin typeface="Calibri"/>
                <a:ea typeface="Calibri"/>
                <a:cs typeface="Calibri"/>
                <a:sym typeface="Calibri"/>
              </a:rPr>
              <a:t>m.Care</a:t>
            </a:r>
            <a:r>
              <a:rPr lang="en-US" sz="2600" b="0" i="0" u="none" strike="noStrike" cap="none" dirty="0">
                <a:solidFill>
                  <a:schemeClr val="dk1"/>
                </a:solidFill>
                <a:latin typeface="Calibri"/>
                <a:ea typeface="Calibri"/>
                <a:cs typeface="Calibri"/>
                <a:sym typeface="Calibri"/>
              </a:rPr>
              <a:t> app (LifeScience Technologies).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a:solidFill>
                  <a:schemeClr val="dk1"/>
                </a:solidFill>
                <a:latin typeface="Calibri"/>
                <a:ea typeface="Calibri"/>
                <a:cs typeface="Calibri"/>
                <a:sym typeface="Calibri"/>
              </a:rPr>
              <a:t>Post-prostatectomy Intervention strategies included: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600"/>
              <a:buFont typeface="Arial"/>
              <a:buChar char="•"/>
            </a:pPr>
            <a:r>
              <a:rPr lang="en-US" sz="2600" b="0" i="0" u="none" strike="noStrike" cap="none" dirty="0">
                <a:solidFill>
                  <a:schemeClr val="dk1"/>
                </a:solidFill>
                <a:latin typeface="Calibri"/>
                <a:ea typeface="Calibri"/>
                <a:cs typeface="Calibri"/>
                <a:sym typeface="Calibri"/>
              </a:rPr>
              <a:t>Individual weight coaching, and</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2600"/>
              <a:buFont typeface="Arial"/>
              <a:buChar char="•"/>
            </a:pPr>
            <a:r>
              <a:rPr lang="en-US" sz="2600" b="0" i="0" u="none" strike="noStrike" cap="none" dirty="0">
                <a:solidFill>
                  <a:schemeClr val="dk1"/>
                </a:solidFill>
                <a:latin typeface="Calibri"/>
                <a:ea typeface="Calibri"/>
                <a:cs typeface="Calibri"/>
                <a:sym typeface="Calibri"/>
              </a:rPr>
              <a:t>In-person skill building sessions at the CRC Demo Kitchen.  </a:t>
            </a:r>
            <a:endParaRPr sz="1400" b="0" i="0" u="none" strike="noStrike" cap="none" dirty="0">
              <a:solidFill>
                <a:srgbClr val="000000"/>
              </a:solidFill>
              <a:latin typeface="Arial"/>
              <a:ea typeface="Arial"/>
              <a:cs typeface="Arial"/>
              <a:sym typeface="Arial"/>
            </a:endParaRPr>
          </a:p>
          <a:p>
            <a:pPr marL="342900" marR="0" lvl="0" indent="-177800" algn="l" rtl="0">
              <a:lnSpc>
                <a:spcPct val="100000"/>
              </a:lnSpc>
              <a:spcBef>
                <a:spcPts val="0"/>
              </a:spcBef>
              <a:spcAft>
                <a:spcPts val="0"/>
              </a:spcAft>
              <a:buClr>
                <a:schemeClr val="dk1"/>
              </a:buClr>
              <a:buSzPts val="2600"/>
              <a:buFont typeface="Arial"/>
              <a:buNone/>
            </a:pPr>
            <a:endParaRPr sz="2600" b="0" i="0" u="none" strike="noStrike" cap="none" dirty="0">
              <a:solidFill>
                <a:schemeClr val="dk1"/>
              </a:solidFill>
              <a:latin typeface="Calibri"/>
              <a:ea typeface="Calibri"/>
              <a:cs typeface="Calibri"/>
              <a:sym typeface="Calibri"/>
            </a:endParaRPr>
          </a:p>
          <a:p>
            <a:pPr marL="342900" marR="0" lvl="0" indent="-177800" algn="l" rtl="0">
              <a:lnSpc>
                <a:spcPct val="100000"/>
              </a:lnSpc>
              <a:spcBef>
                <a:spcPts val="0"/>
              </a:spcBef>
              <a:spcAft>
                <a:spcPts val="0"/>
              </a:spcAft>
              <a:buClr>
                <a:schemeClr val="dk1"/>
              </a:buClr>
              <a:buSzPts val="2600"/>
              <a:buFont typeface="Arial"/>
              <a:buNone/>
            </a:pPr>
            <a:endParaRPr sz="2600" b="0" i="0" u="none" strike="noStrike" cap="none" dirty="0">
              <a:solidFill>
                <a:schemeClr val="dk1"/>
              </a:solidFill>
              <a:latin typeface="Calibri"/>
              <a:ea typeface="Calibri"/>
              <a:cs typeface="Calibri"/>
              <a:sym typeface="Calibri"/>
            </a:endParaRPr>
          </a:p>
          <a:p>
            <a:pPr marL="342900" marR="0" lvl="0" indent="-177800" algn="l" rtl="0">
              <a:lnSpc>
                <a:spcPct val="100000"/>
              </a:lnSpc>
              <a:spcBef>
                <a:spcPts val="0"/>
              </a:spcBef>
              <a:spcAft>
                <a:spcPts val="0"/>
              </a:spcAft>
              <a:buClr>
                <a:schemeClr val="dk1"/>
              </a:buClr>
              <a:buSzPts val="2600"/>
              <a:buFont typeface="Arial"/>
              <a:buNone/>
            </a:pPr>
            <a:endParaRPr sz="2600" b="0" i="0" u="none" strike="noStrike" cap="none" dirty="0">
              <a:solidFill>
                <a:schemeClr val="dk1"/>
              </a:solidFill>
              <a:latin typeface="Calibri"/>
              <a:ea typeface="Calibri"/>
              <a:cs typeface="Calibri"/>
              <a:sym typeface="Calibri"/>
            </a:endParaRPr>
          </a:p>
          <a:p>
            <a:pPr marL="342900" marR="0" lvl="0" indent="-177800" algn="l" rtl="0">
              <a:lnSpc>
                <a:spcPct val="100000"/>
              </a:lnSpc>
              <a:spcBef>
                <a:spcPts val="0"/>
              </a:spcBef>
              <a:spcAft>
                <a:spcPts val="0"/>
              </a:spcAft>
              <a:buClr>
                <a:schemeClr val="dk1"/>
              </a:buClr>
              <a:buSzPts val="2600"/>
              <a:buFont typeface="Arial"/>
              <a:buNone/>
            </a:pPr>
            <a:endParaRPr sz="2600" b="0" i="0" u="none" strike="noStrike" cap="none" dirty="0">
              <a:solidFill>
                <a:schemeClr val="dk1"/>
              </a:solidFill>
              <a:latin typeface="Calibri"/>
              <a:ea typeface="Calibri"/>
              <a:cs typeface="Calibri"/>
              <a:sym typeface="Calibri"/>
            </a:endParaRPr>
          </a:p>
          <a:p>
            <a:pPr marL="342900" marR="0" lvl="0" indent="-177800" algn="l" rtl="0">
              <a:lnSpc>
                <a:spcPct val="100000"/>
              </a:lnSpc>
              <a:spcBef>
                <a:spcPts val="0"/>
              </a:spcBef>
              <a:spcAft>
                <a:spcPts val="0"/>
              </a:spcAft>
              <a:buClr>
                <a:schemeClr val="dk1"/>
              </a:buClr>
              <a:buSzPts val="2600"/>
              <a:buFont typeface="Arial"/>
              <a:buNone/>
            </a:pPr>
            <a:endParaRPr sz="2600" b="0" i="0" u="none" strike="noStrike" cap="none" dirty="0">
              <a:solidFill>
                <a:schemeClr val="dk1"/>
              </a:solidFill>
              <a:latin typeface="Calibri"/>
              <a:ea typeface="Calibri"/>
              <a:cs typeface="Calibri"/>
              <a:sym typeface="Calibri"/>
            </a:endParaRPr>
          </a:p>
          <a:p>
            <a:pPr marL="342900" marR="0" lvl="0" indent="-177800" algn="l" rtl="0">
              <a:lnSpc>
                <a:spcPct val="100000"/>
              </a:lnSpc>
              <a:spcBef>
                <a:spcPts val="0"/>
              </a:spcBef>
              <a:spcAft>
                <a:spcPts val="0"/>
              </a:spcAft>
              <a:buClr>
                <a:schemeClr val="dk1"/>
              </a:buClr>
              <a:buSzPts val="2600"/>
              <a:buFont typeface="Arial"/>
              <a:buNone/>
            </a:pPr>
            <a:endParaRPr sz="2600" b="0" i="0" u="none" strike="noStrike" cap="none" dirty="0">
              <a:solidFill>
                <a:schemeClr val="dk1"/>
              </a:solidFill>
              <a:latin typeface="Calibri"/>
              <a:ea typeface="Calibri"/>
              <a:cs typeface="Calibri"/>
              <a:sym typeface="Calibri"/>
            </a:endParaRPr>
          </a:p>
          <a:p>
            <a:pPr marL="342900" marR="0" lvl="0" indent="-177800" algn="l" rtl="0">
              <a:lnSpc>
                <a:spcPct val="100000"/>
              </a:lnSpc>
              <a:spcBef>
                <a:spcPts val="0"/>
              </a:spcBef>
              <a:spcAft>
                <a:spcPts val="0"/>
              </a:spcAft>
              <a:buClr>
                <a:schemeClr val="dk1"/>
              </a:buClr>
              <a:buSzPts val="2600"/>
              <a:buFont typeface="Arial"/>
              <a:buNone/>
            </a:pPr>
            <a:endParaRPr sz="2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a:solidFill>
                  <a:schemeClr val="dk1"/>
                </a:solidFill>
                <a:latin typeface="Calibri"/>
                <a:ea typeface="Calibri"/>
                <a:cs typeface="Calibri"/>
                <a:sym typeface="Calibri"/>
              </a:rPr>
              <a:t>	Weight, height, Dual Energy X-Ray Absorptiometry, and approximately 3 tablespoons of blood. were collected at baseline and 1 week prior to surgery. Blood samples were processed through Ficoll density gradient centrifugation to isolate peripheral blood mononuclear cells (PBMCs).  Using the PBMCs, flow cytometry was performed to assess levels of MDSCs. Antibodies used to detect MDSCs were: HLA-DR, CD11b, CD33, CD15, CD14, CD66b.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a:solidFill>
                  <a:schemeClr val="dk1"/>
                </a:solidFill>
                <a:latin typeface="Calibri"/>
                <a:ea typeface="Calibri"/>
                <a:cs typeface="Calibri"/>
                <a:sym typeface="Calibri"/>
              </a:rPr>
              <a:t>	Body weight changes, body composition, and immune cell counts changes between the groups were assessed using the two-sample t-test.  Changes from baseline in outcomes were assessed using the Wilcoxon sign rank test. </a:t>
            </a:r>
            <a:endParaRPr sz="1400" b="0" i="0" u="none" strike="noStrike" cap="none" dirty="0">
              <a:solidFill>
                <a:srgbClr val="000000"/>
              </a:solidFill>
              <a:latin typeface="Arial"/>
              <a:ea typeface="Arial"/>
              <a:cs typeface="Arial"/>
              <a:sym typeface="Arial"/>
            </a:endParaRPr>
          </a:p>
        </p:txBody>
      </p:sp>
      <p:sp>
        <p:nvSpPr>
          <p:cNvPr id="112" name="Shape 112"/>
          <p:cNvSpPr txBox="1"/>
          <p:nvPr/>
        </p:nvSpPr>
        <p:spPr>
          <a:xfrm>
            <a:off x="282368" y="4146390"/>
            <a:ext cx="10372783" cy="1135264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a:solidFill>
                  <a:schemeClr val="dk1"/>
                </a:solidFill>
                <a:latin typeface="Calibri"/>
                <a:ea typeface="Calibri"/>
                <a:cs typeface="Calibri"/>
                <a:sym typeface="Calibri"/>
              </a:rPr>
              <a:t>In the United States, prostate cancer is the second most common cancer in men, with 29,340 deaths per year (1) and 70% of these men are obese or overweight (2). There is a direct correlation between excessive fat, myeloid-derived suppressor cells (MDSCs), CXCL12, and the aggressiveness of cancer.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a:solidFill>
                  <a:schemeClr val="dk1"/>
                </a:solidFill>
                <a:latin typeface="Calibri"/>
                <a:ea typeface="Calibri"/>
                <a:cs typeface="Calibri"/>
                <a:sym typeface="Calibri"/>
              </a:rPr>
              <a:t>	Tumor cells create a proinflammatory environment by release cytokines and chemokines such as CXL12 that attract immune cells to the tumor microenvironment, but excess fat cells exacerbate this proinflammatory state (3,4). Due to abnormal adipose cell growth in obese people, it becomes difficult for the body to provide oxygenated blood to those cells. Adipose cell death from hypoxia attracts macrophages (5). Continuity of theses macrophages within the adipose tissue causes chronic inflammation that triggers the increase production of proinflammatory factors CXCL12, and MDSCs. CXCL12 is a chemokine that is functional in inflammation response, tumor growth, and metastasis (5,6).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a:solidFill>
                  <a:schemeClr val="dk1"/>
                </a:solidFill>
                <a:latin typeface="Calibri"/>
                <a:ea typeface="Calibri"/>
                <a:cs typeface="Calibri"/>
                <a:sym typeface="Calibri"/>
              </a:rPr>
              <a:t>	MDSCs are partially differentiated myeloid cells that accumulate in the blood and are attracted to the tumor site disrupting the ability of the immune system to rid the body of tumor cells. MDSCs also promote the spread of cancer (3). MDSCs create a barrier to tumor surveillance (protect the tumor from the immune system editing out cancerous cells). The more MDSCs in the tumor environment the more aggressive the cancer (3). The focus of this trial was to determine the effectiveness of fat loss in decreasing MDSC count. Weight loss, specifically fat loss, may decrease MDSC count. Lower MDSC counts would improve prostate cancer patients’ outcomes, by reducing the risk of the cancer cells escaping outside of the prostate and reducing the risk of cancer recurrence.</a:t>
            </a:r>
            <a:endParaRPr sz="1400" b="0" i="0" u="none" strike="noStrike" cap="none" dirty="0">
              <a:solidFill>
                <a:srgbClr val="000000"/>
              </a:solidFill>
              <a:latin typeface="Arial"/>
              <a:ea typeface="Arial"/>
              <a:cs typeface="Arial"/>
              <a:sym typeface="Arial"/>
            </a:endParaRPr>
          </a:p>
        </p:txBody>
      </p:sp>
      <p:pic>
        <p:nvPicPr>
          <p:cNvPr id="114" name="Shape 114" descr="A close up of a map&#10;&#10;Description generated with high confidence"/>
          <p:cNvPicPr preferRelativeResize="0"/>
          <p:nvPr/>
        </p:nvPicPr>
        <p:blipFill rotWithShape="1">
          <a:blip r:embed="rId17">
            <a:alphaModFix/>
          </a:blip>
          <a:srcRect/>
          <a:stretch/>
        </p:blipFill>
        <p:spPr>
          <a:xfrm>
            <a:off x="32781463" y="11499663"/>
            <a:ext cx="10219864" cy="5900327"/>
          </a:xfrm>
          <a:prstGeom prst="rect">
            <a:avLst/>
          </a:prstGeom>
          <a:noFill/>
          <a:ln>
            <a:noFill/>
          </a:ln>
        </p:spPr>
      </p:pic>
      <p:sp>
        <p:nvSpPr>
          <p:cNvPr id="116" name="Shape 116"/>
          <p:cNvSpPr txBox="1"/>
          <p:nvPr/>
        </p:nvSpPr>
        <p:spPr>
          <a:xfrm>
            <a:off x="23172598" y="4279475"/>
            <a:ext cx="7757250"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600" b="1" i="0" u="none" strike="noStrike" cap="none" dirty="0">
                <a:solidFill>
                  <a:srgbClr val="000000"/>
                </a:solidFill>
                <a:latin typeface="Calibri" panose="020F0502020204030204" pitchFamily="34" charset="0"/>
                <a:cs typeface="Calibri" panose="020F0502020204030204" pitchFamily="34" charset="0"/>
                <a:sym typeface="Arial"/>
              </a:rPr>
              <a:t>Body Composition: Fat Loss</a:t>
            </a:r>
            <a:endParaRPr sz="1400" b="1" i="0" u="none" strike="noStrike" cap="none" dirty="0">
              <a:solidFill>
                <a:srgbClr val="000000"/>
              </a:solidFill>
              <a:latin typeface="Calibri" panose="020F0502020204030204" pitchFamily="34" charset="0"/>
              <a:cs typeface="Calibri" panose="020F0502020204030204" pitchFamily="34" charset="0"/>
              <a:sym typeface="Arial"/>
            </a:endParaRPr>
          </a:p>
        </p:txBody>
      </p:sp>
      <p:sp>
        <p:nvSpPr>
          <p:cNvPr id="117" name="Shape 117"/>
          <p:cNvSpPr txBox="1"/>
          <p:nvPr/>
        </p:nvSpPr>
        <p:spPr>
          <a:xfrm>
            <a:off x="14261394" y="4279475"/>
            <a:ext cx="5366519"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600" b="1" i="0" u="none" strike="noStrike" cap="none" dirty="0">
                <a:solidFill>
                  <a:srgbClr val="000000"/>
                </a:solidFill>
                <a:latin typeface="Calibri" panose="020F0502020204030204" pitchFamily="34" charset="0"/>
                <a:cs typeface="Calibri" panose="020F0502020204030204" pitchFamily="34" charset="0"/>
                <a:sym typeface="Arial"/>
              </a:rPr>
              <a:t>Baseline Characteristics</a:t>
            </a:r>
            <a:endParaRPr sz="3600" b="1" i="0" u="none" strike="noStrike" cap="none" dirty="0">
              <a:solidFill>
                <a:srgbClr val="000000"/>
              </a:solidFill>
              <a:latin typeface="Calibri" panose="020F0502020204030204" pitchFamily="34" charset="0"/>
              <a:cs typeface="Calibri" panose="020F0502020204030204" pitchFamily="34" charset="0"/>
              <a:sym typeface="Arial"/>
            </a:endParaRPr>
          </a:p>
        </p:txBody>
      </p:sp>
      <p:sp>
        <p:nvSpPr>
          <p:cNvPr id="118" name="Shape 118"/>
          <p:cNvSpPr txBox="1"/>
          <p:nvPr/>
        </p:nvSpPr>
        <p:spPr>
          <a:xfrm>
            <a:off x="23172596" y="12796929"/>
            <a:ext cx="7757254" cy="59374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600" b="1" i="0" u="none" strike="noStrike" cap="none" dirty="0">
                <a:solidFill>
                  <a:srgbClr val="000000"/>
                </a:solidFill>
                <a:latin typeface="Calibri" panose="020F0502020204030204" pitchFamily="34" charset="0"/>
                <a:cs typeface="Calibri" panose="020F0502020204030204" pitchFamily="34" charset="0"/>
                <a:sym typeface="Arial"/>
              </a:rPr>
              <a:t>Body Composition: Lean Mass</a:t>
            </a:r>
            <a:endParaRPr sz="1400" b="1" i="0" u="none" strike="noStrike" cap="none" dirty="0">
              <a:solidFill>
                <a:srgbClr val="000000"/>
              </a:solidFill>
              <a:latin typeface="Calibri" panose="020F0502020204030204" pitchFamily="34" charset="0"/>
              <a:cs typeface="Calibri" panose="020F0502020204030204" pitchFamily="34" charset="0"/>
              <a:sym typeface="Arial"/>
            </a:endParaRPr>
          </a:p>
        </p:txBody>
      </p:sp>
      <p:sp>
        <p:nvSpPr>
          <p:cNvPr id="119" name="Shape 119"/>
          <p:cNvSpPr txBox="1"/>
          <p:nvPr/>
        </p:nvSpPr>
        <p:spPr>
          <a:xfrm>
            <a:off x="32281792" y="4146390"/>
            <a:ext cx="11330542" cy="3535300"/>
          </a:xfrm>
          <a:prstGeom prst="rect">
            <a:avLst/>
          </a:prstGeom>
          <a:noFill/>
          <a:ln>
            <a:noFill/>
          </a:ln>
        </p:spPr>
        <p:txBody>
          <a:bodyPr spcFirstLastPara="1" wrap="square" lIns="91425" tIns="91425" rIns="91425" bIns="91425" anchor="t" anchorCtr="0">
            <a:noAutofit/>
          </a:bodyPr>
          <a:lstStyle/>
          <a:p>
            <a:pPr marL="457200" lvl="0" indent="-457200" rtl="0">
              <a:spcBef>
                <a:spcPts val="0"/>
              </a:spcBef>
              <a:spcAft>
                <a:spcPts val="0"/>
              </a:spcAft>
              <a:buClr>
                <a:schemeClr val="dk1"/>
              </a:buClr>
              <a:buSzPts val="2600"/>
              <a:buChar char="•"/>
            </a:pPr>
            <a:r>
              <a:rPr lang="en-US" sz="2600" dirty="0">
                <a:solidFill>
                  <a:schemeClr val="dk1"/>
                </a:solidFill>
                <a:latin typeface="Calibri"/>
                <a:ea typeface="Calibri"/>
                <a:cs typeface="Calibri"/>
                <a:sym typeface="Calibri"/>
              </a:rPr>
              <a:t>Men in the intervention group lost more weight than in the non-intervention group.</a:t>
            </a:r>
            <a:endParaRPr dirty="0">
              <a:solidFill>
                <a:schemeClr val="dk1"/>
              </a:solidFill>
            </a:endParaRPr>
          </a:p>
          <a:p>
            <a:pPr marL="457200" lvl="0" indent="-457200" rtl="0">
              <a:spcBef>
                <a:spcPts val="0"/>
              </a:spcBef>
              <a:spcAft>
                <a:spcPts val="0"/>
              </a:spcAft>
              <a:buClr>
                <a:schemeClr val="dk1"/>
              </a:buClr>
              <a:buSzPts val="2600"/>
              <a:buChar char="•"/>
            </a:pPr>
            <a:r>
              <a:rPr lang="en-US" sz="2600" dirty="0">
                <a:solidFill>
                  <a:schemeClr val="dk1"/>
                </a:solidFill>
                <a:latin typeface="Calibri"/>
                <a:ea typeface="Calibri"/>
                <a:cs typeface="Calibri"/>
                <a:sym typeface="Calibri"/>
              </a:rPr>
              <a:t>Muscle mass in the intervention group decreased slightly in the intervention group, but decreased by 5% in the non-intervention group after their prostatectomy. </a:t>
            </a:r>
            <a:endParaRPr dirty="0">
              <a:solidFill>
                <a:schemeClr val="dk1"/>
              </a:solidFill>
            </a:endParaRPr>
          </a:p>
          <a:p>
            <a:pPr marL="457200" lvl="0" indent="-457200" rtl="0">
              <a:spcBef>
                <a:spcPts val="0"/>
              </a:spcBef>
              <a:spcAft>
                <a:spcPts val="0"/>
              </a:spcAft>
              <a:buClr>
                <a:schemeClr val="dk1"/>
              </a:buClr>
              <a:buSzPts val="2600"/>
              <a:buChar char="•"/>
            </a:pPr>
            <a:r>
              <a:rPr lang="en-US" sz="2600" dirty="0">
                <a:solidFill>
                  <a:schemeClr val="dk1"/>
                </a:solidFill>
                <a:latin typeface="Calibri"/>
                <a:ea typeface="Calibri"/>
                <a:cs typeface="Calibri"/>
                <a:sym typeface="Calibri"/>
              </a:rPr>
              <a:t>Major decreases in fat mass in the intervention group.</a:t>
            </a:r>
            <a:endParaRPr dirty="0">
              <a:solidFill>
                <a:schemeClr val="dk1"/>
              </a:solidFill>
            </a:endParaRPr>
          </a:p>
          <a:p>
            <a:pPr marL="457200" lvl="0" indent="-457200" rtl="0">
              <a:spcBef>
                <a:spcPts val="0"/>
              </a:spcBef>
              <a:spcAft>
                <a:spcPts val="0"/>
              </a:spcAft>
              <a:buClr>
                <a:schemeClr val="dk1"/>
              </a:buClr>
              <a:buSzPts val="2600"/>
              <a:buChar char="•"/>
            </a:pPr>
            <a:r>
              <a:rPr lang="en-US" sz="2600" dirty="0">
                <a:solidFill>
                  <a:schemeClr val="dk1"/>
                </a:solidFill>
                <a:latin typeface="Calibri"/>
                <a:ea typeface="Calibri"/>
                <a:cs typeface="Calibri"/>
                <a:sym typeface="Calibri"/>
              </a:rPr>
              <a:t>MDSC counts were decreased in the intervention group and stayed lower during the weight loss maintenance phase (post prostatectomy). </a:t>
            </a:r>
            <a:endParaRPr dirty="0"/>
          </a:p>
        </p:txBody>
      </p:sp>
      <p:pic>
        <p:nvPicPr>
          <p:cNvPr id="120" name="Shape 120"/>
          <p:cNvPicPr preferRelativeResize="0"/>
          <p:nvPr/>
        </p:nvPicPr>
        <p:blipFill>
          <a:blip r:embed="rId18">
            <a:alphaModFix/>
          </a:blip>
          <a:stretch>
            <a:fillRect/>
          </a:stretch>
        </p:blipFill>
        <p:spPr>
          <a:xfrm>
            <a:off x="22040299" y="21110692"/>
            <a:ext cx="10021849" cy="6416680"/>
          </a:xfrm>
          <a:prstGeom prst="rect">
            <a:avLst/>
          </a:prstGeom>
          <a:noFill/>
          <a:ln>
            <a:noFill/>
          </a:ln>
        </p:spPr>
      </p:pic>
      <p:pic>
        <p:nvPicPr>
          <p:cNvPr id="4" name="Picture 3" descr="A screenshot of a cell phone&#10;&#10;Description generated with high confidence">
            <a:extLst>
              <a:ext uri="{FF2B5EF4-FFF2-40B4-BE49-F238E27FC236}">
                <a16:creationId xmlns:a16="http://schemas.microsoft.com/office/drawing/2014/main" id="{320584B7-6E62-4314-8A9F-9E37471A682F}"/>
              </a:ext>
            </a:extLst>
          </p:cNvPr>
          <p:cNvPicPr>
            <a:picLocks noChangeAspect="1"/>
          </p:cNvPicPr>
          <p:nvPr/>
        </p:nvPicPr>
        <p:blipFill>
          <a:blip r:embed="rId19"/>
          <a:stretch>
            <a:fillRect/>
          </a:stretch>
        </p:blipFill>
        <p:spPr>
          <a:xfrm>
            <a:off x="224240" y="24299391"/>
            <a:ext cx="10489038" cy="3772529"/>
          </a:xfrm>
          <a:prstGeom prst="rect">
            <a:avLst/>
          </a:prstGeom>
        </p:spPr>
      </p:pic>
      <p:sp>
        <p:nvSpPr>
          <p:cNvPr id="5" name="TextBox 4">
            <a:extLst>
              <a:ext uri="{FF2B5EF4-FFF2-40B4-BE49-F238E27FC236}">
                <a16:creationId xmlns:a16="http://schemas.microsoft.com/office/drawing/2014/main" id="{3A719DB7-3853-4621-9522-3597F15939CF}"/>
              </a:ext>
            </a:extLst>
          </p:cNvPr>
          <p:cNvSpPr txBox="1"/>
          <p:nvPr/>
        </p:nvSpPr>
        <p:spPr>
          <a:xfrm>
            <a:off x="22306673" y="27748842"/>
            <a:ext cx="9489101" cy="492443"/>
          </a:xfrm>
          <a:prstGeom prst="rect">
            <a:avLst/>
          </a:prstGeom>
          <a:noFill/>
        </p:spPr>
        <p:txBody>
          <a:bodyPr wrap="square" rtlCol="0">
            <a:spAutoFit/>
          </a:bodyPr>
          <a:lstStyle/>
          <a:p>
            <a:r>
              <a:rPr lang="en-US" sz="2600" b="1" dirty="0">
                <a:latin typeface="Calibri" panose="020F0502020204030204" pitchFamily="34" charset="0"/>
                <a:cs typeface="Calibri" panose="020F0502020204030204" pitchFamily="34" charset="0"/>
              </a:rPr>
              <a:t>MDSC count of African American Men  vs Non-White Hispanic Men</a:t>
            </a: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744</Words>
  <Application>Microsoft Office PowerPoint</Application>
  <PresentationFormat>Custom</PresentationFormat>
  <Paragraphs>104</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Ifeoma Agali</cp:lastModifiedBy>
  <cp:revision>17</cp:revision>
  <dcterms:modified xsi:type="dcterms:W3CDTF">2018-07-11T16:45:32Z</dcterms:modified>
</cp:coreProperties>
</file>