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
  </p:notesMasterIdLst>
  <p:sldIdLst>
    <p:sldId id="257" r:id="rId2"/>
  </p:sldIdLst>
  <p:sldSz cx="43891200" cy="32918400"/>
  <p:notesSz cx="9144000" cy="6858000"/>
  <p:defaultTextStyle>
    <a:defPPr>
      <a:defRPr lang="fa-IR"/>
    </a:defPPr>
    <a:lvl1pPr marL="0" algn="r" defTabSz="4389120" rtl="1" eaLnBrk="1" latinLnBrk="0" hangingPunct="1">
      <a:defRPr sz="8600" kern="1200">
        <a:solidFill>
          <a:schemeClr val="tx1"/>
        </a:solidFill>
        <a:latin typeface="+mn-lt"/>
        <a:ea typeface="+mn-ea"/>
        <a:cs typeface="+mn-cs"/>
      </a:defRPr>
    </a:lvl1pPr>
    <a:lvl2pPr marL="2194560" algn="r" defTabSz="4389120" rtl="1" eaLnBrk="1" latinLnBrk="0" hangingPunct="1">
      <a:defRPr sz="8600" kern="1200">
        <a:solidFill>
          <a:schemeClr val="tx1"/>
        </a:solidFill>
        <a:latin typeface="+mn-lt"/>
        <a:ea typeface="+mn-ea"/>
        <a:cs typeface="+mn-cs"/>
      </a:defRPr>
    </a:lvl2pPr>
    <a:lvl3pPr marL="4389120" algn="r" defTabSz="4389120" rtl="1" eaLnBrk="1" latinLnBrk="0" hangingPunct="1">
      <a:defRPr sz="8600" kern="1200">
        <a:solidFill>
          <a:schemeClr val="tx1"/>
        </a:solidFill>
        <a:latin typeface="+mn-lt"/>
        <a:ea typeface="+mn-ea"/>
        <a:cs typeface="+mn-cs"/>
      </a:defRPr>
    </a:lvl3pPr>
    <a:lvl4pPr marL="6583680" algn="r" defTabSz="4389120" rtl="1" eaLnBrk="1" latinLnBrk="0" hangingPunct="1">
      <a:defRPr sz="8600" kern="1200">
        <a:solidFill>
          <a:schemeClr val="tx1"/>
        </a:solidFill>
        <a:latin typeface="+mn-lt"/>
        <a:ea typeface="+mn-ea"/>
        <a:cs typeface="+mn-cs"/>
      </a:defRPr>
    </a:lvl4pPr>
    <a:lvl5pPr marL="8778240" algn="r" defTabSz="4389120" rtl="1" eaLnBrk="1" latinLnBrk="0" hangingPunct="1">
      <a:defRPr sz="8600" kern="1200">
        <a:solidFill>
          <a:schemeClr val="tx1"/>
        </a:solidFill>
        <a:latin typeface="+mn-lt"/>
        <a:ea typeface="+mn-ea"/>
        <a:cs typeface="+mn-cs"/>
      </a:defRPr>
    </a:lvl5pPr>
    <a:lvl6pPr marL="10972800" algn="r" defTabSz="4389120" rtl="1" eaLnBrk="1" latinLnBrk="0" hangingPunct="1">
      <a:defRPr sz="8600" kern="1200">
        <a:solidFill>
          <a:schemeClr val="tx1"/>
        </a:solidFill>
        <a:latin typeface="+mn-lt"/>
        <a:ea typeface="+mn-ea"/>
        <a:cs typeface="+mn-cs"/>
      </a:defRPr>
    </a:lvl6pPr>
    <a:lvl7pPr marL="13167360" algn="r" defTabSz="4389120" rtl="1" eaLnBrk="1" latinLnBrk="0" hangingPunct="1">
      <a:defRPr sz="8600" kern="1200">
        <a:solidFill>
          <a:schemeClr val="tx1"/>
        </a:solidFill>
        <a:latin typeface="+mn-lt"/>
        <a:ea typeface="+mn-ea"/>
        <a:cs typeface="+mn-cs"/>
      </a:defRPr>
    </a:lvl7pPr>
    <a:lvl8pPr marL="15361920" algn="r" defTabSz="4389120" rtl="1" eaLnBrk="1" latinLnBrk="0" hangingPunct="1">
      <a:defRPr sz="8600" kern="1200">
        <a:solidFill>
          <a:schemeClr val="tx1"/>
        </a:solidFill>
        <a:latin typeface="+mn-lt"/>
        <a:ea typeface="+mn-ea"/>
        <a:cs typeface="+mn-cs"/>
      </a:defRPr>
    </a:lvl8pPr>
    <a:lvl9pPr marL="17556480" algn="r" defTabSz="4389120" rtl="1"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FA797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618" autoAdjust="0"/>
    <p:restoredTop sz="93369" autoAdjust="0"/>
  </p:normalViewPr>
  <p:slideViewPr>
    <p:cSldViewPr>
      <p:cViewPr>
        <p:scale>
          <a:sx n="20" d="100"/>
          <a:sy n="20" d="100"/>
        </p:scale>
        <p:origin x="-750" y="1056"/>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fa-IR" dirty="0"/>
          </a:p>
        </p:txBody>
      </p:sp>
      <p:sp>
        <p:nvSpPr>
          <p:cNvPr id="3" name="Date Placeholder 2"/>
          <p:cNvSpPr>
            <a:spLocks noGrp="1"/>
          </p:cNvSpPr>
          <p:nvPr>
            <p:ph type="dt" idx="1"/>
          </p:nvPr>
        </p:nvSpPr>
        <p:spPr>
          <a:xfrm>
            <a:off x="1588" y="0"/>
            <a:ext cx="3962400" cy="342900"/>
          </a:xfrm>
          <a:prstGeom prst="rect">
            <a:avLst/>
          </a:prstGeom>
        </p:spPr>
        <p:txBody>
          <a:bodyPr vert="horz" lIns="91440" tIns="45720" rIns="91440" bIns="45720" rtlCol="1"/>
          <a:lstStyle>
            <a:lvl1pPr algn="l">
              <a:defRPr sz="1200"/>
            </a:lvl1pPr>
          </a:lstStyle>
          <a:p>
            <a:fld id="{2B22036B-BCDD-4493-967B-6C7CD2BD4791}" type="datetimeFigureOut">
              <a:rPr lang="fa-IR" smtClean="0"/>
              <a:pPr/>
              <a:t>17/10/1439</a:t>
            </a:fld>
            <a:endParaRPr lang="fa-IR" dirty="0"/>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1" anchor="ctr"/>
          <a:lstStyle/>
          <a:p>
            <a:endParaRPr lang="fa-IR"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6" name="Footer Placeholder 5"/>
          <p:cNvSpPr>
            <a:spLocks noGrp="1"/>
          </p:cNvSpPr>
          <p:nvPr>
            <p:ph type="ftr" sz="quarter" idx="4"/>
          </p:nvPr>
        </p:nvSpPr>
        <p:spPr>
          <a:xfrm>
            <a:off x="5181600" y="6513513"/>
            <a:ext cx="3962400" cy="342900"/>
          </a:xfrm>
          <a:prstGeom prst="rect">
            <a:avLst/>
          </a:prstGeom>
        </p:spPr>
        <p:txBody>
          <a:bodyPr vert="horz" lIns="91440" tIns="45720" rIns="91440" bIns="45720" rtlCol="1" anchor="b"/>
          <a:lstStyle>
            <a:lvl1pPr algn="r">
              <a:defRPr sz="1200"/>
            </a:lvl1pPr>
          </a:lstStyle>
          <a:p>
            <a:endParaRPr lang="fa-IR" dirty="0"/>
          </a:p>
        </p:txBody>
      </p:sp>
      <p:sp>
        <p:nvSpPr>
          <p:cNvPr id="7" name="Slide Number Placeholder 6"/>
          <p:cNvSpPr>
            <a:spLocks noGrp="1"/>
          </p:cNvSpPr>
          <p:nvPr>
            <p:ph type="sldNum" sz="quarter" idx="5"/>
          </p:nvPr>
        </p:nvSpPr>
        <p:spPr>
          <a:xfrm>
            <a:off x="1588" y="6513513"/>
            <a:ext cx="3962400" cy="342900"/>
          </a:xfrm>
          <a:prstGeom prst="rect">
            <a:avLst/>
          </a:prstGeom>
        </p:spPr>
        <p:txBody>
          <a:bodyPr vert="horz" lIns="91440" tIns="45720" rIns="91440" bIns="45720" rtlCol="1" anchor="b"/>
          <a:lstStyle>
            <a:lvl1pPr algn="l">
              <a:defRPr sz="1200"/>
            </a:lvl1pPr>
          </a:lstStyle>
          <a:p>
            <a:fld id="{D101E5B4-7AA8-45B7-8F89-9239F6BAB2C6}" type="slidenum">
              <a:rPr lang="fa-IR" smtClean="0"/>
              <a:pPr/>
              <a:t>‹#›</a:t>
            </a:fld>
            <a:endParaRPr lang="fa-IR" dirty="0"/>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D101E5B4-7AA8-45B7-8F89-9239F6BAB2C6}" type="slidenum">
              <a:rPr lang="fa-IR" smtClean="0"/>
              <a:pPr/>
              <a:t>1</a:t>
            </a:fld>
            <a:endParaRPr lang="fa-I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fa-I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dirty="0" smtClean="0"/>
              <a:t>Click to edit Master subtitle style</a:t>
            </a:r>
            <a:endParaRPr lang="fa-IR" dirty="0"/>
          </a:p>
        </p:txBody>
      </p:sp>
      <p:sp>
        <p:nvSpPr>
          <p:cNvPr id="4" name="Date Placeholder 3"/>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11"/>
          </p:nvPr>
        </p:nvSpPr>
        <p:spPr/>
        <p:txBody>
          <a:bodyPr/>
          <a:lstStyle>
            <a:lvl1pPr>
              <a:defRPr/>
            </a:lvl1pPr>
          </a:lstStyle>
          <a:p>
            <a:endParaRPr lang="fa-IR" dirty="0"/>
          </a:p>
        </p:txBody>
      </p:sp>
      <p:sp>
        <p:nvSpPr>
          <p:cNvPr id="6" name="Slide Number Placeholder 5"/>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Date Placeholder 3"/>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11"/>
          </p:nvPr>
        </p:nvSpPr>
        <p:spPr/>
        <p:txBody>
          <a:bodyPr/>
          <a:lstStyle>
            <a:lvl1pPr>
              <a:defRPr/>
            </a:lvl1pPr>
          </a:lstStyle>
          <a:p>
            <a:endParaRPr lang="fa-IR" dirty="0"/>
          </a:p>
        </p:txBody>
      </p:sp>
      <p:sp>
        <p:nvSpPr>
          <p:cNvPr id="6" name="Slide Number Placeholder 5"/>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r">
              <a:defRPr sz="19200" b="1" cap="all"/>
            </a:lvl1pPr>
          </a:lstStyle>
          <a:p>
            <a:r>
              <a:rPr lang="en-US" smtClean="0"/>
              <a:t>Click to edit Master title style</a:t>
            </a:r>
            <a:endParaRPr lang="fa-I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11"/>
          </p:nvPr>
        </p:nvSpPr>
        <p:spPr/>
        <p:txBody>
          <a:bodyPr/>
          <a:lstStyle>
            <a:lvl1pPr>
              <a:defRPr/>
            </a:lvl1pPr>
          </a:lstStyle>
          <a:p>
            <a:endParaRPr lang="fa-IR" dirty="0"/>
          </a:p>
        </p:txBody>
      </p:sp>
      <p:sp>
        <p:nvSpPr>
          <p:cNvPr id="6" name="Slide Number Placeholder 5"/>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5" name="Date Placeholder 4"/>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6" name="Footer Placeholder 5"/>
          <p:cNvSpPr>
            <a:spLocks noGrp="1"/>
          </p:cNvSpPr>
          <p:nvPr>
            <p:ph type="ftr" sz="quarter" idx="11"/>
          </p:nvPr>
        </p:nvSpPr>
        <p:spPr/>
        <p:txBody>
          <a:bodyPr/>
          <a:lstStyle>
            <a:lvl1pPr>
              <a:defRPr/>
            </a:lvl1pPr>
          </a:lstStyle>
          <a:p>
            <a:endParaRPr lang="fa-IR" dirty="0"/>
          </a:p>
        </p:txBody>
      </p:sp>
      <p:sp>
        <p:nvSpPr>
          <p:cNvPr id="7" name="Slide Number Placeholder 6"/>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7" name="Date Placeholder 6"/>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8" name="Footer Placeholder 7"/>
          <p:cNvSpPr>
            <a:spLocks noGrp="1"/>
          </p:cNvSpPr>
          <p:nvPr>
            <p:ph type="ftr" sz="quarter" idx="11"/>
          </p:nvPr>
        </p:nvSpPr>
        <p:spPr/>
        <p:txBody>
          <a:bodyPr/>
          <a:lstStyle>
            <a:lvl1pPr>
              <a:defRPr/>
            </a:lvl1pPr>
          </a:lstStyle>
          <a:p>
            <a:endParaRPr lang="fa-IR" dirty="0"/>
          </a:p>
        </p:txBody>
      </p:sp>
      <p:sp>
        <p:nvSpPr>
          <p:cNvPr id="9" name="Slide Number Placeholder 8"/>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4" name="Footer Placeholder 3"/>
          <p:cNvSpPr>
            <a:spLocks noGrp="1"/>
          </p:cNvSpPr>
          <p:nvPr>
            <p:ph type="ftr" sz="quarter" idx="11"/>
          </p:nvPr>
        </p:nvSpPr>
        <p:spPr/>
        <p:txBody>
          <a:bodyPr/>
          <a:lstStyle>
            <a:lvl1pPr>
              <a:defRPr/>
            </a:lvl1pPr>
          </a:lstStyle>
          <a:p>
            <a:endParaRPr lang="fa-IR" dirty="0"/>
          </a:p>
        </p:txBody>
      </p:sp>
      <p:sp>
        <p:nvSpPr>
          <p:cNvPr id="5" name="Slide Number Placeholder 4"/>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3" name="Footer Placeholder 2"/>
          <p:cNvSpPr>
            <a:spLocks noGrp="1"/>
          </p:cNvSpPr>
          <p:nvPr>
            <p:ph type="ftr" sz="quarter" idx="11"/>
          </p:nvPr>
        </p:nvSpPr>
        <p:spPr/>
        <p:txBody>
          <a:bodyPr/>
          <a:lstStyle>
            <a:lvl1pPr>
              <a:defRPr/>
            </a:lvl1pPr>
          </a:lstStyle>
          <a:p>
            <a:endParaRPr lang="fa-IR" dirty="0"/>
          </a:p>
        </p:txBody>
      </p:sp>
      <p:sp>
        <p:nvSpPr>
          <p:cNvPr id="4" name="Slide Number Placeholder 3"/>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r">
              <a:defRPr sz="9600" b="1"/>
            </a:lvl1pPr>
          </a:lstStyle>
          <a:p>
            <a:r>
              <a:rPr lang="en-US" smtClean="0"/>
              <a:t>Click to edit Master title style</a:t>
            </a:r>
            <a:endParaRPr lang="fa-I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6" name="Footer Placeholder 5"/>
          <p:cNvSpPr>
            <a:spLocks noGrp="1"/>
          </p:cNvSpPr>
          <p:nvPr>
            <p:ph type="ftr" sz="quarter" idx="11"/>
          </p:nvPr>
        </p:nvSpPr>
        <p:spPr/>
        <p:txBody>
          <a:bodyPr/>
          <a:lstStyle>
            <a:lvl1pPr>
              <a:defRPr/>
            </a:lvl1pPr>
          </a:lstStyle>
          <a:p>
            <a:endParaRPr lang="fa-IR" dirty="0"/>
          </a:p>
        </p:txBody>
      </p:sp>
      <p:sp>
        <p:nvSpPr>
          <p:cNvPr id="7" name="Slide Number Placeholder 6"/>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r">
              <a:defRPr sz="9600" b="1"/>
            </a:lvl1pPr>
          </a:lstStyle>
          <a:p>
            <a:r>
              <a:rPr lang="en-US" smtClean="0"/>
              <a:t>Click to edit Master title style</a:t>
            </a:r>
            <a:endParaRPr lang="fa-I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fa-IR" dirty="0"/>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6" name="Footer Placeholder 5"/>
          <p:cNvSpPr>
            <a:spLocks noGrp="1"/>
          </p:cNvSpPr>
          <p:nvPr>
            <p:ph type="ftr" sz="quarter" idx="11"/>
          </p:nvPr>
        </p:nvSpPr>
        <p:spPr/>
        <p:txBody>
          <a:bodyPr/>
          <a:lstStyle>
            <a:lvl1pPr>
              <a:defRPr/>
            </a:lvl1pPr>
          </a:lstStyle>
          <a:p>
            <a:endParaRPr lang="fa-IR" dirty="0"/>
          </a:p>
        </p:txBody>
      </p:sp>
      <p:sp>
        <p:nvSpPr>
          <p:cNvPr id="7" name="Slide Number Placeholder 6"/>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Date Placeholder 3"/>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11"/>
          </p:nvPr>
        </p:nvSpPr>
        <p:spPr/>
        <p:txBody>
          <a:bodyPr/>
          <a:lstStyle>
            <a:lvl1pPr>
              <a:defRPr/>
            </a:lvl1pPr>
          </a:lstStyle>
          <a:p>
            <a:endParaRPr lang="fa-IR" dirty="0"/>
          </a:p>
        </p:txBody>
      </p:sp>
      <p:sp>
        <p:nvSpPr>
          <p:cNvPr id="6" name="Slide Number Placeholder 5"/>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2194560" y="1318265"/>
            <a:ext cx="28895040" cy="2808732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Date Placeholder 3"/>
          <p:cNvSpPr>
            <a:spLocks noGrp="1"/>
          </p:cNvSpPr>
          <p:nvPr>
            <p:ph type="dt" sz="half" idx="10"/>
          </p:nvPr>
        </p:nvSpPr>
        <p:spPr/>
        <p:txBody>
          <a:bodyPr/>
          <a:lstStyle>
            <a:lvl1pPr>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11"/>
          </p:nvPr>
        </p:nvSpPr>
        <p:spPr/>
        <p:txBody>
          <a:bodyPr/>
          <a:lstStyle>
            <a:lvl1pPr>
              <a:defRPr/>
            </a:lvl1pPr>
          </a:lstStyle>
          <a:p>
            <a:endParaRPr lang="fa-IR" dirty="0"/>
          </a:p>
        </p:txBody>
      </p:sp>
      <p:sp>
        <p:nvSpPr>
          <p:cNvPr id="6" name="Slide Number Placeholder 5"/>
          <p:cNvSpPr>
            <a:spLocks noGrp="1"/>
          </p:cNvSpPr>
          <p:nvPr>
            <p:ph type="sldNum" sz="quarter" idx="12"/>
          </p:nvPr>
        </p:nvSpPr>
        <p:spPr/>
        <p:txBody>
          <a:bodyPr/>
          <a:lstStyle>
            <a:lvl1pPr>
              <a:defRPr/>
            </a:lvl1pPr>
          </a:lstStyle>
          <a:p>
            <a:fld id="{5AA11C17-C5F8-4D93-95EB-851AD53E0E9D}" type="slidenum">
              <a:rPr lang="fa-IR" smtClean="0"/>
              <a:pPr/>
              <a:t>‹#›</a:t>
            </a:fld>
            <a:endParaRPr lang="fa-I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Date Placeholder 3"/>
          <p:cNvSpPr>
            <a:spLocks noGrp="1"/>
          </p:cNvSpPr>
          <p:nvPr>
            <p:ph type="dt" sz="half" idx="2"/>
          </p:nvPr>
        </p:nvSpPr>
        <p:spPr>
          <a:xfrm>
            <a:off x="31455360" y="30510482"/>
            <a:ext cx="10241280" cy="1752600"/>
          </a:xfrm>
          <a:prstGeom prst="rect">
            <a:avLst/>
          </a:prstGeom>
        </p:spPr>
        <p:txBody>
          <a:bodyPr vert="horz" lIns="438912" tIns="219456" rIns="438912" bIns="219456" rtlCol="1" anchor="ctr"/>
          <a:lstStyle>
            <a:lvl1pPr algn="r">
              <a:defRPr sz="5800">
                <a:solidFill>
                  <a:schemeClr val="tx1">
                    <a:tint val="75000"/>
                  </a:schemeClr>
                </a:solidFill>
              </a:defRPr>
            </a:lvl1pPr>
          </a:lstStyle>
          <a:p>
            <a:fld id="{55F21324-9EF1-4BF8-87B7-A3FD841867DB}" type="datetimeFigureOut">
              <a:rPr lang="fa-IR" smtClean="0"/>
              <a:pPr/>
              <a:t>17/10/1439</a:t>
            </a:fld>
            <a:endParaRPr lang="fa-IR" dirty="0"/>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1" anchor="ctr"/>
          <a:lstStyle>
            <a:lvl1pPr algn="ctr">
              <a:defRPr sz="5800">
                <a:solidFill>
                  <a:schemeClr val="tx1">
                    <a:tint val="75000"/>
                  </a:schemeClr>
                </a:solidFill>
              </a:defRPr>
            </a:lvl1pPr>
          </a:lstStyle>
          <a:p>
            <a:endParaRPr lang="fa-IR" dirty="0"/>
          </a:p>
        </p:txBody>
      </p:sp>
      <p:sp>
        <p:nvSpPr>
          <p:cNvPr id="6" name="Slide Number Placeholder 5"/>
          <p:cNvSpPr>
            <a:spLocks noGrp="1"/>
          </p:cNvSpPr>
          <p:nvPr>
            <p:ph type="sldNum" sz="quarter" idx="4"/>
          </p:nvPr>
        </p:nvSpPr>
        <p:spPr>
          <a:xfrm>
            <a:off x="2194560" y="30510482"/>
            <a:ext cx="10241280" cy="1752600"/>
          </a:xfrm>
          <a:prstGeom prst="rect">
            <a:avLst/>
          </a:prstGeom>
        </p:spPr>
        <p:txBody>
          <a:bodyPr vert="horz" lIns="438912" tIns="219456" rIns="438912" bIns="219456" rtlCol="1" anchor="ctr"/>
          <a:lstStyle>
            <a:lvl1pPr algn="l">
              <a:defRPr sz="5800">
                <a:solidFill>
                  <a:schemeClr val="tx1">
                    <a:tint val="75000"/>
                  </a:schemeClr>
                </a:solidFill>
              </a:defRPr>
            </a:lvl1pPr>
          </a:lstStyle>
          <a:p>
            <a:fld id="{5AA11C17-C5F8-4D93-95EB-851AD53E0E9D}" type="slidenum">
              <a:rPr lang="fa-IR" smtClean="0"/>
              <a:pPr/>
              <a:t>‹#›</a:t>
            </a:fld>
            <a:endParaRPr lang="fa-I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1" eaLnBrk="1" latinLnBrk="0" hangingPunct="1">
        <a:spcBef>
          <a:spcPct val="0"/>
        </a:spcBef>
        <a:buNone/>
        <a:defRPr sz="21100" kern="1200">
          <a:solidFill>
            <a:schemeClr val="tx1"/>
          </a:solidFill>
          <a:latin typeface="+mj-lt"/>
          <a:ea typeface="+mj-ea"/>
          <a:cs typeface="+mj-cs"/>
        </a:defRPr>
      </a:lvl1pPr>
    </p:titleStyle>
    <p:bodyStyle>
      <a:lvl1pPr marL="1645920" indent="-1645920" algn="r" defTabSz="4389120" rtl="1"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r" defTabSz="4389120" rtl="1"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r" defTabSz="4389120" rtl="1"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r" defTabSz="4389120" rtl="1"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fa-IR"/>
      </a:defPPr>
      <a:lvl1pPr marL="0" algn="r" defTabSz="4389120" rtl="1" eaLnBrk="1" latinLnBrk="0" hangingPunct="1">
        <a:defRPr sz="8600" kern="1200">
          <a:solidFill>
            <a:schemeClr val="tx1"/>
          </a:solidFill>
          <a:latin typeface="+mn-lt"/>
          <a:ea typeface="+mn-ea"/>
          <a:cs typeface="+mn-cs"/>
        </a:defRPr>
      </a:lvl1pPr>
      <a:lvl2pPr marL="2194560" algn="r" defTabSz="4389120" rtl="1" eaLnBrk="1" latinLnBrk="0" hangingPunct="1">
        <a:defRPr sz="8600" kern="1200">
          <a:solidFill>
            <a:schemeClr val="tx1"/>
          </a:solidFill>
          <a:latin typeface="+mn-lt"/>
          <a:ea typeface="+mn-ea"/>
          <a:cs typeface="+mn-cs"/>
        </a:defRPr>
      </a:lvl2pPr>
      <a:lvl3pPr marL="4389120" algn="r" defTabSz="4389120" rtl="1" eaLnBrk="1" latinLnBrk="0" hangingPunct="1">
        <a:defRPr sz="8600" kern="1200">
          <a:solidFill>
            <a:schemeClr val="tx1"/>
          </a:solidFill>
          <a:latin typeface="+mn-lt"/>
          <a:ea typeface="+mn-ea"/>
          <a:cs typeface="+mn-cs"/>
        </a:defRPr>
      </a:lvl3pPr>
      <a:lvl4pPr marL="6583680" algn="r" defTabSz="4389120" rtl="1" eaLnBrk="1" latinLnBrk="0" hangingPunct="1">
        <a:defRPr sz="8600" kern="1200">
          <a:solidFill>
            <a:schemeClr val="tx1"/>
          </a:solidFill>
          <a:latin typeface="+mn-lt"/>
          <a:ea typeface="+mn-ea"/>
          <a:cs typeface="+mn-cs"/>
        </a:defRPr>
      </a:lvl4pPr>
      <a:lvl5pPr marL="8778240" algn="r" defTabSz="4389120" rtl="1" eaLnBrk="1" latinLnBrk="0" hangingPunct="1">
        <a:defRPr sz="8600" kern="1200">
          <a:solidFill>
            <a:schemeClr val="tx1"/>
          </a:solidFill>
          <a:latin typeface="+mn-lt"/>
          <a:ea typeface="+mn-ea"/>
          <a:cs typeface="+mn-cs"/>
        </a:defRPr>
      </a:lvl5pPr>
      <a:lvl6pPr marL="10972800" algn="r" defTabSz="4389120" rtl="1" eaLnBrk="1" latinLnBrk="0" hangingPunct="1">
        <a:defRPr sz="8600" kern="1200">
          <a:solidFill>
            <a:schemeClr val="tx1"/>
          </a:solidFill>
          <a:latin typeface="+mn-lt"/>
          <a:ea typeface="+mn-ea"/>
          <a:cs typeface="+mn-cs"/>
        </a:defRPr>
      </a:lvl6pPr>
      <a:lvl7pPr marL="13167360" algn="r" defTabSz="4389120" rtl="1" eaLnBrk="1" latinLnBrk="0" hangingPunct="1">
        <a:defRPr sz="8600" kern="1200">
          <a:solidFill>
            <a:schemeClr val="tx1"/>
          </a:solidFill>
          <a:latin typeface="+mn-lt"/>
          <a:ea typeface="+mn-ea"/>
          <a:cs typeface="+mn-cs"/>
        </a:defRPr>
      </a:lvl7pPr>
      <a:lvl8pPr marL="15361920" algn="r" defTabSz="4389120" rtl="1" eaLnBrk="1" latinLnBrk="0" hangingPunct="1">
        <a:defRPr sz="8600" kern="1200">
          <a:solidFill>
            <a:schemeClr val="tx1"/>
          </a:solidFill>
          <a:latin typeface="+mn-lt"/>
          <a:ea typeface="+mn-ea"/>
          <a:cs typeface="+mn-cs"/>
        </a:defRPr>
      </a:lvl8pPr>
      <a:lvl9pPr marL="17556480" algn="r" defTabSz="4389120" rtl="1"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ounselorsoleimani@yahoo.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381000" y="4191000"/>
            <a:ext cx="8153400" cy="8915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2800" dirty="0" smtClean="0">
                <a:solidFill>
                  <a:schemeClr val="tx1">
                    <a:lumMod val="95000"/>
                    <a:lumOff val="5000"/>
                  </a:schemeClr>
                </a:solidFill>
              </a:rPr>
              <a:t>Each of our days is organized in relation to our job. If our working hours change, our daily schedule will change (</a:t>
            </a:r>
            <a:r>
              <a:rPr lang="en-US" sz="2800" dirty="0" err="1" smtClean="0">
                <a:solidFill>
                  <a:schemeClr val="tx1">
                    <a:lumMod val="95000"/>
                    <a:lumOff val="5000"/>
                  </a:schemeClr>
                </a:solidFill>
              </a:rPr>
              <a:t>Mishara</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Raydel</a:t>
            </a:r>
            <a:r>
              <a:rPr lang="en-US" sz="2800" dirty="0" smtClean="0">
                <a:solidFill>
                  <a:schemeClr val="tx1">
                    <a:lumMod val="95000"/>
                    <a:lumOff val="5000"/>
                  </a:schemeClr>
                </a:solidFill>
              </a:rPr>
              <a:t>, 1986/1988). By the retirement of all the equilibrium obtained, somewhat collapses. And it takes some time for someone to adapt to new conditions and usually there are negative consequences in the transitional period. Usually, men are more likely to experience these problems than women (</a:t>
            </a:r>
            <a:r>
              <a:rPr lang="en-US" sz="2800" dirty="0" err="1" smtClean="0">
                <a:solidFill>
                  <a:schemeClr val="tx1">
                    <a:lumMod val="95000"/>
                    <a:lumOff val="5000"/>
                  </a:schemeClr>
                </a:solidFill>
              </a:rPr>
              <a:t>Mousaei</a:t>
            </a:r>
            <a:r>
              <a:rPr lang="en-US" sz="2800" dirty="0" smtClean="0">
                <a:solidFill>
                  <a:schemeClr val="tx1">
                    <a:lumMod val="95000"/>
                    <a:lumOff val="5000"/>
                  </a:schemeClr>
                </a:solidFill>
              </a:rPr>
              <a:t>, 2005).  Retirement does not only affect the retired person but also affects other family members (</a:t>
            </a:r>
            <a:r>
              <a:rPr lang="en-US" sz="2800" dirty="0" err="1" smtClean="0">
                <a:solidFill>
                  <a:schemeClr val="tx1">
                    <a:lumMod val="95000"/>
                    <a:lumOff val="5000"/>
                  </a:schemeClr>
                </a:solidFill>
              </a:rPr>
              <a:t>Dorfman</a:t>
            </a:r>
            <a:r>
              <a:rPr lang="en-US" sz="2800" dirty="0" smtClean="0">
                <a:solidFill>
                  <a:schemeClr val="tx1">
                    <a:lumMod val="95000"/>
                    <a:lumOff val="5000"/>
                  </a:schemeClr>
                </a:solidFill>
              </a:rPr>
              <a:t>, 2003). Existing research on retirement has often focused on mental health or marital satisfaction. They have not investigated the Power structure in family. In addition, these studies have reported different results. Therefore, the purpose of this study was to comparison of mental health and power structure in family and marital conflicts between male employees and male retiree.  </a:t>
            </a:r>
            <a:endParaRPr lang="fa-IR" sz="2800" dirty="0">
              <a:solidFill>
                <a:schemeClr val="tx1">
                  <a:lumMod val="95000"/>
                  <a:lumOff val="5000"/>
                </a:schemeClr>
              </a:solidFill>
            </a:endParaRPr>
          </a:p>
        </p:txBody>
      </p:sp>
      <p:sp>
        <p:nvSpPr>
          <p:cNvPr id="10" name="Rectangle 9"/>
          <p:cNvSpPr/>
          <p:nvPr/>
        </p:nvSpPr>
        <p:spPr>
          <a:xfrm>
            <a:off x="381001" y="14173200"/>
            <a:ext cx="8153399" cy="25146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000" dirty="0" smtClean="0">
                <a:solidFill>
                  <a:schemeClr val="tx1">
                    <a:lumMod val="95000"/>
                    <a:lumOff val="5000"/>
                  </a:schemeClr>
                </a:solidFill>
              </a:rPr>
              <a:t>The aim of this research was the comparison of mental health, power structure in family and marital conflicts between male employees and male retirees.</a:t>
            </a:r>
            <a:endParaRPr lang="fa-IR" sz="3000" dirty="0">
              <a:solidFill>
                <a:schemeClr val="tx1">
                  <a:lumMod val="95000"/>
                  <a:lumOff val="5000"/>
                </a:schemeClr>
              </a:solidFill>
            </a:endParaRPr>
          </a:p>
        </p:txBody>
      </p:sp>
      <p:sp>
        <p:nvSpPr>
          <p:cNvPr id="11" name="Rectangle 10"/>
          <p:cNvSpPr/>
          <p:nvPr/>
        </p:nvSpPr>
        <p:spPr>
          <a:xfrm>
            <a:off x="8686800" y="4191000"/>
            <a:ext cx="11201400" cy="16764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800" dirty="0" smtClean="0">
                <a:solidFill>
                  <a:schemeClr val="tx1">
                    <a:lumMod val="95000"/>
                    <a:lumOff val="5000"/>
                  </a:schemeClr>
                </a:solidFill>
                <a:latin typeface="Arial Black" pitchFamily="34" charset="0"/>
              </a:rPr>
              <a:t>Table1. Means and Standard Deviations, by employment situation</a:t>
            </a: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2800" dirty="0" smtClean="0">
              <a:latin typeface="Arial Black" pitchFamily="34" charset="0"/>
            </a:endParaRPr>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3200" dirty="0" smtClean="0"/>
          </a:p>
          <a:p>
            <a:pPr algn="ctr" rtl="0"/>
            <a:endParaRPr lang="en-US" sz="2800" dirty="0" smtClean="0">
              <a:solidFill>
                <a:schemeClr val="tx1">
                  <a:lumMod val="95000"/>
                  <a:lumOff val="5000"/>
                </a:schemeClr>
              </a:solidFill>
            </a:endParaRPr>
          </a:p>
          <a:p>
            <a:pPr algn="ctr" rtl="0"/>
            <a:endParaRPr lang="en-US" sz="2800" dirty="0" smtClean="0">
              <a:solidFill>
                <a:schemeClr val="tx1">
                  <a:lumMod val="95000"/>
                  <a:lumOff val="5000"/>
                </a:schemeClr>
              </a:solidFill>
            </a:endParaRPr>
          </a:p>
          <a:p>
            <a:pPr algn="ctr" rtl="0"/>
            <a:endParaRPr lang="en-US" sz="2800" dirty="0" smtClean="0">
              <a:solidFill>
                <a:schemeClr val="tx1">
                  <a:lumMod val="95000"/>
                  <a:lumOff val="5000"/>
                </a:schemeClr>
              </a:solidFill>
            </a:endParaRPr>
          </a:p>
          <a:p>
            <a:pPr algn="ctr" rtl="0"/>
            <a:endParaRPr lang="en-US" sz="2800" dirty="0" smtClean="0">
              <a:solidFill>
                <a:schemeClr val="tx1">
                  <a:lumMod val="95000"/>
                  <a:lumOff val="5000"/>
                </a:schemeClr>
              </a:solidFill>
            </a:endParaRPr>
          </a:p>
          <a:p>
            <a:pPr algn="ctr" rtl="0"/>
            <a:endParaRPr lang="en-US" sz="2800" dirty="0" smtClean="0">
              <a:solidFill>
                <a:schemeClr val="tx1">
                  <a:lumMod val="95000"/>
                  <a:lumOff val="5000"/>
                </a:schemeClr>
              </a:solidFill>
            </a:endParaRPr>
          </a:p>
          <a:p>
            <a:pPr algn="ctr" rtl="0"/>
            <a:endParaRPr lang="en-US" sz="2800" dirty="0" smtClean="0">
              <a:solidFill>
                <a:schemeClr val="tx1">
                  <a:lumMod val="95000"/>
                  <a:lumOff val="5000"/>
                </a:schemeClr>
              </a:solidFill>
            </a:endParaRPr>
          </a:p>
          <a:p>
            <a:pPr algn="ctr" rtl="0"/>
            <a:r>
              <a:rPr lang="en-US" sz="2500" dirty="0" smtClean="0">
                <a:solidFill>
                  <a:schemeClr val="tx1">
                    <a:lumMod val="95000"/>
                    <a:lumOff val="5000"/>
                  </a:schemeClr>
                </a:solidFill>
              </a:rPr>
              <a:t>*Higher scores in mental health indicating mental health is lower.</a:t>
            </a:r>
          </a:p>
          <a:p>
            <a:pPr algn="ctr" rtl="0"/>
            <a:r>
              <a:rPr lang="en-US" sz="2500" dirty="0" smtClean="0">
                <a:solidFill>
                  <a:schemeClr val="tx1">
                    <a:lumMod val="95000"/>
                    <a:lumOff val="5000"/>
                  </a:schemeClr>
                </a:solidFill>
              </a:rPr>
              <a:t> **Higher scores in the power structure in family indicating power structure is more egalitarianism</a:t>
            </a:r>
          </a:p>
          <a:p>
            <a:pPr algn="ctr" rtl="0"/>
            <a:endParaRPr lang="en-US" sz="2500" dirty="0" smtClean="0">
              <a:solidFill>
                <a:schemeClr val="tx1">
                  <a:lumMod val="95000"/>
                  <a:lumOff val="5000"/>
                </a:schemeClr>
              </a:solidFill>
            </a:endParaRPr>
          </a:p>
          <a:p>
            <a:pPr algn="just" rtl="0"/>
            <a:r>
              <a:rPr lang="en-US" sz="2800" dirty="0" smtClean="0">
                <a:solidFill>
                  <a:schemeClr val="tx1">
                    <a:lumMod val="95000"/>
                    <a:lumOff val="5000"/>
                  </a:schemeClr>
                </a:solidFill>
              </a:rPr>
              <a:t>Means and standard deviations for all variables employed in the analysis are shown in Table 1, separately for retirees and employees. </a:t>
            </a:r>
            <a:endParaRPr lang="fa-IR" sz="3200" dirty="0"/>
          </a:p>
        </p:txBody>
      </p:sp>
      <p:sp>
        <p:nvSpPr>
          <p:cNvPr id="12" name="Snip Diagonal Corner Rectangle 11"/>
          <p:cNvSpPr/>
          <p:nvPr/>
        </p:nvSpPr>
        <p:spPr>
          <a:xfrm>
            <a:off x="457200" y="304800"/>
            <a:ext cx="43053000" cy="2895600"/>
          </a:xfrm>
          <a:prstGeom prst="snip2DiagRect">
            <a:avLst/>
          </a:prstGeom>
        </p:spPr>
        <p:style>
          <a:lnRef idx="2">
            <a:schemeClr val="dk1"/>
          </a:lnRef>
          <a:fillRef idx="1">
            <a:schemeClr val="lt1"/>
          </a:fillRef>
          <a:effectRef idx="0">
            <a:schemeClr val="dk1"/>
          </a:effectRef>
          <a:fontRef idx="minor">
            <a:schemeClr val="dk1"/>
          </a:fontRef>
        </p:style>
        <p:txBody>
          <a:bodyPr rtlCol="1" anchor="ctr"/>
          <a:lstStyle/>
          <a:p>
            <a:pPr algn="ctr" rtl="0"/>
            <a:r>
              <a:rPr lang="en-US" sz="4000" dirty="0" smtClean="0">
                <a:latin typeface="Arial Black" pitchFamily="34" charset="0"/>
              </a:rPr>
              <a:t>	Comparison </a:t>
            </a:r>
            <a:r>
              <a:rPr lang="en-US" sz="4000" dirty="0" smtClean="0">
                <a:latin typeface="Arial Black" pitchFamily="34" charset="0"/>
              </a:rPr>
              <a:t>of mental health and power structure in family and marital conflicts</a:t>
            </a:r>
          </a:p>
          <a:p>
            <a:pPr algn="ctr" rtl="0"/>
            <a:r>
              <a:rPr lang="en-US" sz="4000" dirty="0" smtClean="0">
                <a:latin typeface="Arial Black" pitchFamily="34" charset="0"/>
              </a:rPr>
              <a:t>	 </a:t>
            </a:r>
            <a:r>
              <a:rPr lang="en-US" sz="4000" dirty="0" smtClean="0">
                <a:latin typeface="Arial Black" pitchFamily="34" charset="0"/>
              </a:rPr>
              <a:t>between male employees and male retirees</a:t>
            </a:r>
            <a:endParaRPr lang="fa-IR" sz="4000" dirty="0">
              <a:latin typeface="Arial Black" pitchFamily="34" charset="0"/>
            </a:endParaRPr>
          </a:p>
        </p:txBody>
      </p:sp>
      <p:sp>
        <p:nvSpPr>
          <p:cNvPr id="14" name="Rectangle 13"/>
          <p:cNvSpPr/>
          <p:nvPr/>
        </p:nvSpPr>
        <p:spPr>
          <a:xfrm>
            <a:off x="40386000" y="381000"/>
            <a:ext cx="2514600" cy="2743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fa-IR" sz="3200" dirty="0">
              <a:solidFill>
                <a:schemeClr val="tx1">
                  <a:lumMod val="95000"/>
                  <a:lumOff val="5000"/>
                </a:schemeClr>
              </a:solidFill>
            </a:endParaRPr>
          </a:p>
        </p:txBody>
      </p:sp>
      <p:sp>
        <p:nvSpPr>
          <p:cNvPr id="15" name="Snip Diagonal Corner Rectangle 14"/>
          <p:cNvSpPr/>
          <p:nvPr/>
        </p:nvSpPr>
        <p:spPr>
          <a:xfrm>
            <a:off x="457200" y="3352800"/>
            <a:ext cx="8077200" cy="6858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tx1">
                    <a:lumMod val="95000"/>
                    <a:lumOff val="5000"/>
                  </a:schemeClr>
                </a:solidFill>
                <a:latin typeface="Arial Black" pitchFamily="34" charset="0"/>
              </a:rPr>
              <a:t>BACKGROUND</a:t>
            </a:r>
            <a:endParaRPr lang="fa-IR" sz="3600" b="1" dirty="0">
              <a:solidFill>
                <a:schemeClr val="tx1">
                  <a:lumMod val="95000"/>
                  <a:lumOff val="5000"/>
                </a:schemeClr>
              </a:solidFill>
              <a:latin typeface="Arial Black" pitchFamily="34" charset="0"/>
            </a:endParaRPr>
          </a:p>
        </p:txBody>
      </p:sp>
      <p:sp>
        <p:nvSpPr>
          <p:cNvPr id="16" name="Snip Diagonal Corner Rectangle 15"/>
          <p:cNvSpPr/>
          <p:nvPr/>
        </p:nvSpPr>
        <p:spPr>
          <a:xfrm>
            <a:off x="381001" y="13335000"/>
            <a:ext cx="8153399" cy="6858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tx1">
                    <a:lumMod val="95000"/>
                    <a:lumOff val="5000"/>
                  </a:schemeClr>
                </a:solidFill>
                <a:latin typeface="Arial Black" pitchFamily="34" charset="0"/>
              </a:rPr>
              <a:t>OBJECTIVES</a:t>
            </a:r>
            <a:endParaRPr lang="fa-IR" sz="3600" b="1" dirty="0">
              <a:solidFill>
                <a:schemeClr val="tx1">
                  <a:lumMod val="95000"/>
                  <a:lumOff val="5000"/>
                </a:schemeClr>
              </a:solidFill>
              <a:latin typeface="Arial Black" pitchFamily="34" charset="0"/>
            </a:endParaRPr>
          </a:p>
        </p:txBody>
      </p:sp>
      <p:sp>
        <p:nvSpPr>
          <p:cNvPr id="17" name="Snip Diagonal Corner Rectangle 16"/>
          <p:cNvSpPr/>
          <p:nvPr/>
        </p:nvSpPr>
        <p:spPr>
          <a:xfrm>
            <a:off x="304801" y="16840200"/>
            <a:ext cx="8229600" cy="8382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b="1" dirty="0" smtClean="0">
                <a:solidFill>
                  <a:schemeClr val="tx1">
                    <a:lumMod val="95000"/>
                    <a:lumOff val="5000"/>
                  </a:schemeClr>
                </a:solidFill>
                <a:latin typeface="Arial Black" pitchFamily="34" charset="0"/>
              </a:rPr>
              <a:t>MATERIALS &amp; METHODS</a:t>
            </a:r>
            <a:endParaRPr lang="fa-IR" sz="3600" b="1" dirty="0">
              <a:solidFill>
                <a:schemeClr val="tx1">
                  <a:lumMod val="95000"/>
                  <a:lumOff val="5000"/>
                </a:schemeClr>
              </a:solidFill>
              <a:latin typeface="Arial Black" pitchFamily="34" charset="0"/>
            </a:endParaRPr>
          </a:p>
        </p:txBody>
      </p:sp>
      <p:sp>
        <p:nvSpPr>
          <p:cNvPr id="18" name="Snip Diagonal Corner Rectangle 17"/>
          <p:cNvSpPr/>
          <p:nvPr/>
        </p:nvSpPr>
        <p:spPr>
          <a:xfrm>
            <a:off x="8839200" y="3352800"/>
            <a:ext cx="34747200" cy="6096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chemeClr val="tx1">
                    <a:lumMod val="95000"/>
                    <a:lumOff val="5000"/>
                  </a:schemeClr>
                </a:solidFill>
                <a:latin typeface="Arial Black" pitchFamily="34" charset="0"/>
              </a:rPr>
              <a:t>RESULTS</a:t>
            </a:r>
            <a:endParaRPr lang="fa-IR" sz="4000" b="1" dirty="0">
              <a:solidFill>
                <a:schemeClr val="tx1">
                  <a:lumMod val="95000"/>
                  <a:lumOff val="5000"/>
                </a:schemeClr>
              </a:solidFill>
              <a:latin typeface="Arial Black" pitchFamily="34" charset="0"/>
            </a:endParaRPr>
          </a:p>
        </p:txBody>
      </p:sp>
      <p:sp>
        <p:nvSpPr>
          <p:cNvPr id="20" name="Snip Diagonal Corner Rectangle 19"/>
          <p:cNvSpPr/>
          <p:nvPr/>
        </p:nvSpPr>
        <p:spPr>
          <a:xfrm>
            <a:off x="8686800" y="21107400"/>
            <a:ext cx="11277600" cy="6096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solidFill>
                  <a:schemeClr val="tx1">
                    <a:lumMod val="95000"/>
                    <a:lumOff val="5000"/>
                  </a:schemeClr>
                </a:solidFill>
                <a:latin typeface="Arial Black" pitchFamily="34" charset="0"/>
              </a:rPr>
              <a:t>SAMMARY</a:t>
            </a:r>
            <a:endParaRPr lang="fa-IR" sz="3600" dirty="0">
              <a:solidFill>
                <a:schemeClr val="tx1">
                  <a:lumMod val="95000"/>
                  <a:lumOff val="5000"/>
                </a:schemeClr>
              </a:solidFill>
              <a:latin typeface="Arial Black" pitchFamily="34" charset="0"/>
            </a:endParaRPr>
          </a:p>
        </p:txBody>
      </p:sp>
      <p:sp>
        <p:nvSpPr>
          <p:cNvPr id="21" name="Rectangle 20"/>
          <p:cNvSpPr/>
          <p:nvPr/>
        </p:nvSpPr>
        <p:spPr>
          <a:xfrm>
            <a:off x="8686800" y="21869400"/>
            <a:ext cx="11277600" cy="7620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rtl="0"/>
            <a:r>
              <a:rPr lang="en-US" sz="2800" dirty="0" smtClean="0">
                <a:solidFill>
                  <a:schemeClr val="tx1">
                    <a:lumMod val="95000"/>
                    <a:lumOff val="5000"/>
                  </a:schemeClr>
                </a:solidFill>
              </a:rPr>
              <a:t>Job role is one of the most important roles people play. Losing job role is an unexpected disconnection that occurs in the lives of the elderly. Retirement does not only affect the retired but also affects other family members. Usually, men are more likely to experience these problems than women. Purpose of this study was to comparison of mental health and power structure in family and marital conflicts between male employees and male retiree. Methodology &amp; Theoretical Orientation: This research was a descriptive cross-sectional study. The subjects respond to three questionnaires of General health (GHQ_28), Power structure in family and marital conflicts. For data analysis we used from statistical indicators of mean, standard deviation and independent t-test.  Crisis theory was utilized to focus on the difference Between Mental Health, power structure in family and marital conflicts between male employees and male retirees. Findings: This research showed that there are significant differences between male employees and male retirees in mental health, power structure in family and marital conflicts. Conclusion &amp; Significance: The results of this study, shows that retiring employees reduce their general health and affect in power structure in family and marital conflicts.</a:t>
            </a:r>
            <a:endParaRPr lang="fa-IR" sz="2800" dirty="0">
              <a:solidFill>
                <a:schemeClr val="tx1">
                  <a:lumMod val="95000"/>
                  <a:lumOff val="5000"/>
                </a:schemeClr>
              </a:solidFill>
            </a:endParaRPr>
          </a:p>
        </p:txBody>
      </p:sp>
      <p:sp>
        <p:nvSpPr>
          <p:cNvPr id="22" name="Rectangle 21"/>
          <p:cNvSpPr/>
          <p:nvPr/>
        </p:nvSpPr>
        <p:spPr>
          <a:xfrm>
            <a:off x="20116800" y="4191000"/>
            <a:ext cx="12268200" cy="155448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800" dirty="0" smtClean="0">
                <a:solidFill>
                  <a:schemeClr val="tx1">
                    <a:lumMod val="95000"/>
                    <a:lumOff val="5000"/>
                  </a:schemeClr>
                </a:solidFill>
                <a:latin typeface="Arial Black" pitchFamily="34" charset="0"/>
              </a:rPr>
              <a:t>Table2. Differences between retirees and employees in mental health, power structure in family and marital conflicts, by t-test</a:t>
            </a: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fa-IR" sz="2800" dirty="0" smtClean="0">
              <a:solidFill>
                <a:schemeClr val="tx1">
                  <a:lumMod val="95000"/>
                  <a:lumOff val="5000"/>
                </a:schemeClr>
              </a:solidFill>
              <a:latin typeface="Arial Black" pitchFamily="34" charset="0"/>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en-US" sz="2800" dirty="0" smtClean="0">
              <a:solidFill>
                <a:schemeClr val="tx1">
                  <a:lumMod val="95000"/>
                  <a:lumOff val="5000"/>
                </a:schemeClr>
              </a:solidFill>
            </a:endParaRPr>
          </a:p>
          <a:p>
            <a:pPr algn="ctr"/>
            <a:endParaRPr lang="fa-IR" dirty="0">
              <a:solidFill>
                <a:schemeClr val="tx1">
                  <a:lumMod val="95000"/>
                  <a:lumOff val="5000"/>
                </a:schemeClr>
              </a:solidFill>
            </a:endParaRPr>
          </a:p>
        </p:txBody>
      </p:sp>
      <p:sp>
        <p:nvSpPr>
          <p:cNvPr id="24" name="Snip Diagonal Corner Rectangle 23"/>
          <p:cNvSpPr/>
          <p:nvPr/>
        </p:nvSpPr>
        <p:spPr>
          <a:xfrm>
            <a:off x="20116800" y="20040600"/>
            <a:ext cx="10896600" cy="6096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solidFill>
                  <a:schemeClr val="tx1">
                    <a:lumMod val="95000"/>
                    <a:lumOff val="5000"/>
                  </a:schemeClr>
                </a:solidFill>
                <a:latin typeface="Arial Black" pitchFamily="34" charset="0"/>
              </a:rPr>
              <a:t>CONCLUSIONS</a:t>
            </a:r>
            <a:endParaRPr lang="fa-IR" sz="3600" dirty="0">
              <a:solidFill>
                <a:schemeClr val="tx1">
                  <a:lumMod val="95000"/>
                  <a:lumOff val="5000"/>
                </a:schemeClr>
              </a:solidFill>
              <a:latin typeface="Arial Black" pitchFamily="34" charset="0"/>
            </a:endParaRPr>
          </a:p>
        </p:txBody>
      </p:sp>
      <p:sp>
        <p:nvSpPr>
          <p:cNvPr id="25" name="Rectangle 24"/>
          <p:cNvSpPr/>
          <p:nvPr/>
        </p:nvSpPr>
        <p:spPr>
          <a:xfrm>
            <a:off x="20116800" y="20726400"/>
            <a:ext cx="10896600" cy="118872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2800" dirty="0" smtClean="0">
                <a:solidFill>
                  <a:schemeClr val="tx1">
                    <a:lumMod val="95000"/>
                    <a:lumOff val="5000"/>
                  </a:schemeClr>
                </a:solidFill>
              </a:rPr>
              <a:t>The results of hypothetical analysis showed that there are significant differences between male employees and male retirees in mental health. This result is supported by the findings of </a:t>
            </a:r>
            <a:r>
              <a:rPr lang="en-US" sz="2800" dirty="0" err="1" smtClean="0">
                <a:solidFill>
                  <a:schemeClr val="tx1">
                    <a:lumMod val="95000"/>
                    <a:lumOff val="5000"/>
                  </a:schemeClr>
                </a:solidFill>
              </a:rPr>
              <a:t>Kianpoor</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Ghahfarokhie</a:t>
            </a:r>
            <a:r>
              <a:rPr lang="en-US" sz="2800" dirty="0" smtClean="0">
                <a:solidFill>
                  <a:schemeClr val="tx1">
                    <a:lumMod val="95000"/>
                    <a:lumOff val="5000"/>
                  </a:schemeClr>
                </a:solidFill>
              </a:rPr>
              <a:t> &amp; </a:t>
            </a:r>
            <a:r>
              <a:rPr lang="en-US" sz="2800" dirty="0" err="1" smtClean="0">
                <a:solidFill>
                  <a:schemeClr val="tx1">
                    <a:lumMod val="95000"/>
                    <a:lumOff val="5000"/>
                  </a:schemeClr>
                </a:solidFill>
              </a:rPr>
              <a:t>Zandian</a:t>
            </a:r>
            <a:r>
              <a:rPr lang="en-US" sz="2800" dirty="0" smtClean="0">
                <a:solidFill>
                  <a:schemeClr val="tx1">
                    <a:lumMod val="95000"/>
                    <a:lumOff val="5000"/>
                  </a:schemeClr>
                </a:solidFill>
              </a:rPr>
              <a:t> (2010), </a:t>
            </a:r>
            <a:r>
              <a:rPr lang="en-US" sz="2800" dirty="0" err="1" smtClean="0">
                <a:solidFill>
                  <a:schemeClr val="tx1">
                    <a:lumMod val="95000"/>
                    <a:lumOff val="5000"/>
                  </a:schemeClr>
                </a:solidFill>
              </a:rPr>
              <a:t>Golparvar</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Bozorgmehri</a:t>
            </a:r>
            <a:r>
              <a:rPr lang="en-US" sz="2800" dirty="0" smtClean="0">
                <a:solidFill>
                  <a:schemeClr val="tx1">
                    <a:lumMod val="95000"/>
                    <a:lumOff val="5000"/>
                  </a:schemeClr>
                </a:solidFill>
              </a:rPr>
              <a:t> &amp; </a:t>
            </a:r>
            <a:r>
              <a:rPr lang="en-US" sz="2800" dirty="0" err="1" smtClean="0">
                <a:solidFill>
                  <a:schemeClr val="tx1">
                    <a:lumMod val="95000"/>
                    <a:lumOff val="5000"/>
                  </a:schemeClr>
                </a:solidFill>
              </a:rPr>
              <a:t>Kazemi</a:t>
            </a:r>
            <a:r>
              <a:rPr lang="en-US" sz="2800" dirty="0" smtClean="0">
                <a:solidFill>
                  <a:schemeClr val="tx1">
                    <a:lumMod val="95000"/>
                    <a:lumOff val="5000"/>
                  </a:schemeClr>
                </a:solidFill>
              </a:rPr>
              <a:t> (2011), and </a:t>
            </a:r>
            <a:r>
              <a:rPr lang="en-US" sz="2800" dirty="0" err="1" smtClean="0">
                <a:solidFill>
                  <a:schemeClr val="tx1">
                    <a:lumMod val="95000"/>
                    <a:lumOff val="5000"/>
                  </a:schemeClr>
                </a:solidFill>
              </a:rPr>
              <a:t>Clouston</a:t>
            </a:r>
            <a:r>
              <a:rPr lang="en-US" sz="2800" dirty="0" smtClean="0">
                <a:solidFill>
                  <a:schemeClr val="tx1">
                    <a:lumMod val="95000"/>
                    <a:lumOff val="5000"/>
                  </a:schemeClr>
                </a:solidFill>
              </a:rPr>
              <a:t> &amp; Denier (2017). Retiring whenever possible is an important and traumatic experience. It is difficult for many retirees to adapt to life without job, because they feel that they have lost their base. Retirement for many means the lack of regular relationship with others; Leisure activities and retirement entertainment for some individuals are so low that they feel boring and meaningless (Gibson &amp; Mitchell, 2003/2010). The results of hypothetical analysis showed that there are significant differences between male employees and male retirees in power structure in family. This result is supported by the finding of Roebuck &amp; </a:t>
            </a:r>
            <a:r>
              <a:rPr lang="en-US" sz="2800" dirty="0" err="1" smtClean="0">
                <a:solidFill>
                  <a:schemeClr val="tx1">
                    <a:lumMod val="95000"/>
                    <a:lumOff val="5000"/>
                  </a:schemeClr>
                </a:solidFill>
              </a:rPr>
              <a:t>Bulanda</a:t>
            </a:r>
            <a:r>
              <a:rPr lang="en-US" sz="2800" dirty="0" smtClean="0">
                <a:solidFill>
                  <a:schemeClr val="tx1">
                    <a:lumMod val="95000"/>
                    <a:lumOff val="5000"/>
                  </a:schemeClr>
                </a:solidFill>
              </a:rPr>
              <a:t> (2011). Retirement can make a lot of changes in normal marriage relationships. Retirement changes in roles that cause significant changes in family relationships (</a:t>
            </a:r>
            <a:r>
              <a:rPr lang="en-US" sz="2800" dirty="0" err="1" smtClean="0">
                <a:solidFill>
                  <a:schemeClr val="tx1">
                    <a:lumMod val="95000"/>
                    <a:lumOff val="5000"/>
                  </a:schemeClr>
                </a:solidFill>
              </a:rPr>
              <a:t>Mishara</a:t>
            </a:r>
            <a:r>
              <a:rPr lang="en-US" sz="2800" dirty="0" smtClean="0">
                <a:solidFill>
                  <a:schemeClr val="tx1">
                    <a:lumMod val="95000"/>
                    <a:lumOff val="5000"/>
                  </a:schemeClr>
                </a:solidFill>
              </a:rPr>
              <a:t>, </a:t>
            </a:r>
            <a:r>
              <a:rPr lang="en-US" sz="2800" dirty="0" err="1" smtClean="0">
                <a:solidFill>
                  <a:schemeClr val="tx1">
                    <a:lumMod val="95000"/>
                    <a:lumOff val="5000"/>
                  </a:schemeClr>
                </a:solidFill>
              </a:rPr>
              <a:t>Raydel</a:t>
            </a:r>
            <a:r>
              <a:rPr lang="en-US" sz="2800" dirty="0" smtClean="0">
                <a:solidFill>
                  <a:schemeClr val="tx1">
                    <a:lumMod val="95000"/>
                    <a:lumOff val="5000"/>
                  </a:schemeClr>
                </a:solidFill>
              </a:rPr>
              <a:t>, 1986/1988). The results of hypothetical analysis showed that there are significant differences between male employees and male retirees in marital conflicts. This result is supported by the findings of Lee and </a:t>
            </a:r>
            <a:r>
              <a:rPr lang="en-US" sz="2800" dirty="0" err="1" smtClean="0">
                <a:solidFill>
                  <a:schemeClr val="tx1">
                    <a:lumMod val="95000"/>
                    <a:lumOff val="5000"/>
                  </a:schemeClr>
                </a:solidFill>
              </a:rPr>
              <a:t>Shehan</a:t>
            </a:r>
            <a:r>
              <a:rPr lang="en-US" sz="2800" dirty="0" smtClean="0">
                <a:solidFill>
                  <a:schemeClr val="tx1">
                    <a:lumMod val="95000"/>
                    <a:lumOff val="5000"/>
                  </a:schemeClr>
                </a:solidFill>
              </a:rPr>
              <a:t> (1989), Myers &amp; Booth (1996), and Chalmers &amp; Milan (2005). Because many couples spend much more time together than they did prior to retirement, both the strengths and weaknesses of their relationship may become more apparent. Couples may become more sensitive to particular aspects of their relationship and look anew at their individual goals and their goals as a couple (</a:t>
            </a:r>
            <a:r>
              <a:rPr lang="en-US" sz="2800" dirty="0" err="1" smtClean="0">
                <a:solidFill>
                  <a:schemeClr val="tx1">
                    <a:lumMod val="95000"/>
                    <a:lumOff val="5000"/>
                  </a:schemeClr>
                </a:solidFill>
              </a:rPr>
              <a:t>Dorfman</a:t>
            </a:r>
            <a:r>
              <a:rPr lang="en-US" sz="2800" dirty="0" smtClean="0">
                <a:solidFill>
                  <a:schemeClr val="tx1">
                    <a:lumMod val="95000"/>
                    <a:lumOff val="5000"/>
                  </a:schemeClr>
                </a:solidFill>
              </a:rPr>
              <a:t>, 2003). The rise in marital interaction resulting from retirement can be viewed as an invasion of privacy that results in tension and disruption (Myers &amp; Booth, 1996).</a:t>
            </a:r>
            <a:endParaRPr lang="fa-IR" sz="2800" dirty="0">
              <a:solidFill>
                <a:schemeClr val="tx1">
                  <a:lumMod val="95000"/>
                  <a:lumOff val="5000"/>
                </a:schemeClr>
              </a:solidFill>
            </a:endParaRPr>
          </a:p>
        </p:txBody>
      </p:sp>
      <p:sp>
        <p:nvSpPr>
          <p:cNvPr id="27" name="Rectangle 26"/>
          <p:cNvSpPr/>
          <p:nvPr/>
        </p:nvSpPr>
        <p:spPr>
          <a:xfrm>
            <a:off x="32613600" y="14173200"/>
            <a:ext cx="10972800" cy="83058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sp>
        <p:nvSpPr>
          <p:cNvPr id="28" name="Snip Diagonal Corner Rectangle 27"/>
          <p:cNvSpPr/>
          <p:nvPr/>
        </p:nvSpPr>
        <p:spPr>
          <a:xfrm>
            <a:off x="31242000" y="22631400"/>
            <a:ext cx="12344400" cy="6096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solidFill>
                  <a:schemeClr val="tx1">
                    <a:lumMod val="95000"/>
                    <a:lumOff val="5000"/>
                  </a:schemeClr>
                </a:solidFill>
                <a:latin typeface="Arial Black" pitchFamily="34" charset="0"/>
              </a:rPr>
              <a:t>REFERENCES</a:t>
            </a:r>
            <a:endParaRPr lang="fa-IR" sz="3600" dirty="0">
              <a:solidFill>
                <a:schemeClr val="tx1">
                  <a:lumMod val="95000"/>
                  <a:lumOff val="5000"/>
                </a:schemeClr>
              </a:solidFill>
              <a:latin typeface="Arial Black" pitchFamily="34" charset="0"/>
            </a:endParaRPr>
          </a:p>
        </p:txBody>
      </p:sp>
      <p:sp>
        <p:nvSpPr>
          <p:cNvPr id="29" name="Rectangle 28"/>
          <p:cNvSpPr/>
          <p:nvPr/>
        </p:nvSpPr>
        <p:spPr>
          <a:xfrm>
            <a:off x="31242000" y="23317200"/>
            <a:ext cx="12420600" cy="9296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2800" dirty="0" smtClean="0">
                <a:solidFill>
                  <a:schemeClr val="tx1"/>
                </a:solidFill>
              </a:rPr>
              <a:t>1- Chalmers, L., Milan, A. (2005). Marital satisfaction during the retirement years. Canadian Social Trends, (76): 14-17. 2- </a:t>
            </a:r>
            <a:r>
              <a:rPr lang="en-US" sz="2800" dirty="0" err="1" smtClean="0">
                <a:solidFill>
                  <a:schemeClr val="tx1"/>
                </a:solidFill>
              </a:rPr>
              <a:t>Clouston</a:t>
            </a:r>
            <a:r>
              <a:rPr lang="en-US" sz="2800" dirty="0" smtClean="0">
                <a:solidFill>
                  <a:schemeClr val="tx1"/>
                </a:solidFill>
              </a:rPr>
              <a:t>, S.A.P., Denier, N. (2017). Mental retirement and health selection: Analyses from the U.S. Health and Retirement Study. Social Science &amp; Medicine. 178: 78-86. 3-Clouston, SA., Denier, N. (2017). Mental retirement and health selection: Analyses from the U.S. Health and Retirement Study. Social Science &amp; Medicine, 178: 78-86. 4-Dorfman, T.L. (2003). Retirement and family relationship: an opportunity in later life. American Society on Aging, 8 (2): 74-79. 5- Gibson, R.N., Mitchell, M. (2010). Introduction to counseling and guidance 6th ed. (B. </a:t>
            </a:r>
            <a:r>
              <a:rPr lang="en-US" sz="2800" dirty="0" err="1" smtClean="0">
                <a:solidFill>
                  <a:schemeClr val="tx1"/>
                </a:solidFill>
              </a:rPr>
              <a:t>Sanaei</a:t>
            </a:r>
            <a:r>
              <a:rPr lang="en-US" sz="2800" dirty="0" smtClean="0">
                <a:solidFill>
                  <a:schemeClr val="tx1"/>
                </a:solidFill>
              </a:rPr>
              <a:t> et al). Tehran: </a:t>
            </a:r>
            <a:r>
              <a:rPr lang="en-US" sz="2800" dirty="0" err="1" smtClean="0">
                <a:solidFill>
                  <a:schemeClr val="tx1"/>
                </a:solidFill>
              </a:rPr>
              <a:t>Roshd</a:t>
            </a:r>
            <a:r>
              <a:rPr lang="en-US" sz="2800" dirty="0" smtClean="0">
                <a:solidFill>
                  <a:schemeClr val="tx1"/>
                </a:solidFill>
              </a:rPr>
              <a:t> (Original work published 2003). 6- </a:t>
            </a:r>
            <a:r>
              <a:rPr lang="en-US" sz="2800" dirty="0" err="1" smtClean="0">
                <a:solidFill>
                  <a:schemeClr val="tx1"/>
                </a:solidFill>
              </a:rPr>
              <a:t>Golparvar</a:t>
            </a:r>
            <a:r>
              <a:rPr lang="en-US" sz="2800" dirty="0" smtClean="0">
                <a:solidFill>
                  <a:schemeClr val="tx1"/>
                </a:solidFill>
              </a:rPr>
              <a:t>, M., </a:t>
            </a:r>
            <a:r>
              <a:rPr lang="en-US" sz="2800" dirty="0" err="1" smtClean="0">
                <a:solidFill>
                  <a:schemeClr val="tx1"/>
                </a:solidFill>
              </a:rPr>
              <a:t>Bozorgmehri</a:t>
            </a:r>
            <a:r>
              <a:rPr lang="en-US" sz="2800" dirty="0" smtClean="0">
                <a:solidFill>
                  <a:schemeClr val="tx1"/>
                </a:solidFill>
              </a:rPr>
              <a:t>, K., </a:t>
            </a:r>
            <a:r>
              <a:rPr lang="en-US" sz="2800" dirty="0" err="1" smtClean="0">
                <a:solidFill>
                  <a:schemeClr val="tx1"/>
                </a:solidFill>
              </a:rPr>
              <a:t>Kazemi</a:t>
            </a:r>
            <a:r>
              <a:rPr lang="en-US" sz="2800" dirty="0" smtClean="0">
                <a:solidFill>
                  <a:schemeClr val="tx1"/>
                </a:solidFill>
              </a:rPr>
              <a:t>, M. (2011). Integrative relationship between retirement syndromes components with general health symptoms among retired adults. Iranian </a:t>
            </a:r>
            <a:r>
              <a:rPr lang="en-US" sz="2800" dirty="0" err="1" smtClean="0">
                <a:solidFill>
                  <a:schemeClr val="tx1"/>
                </a:solidFill>
              </a:rPr>
              <a:t>Jornal</a:t>
            </a:r>
            <a:r>
              <a:rPr lang="en-US" sz="2800" dirty="0" smtClean="0">
                <a:solidFill>
                  <a:schemeClr val="tx1"/>
                </a:solidFill>
              </a:rPr>
              <a:t> of Ageing, 6(20): 15-25. 7- </a:t>
            </a:r>
            <a:r>
              <a:rPr lang="en-US" sz="2800" dirty="0" err="1" smtClean="0">
                <a:solidFill>
                  <a:schemeClr val="tx1"/>
                </a:solidFill>
              </a:rPr>
              <a:t>Kianpoor</a:t>
            </a:r>
            <a:r>
              <a:rPr lang="en-US" sz="2800" dirty="0" smtClean="0">
                <a:solidFill>
                  <a:schemeClr val="tx1"/>
                </a:solidFill>
              </a:rPr>
              <a:t> </a:t>
            </a:r>
            <a:r>
              <a:rPr lang="en-US" sz="2800" dirty="0" err="1" smtClean="0">
                <a:solidFill>
                  <a:schemeClr val="tx1"/>
                </a:solidFill>
              </a:rPr>
              <a:t>Ghahfarokhie</a:t>
            </a:r>
            <a:r>
              <a:rPr lang="en-US" sz="2800" dirty="0" smtClean="0">
                <a:solidFill>
                  <a:schemeClr val="tx1"/>
                </a:solidFill>
              </a:rPr>
              <a:t>, F., </a:t>
            </a:r>
            <a:r>
              <a:rPr lang="en-US" sz="2800" dirty="0" err="1" smtClean="0">
                <a:solidFill>
                  <a:schemeClr val="tx1"/>
                </a:solidFill>
              </a:rPr>
              <a:t>Zandian</a:t>
            </a:r>
            <a:r>
              <a:rPr lang="en-US" sz="2800" dirty="0" smtClean="0">
                <a:solidFill>
                  <a:schemeClr val="tx1"/>
                </a:solidFill>
              </a:rPr>
              <a:t>, </a:t>
            </a:r>
            <a:r>
              <a:rPr lang="en-US" sz="2800" dirty="0" err="1" smtClean="0">
                <a:solidFill>
                  <a:schemeClr val="tx1"/>
                </a:solidFill>
              </a:rPr>
              <a:t>Kh</a:t>
            </a:r>
            <a:r>
              <a:rPr lang="en-US" sz="2800" dirty="0" smtClean="0">
                <a:solidFill>
                  <a:schemeClr val="tx1"/>
                </a:solidFill>
              </a:rPr>
              <a:t>. (2010). Evaluation of Health Position in Retired </a:t>
            </a:r>
            <a:r>
              <a:rPr lang="en-US" sz="2800" dirty="0" err="1" smtClean="0">
                <a:solidFill>
                  <a:schemeClr val="tx1"/>
                </a:solidFill>
              </a:rPr>
              <a:t>Ahvazian</a:t>
            </a:r>
            <a:r>
              <a:rPr lang="en-US" sz="2800" dirty="0" smtClean="0">
                <a:solidFill>
                  <a:schemeClr val="tx1"/>
                </a:solidFill>
              </a:rPr>
              <a:t> Residents. Journal of Medicine, 5: 427-434. 8- Lee, G.R., </a:t>
            </a:r>
            <a:r>
              <a:rPr lang="en-US" sz="2800" dirty="0" err="1" smtClean="0">
                <a:solidFill>
                  <a:schemeClr val="tx1"/>
                </a:solidFill>
              </a:rPr>
              <a:t>Shehan</a:t>
            </a:r>
            <a:r>
              <a:rPr lang="en-US" sz="2800" dirty="0" smtClean="0">
                <a:solidFill>
                  <a:schemeClr val="tx1"/>
                </a:solidFill>
              </a:rPr>
              <a:t>, C.L (1989).Retirement and Marital Satisfaction. Journal of Gerontology: Social Sciences. 44(6): 226-230. 9- </a:t>
            </a:r>
            <a:r>
              <a:rPr lang="en-US" sz="2800" dirty="0" err="1" smtClean="0">
                <a:solidFill>
                  <a:schemeClr val="tx1"/>
                </a:solidFill>
              </a:rPr>
              <a:t>Mishara</a:t>
            </a:r>
            <a:r>
              <a:rPr lang="en-US" sz="2800" dirty="0" smtClean="0">
                <a:solidFill>
                  <a:schemeClr val="tx1"/>
                </a:solidFill>
              </a:rPr>
              <a:t>, R., </a:t>
            </a:r>
            <a:r>
              <a:rPr lang="en-US" sz="2800" dirty="0" err="1" smtClean="0">
                <a:solidFill>
                  <a:schemeClr val="tx1"/>
                </a:solidFill>
              </a:rPr>
              <a:t>Raydel</a:t>
            </a:r>
            <a:r>
              <a:rPr lang="en-US" sz="2800" dirty="0" smtClean="0">
                <a:solidFill>
                  <a:schemeClr val="tx1"/>
                </a:solidFill>
              </a:rPr>
              <a:t>, R. (1988). Psychology of aging. (H. </a:t>
            </a:r>
            <a:r>
              <a:rPr lang="en-US" sz="2800" dirty="0" err="1" smtClean="0">
                <a:solidFill>
                  <a:schemeClr val="tx1"/>
                </a:solidFill>
              </a:rPr>
              <a:t>Ganji</a:t>
            </a:r>
            <a:r>
              <a:rPr lang="en-US" sz="2800" dirty="0" smtClean="0">
                <a:solidFill>
                  <a:schemeClr val="tx1"/>
                </a:solidFill>
              </a:rPr>
              <a:t>., E. </a:t>
            </a:r>
            <a:r>
              <a:rPr lang="en-US" sz="2800" dirty="0" err="1" smtClean="0">
                <a:solidFill>
                  <a:schemeClr val="tx1"/>
                </a:solidFill>
              </a:rPr>
              <a:t>Davoodian</a:t>
            </a:r>
            <a:r>
              <a:rPr lang="en-US" sz="2800" dirty="0" smtClean="0">
                <a:solidFill>
                  <a:schemeClr val="tx1"/>
                </a:solidFill>
              </a:rPr>
              <a:t> &amp; F. </a:t>
            </a:r>
            <a:r>
              <a:rPr lang="en-US" sz="2800" dirty="0" err="1" smtClean="0">
                <a:solidFill>
                  <a:schemeClr val="tx1"/>
                </a:solidFill>
              </a:rPr>
              <a:t>Habibi</a:t>
            </a:r>
            <a:r>
              <a:rPr lang="en-US" sz="2800" dirty="0" smtClean="0">
                <a:solidFill>
                  <a:schemeClr val="tx1"/>
                </a:solidFill>
              </a:rPr>
              <a:t>, Trans.). Tehran: </a:t>
            </a:r>
            <a:r>
              <a:rPr lang="en-US" sz="2800" dirty="0" err="1" smtClean="0">
                <a:solidFill>
                  <a:schemeClr val="tx1"/>
                </a:solidFill>
              </a:rPr>
              <a:t>Etelaat</a:t>
            </a:r>
            <a:r>
              <a:rPr lang="en-US" sz="2800" dirty="0" smtClean="0">
                <a:solidFill>
                  <a:schemeClr val="tx1"/>
                </a:solidFill>
              </a:rPr>
              <a:t> (Original work published 1986). 10- </a:t>
            </a:r>
            <a:r>
              <a:rPr lang="en-US" sz="2800" dirty="0" err="1" smtClean="0">
                <a:solidFill>
                  <a:schemeClr val="tx1"/>
                </a:solidFill>
              </a:rPr>
              <a:t>Mousaei</a:t>
            </a:r>
            <a:r>
              <a:rPr lang="en-US" sz="2800" dirty="0" smtClean="0">
                <a:solidFill>
                  <a:schemeClr val="tx1"/>
                </a:solidFill>
              </a:rPr>
              <a:t>, M. (2005). Social and psychological effects of retiring faculty members: Studied at Tehran University. Journal of Human Science Special Issue Management, 36: 157-180. 11- Myers, S.M., Booth, A. (1996). Men's retirement and marital quality. Journal of Family Issues, 17: 336–358. 12- Roebuck </a:t>
            </a:r>
            <a:r>
              <a:rPr lang="en-US" sz="2800" dirty="0" err="1" smtClean="0">
                <a:solidFill>
                  <a:schemeClr val="tx1"/>
                </a:solidFill>
              </a:rPr>
              <a:t>Bulanda</a:t>
            </a:r>
            <a:r>
              <a:rPr lang="en-US" sz="2800" dirty="0" smtClean="0">
                <a:solidFill>
                  <a:schemeClr val="tx1"/>
                </a:solidFill>
              </a:rPr>
              <a:t>, J. (2011). Gender, marital power, and marital quality in later life. Journal of Women and Aging, 7(23): 3-22. </a:t>
            </a:r>
            <a:endParaRPr lang="fa-IR" sz="2800" dirty="0">
              <a:solidFill>
                <a:schemeClr val="tx1"/>
              </a:solidFill>
            </a:endParaRPr>
          </a:p>
        </p:txBody>
      </p:sp>
      <p:sp>
        <p:nvSpPr>
          <p:cNvPr id="30" name="Rectangle 29"/>
          <p:cNvSpPr/>
          <p:nvPr/>
        </p:nvSpPr>
        <p:spPr>
          <a:xfrm>
            <a:off x="32613600" y="4114800"/>
            <a:ext cx="10972800" cy="96774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2800" dirty="0" smtClean="0">
                <a:solidFill>
                  <a:schemeClr val="tx1">
                    <a:lumMod val="95000"/>
                    <a:lumOff val="5000"/>
                  </a:schemeClr>
                </a:solidFill>
              </a:rPr>
              <a:t>The table 2 shows, There are significant differences between male employees and male retirees in mental health (t=-2.026, P=0.043), Somatic symptoms (t=-2.067, P=0.039), Social dysfunction (t=-2.784, P=0.006), and Depression (t=-2.069, P=0.039). There are not significant differences between male employees and male retirees in anxiety and insomnia (t=-0.378, P=0.705). There are significant differences between male employees and male retirees in Power structure in family (t=3.570, P=0.000), Family relationship patterns (t=4.592, P=0.000), and Style of power exercise in couples (t=4.992, P=0.000). There are not significant differences between male employees and male retirees in Jurisdiction in family (t=1.761, P=0.079). There are significant differences between male employees and male retirees in Marital conflicts (t=-4.911, P=0.000), Decrease in cooperation (t=-3.122, P=0.002), Decreased in sexual intercourse (t=-5.086, P=0.000), Increased emotional reactions (t=-2.378, P=0.018), Increased personal relations with his own family (t=-5.140, P=0.000), Decrease in family relationship with spouse’s relatives or friends (t=-2.387, P=0.017), Separate finances from each other (t=-5.156, P=0.000), and Decreased effective relations (t=-4.662, P=0.000). There are not significant differences between male employees and male retirees in Increase in attracting children’s supporting (t=-1.601, 0.110). Since the variances of the two groups were significantly unequal for Family relationship patterns, Marital conflicts, and its subscales (P&lt;0.05) used of </a:t>
            </a:r>
            <a:r>
              <a:rPr lang="en-US" sz="2800" dirty="0" err="1" smtClean="0">
                <a:solidFill>
                  <a:schemeClr val="tx1">
                    <a:lumMod val="95000"/>
                    <a:lumOff val="5000"/>
                  </a:schemeClr>
                </a:solidFill>
              </a:rPr>
              <a:t>t_test</a:t>
            </a:r>
            <a:r>
              <a:rPr lang="en-US" sz="2800" dirty="0" smtClean="0">
                <a:solidFill>
                  <a:schemeClr val="tx1">
                    <a:lumMod val="95000"/>
                    <a:lumOff val="5000"/>
                  </a:schemeClr>
                </a:solidFill>
              </a:rPr>
              <a:t> of unequal variances.</a:t>
            </a:r>
            <a:endParaRPr lang="fa-IR" sz="2800" dirty="0">
              <a:solidFill>
                <a:schemeClr val="tx1">
                  <a:lumMod val="95000"/>
                  <a:lumOff val="5000"/>
                </a:schemeClr>
              </a:solidFill>
            </a:endParaRPr>
          </a:p>
        </p:txBody>
      </p:sp>
      <p:sp>
        <p:nvSpPr>
          <p:cNvPr id="34" name="Rectangle 33"/>
          <p:cNvSpPr/>
          <p:nvPr/>
        </p:nvSpPr>
        <p:spPr>
          <a:xfrm>
            <a:off x="381000" y="17907000"/>
            <a:ext cx="8153400" cy="147066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3000" dirty="0" smtClean="0">
                <a:solidFill>
                  <a:schemeClr val="tx1">
                    <a:lumMod val="95000"/>
                    <a:lumOff val="5000"/>
                  </a:schemeClr>
                </a:solidFill>
              </a:rPr>
              <a:t>This research was a descriptive cross-sectional study. This study had two statistical populations. The first population includes male employees aged 40_50 years in </a:t>
            </a:r>
            <a:r>
              <a:rPr lang="en-US" sz="3000" dirty="0" err="1" smtClean="0">
                <a:solidFill>
                  <a:schemeClr val="tx1">
                    <a:lumMod val="95000"/>
                    <a:lumOff val="5000"/>
                  </a:schemeClr>
                </a:solidFill>
              </a:rPr>
              <a:t>Alborz’s</a:t>
            </a:r>
            <a:r>
              <a:rPr lang="en-US" sz="3000" dirty="0" smtClean="0">
                <a:solidFill>
                  <a:schemeClr val="tx1">
                    <a:lumMod val="95000"/>
                    <a:lumOff val="5000"/>
                  </a:schemeClr>
                </a:solidFill>
              </a:rPr>
              <a:t> Province education (4155 individuals). Inclusion criteria for this population include of age (40 to 50 years old), sex (men). Exclusion criteria were marital status (be married and not divorced) and at least 5 years have passed since their marriage. 351 individuals from the first population randomly selected clusters. The second population includes male retirees in </a:t>
            </a:r>
            <a:r>
              <a:rPr lang="en-US" sz="3000" dirty="0" err="1" smtClean="0">
                <a:solidFill>
                  <a:schemeClr val="tx1">
                    <a:lumMod val="95000"/>
                    <a:lumOff val="5000"/>
                  </a:schemeClr>
                </a:solidFill>
              </a:rPr>
              <a:t>Alborz’s</a:t>
            </a:r>
            <a:r>
              <a:rPr lang="en-US" sz="3000" dirty="0" smtClean="0">
                <a:solidFill>
                  <a:schemeClr val="tx1">
                    <a:lumMod val="95000"/>
                    <a:lumOff val="5000"/>
                  </a:schemeClr>
                </a:solidFill>
              </a:rPr>
              <a:t> Province education (6612 individuals). Determining sample size was based on </a:t>
            </a:r>
            <a:r>
              <a:rPr lang="en-US" sz="3000" dirty="0" err="1" smtClean="0">
                <a:solidFill>
                  <a:schemeClr val="tx1">
                    <a:lumMod val="95000"/>
                    <a:lumOff val="5000"/>
                  </a:schemeClr>
                </a:solidFill>
              </a:rPr>
              <a:t>Krejcie</a:t>
            </a:r>
            <a:r>
              <a:rPr lang="en-US" sz="3000" dirty="0" smtClean="0">
                <a:solidFill>
                  <a:schemeClr val="tx1">
                    <a:lumMod val="95000"/>
                    <a:lumOff val="5000"/>
                  </a:schemeClr>
                </a:solidFill>
              </a:rPr>
              <a:t> and Morgan’s table. Inclusion criteria for this population include sex (men), Can read and write, and Retired. Exclusion criteria were marital status (be married and not divorced), at least 5 years have passed since their marriage, they are not under the age of 55 years old and Have no serious physical or psychological illness. 351 individuals from the first population randomly selected clusters. 361 individuals from the second population available sampling selected. The number of subjects under the age of 55 was 20 individuals, which eventually reached 341 samples. The subjects responded to three questionnaires of General health (GHQ_28), the Power structure in family and Marital conflicts. For data analysis, we used from statistical indicators of mean, standard deviation and independent </a:t>
            </a:r>
            <a:r>
              <a:rPr lang="en-US" sz="3000" dirty="0" err="1" smtClean="0">
                <a:solidFill>
                  <a:schemeClr val="tx1">
                    <a:lumMod val="95000"/>
                    <a:lumOff val="5000"/>
                  </a:schemeClr>
                </a:solidFill>
              </a:rPr>
              <a:t>t_test</a:t>
            </a:r>
            <a:r>
              <a:rPr lang="en-US" sz="3000" dirty="0" smtClean="0">
                <a:solidFill>
                  <a:schemeClr val="tx1">
                    <a:lumMod val="95000"/>
                    <a:lumOff val="5000"/>
                  </a:schemeClr>
                </a:solidFill>
              </a:rPr>
              <a:t>.</a:t>
            </a:r>
            <a:endParaRPr lang="fa-IR" sz="3000" dirty="0">
              <a:solidFill>
                <a:schemeClr val="tx1">
                  <a:lumMod val="95000"/>
                  <a:lumOff val="5000"/>
                </a:schemeClr>
              </a:solidFill>
            </a:endParaRPr>
          </a:p>
        </p:txBody>
      </p:sp>
      <p:graphicFrame>
        <p:nvGraphicFramePr>
          <p:cNvPr id="35" name="Table 34"/>
          <p:cNvGraphicFramePr>
            <a:graphicFrameLocks noGrp="1"/>
          </p:cNvGraphicFramePr>
          <p:nvPr/>
        </p:nvGraphicFramePr>
        <p:xfrm>
          <a:off x="8686800" y="5334000"/>
          <a:ext cx="10744200" cy="12788900"/>
        </p:xfrm>
        <a:graphic>
          <a:graphicData uri="http://schemas.openxmlformats.org/drawingml/2006/table">
            <a:tbl>
              <a:tblPr rtl="1"/>
              <a:tblGrid>
                <a:gridCol w="1357856"/>
                <a:gridCol w="1384222"/>
                <a:gridCol w="1671108"/>
                <a:gridCol w="1454716"/>
                <a:gridCol w="4876298"/>
              </a:tblGrid>
              <a:tr h="812800">
                <a:tc>
                  <a:txBody>
                    <a:bodyPr/>
                    <a:lstStyle/>
                    <a:p>
                      <a:pPr algn="just" rtl="0">
                        <a:lnSpc>
                          <a:spcPct val="100000"/>
                        </a:lnSpc>
                        <a:spcAft>
                          <a:spcPts val="1000"/>
                        </a:spcAft>
                      </a:pPr>
                      <a:r>
                        <a:rPr lang="en-US" sz="2800" dirty="0">
                          <a:solidFill>
                            <a:srgbClr val="000000"/>
                          </a:solidFill>
                          <a:latin typeface="+mn-lt"/>
                          <a:ea typeface="Calibri"/>
                          <a:cs typeface="+mn-cs"/>
                        </a:rPr>
                        <a:t>S.D. </a:t>
                      </a:r>
                      <a:endParaRPr lang="en-US" sz="2800" dirty="0">
                        <a:latin typeface="+mn-lt"/>
                        <a:ea typeface="Calibri"/>
                        <a:cs typeface="+mn-cs"/>
                      </a:endParaRPr>
                    </a:p>
                    <a:p>
                      <a:pPr algn="just" rtl="0">
                        <a:lnSpc>
                          <a:spcPct val="100000"/>
                        </a:lnSpc>
                        <a:spcAft>
                          <a:spcPts val="1000"/>
                        </a:spcAft>
                      </a:pPr>
                      <a:r>
                        <a:rPr lang="en-US" sz="2800" dirty="0">
                          <a:solidFill>
                            <a:srgbClr val="000000"/>
                          </a:solidFill>
                          <a:latin typeface="+mn-lt"/>
                          <a:ea typeface="Calibri"/>
                          <a:cs typeface="+mn-cs"/>
                        </a:rPr>
                        <a:t>employees </a:t>
                      </a:r>
                      <a:endParaRPr lang="en-US" sz="2800" dirty="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dirty="0">
                          <a:solidFill>
                            <a:srgbClr val="000000"/>
                          </a:solidFill>
                          <a:latin typeface="+mn-lt"/>
                          <a:ea typeface="Calibri"/>
                          <a:cs typeface="+mn-cs"/>
                        </a:rPr>
                        <a:t>S.D. </a:t>
                      </a:r>
                      <a:endParaRPr lang="en-US" sz="2800" dirty="0">
                        <a:latin typeface="+mn-lt"/>
                        <a:ea typeface="Calibri"/>
                        <a:cs typeface="+mn-cs"/>
                      </a:endParaRPr>
                    </a:p>
                    <a:p>
                      <a:pPr algn="just" rtl="0">
                        <a:lnSpc>
                          <a:spcPct val="100000"/>
                        </a:lnSpc>
                        <a:spcAft>
                          <a:spcPts val="1000"/>
                        </a:spcAft>
                      </a:pPr>
                      <a:r>
                        <a:rPr lang="en-US" sz="2800" dirty="0">
                          <a:solidFill>
                            <a:srgbClr val="000000"/>
                          </a:solidFill>
                          <a:latin typeface="+mn-lt"/>
                          <a:ea typeface="Calibri"/>
                          <a:cs typeface="+mn-cs"/>
                        </a:rPr>
                        <a:t>retirees </a:t>
                      </a:r>
                      <a:endParaRPr lang="en-US" sz="2800" dirty="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a:solidFill>
                            <a:srgbClr val="000000"/>
                          </a:solidFill>
                          <a:latin typeface="+mn-lt"/>
                          <a:ea typeface="Calibri"/>
                          <a:cs typeface="+mn-cs"/>
                        </a:rPr>
                        <a:t>Mean </a:t>
                      </a:r>
                      <a:endParaRPr lang="en-US" sz="2800">
                        <a:latin typeface="+mn-lt"/>
                        <a:ea typeface="Calibri"/>
                        <a:cs typeface="+mn-cs"/>
                      </a:endParaRPr>
                    </a:p>
                    <a:p>
                      <a:pPr algn="just" rtl="0">
                        <a:lnSpc>
                          <a:spcPct val="100000"/>
                        </a:lnSpc>
                        <a:spcAft>
                          <a:spcPts val="1000"/>
                        </a:spcAft>
                      </a:pPr>
                      <a:r>
                        <a:rPr lang="en-US" sz="2800">
                          <a:solidFill>
                            <a:srgbClr val="000000"/>
                          </a:solidFill>
                          <a:latin typeface="+mn-lt"/>
                          <a:ea typeface="Calibri"/>
                          <a:cs typeface="+mn-cs"/>
                        </a:rPr>
                        <a:t>employees </a:t>
                      </a:r>
                      <a:endParaRPr lang="en-US" sz="280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dirty="0">
                          <a:solidFill>
                            <a:srgbClr val="000000"/>
                          </a:solidFill>
                          <a:latin typeface="+mn-lt"/>
                          <a:ea typeface="Calibri"/>
                          <a:cs typeface="+mn-cs"/>
                        </a:rPr>
                        <a:t>Mean </a:t>
                      </a:r>
                      <a:endParaRPr lang="en-US" sz="2800" dirty="0">
                        <a:latin typeface="+mn-lt"/>
                        <a:ea typeface="Calibri"/>
                        <a:cs typeface="+mn-cs"/>
                      </a:endParaRPr>
                    </a:p>
                    <a:p>
                      <a:pPr algn="just" rtl="0">
                        <a:lnSpc>
                          <a:spcPct val="100000"/>
                        </a:lnSpc>
                        <a:spcAft>
                          <a:spcPts val="1000"/>
                        </a:spcAft>
                      </a:pPr>
                      <a:r>
                        <a:rPr lang="en-US" sz="2800" dirty="0">
                          <a:solidFill>
                            <a:srgbClr val="000000"/>
                          </a:solidFill>
                          <a:latin typeface="+mn-lt"/>
                          <a:ea typeface="Calibri"/>
                          <a:cs typeface="+mn-cs"/>
                        </a:rPr>
                        <a:t>retirees </a:t>
                      </a:r>
                      <a:endParaRPr lang="en-US" sz="2800" dirty="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1">
                        <a:lnSpc>
                          <a:spcPct val="100000"/>
                        </a:lnSpc>
                      </a:pPr>
                      <a:endParaRPr lang="en-US" sz="2800" dirty="0">
                        <a:latin typeface="+mn-lt"/>
                        <a:ea typeface="Times New Roman"/>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5.54 </a:t>
                      </a:r>
                      <a:endParaRPr lang="en-US" sz="280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8.52 </a:t>
                      </a:r>
                      <a:endParaRPr lang="en-US" sz="2800" dirty="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15.12 </a:t>
                      </a:r>
                      <a:endParaRPr lang="en-US" sz="280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34.59 </a:t>
                      </a:r>
                      <a:endParaRPr lang="en-US" sz="280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Duration of marriage </a:t>
                      </a:r>
                      <a:endParaRPr lang="en-US" sz="2800" dirty="0">
                        <a:latin typeface="+mn-lt"/>
                        <a:ea typeface="Calibri"/>
                        <a:cs typeface="+mn-cs"/>
                      </a:endParaRPr>
                    </a:p>
                  </a:txBody>
                  <a:tcPr marL="68580" marR="68580" marT="7620" marB="0">
                    <a:lnL>
                      <a:noFill/>
                    </a:lnL>
                    <a:lnR>
                      <a:noFill/>
                    </a:lnR>
                    <a:lnT w="12700" cap="flat" cmpd="sng" algn="ctr">
                      <a:solidFill>
                        <a:srgbClr val="000000"/>
                      </a:solidFill>
                      <a:prstDash val="solid"/>
                      <a:round/>
                      <a:headEnd type="none" w="med" len="med"/>
                      <a:tailEnd type="none" w="med" len="med"/>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5.116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7.208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43.66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62.56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Age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17.454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16.182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22.989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25.543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Mental health*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4.749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4.505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5.721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6.438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Somatic symptoms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5.090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4.900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6.484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6.626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Anxiety and insomnia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4.572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4.384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6.667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7.601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Social dysfunction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5.082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4.732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4.117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4.878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Depression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37.579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33.266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180.328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170.839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Power structure in family </a:t>
                      </a:r>
                      <a:r>
                        <a:rPr lang="en-US" sz="2800" dirty="0" smtClean="0">
                          <a:solidFill>
                            <a:srgbClr val="000000"/>
                          </a:solidFill>
                          <a:latin typeface="+mn-lt"/>
                          <a:ea typeface="Calibri"/>
                          <a:cs typeface="+mn-cs"/>
                        </a:rPr>
                        <a:t>**</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21.082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21.823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91.675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88.842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Jurisdiction in family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12.912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10.959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62.396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58.269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smtClean="0">
                          <a:solidFill>
                            <a:srgbClr val="000000"/>
                          </a:solidFill>
                          <a:latin typeface="+mn-lt"/>
                          <a:ea typeface="Calibri"/>
                          <a:cs typeface="+mn-cs"/>
                        </a:rPr>
                        <a:t>Family relationship patterns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6.978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6.532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26.256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23.729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smtClean="0">
                          <a:solidFill>
                            <a:srgbClr val="000000"/>
                          </a:solidFill>
                          <a:latin typeface="+mn-lt"/>
                          <a:ea typeface="Calibri"/>
                          <a:cs typeface="+mn-cs"/>
                        </a:rPr>
                        <a:t>Style of power</a:t>
                      </a:r>
                      <a:r>
                        <a:rPr lang="en-US" sz="2800" baseline="0" dirty="0" smtClean="0">
                          <a:solidFill>
                            <a:srgbClr val="000000"/>
                          </a:solidFill>
                          <a:latin typeface="+mn-lt"/>
                          <a:ea typeface="Calibri"/>
                          <a:cs typeface="+mn-cs"/>
                        </a:rPr>
                        <a:t> </a:t>
                      </a:r>
                      <a:r>
                        <a:rPr lang="en-US" sz="2800" dirty="0" smtClean="0">
                          <a:solidFill>
                            <a:srgbClr val="000000"/>
                          </a:solidFill>
                          <a:latin typeface="+mn-lt"/>
                          <a:ea typeface="Calibri"/>
                          <a:cs typeface="+mn-cs"/>
                        </a:rPr>
                        <a:t>exercise </a:t>
                      </a:r>
                      <a:r>
                        <a:rPr lang="en-US" sz="2800" dirty="0">
                          <a:solidFill>
                            <a:srgbClr val="000000"/>
                          </a:solidFill>
                          <a:latin typeface="+mn-lt"/>
                          <a:ea typeface="Calibri"/>
                          <a:cs typeface="+mn-cs"/>
                        </a:rPr>
                        <a:t>in couples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19.347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30.218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99.296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108.609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Marital conflicts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2.612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3.648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8.761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9.501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cooperation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2.792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3.446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7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8.194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sexual </a:t>
                      </a:r>
                      <a:r>
                        <a:rPr lang="en-US" sz="2800" dirty="0" smtClean="0">
                          <a:solidFill>
                            <a:srgbClr val="000000"/>
                          </a:solidFill>
                          <a:latin typeface="+mn-lt"/>
                          <a:ea typeface="Calibri"/>
                          <a:cs typeface="+mn-cs"/>
                        </a:rPr>
                        <a:t>intercourse</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3.697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4.880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15.595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16.366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smtClean="0">
                          <a:solidFill>
                            <a:srgbClr val="000000"/>
                          </a:solidFill>
                          <a:latin typeface="+mn-lt"/>
                          <a:ea typeface="Calibri"/>
                          <a:cs typeface="+mn-cs"/>
                        </a:rPr>
                        <a:t>Increased emotional reactions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2.826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3.149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9.749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10.108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Increase in attracting children’s supporting </a:t>
                      </a:r>
                      <a:endParaRPr lang="en-US" sz="2800" dirty="0">
                        <a:latin typeface="+mn-lt"/>
                        <a:ea typeface="Calibri"/>
                        <a:cs typeface="+mn-cs"/>
                      </a:endParaRPr>
                    </a:p>
                  </a:txBody>
                  <a:tcPr marL="68580" marR="68580" marT="7620" marB="0">
                    <a:lnL>
                      <a:noFill/>
                    </a:lnL>
                    <a:lnR>
                      <a:noFill/>
                    </a:lnR>
                    <a:lnT>
                      <a:noFill/>
                    </a:lnT>
                    <a:lnB>
                      <a:noFill/>
                    </a:lnB>
                  </a:tcPr>
                </a:tc>
              </a:tr>
              <a:tr h="812800">
                <a:tc>
                  <a:txBody>
                    <a:bodyPr/>
                    <a:lstStyle/>
                    <a:p>
                      <a:pPr algn="just" rtl="0">
                        <a:lnSpc>
                          <a:spcPct val="100000"/>
                        </a:lnSpc>
                        <a:spcAft>
                          <a:spcPts val="1000"/>
                        </a:spcAft>
                      </a:pPr>
                      <a:r>
                        <a:rPr lang="en-US" sz="2800" dirty="0">
                          <a:solidFill>
                            <a:srgbClr val="000000"/>
                          </a:solidFill>
                          <a:latin typeface="+mn-lt"/>
                          <a:ea typeface="Calibri"/>
                          <a:cs typeface="+mn-cs"/>
                        </a:rPr>
                        <a:t>2.941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4.567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8.932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10.407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smtClean="0">
                          <a:solidFill>
                            <a:srgbClr val="000000"/>
                          </a:solidFill>
                          <a:latin typeface="+mn-lt"/>
                          <a:ea typeface="Calibri"/>
                          <a:cs typeface="+mn-cs"/>
                        </a:rPr>
                        <a:t>Increased personal relations with his own family </a:t>
                      </a:r>
                      <a:endParaRPr lang="en-US" sz="2800" dirty="0">
                        <a:latin typeface="+mn-lt"/>
                        <a:ea typeface="Calibri"/>
                        <a:cs typeface="+mn-cs"/>
                      </a:endParaRPr>
                    </a:p>
                    <a:p>
                      <a:pPr algn="just" rtl="0">
                        <a:lnSpc>
                          <a:spcPct val="100000"/>
                        </a:lnSpc>
                        <a:spcAft>
                          <a:spcPts val="1000"/>
                        </a:spcAft>
                      </a:pPr>
                      <a:r>
                        <a:rPr lang="en-US" sz="2800" dirty="0">
                          <a:solidFill>
                            <a:srgbClr val="000000"/>
                          </a:solidFill>
                          <a:latin typeface="+mn-lt"/>
                          <a:ea typeface="Calibri"/>
                          <a:cs typeface="+mn-cs"/>
                        </a:rPr>
                        <a:t>relatives </a:t>
                      </a:r>
                      <a:endParaRPr lang="en-US" sz="2800" dirty="0">
                        <a:latin typeface="+mn-lt"/>
                        <a:ea typeface="Calibri"/>
                        <a:cs typeface="+mn-cs"/>
                      </a:endParaRPr>
                    </a:p>
                  </a:txBody>
                  <a:tcPr marL="68580" marR="68580" marT="7620" marB="0">
                    <a:lnL>
                      <a:noFill/>
                    </a:lnL>
                    <a:lnR>
                      <a:noFill/>
                    </a:lnR>
                    <a:lnT>
                      <a:noFill/>
                    </a:lnT>
                    <a:lnB>
                      <a:noFill/>
                    </a:lnB>
                  </a:tcPr>
                </a:tc>
              </a:tr>
              <a:tr h="812800">
                <a:tc>
                  <a:txBody>
                    <a:bodyPr/>
                    <a:lstStyle/>
                    <a:p>
                      <a:pPr algn="just" rtl="0">
                        <a:lnSpc>
                          <a:spcPct val="100000"/>
                        </a:lnSpc>
                        <a:spcAft>
                          <a:spcPts val="1000"/>
                        </a:spcAft>
                      </a:pPr>
                      <a:r>
                        <a:rPr lang="en-US" sz="2800">
                          <a:solidFill>
                            <a:srgbClr val="000000"/>
                          </a:solidFill>
                          <a:latin typeface="+mn-lt"/>
                          <a:ea typeface="Calibri"/>
                          <a:cs typeface="+mn-cs"/>
                        </a:rPr>
                        <a:t>3.422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4.688 </a:t>
                      </a:r>
                      <a:endParaRPr lang="en-US" sz="2800" dirty="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9.749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10.482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family relationship with spouse’s relatives or friends </a:t>
                      </a:r>
                      <a:endParaRPr lang="en-US" sz="2800" dirty="0">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a:solidFill>
                            <a:srgbClr val="000000"/>
                          </a:solidFill>
                          <a:latin typeface="+mn-lt"/>
                          <a:ea typeface="Calibri"/>
                          <a:cs typeface="+mn-cs"/>
                        </a:rPr>
                        <a:t>3.925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4.600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13.51 </a:t>
                      </a:r>
                      <a:endParaRPr lang="en-US" sz="2800">
                        <a:latin typeface="+mn-lt"/>
                        <a:ea typeface="Calibri"/>
                        <a:cs typeface="+mn-cs"/>
                      </a:endParaRPr>
                    </a:p>
                  </a:txBody>
                  <a:tcPr marL="68580" marR="68580" marT="7620" marB="0">
                    <a:lnL>
                      <a:noFill/>
                    </a:lnL>
                    <a:lnR>
                      <a:noFill/>
                    </a:lnR>
                    <a:lnT>
                      <a:noFill/>
                    </a:lnT>
                    <a:lnB>
                      <a:noFill/>
                    </a:lnB>
                  </a:tcPr>
                </a:tc>
                <a:tc>
                  <a:txBody>
                    <a:bodyPr/>
                    <a:lstStyle/>
                    <a:p>
                      <a:pPr algn="just" rtl="0">
                        <a:lnSpc>
                          <a:spcPct val="100000"/>
                        </a:lnSpc>
                        <a:spcAft>
                          <a:spcPts val="1000"/>
                        </a:spcAft>
                      </a:pPr>
                      <a:r>
                        <a:rPr lang="en-US" sz="2800">
                          <a:solidFill>
                            <a:srgbClr val="000000"/>
                          </a:solidFill>
                          <a:latin typeface="+mn-lt"/>
                          <a:ea typeface="Calibri"/>
                          <a:cs typeface="+mn-cs"/>
                        </a:rPr>
                        <a:t>15.161 </a:t>
                      </a:r>
                      <a:endParaRPr lang="en-US" sz="2800">
                        <a:latin typeface="+mn-lt"/>
                        <a:ea typeface="Calibri"/>
                        <a:cs typeface="+mn-cs"/>
                      </a:endParaRPr>
                    </a:p>
                  </a:txBody>
                  <a:tcPr marL="68580" marR="68580" marT="7620" marB="0">
                    <a:lnL>
                      <a:noFill/>
                    </a:lnL>
                    <a:lnR>
                      <a:noFill/>
                    </a:lnR>
                    <a:lnT>
                      <a:noFill/>
                    </a:lnT>
                    <a:lnB>
                      <a:noFill/>
                    </a:lnB>
                  </a:tcPr>
                </a:tc>
                <a:tc>
                  <a:txBody>
                    <a:bodyPr/>
                    <a:lstStyle/>
                    <a:p>
                      <a:pPr marL="514350" indent="-514350" algn="just" rtl="0">
                        <a:lnSpc>
                          <a:spcPct val="100000"/>
                        </a:lnSpc>
                        <a:spcAft>
                          <a:spcPts val="1000"/>
                        </a:spcAft>
                        <a:buFont typeface="+mj-lt"/>
                        <a:buNone/>
                      </a:pPr>
                      <a:r>
                        <a:rPr lang="en-US" sz="2800" dirty="0" smtClean="0">
                          <a:solidFill>
                            <a:schemeClr val="tx1">
                              <a:lumMod val="95000"/>
                              <a:lumOff val="5000"/>
                            </a:schemeClr>
                          </a:solidFill>
                          <a:latin typeface="+mn-lt"/>
                          <a:ea typeface="Calibri"/>
                          <a:cs typeface="+mn-cs"/>
                        </a:rPr>
                        <a:t>Separate finances from each other </a:t>
                      </a:r>
                      <a:endParaRPr lang="en-US" sz="2800" dirty="0">
                        <a:solidFill>
                          <a:schemeClr val="tx1">
                            <a:lumMod val="95000"/>
                            <a:lumOff val="5000"/>
                          </a:schemeClr>
                        </a:solidFill>
                        <a:latin typeface="+mn-lt"/>
                        <a:ea typeface="Calibri"/>
                        <a:cs typeface="+mn-cs"/>
                      </a:endParaRPr>
                    </a:p>
                  </a:txBody>
                  <a:tcPr marL="68580" marR="68580" marT="7620" marB="0">
                    <a:lnL>
                      <a:noFill/>
                    </a:lnL>
                    <a:lnR>
                      <a:noFill/>
                    </a:lnR>
                    <a:lnT>
                      <a:noFill/>
                    </a:lnT>
                    <a:lnB>
                      <a:noFill/>
                    </a:lnB>
                  </a:tcPr>
                </a:tc>
              </a:tr>
              <a:tr h="406400">
                <a:tc>
                  <a:txBody>
                    <a:bodyPr/>
                    <a:lstStyle/>
                    <a:p>
                      <a:pPr algn="just" rtl="0">
                        <a:lnSpc>
                          <a:spcPct val="100000"/>
                        </a:lnSpc>
                        <a:spcAft>
                          <a:spcPts val="1000"/>
                        </a:spcAft>
                      </a:pPr>
                      <a:r>
                        <a:rPr lang="en-US" sz="2800" dirty="0">
                          <a:solidFill>
                            <a:srgbClr val="000000"/>
                          </a:solidFill>
                          <a:latin typeface="+mn-lt"/>
                          <a:ea typeface="Calibri"/>
                          <a:cs typeface="+mn-cs"/>
                        </a:rPr>
                        <a:t>5.478 </a:t>
                      </a:r>
                      <a:endParaRPr lang="en-US" sz="2800" dirty="0">
                        <a:latin typeface="+mn-lt"/>
                        <a:ea typeface="Calibri"/>
                        <a:cs typeface="+mn-cs"/>
                      </a:endParaRPr>
                    </a:p>
                  </a:txBody>
                  <a:tcPr marL="68580" marR="68580" marT="762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a:solidFill>
                            <a:srgbClr val="000000"/>
                          </a:solidFill>
                          <a:latin typeface="+mn-lt"/>
                          <a:ea typeface="Calibri"/>
                          <a:cs typeface="+mn-cs"/>
                        </a:rPr>
                        <a:t>7.234 </a:t>
                      </a:r>
                      <a:endParaRPr lang="en-US" sz="2800">
                        <a:latin typeface="+mn-lt"/>
                        <a:ea typeface="Calibri"/>
                        <a:cs typeface="+mn-cs"/>
                      </a:endParaRPr>
                    </a:p>
                  </a:txBody>
                  <a:tcPr marL="68580" marR="68580" marT="762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a:solidFill>
                            <a:srgbClr val="000000"/>
                          </a:solidFill>
                          <a:latin typeface="+mn-lt"/>
                          <a:ea typeface="Calibri"/>
                          <a:cs typeface="+mn-cs"/>
                        </a:rPr>
                        <a:t>26.607 </a:t>
                      </a:r>
                      <a:endParaRPr lang="en-US" sz="2800">
                        <a:latin typeface="+mn-lt"/>
                        <a:ea typeface="Calibri"/>
                        <a:cs typeface="+mn-cs"/>
                      </a:endParaRPr>
                    </a:p>
                  </a:txBody>
                  <a:tcPr marL="68580" marR="68580" marT="762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rtl="0">
                        <a:lnSpc>
                          <a:spcPct val="100000"/>
                        </a:lnSpc>
                        <a:spcAft>
                          <a:spcPts val="1000"/>
                        </a:spcAft>
                      </a:pPr>
                      <a:r>
                        <a:rPr lang="en-US" sz="2800" dirty="0">
                          <a:solidFill>
                            <a:srgbClr val="000000"/>
                          </a:solidFill>
                          <a:latin typeface="+mn-lt"/>
                          <a:ea typeface="Calibri"/>
                          <a:cs typeface="+mn-cs"/>
                        </a:rPr>
                        <a:t>28.845 </a:t>
                      </a:r>
                      <a:endParaRPr lang="en-US" sz="2800" dirty="0">
                        <a:latin typeface="+mn-lt"/>
                        <a:ea typeface="Calibri"/>
                        <a:cs typeface="+mn-cs"/>
                      </a:endParaRPr>
                    </a:p>
                  </a:txBody>
                  <a:tcPr marL="68580" marR="68580" marT="762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514350" indent="-514350" algn="just" rtl="0">
                        <a:lnSpc>
                          <a:spcPct val="100000"/>
                        </a:lnSpc>
                        <a:spcAft>
                          <a:spcPts val="1000"/>
                        </a:spcAft>
                        <a:buFont typeface="+mj-lt"/>
                        <a:buNone/>
                      </a:pPr>
                      <a:r>
                        <a:rPr lang="en-US" sz="2800" dirty="0" smtClean="0">
                          <a:solidFill>
                            <a:schemeClr val="tx1">
                              <a:lumMod val="95000"/>
                              <a:lumOff val="5000"/>
                            </a:schemeClr>
                          </a:solidFill>
                          <a:latin typeface="+mn-lt"/>
                          <a:ea typeface="Calibri"/>
                          <a:cs typeface="+mn-cs"/>
                        </a:rPr>
                        <a:t>Decreased effective relations </a:t>
                      </a:r>
                      <a:endParaRPr lang="en-US" sz="2800" dirty="0">
                        <a:solidFill>
                          <a:schemeClr val="tx1">
                            <a:lumMod val="95000"/>
                            <a:lumOff val="5000"/>
                          </a:schemeClr>
                        </a:solidFill>
                        <a:latin typeface="+mn-lt"/>
                        <a:ea typeface="Calibri"/>
                        <a:cs typeface="+mn-cs"/>
                      </a:endParaRPr>
                    </a:p>
                  </a:txBody>
                  <a:tcPr marL="68580" marR="68580" marT="762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39" name="Table 38"/>
          <p:cNvGraphicFramePr>
            <a:graphicFrameLocks noGrp="1"/>
          </p:cNvGraphicFramePr>
          <p:nvPr/>
        </p:nvGraphicFramePr>
        <p:xfrm>
          <a:off x="20116800" y="5459170"/>
          <a:ext cx="12268200" cy="14424459"/>
        </p:xfrm>
        <a:graphic>
          <a:graphicData uri="http://schemas.openxmlformats.org/drawingml/2006/table">
            <a:tbl>
              <a:tblPr rtl="1"/>
              <a:tblGrid>
                <a:gridCol w="1090864"/>
                <a:gridCol w="1281846"/>
                <a:gridCol w="1188638"/>
                <a:gridCol w="1118936"/>
                <a:gridCol w="1050758"/>
                <a:gridCol w="1323474"/>
                <a:gridCol w="5213684"/>
              </a:tblGrid>
              <a:tr h="1270692">
                <a:tc rowSpan="2">
                  <a:txBody>
                    <a:bodyPr/>
                    <a:lstStyle/>
                    <a:p>
                      <a:pPr algn="ctr" rtl="0">
                        <a:lnSpc>
                          <a:spcPct val="100000"/>
                        </a:lnSpc>
                        <a:spcAft>
                          <a:spcPts val="1000"/>
                        </a:spcAft>
                      </a:pPr>
                      <a:r>
                        <a:rPr lang="en-US" sz="2800" dirty="0" smtClean="0">
                          <a:latin typeface="+mn-lt"/>
                          <a:ea typeface="Calibri"/>
                          <a:cs typeface="+mn-cs"/>
                        </a:rPr>
                        <a:t>P</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rowSpan="2">
                  <a:txBody>
                    <a:bodyPr/>
                    <a:lstStyle/>
                    <a:p>
                      <a:pPr algn="ctr" rtl="0">
                        <a:lnSpc>
                          <a:spcPct val="100000"/>
                        </a:lnSpc>
                        <a:spcAft>
                          <a:spcPts val="1000"/>
                        </a:spcAft>
                      </a:pPr>
                      <a:r>
                        <a:rPr lang="en-US" sz="2800" dirty="0" err="1" smtClean="0">
                          <a:latin typeface="+mn-lt"/>
                          <a:ea typeface="Calibri"/>
                          <a:cs typeface="+mn-cs"/>
                        </a:rPr>
                        <a:t>df</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rowSpan="2">
                  <a:txBody>
                    <a:bodyPr/>
                    <a:lstStyle/>
                    <a:p>
                      <a:pPr algn="ctr" rtl="0">
                        <a:lnSpc>
                          <a:spcPct val="100000"/>
                        </a:lnSpc>
                        <a:spcAft>
                          <a:spcPts val="1000"/>
                        </a:spcAft>
                      </a:pPr>
                      <a:r>
                        <a:rPr lang="en-US" sz="2800" dirty="0" smtClean="0">
                          <a:latin typeface="+mn-lt"/>
                          <a:ea typeface="Calibri"/>
                          <a:cs typeface="+mn-cs"/>
                        </a:rPr>
                        <a:t>t</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rowSpan="2">
                  <a:txBody>
                    <a:bodyPr/>
                    <a:lstStyle/>
                    <a:p>
                      <a:pPr algn="ctr" rtl="0">
                        <a:lnSpc>
                          <a:spcPct val="100000"/>
                        </a:lnSpc>
                        <a:spcAft>
                          <a:spcPts val="1000"/>
                        </a:spcAft>
                      </a:pPr>
                      <a:r>
                        <a:rPr lang="en-US" sz="2800" dirty="0" smtClean="0">
                          <a:latin typeface="+mn-lt"/>
                          <a:ea typeface="Calibri"/>
                          <a:cs typeface="+mn-cs"/>
                        </a:rPr>
                        <a:t>Mean Difference</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gridSpan="2">
                  <a:txBody>
                    <a:bodyPr/>
                    <a:lstStyle/>
                    <a:p>
                      <a:pPr algn="ctr" rtl="0">
                        <a:lnSpc>
                          <a:spcPct val="100000"/>
                        </a:lnSpc>
                        <a:spcAft>
                          <a:spcPts val="1000"/>
                        </a:spcAft>
                      </a:pPr>
                      <a:r>
                        <a:rPr lang="en-US" sz="2800" dirty="0" err="1" smtClean="0">
                          <a:latin typeface="+mn-lt"/>
                          <a:ea typeface="Calibri"/>
                          <a:cs typeface="+mn-cs"/>
                        </a:rPr>
                        <a:t>Levene's</a:t>
                      </a:r>
                      <a:r>
                        <a:rPr lang="en-US" sz="2800" dirty="0" smtClean="0">
                          <a:latin typeface="+mn-lt"/>
                          <a:ea typeface="Calibri"/>
                          <a:cs typeface="+mn-cs"/>
                        </a:rPr>
                        <a:t> Test for Equality of Variances</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hMerge="1">
                  <a:txBody>
                    <a:bodyPr/>
                    <a:lstStyle/>
                    <a:p>
                      <a:pPr rtl="1"/>
                      <a:endParaRPr lang="fa-IR"/>
                    </a:p>
                  </a:txBody>
                  <a:tcPr/>
                </a:tc>
                <a:tc rowSpan="2">
                  <a:txBody>
                    <a:bodyPr/>
                    <a:lstStyle/>
                    <a:p>
                      <a:pPr algn="ctr" rtl="1">
                        <a:lnSpc>
                          <a:spcPct val="100000"/>
                        </a:lnSpc>
                      </a:pPr>
                      <a:endParaRPr lang="en-US" sz="2800" dirty="0">
                        <a:latin typeface="+mn-lt"/>
                        <a:ea typeface="Times New Roman"/>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03224">
                <a:tc vMerge="1">
                  <a:txBody>
                    <a:bodyPr/>
                    <a:lstStyle/>
                    <a:p>
                      <a:pPr algn="ctr" rtl="0">
                        <a:lnSpc>
                          <a:spcPct val="100000"/>
                        </a:lnSpc>
                        <a:spcAft>
                          <a:spcPts val="1000"/>
                        </a:spcAft>
                      </a:pPr>
                      <a:endParaRPr lang="en-US" sz="2800" dirty="0">
                        <a:latin typeface="Calibri"/>
                        <a:ea typeface="Calibri"/>
                        <a:cs typeface="+mn-cs"/>
                      </a:endParaRPr>
                    </a:p>
                  </a:txBody>
                  <a:tcPr marL="68580" marR="6858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0">
                        <a:lnSpc>
                          <a:spcPct val="100000"/>
                        </a:lnSpc>
                        <a:spcAft>
                          <a:spcPts val="1000"/>
                        </a:spcAft>
                      </a:pPr>
                      <a:endParaRPr lang="en-US" sz="2800" dirty="0">
                        <a:latin typeface="Calibri"/>
                        <a:ea typeface="Calibri"/>
                        <a:cs typeface="+mn-cs"/>
                      </a:endParaRPr>
                    </a:p>
                  </a:txBody>
                  <a:tcPr marL="68580" marR="6858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0">
                        <a:lnSpc>
                          <a:spcPct val="100000"/>
                        </a:lnSpc>
                        <a:spcAft>
                          <a:spcPts val="1000"/>
                        </a:spcAft>
                      </a:pPr>
                      <a:endParaRPr lang="en-US" sz="2800" dirty="0">
                        <a:latin typeface="Calibri"/>
                        <a:ea typeface="Calibri"/>
                        <a:cs typeface="+mn-cs"/>
                      </a:endParaRPr>
                    </a:p>
                  </a:txBody>
                  <a:tcPr marL="68580" marR="6858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0">
                        <a:lnSpc>
                          <a:spcPct val="100000"/>
                        </a:lnSpc>
                        <a:spcAft>
                          <a:spcPts val="1000"/>
                        </a:spcAft>
                      </a:pPr>
                      <a:endParaRPr lang="en-US" sz="2800" dirty="0">
                        <a:latin typeface="Calibri"/>
                        <a:ea typeface="Calibri"/>
                        <a:cs typeface="+mn-cs"/>
                      </a:endParaRPr>
                    </a:p>
                  </a:txBody>
                  <a:tcPr marL="68580" marR="6858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lnSpc>
                          <a:spcPct val="100000"/>
                        </a:lnSpc>
                        <a:spcAft>
                          <a:spcPts val="1000"/>
                        </a:spcAft>
                      </a:pPr>
                      <a:r>
                        <a:rPr lang="en-US" sz="2800" dirty="0" smtClean="0">
                          <a:latin typeface="+mn-lt"/>
                          <a:ea typeface="Calibri"/>
                          <a:cs typeface="+mn-cs"/>
                        </a:rPr>
                        <a:t>P</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00000"/>
                        </a:lnSpc>
                        <a:spcAft>
                          <a:spcPts val="1000"/>
                        </a:spcAft>
                      </a:pPr>
                      <a:r>
                        <a:rPr lang="en-US" sz="2800" dirty="0" smtClean="0">
                          <a:latin typeface="+mn-lt"/>
                          <a:ea typeface="Calibri"/>
                          <a:cs typeface="+mn-cs"/>
                        </a:rPr>
                        <a:t>F</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vMerge="1">
                  <a:txBody>
                    <a:bodyPr/>
                    <a:lstStyle/>
                    <a:p>
                      <a:pPr algn="ctr" rtl="1">
                        <a:lnSpc>
                          <a:spcPct val="100000"/>
                        </a:lnSpc>
                      </a:pPr>
                      <a:endParaRPr lang="en-US" sz="2800" dirty="0">
                        <a:latin typeface="Calibri"/>
                        <a:ea typeface="Times New Roman"/>
                        <a:cs typeface="+mn-cs"/>
                      </a:endParaRPr>
                    </a:p>
                  </a:txBody>
                  <a:tcPr marL="68580" marR="6858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4216">
                <a:tc>
                  <a:txBody>
                    <a:bodyPr/>
                    <a:lstStyle/>
                    <a:p>
                      <a:pPr algn="ctr" rtl="0">
                        <a:lnSpc>
                          <a:spcPct val="115000"/>
                        </a:lnSpc>
                        <a:spcAft>
                          <a:spcPts val="0"/>
                        </a:spcAft>
                      </a:pPr>
                      <a:r>
                        <a:rPr lang="en-US" sz="2800">
                          <a:latin typeface="+mn-lt"/>
                          <a:ea typeface="Calibri"/>
                          <a:cs typeface="+mn-cs"/>
                        </a:rPr>
                        <a:t>0.043</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-2.026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-2.554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0.154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2.039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Mental </a:t>
                      </a:r>
                      <a:r>
                        <a:rPr lang="en-US" sz="2800" dirty="0" smtClean="0">
                          <a:solidFill>
                            <a:srgbClr val="000000"/>
                          </a:solidFill>
                          <a:latin typeface="+mn-lt"/>
                          <a:ea typeface="Calibri"/>
                          <a:cs typeface="+mn-cs"/>
                        </a:rPr>
                        <a:t>health</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0.039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-2.067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-0.717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0.729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0.120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Somatic symptoms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0.705</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-0.378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-0.142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0.254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1.304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Anxiety and insomnia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-2.784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-0.934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0.453</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0.565</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Social dysfunction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0.039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-2.069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-0.761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0.636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0.224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Depression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3.570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9.488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0.200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1.646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Power structure in family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0.079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1.761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2.833</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0.347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0.884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Jurisdiction in family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685.18</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4.592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4.127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0.041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4.208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smtClean="0">
                          <a:solidFill>
                            <a:srgbClr val="000000"/>
                          </a:solidFill>
                          <a:latin typeface="+mn-lt"/>
                          <a:ea typeface="Calibri"/>
                          <a:cs typeface="+mn-cs"/>
                        </a:rPr>
                        <a:t>Family relationship patterns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509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710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4.992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2.528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0.384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0.760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smtClean="0">
                          <a:solidFill>
                            <a:srgbClr val="000000"/>
                          </a:solidFill>
                          <a:latin typeface="+mn-lt"/>
                          <a:ea typeface="Calibri"/>
                          <a:cs typeface="+mn-cs"/>
                        </a:rPr>
                        <a:t>Style of power</a:t>
                      </a:r>
                      <a:r>
                        <a:rPr lang="en-US" sz="2800" baseline="0" dirty="0" smtClean="0">
                          <a:solidFill>
                            <a:srgbClr val="000000"/>
                          </a:solidFill>
                          <a:latin typeface="+mn-lt"/>
                          <a:ea typeface="Calibri"/>
                          <a:cs typeface="+mn-cs"/>
                        </a:rPr>
                        <a:t> </a:t>
                      </a:r>
                      <a:r>
                        <a:rPr lang="en-US" sz="2800" dirty="0" smtClean="0">
                          <a:solidFill>
                            <a:srgbClr val="000000"/>
                          </a:solidFill>
                          <a:latin typeface="+mn-lt"/>
                          <a:ea typeface="Calibri"/>
                          <a:cs typeface="+mn-cs"/>
                        </a:rPr>
                        <a:t>exercise </a:t>
                      </a:r>
                      <a:r>
                        <a:rPr lang="en-US" sz="2800" dirty="0">
                          <a:solidFill>
                            <a:srgbClr val="000000"/>
                          </a:solidFill>
                          <a:latin typeface="+mn-lt"/>
                          <a:ea typeface="Calibri"/>
                          <a:cs typeface="+mn-cs"/>
                        </a:rPr>
                        <a:t>in couples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615.08</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-4.911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-9.313</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51.940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Marital conflicts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653.01</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-3.122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-0.741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37.132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cooperation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509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687.75</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-5.086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-1.194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0.018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5.592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sexual </a:t>
                      </a:r>
                      <a:r>
                        <a:rPr lang="en-US" sz="2800" dirty="0" smtClean="0">
                          <a:solidFill>
                            <a:srgbClr val="000000"/>
                          </a:solidFill>
                          <a:latin typeface="+mn-lt"/>
                          <a:ea typeface="Calibri"/>
                          <a:cs typeface="+mn-cs"/>
                        </a:rPr>
                        <a:t>intercourse</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50916">
                <a:tc>
                  <a:txBody>
                    <a:bodyPr/>
                    <a:lstStyle/>
                    <a:p>
                      <a:pPr algn="ctr" rtl="0">
                        <a:lnSpc>
                          <a:spcPct val="115000"/>
                        </a:lnSpc>
                        <a:spcAft>
                          <a:spcPts val="0"/>
                        </a:spcAft>
                      </a:pPr>
                      <a:r>
                        <a:rPr lang="en-US" sz="2800">
                          <a:latin typeface="+mn-lt"/>
                          <a:ea typeface="Calibri"/>
                          <a:cs typeface="+mn-cs"/>
                        </a:rPr>
                        <a:t>0.018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670.22</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-2.378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-0.770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18.454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smtClean="0">
                          <a:solidFill>
                            <a:srgbClr val="000000"/>
                          </a:solidFill>
                          <a:latin typeface="+mn-lt"/>
                          <a:ea typeface="Calibri"/>
                          <a:cs typeface="+mn-cs"/>
                        </a:rPr>
                        <a:t>Increased emotional reactions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50916">
                <a:tc>
                  <a:txBody>
                    <a:bodyPr/>
                    <a:lstStyle/>
                    <a:p>
                      <a:pPr algn="ctr" rtl="0">
                        <a:lnSpc>
                          <a:spcPct val="115000"/>
                        </a:lnSpc>
                        <a:spcAft>
                          <a:spcPts val="0"/>
                        </a:spcAft>
                      </a:pPr>
                      <a:r>
                        <a:rPr lang="en-US" sz="2800">
                          <a:latin typeface="+mn-lt"/>
                          <a:ea typeface="Calibri"/>
                          <a:cs typeface="+mn-cs"/>
                        </a:rPr>
                        <a:t>0.110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705.54</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-1.601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-0.359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0.046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4.008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Increase in attracting children’s supporting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1398113">
                <a:tc>
                  <a:txBody>
                    <a:bodyPr/>
                    <a:lstStyle/>
                    <a:p>
                      <a:pPr algn="ctr" rtl="0">
                        <a:lnSpc>
                          <a:spcPct val="115000"/>
                        </a:lnSpc>
                        <a:spcAft>
                          <a:spcPts val="0"/>
                        </a:spcAft>
                      </a:pPr>
                      <a:r>
                        <a:rPr lang="en-US" sz="2800" dirty="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617.04</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-5.140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-1.476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56.127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smtClean="0">
                          <a:solidFill>
                            <a:srgbClr val="000000"/>
                          </a:solidFill>
                          <a:latin typeface="+mn-lt"/>
                          <a:ea typeface="Calibri"/>
                          <a:cs typeface="+mn-cs"/>
                        </a:rPr>
                        <a:t>Increased personal relations with his own family</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1272610">
                <a:tc>
                  <a:txBody>
                    <a:bodyPr/>
                    <a:lstStyle/>
                    <a:p>
                      <a:pPr algn="ctr" rtl="0">
                        <a:lnSpc>
                          <a:spcPct val="115000"/>
                        </a:lnSpc>
                        <a:spcAft>
                          <a:spcPts val="0"/>
                        </a:spcAft>
                      </a:pPr>
                      <a:r>
                        <a:rPr lang="en-US" sz="2800" dirty="0">
                          <a:latin typeface="+mn-lt"/>
                          <a:ea typeface="Calibri"/>
                          <a:cs typeface="+mn-cs"/>
                        </a:rPr>
                        <a:t>0.017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659.06</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-2.387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-0.733</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26.816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just" rtl="0">
                        <a:lnSpc>
                          <a:spcPct val="100000"/>
                        </a:lnSpc>
                        <a:spcAft>
                          <a:spcPts val="1000"/>
                        </a:spcAft>
                      </a:pPr>
                      <a:r>
                        <a:rPr lang="en-US" sz="2800" dirty="0">
                          <a:solidFill>
                            <a:srgbClr val="000000"/>
                          </a:solidFill>
                          <a:latin typeface="+mn-lt"/>
                          <a:ea typeface="Calibri"/>
                          <a:cs typeface="+mn-cs"/>
                        </a:rPr>
                        <a:t>Decrease in family relationship with spouse’s relatives or friends </a:t>
                      </a:r>
                      <a:endParaRPr lang="en-US" sz="2800" dirty="0">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84216">
                <a:tc>
                  <a:txBody>
                    <a:bodyPr/>
                    <a:lstStyle/>
                    <a:p>
                      <a:pPr algn="ctr" rtl="0">
                        <a:lnSpc>
                          <a:spcPct val="115000"/>
                        </a:lnSpc>
                        <a:spcAft>
                          <a:spcPts val="0"/>
                        </a:spcAft>
                      </a:pPr>
                      <a:r>
                        <a:rPr lang="en-US" sz="280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698.28</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-5.156</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-1.651</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0.004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8.217</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514350" indent="-514350" algn="just" rtl="0">
                        <a:lnSpc>
                          <a:spcPct val="100000"/>
                        </a:lnSpc>
                        <a:spcAft>
                          <a:spcPts val="1000"/>
                        </a:spcAft>
                        <a:buFont typeface="+mj-lt"/>
                        <a:buNone/>
                      </a:pPr>
                      <a:r>
                        <a:rPr lang="en-US" sz="2800" dirty="0" smtClean="0">
                          <a:solidFill>
                            <a:schemeClr val="tx1">
                              <a:lumMod val="95000"/>
                              <a:lumOff val="5000"/>
                            </a:schemeClr>
                          </a:solidFill>
                          <a:latin typeface="+mn-lt"/>
                          <a:ea typeface="Calibri"/>
                          <a:cs typeface="+mn-cs"/>
                        </a:rPr>
                        <a:t>Separate finances from each other </a:t>
                      </a:r>
                      <a:endParaRPr lang="en-US" sz="2800" dirty="0">
                        <a:solidFill>
                          <a:schemeClr val="tx1">
                            <a:lumMod val="95000"/>
                            <a:lumOff val="5000"/>
                          </a:schemeClr>
                        </a:solidFill>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50916">
                <a:tc>
                  <a:txBody>
                    <a:bodyPr/>
                    <a:lstStyle/>
                    <a:p>
                      <a:pPr algn="ctr" rtl="0">
                        <a:lnSpc>
                          <a:spcPct val="115000"/>
                        </a:lnSpc>
                        <a:spcAft>
                          <a:spcPts val="0"/>
                        </a:spcAft>
                      </a:pPr>
                      <a:r>
                        <a:rPr lang="en-US" sz="2800" dirty="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smtClean="0">
                          <a:latin typeface="+mn-lt"/>
                          <a:ea typeface="Calibri"/>
                          <a:cs typeface="+mn-cs"/>
                        </a:rPr>
                        <a:t>670.14</a:t>
                      </a:r>
                      <a:endParaRPr lang="en-US" sz="2800" dirty="0">
                        <a:latin typeface="+mn-lt"/>
                        <a:ea typeface="Calibri"/>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a:latin typeface="+mn-lt"/>
                          <a:ea typeface="Calibri"/>
                          <a:cs typeface="+mn-cs"/>
                        </a:rPr>
                        <a:t>-4.662</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-2.238</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0.000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rtl="0">
                        <a:lnSpc>
                          <a:spcPct val="115000"/>
                        </a:lnSpc>
                        <a:spcAft>
                          <a:spcPts val="0"/>
                        </a:spcAft>
                      </a:pPr>
                      <a:r>
                        <a:rPr lang="en-US" sz="2800" dirty="0">
                          <a:latin typeface="+mn-lt"/>
                          <a:ea typeface="Calibri"/>
                          <a:cs typeface="+mn-cs"/>
                        </a:rPr>
                        <a:t>20.249</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514350" indent="-514350" algn="just" rtl="0">
                        <a:lnSpc>
                          <a:spcPct val="100000"/>
                        </a:lnSpc>
                        <a:spcAft>
                          <a:spcPts val="1000"/>
                        </a:spcAft>
                        <a:buFont typeface="+mj-lt"/>
                        <a:buNone/>
                      </a:pPr>
                      <a:r>
                        <a:rPr lang="en-US" sz="2800" dirty="0" smtClean="0">
                          <a:solidFill>
                            <a:schemeClr val="tx1">
                              <a:lumMod val="95000"/>
                              <a:lumOff val="5000"/>
                            </a:schemeClr>
                          </a:solidFill>
                          <a:latin typeface="+mn-lt"/>
                          <a:ea typeface="Calibri"/>
                          <a:cs typeface="+mn-cs"/>
                        </a:rPr>
                        <a:t>Decreased effective relations </a:t>
                      </a:r>
                      <a:endParaRPr lang="en-US" sz="2800" dirty="0">
                        <a:solidFill>
                          <a:schemeClr val="tx1">
                            <a:lumMod val="95000"/>
                            <a:lumOff val="5000"/>
                          </a:schemeClr>
                        </a:solidFill>
                        <a:latin typeface="+mn-lt"/>
                        <a:ea typeface="Calibri"/>
                        <a:cs typeface="+mn-cs"/>
                      </a:endParaRPr>
                    </a:p>
                  </a:txBody>
                  <a:tcPr marL="68580" marR="68580" marT="762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bl>
          </a:graphicData>
        </a:graphic>
      </p:graphicFrame>
      <p:sp>
        <p:nvSpPr>
          <p:cNvPr id="1038" name="Rectangle 14"/>
          <p:cNvSpPr>
            <a:spLocks noChangeArrowheads="1"/>
          </p:cNvSpPr>
          <p:nvPr/>
        </p:nvSpPr>
        <p:spPr bwMode="auto">
          <a:xfrm>
            <a:off x="43706469" y="-479286"/>
            <a:ext cx="184731" cy="141577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dirty="0"/>
          </a:p>
        </p:txBody>
      </p:sp>
      <p:grpSp>
        <p:nvGrpSpPr>
          <p:cNvPr id="1025" name="Group 1"/>
          <p:cNvGrpSpPr>
            <a:grpSpLocks/>
          </p:cNvGrpSpPr>
          <p:nvPr/>
        </p:nvGrpSpPr>
        <p:grpSpPr bwMode="auto">
          <a:xfrm>
            <a:off x="33070800" y="13944600"/>
            <a:ext cx="10363200" cy="8382000"/>
            <a:chOff x="2134" y="735"/>
            <a:chExt cx="7427" cy="4563"/>
          </a:xfrm>
          <a:solidFill>
            <a:schemeClr val="accent5">
              <a:lumMod val="40000"/>
              <a:lumOff val="60000"/>
            </a:schemeClr>
          </a:solidFill>
        </p:grpSpPr>
        <p:sp>
          <p:nvSpPr>
            <p:cNvPr id="1037" name="AutoShape 13"/>
            <p:cNvSpPr>
              <a:spLocks noChangeArrowheads="1" noTextEdit="1"/>
            </p:cNvSpPr>
            <p:nvPr/>
          </p:nvSpPr>
          <p:spPr bwMode="auto">
            <a:xfrm>
              <a:off x="2361" y="741"/>
              <a:ext cx="7200" cy="4466"/>
            </a:xfrm>
            <a:prstGeom prst="rect">
              <a:avLst/>
            </a:prstGeom>
            <a:grpFill/>
          </p:spPr>
          <p:txBody>
            <a:bodyPr vert="horz" wrap="square" lIns="91440" tIns="45720" rIns="91440" bIns="45720" numCol="1" anchor="t" anchorCtr="0" compatLnSpc="1">
              <a:prstTxWarp prst="textNoShape">
                <a:avLst/>
              </a:prstTxWarp>
            </a:bodyPr>
            <a:lstStyle/>
            <a:p>
              <a:endParaRPr lang="fa-IR" dirty="0"/>
            </a:p>
          </p:txBody>
        </p:sp>
        <p:sp>
          <p:nvSpPr>
            <p:cNvPr id="1036" name="Text Box 12"/>
            <p:cNvSpPr txBox="1">
              <a:spLocks noChangeArrowheads="1"/>
            </p:cNvSpPr>
            <p:nvPr/>
          </p:nvSpPr>
          <p:spPr bwMode="auto">
            <a:xfrm>
              <a:off x="5026" y="1033"/>
              <a:ext cx="1304" cy="494"/>
            </a:xfrm>
            <a:prstGeom prst="rect">
              <a:avLst/>
            </a:prstGeom>
            <a:solidFill>
              <a:schemeClr val="accent6">
                <a:lumMod val="40000"/>
                <a:lumOff val="60000"/>
              </a:schemeClr>
            </a:solidFill>
            <a:ln w="9525">
              <a:solidFill>
                <a:srgbClr val="000000"/>
              </a:solidFill>
              <a:miter lim="800000"/>
              <a:headEnd/>
              <a:tailEnd/>
            </a:ln>
          </p:spPr>
          <p:txBody>
            <a:bodyPr vert="horz" wrap="square" lIns="48600" tIns="24300" rIns="48600" bIns="24300" numCol="1" anchor="t" anchorCtr="0" compatLnSpc="1">
              <a:prstTxWarp prst="textNoShape">
                <a:avLst/>
              </a:prstTxWarp>
            </a:bodyPr>
            <a:lstStyle/>
            <a:p>
              <a:pPr lvl="0" algn="ctr" defTabSz="914400" rtl="0" fontAlgn="base">
                <a:spcBef>
                  <a:spcPct val="0"/>
                </a:spcBef>
                <a:spcAft>
                  <a:spcPct val="0"/>
                </a:spcAft>
              </a:pPr>
              <a:r>
                <a:rPr lang="en-US" sz="2600" dirty="0" smtClean="0">
                  <a:cs typeface="Arial" pitchFamily="34" charset="0"/>
                </a:rPr>
                <a:t>Retirement</a:t>
              </a:r>
              <a:endParaRPr kumimoji="0" lang="ar-SA" sz="2600" i="0" u="none" strike="noStrike" cap="none" normalizeH="0" baseline="0" dirty="0" smtClean="0">
                <a:ln>
                  <a:noFill/>
                </a:ln>
                <a:solidFill>
                  <a:schemeClr val="tx1"/>
                </a:solidFill>
                <a:effectLst/>
                <a:cs typeface="Arial" pitchFamily="34" charset="0"/>
              </a:endParaRPr>
            </a:p>
          </p:txBody>
        </p:sp>
        <p:sp>
          <p:nvSpPr>
            <p:cNvPr id="1035" name="AutoShape 11"/>
            <p:cNvSpPr>
              <a:spLocks noChangeShapeType="1"/>
            </p:cNvSpPr>
            <p:nvPr/>
          </p:nvSpPr>
          <p:spPr bwMode="auto">
            <a:xfrm flipH="1">
              <a:off x="3665" y="1276"/>
              <a:ext cx="1417" cy="29"/>
            </a:xfrm>
            <a:prstGeom prst="straightConnector1">
              <a:avLst/>
            </a:prstGeom>
            <a:grpFill/>
            <a:ln w="9525">
              <a:solidFill>
                <a:srgbClr val="943634"/>
              </a:solidFill>
              <a:round/>
              <a:headEnd/>
              <a:tailEnd type="triangle" w="med" len="med"/>
            </a:ln>
          </p:spPr>
          <p:txBody>
            <a:bodyPr vert="horz" wrap="square" lIns="91440" tIns="45720" rIns="91440" bIns="45720" numCol="1" anchor="t" anchorCtr="0" compatLnSpc="1">
              <a:prstTxWarp prst="textNoShape">
                <a:avLst/>
              </a:prstTxWarp>
            </a:bodyPr>
            <a:lstStyle/>
            <a:p>
              <a:endParaRPr lang="fa-IR" dirty="0"/>
            </a:p>
          </p:txBody>
        </p:sp>
        <p:sp>
          <p:nvSpPr>
            <p:cNvPr id="1034" name="AutoShape 10"/>
            <p:cNvSpPr>
              <a:spLocks noChangeShapeType="1"/>
            </p:cNvSpPr>
            <p:nvPr/>
          </p:nvSpPr>
          <p:spPr bwMode="auto">
            <a:xfrm>
              <a:off x="5706" y="1519"/>
              <a:ext cx="34" cy="1166"/>
            </a:xfrm>
            <a:prstGeom prst="straightConnector1">
              <a:avLst/>
            </a:prstGeom>
            <a:grpFill/>
            <a:ln w="9525">
              <a:solidFill>
                <a:srgbClr val="943634"/>
              </a:solidFill>
              <a:round/>
              <a:headEnd/>
              <a:tailEnd type="triangle" w="med" len="med"/>
            </a:ln>
          </p:spPr>
          <p:txBody>
            <a:bodyPr vert="horz" wrap="square" lIns="91440" tIns="45720" rIns="91440" bIns="45720" numCol="1" anchor="t" anchorCtr="0" compatLnSpc="1">
              <a:prstTxWarp prst="textNoShape">
                <a:avLst/>
              </a:prstTxWarp>
            </a:bodyPr>
            <a:lstStyle/>
            <a:p>
              <a:endParaRPr lang="fa-IR" dirty="0"/>
            </a:p>
          </p:txBody>
        </p:sp>
        <p:sp>
          <p:nvSpPr>
            <p:cNvPr id="1033" name="AutoShape 9"/>
            <p:cNvSpPr>
              <a:spLocks noChangeShapeType="1"/>
            </p:cNvSpPr>
            <p:nvPr/>
          </p:nvSpPr>
          <p:spPr bwMode="auto">
            <a:xfrm>
              <a:off x="6386" y="1276"/>
              <a:ext cx="1701" cy="49"/>
            </a:xfrm>
            <a:prstGeom prst="straightConnector1">
              <a:avLst/>
            </a:prstGeom>
            <a:grpFill/>
            <a:ln w="9525">
              <a:solidFill>
                <a:srgbClr val="943634"/>
              </a:solidFill>
              <a:round/>
              <a:headEnd/>
              <a:tailEnd type="triangle" w="med" len="med"/>
            </a:ln>
          </p:spPr>
          <p:txBody>
            <a:bodyPr vert="horz" wrap="square" lIns="91440" tIns="45720" rIns="91440" bIns="45720" numCol="1" anchor="t" anchorCtr="0" compatLnSpc="1">
              <a:prstTxWarp prst="textNoShape">
                <a:avLst/>
              </a:prstTxWarp>
            </a:bodyPr>
            <a:lstStyle/>
            <a:p>
              <a:endParaRPr lang="fa-IR" dirty="0"/>
            </a:p>
          </p:txBody>
        </p:sp>
        <p:sp>
          <p:nvSpPr>
            <p:cNvPr id="1032" name="Oval 8"/>
            <p:cNvSpPr>
              <a:spLocks noChangeArrowheads="1"/>
            </p:cNvSpPr>
            <p:nvPr/>
          </p:nvSpPr>
          <p:spPr bwMode="auto">
            <a:xfrm>
              <a:off x="3778" y="936"/>
              <a:ext cx="1191" cy="826"/>
            </a:xfrm>
            <a:prstGeom prst="ellipse">
              <a:avLst/>
            </a:prstGeom>
            <a:solidFill>
              <a:srgbClr val="FFFF99"/>
            </a:solidFill>
            <a:ln w="9525">
              <a:solidFill>
                <a:srgbClr val="000000"/>
              </a:solidFill>
              <a:round/>
              <a:headEnd/>
              <a:tailEnd/>
            </a:ln>
          </p:spPr>
          <p:txBody>
            <a:bodyPr vert="horz" wrap="square" lIns="48600" tIns="24300" rIns="48600" bIns="243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ea typeface="Tw Cen MT" pitchFamily="34" charset="0"/>
                  <a:cs typeface="Arial" pitchFamily="34" charset="0"/>
                </a:rPr>
                <a:t>Mental health</a:t>
              </a:r>
              <a:endParaRPr kumimoji="0" lang="ar-SA" sz="2600" b="0" i="0" u="none" strike="noStrike" cap="none" normalizeH="0" baseline="0" dirty="0" smtClean="0">
                <a:ln>
                  <a:noFill/>
                </a:ln>
                <a:solidFill>
                  <a:schemeClr val="tx1"/>
                </a:solidFill>
                <a:effectLst/>
                <a:cs typeface="Arial" pitchFamily="34" charset="0"/>
              </a:endParaRPr>
            </a:p>
          </p:txBody>
        </p:sp>
        <p:sp>
          <p:nvSpPr>
            <p:cNvPr id="1031" name="Oval 7"/>
            <p:cNvSpPr>
              <a:spLocks noChangeArrowheads="1"/>
            </p:cNvSpPr>
            <p:nvPr/>
          </p:nvSpPr>
          <p:spPr bwMode="auto">
            <a:xfrm>
              <a:off x="4912" y="1713"/>
              <a:ext cx="1587" cy="729"/>
            </a:xfrm>
            <a:prstGeom prst="ellipse">
              <a:avLst/>
            </a:prstGeom>
            <a:solidFill>
              <a:srgbClr val="FFFF99"/>
            </a:solidFill>
            <a:ln w="9525">
              <a:solidFill>
                <a:srgbClr val="000000"/>
              </a:solidFill>
              <a:round/>
              <a:headEnd/>
              <a:tailEnd/>
            </a:ln>
          </p:spPr>
          <p:txBody>
            <a:bodyPr vert="horz" wrap="square" lIns="48600" tIns="24300" rIns="48600" bIns="243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rgbClr val="000000"/>
                  </a:solidFill>
                  <a:effectLst/>
                  <a:ea typeface="Tw Cen MT" pitchFamily="34" charset="0"/>
                  <a:cs typeface="Arial" pitchFamily="34" charset="0"/>
                </a:rPr>
                <a:t>Marital conflicts</a:t>
              </a:r>
              <a:endParaRPr kumimoji="0" lang="ar-SA" sz="2600" b="0" i="0" u="none" strike="noStrike" cap="none" normalizeH="0" baseline="0" dirty="0" smtClean="0">
                <a:ln>
                  <a:noFill/>
                </a:ln>
                <a:solidFill>
                  <a:schemeClr val="tx1"/>
                </a:solidFill>
                <a:effectLst/>
                <a:cs typeface="Arial" pitchFamily="34" charset="0"/>
              </a:endParaRPr>
            </a:p>
          </p:txBody>
        </p:sp>
        <p:sp>
          <p:nvSpPr>
            <p:cNvPr id="1030" name="Text Box 6"/>
            <p:cNvSpPr txBox="1">
              <a:spLocks noChangeArrowheads="1"/>
            </p:cNvSpPr>
            <p:nvPr/>
          </p:nvSpPr>
          <p:spPr bwMode="auto">
            <a:xfrm>
              <a:off x="2240" y="4673"/>
              <a:ext cx="7219" cy="625"/>
            </a:xfrm>
            <a:prstGeom prst="rect">
              <a:avLst/>
            </a:prstGeom>
            <a:grpFill/>
            <a:ln w="9525">
              <a:solidFill>
                <a:srgbClr val="FFFFFF"/>
              </a:solidFill>
              <a:miter lim="800000"/>
              <a:headEnd/>
              <a:tailEnd/>
            </a:ln>
          </p:spPr>
          <p:txBody>
            <a:bodyPr vert="horz" wrap="square" lIns="48600" tIns="24300" rIns="48600" bIns="243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700" i="0" u="none" strike="noStrike" cap="none" normalizeH="0" baseline="0" dirty="0" smtClean="0">
                  <a:ln>
                    <a:noFill/>
                  </a:ln>
                  <a:solidFill>
                    <a:schemeClr val="tx1"/>
                  </a:solidFill>
                  <a:effectLst/>
                  <a:ea typeface="Tw Cen MT" pitchFamily="34" charset="0"/>
                </a:rPr>
                <a:t>Figure 1</a:t>
              </a:r>
              <a:r>
                <a:rPr kumimoji="0" lang="ar-SA" sz="2700" i="0" u="none" strike="noStrike" cap="none" normalizeH="0" baseline="0" dirty="0" smtClean="0">
                  <a:ln>
                    <a:noFill/>
                  </a:ln>
                  <a:solidFill>
                    <a:schemeClr val="tx1"/>
                  </a:solidFill>
                  <a:effectLst/>
                  <a:ea typeface="Tw Cen MT" pitchFamily="34" charset="0"/>
                </a:rPr>
                <a:t>: </a:t>
              </a:r>
              <a:r>
                <a:rPr kumimoji="0" lang="en-US" sz="2700" i="0" u="none" strike="noStrike" cap="none" normalizeH="0" baseline="0" dirty="0" smtClean="0">
                  <a:ln>
                    <a:noFill/>
                  </a:ln>
                  <a:solidFill>
                    <a:schemeClr val="tx1"/>
                  </a:solidFill>
                  <a:effectLst/>
                  <a:ea typeface="Tw Cen MT" pitchFamily="34" charset="0"/>
                </a:rPr>
                <a:t>Effects of retirement on the mental health, power structure in family, and marital conflicts: (</a:t>
              </a:r>
              <a:r>
                <a:rPr kumimoji="0" lang="ar-SA" sz="2700" i="0" u="none" strike="noStrike" cap="none" normalizeH="0" baseline="0" dirty="0" smtClean="0">
                  <a:ln>
                    <a:noFill/>
                  </a:ln>
                  <a:solidFill>
                    <a:schemeClr val="tx1"/>
                  </a:solidFill>
                  <a:effectLst/>
                  <a:ea typeface="Tw Cen MT" pitchFamily="34" charset="0"/>
                </a:rPr>
                <a:t>↑</a:t>
              </a:r>
              <a:r>
                <a:rPr kumimoji="0" lang="en-US" sz="2700" i="0" u="none" strike="noStrike" cap="none" normalizeH="0" baseline="0" dirty="0" smtClean="0">
                  <a:ln>
                    <a:noFill/>
                  </a:ln>
                  <a:solidFill>
                    <a:schemeClr val="tx1"/>
                  </a:solidFill>
                  <a:effectLst/>
                  <a:ea typeface="Tw Cen MT" pitchFamily="34" charset="0"/>
                </a:rPr>
                <a:t>Increase or enhancement;</a:t>
              </a:r>
              <a:r>
                <a:rPr kumimoji="0" lang="ar-SA" sz="2700" i="0" u="none" strike="noStrike" cap="none" normalizeH="0" baseline="0" dirty="0" smtClean="0">
                  <a:ln>
                    <a:noFill/>
                  </a:ln>
                  <a:solidFill>
                    <a:schemeClr val="tx1"/>
                  </a:solidFill>
                  <a:effectLst/>
                  <a:ea typeface="Tw Cen MT" pitchFamily="34" charset="0"/>
                </a:rPr>
                <a:t> ↓ </a:t>
              </a:r>
              <a:r>
                <a:rPr kumimoji="0" lang="en-US" sz="2700" i="0" u="none" strike="noStrike" cap="none" normalizeH="0" baseline="0" dirty="0" smtClean="0">
                  <a:ln>
                    <a:noFill/>
                  </a:ln>
                  <a:solidFill>
                    <a:schemeClr val="tx1"/>
                  </a:solidFill>
                  <a:effectLst/>
                  <a:ea typeface="Tw Cen MT" pitchFamily="34" charset="0"/>
                </a:rPr>
                <a:t>Decrease or deterioration).</a:t>
              </a:r>
              <a:endParaRPr kumimoji="0" lang="ar-SA" sz="2700" i="0" u="none" strike="noStrike" cap="none" normalizeH="0" baseline="0" dirty="0" smtClean="0">
                <a:ln>
                  <a:noFill/>
                </a:ln>
                <a:solidFill>
                  <a:schemeClr val="tx1"/>
                </a:solidFill>
                <a:effectLst/>
              </a:endParaRPr>
            </a:p>
          </p:txBody>
        </p:sp>
        <p:sp>
          <p:nvSpPr>
            <p:cNvPr id="1029" name="Oval 5"/>
            <p:cNvSpPr>
              <a:spLocks noChangeArrowheads="1"/>
            </p:cNvSpPr>
            <p:nvPr/>
          </p:nvSpPr>
          <p:spPr bwMode="auto">
            <a:xfrm>
              <a:off x="6386" y="741"/>
              <a:ext cx="1531" cy="1263"/>
            </a:xfrm>
            <a:prstGeom prst="ellipse">
              <a:avLst/>
            </a:prstGeom>
            <a:solidFill>
              <a:srgbClr val="FFFF99"/>
            </a:solidFill>
            <a:ln w="9525">
              <a:solidFill>
                <a:srgbClr val="000000"/>
              </a:solidFill>
              <a:round/>
              <a:headEnd/>
              <a:tailEnd/>
            </a:ln>
          </p:spPr>
          <p:txBody>
            <a:bodyPr vert="horz" wrap="square" lIns="48600" tIns="24300" rIns="48600" bIns="24300" numCol="1" anchor="t" anchorCtr="0" compatLnSpc="1">
              <a:prstTxWarp prst="textNoShape">
                <a:avLst/>
              </a:prstTxWarp>
            </a:bodyPr>
            <a:lstStyle/>
            <a:p>
              <a:pPr lvl="0" algn="ctr" defTabSz="914400" rtl="0" fontAlgn="base">
                <a:spcBef>
                  <a:spcPct val="0"/>
                </a:spcBef>
                <a:spcAft>
                  <a:spcPct val="0"/>
                </a:spcAft>
              </a:pPr>
              <a:r>
                <a:rPr lang="en-US" sz="2600" dirty="0" smtClean="0">
                  <a:cs typeface="Arial" pitchFamily="34" charset="0"/>
                </a:rPr>
                <a:t>Power structure </a:t>
              </a:r>
            </a:p>
            <a:p>
              <a:pPr lvl="0" algn="ctr" defTabSz="914400" rtl="0" fontAlgn="base">
                <a:spcBef>
                  <a:spcPct val="0"/>
                </a:spcBef>
                <a:spcAft>
                  <a:spcPct val="0"/>
                </a:spcAft>
              </a:pPr>
              <a:r>
                <a:rPr lang="en-US" sz="2600" dirty="0" smtClean="0">
                  <a:cs typeface="Arial" pitchFamily="34" charset="0"/>
                </a:rPr>
                <a:t> in family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a-IR" sz="2600" b="0" i="0" u="none" strike="noStrike" cap="none" normalizeH="0" baseline="0" dirty="0" smtClean="0">
                <a:ln>
                  <a:noFill/>
                </a:ln>
                <a:solidFill>
                  <a:schemeClr val="tx1"/>
                </a:solidFill>
                <a:effectLst/>
                <a:cs typeface="Arial" pitchFamily="34" charset="0"/>
              </a:endParaRPr>
            </a:p>
          </p:txBody>
        </p:sp>
        <p:sp>
          <p:nvSpPr>
            <p:cNvPr id="1028" name="Text Box 4"/>
            <p:cNvSpPr txBox="1">
              <a:spLocks noChangeArrowheads="1"/>
            </p:cNvSpPr>
            <p:nvPr/>
          </p:nvSpPr>
          <p:spPr bwMode="auto">
            <a:xfrm>
              <a:off x="2134" y="741"/>
              <a:ext cx="1531" cy="1846"/>
            </a:xfrm>
            <a:prstGeom prst="rect">
              <a:avLst/>
            </a:prstGeom>
            <a:solidFill>
              <a:srgbClr val="FFFFCC"/>
            </a:solidFill>
            <a:ln w="9525">
              <a:solidFill>
                <a:srgbClr val="000000"/>
              </a:solidFill>
              <a:miter lim="800000"/>
              <a:headEnd/>
              <a:tailEnd/>
            </a:ln>
          </p:spPr>
          <p:txBody>
            <a:bodyPr vert="horz" wrap="square" lIns="84125" tIns="42062" rIns="84125" bIns="42062" numCol="1" anchor="t" anchorCtr="0" compatLnSpc="1">
              <a:prstTxWarp prst="textNoShape">
                <a:avLst/>
              </a:prstTxWarp>
            </a:bodyPr>
            <a:lstStyle/>
            <a:p>
              <a:pPr lvl="0" algn="l" defTabSz="914400" rtl="0" fontAlgn="base">
                <a:spcAft>
                  <a:spcPct val="0"/>
                </a:spcAft>
                <a:tabLst>
                  <a:tab pos="365760" algn="l"/>
                </a:tabLst>
              </a:pPr>
              <a:r>
                <a:rPr lang="en-US" sz="2500" dirty="0" smtClean="0">
                  <a:cs typeface="Arial" pitchFamily="34" charset="0"/>
                </a:rPr>
                <a:t>↑ Somatic symptoms</a:t>
              </a:r>
            </a:p>
            <a:p>
              <a:pPr lvl="0" algn="l" defTabSz="914400" rtl="0" fontAlgn="base">
                <a:spcAft>
                  <a:spcPct val="0"/>
                </a:spcAft>
                <a:tabLst>
                  <a:tab pos="365760" algn="l"/>
                </a:tabLst>
              </a:pPr>
              <a:r>
                <a:rPr lang="en-US" sz="2500" dirty="0" smtClean="0">
                  <a:cs typeface="Arial" pitchFamily="34" charset="0"/>
                </a:rPr>
                <a:t>Anxiety and insomnia</a:t>
              </a:r>
            </a:p>
            <a:p>
              <a:pPr lvl="0" algn="l" defTabSz="914400" rtl="0" fontAlgn="base">
                <a:spcAft>
                  <a:spcPct val="0"/>
                </a:spcAft>
                <a:tabLst>
                  <a:tab pos="365760" algn="l"/>
                </a:tabLst>
              </a:pPr>
              <a:r>
                <a:rPr lang="en-US" sz="2500" dirty="0" smtClean="0">
                  <a:cs typeface="Arial" pitchFamily="34" charset="0"/>
                </a:rPr>
                <a:t>↑ Social dysfunction</a:t>
              </a:r>
            </a:p>
            <a:p>
              <a:pPr lvl="0" algn="l" defTabSz="914400" rtl="0" fontAlgn="base">
                <a:spcAft>
                  <a:spcPct val="0"/>
                </a:spcAft>
                <a:tabLst>
                  <a:tab pos="365760" algn="l"/>
                </a:tabLst>
              </a:pPr>
              <a:r>
                <a:rPr lang="en-US" sz="2500" dirty="0" smtClean="0">
                  <a:cs typeface="Arial" pitchFamily="34" charset="0"/>
                </a:rPr>
                <a:t>↑ Depression</a:t>
              </a:r>
            </a:p>
            <a:p>
              <a:pPr marL="0" marR="0" lvl="0" indent="0" algn="l" defTabSz="914400" rtl="0" eaLnBrk="1" fontAlgn="base" latinLnBrk="0" hangingPunct="1">
                <a:lnSpc>
                  <a:spcPct val="100000"/>
                </a:lnSpc>
                <a:spcAft>
                  <a:spcPct val="0"/>
                </a:spcAft>
                <a:buClrTx/>
                <a:buSzTx/>
                <a:buFontTx/>
                <a:buNone/>
                <a:tabLst>
                  <a:tab pos="365760" algn="l"/>
                </a:tabLst>
              </a:pPr>
              <a:endParaRPr kumimoji="0" lang="fa-IR" sz="2500" b="0" i="0" u="none" strike="noStrike" cap="none" normalizeH="0" baseline="0" dirty="0" smtClean="0">
                <a:ln>
                  <a:noFill/>
                </a:ln>
                <a:solidFill>
                  <a:schemeClr val="tx1"/>
                </a:solidFill>
                <a:effectLst/>
                <a:cs typeface="Arial" pitchFamily="34" charset="0"/>
              </a:endParaRPr>
            </a:p>
          </p:txBody>
        </p:sp>
        <p:sp>
          <p:nvSpPr>
            <p:cNvPr id="1027" name="Text Box 3"/>
            <p:cNvSpPr txBox="1">
              <a:spLocks noChangeArrowheads="1"/>
            </p:cNvSpPr>
            <p:nvPr/>
          </p:nvSpPr>
          <p:spPr bwMode="auto">
            <a:xfrm>
              <a:off x="2248" y="2684"/>
              <a:ext cx="5636" cy="1943"/>
            </a:xfrm>
            <a:prstGeom prst="rect">
              <a:avLst/>
            </a:prstGeom>
            <a:solidFill>
              <a:srgbClr val="FFFFCC"/>
            </a:solidFill>
            <a:ln w="9525">
              <a:solidFill>
                <a:srgbClr val="000000"/>
              </a:solidFill>
              <a:miter lim="800000"/>
              <a:headEnd/>
              <a:tailEnd/>
            </a:ln>
          </p:spPr>
          <p:txBody>
            <a:bodyPr vert="horz" wrap="square" lIns="84125" tIns="42062" rIns="84125" bIns="42062" numCol="1" anchor="t" anchorCtr="0" compatLnSpc="1">
              <a:prstTxWarp prst="textNoShape">
                <a:avLst/>
              </a:prstTxWarp>
            </a:bodyPr>
            <a:lstStyle/>
            <a:p>
              <a:pPr marL="0" marR="0" lvl="0" indent="0" algn="just" defTabSz="914400" rtl="0" eaLnBrk="1" fontAlgn="base" latinLnBrk="0" hangingPunct="1">
                <a:spcBef>
                  <a:spcPct val="0"/>
                </a:spcBef>
                <a:spcAft>
                  <a:spcPct val="0"/>
                </a:spcAft>
                <a:buClrTx/>
                <a:buSzTx/>
                <a:buFontTx/>
                <a:buNone/>
                <a:tabLst/>
              </a:pPr>
              <a:r>
                <a:rPr kumimoji="0" lang="fa-IR" sz="2500" b="0" i="0" u="none" strike="noStrike" cap="none" normalizeH="0" baseline="0" dirty="0" smtClean="0">
                  <a:ln>
                    <a:noFill/>
                  </a:ln>
                  <a:solidFill>
                    <a:schemeClr val="tx1"/>
                  </a:solidFill>
                  <a:effectLst/>
                </a:rPr>
                <a:t>↑ Decreased </a:t>
              </a:r>
              <a:r>
                <a:rPr kumimoji="0" lang="en-US" sz="2500" b="0" i="0" u="none" strike="noStrike" cap="none" normalizeH="0" baseline="0" dirty="0" smtClean="0">
                  <a:ln>
                    <a:noFill/>
                  </a:ln>
                  <a:solidFill>
                    <a:schemeClr val="tx1"/>
                  </a:solidFill>
                  <a:effectLst/>
                </a:rPr>
                <a:t>in</a:t>
              </a:r>
              <a:r>
                <a:rPr kumimoji="0" lang="en-US" sz="2500" b="0" i="0" u="none" strike="noStrike" cap="none" normalizeH="0" dirty="0" smtClean="0">
                  <a:ln>
                    <a:noFill/>
                  </a:ln>
                  <a:solidFill>
                    <a:schemeClr val="tx1"/>
                  </a:solidFill>
                  <a:effectLst/>
                </a:rPr>
                <a:t> </a:t>
              </a:r>
              <a:r>
                <a:rPr kumimoji="0" lang="fa-IR" sz="2500" b="0" i="0" u="none" strike="noStrike" cap="none" normalizeH="0" baseline="0" dirty="0" smtClean="0">
                  <a:ln>
                    <a:noFill/>
                  </a:ln>
                  <a:solidFill>
                    <a:schemeClr val="tx1"/>
                  </a:solidFill>
                  <a:effectLst/>
                </a:rPr>
                <a:t>coordination</a:t>
              </a:r>
            </a:p>
            <a:p>
              <a:pPr marL="0" marR="0" lvl="0" indent="0" algn="just" defTabSz="914400" rtl="0" eaLnBrk="0" fontAlgn="base" latinLnBrk="0" hangingPunct="0">
                <a:spcBef>
                  <a:spcPct val="0"/>
                </a:spcBef>
                <a:spcAft>
                  <a:spcPct val="0"/>
                </a:spcAft>
                <a:buClrTx/>
                <a:buSzTx/>
                <a:buFontTx/>
                <a:buNone/>
                <a:tabLst/>
              </a:pPr>
              <a:r>
                <a:rPr kumimoji="0" lang="ar-SA" sz="2500" b="0" i="0" u="none" strike="noStrike" cap="none" normalizeH="0" baseline="0" dirty="0" smtClean="0">
                  <a:ln>
                    <a:noFill/>
                  </a:ln>
                  <a:solidFill>
                    <a:schemeClr val="tx1"/>
                  </a:solidFill>
                  <a:effectLst/>
                </a:rPr>
                <a:t>↑ </a:t>
              </a:r>
              <a:r>
                <a:rPr kumimoji="0" lang="en-US" sz="2500" b="0" i="0" u="none" strike="noStrike" cap="none" normalizeH="0" baseline="0" dirty="0" smtClean="0">
                  <a:ln>
                    <a:noFill/>
                  </a:ln>
                  <a:solidFill>
                    <a:schemeClr val="tx1"/>
                  </a:solidFill>
                  <a:effectLst/>
                </a:rPr>
                <a:t>Decreased in sexual intercourse</a:t>
              </a:r>
              <a:endParaRPr kumimoji="0" lang="ar-SA" sz="2500" b="0" i="0" u="none" strike="noStrike" cap="none" normalizeH="0" baseline="0" dirty="0" smtClean="0">
                <a:ln>
                  <a:noFill/>
                </a:ln>
                <a:solidFill>
                  <a:schemeClr val="tx1"/>
                </a:solidFill>
                <a:effectLst/>
              </a:endParaRPr>
            </a:p>
            <a:p>
              <a:pPr marL="0" marR="0" lvl="0" indent="0" algn="just" defTabSz="914400" rtl="0" eaLnBrk="0" fontAlgn="base" latinLnBrk="0" hangingPunct="0">
                <a:spcBef>
                  <a:spcPct val="0"/>
                </a:spcBef>
                <a:spcAft>
                  <a:spcPct val="0"/>
                </a:spcAft>
                <a:buClrTx/>
                <a:buSzTx/>
                <a:buFontTx/>
                <a:buNone/>
                <a:tabLst/>
              </a:pPr>
              <a:r>
                <a:rPr kumimoji="0" lang="ar-SA" sz="2500" b="0" i="0" u="none" strike="noStrike" cap="none" normalizeH="0" baseline="0" dirty="0" smtClean="0">
                  <a:ln>
                    <a:noFill/>
                  </a:ln>
                  <a:solidFill>
                    <a:schemeClr val="tx1"/>
                  </a:solidFill>
                  <a:effectLst/>
                </a:rPr>
                <a:t>↑ </a:t>
              </a:r>
              <a:r>
                <a:rPr kumimoji="0" lang="en-US" sz="2500" b="0" i="0" u="none" strike="noStrike" cap="none" normalizeH="0" baseline="0" dirty="0" smtClean="0">
                  <a:ln>
                    <a:noFill/>
                  </a:ln>
                  <a:solidFill>
                    <a:schemeClr val="tx1"/>
                  </a:solidFill>
                  <a:effectLst/>
                </a:rPr>
                <a:t>Increased emotional reactions</a:t>
              </a:r>
              <a:endParaRPr kumimoji="0" lang="ar-SA" sz="2500" b="0" i="0" u="none" strike="noStrike" cap="none" normalizeH="0" baseline="0" dirty="0" smtClean="0">
                <a:ln>
                  <a:noFill/>
                </a:ln>
                <a:solidFill>
                  <a:schemeClr val="tx1"/>
                </a:solidFill>
                <a:effectLst/>
              </a:endParaRPr>
            </a:p>
            <a:p>
              <a:pPr marL="0" marR="0" lvl="0" indent="0" algn="just" defTabSz="914400" rtl="0" eaLnBrk="0" fontAlgn="base" latinLnBrk="0" hangingPunct="0">
                <a:spcBef>
                  <a:spcPct val="0"/>
                </a:spcBef>
                <a:spcAft>
                  <a:spcPct val="0"/>
                </a:spcAft>
                <a:buClrTx/>
                <a:buSzTx/>
                <a:buFontTx/>
                <a:buNone/>
                <a:tabLst/>
              </a:pPr>
              <a:r>
                <a:rPr kumimoji="0" lang="en-US" sz="2500" b="0" i="0" u="none" strike="noStrike" cap="none" normalizeH="0" baseline="0" dirty="0" smtClean="0">
                  <a:ln>
                    <a:noFill/>
                  </a:ln>
                  <a:solidFill>
                    <a:schemeClr val="tx1"/>
                  </a:solidFill>
                  <a:effectLst/>
                </a:rPr>
                <a:t>Increase in attracting children’s supporting supporting</a:t>
              </a:r>
            </a:p>
            <a:p>
              <a:pPr lvl="0" algn="just" defTabSz="914400" rtl="0" eaLnBrk="0" fontAlgn="base" hangingPunct="0">
                <a:spcBef>
                  <a:spcPct val="0"/>
                </a:spcBef>
                <a:spcAft>
                  <a:spcPct val="0"/>
                </a:spcAft>
              </a:pPr>
              <a:r>
                <a:rPr kumimoji="0" lang="ar-SA" sz="2500" b="0" i="0" u="none" strike="noStrike" cap="none" normalizeH="0" baseline="0" dirty="0" smtClean="0">
                  <a:ln>
                    <a:noFill/>
                  </a:ln>
                  <a:solidFill>
                    <a:schemeClr val="tx1"/>
                  </a:solidFill>
                  <a:effectLst/>
                  <a:cs typeface="Arial" pitchFamily="34" charset="0"/>
                </a:rPr>
                <a:t>↑ </a:t>
              </a:r>
              <a:r>
                <a:rPr lang="en-US" sz="2500" dirty="0" smtClean="0">
                  <a:cs typeface="Arial" pitchFamily="34" charset="0"/>
                </a:rPr>
                <a:t>Decrease in family relationship with spouse’s relatives or friends</a:t>
              </a:r>
              <a:endParaRPr kumimoji="0" lang="ar-SA" sz="25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spcBef>
                  <a:spcPct val="0"/>
                </a:spcBef>
                <a:spcAft>
                  <a:spcPct val="0"/>
                </a:spcAft>
                <a:buClrTx/>
                <a:buSzTx/>
                <a:buFontTx/>
                <a:buNone/>
                <a:tabLst/>
              </a:pPr>
              <a:r>
                <a:rPr kumimoji="0" lang="ar-SA" sz="2500" b="0" i="0" u="none" strike="noStrike" cap="none" normalizeH="0" baseline="0" dirty="0" smtClean="0">
                  <a:ln>
                    <a:noFill/>
                  </a:ln>
                  <a:solidFill>
                    <a:schemeClr val="tx1"/>
                  </a:solidFill>
                  <a:effectLst/>
                </a:rPr>
                <a:t>↑ </a:t>
              </a:r>
              <a:r>
                <a:rPr kumimoji="0" lang="en-US" sz="2500" b="0" i="0" u="none" strike="noStrike" cap="none" normalizeH="0" baseline="0" dirty="0" smtClean="0">
                  <a:ln>
                    <a:noFill/>
                  </a:ln>
                  <a:solidFill>
                    <a:schemeClr val="tx1"/>
                  </a:solidFill>
                  <a:effectLst/>
                </a:rPr>
                <a:t>Increased personal relations with his/her own family</a:t>
              </a:r>
              <a:endParaRPr kumimoji="0" lang="ar-SA" sz="2500" b="0" i="0" u="none" strike="noStrike" cap="none" normalizeH="0" baseline="0" dirty="0" smtClean="0">
                <a:ln>
                  <a:noFill/>
                </a:ln>
                <a:solidFill>
                  <a:schemeClr val="tx1"/>
                </a:solidFill>
                <a:effectLst/>
              </a:endParaRPr>
            </a:p>
            <a:p>
              <a:pPr marL="0" marR="0" lvl="0" indent="0" algn="just" defTabSz="914400" rtl="0" eaLnBrk="0" fontAlgn="base" latinLnBrk="0" hangingPunct="0">
                <a:spcBef>
                  <a:spcPct val="0"/>
                </a:spcBef>
                <a:spcAft>
                  <a:spcPct val="0"/>
                </a:spcAft>
                <a:buClrTx/>
                <a:buSzTx/>
                <a:buFontTx/>
                <a:buNone/>
                <a:tabLst/>
              </a:pPr>
              <a:r>
                <a:rPr kumimoji="0" lang="ar-SA" sz="2500" b="0" i="0" u="none" strike="noStrike" cap="none" normalizeH="0" baseline="0" dirty="0" smtClean="0">
                  <a:ln>
                    <a:noFill/>
                  </a:ln>
                  <a:solidFill>
                    <a:schemeClr val="tx1"/>
                  </a:solidFill>
                  <a:effectLst/>
                </a:rPr>
                <a:t>↑ </a:t>
              </a:r>
              <a:r>
                <a:rPr kumimoji="0" lang="en-US" sz="2500" b="0" i="0" u="none" strike="noStrike" cap="none" normalizeH="0" baseline="0" dirty="0" smtClean="0">
                  <a:ln>
                    <a:noFill/>
                  </a:ln>
                  <a:solidFill>
                    <a:schemeClr val="tx1"/>
                  </a:solidFill>
                  <a:effectLst/>
                </a:rPr>
                <a:t>Separate finances from each other</a:t>
              </a:r>
              <a:endParaRPr kumimoji="0" lang="ar-SA" sz="2500" b="0" i="0" u="none" strike="noStrike" cap="none" normalizeH="0" baseline="0" dirty="0" smtClean="0">
                <a:ln>
                  <a:noFill/>
                </a:ln>
                <a:solidFill>
                  <a:schemeClr val="tx1"/>
                </a:solidFill>
                <a:effectLst/>
              </a:endParaRPr>
            </a:p>
            <a:p>
              <a:pPr lvl="0" algn="just" defTabSz="914400" rtl="0" eaLnBrk="0" fontAlgn="base" hangingPunct="0">
                <a:spcBef>
                  <a:spcPct val="0"/>
                </a:spcBef>
                <a:spcAft>
                  <a:spcPct val="0"/>
                </a:spcAft>
              </a:pPr>
              <a:r>
                <a:rPr kumimoji="0" lang="ar-SA" sz="2500" b="0" i="0" u="none" strike="noStrike" cap="none" normalizeH="0" baseline="0" dirty="0" smtClean="0">
                  <a:ln>
                    <a:noFill/>
                  </a:ln>
                  <a:solidFill>
                    <a:schemeClr val="tx1"/>
                  </a:solidFill>
                  <a:effectLst/>
                </a:rPr>
                <a:t> </a:t>
              </a:r>
              <a:r>
                <a:rPr lang="ar-SA" sz="2500" dirty="0" smtClean="0"/>
                <a:t>↑ </a:t>
              </a:r>
              <a:r>
                <a:rPr kumimoji="0" lang="en-US" sz="2500" b="0" i="0" u="none" strike="noStrike" cap="none" normalizeH="0" baseline="0" dirty="0" smtClean="0">
                  <a:ln>
                    <a:noFill/>
                  </a:ln>
                  <a:solidFill>
                    <a:schemeClr val="tx1"/>
                  </a:solidFill>
                  <a:effectLst/>
                </a:rPr>
                <a:t>Decreased effective relations</a:t>
              </a:r>
              <a:endParaRPr kumimoji="0" lang="ar-SA" sz="2500" b="0" i="0" u="none" strike="noStrike" cap="none" normalizeH="0" baseline="0" dirty="0" smtClean="0">
                <a:ln>
                  <a:noFill/>
                </a:ln>
                <a:solidFill>
                  <a:schemeClr val="tx1"/>
                </a:solidFill>
                <a:effectLst/>
              </a:endParaRPr>
            </a:p>
          </p:txBody>
        </p:sp>
        <p:sp>
          <p:nvSpPr>
            <p:cNvPr id="1026" name="Text Box 2"/>
            <p:cNvSpPr txBox="1">
              <a:spLocks noChangeArrowheads="1"/>
            </p:cNvSpPr>
            <p:nvPr/>
          </p:nvSpPr>
          <p:spPr bwMode="auto">
            <a:xfrm>
              <a:off x="8082" y="735"/>
              <a:ext cx="1381" cy="2150"/>
            </a:xfrm>
            <a:prstGeom prst="rect">
              <a:avLst/>
            </a:prstGeom>
            <a:solidFill>
              <a:srgbClr val="FFFFCC"/>
            </a:solidFill>
            <a:ln w="9525">
              <a:solidFill>
                <a:srgbClr val="000000"/>
              </a:solidFill>
              <a:miter lim="800000"/>
              <a:headEnd/>
              <a:tailEnd/>
            </a:ln>
          </p:spPr>
          <p:txBody>
            <a:bodyPr vert="horz" wrap="square" lIns="84125" tIns="42062" rIns="84125" bIns="42062" numCol="1" anchor="t" anchorCtr="0" compatLnSpc="1">
              <a:prstTxWarp prst="textNoShape">
                <a:avLst/>
              </a:prstTxWarp>
            </a:bodyPr>
            <a:lstStyle/>
            <a:p>
              <a:pPr lvl="0" algn="l" defTabSz="914400" rtl="0" fontAlgn="base">
                <a:spcBef>
                  <a:spcPct val="0"/>
                </a:spcBef>
                <a:spcAft>
                  <a:spcPct val="0"/>
                </a:spcAft>
              </a:pPr>
              <a:r>
                <a:rPr lang="en-US" sz="2500" dirty="0" smtClean="0">
                  <a:cs typeface="Arial" pitchFamily="34" charset="0"/>
                </a:rPr>
                <a:t>Jurisdiction in family</a:t>
              </a:r>
            </a:p>
            <a:p>
              <a:pPr lvl="0" algn="l" defTabSz="914400" rtl="0" fontAlgn="base">
                <a:spcBef>
                  <a:spcPct val="0"/>
                </a:spcBef>
                <a:spcAft>
                  <a:spcPct val="0"/>
                </a:spcAft>
              </a:pPr>
              <a:r>
                <a:rPr lang="en-US" sz="2500" dirty="0" smtClean="0">
                  <a:cs typeface="Arial" pitchFamily="34" charset="0"/>
                </a:rPr>
                <a:t>↓ Family relationship patterns</a:t>
              </a:r>
            </a:p>
            <a:p>
              <a:pPr lvl="0" algn="l" defTabSz="914400" rtl="0" fontAlgn="base">
                <a:spcBef>
                  <a:spcPct val="0"/>
                </a:spcBef>
                <a:spcAft>
                  <a:spcPct val="0"/>
                </a:spcAft>
              </a:pPr>
              <a:r>
                <a:rPr lang="en-US" sz="2500" dirty="0" smtClean="0">
                  <a:cs typeface="Arial" pitchFamily="34" charset="0"/>
                </a:rPr>
                <a:t>↓ Style of power exercise in couples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a-IR" sz="2500" b="0" i="0" u="none" strike="noStrike" cap="none" normalizeH="0" baseline="0" dirty="0" smtClean="0">
                <a:ln>
                  <a:noFill/>
                </a:ln>
                <a:solidFill>
                  <a:schemeClr val="tx1"/>
                </a:solidFill>
                <a:effectLst/>
                <a:cs typeface="Arial" pitchFamily="34" charset="0"/>
              </a:endParaRPr>
            </a:p>
          </p:txBody>
        </p:sp>
      </p:grpSp>
      <p:sp>
        <p:nvSpPr>
          <p:cNvPr id="38" name="Snip Diagonal Corner Rectangle 37"/>
          <p:cNvSpPr/>
          <p:nvPr/>
        </p:nvSpPr>
        <p:spPr>
          <a:xfrm>
            <a:off x="8686800" y="29641800"/>
            <a:ext cx="11277600" cy="609600"/>
          </a:xfrm>
          <a:prstGeom prst="snip2Diag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600" dirty="0" smtClean="0">
                <a:solidFill>
                  <a:schemeClr val="tx1">
                    <a:lumMod val="95000"/>
                    <a:lumOff val="5000"/>
                  </a:schemeClr>
                </a:solidFill>
                <a:latin typeface="Arial Black" pitchFamily="34" charset="0"/>
              </a:rPr>
              <a:t>contact information</a:t>
            </a:r>
            <a:endParaRPr lang="fa-IR" sz="3600" dirty="0">
              <a:solidFill>
                <a:schemeClr val="tx1">
                  <a:lumMod val="95000"/>
                  <a:lumOff val="5000"/>
                </a:schemeClr>
              </a:solidFill>
              <a:latin typeface="Arial Black" pitchFamily="34" charset="0"/>
            </a:endParaRPr>
          </a:p>
        </p:txBody>
      </p:sp>
      <p:sp>
        <p:nvSpPr>
          <p:cNvPr id="40" name="Rectangle 39"/>
          <p:cNvSpPr/>
          <p:nvPr/>
        </p:nvSpPr>
        <p:spPr>
          <a:xfrm>
            <a:off x="8763000" y="30403800"/>
            <a:ext cx="11125200" cy="22098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2800" dirty="0" err="1" smtClean="0">
                <a:solidFill>
                  <a:schemeClr val="tx1"/>
                </a:solidFill>
              </a:rPr>
              <a:t>Maryam</a:t>
            </a:r>
            <a:r>
              <a:rPr lang="en-US" sz="2800" dirty="0" smtClean="0">
                <a:solidFill>
                  <a:schemeClr val="tx1"/>
                </a:solidFill>
              </a:rPr>
              <a:t> </a:t>
            </a:r>
            <a:r>
              <a:rPr lang="en-US" sz="2800" dirty="0" err="1" smtClean="0">
                <a:solidFill>
                  <a:schemeClr val="tx1"/>
                </a:solidFill>
              </a:rPr>
              <a:t>Soleimani</a:t>
            </a:r>
            <a:r>
              <a:rPr lang="en-US" sz="2400" dirty="0" smtClean="0">
                <a:solidFill>
                  <a:schemeClr val="tx1"/>
                </a:solidFill>
              </a:rPr>
              <a:t>, </a:t>
            </a:r>
            <a:r>
              <a:rPr lang="en-US" sz="2000" dirty="0" smtClean="0">
                <a:solidFill>
                  <a:schemeClr val="tx1"/>
                </a:solidFill>
              </a:rPr>
              <a:t>FC M.A, </a:t>
            </a:r>
            <a:r>
              <a:rPr lang="en-US" sz="2000" dirty="0" err="1" smtClean="0">
                <a:solidFill>
                  <a:schemeClr val="tx1"/>
                </a:solidFill>
              </a:rPr>
              <a:t>Kharazmi</a:t>
            </a:r>
            <a:r>
              <a:rPr lang="en-US" sz="2000" dirty="0" smtClean="0">
                <a:solidFill>
                  <a:schemeClr val="tx1"/>
                </a:solidFill>
              </a:rPr>
              <a:t> University, Iran(corresponding author)</a:t>
            </a:r>
          </a:p>
          <a:p>
            <a:pPr algn="just" rtl="0"/>
            <a:r>
              <a:rPr lang="en-US" sz="2000" dirty="0" smtClean="0">
                <a:solidFill>
                  <a:schemeClr val="tx1">
                    <a:lumMod val="95000"/>
                    <a:lumOff val="5000"/>
                  </a:schemeClr>
                </a:solidFill>
              </a:rPr>
              <a:t>Email: </a:t>
            </a:r>
            <a:r>
              <a:rPr lang="en-US" sz="2000" dirty="0" smtClean="0">
                <a:solidFill>
                  <a:schemeClr val="tx1">
                    <a:lumMod val="95000"/>
                    <a:lumOff val="5000"/>
                  </a:schemeClr>
                </a:solidFill>
                <a:hlinkClick r:id="rId3"/>
              </a:rPr>
              <a:t>counselorsoleimani@yahoo.com</a:t>
            </a:r>
            <a:endParaRPr lang="en-US" sz="2000" dirty="0" smtClean="0">
              <a:solidFill>
                <a:schemeClr val="tx1">
                  <a:lumMod val="95000"/>
                  <a:lumOff val="5000"/>
                </a:schemeClr>
              </a:solidFill>
            </a:endParaRPr>
          </a:p>
          <a:p>
            <a:pPr algn="just" rtl="0"/>
            <a:r>
              <a:rPr lang="en-US" sz="2800" dirty="0" smtClean="0">
                <a:solidFill>
                  <a:schemeClr val="tx1"/>
                </a:solidFill>
              </a:rPr>
              <a:t>Ali Mohammad </a:t>
            </a:r>
            <a:r>
              <a:rPr lang="en-US" sz="2800" dirty="0" err="1" smtClean="0">
                <a:solidFill>
                  <a:schemeClr val="tx1"/>
                </a:solidFill>
              </a:rPr>
              <a:t>Nazari</a:t>
            </a:r>
            <a:r>
              <a:rPr lang="en-US" sz="2400" dirty="0" smtClean="0">
                <a:solidFill>
                  <a:schemeClr val="tx1"/>
                </a:solidFill>
              </a:rPr>
              <a:t>, </a:t>
            </a:r>
            <a:r>
              <a:rPr lang="en-US" sz="2000" dirty="0" smtClean="0">
                <a:solidFill>
                  <a:schemeClr val="tx1"/>
                </a:solidFill>
              </a:rPr>
              <a:t>FC PhD, </a:t>
            </a:r>
            <a:r>
              <a:rPr lang="en-US" sz="2000" dirty="0" err="1" smtClean="0">
                <a:solidFill>
                  <a:schemeClr val="tx1"/>
                </a:solidFill>
              </a:rPr>
              <a:t>Kharazmi</a:t>
            </a:r>
            <a:r>
              <a:rPr lang="en-US" sz="2000" dirty="0" smtClean="0">
                <a:solidFill>
                  <a:schemeClr val="tx1"/>
                </a:solidFill>
              </a:rPr>
              <a:t> University, Iran</a:t>
            </a:r>
          </a:p>
          <a:p>
            <a:pPr algn="just" rtl="0"/>
            <a:r>
              <a:rPr lang="en-US" sz="2800" dirty="0" err="1" smtClean="0">
                <a:solidFill>
                  <a:schemeClr val="tx1"/>
                </a:solidFill>
              </a:rPr>
              <a:t>Kiyanosh</a:t>
            </a:r>
            <a:r>
              <a:rPr lang="en-US" sz="2800" dirty="0" smtClean="0">
                <a:solidFill>
                  <a:schemeClr val="tx1"/>
                </a:solidFill>
              </a:rPr>
              <a:t> </a:t>
            </a:r>
            <a:r>
              <a:rPr lang="en-US" sz="2800" dirty="0" err="1" smtClean="0">
                <a:solidFill>
                  <a:schemeClr val="tx1"/>
                </a:solidFill>
              </a:rPr>
              <a:t>Zahrakar</a:t>
            </a:r>
            <a:r>
              <a:rPr lang="en-US" sz="2400" dirty="0" smtClean="0">
                <a:solidFill>
                  <a:schemeClr val="tx1"/>
                </a:solidFill>
              </a:rPr>
              <a:t>, </a:t>
            </a:r>
            <a:r>
              <a:rPr lang="en-US" sz="2000" dirty="0" smtClean="0">
                <a:solidFill>
                  <a:schemeClr val="tx1"/>
                </a:solidFill>
              </a:rPr>
              <a:t>C PhD, </a:t>
            </a:r>
            <a:r>
              <a:rPr lang="en-US" sz="2000" dirty="0" err="1" smtClean="0">
                <a:solidFill>
                  <a:schemeClr val="tx1"/>
                </a:solidFill>
              </a:rPr>
              <a:t>Kharazmi</a:t>
            </a:r>
            <a:r>
              <a:rPr lang="en-US" sz="2000" dirty="0" smtClean="0">
                <a:solidFill>
                  <a:schemeClr val="tx1"/>
                </a:solidFill>
              </a:rPr>
              <a:t> University, Iran</a:t>
            </a:r>
          </a:p>
        </p:txBody>
      </p:sp>
      <p:pic>
        <p:nvPicPr>
          <p:cNvPr id="2" name="Picture 2" descr="C:\Users\FANAVARAN\Desktop\kmvwuro0e7ecsm90wzzv.jpg"/>
          <p:cNvPicPr>
            <a:picLocks noChangeAspect="1" noChangeArrowheads="1"/>
          </p:cNvPicPr>
          <p:nvPr/>
        </p:nvPicPr>
        <p:blipFill>
          <a:blip r:embed="rId4" cstate="print"/>
          <a:srcRect/>
          <a:stretch>
            <a:fillRect/>
          </a:stretch>
        </p:blipFill>
        <p:spPr bwMode="auto">
          <a:xfrm>
            <a:off x="40462200" y="457200"/>
            <a:ext cx="2438400" cy="2590800"/>
          </a:xfrm>
          <a:prstGeom prst="rect">
            <a:avLst/>
          </a:prstGeom>
          <a:noFill/>
        </p:spPr>
      </p:pic>
      <p:pic>
        <p:nvPicPr>
          <p:cNvPr id="5" name="Picture 4"/>
          <p:cNvPicPr>
            <a:picLocks noChangeAspect="1" noChangeArrowheads="1"/>
          </p:cNvPicPr>
          <p:nvPr/>
        </p:nvPicPr>
        <p:blipFill>
          <a:blip r:embed="rId5" cstate="print"/>
          <a:srcRect/>
          <a:stretch>
            <a:fillRect/>
          </a:stretch>
        </p:blipFill>
        <p:spPr bwMode="auto">
          <a:xfrm>
            <a:off x="533400" y="685800"/>
            <a:ext cx="102108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982</TotalTime>
  <Words>2281</Words>
  <Application>Microsoft Office PowerPoint</Application>
  <PresentationFormat>Custom</PresentationFormat>
  <Paragraphs>349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FANAVARAN</dc:creator>
  <cp:lastModifiedBy>FANAVARAN</cp:lastModifiedBy>
  <cp:revision>145</cp:revision>
  <dcterms:created xsi:type="dcterms:W3CDTF">2018-03-03T10:55:15Z</dcterms:created>
  <dcterms:modified xsi:type="dcterms:W3CDTF">2018-06-30T10:00:32Z</dcterms:modified>
</cp:coreProperties>
</file>