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42808525" cy="30279975"/>
  <p:notesSz cx="9144000" cy="6858000"/>
  <p:defaultTextStyle>
    <a:defPPr>
      <a:defRPr lang="en-US"/>
    </a:defPPr>
    <a:lvl1pPr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1pPr>
    <a:lvl2pPr marL="2087563" indent="-1630363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2pPr>
    <a:lvl3pPr marL="4175125" indent="-3260725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3pPr>
    <a:lvl4pPr marL="6264275" indent="-4892675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4pPr>
    <a:lvl5pPr marL="8351838" indent="-6523038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7">
          <p15:clr>
            <a:srgbClr val="A4A3A4"/>
          </p15:clr>
        </p15:guide>
        <p15:guide id="2" pos="1348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RIGHT Steph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2026"/>
    <a:srgbClr val="C42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172" autoAdjust="0"/>
    <p:restoredTop sz="86486" autoAdjust="0"/>
  </p:normalViewPr>
  <p:slideViewPr>
    <p:cSldViewPr>
      <p:cViewPr>
        <p:scale>
          <a:sx n="50" d="100"/>
          <a:sy n="50" d="100"/>
        </p:scale>
        <p:origin x="-1656" y="144"/>
      </p:cViewPr>
      <p:guideLst>
        <p:guide orient="horz" pos="9537"/>
        <p:guide pos="134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commentAuthors" Target="commentAuthor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apple\Documents\Nan%20Documents\ST3\Vit%20D\Nan%20vit%20D.xlsx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33976623064337"/>
          <c:y val="0.0958768984516124"/>
          <c:w val="0.925263413845627"/>
          <c:h val="0.810987696200232"/>
        </c:manualLayout>
      </c:layout>
      <c:barChart>
        <c:barDir val="col"/>
        <c:grouping val="clustered"/>
        <c:varyColors val="0"/>
        <c:ser>
          <c:idx val="5"/>
          <c:order val="0"/>
          <c:tx>
            <c:strRef>
              <c:f>Sheet2!$G$2</c:f>
              <c:strCache>
                <c:ptCount val="1"/>
                <c:pt idx="0">
                  <c:v>Pre - Rx Vit D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Sheet2!$A$3:$A$36</c:f>
              <c:numCache>
                <c:formatCode>General</c:formatCode>
                <c:ptCount val="34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</c:numCache>
            </c:numRef>
          </c:cat>
          <c:val>
            <c:numRef>
              <c:f>Sheet2!$G$3:$G$36</c:f>
              <c:numCache>
                <c:formatCode>General</c:formatCode>
                <c:ptCount val="34"/>
                <c:pt idx="0">
                  <c:v>8.0</c:v>
                </c:pt>
                <c:pt idx="1">
                  <c:v>8.0</c:v>
                </c:pt>
                <c:pt idx="2">
                  <c:v>8.0</c:v>
                </c:pt>
                <c:pt idx="3">
                  <c:v>15.0</c:v>
                </c:pt>
                <c:pt idx="4">
                  <c:v>8.0</c:v>
                </c:pt>
                <c:pt idx="5">
                  <c:v>19.0</c:v>
                </c:pt>
                <c:pt idx="6">
                  <c:v>15.0</c:v>
                </c:pt>
                <c:pt idx="7">
                  <c:v>8.0</c:v>
                </c:pt>
                <c:pt idx="8">
                  <c:v>15.0</c:v>
                </c:pt>
                <c:pt idx="9">
                  <c:v>15.0</c:v>
                </c:pt>
                <c:pt idx="10">
                  <c:v>11.0</c:v>
                </c:pt>
                <c:pt idx="11">
                  <c:v>15.0</c:v>
                </c:pt>
                <c:pt idx="12">
                  <c:v>8.0</c:v>
                </c:pt>
                <c:pt idx="13">
                  <c:v>20.0</c:v>
                </c:pt>
                <c:pt idx="14">
                  <c:v>17.0</c:v>
                </c:pt>
                <c:pt idx="15">
                  <c:v>10.0</c:v>
                </c:pt>
                <c:pt idx="16">
                  <c:v>8.0</c:v>
                </c:pt>
                <c:pt idx="17">
                  <c:v>8.0</c:v>
                </c:pt>
                <c:pt idx="18">
                  <c:v>18.0</c:v>
                </c:pt>
                <c:pt idx="19">
                  <c:v>8.0</c:v>
                </c:pt>
                <c:pt idx="20">
                  <c:v>11.0</c:v>
                </c:pt>
                <c:pt idx="21">
                  <c:v>12.0</c:v>
                </c:pt>
                <c:pt idx="22">
                  <c:v>20.0</c:v>
                </c:pt>
                <c:pt idx="23">
                  <c:v>10.0</c:v>
                </c:pt>
                <c:pt idx="24">
                  <c:v>16.0</c:v>
                </c:pt>
                <c:pt idx="25">
                  <c:v>11.0</c:v>
                </c:pt>
                <c:pt idx="26">
                  <c:v>9.0</c:v>
                </c:pt>
                <c:pt idx="27">
                  <c:v>8.0</c:v>
                </c:pt>
                <c:pt idx="28">
                  <c:v>13.0</c:v>
                </c:pt>
                <c:pt idx="29">
                  <c:v>8.0</c:v>
                </c:pt>
                <c:pt idx="30">
                  <c:v>14.0</c:v>
                </c:pt>
                <c:pt idx="31">
                  <c:v>10.0</c:v>
                </c:pt>
                <c:pt idx="32">
                  <c:v>8.0</c:v>
                </c:pt>
                <c:pt idx="33">
                  <c:v>8.0</c:v>
                </c:pt>
              </c:numCache>
            </c:numRef>
          </c:val>
        </c:ser>
        <c:ser>
          <c:idx val="7"/>
          <c:order val="1"/>
          <c:tx>
            <c:strRef>
              <c:f>Sheet2!$I$2</c:f>
              <c:strCache>
                <c:ptCount val="1"/>
                <c:pt idx="0">
                  <c:v>Post Rx Vit D 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Sheet2!$A$3:$A$36</c:f>
              <c:numCache>
                <c:formatCode>General</c:formatCode>
                <c:ptCount val="34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  <c:pt idx="12">
                  <c:v>13.0</c:v>
                </c:pt>
                <c:pt idx="13">
                  <c:v>14.0</c:v>
                </c:pt>
                <c:pt idx="14">
                  <c:v>15.0</c:v>
                </c:pt>
                <c:pt idx="15">
                  <c:v>16.0</c:v>
                </c:pt>
                <c:pt idx="16">
                  <c:v>17.0</c:v>
                </c:pt>
                <c:pt idx="17">
                  <c:v>18.0</c:v>
                </c:pt>
                <c:pt idx="18">
                  <c:v>19.0</c:v>
                </c:pt>
                <c:pt idx="19">
                  <c:v>20.0</c:v>
                </c:pt>
                <c:pt idx="20">
                  <c:v>21.0</c:v>
                </c:pt>
                <c:pt idx="21">
                  <c:v>22.0</c:v>
                </c:pt>
                <c:pt idx="22">
                  <c:v>23.0</c:v>
                </c:pt>
                <c:pt idx="23">
                  <c:v>24.0</c:v>
                </c:pt>
                <c:pt idx="24">
                  <c:v>25.0</c:v>
                </c:pt>
                <c:pt idx="25">
                  <c:v>26.0</c:v>
                </c:pt>
                <c:pt idx="26">
                  <c:v>27.0</c:v>
                </c:pt>
                <c:pt idx="27">
                  <c:v>28.0</c:v>
                </c:pt>
                <c:pt idx="28">
                  <c:v>29.0</c:v>
                </c:pt>
                <c:pt idx="29">
                  <c:v>30.0</c:v>
                </c:pt>
                <c:pt idx="30">
                  <c:v>31.0</c:v>
                </c:pt>
                <c:pt idx="31">
                  <c:v>32.0</c:v>
                </c:pt>
                <c:pt idx="32">
                  <c:v>33.0</c:v>
                </c:pt>
                <c:pt idx="33">
                  <c:v>34.0</c:v>
                </c:pt>
              </c:numCache>
            </c:numRef>
          </c:cat>
          <c:val>
            <c:numRef>
              <c:f>Sheet2!$I$3:$I$36</c:f>
              <c:numCache>
                <c:formatCode>General</c:formatCode>
                <c:ptCount val="34"/>
                <c:pt idx="0">
                  <c:v>52.0</c:v>
                </c:pt>
                <c:pt idx="1">
                  <c:v>94.0</c:v>
                </c:pt>
                <c:pt idx="2">
                  <c:v>110.0</c:v>
                </c:pt>
                <c:pt idx="3">
                  <c:v>47.0</c:v>
                </c:pt>
                <c:pt idx="4">
                  <c:v>42.0</c:v>
                </c:pt>
                <c:pt idx="5">
                  <c:v>96.0</c:v>
                </c:pt>
                <c:pt idx="6">
                  <c:v>154.0</c:v>
                </c:pt>
                <c:pt idx="7">
                  <c:v>105.0</c:v>
                </c:pt>
                <c:pt idx="8">
                  <c:v>121.0</c:v>
                </c:pt>
                <c:pt idx="9">
                  <c:v>115.0</c:v>
                </c:pt>
                <c:pt idx="10">
                  <c:v>112.0</c:v>
                </c:pt>
                <c:pt idx="11">
                  <c:v>63.0</c:v>
                </c:pt>
                <c:pt idx="12">
                  <c:v>165.0</c:v>
                </c:pt>
                <c:pt idx="13">
                  <c:v>90.0</c:v>
                </c:pt>
                <c:pt idx="14">
                  <c:v>100.0</c:v>
                </c:pt>
                <c:pt idx="15">
                  <c:v>98.0</c:v>
                </c:pt>
                <c:pt idx="16">
                  <c:v>83.0</c:v>
                </c:pt>
                <c:pt idx="17">
                  <c:v>146.0</c:v>
                </c:pt>
                <c:pt idx="18">
                  <c:v>101.0</c:v>
                </c:pt>
                <c:pt idx="19">
                  <c:v>74.0</c:v>
                </c:pt>
                <c:pt idx="20">
                  <c:v>48.0</c:v>
                </c:pt>
                <c:pt idx="21">
                  <c:v>51.0</c:v>
                </c:pt>
                <c:pt idx="22">
                  <c:v>99.0</c:v>
                </c:pt>
                <c:pt idx="23">
                  <c:v>162.0</c:v>
                </c:pt>
                <c:pt idx="24">
                  <c:v>94.0</c:v>
                </c:pt>
                <c:pt idx="25">
                  <c:v>127.0</c:v>
                </c:pt>
                <c:pt idx="26">
                  <c:v>92.0</c:v>
                </c:pt>
                <c:pt idx="27">
                  <c:v>84.0</c:v>
                </c:pt>
                <c:pt idx="28">
                  <c:v>78.0</c:v>
                </c:pt>
                <c:pt idx="29">
                  <c:v>89.0</c:v>
                </c:pt>
                <c:pt idx="30">
                  <c:v>74.0</c:v>
                </c:pt>
                <c:pt idx="31">
                  <c:v>76.0</c:v>
                </c:pt>
                <c:pt idx="32">
                  <c:v>169.0</c:v>
                </c:pt>
                <c:pt idx="33">
                  <c:v>117.0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87596352"/>
        <c:axId val="-2087250608"/>
      </c:barChart>
      <c:catAx>
        <c:axId val="-2087596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Patient Number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7250608"/>
        <c:crosses val="autoZero"/>
        <c:auto val="1"/>
        <c:lblAlgn val="ctr"/>
        <c:lblOffset val="100"/>
        <c:noMultiLvlLbl val="0"/>
      </c:catAx>
      <c:valAx>
        <c:axId val="-2087250608"/>
        <c:scaling>
          <c:orientation val="minMax"/>
          <c:max val="180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Vitamin D Level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8759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0.04727</cdr:x>
      <cdr:y>0.54928</cdr:y>
    </cdr:from>
    <cdr:to>
      <cdr:x>0.969</cdr:x>
      <cdr:y>0.55344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864097" y="5115208"/>
          <a:ext cx="16849872" cy="38721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rgbClr val="92D050"/>
          </a:solidFill>
          <a:prstDash val="solid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0.04333</cdr:x>
      <cdr:y>0.72163</cdr:y>
    </cdr:from>
    <cdr:to>
      <cdr:x>0.969</cdr:x>
      <cdr:y>0.72163</cdr:y>
    </cdr:to>
    <cdr:cxnSp macro="">
      <cdr:nvCxnSpPr>
        <cdr:cNvPr id="4" name="Straight Connector 3"/>
        <cdr:cNvCxnSpPr/>
      </cdr:nvCxnSpPr>
      <cdr:spPr>
        <a:xfrm xmlns:a="http://schemas.openxmlformats.org/drawingml/2006/main">
          <a:off x="792089" y="6720201"/>
          <a:ext cx="16921880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FF0000"/>
          </a:solidFill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0.61055</cdr:x>
      <cdr:y>0.38283</cdr:y>
    </cdr:from>
    <cdr:to>
      <cdr:x>0.61055</cdr:x>
      <cdr:y>0.55344</cdr:y>
    </cdr:to>
    <cdr:cxnSp macro="">
      <cdr:nvCxnSpPr>
        <cdr:cNvPr id="6" name="Straight Arrow Connector 5"/>
        <cdr:cNvCxnSpPr/>
      </cdr:nvCxnSpPr>
      <cdr:spPr>
        <a:xfrm xmlns:a="http://schemas.openxmlformats.org/drawingml/2006/main">
          <a:off x="11161241" y="3565126"/>
          <a:ext cx="0" cy="158880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0.14857</cdr:x>
      <cdr:y>0.27621</cdr:y>
    </cdr:from>
    <cdr:to>
      <cdr:x>0.26823</cdr:x>
      <cdr:y>0.3795</cdr:y>
    </cdr:to>
    <cdr:sp macro="" textlink="">
      <cdr:nvSpPr>
        <cdr:cNvPr id="8" name="Text Box 7"/>
        <cdr:cNvSpPr txBox="1"/>
      </cdr:nvSpPr>
      <cdr:spPr>
        <a:xfrm xmlns:a="http://schemas.openxmlformats.org/drawingml/2006/main">
          <a:off x="851535" y="916940"/>
          <a:ext cx="6858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800" b="1" dirty="0"/>
            <a:t>Deficiency</a:t>
          </a:r>
          <a:r>
            <a:rPr lang="en-US" sz="800" b="1" baseline="0" dirty="0"/>
            <a:t> &lt;40nmol/L</a:t>
          </a:r>
          <a:endParaRPr lang="en-US" sz="800" b="1" dirty="0"/>
        </a:p>
      </cdr:txBody>
    </cdr:sp>
  </cdr:relSizeAnchor>
  <cdr:relSizeAnchor xmlns:cdr="http://schemas.openxmlformats.org/drawingml/2006/chartDrawing">
    <cdr:from>
      <cdr:x>0.15743</cdr:x>
      <cdr:y>0.29151</cdr:y>
    </cdr:from>
    <cdr:to>
      <cdr:x>0.27709</cdr:x>
      <cdr:y>0.3948</cdr:y>
    </cdr:to>
    <cdr:sp macro="" textlink="">
      <cdr:nvSpPr>
        <cdr:cNvPr id="9" name="Text Box 1"/>
        <cdr:cNvSpPr txBox="1"/>
      </cdr:nvSpPr>
      <cdr:spPr>
        <a:xfrm xmlns:a="http://schemas.openxmlformats.org/drawingml/2006/main">
          <a:off x="902335" y="967740"/>
          <a:ext cx="6858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0.15743</cdr:x>
      <cdr:y>0.29151</cdr:y>
    </cdr:from>
    <cdr:to>
      <cdr:x>0.27709</cdr:x>
      <cdr:y>0.3948</cdr:y>
    </cdr:to>
    <cdr:sp macro="" textlink="">
      <cdr:nvSpPr>
        <cdr:cNvPr id="10" name="Text Box 1"/>
        <cdr:cNvSpPr txBox="1"/>
      </cdr:nvSpPr>
      <cdr:spPr>
        <a:xfrm xmlns:a="http://schemas.openxmlformats.org/drawingml/2006/main">
          <a:off x="902335" y="967740"/>
          <a:ext cx="685800" cy="342900"/>
        </a:xfrm>
        <a:prstGeom xmlns:a="http://schemas.openxmlformats.org/drawingml/2006/main" prst="rect">
          <a:avLst/>
        </a:prstGeom>
      </cdr:spPr>
    </cdr:sp>
  </cdr:relSizeAnchor>
  <cdr:relSizeAnchor xmlns:cdr="http://schemas.openxmlformats.org/drawingml/2006/chartDrawing">
    <cdr:from>
      <cdr:x>0.15743</cdr:x>
      <cdr:y>0.29151</cdr:y>
    </cdr:from>
    <cdr:to>
      <cdr:x>0.27709</cdr:x>
      <cdr:y>0.3948</cdr:y>
    </cdr:to>
    <cdr:sp macro="" textlink="">
      <cdr:nvSpPr>
        <cdr:cNvPr id="11" name="Text Box 1"/>
        <cdr:cNvSpPr txBox="1"/>
      </cdr:nvSpPr>
      <cdr:spPr>
        <a:xfrm xmlns:a="http://schemas.openxmlformats.org/drawingml/2006/main">
          <a:off x="902335" y="967740"/>
          <a:ext cx="6858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0.57116</cdr:x>
      <cdr:y>0.28089</cdr:y>
    </cdr:from>
    <cdr:to>
      <cdr:x>0.71076</cdr:x>
      <cdr:y>0.38418</cdr:y>
    </cdr:to>
    <cdr:sp macro="" textlink="">
      <cdr:nvSpPr>
        <cdr:cNvPr id="12" name="Text Box 11"/>
        <cdr:cNvSpPr txBox="1"/>
      </cdr:nvSpPr>
      <cdr:spPr>
        <a:xfrm xmlns:a="http://schemas.openxmlformats.org/drawingml/2006/main">
          <a:off x="10441161" y="2615745"/>
          <a:ext cx="2551978" cy="9618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800" b="1" dirty="0"/>
            <a:t>Normal</a:t>
          </a:r>
          <a:r>
            <a:rPr lang="en-US" sz="800" b="1" baseline="0" dirty="0"/>
            <a:t> &gt;80nmol/L</a:t>
          </a:r>
          <a:endParaRPr lang="en-US" sz="800" b="1" dirty="0"/>
        </a:p>
      </cdr:txBody>
    </cdr:sp>
  </cdr:relSizeAnchor>
  <cdr:relSizeAnchor xmlns:cdr="http://schemas.openxmlformats.org/drawingml/2006/chartDrawing">
    <cdr:from>
      <cdr:x>0.1615</cdr:x>
      <cdr:y>0.31182</cdr:y>
    </cdr:from>
    <cdr:to>
      <cdr:x>0.1615</cdr:x>
      <cdr:y>0.6912</cdr:y>
    </cdr:to>
    <cdr:cxnSp macro="">
      <cdr:nvCxnSpPr>
        <cdr:cNvPr id="13" name="Straight Arrow Connector 12"/>
        <cdr:cNvCxnSpPr/>
      </cdr:nvCxnSpPr>
      <cdr:spPr>
        <a:xfrm xmlns:a="http://schemas.openxmlformats.org/drawingml/2006/main">
          <a:off x="2952329" y="2903777"/>
          <a:ext cx="0" cy="3533019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FB2F8-27B4-3747-A961-67D75CB8377D}" type="datetimeFigureOut">
              <a:rPr lang="en-US" smtClean="0"/>
              <a:t>6/26/18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35288" y="857250"/>
            <a:ext cx="32734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DBBE3-1EA3-D642-877B-DD036653CA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2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DBBE3-1EA3-D642-877B-DD036653CA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10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98" y="13298398"/>
            <a:ext cx="25737979" cy="91760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F1661-EDCA-447E-A2B6-BF3721E1E25A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EF298-FA07-4F80-BF2B-95B0998C8C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9C7F0-EA29-442B-94A7-CA9AF15C890D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5014B-CEE3-412C-866D-C71645AAE4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910" y="27508442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910" y="18144085"/>
            <a:ext cx="25737979" cy="9364360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9E57E-CBE6-4D3E-9FDD-736C8AAC8E8E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66B6D-7224-49F4-8CDC-8B36E5EE2B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5501" y="13318210"/>
            <a:ext cx="9967158" cy="37665561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07326" y="13318210"/>
            <a:ext cx="9967158" cy="37665561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3A257-6347-4DEA-811D-441B00665298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58721-66EB-4024-95FD-EAEA8B31E87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001" y="9582373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4001" y="13575850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81810" y="9582373"/>
            <a:ext cx="13384168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1810" y="13575850"/>
            <a:ext cx="13384168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F017D-15E5-44FA-875B-2CA15109A76C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EDA17-60EB-4031-BDF0-4878D474E1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51642-285E-4CAC-A397-0A49B274F109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443C3-8EC0-4BEF-AC3A-A3416BCF0C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532D6-B158-4D07-9D43-467C8B7AAAE7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B9029-6590-48F0-8967-32EC741882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001" y="1704415"/>
            <a:ext cx="9961904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9" cy="36535892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001" y="8958084"/>
            <a:ext cx="9961904" cy="29282225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87A13-D207-4723-B118-B13A350B544F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0A7F1-E3F7-403B-8840-B0DA76A033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87" y="29965970"/>
            <a:ext cx="18167985" cy="353765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5087" y="3825019"/>
            <a:ext cx="18167985" cy="25685115"/>
          </a:xfrm>
        </p:spPr>
        <p:txBody>
          <a:bodyPr rtlCol="0">
            <a:normAutofit/>
          </a:bodyPr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087" y="33503624"/>
            <a:ext cx="18167985" cy="5024051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65987-1807-4656-995D-C192B45A5EDF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5067B-02C9-49BA-BA99-0C9FFEB25F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95AEC-1AD0-41BB-A248-A6CBD8177E0B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4B32E-14EA-465D-A11A-DF4568DC08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464734" y="2289072"/>
            <a:ext cx="5109748" cy="4869469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5501" y="2289072"/>
            <a:ext cx="14824573" cy="4869469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E327F-8915-49DD-99BB-0BDDD1318B2C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38D72-5123-42DF-A8CC-56A6247967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141538" y="1212850"/>
            <a:ext cx="38525450" cy="504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43" tIns="208822" rIns="417643" bIns="2088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141538" y="7065963"/>
            <a:ext cx="38525450" cy="1998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43" tIns="208822" rIns="417643" bIns="2088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1538" y="28063825"/>
            <a:ext cx="9986962" cy="161290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 defTabSz="4176431" fontAlgn="auto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414A60-688A-498C-859E-5F1F5A3CFE17}" type="datetimeFigureOut">
              <a:rPr lang="en-GB"/>
              <a:pPr>
                <a:defRPr/>
              </a:pPr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625638" y="28063825"/>
            <a:ext cx="13557250" cy="161290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 defTabSz="4176431" fontAlgn="auto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680025" y="28063825"/>
            <a:ext cx="9986963" cy="161290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 defTabSz="4176431" fontAlgn="auto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8BD6A5-C01C-4A36-A344-1F197300B2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175125" rtl="0" eaLnBrk="0" fontAlgn="base" hangingPunct="0">
        <a:spcBef>
          <a:spcPct val="0"/>
        </a:spcBef>
        <a:spcAft>
          <a:spcPct val="0"/>
        </a:spcAft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2pPr>
      <a:lvl3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3pPr>
      <a:lvl4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4pPr>
      <a:lvl5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5pPr>
      <a:lvl6pPr marL="4572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6pPr>
      <a:lvl7pPr marL="9144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7pPr>
      <a:lvl8pPr marL="13716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8pPr>
      <a:lvl9pPr marL="18288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9pPr>
    </p:titleStyle>
    <p:bodyStyle>
      <a:lvl1pPr marL="1565275" indent="-1565275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9700" indent="-1042988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7263" indent="-1042988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413" indent="-1042988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hyperlink" Target="NULL" TargetMode="External"/><Relationship Id="rId5" Type="http://schemas.openxmlformats.org/officeDocument/2006/relationships/hyperlink" Target="https://cks.nice.org.uk/vitamin-d-deficiency-in-adults-treatment-and-prevention" TargetMode="External"/><Relationship Id="rId6" Type="http://schemas.openxmlformats.org/officeDocument/2006/relationships/hyperlink" Target="https://www.kch.nhs.uk/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9279" y="633322"/>
            <a:ext cx="27610471" cy="4793349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sz="8000" b="1" dirty="0" smtClean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GB" sz="8000" b="1" dirty="0">
                <a:latin typeface="Arial" charset="0"/>
                <a:ea typeface="Arial" charset="0"/>
                <a:cs typeface="Arial" charset="0"/>
              </a:rPr>
              <a:t>Effectiveness of </a:t>
            </a:r>
            <a:r>
              <a:rPr lang="en-GB" sz="8000" b="1" dirty="0" smtClean="0">
                <a:latin typeface="Arial" charset="0"/>
                <a:ea typeface="Arial" charset="0"/>
                <a:cs typeface="Arial" charset="0"/>
              </a:rPr>
              <a:t>a Prolonged </a:t>
            </a:r>
            <a:r>
              <a:rPr lang="en-GB" sz="8000" b="1" dirty="0">
                <a:latin typeface="Arial" charset="0"/>
                <a:ea typeface="Arial" charset="0"/>
                <a:cs typeface="Arial" charset="0"/>
              </a:rPr>
              <a:t>Course of High Dose Vitamin D Replacement in the Older Person</a:t>
            </a:r>
            <a:r>
              <a:rPr lang="en-GB" sz="80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GB" sz="8000" dirty="0">
                <a:latin typeface="Arial" charset="0"/>
                <a:ea typeface="Arial" charset="0"/>
                <a:cs typeface="Arial" charset="0"/>
              </a:rPr>
            </a:br>
            <a:endParaRPr lang="en-GB" sz="8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5529" y="7579147"/>
            <a:ext cx="15357848" cy="1532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500" b="1" dirty="0">
                <a:solidFill>
                  <a:srgbClr val="FF0000"/>
                </a:solidFill>
                <a:ea typeface="Arial" charset="0"/>
                <a:cs typeface="Arial" charset="0"/>
              </a:rPr>
              <a:t>Introduction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ea typeface="Arial" charset="0"/>
                <a:cs typeface="Arial" charset="0"/>
              </a:rPr>
              <a:t>Vitamin D deficiency has been highlighted as a population wide problem especially in older people. </a:t>
            </a:r>
            <a:r>
              <a:rPr lang="en-US" sz="4000" dirty="0" smtClean="0">
                <a:ea typeface="Arial" charset="0"/>
                <a:cs typeface="Arial" charset="0"/>
              </a:rPr>
              <a:t>Studies </a:t>
            </a:r>
            <a:r>
              <a:rPr lang="en-US" sz="4000" dirty="0">
                <a:ea typeface="Arial" charset="0"/>
                <a:cs typeface="Arial" charset="0"/>
              </a:rPr>
              <a:t>to date have suggested that up to 50% of the general population of the UK is insufficient in Vitamin D whilst 16% are severely </a:t>
            </a:r>
            <a:r>
              <a:rPr lang="en-US" sz="4000" dirty="0" smtClean="0">
                <a:ea typeface="Arial" charset="0"/>
                <a:cs typeface="Arial" charset="0"/>
              </a:rPr>
              <a:t>deficient </a:t>
            </a:r>
            <a:r>
              <a:rPr lang="en-US" sz="4000" baseline="30000" dirty="0">
                <a:ea typeface="Arial" charset="0"/>
                <a:cs typeface="Arial" charset="0"/>
              </a:rPr>
              <a:t>[</a:t>
            </a:r>
            <a:r>
              <a:rPr lang="en-US" sz="4000" baseline="30000" dirty="0" smtClean="0">
                <a:ea typeface="Arial" charset="0"/>
                <a:cs typeface="Arial" charset="0"/>
              </a:rPr>
              <a:t>1]</a:t>
            </a:r>
            <a:r>
              <a:rPr lang="en-US" sz="4000" dirty="0" smtClean="0">
                <a:ea typeface="Arial" charset="0"/>
                <a:cs typeface="Arial" charset="0"/>
              </a:rPr>
              <a:t>. </a:t>
            </a:r>
            <a:r>
              <a:rPr lang="en-GB" sz="4000" dirty="0" smtClean="0">
                <a:ea typeface="Arial" charset="0"/>
                <a:cs typeface="Arial" charset="0"/>
              </a:rPr>
              <a:t>Studies </a:t>
            </a:r>
            <a:r>
              <a:rPr lang="en-GB" sz="4000" dirty="0">
                <a:ea typeface="Arial" charset="0"/>
                <a:cs typeface="Arial" charset="0"/>
              </a:rPr>
              <a:t>implicate its role in immunomodulation, cardiovascular disease, cancer and bone health. Vitamin D deficiency increases risks of falls and osteoporotic fractures impacting on quality of life.</a:t>
            </a:r>
            <a:endParaRPr lang="en-GB" sz="4000" b="1" dirty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pPr algn="just"/>
            <a:endParaRPr lang="en-GB" sz="4000" b="1" dirty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pPr algn="just"/>
            <a:r>
              <a:rPr lang="en-GB" sz="4500" b="1" dirty="0">
                <a:solidFill>
                  <a:srgbClr val="C00000"/>
                </a:solidFill>
                <a:ea typeface="Arial" charset="0"/>
                <a:cs typeface="Arial" charset="0"/>
              </a:rPr>
              <a:t>Objectives</a:t>
            </a:r>
            <a:endParaRPr lang="en-GB" sz="4500" dirty="0">
              <a:ea typeface="Arial" charset="0"/>
              <a:cs typeface="Arial" charset="0"/>
              <a:sym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GB" sz="4000" dirty="0" smtClean="0">
                <a:ea typeface="Arial" charset="0"/>
                <a:cs typeface="Arial" charset="0"/>
              </a:rPr>
              <a:t>A variety of regimens exist for vitamin D replacement </a:t>
            </a:r>
            <a:r>
              <a:rPr lang="en-GB" sz="4000" baseline="30000" dirty="0" smtClean="0">
                <a:ea typeface="Arial" charset="0"/>
                <a:cs typeface="Arial" charset="0"/>
              </a:rPr>
              <a:t>[2]</a:t>
            </a:r>
            <a:r>
              <a:rPr lang="en-GB" sz="4000" dirty="0">
                <a:ea typeface="Arial" charset="0"/>
                <a:cs typeface="Arial" charset="0"/>
              </a:rPr>
              <a:t>.</a:t>
            </a:r>
            <a:r>
              <a:rPr lang="en-GB" sz="4000" dirty="0" smtClean="0">
                <a:ea typeface="Arial" charset="0"/>
                <a:cs typeface="Arial" charset="0"/>
              </a:rPr>
              <a:t> An </a:t>
            </a:r>
            <a:r>
              <a:rPr lang="en-GB" sz="4000" dirty="0">
                <a:ea typeface="Arial" charset="0"/>
                <a:cs typeface="Arial" charset="0"/>
              </a:rPr>
              <a:t>audit of our current practice showed that a short two-week course of vitamin D replacement is convenient and effective </a:t>
            </a:r>
            <a:r>
              <a:rPr lang="en-GB" sz="4000" baseline="30000" dirty="0" smtClean="0">
                <a:ea typeface="Arial" charset="0"/>
                <a:cs typeface="Arial" charset="0"/>
              </a:rPr>
              <a:t>[3]</a:t>
            </a:r>
            <a:r>
              <a:rPr lang="en-GB" sz="4000" dirty="0" smtClean="0">
                <a:ea typeface="Arial" charset="0"/>
                <a:cs typeface="Arial" charset="0"/>
              </a:rPr>
              <a:t>. </a:t>
            </a:r>
            <a:r>
              <a:rPr lang="en-GB" sz="4000" dirty="0">
                <a:ea typeface="Arial" charset="0"/>
                <a:cs typeface="Arial" charset="0"/>
              </a:rPr>
              <a:t>However, in those with severely depleted vitamin D stores a longer period of intense vitamin D replacement maybe required. We re-audited our results with an increased length of treatment of three-weeks.</a:t>
            </a:r>
          </a:p>
          <a:p>
            <a:endParaRPr lang="en-GB" sz="4000" b="1" dirty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endParaRPr lang="en-GB" sz="4000" dirty="0">
              <a:ea typeface="Arial" charset="0"/>
              <a:cs typeface="Arial" charset="0"/>
            </a:endParaRPr>
          </a:p>
        </p:txBody>
      </p:sp>
      <p:sp>
        <p:nvSpPr>
          <p:cNvPr id="12" name="TextBox 21"/>
          <p:cNvSpPr txBox="1">
            <a:spLocks noChangeArrowheads="1"/>
          </p:cNvSpPr>
          <p:nvPr/>
        </p:nvSpPr>
        <p:spPr bwMode="auto">
          <a:xfrm>
            <a:off x="880994" y="21692715"/>
            <a:ext cx="15382383" cy="914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4500" b="1" dirty="0">
                <a:solidFill>
                  <a:srgbClr val="C00000"/>
                </a:solidFill>
                <a:ea typeface="Arial" charset="0"/>
                <a:cs typeface="Arial" charset="0"/>
              </a:rPr>
              <a:t>Methods</a:t>
            </a:r>
            <a:r>
              <a:rPr lang="en-GB" sz="4800" b="1" dirty="0">
                <a:solidFill>
                  <a:srgbClr val="C00000"/>
                </a:solidFill>
                <a:ea typeface="Arial" charset="0"/>
                <a:cs typeface="Arial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GB" sz="4000" dirty="0">
                <a:ea typeface="Arial" charset="0"/>
                <a:cs typeface="Arial" charset="0"/>
              </a:rPr>
              <a:t>Elderly patients &gt;65 years with severe vitamin D deficiency (&lt;20nmol/L) attending Princess Royal University Hospital were prescribed a three-week course of </a:t>
            </a:r>
            <a:r>
              <a:rPr lang="en-GB" sz="4000" dirty="0" err="1">
                <a:ea typeface="Arial" charset="0"/>
                <a:cs typeface="Arial" charset="0"/>
              </a:rPr>
              <a:t>ergocalciferol</a:t>
            </a:r>
            <a:r>
              <a:rPr lang="en-GB" sz="4000" dirty="0">
                <a:ea typeface="Arial" charset="0"/>
                <a:cs typeface="Arial" charset="0"/>
              </a:rPr>
              <a:t> 50,000 IU/day, followed by daily maintenance dose of calcium/vitamin D (1.5mg/400IU). Baseline vitamin D and renal functions were taken and rechecked at least 4 weeks after start of </a:t>
            </a:r>
            <a:r>
              <a:rPr lang="en-GB" sz="4000" dirty="0" smtClean="0">
                <a:ea typeface="Arial" charset="0"/>
                <a:cs typeface="Arial" charset="0"/>
              </a:rPr>
              <a:t>treatment to check adequacy of treatment. </a:t>
            </a:r>
            <a:r>
              <a:rPr lang="en-GB" sz="4000" dirty="0">
                <a:ea typeface="Arial" charset="0"/>
                <a:cs typeface="Arial" charset="0"/>
              </a:rPr>
              <a:t>Patients with stage 4 chronic kidney disease were excluded.</a:t>
            </a:r>
          </a:p>
          <a:p>
            <a:pPr algn="just">
              <a:lnSpc>
                <a:spcPct val="150000"/>
              </a:lnSpc>
            </a:pPr>
            <a:endParaRPr lang="en-GB" sz="4000" dirty="0">
              <a:solidFill>
                <a:srgbClr val="C02026"/>
              </a:solidFill>
              <a:ea typeface="Arial" charset="0"/>
              <a:cs typeface="Arial" charset="0"/>
            </a:endParaRPr>
          </a:p>
        </p:txBody>
      </p:sp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16795749" y="7650590"/>
            <a:ext cx="25012893" cy="755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4500" b="1" dirty="0" smtClean="0">
                <a:solidFill>
                  <a:srgbClr val="C00000"/>
                </a:solidFill>
                <a:ea typeface="Arial" charset="0"/>
                <a:cs typeface="Arial" charset="0"/>
              </a:rPr>
              <a:t>Results</a:t>
            </a:r>
            <a:endParaRPr lang="en-GB" sz="4500" b="1" dirty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GB" sz="4000" dirty="0">
                <a:ea typeface="Arial" charset="0"/>
                <a:cs typeface="Arial" charset="0"/>
              </a:rPr>
              <a:t>In total 58 patients were included, with 34 complete sets of data, 24 were lost to follow up. The average age was 83 years with 62% females. The median pre-treatment vitamin D level was 10.5 </a:t>
            </a:r>
            <a:r>
              <a:rPr lang="en-GB" sz="4000" dirty="0" err="1">
                <a:ea typeface="Arial" charset="0"/>
                <a:cs typeface="Arial" charset="0"/>
              </a:rPr>
              <a:t>nmol</a:t>
            </a:r>
            <a:r>
              <a:rPr lang="en-GB" sz="4000" dirty="0">
                <a:ea typeface="Arial" charset="0"/>
                <a:cs typeface="Arial" charset="0"/>
              </a:rPr>
              <a:t>/L with </a:t>
            </a:r>
            <a:r>
              <a:rPr lang="en-GB" sz="4000" dirty="0" err="1">
                <a:ea typeface="Arial" charset="0"/>
                <a:cs typeface="Arial" charset="0"/>
              </a:rPr>
              <a:t>eGFR</a:t>
            </a:r>
            <a:r>
              <a:rPr lang="en-GB" sz="4000" dirty="0">
                <a:ea typeface="Arial" charset="0"/>
                <a:cs typeface="Arial" charset="0"/>
              </a:rPr>
              <a:t> 64mL/min. Following three weeks treatment all patients showed improvement in serum vitamin D </a:t>
            </a:r>
            <a:r>
              <a:rPr lang="en-GB" sz="4000" dirty="0" smtClean="0">
                <a:ea typeface="Arial" charset="0"/>
                <a:cs typeface="Arial" charset="0"/>
              </a:rPr>
              <a:t>level, Figure 1, </a:t>
            </a:r>
            <a:r>
              <a:rPr lang="en-GB" sz="4000" dirty="0">
                <a:ea typeface="Arial" charset="0"/>
                <a:cs typeface="Arial" charset="0"/>
              </a:rPr>
              <a:t>with 68% reaching normal (&gt;80nmol/L) vitamin D levels, and the remainder 32% improving to levels within the insufficiency range (40 – 80 </a:t>
            </a:r>
            <a:r>
              <a:rPr lang="en-GB" sz="4000" dirty="0" err="1">
                <a:ea typeface="Arial" charset="0"/>
                <a:cs typeface="Arial" charset="0"/>
              </a:rPr>
              <a:t>nmol</a:t>
            </a:r>
            <a:r>
              <a:rPr lang="en-GB" sz="4000" dirty="0">
                <a:ea typeface="Arial" charset="0"/>
                <a:cs typeface="Arial" charset="0"/>
              </a:rPr>
              <a:t>/L), Figure </a:t>
            </a:r>
            <a:r>
              <a:rPr lang="en-GB" sz="4000" dirty="0" smtClean="0">
                <a:ea typeface="Arial" charset="0"/>
                <a:cs typeface="Arial" charset="0"/>
              </a:rPr>
              <a:t>2. </a:t>
            </a:r>
            <a:r>
              <a:rPr lang="en-GB" sz="4000" dirty="0">
                <a:ea typeface="Arial" charset="0"/>
                <a:cs typeface="Arial" charset="0"/>
              </a:rPr>
              <a:t>Importantly all patients (100%) reached vitamin D levels above deficiency (&gt;40). The median change was 956%. No side effects or toxicity were reported. </a:t>
            </a:r>
          </a:p>
          <a:p>
            <a:pPr algn="just">
              <a:lnSpc>
                <a:spcPct val="150000"/>
              </a:lnSpc>
            </a:pPr>
            <a:endParaRPr lang="en-GB" sz="4000" dirty="0">
              <a:solidFill>
                <a:srgbClr val="C02026"/>
              </a:solidFill>
              <a:ea typeface="Arial" charset="0"/>
              <a:cs typeface="Arial" charset="0"/>
            </a:endParaRP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428613650"/>
              </p:ext>
            </p:extLst>
          </p:nvPr>
        </p:nvGraphicFramePr>
        <p:xfrm>
          <a:off x="27380927" y="14528986"/>
          <a:ext cx="14506960" cy="6947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22"/>
          <p:cNvSpPr txBox="1">
            <a:spLocks noChangeArrowheads="1"/>
          </p:cNvSpPr>
          <p:nvPr/>
        </p:nvSpPr>
        <p:spPr bwMode="auto">
          <a:xfrm>
            <a:off x="16795749" y="21844266"/>
            <a:ext cx="13676023" cy="858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4500" b="1" dirty="0">
                <a:solidFill>
                  <a:srgbClr val="C00000"/>
                </a:solidFill>
                <a:ea typeface="Arial" charset="0"/>
                <a:cs typeface="Arial" charset="0"/>
              </a:rPr>
              <a:t>Conclusion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>
                <a:ea typeface="Arial" charset="0"/>
                <a:cs typeface="Arial" charset="0"/>
              </a:rPr>
              <a:t>An intense three-week course of </a:t>
            </a:r>
            <a:r>
              <a:rPr lang="en-GB" sz="4000" dirty="0" err="1">
                <a:ea typeface="Arial" charset="0"/>
                <a:cs typeface="Arial" charset="0"/>
              </a:rPr>
              <a:t>ergocalciferol</a:t>
            </a:r>
            <a:r>
              <a:rPr lang="en-GB" sz="4000" dirty="0">
                <a:ea typeface="Arial" charset="0"/>
                <a:cs typeface="Arial" charset="0"/>
              </a:rPr>
              <a:t> appears to be a safe and effective way of replacing severe vitamin D </a:t>
            </a:r>
            <a:r>
              <a:rPr lang="en-GB" sz="4000" dirty="0" smtClean="0">
                <a:ea typeface="Arial" charset="0"/>
                <a:cs typeface="Arial" charset="0"/>
              </a:rPr>
              <a:t>deficiency.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4000" dirty="0" smtClean="0">
                <a:ea typeface="Arial" charset="0"/>
                <a:cs typeface="Arial" charset="0"/>
              </a:rPr>
              <a:t> </a:t>
            </a:r>
            <a:r>
              <a:rPr lang="en-GB" sz="4000" dirty="0">
                <a:ea typeface="Arial" charset="0"/>
                <a:cs typeface="Arial" charset="0"/>
              </a:rPr>
              <a:t>A shorter duration of treatment should improve </a:t>
            </a:r>
            <a:r>
              <a:rPr lang="en-GB" sz="4000" dirty="0" smtClean="0">
                <a:ea typeface="Arial" charset="0"/>
                <a:cs typeface="Arial" charset="0"/>
              </a:rPr>
              <a:t>compliance.</a:t>
            </a:r>
          </a:p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dirty="0" smtClean="0">
                <a:ea typeface="Arial" charset="0"/>
                <a:cs typeface="Arial" charset="0"/>
              </a:rPr>
              <a:t>It </a:t>
            </a:r>
            <a:r>
              <a:rPr lang="en-US" sz="4000" dirty="0">
                <a:ea typeface="Arial" charset="0"/>
                <a:cs typeface="Arial" charset="0"/>
              </a:rPr>
              <a:t>is hoped that this replenishment of vitamin D will translate into improved function overall and hence allow the benefits of treatment to be gained quicker. </a:t>
            </a:r>
            <a:endParaRPr lang="en-GB" sz="4000" dirty="0" smtClean="0">
              <a:ea typeface="Arial" charset="0"/>
              <a:cs typeface="Arial" charset="0"/>
            </a:endParaRPr>
          </a:p>
        </p:txBody>
      </p:sp>
      <p:sp>
        <p:nvSpPr>
          <p:cNvPr id="16" name="TextBox 22"/>
          <p:cNvSpPr txBox="1">
            <a:spLocks noChangeArrowheads="1"/>
          </p:cNvSpPr>
          <p:nvPr/>
        </p:nvSpPr>
        <p:spPr bwMode="auto">
          <a:xfrm>
            <a:off x="31004143" y="23257098"/>
            <a:ext cx="10537417" cy="1040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GB" sz="3500" b="1" dirty="0" smtClean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r>
              <a:rPr lang="en-GB" sz="3500" b="1" dirty="0" smtClean="0">
                <a:solidFill>
                  <a:srgbClr val="C00000"/>
                </a:solidFill>
                <a:ea typeface="Arial" charset="0"/>
                <a:cs typeface="Arial" charset="0"/>
              </a:rPr>
              <a:t>References</a:t>
            </a:r>
            <a:endParaRPr lang="en-GB" sz="4000" b="1" dirty="0" smtClean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r>
              <a:rPr lang="en-US" sz="3000" dirty="0" smtClean="0">
                <a:ea typeface="Arial" charset="0"/>
                <a:cs typeface="Arial" charset="0"/>
              </a:rPr>
              <a:t>1. S </a:t>
            </a:r>
            <a:r>
              <a:rPr lang="en-US" sz="3000" dirty="0">
                <a:ea typeface="Arial" charset="0"/>
                <a:cs typeface="Arial" charset="0"/>
              </a:rPr>
              <a:t>Pearce and T </a:t>
            </a:r>
            <a:r>
              <a:rPr lang="en-US" sz="3000" dirty="0" err="1">
                <a:ea typeface="Arial" charset="0"/>
                <a:cs typeface="Arial" charset="0"/>
              </a:rPr>
              <a:t>Cheetham</a:t>
            </a:r>
            <a:r>
              <a:rPr lang="en-US" sz="3000" dirty="0">
                <a:ea typeface="Arial" charset="0"/>
                <a:cs typeface="Arial" charset="0"/>
              </a:rPr>
              <a:t>. Diagnosis and management of vitamin D </a:t>
            </a:r>
            <a:r>
              <a:rPr lang="en-US" sz="3000" dirty="0" smtClean="0">
                <a:ea typeface="Arial" charset="0"/>
                <a:cs typeface="Arial" charset="0"/>
              </a:rPr>
              <a:t>deficiency. </a:t>
            </a:r>
            <a:r>
              <a:rPr lang="en-US" sz="3000" i="1" dirty="0" smtClean="0">
                <a:ea typeface="Arial" charset="0"/>
                <a:cs typeface="Arial" charset="0"/>
              </a:rPr>
              <a:t>BMJ</a:t>
            </a:r>
            <a:r>
              <a:rPr lang="en-US" sz="3000" dirty="0">
                <a:ea typeface="Arial" charset="0"/>
                <a:cs typeface="Arial" charset="0"/>
              </a:rPr>
              <a:t> 2010; 340:b5664. </a:t>
            </a:r>
            <a:r>
              <a:rPr lang="en-US" sz="3000" dirty="0" err="1">
                <a:ea typeface="Arial" charset="0"/>
                <a:cs typeface="Arial" charset="0"/>
              </a:rPr>
              <a:t>doi</a:t>
            </a:r>
            <a:r>
              <a:rPr lang="en-US" sz="3000" dirty="0">
                <a:ea typeface="Arial" charset="0"/>
                <a:cs typeface="Arial" charset="0"/>
              </a:rPr>
              <a:t>: </a:t>
            </a:r>
            <a:r>
              <a:rPr lang="en-US" sz="3000" u="sng" dirty="0">
                <a:ea typeface="Arial" charset="0"/>
                <a:cs typeface="Arial" charset="0"/>
                <a:hlinkClick r:id="rId4" invalidUrl="https://doi.org/10.1136/bmj. b5664"/>
              </a:rPr>
              <a:t>https://doi.org/10.1136/bmj. b5664</a:t>
            </a:r>
            <a:r>
              <a:rPr lang="en-US" sz="3000" dirty="0">
                <a:ea typeface="Arial" charset="0"/>
                <a:cs typeface="Arial" charset="0"/>
              </a:rPr>
              <a:t> </a:t>
            </a:r>
            <a:endParaRPr lang="en-GB" sz="3000" dirty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r>
              <a:rPr lang="en-US" sz="3000" dirty="0">
                <a:ea typeface="Arial" charset="0"/>
                <a:cs typeface="Arial" charset="0"/>
              </a:rPr>
              <a:t>2.NICE 2016: Vitamin D deficiency in adults - treatment and prevention.</a:t>
            </a:r>
          </a:p>
          <a:p>
            <a:r>
              <a:rPr lang="en-US" sz="3000" u="sng" dirty="0">
                <a:ea typeface="Arial" charset="0"/>
                <a:cs typeface="Arial" charset="0"/>
                <a:hlinkClick r:id="rId5"/>
              </a:rPr>
              <a:t>https://cks.nice.org.uk/vitamin-d-deficiency-in-adults-treatment-and-prevention</a:t>
            </a:r>
            <a:endParaRPr lang="en-US" sz="3000" dirty="0">
              <a:ea typeface="Arial" charset="0"/>
              <a:cs typeface="Arial" charset="0"/>
            </a:endParaRPr>
          </a:p>
          <a:p>
            <a:r>
              <a:rPr lang="en-GB" sz="3000" dirty="0" smtClean="0">
                <a:ea typeface="Arial" charset="0"/>
                <a:cs typeface="Arial" charset="0"/>
              </a:rPr>
              <a:t>3. A Abdulla, A Garland and J Davies. A simple, effective and convenient </a:t>
            </a:r>
            <a:r>
              <a:rPr lang="en-GB" sz="3000" dirty="0" err="1" smtClean="0">
                <a:ea typeface="Arial" charset="0"/>
                <a:cs typeface="Arial" charset="0"/>
              </a:rPr>
              <a:t>reime</a:t>
            </a:r>
            <a:r>
              <a:rPr lang="en-GB" sz="3000" dirty="0" smtClean="0">
                <a:ea typeface="Arial" charset="0"/>
                <a:cs typeface="Arial" charset="0"/>
              </a:rPr>
              <a:t> for treatment of vitamin D deficiency in older people. </a:t>
            </a:r>
            <a:r>
              <a:rPr lang="en-GB" sz="3000" i="1" dirty="0" smtClean="0">
                <a:ea typeface="Arial" charset="0"/>
                <a:cs typeface="Arial" charset="0"/>
              </a:rPr>
              <a:t>Abstract of work presented at B</a:t>
            </a:r>
            <a:r>
              <a:rPr lang="en-US" sz="3000" i="1" dirty="0" smtClean="0">
                <a:ea typeface="Arial" charset="0"/>
                <a:cs typeface="Arial" charset="0"/>
              </a:rPr>
              <a:t>GS Spring Meeting</a:t>
            </a:r>
            <a:r>
              <a:rPr lang="en-US" sz="3000" dirty="0" smtClean="0">
                <a:ea typeface="Arial" charset="0"/>
                <a:cs typeface="Arial" charset="0"/>
              </a:rPr>
              <a:t> 2017</a:t>
            </a:r>
            <a:r>
              <a:rPr lang="en-US" sz="3000" i="1" dirty="0" smtClean="0">
                <a:ea typeface="Arial" charset="0"/>
                <a:cs typeface="Arial" charset="0"/>
              </a:rPr>
              <a:t>,</a:t>
            </a:r>
            <a:r>
              <a:rPr lang="en-US" sz="3000" dirty="0" smtClean="0">
                <a:ea typeface="Arial" charset="0"/>
                <a:cs typeface="Arial" charset="0"/>
              </a:rPr>
              <a:t> pg6. </a:t>
            </a:r>
          </a:p>
          <a:p>
            <a:endParaRPr lang="en-GB" sz="4000" b="1" dirty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endParaRPr lang="en-GB" sz="4000" b="1" dirty="0" smtClean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endParaRPr lang="en-GB" sz="4000" b="1" dirty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endParaRPr lang="en-GB" sz="4000" b="1" dirty="0" smtClean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endParaRPr lang="en-GB" sz="4000" b="1" dirty="0">
              <a:solidFill>
                <a:srgbClr val="C00000"/>
              </a:solidFill>
              <a:ea typeface="Arial" charset="0"/>
              <a:cs typeface="Arial" charset="0"/>
            </a:endParaRPr>
          </a:p>
          <a:p>
            <a:endParaRPr lang="en-GB" sz="40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48573" y="3889043"/>
            <a:ext cx="27611185" cy="2476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7601592" y="3978747"/>
            <a:ext cx="2760743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3600" dirty="0" smtClean="0">
                <a:ea typeface="Arial" charset="0"/>
                <a:cs typeface="Arial" charset="0"/>
              </a:rPr>
              <a:t>Dr N </a:t>
            </a:r>
            <a:r>
              <a:rPr lang="en-GB" sz="3600" dirty="0">
                <a:ea typeface="Arial" charset="0"/>
                <a:cs typeface="Arial" charset="0"/>
              </a:rPr>
              <a:t>Ma and </a:t>
            </a:r>
            <a:r>
              <a:rPr lang="en-GB" sz="3600" dirty="0" smtClean="0">
                <a:ea typeface="Arial" charset="0"/>
                <a:cs typeface="Arial" charset="0"/>
              </a:rPr>
              <a:t>Dr A Abdulla </a:t>
            </a:r>
          </a:p>
          <a:p>
            <a:pPr algn="ctr"/>
            <a:r>
              <a:rPr lang="en-GB" sz="3600" dirty="0" smtClean="0">
                <a:ea typeface="Arial" charset="0"/>
                <a:cs typeface="Arial" charset="0"/>
              </a:rPr>
              <a:t>Department </a:t>
            </a:r>
            <a:r>
              <a:rPr lang="en-GB" sz="3600" dirty="0">
                <a:ea typeface="Arial" charset="0"/>
                <a:cs typeface="Arial" charset="0"/>
              </a:rPr>
              <a:t>of Clinical Gerontology, Princess Royal University Hospital, </a:t>
            </a:r>
            <a:endParaRPr lang="en-GB" sz="3600" dirty="0" smtClean="0">
              <a:ea typeface="Arial" charset="0"/>
              <a:cs typeface="Arial" charset="0"/>
            </a:endParaRPr>
          </a:p>
          <a:p>
            <a:pPr algn="ctr"/>
            <a:r>
              <a:rPr lang="en-GB" sz="3600" dirty="0" smtClean="0">
                <a:ea typeface="Arial" charset="0"/>
                <a:cs typeface="Arial" charset="0"/>
              </a:rPr>
              <a:t>King’s </a:t>
            </a:r>
            <a:r>
              <a:rPr lang="en-GB" sz="3600" dirty="0">
                <a:ea typeface="Arial" charset="0"/>
                <a:cs typeface="Arial" charset="0"/>
              </a:rPr>
              <a:t>College Hospital NHS Foundation Trust, London, UK</a:t>
            </a:r>
            <a:r>
              <a:rPr lang="en-GB" sz="3600" dirty="0" smtClean="0">
                <a:ea typeface="Arial" charset="0"/>
                <a:cs typeface="Arial" charset="0"/>
              </a:rPr>
              <a:t>.</a:t>
            </a:r>
            <a:endParaRPr lang="en-GB" sz="3600" b="1" dirty="0" smtClean="0">
              <a:ea typeface="Arial" charset="0"/>
              <a:cs typeface="Arial" charset="0"/>
              <a:sym typeface="Calibri" pitchFamily="34" charset="0"/>
            </a:endParaRPr>
          </a:p>
          <a:p>
            <a:pPr algn="ctr"/>
            <a:r>
              <a:rPr lang="en-GB" sz="3600" b="1" dirty="0" smtClean="0">
                <a:ea typeface="Arial" charset="0"/>
                <a:cs typeface="Arial" charset="0"/>
                <a:sym typeface="Calibri" pitchFamily="34" charset="0"/>
              </a:rPr>
              <a:t>Contact: Nan.Ma@nhs.net</a:t>
            </a:r>
            <a:endParaRPr lang="en-GB" sz="3600" dirty="0">
              <a:ea typeface="Arial" charset="0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5529" y="478169"/>
            <a:ext cx="41077411" cy="315118"/>
          </a:xfrm>
          <a:prstGeom prst="rect">
            <a:avLst/>
          </a:prstGeom>
          <a:solidFill>
            <a:srgbClr val="C4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7384581" y="3843590"/>
            <a:ext cx="27826564" cy="83978"/>
          </a:xfrm>
          <a:prstGeom prst="line">
            <a:avLst/>
          </a:prstGeom>
          <a:ln w="101600">
            <a:solidFill>
              <a:srgbClr val="C0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80995" y="6355011"/>
            <a:ext cx="41077411" cy="73422"/>
          </a:xfrm>
          <a:prstGeom prst="line">
            <a:avLst/>
          </a:prstGeom>
          <a:ln w="101600">
            <a:solidFill>
              <a:srgbClr val="C020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1004144" y="21620707"/>
            <a:ext cx="108837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ea typeface="Arial" charset="0"/>
                <a:cs typeface="Arial" charset="0"/>
              </a:rPr>
              <a:t>Figure 2.  Vitamin D levels pre and post treatment in patients with severe deficiency on 3 weeks </a:t>
            </a:r>
            <a:r>
              <a:rPr lang="en-US" sz="3200" dirty="0" err="1" smtClean="0">
                <a:ea typeface="Arial" charset="0"/>
                <a:cs typeface="Arial" charset="0"/>
              </a:rPr>
              <a:t>ergocalciferol</a:t>
            </a:r>
            <a:r>
              <a:rPr lang="en-US" sz="3200" dirty="0">
                <a:ea typeface="Arial" charset="0"/>
                <a:cs typeface="Arial" charset="0"/>
              </a:rPr>
              <a:t>.</a:t>
            </a:r>
          </a:p>
          <a:p>
            <a:endParaRPr lang="en-US" sz="3200" dirty="0"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306790"/>
              </p:ext>
            </p:extLst>
          </p:nvPr>
        </p:nvGraphicFramePr>
        <p:xfrm>
          <a:off x="17227799" y="15012841"/>
          <a:ext cx="9816105" cy="428284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39469"/>
                <a:gridCol w="2349283"/>
                <a:gridCol w="2684895"/>
                <a:gridCol w="1476692"/>
                <a:gridCol w="1565766"/>
              </a:tblGrid>
              <a:tr h="1070711">
                <a:tc>
                  <a:txBody>
                    <a:bodyPr/>
                    <a:lstStyle/>
                    <a:p>
                      <a:pPr algn="ctr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Pre treatment </a:t>
                      </a:r>
                      <a:r>
                        <a:rPr lang="en-US" sz="3200" u="none" strike="noStrike" dirty="0" err="1">
                          <a:effectLst/>
                        </a:rPr>
                        <a:t>Vit</a:t>
                      </a:r>
                      <a:r>
                        <a:rPr lang="en-US" sz="3200" u="none" strike="noStrike" dirty="0">
                          <a:effectLst/>
                        </a:rPr>
                        <a:t> </a:t>
                      </a:r>
                      <a:r>
                        <a:rPr lang="en-US" sz="3200" u="none" strike="noStrike" dirty="0" smtClean="0">
                          <a:effectLst/>
                        </a:rPr>
                        <a:t>D (</a:t>
                      </a:r>
                      <a:r>
                        <a:rPr lang="en-US" sz="3200" u="none" strike="noStrike" dirty="0" err="1" smtClean="0">
                          <a:effectLst/>
                        </a:rPr>
                        <a:t>nmol</a:t>
                      </a:r>
                      <a:r>
                        <a:rPr lang="en-US" sz="3200" u="none" strike="noStrike" dirty="0" smtClean="0">
                          <a:effectLst/>
                        </a:rPr>
                        <a:t>/L)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Post treatment </a:t>
                      </a:r>
                      <a:r>
                        <a:rPr lang="en-US" sz="3200" u="none" strike="noStrike" dirty="0" err="1">
                          <a:effectLst/>
                        </a:rPr>
                        <a:t>Vit</a:t>
                      </a:r>
                      <a:r>
                        <a:rPr lang="en-US" sz="3200" u="none" strike="noStrike" dirty="0">
                          <a:effectLst/>
                        </a:rPr>
                        <a:t> </a:t>
                      </a:r>
                      <a:r>
                        <a:rPr lang="en-US" sz="3200" u="none" strike="noStrike" dirty="0" smtClean="0">
                          <a:effectLst/>
                        </a:rPr>
                        <a:t>D (</a:t>
                      </a:r>
                      <a:r>
                        <a:rPr lang="en-US" sz="3200" u="none" strike="noStrike" dirty="0" err="1" smtClean="0">
                          <a:effectLst/>
                        </a:rPr>
                        <a:t>nmol</a:t>
                      </a:r>
                      <a:r>
                        <a:rPr lang="en-US" sz="3200" u="none" strike="noStrike" dirty="0" smtClean="0">
                          <a:effectLst/>
                        </a:rPr>
                        <a:t>/L)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Pre - GFR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post GFR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0707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Min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3200" u="none" strike="noStrike" dirty="0">
                          <a:effectLst/>
                        </a:rPr>
                        <a:t>8.00</a:t>
                      </a:r>
                      <a:endParaRPr lang="hr-HR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3200" u="none" strike="noStrike" dirty="0">
                          <a:effectLst/>
                        </a:rPr>
                        <a:t>42.00</a:t>
                      </a:r>
                      <a:endParaRPr lang="hr-HR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>
                          <a:effectLst/>
                        </a:rPr>
                        <a:t>31.00</a:t>
                      </a:r>
                      <a:endParaRPr lang="nb-NO" sz="3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3200" u="none" strike="noStrike">
                          <a:effectLst/>
                        </a:rPr>
                        <a:t>28.00</a:t>
                      </a:r>
                      <a:endParaRPr lang="hr-HR" sz="3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0707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Max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20.00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3200" u="none" strike="noStrike">
                          <a:effectLst/>
                        </a:rPr>
                        <a:t>169.00</a:t>
                      </a:r>
                      <a:endParaRPr lang="is-IS" sz="3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90.00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>
                          <a:effectLst/>
                        </a:rPr>
                        <a:t>90.00</a:t>
                      </a:r>
                      <a:endParaRPr lang="nb-NO" sz="3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0707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Median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>
                          <a:effectLst/>
                        </a:rPr>
                        <a:t>10.50</a:t>
                      </a:r>
                      <a:endParaRPr lang="nb-NO" sz="3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>
                          <a:effectLst/>
                        </a:rPr>
                        <a:t>95.00</a:t>
                      </a:r>
                      <a:endParaRPr lang="nb-NO" sz="3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3200" u="none" strike="noStrike">
                          <a:effectLst/>
                        </a:rPr>
                        <a:t>64.00</a:t>
                      </a:r>
                      <a:endParaRPr lang="hr-HR" sz="32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3200" u="none" strike="noStrike" dirty="0">
                          <a:effectLst/>
                        </a:rPr>
                        <a:t>65.50</a:t>
                      </a:r>
                      <a:endParaRPr lang="nb-NO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1026" name="Picture 2" descr="ing's College Hospital - NHS Foundation Trust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9798" y="3731262"/>
            <a:ext cx="6708460" cy="240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scription: Description: ICAG-2018-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19" y="2060717"/>
            <a:ext cx="6641560" cy="249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155789" y="20399473"/>
            <a:ext cx="94525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ea typeface="Arial" charset="0"/>
                <a:cs typeface="Arial" charset="0"/>
              </a:rPr>
              <a:t>Figure 1. Max and min values of Vitamin D pre and post 3 week treatment.</a:t>
            </a:r>
            <a:endParaRPr lang="en-US" sz="3200" dirty="0"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26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538</Words>
  <Application>Microsoft Macintosh PowerPoint</Application>
  <PresentationFormat>Custom</PresentationFormat>
  <Paragraphs>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The Effectiveness of a Prolonged Course of High Dose Vitamin D Replacement in the Older Person </vt:lpstr>
    </vt:vector>
  </TitlesOfParts>
  <Company>University of Edinburgh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WRIGHT Steph</dc:creator>
  <cp:lastModifiedBy>Microsoft Office User</cp:lastModifiedBy>
  <cp:revision>60</cp:revision>
  <dcterms:created xsi:type="dcterms:W3CDTF">2016-03-21T12:02:47Z</dcterms:created>
  <dcterms:modified xsi:type="dcterms:W3CDTF">2018-06-26T10:33:58Z</dcterms:modified>
</cp:coreProperties>
</file>