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004000" cy="32004000"/>
  <p:notesSz cx="6858000" cy="9144000"/>
  <p:defaultTextStyle>
    <a:defPPr>
      <a:defRPr lang="en-US"/>
    </a:defPPr>
    <a:lvl1pPr marL="0" algn="l" defTabSz="3072384" rtl="0" eaLnBrk="1" latinLnBrk="0" hangingPunct="1">
      <a:defRPr sz="6048" kern="1200">
        <a:solidFill>
          <a:schemeClr val="tx1"/>
        </a:solidFill>
        <a:latin typeface="+mn-lt"/>
        <a:ea typeface="+mn-ea"/>
        <a:cs typeface="+mn-cs"/>
      </a:defRPr>
    </a:lvl1pPr>
    <a:lvl2pPr marL="1536192" algn="l" defTabSz="3072384" rtl="0" eaLnBrk="1" latinLnBrk="0" hangingPunct="1">
      <a:defRPr sz="6048" kern="1200">
        <a:solidFill>
          <a:schemeClr val="tx1"/>
        </a:solidFill>
        <a:latin typeface="+mn-lt"/>
        <a:ea typeface="+mn-ea"/>
        <a:cs typeface="+mn-cs"/>
      </a:defRPr>
    </a:lvl2pPr>
    <a:lvl3pPr marL="3072384" algn="l" defTabSz="3072384" rtl="0" eaLnBrk="1" latinLnBrk="0" hangingPunct="1">
      <a:defRPr sz="6048" kern="1200">
        <a:solidFill>
          <a:schemeClr val="tx1"/>
        </a:solidFill>
        <a:latin typeface="+mn-lt"/>
        <a:ea typeface="+mn-ea"/>
        <a:cs typeface="+mn-cs"/>
      </a:defRPr>
    </a:lvl3pPr>
    <a:lvl4pPr marL="4608576" algn="l" defTabSz="3072384" rtl="0" eaLnBrk="1" latinLnBrk="0" hangingPunct="1">
      <a:defRPr sz="6048" kern="1200">
        <a:solidFill>
          <a:schemeClr val="tx1"/>
        </a:solidFill>
        <a:latin typeface="+mn-lt"/>
        <a:ea typeface="+mn-ea"/>
        <a:cs typeface="+mn-cs"/>
      </a:defRPr>
    </a:lvl4pPr>
    <a:lvl5pPr marL="6144768" algn="l" defTabSz="3072384" rtl="0" eaLnBrk="1" latinLnBrk="0" hangingPunct="1">
      <a:defRPr sz="6048" kern="1200">
        <a:solidFill>
          <a:schemeClr val="tx1"/>
        </a:solidFill>
        <a:latin typeface="+mn-lt"/>
        <a:ea typeface="+mn-ea"/>
        <a:cs typeface="+mn-cs"/>
      </a:defRPr>
    </a:lvl5pPr>
    <a:lvl6pPr marL="7680960" algn="l" defTabSz="3072384" rtl="0" eaLnBrk="1" latinLnBrk="0" hangingPunct="1">
      <a:defRPr sz="6048" kern="1200">
        <a:solidFill>
          <a:schemeClr val="tx1"/>
        </a:solidFill>
        <a:latin typeface="+mn-lt"/>
        <a:ea typeface="+mn-ea"/>
        <a:cs typeface="+mn-cs"/>
      </a:defRPr>
    </a:lvl6pPr>
    <a:lvl7pPr marL="9217152" algn="l" defTabSz="3072384" rtl="0" eaLnBrk="1" latinLnBrk="0" hangingPunct="1">
      <a:defRPr sz="6048" kern="1200">
        <a:solidFill>
          <a:schemeClr val="tx1"/>
        </a:solidFill>
        <a:latin typeface="+mn-lt"/>
        <a:ea typeface="+mn-ea"/>
        <a:cs typeface="+mn-cs"/>
      </a:defRPr>
    </a:lvl7pPr>
    <a:lvl8pPr marL="10753344" algn="l" defTabSz="3072384" rtl="0" eaLnBrk="1" latinLnBrk="0" hangingPunct="1">
      <a:defRPr sz="6048" kern="1200">
        <a:solidFill>
          <a:schemeClr val="tx1"/>
        </a:solidFill>
        <a:latin typeface="+mn-lt"/>
        <a:ea typeface="+mn-ea"/>
        <a:cs typeface="+mn-cs"/>
      </a:defRPr>
    </a:lvl8pPr>
    <a:lvl9pPr marL="12289536" algn="l" defTabSz="3072384" rtl="0" eaLnBrk="1" latinLnBrk="0" hangingPunct="1">
      <a:defRPr sz="604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80" autoAdjust="0"/>
  </p:normalViewPr>
  <p:slideViewPr>
    <p:cSldViewPr snapToGrid="0">
      <p:cViewPr>
        <p:scale>
          <a:sx n="29" d="100"/>
          <a:sy n="29" d="100"/>
        </p:scale>
        <p:origin x="558" y="-1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10A18-FD7E-4717-B5E5-F43A3E9431B7}" type="datetimeFigureOut">
              <a:rPr lang="en-US" smtClean="0"/>
              <a:t>6/21/2018</a:t>
            </a:fld>
            <a:endParaRPr lang="en-US"/>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AA8C0-CD22-451D-9E1F-4B0F51B44E1D}" type="slidenum">
              <a:rPr lang="en-US" smtClean="0"/>
              <a:t>‹#›</a:t>
            </a:fld>
            <a:endParaRPr lang="en-US"/>
          </a:p>
        </p:txBody>
      </p:sp>
    </p:spTree>
    <p:extLst>
      <p:ext uri="{BB962C8B-B14F-4D97-AF65-F5344CB8AC3E}">
        <p14:creationId xmlns:p14="http://schemas.microsoft.com/office/powerpoint/2010/main" val="1651645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AA8C0-CD22-451D-9E1F-4B0F51B44E1D}" type="slidenum">
              <a:rPr lang="en-US" smtClean="0"/>
              <a:t>1</a:t>
            </a:fld>
            <a:endParaRPr lang="en-US"/>
          </a:p>
        </p:txBody>
      </p:sp>
    </p:spTree>
    <p:extLst>
      <p:ext uri="{BB962C8B-B14F-4D97-AF65-F5344CB8AC3E}">
        <p14:creationId xmlns:p14="http://schemas.microsoft.com/office/powerpoint/2010/main" val="3607907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00300" y="5237694"/>
            <a:ext cx="27203400" cy="11142133"/>
          </a:xfrm>
        </p:spPr>
        <p:txBody>
          <a:bodyPr anchor="b"/>
          <a:lstStyle>
            <a:lvl1pPr algn="ctr">
              <a:defRPr sz="21000"/>
            </a:lvl1pPr>
          </a:lstStyle>
          <a:p>
            <a:r>
              <a:rPr lang="en-US" smtClean="0"/>
              <a:t>Click to edit Master title style</a:t>
            </a:r>
            <a:endParaRPr lang="en-US" dirty="0"/>
          </a:p>
        </p:txBody>
      </p:sp>
      <p:sp>
        <p:nvSpPr>
          <p:cNvPr id="3" name="Subtitle 2"/>
          <p:cNvSpPr>
            <a:spLocks noGrp="1"/>
          </p:cNvSpPr>
          <p:nvPr>
            <p:ph type="subTitle" idx="1"/>
          </p:nvPr>
        </p:nvSpPr>
        <p:spPr>
          <a:xfrm>
            <a:off x="4000500" y="16809511"/>
            <a:ext cx="24003000" cy="7726889"/>
          </a:xfrm>
        </p:spPr>
        <p:txBody>
          <a:bodyPr/>
          <a:lstStyle>
            <a:lvl1pPr marL="0" indent="0" algn="ctr">
              <a:buNone/>
              <a:defRPr sz="8400"/>
            </a:lvl1pPr>
            <a:lvl2pPr marL="1600200" indent="0" algn="ctr">
              <a:buNone/>
              <a:defRPr sz="7000"/>
            </a:lvl2pPr>
            <a:lvl3pPr marL="3200400" indent="0" algn="ctr">
              <a:buNone/>
              <a:defRPr sz="6300"/>
            </a:lvl3pPr>
            <a:lvl4pPr marL="4800600" indent="0" algn="ctr">
              <a:buNone/>
              <a:defRPr sz="5600"/>
            </a:lvl4pPr>
            <a:lvl5pPr marL="6400800" indent="0" algn="ctr">
              <a:buNone/>
              <a:defRPr sz="5600"/>
            </a:lvl5pPr>
            <a:lvl6pPr marL="8001000" indent="0" algn="ctr">
              <a:buNone/>
              <a:defRPr sz="5600"/>
            </a:lvl6pPr>
            <a:lvl7pPr marL="9601200" indent="0" algn="ctr">
              <a:buNone/>
              <a:defRPr sz="5600"/>
            </a:lvl7pPr>
            <a:lvl8pPr marL="11201400" indent="0" algn="ctr">
              <a:buNone/>
              <a:defRPr sz="5600"/>
            </a:lvl8pPr>
            <a:lvl9pPr marL="12801600" indent="0" algn="ctr">
              <a:buNone/>
              <a:defRPr sz="5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9CBA6DD-DF46-4747-9D87-9D2B5A9D5231}"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3767249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CBA6DD-DF46-4747-9D87-9D2B5A9D5231}"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192423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83608" y="7978784"/>
            <a:ext cx="27603450" cy="13312773"/>
          </a:xfrm>
        </p:spPr>
        <p:txBody>
          <a:bodyPr anchor="b"/>
          <a:lstStyle>
            <a:lvl1pPr>
              <a:defRPr sz="21000"/>
            </a:lvl1pPr>
          </a:lstStyle>
          <a:p>
            <a:r>
              <a:rPr lang="en-US" smtClean="0"/>
              <a:t>Click to edit Master title style</a:t>
            </a:r>
            <a:endParaRPr lang="en-US" dirty="0"/>
          </a:p>
        </p:txBody>
      </p:sp>
      <p:sp>
        <p:nvSpPr>
          <p:cNvPr id="3" name="Text Placeholder 2"/>
          <p:cNvSpPr>
            <a:spLocks noGrp="1"/>
          </p:cNvSpPr>
          <p:nvPr>
            <p:ph type="body" idx="1"/>
          </p:nvPr>
        </p:nvSpPr>
        <p:spPr>
          <a:xfrm>
            <a:off x="2183608" y="21417501"/>
            <a:ext cx="27603450" cy="7000873"/>
          </a:xfrm>
        </p:spPr>
        <p:txBody>
          <a:bodyPr/>
          <a:lstStyle>
            <a:lvl1pPr marL="0" indent="0">
              <a:buNone/>
              <a:defRPr sz="8400">
                <a:solidFill>
                  <a:schemeClr val="tx1"/>
                </a:solidFill>
              </a:defRPr>
            </a:lvl1pPr>
            <a:lvl2pPr marL="1600200" indent="0">
              <a:buNone/>
              <a:defRPr sz="7000">
                <a:solidFill>
                  <a:schemeClr val="tx1">
                    <a:tint val="75000"/>
                  </a:schemeClr>
                </a:solidFill>
              </a:defRPr>
            </a:lvl2pPr>
            <a:lvl3pPr marL="3200400" indent="0">
              <a:buNone/>
              <a:defRPr sz="6300">
                <a:solidFill>
                  <a:schemeClr val="tx1">
                    <a:tint val="75000"/>
                  </a:schemeClr>
                </a:solidFill>
              </a:defRPr>
            </a:lvl3pPr>
            <a:lvl4pPr marL="4800600" indent="0">
              <a:buNone/>
              <a:defRPr sz="5600">
                <a:solidFill>
                  <a:schemeClr val="tx1">
                    <a:tint val="75000"/>
                  </a:schemeClr>
                </a:solidFill>
              </a:defRPr>
            </a:lvl4pPr>
            <a:lvl5pPr marL="6400800" indent="0">
              <a:buNone/>
              <a:defRPr sz="5600">
                <a:solidFill>
                  <a:schemeClr val="tx1">
                    <a:tint val="75000"/>
                  </a:schemeClr>
                </a:solidFill>
              </a:defRPr>
            </a:lvl5pPr>
            <a:lvl6pPr marL="8001000" indent="0">
              <a:buNone/>
              <a:defRPr sz="5600">
                <a:solidFill>
                  <a:schemeClr val="tx1">
                    <a:tint val="75000"/>
                  </a:schemeClr>
                </a:solidFill>
              </a:defRPr>
            </a:lvl6pPr>
            <a:lvl7pPr marL="9601200" indent="0">
              <a:buNone/>
              <a:defRPr sz="5600">
                <a:solidFill>
                  <a:schemeClr val="tx1">
                    <a:tint val="75000"/>
                  </a:schemeClr>
                </a:solidFill>
              </a:defRPr>
            </a:lvl7pPr>
            <a:lvl8pPr marL="11201400" indent="0">
              <a:buNone/>
              <a:defRPr sz="5600">
                <a:solidFill>
                  <a:schemeClr val="tx1">
                    <a:tint val="75000"/>
                  </a:schemeClr>
                </a:solidFill>
              </a:defRPr>
            </a:lvl8pPr>
            <a:lvl9pPr marL="12801600" indent="0">
              <a:buNone/>
              <a:defRPr sz="5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CBA6DD-DF46-4747-9D87-9D2B5A9D5231}"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601857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00275" y="8519583"/>
            <a:ext cx="13601700" cy="203062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202025" y="8519583"/>
            <a:ext cx="13601700" cy="203062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CBA6DD-DF46-4747-9D87-9D2B5A9D5231}"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341075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04443" y="1703924"/>
            <a:ext cx="27603450" cy="6185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04447" y="7845427"/>
            <a:ext cx="13539190" cy="3844923"/>
          </a:xfrm>
        </p:spPr>
        <p:txBody>
          <a:bodyPr anchor="b"/>
          <a:lstStyle>
            <a:lvl1pPr marL="0" indent="0">
              <a:buNone/>
              <a:defRPr sz="8400" b="1"/>
            </a:lvl1pPr>
            <a:lvl2pPr marL="1600200" indent="0">
              <a:buNone/>
              <a:defRPr sz="7000" b="1"/>
            </a:lvl2pPr>
            <a:lvl3pPr marL="3200400" indent="0">
              <a:buNone/>
              <a:defRPr sz="6300" b="1"/>
            </a:lvl3pPr>
            <a:lvl4pPr marL="4800600" indent="0">
              <a:buNone/>
              <a:defRPr sz="5600" b="1"/>
            </a:lvl4pPr>
            <a:lvl5pPr marL="6400800" indent="0">
              <a:buNone/>
              <a:defRPr sz="5600" b="1"/>
            </a:lvl5pPr>
            <a:lvl6pPr marL="8001000" indent="0">
              <a:buNone/>
              <a:defRPr sz="5600" b="1"/>
            </a:lvl6pPr>
            <a:lvl7pPr marL="9601200" indent="0">
              <a:buNone/>
              <a:defRPr sz="5600" b="1"/>
            </a:lvl7pPr>
            <a:lvl8pPr marL="11201400" indent="0">
              <a:buNone/>
              <a:defRPr sz="5600" b="1"/>
            </a:lvl8pPr>
            <a:lvl9pPr marL="12801600" indent="0">
              <a:buNone/>
              <a:defRPr sz="5600" b="1"/>
            </a:lvl9pPr>
          </a:lstStyle>
          <a:p>
            <a:pPr lvl="0"/>
            <a:r>
              <a:rPr lang="en-US" smtClean="0"/>
              <a:t>Click to edit Master text styles</a:t>
            </a:r>
          </a:p>
        </p:txBody>
      </p:sp>
      <p:sp>
        <p:nvSpPr>
          <p:cNvPr id="4" name="Content Placeholder 3"/>
          <p:cNvSpPr>
            <a:spLocks noGrp="1"/>
          </p:cNvSpPr>
          <p:nvPr>
            <p:ph sz="half" idx="2"/>
          </p:nvPr>
        </p:nvSpPr>
        <p:spPr>
          <a:xfrm>
            <a:off x="2204447" y="11690350"/>
            <a:ext cx="13539190" cy="171947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202027" y="7845427"/>
            <a:ext cx="13605869" cy="3844923"/>
          </a:xfrm>
        </p:spPr>
        <p:txBody>
          <a:bodyPr anchor="b"/>
          <a:lstStyle>
            <a:lvl1pPr marL="0" indent="0">
              <a:buNone/>
              <a:defRPr sz="8400" b="1"/>
            </a:lvl1pPr>
            <a:lvl2pPr marL="1600200" indent="0">
              <a:buNone/>
              <a:defRPr sz="7000" b="1"/>
            </a:lvl2pPr>
            <a:lvl3pPr marL="3200400" indent="0">
              <a:buNone/>
              <a:defRPr sz="6300" b="1"/>
            </a:lvl3pPr>
            <a:lvl4pPr marL="4800600" indent="0">
              <a:buNone/>
              <a:defRPr sz="5600" b="1"/>
            </a:lvl4pPr>
            <a:lvl5pPr marL="6400800" indent="0">
              <a:buNone/>
              <a:defRPr sz="5600" b="1"/>
            </a:lvl5pPr>
            <a:lvl6pPr marL="8001000" indent="0">
              <a:buNone/>
              <a:defRPr sz="5600" b="1"/>
            </a:lvl6pPr>
            <a:lvl7pPr marL="9601200" indent="0">
              <a:buNone/>
              <a:defRPr sz="5600" b="1"/>
            </a:lvl7pPr>
            <a:lvl8pPr marL="11201400" indent="0">
              <a:buNone/>
              <a:defRPr sz="5600" b="1"/>
            </a:lvl8pPr>
            <a:lvl9pPr marL="12801600" indent="0">
              <a:buNone/>
              <a:defRPr sz="5600" b="1"/>
            </a:lvl9pPr>
          </a:lstStyle>
          <a:p>
            <a:pPr lvl="0"/>
            <a:r>
              <a:rPr lang="en-US" smtClean="0"/>
              <a:t>Click to edit Master text styles</a:t>
            </a:r>
          </a:p>
        </p:txBody>
      </p:sp>
      <p:sp>
        <p:nvSpPr>
          <p:cNvPr id="6" name="Content Placeholder 5"/>
          <p:cNvSpPr>
            <a:spLocks noGrp="1"/>
          </p:cNvSpPr>
          <p:nvPr>
            <p:ph sz="quarter" idx="4"/>
          </p:nvPr>
        </p:nvSpPr>
        <p:spPr>
          <a:xfrm>
            <a:off x="16202027" y="11690350"/>
            <a:ext cx="13605869" cy="171947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CBA6DD-DF46-4747-9D87-9D2B5A9D5231}" type="datetimeFigureOut">
              <a:rPr lang="en-US" smtClean="0"/>
              <a:t>6/21/2018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215773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9CBA6DD-DF46-4747-9D87-9D2B5A9D5231}" type="datetimeFigureOut">
              <a:rPr lang="en-US" smtClean="0"/>
              <a:t>6/21/2018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338721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CBA6DD-DF46-4747-9D87-9D2B5A9D5231}" type="datetimeFigureOut">
              <a:rPr lang="en-US" smtClean="0"/>
              <a:t>6/21/2018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9527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4" y="2133600"/>
            <a:ext cx="10322123" cy="7467600"/>
          </a:xfrm>
        </p:spPr>
        <p:txBody>
          <a:bodyPr anchor="b"/>
          <a:lstStyle>
            <a:lvl1pPr>
              <a:defRPr sz="11200"/>
            </a:lvl1pPr>
          </a:lstStyle>
          <a:p>
            <a:r>
              <a:rPr lang="en-US" smtClean="0"/>
              <a:t>Click to edit Master title style</a:t>
            </a:r>
            <a:endParaRPr lang="en-US" dirty="0"/>
          </a:p>
        </p:txBody>
      </p:sp>
      <p:sp>
        <p:nvSpPr>
          <p:cNvPr id="3" name="Content Placeholder 2"/>
          <p:cNvSpPr>
            <a:spLocks noGrp="1"/>
          </p:cNvSpPr>
          <p:nvPr>
            <p:ph idx="1"/>
          </p:nvPr>
        </p:nvSpPr>
        <p:spPr>
          <a:xfrm>
            <a:off x="13605869" y="4607991"/>
            <a:ext cx="16202025" cy="22743583"/>
          </a:xfrm>
        </p:spPr>
        <p:txBody>
          <a:bodyPr/>
          <a:lstStyle>
            <a:lvl1pPr>
              <a:defRPr sz="11200"/>
            </a:lvl1pPr>
            <a:lvl2pPr>
              <a:defRPr sz="9800"/>
            </a:lvl2pPr>
            <a:lvl3pPr>
              <a:defRPr sz="8400"/>
            </a:lvl3pPr>
            <a:lvl4pPr>
              <a:defRPr sz="7000"/>
            </a:lvl4pPr>
            <a:lvl5pPr>
              <a:defRPr sz="7000"/>
            </a:lvl5pPr>
            <a:lvl6pPr>
              <a:defRPr sz="7000"/>
            </a:lvl6pPr>
            <a:lvl7pPr>
              <a:defRPr sz="7000"/>
            </a:lvl7pPr>
            <a:lvl8pPr>
              <a:defRPr sz="7000"/>
            </a:lvl8pPr>
            <a:lvl9pPr>
              <a:defRPr sz="7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04444" y="9601200"/>
            <a:ext cx="10322123" cy="17787411"/>
          </a:xfrm>
        </p:spPr>
        <p:txBody>
          <a:bodyPr/>
          <a:lstStyle>
            <a:lvl1pPr marL="0" indent="0">
              <a:buNone/>
              <a:defRPr sz="5600"/>
            </a:lvl1pPr>
            <a:lvl2pPr marL="1600200" indent="0">
              <a:buNone/>
              <a:defRPr sz="4900"/>
            </a:lvl2pPr>
            <a:lvl3pPr marL="3200400" indent="0">
              <a:buNone/>
              <a:defRPr sz="4200"/>
            </a:lvl3pPr>
            <a:lvl4pPr marL="4800600" indent="0">
              <a:buNone/>
              <a:defRPr sz="3500"/>
            </a:lvl4pPr>
            <a:lvl5pPr marL="6400800" indent="0">
              <a:buNone/>
              <a:defRPr sz="3500"/>
            </a:lvl5pPr>
            <a:lvl6pPr marL="8001000" indent="0">
              <a:buNone/>
              <a:defRPr sz="3500"/>
            </a:lvl6pPr>
            <a:lvl7pPr marL="9601200" indent="0">
              <a:buNone/>
              <a:defRPr sz="3500"/>
            </a:lvl7pPr>
            <a:lvl8pPr marL="11201400" indent="0">
              <a:buNone/>
              <a:defRPr sz="3500"/>
            </a:lvl8pPr>
            <a:lvl9pPr marL="12801600" indent="0">
              <a:buNone/>
              <a:defRPr sz="3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BA6DD-DF46-4747-9D87-9D2B5A9D5231}"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3052742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4" y="2133600"/>
            <a:ext cx="10322123" cy="7467600"/>
          </a:xfrm>
        </p:spPr>
        <p:txBody>
          <a:bodyPr anchor="b"/>
          <a:lstStyle>
            <a:lvl1pPr>
              <a:defRPr sz="11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605869" y="4607991"/>
            <a:ext cx="16202025" cy="22743583"/>
          </a:xfrm>
        </p:spPr>
        <p:txBody>
          <a:bodyPr anchor="t"/>
          <a:lstStyle>
            <a:lvl1pPr marL="0" indent="0">
              <a:buNone/>
              <a:defRPr sz="11200"/>
            </a:lvl1pPr>
            <a:lvl2pPr marL="1600200" indent="0">
              <a:buNone/>
              <a:defRPr sz="9800"/>
            </a:lvl2pPr>
            <a:lvl3pPr marL="3200400" indent="0">
              <a:buNone/>
              <a:defRPr sz="8400"/>
            </a:lvl3pPr>
            <a:lvl4pPr marL="4800600" indent="0">
              <a:buNone/>
              <a:defRPr sz="7000"/>
            </a:lvl4pPr>
            <a:lvl5pPr marL="6400800" indent="0">
              <a:buNone/>
              <a:defRPr sz="7000"/>
            </a:lvl5pPr>
            <a:lvl6pPr marL="8001000" indent="0">
              <a:buNone/>
              <a:defRPr sz="7000"/>
            </a:lvl6pPr>
            <a:lvl7pPr marL="9601200" indent="0">
              <a:buNone/>
              <a:defRPr sz="7000"/>
            </a:lvl7pPr>
            <a:lvl8pPr marL="11201400" indent="0">
              <a:buNone/>
              <a:defRPr sz="7000"/>
            </a:lvl8pPr>
            <a:lvl9pPr marL="12801600" indent="0">
              <a:buNone/>
              <a:defRPr sz="7000"/>
            </a:lvl9pPr>
          </a:lstStyle>
          <a:p>
            <a:r>
              <a:rPr lang="en-US" smtClean="0"/>
              <a:t>Click icon to add picture</a:t>
            </a:r>
            <a:endParaRPr lang="en-US" dirty="0"/>
          </a:p>
        </p:txBody>
      </p:sp>
      <p:sp>
        <p:nvSpPr>
          <p:cNvPr id="4" name="Text Placeholder 3"/>
          <p:cNvSpPr>
            <a:spLocks noGrp="1"/>
          </p:cNvSpPr>
          <p:nvPr>
            <p:ph type="body" sz="half" idx="2"/>
          </p:nvPr>
        </p:nvSpPr>
        <p:spPr>
          <a:xfrm>
            <a:off x="2204444" y="9601200"/>
            <a:ext cx="10322123" cy="17787411"/>
          </a:xfrm>
        </p:spPr>
        <p:txBody>
          <a:bodyPr/>
          <a:lstStyle>
            <a:lvl1pPr marL="0" indent="0">
              <a:buNone/>
              <a:defRPr sz="5600"/>
            </a:lvl1pPr>
            <a:lvl2pPr marL="1600200" indent="0">
              <a:buNone/>
              <a:defRPr sz="4900"/>
            </a:lvl2pPr>
            <a:lvl3pPr marL="3200400" indent="0">
              <a:buNone/>
              <a:defRPr sz="4200"/>
            </a:lvl3pPr>
            <a:lvl4pPr marL="4800600" indent="0">
              <a:buNone/>
              <a:defRPr sz="3500"/>
            </a:lvl4pPr>
            <a:lvl5pPr marL="6400800" indent="0">
              <a:buNone/>
              <a:defRPr sz="3500"/>
            </a:lvl5pPr>
            <a:lvl6pPr marL="8001000" indent="0">
              <a:buNone/>
              <a:defRPr sz="3500"/>
            </a:lvl6pPr>
            <a:lvl7pPr marL="9601200" indent="0">
              <a:buNone/>
              <a:defRPr sz="3500"/>
            </a:lvl7pPr>
            <a:lvl8pPr marL="11201400" indent="0">
              <a:buNone/>
              <a:defRPr sz="3500"/>
            </a:lvl8pPr>
            <a:lvl9pPr marL="12801600" indent="0">
              <a:buNone/>
              <a:defRPr sz="3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BA6DD-DF46-4747-9D87-9D2B5A9D5231}"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2592403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CBA6DD-DF46-4747-9D87-9D2B5A9D5231}"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2111696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02864" y="1703917"/>
            <a:ext cx="6900863" cy="2712191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00277" y="1703917"/>
            <a:ext cx="20302538" cy="2712191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CBA6DD-DF46-4747-9D87-9D2B5A9D5231}"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C6335F-F784-4925-B3FA-6C9B27F9A0F5}" type="slidenum">
              <a:rPr lang="en-US" smtClean="0"/>
              <a:t>‹#›</a:t>
            </a:fld>
            <a:endParaRPr lang="en-US"/>
          </a:p>
        </p:txBody>
      </p:sp>
    </p:spTree>
    <p:extLst>
      <p:ext uri="{BB962C8B-B14F-4D97-AF65-F5344CB8AC3E}">
        <p14:creationId xmlns:p14="http://schemas.microsoft.com/office/powerpoint/2010/main" val="2854811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0275" y="1703924"/>
            <a:ext cx="27603450" cy="618596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00275" y="8519583"/>
            <a:ext cx="27603450" cy="2030624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00275" y="29662974"/>
            <a:ext cx="7200900" cy="1703917"/>
          </a:xfrm>
          <a:prstGeom prst="rect">
            <a:avLst/>
          </a:prstGeom>
        </p:spPr>
        <p:txBody>
          <a:bodyPr vert="horz" lIns="91440" tIns="45720" rIns="91440" bIns="45720" rtlCol="0" anchor="ctr"/>
          <a:lstStyle>
            <a:lvl1pPr algn="l">
              <a:defRPr sz="4200">
                <a:solidFill>
                  <a:schemeClr val="tx1">
                    <a:tint val="75000"/>
                  </a:schemeClr>
                </a:solidFill>
              </a:defRPr>
            </a:lvl1pPr>
          </a:lstStyle>
          <a:p>
            <a:fld id="{99CBA6DD-DF46-4747-9D87-9D2B5A9D5231}" type="datetimeFigureOut">
              <a:rPr lang="en-US" smtClean="0"/>
              <a:t>6/21/2018</a:t>
            </a:fld>
            <a:endParaRPr lang="en-US"/>
          </a:p>
        </p:txBody>
      </p:sp>
      <p:sp>
        <p:nvSpPr>
          <p:cNvPr id="5" name="Footer Placeholder 4"/>
          <p:cNvSpPr>
            <a:spLocks noGrp="1"/>
          </p:cNvSpPr>
          <p:nvPr>
            <p:ph type="ftr" sz="quarter" idx="3"/>
          </p:nvPr>
        </p:nvSpPr>
        <p:spPr>
          <a:xfrm>
            <a:off x="10601325" y="29662974"/>
            <a:ext cx="10801350" cy="1703917"/>
          </a:xfrm>
          <a:prstGeom prst="rect">
            <a:avLst/>
          </a:prstGeom>
        </p:spPr>
        <p:txBody>
          <a:bodyPr vert="horz" lIns="91440" tIns="45720" rIns="91440" bIns="45720" rtlCol="0" anchor="ctr"/>
          <a:lstStyle>
            <a:lvl1pPr algn="ctr">
              <a:defRPr sz="4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2602825" y="29662974"/>
            <a:ext cx="7200900" cy="1703917"/>
          </a:xfrm>
          <a:prstGeom prst="rect">
            <a:avLst/>
          </a:prstGeom>
        </p:spPr>
        <p:txBody>
          <a:bodyPr vert="horz" lIns="91440" tIns="45720" rIns="91440" bIns="45720" rtlCol="0" anchor="ctr"/>
          <a:lstStyle>
            <a:lvl1pPr algn="r">
              <a:defRPr sz="4200">
                <a:solidFill>
                  <a:schemeClr val="tx1">
                    <a:tint val="75000"/>
                  </a:schemeClr>
                </a:solidFill>
              </a:defRPr>
            </a:lvl1pPr>
          </a:lstStyle>
          <a:p>
            <a:fld id="{F6C6335F-F784-4925-B3FA-6C9B27F9A0F5}" type="slidenum">
              <a:rPr lang="en-US" smtClean="0"/>
              <a:t>‹#›</a:t>
            </a:fld>
            <a:endParaRPr lang="en-US"/>
          </a:p>
        </p:txBody>
      </p:sp>
    </p:spTree>
    <p:extLst>
      <p:ext uri="{BB962C8B-B14F-4D97-AF65-F5344CB8AC3E}">
        <p14:creationId xmlns:p14="http://schemas.microsoft.com/office/powerpoint/2010/main" val="2626454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00400" rtl="0" eaLnBrk="1" latinLnBrk="0" hangingPunct="1">
        <a:lnSpc>
          <a:spcPct val="90000"/>
        </a:lnSpc>
        <a:spcBef>
          <a:spcPct val="0"/>
        </a:spcBef>
        <a:buNone/>
        <a:defRPr sz="15400" kern="1200">
          <a:solidFill>
            <a:schemeClr val="tx1"/>
          </a:solidFill>
          <a:latin typeface="+mj-lt"/>
          <a:ea typeface="+mj-ea"/>
          <a:cs typeface="+mj-cs"/>
        </a:defRPr>
      </a:lvl1pPr>
    </p:titleStyle>
    <p:bodyStyle>
      <a:lvl1pPr marL="800100" indent="-800100" algn="l" defTabSz="3200400" rtl="0" eaLnBrk="1" latinLnBrk="0" hangingPunct="1">
        <a:lnSpc>
          <a:spcPct val="90000"/>
        </a:lnSpc>
        <a:spcBef>
          <a:spcPts val="3500"/>
        </a:spcBef>
        <a:buFont typeface="Arial" panose="020B0604020202020204" pitchFamily="34" charset="0"/>
        <a:buChar char="•"/>
        <a:defRPr sz="9800" kern="1200">
          <a:solidFill>
            <a:schemeClr val="tx1"/>
          </a:solidFill>
          <a:latin typeface="+mn-lt"/>
          <a:ea typeface="+mn-ea"/>
          <a:cs typeface="+mn-cs"/>
        </a:defRPr>
      </a:lvl1pPr>
      <a:lvl2pPr marL="2400300" indent="-800100" algn="l" defTabSz="3200400" rtl="0" eaLnBrk="1" latinLnBrk="0" hangingPunct="1">
        <a:lnSpc>
          <a:spcPct val="90000"/>
        </a:lnSpc>
        <a:spcBef>
          <a:spcPts val="1750"/>
        </a:spcBef>
        <a:buFont typeface="Arial" panose="020B0604020202020204" pitchFamily="34" charset="0"/>
        <a:buChar char="•"/>
        <a:defRPr sz="8400" kern="1200">
          <a:solidFill>
            <a:schemeClr val="tx1"/>
          </a:solidFill>
          <a:latin typeface="+mn-lt"/>
          <a:ea typeface="+mn-ea"/>
          <a:cs typeface="+mn-cs"/>
        </a:defRPr>
      </a:lvl2pPr>
      <a:lvl3pPr marL="4000500" indent="-800100" algn="l" defTabSz="3200400" rtl="0" eaLnBrk="1" latinLnBrk="0" hangingPunct="1">
        <a:lnSpc>
          <a:spcPct val="90000"/>
        </a:lnSpc>
        <a:spcBef>
          <a:spcPts val="1750"/>
        </a:spcBef>
        <a:buFont typeface="Arial" panose="020B0604020202020204" pitchFamily="34" charset="0"/>
        <a:buChar char="•"/>
        <a:defRPr sz="7000" kern="1200">
          <a:solidFill>
            <a:schemeClr val="tx1"/>
          </a:solidFill>
          <a:latin typeface="+mn-lt"/>
          <a:ea typeface="+mn-ea"/>
          <a:cs typeface="+mn-cs"/>
        </a:defRPr>
      </a:lvl3pPr>
      <a:lvl4pPr marL="56007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4pPr>
      <a:lvl5pPr marL="72009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5pPr>
      <a:lvl6pPr marL="88011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6pPr>
      <a:lvl7pPr marL="104013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7pPr>
      <a:lvl8pPr marL="120015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8pPr>
      <a:lvl9pPr marL="13601700" indent="-800100" algn="l" defTabSz="3200400" rtl="0" eaLnBrk="1" latinLnBrk="0" hangingPunct="1">
        <a:lnSpc>
          <a:spcPct val="90000"/>
        </a:lnSpc>
        <a:spcBef>
          <a:spcPts val="1750"/>
        </a:spcBef>
        <a:buFont typeface="Arial" panose="020B0604020202020204" pitchFamily="34" charset="0"/>
        <a:buChar char="•"/>
        <a:defRPr sz="6300" kern="1200">
          <a:solidFill>
            <a:schemeClr val="tx1"/>
          </a:solidFill>
          <a:latin typeface="+mn-lt"/>
          <a:ea typeface="+mn-ea"/>
          <a:cs typeface="+mn-cs"/>
        </a:defRPr>
      </a:lvl9pPr>
    </p:bodyStyle>
    <p:otherStyle>
      <a:defPPr>
        <a:defRPr lang="en-US"/>
      </a:defPPr>
      <a:lvl1pPr marL="0" algn="l" defTabSz="3200400" rtl="0" eaLnBrk="1" latinLnBrk="0" hangingPunct="1">
        <a:defRPr sz="6300" kern="1200">
          <a:solidFill>
            <a:schemeClr val="tx1"/>
          </a:solidFill>
          <a:latin typeface="+mn-lt"/>
          <a:ea typeface="+mn-ea"/>
          <a:cs typeface="+mn-cs"/>
        </a:defRPr>
      </a:lvl1pPr>
      <a:lvl2pPr marL="1600200" algn="l" defTabSz="3200400" rtl="0" eaLnBrk="1" latinLnBrk="0" hangingPunct="1">
        <a:defRPr sz="6300" kern="1200">
          <a:solidFill>
            <a:schemeClr val="tx1"/>
          </a:solidFill>
          <a:latin typeface="+mn-lt"/>
          <a:ea typeface="+mn-ea"/>
          <a:cs typeface="+mn-cs"/>
        </a:defRPr>
      </a:lvl2pPr>
      <a:lvl3pPr marL="3200400" algn="l" defTabSz="3200400" rtl="0" eaLnBrk="1" latinLnBrk="0" hangingPunct="1">
        <a:defRPr sz="6300" kern="1200">
          <a:solidFill>
            <a:schemeClr val="tx1"/>
          </a:solidFill>
          <a:latin typeface="+mn-lt"/>
          <a:ea typeface="+mn-ea"/>
          <a:cs typeface="+mn-cs"/>
        </a:defRPr>
      </a:lvl3pPr>
      <a:lvl4pPr marL="4800600" algn="l" defTabSz="3200400" rtl="0" eaLnBrk="1" latinLnBrk="0" hangingPunct="1">
        <a:defRPr sz="6300" kern="1200">
          <a:solidFill>
            <a:schemeClr val="tx1"/>
          </a:solidFill>
          <a:latin typeface="+mn-lt"/>
          <a:ea typeface="+mn-ea"/>
          <a:cs typeface="+mn-cs"/>
        </a:defRPr>
      </a:lvl4pPr>
      <a:lvl5pPr marL="6400800" algn="l" defTabSz="3200400" rtl="0" eaLnBrk="1" latinLnBrk="0" hangingPunct="1">
        <a:defRPr sz="6300" kern="1200">
          <a:solidFill>
            <a:schemeClr val="tx1"/>
          </a:solidFill>
          <a:latin typeface="+mn-lt"/>
          <a:ea typeface="+mn-ea"/>
          <a:cs typeface="+mn-cs"/>
        </a:defRPr>
      </a:lvl5pPr>
      <a:lvl6pPr marL="8001000" algn="l" defTabSz="3200400" rtl="0" eaLnBrk="1" latinLnBrk="0" hangingPunct="1">
        <a:defRPr sz="6300" kern="1200">
          <a:solidFill>
            <a:schemeClr val="tx1"/>
          </a:solidFill>
          <a:latin typeface="+mn-lt"/>
          <a:ea typeface="+mn-ea"/>
          <a:cs typeface="+mn-cs"/>
        </a:defRPr>
      </a:lvl6pPr>
      <a:lvl7pPr marL="9601200" algn="l" defTabSz="3200400" rtl="0" eaLnBrk="1" latinLnBrk="0" hangingPunct="1">
        <a:defRPr sz="6300" kern="1200">
          <a:solidFill>
            <a:schemeClr val="tx1"/>
          </a:solidFill>
          <a:latin typeface="+mn-lt"/>
          <a:ea typeface="+mn-ea"/>
          <a:cs typeface="+mn-cs"/>
        </a:defRPr>
      </a:lvl7pPr>
      <a:lvl8pPr marL="11201400" algn="l" defTabSz="3200400" rtl="0" eaLnBrk="1" latinLnBrk="0" hangingPunct="1">
        <a:defRPr sz="6300" kern="1200">
          <a:solidFill>
            <a:schemeClr val="tx1"/>
          </a:solidFill>
          <a:latin typeface="+mn-lt"/>
          <a:ea typeface="+mn-ea"/>
          <a:cs typeface="+mn-cs"/>
        </a:defRPr>
      </a:lvl8pPr>
      <a:lvl9pPr marL="12801600" algn="l" defTabSz="3200400" rtl="0" eaLnBrk="1" latinLnBrk="0" hangingPunct="1">
        <a:defRPr sz="6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marasha_12@yahoo.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25">
          <a:fgClr>
            <a:srgbClr val="92D05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47825" y="334070"/>
            <a:ext cx="27603450" cy="2752030"/>
          </a:xfrm>
        </p:spPr>
        <p:txBody>
          <a:bodyPr>
            <a:normAutofit/>
          </a:bodyPr>
          <a:lstStyle/>
          <a:p>
            <a:pPr algn="ctr"/>
            <a:r>
              <a:rPr lang="it-IT" sz="2000" b="1" dirty="0">
                <a:latin typeface="Times New Roman" panose="02020603050405020304" pitchFamily="18" charset="0"/>
              </a:rPr>
              <a:t>12</a:t>
            </a:r>
            <a:r>
              <a:rPr lang="it-IT" sz="2000" b="1" baseline="30000" dirty="0">
                <a:latin typeface="Times New Roman" panose="02020603050405020304" pitchFamily="18" charset="0"/>
              </a:rPr>
              <a:t>th</a:t>
            </a:r>
            <a:r>
              <a:rPr lang="it-IT" sz="2000" b="1" dirty="0">
                <a:latin typeface="Times New Roman" panose="02020603050405020304" pitchFamily="18" charset="0"/>
              </a:rPr>
              <a:t> World Congress on Biotechnology and Microbiology</a:t>
            </a:r>
            <a:r>
              <a:rPr lang="en-US" sz="2000" dirty="0">
                <a:latin typeface="Times New Roman" panose="02020603050405020304" pitchFamily="18" charset="0"/>
              </a:rPr>
              <a:t/>
            </a:r>
            <a:br>
              <a:rPr lang="en-US" sz="2000" dirty="0">
                <a:latin typeface="Times New Roman" panose="02020603050405020304" pitchFamily="18" charset="0"/>
              </a:rPr>
            </a:br>
            <a:r>
              <a:rPr lang="it-IT" sz="2000" b="1" dirty="0">
                <a:latin typeface="Times New Roman" panose="02020603050405020304" pitchFamily="18" charset="0"/>
              </a:rPr>
              <a:t>June 28-29, Amsterdam, Netherlands</a:t>
            </a:r>
            <a:r>
              <a:rPr lang="en-US" sz="2000" dirty="0">
                <a:latin typeface="Times New Roman" panose="02020603050405020304" pitchFamily="18" charset="0"/>
              </a:rPr>
              <a:t/>
            </a:r>
            <a:br>
              <a:rPr lang="en-US" sz="2000" dirty="0">
                <a:latin typeface="Times New Roman" panose="02020603050405020304" pitchFamily="18" charset="0"/>
              </a:rPr>
            </a:br>
            <a:r>
              <a:rPr lang="it-IT" sz="4400" b="1" dirty="0" smtClean="0">
                <a:latin typeface="Times New Roman" panose="02020603050405020304" pitchFamily="18" charset="0"/>
              </a:rPr>
              <a:t>Effect </a:t>
            </a:r>
            <a:r>
              <a:rPr lang="it-IT" sz="4400" b="1" dirty="0">
                <a:latin typeface="Times New Roman" panose="02020603050405020304" pitchFamily="18" charset="0"/>
              </a:rPr>
              <a:t>of Eucalyptus Extract and Calcium Chloride on Grape Storage Ability</a:t>
            </a:r>
            <a:r>
              <a:rPr lang="en-US" sz="5300" dirty="0">
                <a:latin typeface="Times New Roman" panose="02020603050405020304" pitchFamily="18" charset="0"/>
              </a:rPr>
              <a:t/>
            </a:r>
            <a:br>
              <a:rPr lang="en-US" sz="5300" dirty="0">
                <a:latin typeface="Times New Roman" panose="02020603050405020304" pitchFamily="18" charset="0"/>
              </a:rPr>
            </a:br>
            <a:r>
              <a:rPr lang="it-IT" sz="3200" b="1" dirty="0" smtClean="0">
                <a:latin typeface="Times New Roman" panose="02020603050405020304" pitchFamily="18" charset="0"/>
              </a:rPr>
              <a:t>Tamar  </a:t>
            </a:r>
            <a:r>
              <a:rPr lang="it-IT" sz="3200" b="1" dirty="0">
                <a:latin typeface="Times New Roman" panose="02020603050405020304" pitchFamily="18" charset="0"/>
              </a:rPr>
              <a:t>Shamatava, Maia Kukhaleishvili, Merab Jgenti, Sopio Japarashvili, Iveta Megrelishvili, Ekaterine Bulauri, Tamar Chipashvili</a:t>
            </a:r>
            <a:r>
              <a:rPr lang="en-US" sz="3200" dirty="0">
                <a:latin typeface="Times New Roman" panose="02020603050405020304" pitchFamily="18" charset="0"/>
              </a:rPr>
              <a:t/>
            </a:r>
            <a:br>
              <a:rPr lang="en-US" sz="3200" dirty="0">
                <a:latin typeface="Times New Roman" panose="02020603050405020304" pitchFamily="18" charset="0"/>
              </a:rPr>
            </a:br>
            <a:r>
              <a:rPr lang="it-IT" sz="3200" dirty="0">
                <a:latin typeface="Times New Roman" panose="02020603050405020304" pitchFamily="18" charset="0"/>
              </a:rPr>
              <a:t>Georgian Technical University, Biotechnology Center, 0175 Tbilisi, Georgia.</a:t>
            </a:r>
            <a:r>
              <a:rPr lang="en-US" sz="3200" dirty="0">
                <a:latin typeface="Times New Roman" panose="02020603050405020304" pitchFamily="18" charset="0"/>
              </a:rPr>
              <a:t/>
            </a:r>
            <a:br>
              <a:rPr lang="en-US" sz="3200" dirty="0">
                <a:latin typeface="Times New Roman" panose="02020603050405020304" pitchFamily="18" charset="0"/>
              </a:rPr>
            </a:br>
            <a:r>
              <a:rPr lang="en-US" sz="3200" dirty="0">
                <a:latin typeface="Times New Roman" panose="02020603050405020304" pitchFamily="18" charset="0"/>
              </a:rPr>
              <a:t>E-mail:  </a:t>
            </a:r>
            <a:r>
              <a:rPr lang="en-US" sz="3200" u="sng" dirty="0">
                <a:latin typeface="Times New Roman" panose="02020603050405020304" pitchFamily="18" charset="0"/>
                <a:hlinkClick r:id="rId3"/>
              </a:rPr>
              <a:t>tamarasha_12@yahoo.com</a:t>
            </a:r>
            <a:endParaRPr lang="en-US" sz="3200" dirty="0">
              <a:latin typeface="Times New Roman" panose="02020603050405020304" pitchFamily="18" charset="0"/>
            </a:endParaRPr>
          </a:p>
        </p:txBody>
      </p:sp>
      <p:sp>
        <p:nvSpPr>
          <p:cNvPr id="3" name="Content Placeholder 2"/>
          <p:cNvSpPr>
            <a:spLocks noGrp="1"/>
          </p:cNvSpPr>
          <p:nvPr>
            <p:ph idx="1"/>
          </p:nvPr>
        </p:nvSpPr>
        <p:spPr>
          <a:xfrm>
            <a:off x="1219201" y="3086100"/>
            <a:ext cx="27117674" cy="24823582"/>
          </a:xfrm>
        </p:spPr>
        <p:txBody>
          <a:bodyPr>
            <a:normAutofit fontScale="25000" lnSpcReduction="20000"/>
          </a:bodyPr>
          <a:lstStyle/>
          <a:p>
            <a:pPr marL="0" indent="0">
              <a:lnSpc>
                <a:spcPct val="120000"/>
              </a:lnSpc>
              <a:spcBef>
                <a:spcPts val="0"/>
              </a:spcBef>
              <a:buNone/>
            </a:pPr>
            <a:r>
              <a:rPr lang="en-US" sz="11200" b="1" i="1" dirty="0">
                <a:latin typeface="Times New Roman" panose="02020603050405020304" pitchFamily="18" charset="0"/>
              </a:rPr>
              <a:t>Introduction</a:t>
            </a:r>
            <a:endParaRPr lang="en-US" sz="11200" dirty="0">
              <a:latin typeface="Times New Roman" panose="02020603050405020304" pitchFamily="18" charset="0"/>
            </a:endParaRPr>
          </a:p>
          <a:p>
            <a:pPr marL="0" indent="0" algn="just">
              <a:lnSpc>
                <a:spcPct val="120000"/>
              </a:lnSpc>
              <a:spcBef>
                <a:spcPts val="0"/>
              </a:spcBef>
              <a:buNone/>
            </a:pPr>
            <a:r>
              <a:rPr lang="ka-GE" sz="9600" dirty="0" smtClean="0">
                <a:cs typeface="Times New Roman" panose="02020603050405020304" pitchFamily="18" charset="0"/>
              </a:rPr>
              <a:t>As it is known, during the storage of  grape, periodically applied to the treatment of sulfur </a:t>
            </a:r>
            <a:r>
              <a:rPr lang="en-US" sz="9600" dirty="0" smtClean="0">
                <a:latin typeface="Times New Roman" panose="02020603050405020304" pitchFamily="18" charset="0"/>
                <a:cs typeface="Times New Roman" panose="02020603050405020304" pitchFamily="18" charset="0"/>
              </a:rPr>
              <a:t>a</a:t>
            </a:r>
            <a:r>
              <a:rPr lang="ka-GE" sz="9600" dirty="0" smtClean="0">
                <a:cs typeface="Times New Roman" panose="02020603050405020304" pitchFamily="18" charset="0"/>
              </a:rPr>
              <a:t>nhydride</a:t>
            </a:r>
            <a:r>
              <a:rPr lang="en-US" sz="9600" dirty="0" smtClean="0">
                <a:latin typeface="Times New Roman" panose="02020603050405020304" pitchFamily="18" charset="0"/>
                <a:cs typeface="Times New Roman" panose="02020603050405020304" pitchFamily="18" charset="0"/>
              </a:rPr>
              <a:t> or converse the grapes together with potassium </a:t>
            </a:r>
            <a:r>
              <a:rPr lang="en-US" sz="9600" dirty="0" err="1" smtClean="0">
                <a:latin typeface="Times New Roman" panose="02020603050405020304" pitchFamily="18" charset="0"/>
                <a:cs typeface="Times New Roman" panose="02020603050405020304" pitchFamily="18" charset="0"/>
              </a:rPr>
              <a:t>metabisulphite</a:t>
            </a:r>
            <a:r>
              <a:rPr lang="en-US" sz="9600" dirty="0" smtClean="0">
                <a:latin typeface="Times New Roman" panose="02020603050405020304" pitchFamily="18" charset="0"/>
                <a:cs typeface="Times New Roman" panose="02020603050405020304" pitchFamily="18" charset="0"/>
              </a:rPr>
              <a:t> [1]. During storage in both cases, the loss of grapes is minimal, which increases its storage ability. However, the grapes stored in such conditions cannot be considered as ecologically clean products [2].</a:t>
            </a:r>
          </a:p>
          <a:p>
            <a:pPr marL="0" indent="0">
              <a:lnSpc>
                <a:spcPct val="120000"/>
              </a:lnSpc>
              <a:spcBef>
                <a:spcPts val="0"/>
              </a:spcBef>
              <a:buNone/>
            </a:pPr>
            <a:r>
              <a:rPr lang="it-IT" sz="11200" b="1" dirty="0" smtClean="0">
                <a:latin typeface="Times New Roman" panose="02020603050405020304" pitchFamily="18" charset="0"/>
              </a:rPr>
              <a:t>Methods</a:t>
            </a:r>
            <a:endParaRPr lang="en-US" sz="11200" b="1" dirty="0" smtClean="0">
              <a:latin typeface="Times New Roman" panose="02020603050405020304" pitchFamily="18" charset="0"/>
            </a:endParaRPr>
          </a:p>
          <a:p>
            <a:pPr marL="0" indent="0" algn="just">
              <a:lnSpc>
                <a:spcPct val="120000"/>
              </a:lnSpc>
              <a:spcBef>
                <a:spcPts val="0"/>
              </a:spcBef>
              <a:buNone/>
            </a:pPr>
            <a:r>
              <a:rPr lang="en-US" dirty="0" smtClean="0">
                <a:latin typeface="Times New Roman" panose="02020603050405020304" pitchFamily="18" charset="0"/>
              </a:rPr>
              <a:t> </a:t>
            </a:r>
            <a:r>
              <a:rPr lang="it-IT" sz="9600" dirty="0">
                <a:latin typeface="Times New Roman" panose="02020603050405020304" pitchFamily="18" charset="0"/>
                <a:cs typeface="Times New Roman" panose="02020603050405020304" pitchFamily="18" charset="0"/>
              </a:rPr>
              <a:t>In this study the effect of eucalyptus extract and calcium chlorid </a:t>
            </a:r>
            <a:r>
              <a:rPr lang="ka-GE" sz="9600" dirty="0">
                <a:cs typeface="Times New Roman" panose="02020603050405020304" pitchFamily="18" charset="0"/>
              </a:rPr>
              <a:t>(CaCl</a:t>
            </a:r>
            <a:r>
              <a:rPr lang="ka-GE" sz="9600" baseline="-25000" dirty="0">
                <a:cs typeface="Times New Roman" panose="02020603050405020304" pitchFamily="18" charset="0"/>
              </a:rPr>
              <a:t>2</a:t>
            </a:r>
            <a:r>
              <a:rPr lang="ka-GE" sz="9600" dirty="0" smtClean="0">
                <a:cs typeface="Times New Roman" panose="02020603050405020304" pitchFamily="18" charset="0"/>
              </a:rPr>
              <a:t>) </a:t>
            </a:r>
            <a:r>
              <a:rPr lang="it-IT" sz="9600" dirty="0">
                <a:latin typeface="Times New Roman" panose="02020603050405020304" pitchFamily="18" charset="0"/>
                <a:cs typeface="Times New Roman" panose="02020603050405020304" pitchFamily="18" charset="0"/>
              </a:rPr>
              <a:t>on grape storage ability was investigated. The treatment include control(Sulfur dioxide</a:t>
            </a:r>
            <a:r>
              <a:rPr lang="ka-GE" sz="9600" dirty="0">
                <a:cs typeface="Times New Roman" panose="02020603050405020304" pitchFamily="18" charset="0"/>
              </a:rPr>
              <a:t> </a:t>
            </a:r>
            <a:r>
              <a:rPr lang="ka-GE" sz="9600" dirty="0" smtClean="0">
                <a:cs typeface="Times New Roman" panose="02020603050405020304" pitchFamily="18" charset="0"/>
              </a:rPr>
              <a:t>(</a:t>
            </a:r>
            <a:r>
              <a:rPr lang="ka-GE" sz="9600" dirty="0">
                <a:latin typeface="Times New Roman" panose="02020603050405020304" pitchFamily="18" charset="0"/>
              </a:rPr>
              <a:t>SO</a:t>
            </a:r>
            <a:r>
              <a:rPr lang="ka-GE" sz="9600" baseline="-25000" dirty="0">
                <a:cs typeface="Times New Roman" panose="02020603050405020304" pitchFamily="18" charset="0"/>
              </a:rPr>
              <a:t>2</a:t>
            </a:r>
            <a:r>
              <a:rPr lang="ka-GE" sz="9600" dirty="0" smtClean="0">
                <a:cs typeface="Times New Roman" panose="02020603050405020304" pitchFamily="18" charset="0"/>
              </a:rPr>
              <a:t>) </a:t>
            </a:r>
            <a:r>
              <a:rPr lang="ka-GE" sz="9600" dirty="0">
                <a:cs typeface="Times New Roman" panose="02020603050405020304" pitchFamily="18" charset="0"/>
              </a:rPr>
              <a:t>20-30 minutes exposure, once a month) and two </a:t>
            </a:r>
            <a:r>
              <a:rPr lang="it-IT" sz="9600" dirty="0">
                <a:latin typeface="Times New Roman" panose="02020603050405020304" pitchFamily="18" charset="0"/>
                <a:cs typeface="Times New Roman" panose="02020603050405020304" pitchFamily="18" charset="0"/>
              </a:rPr>
              <a:t>combinations: I.</a:t>
            </a:r>
            <a:r>
              <a:rPr lang="ka-GE" sz="9600" dirty="0">
                <a:cs typeface="Times New Roman" panose="02020603050405020304" pitchFamily="18" charset="0"/>
              </a:rPr>
              <a:t> 1% CaCl</a:t>
            </a:r>
            <a:r>
              <a:rPr lang="ka-GE" sz="9600" baseline="-25000" dirty="0">
                <a:cs typeface="Times New Roman" panose="02020603050405020304" pitchFamily="18" charset="0"/>
              </a:rPr>
              <a:t>2 </a:t>
            </a:r>
            <a:r>
              <a:rPr lang="ka-GE" sz="9600" dirty="0" smtClean="0">
                <a:cs typeface="Times New Roman" panose="02020603050405020304" pitchFamily="18" charset="0"/>
              </a:rPr>
              <a:t>+</a:t>
            </a:r>
            <a:r>
              <a:rPr lang="ka-GE" sz="9600" dirty="0">
                <a:cs typeface="Times New Roman" panose="02020603050405020304" pitchFamily="18" charset="0"/>
              </a:rPr>
              <a:t>0.</a:t>
            </a:r>
            <a:r>
              <a:rPr lang="en-US" sz="9600" dirty="0">
                <a:latin typeface="Times New Roman" panose="02020603050405020304" pitchFamily="18" charset="0"/>
                <a:cs typeface="Times New Roman" panose="02020603050405020304" pitchFamily="18" charset="0"/>
              </a:rPr>
              <a:t>5</a:t>
            </a:r>
            <a:r>
              <a:rPr lang="it-IT" sz="9600" dirty="0">
                <a:latin typeface="Times New Roman" panose="02020603050405020304" pitchFamily="18" charset="0"/>
                <a:cs typeface="Times New Roman" panose="02020603050405020304" pitchFamily="18" charset="0"/>
              </a:rPr>
              <a:t>% eucalyptus extract; II. </a:t>
            </a:r>
            <a:r>
              <a:rPr lang="ka-GE" sz="9600" dirty="0">
                <a:cs typeface="Times New Roman" panose="02020603050405020304" pitchFamily="18" charset="0"/>
              </a:rPr>
              <a:t>2% </a:t>
            </a:r>
            <a:r>
              <a:rPr lang="ka-GE" sz="9600" dirty="0" smtClean="0">
                <a:cs typeface="Times New Roman" panose="02020603050405020304" pitchFamily="18" charset="0"/>
              </a:rPr>
              <a:t>CaCl</a:t>
            </a:r>
            <a:r>
              <a:rPr lang="ka-GE" sz="9600" baseline="-25000" dirty="0" smtClean="0">
                <a:cs typeface="Times New Roman" panose="02020603050405020304" pitchFamily="18" charset="0"/>
              </a:rPr>
              <a:t>2 </a:t>
            </a:r>
            <a:r>
              <a:rPr lang="ka-GE" sz="9600" dirty="0" smtClean="0">
                <a:cs typeface="Times New Roman" panose="02020603050405020304" pitchFamily="18" charset="0"/>
              </a:rPr>
              <a:t>+ </a:t>
            </a:r>
            <a:r>
              <a:rPr lang="ka-GE" sz="9600" dirty="0">
                <a:cs typeface="Times New Roman" panose="02020603050405020304" pitchFamily="18" charset="0"/>
              </a:rPr>
              <a:t>1%</a:t>
            </a:r>
            <a:r>
              <a:rPr lang="it-IT" sz="9600" dirty="0">
                <a:latin typeface="Times New Roman" panose="02020603050405020304" pitchFamily="18" charset="0"/>
                <a:cs typeface="Times New Roman" panose="02020603050405020304" pitchFamily="18" charset="0"/>
              </a:rPr>
              <a:t> eucalyptus extract. Two grape varieties: ,,Italia” and ,,Alphonse Levallée” were selected for the study, which are the most popular cultivars among consumers in Georgia.(Figure 1).</a:t>
            </a:r>
          </a:p>
          <a:p>
            <a:pPr marL="0" indent="0" algn="just">
              <a:lnSpc>
                <a:spcPct val="120000"/>
              </a:lnSpc>
              <a:buNone/>
            </a:pPr>
            <a:endParaRPr lang="it-IT" sz="9600" dirty="0">
              <a:latin typeface="Times New Roman" panose="02020603050405020304" pitchFamily="18" charset="0"/>
            </a:endParaRPr>
          </a:p>
          <a:p>
            <a:pPr marL="0" indent="0" algn="just">
              <a:buNone/>
            </a:pPr>
            <a:endParaRPr lang="it-IT" dirty="0" smtClean="0">
              <a:latin typeface="Times New Roman" panose="02020603050405020304" pitchFamily="18" charset="0"/>
            </a:endParaRPr>
          </a:p>
          <a:p>
            <a:pPr marL="0" indent="0" algn="just">
              <a:buNone/>
            </a:pPr>
            <a:endParaRPr lang="it-IT" dirty="0">
              <a:latin typeface="Times New Roman" panose="02020603050405020304" pitchFamily="18" charset="0"/>
            </a:endParaRPr>
          </a:p>
          <a:p>
            <a:pPr marL="0" indent="0" algn="just">
              <a:buNone/>
            </a:pPr>
            <a:endParaRPr lang="it-IT" dirty="0" smtClean="0">
              <a:latin typeface="Times New Roman" panose="02020603050405020304" pitchFamily="18" charset="0"/>
            </a:endParaRPr>
          </a:p>
          <a:p>
            <a:pPr marL="0" indent="0" algn="ctr">
              <a:buNone/>
            </a:pPr>
            <a:endParaRPr lang="it-IT" dirty="0" smtClean="0">
              <a:latin typeface="Times New Roman" panose="02020603050405020304" pitchFamily="18" charset="0"/>
            </a:endParaRPr>
          </a:p>
          <a:p>
            <a:pPr marL="0" indent="0" algn="ctr">
              <a:buNone/>
            </a:pPr>
            <a:r>
              <a:rPr lang="en-US" sz="9600" b="1" dirty="0" smtClean="0">
                <a:latin typeface="Times New Roman" panose="02020603050405020304" pitchFamily="18" charset="0"/>
              </a:rPr>
              <a:t>  Figure </a:t>
            </a:r>
            <a:r>
              <a:rPr lang="en-US" sz="9600" b="1" dirty="0">
                <a:latin typeface="Times New Roman" panose="02020603050405020304" pitchFamily="18" charset="0"/>
              </a:rPr>
              <a:t>1.</a:t>
            </a:r>
            <a:r>
              <a:rPr lang="it-IT" sz="9600" b="1" dirty="0">
                <a:latin typeface="Times New Roman" panose="02020603050405020304" pitchFamily="18" charset="0"/>
              </a:rPr>
              <a:t> Selected grapevine varieties: A- “ Italia”, B- </a:t>
            </a:r>
            <a:r>
              <a:rPr lang="it-IT" sz="9600" b="1" dirty="0" smtClean="0">
                <a:latin typeface="Times New Roman" panose="02020603050405020304" pitchFamily="18" charset="0"/>
              </a:rPr>
              <a:t>“</a:t>
            </a:r>
            <a:r>
              <a:rPr lang="it-IT" sz="9600" dirty="0">
                <a:latin typeface="Times New Roman" panose="02020603050405020304" pitchFamily="18" charset="0"/>
                <a:cs typeface="Times New Roman" panose="02020603050405020304" pitchFamily="18" charset="0"/>
              </a:rPr>
              <a:t>Alphonse Levallée</a:t>
            </a:r>
            <a:r>
              <a:rPr lang="it-IT" sz="9600" b="1" dirty="0" smtClean="0">
                <a:latin typeface="Times New Roman" panose="02020603050405020304" pitchFamily="18" charset="0"/>
              </a:rPr>
              <a:t>” </a:t>
            </a:r>
            <a:endParaRPr lang="en-US" sz="9600" b="1" dirty="0">
              <a:latin typeface="Times New Roman" panose="02020603050405020304" pitchFamily="18" charset="0"/>
            </a:endParaRPr>
          </a:p>
          <a:p>
            <a:pPr marL="0" indent="0" algn="just">
              <a:lnSpc>
                <a:spcPct val="120000"/>
              </a:lnSpc>
              <a:spcBef>
                <a:spcPts val="0"/>
              </a:spcBef>
              <a:buNone/>
            </a:pPr>
            <a:r>
              <a:rPr lang="it-IT" sz="9600" dirty="0">
                <a:latin typeface="Times New Roman" panose="02020603050405020304" pitchFamily="18" charset="0"/>
              </a:rPr>
              <a:t>After the treatments grape were stored at </a:t>
            </a:r>
            <a:r>
              <a:rPr lang="ka-GE" sz="9600" dirty="0" smtClean="0"/>
              <a:t>0-10</a:t>
            </a:r>
            <a:r>
              <a:rPr lang="ka-GE" sz="2400" dirty="0"/>
              <a:t> </a:t>
            </a:r>
            <a:r>
              <a:rPr lang="ka-GE" sz="9600" baseline="30000" dirty="0" smtClean="0"/>
              <a:t>0</a:t>
            </a:r>
            <a:r>
              <a:rPr lang="ka-GE" sz="9600" dirty="0" smtClean="0"/>
              <a:t>C</a:t>
            </a:r>
            <a:r>
              <a:rPr lang="it-IT" sz="9600" dirty="0" smtClean="0">
                <a:latin typeface="Times New Roman" panose="02020603050405020304" pitchFamily="18" charset="0"/>
              </a:rPr>
              <a:t>, </a:t>
            </a:r>
            <a:r>
              <a:rPr lang="it-IT" sz="9600" dirty="0">
                <a:latin typeface="Times New Roman" panose="02020603050405020304" pitchFamily="18" charset="0"/>
              </a:rPr>
              <a:t>relative humidity of 85-90%. Evolution of qualitative features such as percentage of decay caused by microbiological and physiological diseases was done in the middle of the storage (60 days) and at the end of the storage (120 days</a:t>
            </a:r>
            <a:r>
              <a:rPr lang="it-IT" sz="9600" dirty="0"/>
              <a:t>).</a:t>
            </a:r>
            <a:endParaRPr lang="en-US" sz="9600" dirty="0"/>
          </a:p>
          <a:p>
            <a:pPr marL="0" indent="0">
              <a:lnSpc>
                <a:spcPct val="120000"/>
              </a:lnSpc>
              <a:spcBef>
                <a:spcPts val="0"/>
              </a:spcBef>
              <a:buNone/>
            </a:pPr>
            <a:r>
              <a:rPr lang="it-IT" sz="11200" b="1" i="1" dirty="0">
                <a:latin typeface="Times New Roman" panose="02020603050405020304" pitchFamily="18" charset="0"/>
              </a:rPr>
              <a:t>Result</a:t>
            </a:r>
            <a:endParaRPr lang="en-US" sz="11200" b="1" i="1" dirty="0">
              <a:latin typeface="Times New Roman" panose="02020603050405020304" pitchFamily="18" charset="0"/>
            </a:endParaRPr>
          </a:p>
          <a:p>
            <a:pPr marL="0" indent="0">
              <a:lnSpc>
                <a:spcPct val="120000"/>
              </a:lnSpc>
              <a:spcBef>
                <a:spcPts val="0"/>
              </a:spcBef>
              <a:buNone/>
            </a:pPr>
            <a:r>
              <a:rPr lang="it-IT" sz="9600" dirty="0">
                <a:latin typeface="Times New Roman" panose="02020603050405020304" pitchFamily="18" charset="0"/>
              </a:rPr>
              <a:t>Results showed that the loss caused by microbiological and physiological diseases in the middle stage of the storage (60 days) on  two species grape was unimportant- Control- 0.9%; with the </a:t>
            </a:r>
            <a:r>
              <a:rPr lang="ka-GE" sz="9600" dirty="0"/>
              <a:t>1% </a:t>
            </a:r>
            <a:r>
              <a:rPr lang="ka-GE" sz="9600" dirty="0">
                <a:cs typeface="Times New Roman" panose="02020603050405020304" pitchFamily="18" charset="0"/>
              </a:rPr>
              <a:t>CaCl</a:t>
            </a:r>
            <a:r>
              <a:rPr lang="ka-GE" sz="9600" baseline="-25000" dirty="0">
                <a:cs typeface="Times New Roman" panose="02020603050405020304" pitchFamily="18" charset="0"/>
              </a:rPr>
              <a:t>2</a:t>
            </a:r>
            <a:r>
              <a:rPr lang="ka-GE" sz="2400" baseline="-25000" dirty="0"/>
              <a:t> </a:t>
            </a:r>
            <a:r>
              <a:rPr lang="ka-GE" sz="9600" dirty="0" smtClean="0"/>
              <a:t>+</a:t>
            </a:r>
            <a:r>
              <a:rPr lang="ka-GE" sz="9600" dirty="0"/>
              <a:t>0.</a:t>
            </a:r>
            <a:r>
              <a:rPr lang="en-US" sz="9600" dirty="0">
                <a:latin typeface="Times New Roman" panose="02020603050405020304" pitchFamily="18" charset="0"/>
              </a:rPr>
              <a:t>5</a:t>
            </a:r>
            <a:r>
              <a:rPr lang="it-IT" sz="9600" dirty="0">
                <a:latin typeface="Times New Roman" panose="02020603050405020304" pitchFamily="18" charset="0"/>
              </a:rPr>
              <a:t>% eucalyptus extract-1.5%  and </a:t>
            </a:r>
            <a:r>
              <a:rPr lang="ka-GE" sz="9600" dirty="0"/>
              <a:t>2% </a:t>
            </a:r>
            <a:r>
              <a:rPr lang="ka-GE" sz="9600" dirty="0">
                <a:cs typeface="Times New Roman" panose="02020603050405020304" pitchFamily="18" charset="0"/>
              </a:rPr>
              <a:t>CaCl</a:t>
            </a:r>
            <a:r>
              <a:rPr lang="ka-GE" sz="9600" baseline="-25000" dirty="0">
                <a:cs typeface="Times New Roman" panose="02020603050405020304" pitchFamily="18" charset="0"/>
              </a:rPr>
              <a:t>2 </a:t>
            </a:r>
            <a:r>
              <a:rPr lang="ka-GE" sz="9600" dirty="0" smtClean="0"/>
              <a:t>+</a:t>
            </a:r>
            <a:r>
              <a:rPr lang="ka-GE" sz="9600" dirty="0"/>
              <a:t>1% </a:t>
            </a:r>
            <a:r>
              <a:rPr lang="it-IT" sz="9600" dirty="0">
                <a:latin typeface="Times New Roman" panose="02020603050405020304" pitchFamily="18" charset="0"/>
              </a:rPr>
              <a:t>eucalyptus extract -1%  (Table 1).Therefore at the end of the storage (120 days) control loss was 6.1%; on condition  </a:t>
            </a:r>
            <a:r>
              <a:rPr lang="ka-GE" sz="9600" dirty="0"/>
              <a:t>1% </a:t>
            </a:r>
            <a:r>
              <a:rPr lang="ka-GE" sz="9600" dirty="0" smtClean="0">
                <a:cs typeface="Times New Roman" panose="02020603050405020304" pitchFamily="18" charset="0"/>
              </a:rPr>
              <a:t>CaCl</a:t>
            </a:r>
            <a:r>
              <a:rPr lang="ka-GE" sz="9600" baseline="-25000" dirty="0" smtClean="0">
                <a:cs typeface="Times New Roman" panose="02020603050405020304" pitchFamily="18" charset="0"/>
              </a:rPr>
              <a:t>2 </a:t>
            </a:r>
            <a:r>
              <a:rPr lang="ka-GE" sz="9600" dirty="0" smtClean="0"/>
              <a:t>+</a:t>
            </a:r>
            <a:r>
              <a:rPr lang="ka-GE" sz="9600" dirty="0"/>
              <a:t>0.</a:t>
            </a:r>
            <a:r>
              <a:rPr lang="en-US" sz="9600" dirty="0">
                <a:latin typeface="Times New Roman" panose="02020603050405020304" pitchFamily="18" charset="0"/>
              </a:rPr>
              <a:t>5</a:t>
            </a:r>
            <a:r>
              <a:rPr lang="it-IT" sz="9600" dirty="0">
                <a:latin typeface="Times New Roman" panose="02020603050405020304" pitchFamily="18" charset="0"/>
              </a:rPr>
              <a:t>% eucalyptus extract-11.4% and </a:t>
            </a:r>
            <a:r>
              <a:rPr lang="ka-GE" sz="9600" dirty="0"/>
              <a:t>2% </a:t>
            </a:r>
            <a:r>
              <a:rPr lang="ka-GE" sz="9600" dirty="0">
                <a:cs typeface="Times New Roman" panose="02020603050405020304" pitchFamily="18" charset="0"/>
              </a:rPr>
              <a:t>CaCl</a:t>
            </a:r>
            <a:r>
              <a:rPr lang="ka-GE" sz="9600" baseline="-25000" dirty="0">
                <a:cs typeface="Times New Roman" panose="02020603050405020304" pitchFamily="18" charset="0"/>
              </a:rPr>
              <a:t>2 </a:t>
            </a:r>
            <a:r>
              <a:rPr lang="ka-GE" sz="9600" dirty="0" smtClean="0"/>
              <a:t>+ </a:t>
            </a:r>
            <a:r>
              <a:rPr lang="ka-GE" sz="9600" dirty="0"/>
              <a:t>1% </a:t>
            </a:r>
            <a:r>
              <a:rPr lang="it-IT" sz="9600" dirty="0">
                <a:latin typeface="Times New Roman" panose="02020603050405020304" pitchFamily="18" charset="0"/>
              </a:rPr>
              <a:t>eucalyptus extract -7.3% (Table 2; Figure 2.).</a:t>
            </a:r>
            <a:endParaRPr lang="en-US" sz="9600" dirty="0">
              <a:latin typeface="Times New Roman" panose="02020603050405020304" pitchFamily="18" charset="0"/>
            </a:endParaRPr>
          </a:p>
          <a:p>
            <a:pPr marL="0" indent="0" algn="ctr">
              <a:lnSpc>
                <a:spcPct val="120000"/>
              </a:lnSpc>
              <a:spcBef>
                <a:spcPts val="0"/>
              </a:spcBef>
              <a:buNone/>
            </a:pPr>
            <a:r>
              <a:rPr lang="it-IT" sz="9600" b="1" dirty="0">
                <a:latin typeface="Times New Roman" panose="02020603050405020304" pitchFamily="18" charset="0"/>
              </a:rPr>
              <a:t>Table 1. Loss  caused by microbiological and physiological diseases in the middle stage of the storage (60 days) according grape </a:t>
            </a:r>
            <a:r>
              <a:rPr lang="it-IT" sz="9600" b="1" dirty="0" smtClean="0">
                <a:latin typeface="Times New Roman" panose="02020603050405020304" pitchFamily="18" charset="0"/>
              </a:rPr>
              <a:t>varieties</a:t>
            </a:r>
          </a:p>
          <a:p>
            <a:pPr marL="0" indent="0" algn="ctr">
              <a:lnSpc>
                <a:spcPct val="120000"/>
              </a:lnSpc>
              <a:spcBef>
                <a:spcPts val="0"/>
              </a:spcBef>
              <a:buNone/>
            </a:pPr>
            <a:endParaRPr lang="it-IT" sz="9600" b="1" dirty="0">
              <a:latin typeface="Times New Roman" panose="02020603050405020304" pitchFamily="18" charset="0"/>
            </a:endParaRPr>
          </a:p>
          <a:p>
            <a:pPr marL="0" indent="0" algn="ctr">
              <a:lnSpc>
                <a:spcPct val="120000"/>
              </a:lnSpc>
              <a:spcBef>
                <a:spcPts val="0"/>
              </a:spcBef>
              <a:buNone/>
            </a:pPr>
            <a:endParaRPr lang="it-IT" sz="9600" b="1" i="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en-US" sz="12400" b="1" i="1" dirty="0" smtClean="0">
              <a:latin typeface="Times New Roman" panose="02020603050405020304" pitchFamily="18" charset="0"/>
            </a:endParaRPr>
          </a:p>
          <a:p>
            <a:pPr marL="0" indent="0">
              <a:lnSpc>
                <a:spcPct val="120000"/>
              </a:lnSpc>
              <a:spcBef>
                <a:spcPts val="0"/>
              </a:spcBef>
              <a:buNone/>
            </a:pPr>
            <a:endParaRPr lang="en-US" sz="12400" b="1" i="1" dirty="0" smtClean="0">
              <a:latin typeface="Times New Roman" panose="02020603050405020304" pitchFamily="18" charset="0"/>
            </a:endParaRPr>
          </a:p>
          <a:p>
            <a:pPr marL="0" indent="0">
              <a:lnSpc>
                <a:spcPct val="120000"/>
              </a:lnSpc>
              <a:spcBef>
                <a:spcPts val="0"/>
              </a:spcBef>
              <a:buNone/>
            </a:pPr>
            <a:endParaRPr lang="en-US" sz="12400" b="1" i="1" dirty="0">
              <a:latin typeface="Times New Roman" panose="02020603050405020304" pitchFamily="18" charset="0"/>
            </a:endParaRPr>
          </a:p>
          <a:p>
            <a:pPr marL="0" indent="0" algn="ctr">
              <a:lnSpc>
                <a:spcPct val="120000"/>
              </a:lnSpc>
              <a:spcBef>
                <a:spcPts val="0"/>
              </a:spcBef>
              <a:buNone/>
            </a:pPr>
            <a:r>
              <a:rPr lang="it-IT" sz="9600" b="1" dirty="0" smtClean="0">
                <a:latin typeface="Times New Roman" panose="02020603050405020304" pitchFamily="18" charset="0"/>
              </a:rPr>
              <a:t>Table </a:t>
            </a:r>
            <a:r>
              <a:rPr lang="it-IT" sz="9600" b="1" dirty="0">
                <a:latin typeface="Times New Roman" panose="02020603050405020304" pitchFamily="18" charset="0"/>
              </a:rPr>
              <a:t>2. Loss  caused by microbiological and physiological diseases at the end of the storage (120 days) according grape </a:t>
            </a:r>
            <a:r>
              <a:rPr lang="it-IT" sz="9600" b="1" dirty="0" smtClean="0">
                <a:latin typeface="Times New Roman" panose="02020603050405020304" pitchFamily="18" charset="0"/>
              </a:rPr>
              <a:t>varieties</a:t>
            </a:r>
          </a:p>
          <a:p>
            <a:pPr marL="0" indent="0">
              <a:lnSpc>
                <a:spcPct val="120000"/>
              </a:lnSpc>
              <a:spcBef>
                <a:spcPts val="0"/>
              </a:spcBef>
              <a:buNone/>
            </a:pPr>
            <a:endParaRPr lang="it-IT" sz="9600" b="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en-US" sz="12400" b="1" i="1" dirty="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smtClean="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nSpc>
                <a:spcPct val="120000"/>
              </a:lnSpc>
              <a:spcBef>
                <a:spcPts val="0"/>
              </a:spcBef>
              <a:buNone/>
            </a:pPr>
            <a:endParaRPr lang="it-IT" sz="12400" b="1" i="1" dirty="0">
              <a:latin typeface="Times New Roman" panose="02020603050405020304" pitchFamily="18" charset="0"/>
            </a:endParaRPr>
          </a:p>
          <a:p>
            <a:pPr marL="0" indent="0" algn="ctr">
              <a:lnSpc>
                <a:spcPct val="120000"/>
              </a:lnSpc>
              <a:spcBef>
                <a:spcPts val="0"/>
              </a:spcBef>
              <a:buNone/>
            </a:pPr>
            <a:endParaRPr lang="it-IT" sz="11200" b="1" dirty="0" smtClean="0">
              <a:latin typeface="Times New Roman" panose="02020603050405020304" pitchFamily="18" charset="0"/>
            </a:endParaRPr>
          </a:p>
          <a:p>
            <a:pPr marL="0" indent="0" algn="ctr">
              <a:lnSpc>
                <a:spcPct val="120000"/>
              </a:lnSpc>
              <a:spcBef>
                <a:spcPts val="0"/>
              </a:spcBef>
              <a:buNone/>
            </a:pPr>
            <a:endParaRPr lang="it-IT" sz="11200" b="1" dirty="0">
              <a:latin typeface="Times New Roman" panose="02020603050405020304" pitchFamily="18" charset="0"/>
            </a:endParaRPr>
          </a:p>
          <a:p>
            <a:pPr marL="0" indent="0" algn="ctr">
              <a:lnSpc>
                <a:spcPct val="120000"/>
              </a:lnSpc>
              <a:spcBef>
                <a:spcPts val="0"/>
              </a:spcBef>
              <a:buNone/>
            </a:pPr>
            <a:endParaRPr lang="it-IT" sz="11200" b="1" dirty="0" smtClean="0">
              <a:latin typeface="Times New Roman" panose="02020603050405020304" pitchFamily="18" charset="0"/>
            </a:endParaRPr>
          </a:p>
          <a:p>
            <a:pPr marL="0" indent="0" algn="ctr">
              <a:lnSpc>
                <a:spcPct val="120000"/>
              </a:lnSpc>
              <a:spcBef>
                <a:spcPts val="0"/>
              </a:spcBef>
              <a:buNone/>
            </a:pPr>
            <a:endParaRPr lang="it-IT" sz="11200" b="1" dirty="0">
              <a:latin typeface="Times New Roman" panose="02020603050405020304" pitchFamily="18" charset="0"/>
            </a:endParaRPr>
          </a:p>
          <a:p>
            <a:pPr marL="0" indent="0" algn="ctr">
              <a:lnSpc>
                <a:spcPct val="120000"/>
              </a:lnSpc>
              <a:spcBef>
                <a:spcPts val="0"/>
              </a:spcBef>
              <a:buNone/>
            </a:pPr>
            <a:endParaRPr lang="it-IT" sz="11200" b="1" dirty="0" smtClean="0">
              <a:latin typeface="Times New Roman" panose="02020603050405020304" pitchFamily="18" charset="0"/>
            </a:endParaRPr>
          </a:p>
          <a:p>
            <a:pPr marL="0" indent="0" algn="ctr">
              <a:lnSpc>
                <a:spcPct val="120000"/>
              </a:lnSpc>
              <a:spcBef>
                <a:spcPts val="0"/>
              </a:spcBef>
              <a:buNone/>
            </a:pPr>
            <a:endParaRPr lang="it-IT" sz="11200" b="1" dirty="0">
              <a:latin typeface="Times New Roman" panose="02020603050405020304" pitchFamily="18" charset="0"/>
            </a:endParaRPr>
          </a:p>
          <a:p>
            <a:pPr marL="0" indent="0" algn="ctr">
              <a:lnSpc>
                <a:spcPct val="120000"/>
              </a:lnSpc>
              <a:spcBef>
                <a:spcPts val="0"/>
              </a:spcBef>
              <a:buNone/>
            </a:pPr>
            <a:r>
              <a:rPr lang="it-IT" sz="9600" b="1" dirty="0" smtClean="0">
                <a:latin typeface="Times New Roman" panose="02020603050405020304" pitchFamily="18" charset="0"/>
              </a:rPr>
              <a:t>Figure </a:t>
            </a:r>
            <a:r>
              <a:rPr lang="it-IT" sz="9600" b="1" dirty="0">
                <a:latin typeface="Times New Roman" panose="02020603050405020304" pitchFamily="18" charset="0"/>
              </a:rPr>
              <a:t>1. Results of grape storage, A-Grape before storage, B- Grape at the and of </a:t>
            </a:r>
            <a:r>
              <a:rPr lang="it-IT" sz="9600" b="1" dirty="0" smtClean="0">
                <a:latin typeface="Times New Roman" panose="02020603050405020304" pitchFamily="18" charset="0"/>
              </a:rPr>
              <a:t>storage</a:t>
            </a:r>
          </a:p>
          <a:p>
            <a:pPr marL="0" indent="0">
              <a:lnSpc>
                <a:spcPct val="120000"/>
              </a:lnSpc>
              <a:spcBef>
                <a:spcPts val="0"/>
              </a:spcBef>
              <a:buNone/>
            </a:pPr>
            <a:r>
              <a:rPr lang="it-IT" sz="11200" b="1" i="1" dirty="0" smtClean="0">
                <a:latin typeface="Times New Roman" panose="02020603050405020304" pitchFamily="18" charset="0"/>
              </a:rPr>
              <a:t>Conclusions</a:t>
            </a:r>
            <a:endParaRPr lang="en-US" sz="11200" b="1" i="1" dirty="0">
              <a:latin typeface="Times New Roman" panose="02020603050405020304" pitchFamily="18" charset="0"/>
            </a:endParaRPr>
          </a:p>
          <a:p>
            <a:pPr marL="0" indent="0">
              <a:lnSpc>
                <a:spcPct val="120000"/>
              </a:lnSpc>
              <a:spcBef>
                <a:spcPts val="0"/>
              </a:spcBef>
              <a:buNone/>
            </a:pPr>
            <a:r>
              <a:rPr lang="it-IT" sz="12400" dirty="0">
                <a:latin typeface="Times New Roman" panose="02020603050405020304" pitchFamily="18" charset="0"/>
              </a:rPr>
              <a:t> </a:t>
            </a:r>
            <a:r>
              <a:rPr lang="it-IT" sz="9600" dirty="0" smtClean="0">
                <a:latin typeface="Times New Roman" panose="02020603050405020304" pitchFamily="18" charset="0"/>
              </a:rPr>
              <a:t>Thus</a:t>
            </a:r>
            <a:r>
              <a:rPr lang="it-IT" sz="9600" dirty="0">
                <a:latin typeface="Times New Roman" panose="02020603050405020304" pitchFamily="18" charset="0"/>
              </a:rPr>
              <a:t>, 2% </a:t>
            </a:r>
            <a:r>
              <a:rPr lang="ka-GE" sz="9600" dirty="0">
                <a:cs typeface="Times New Roman" panose="02020603050405020304" pitchFamily="18" charset="0"/>
              </a:rPr>
              <a:t>CaCl</a:t>
            </a:r>
            <a:r>
              <a:rPr lang="ka-GE" sz="9600" baseline="-25000" dirty="0">
                <a:cs typeface="Times New Roman" panose="02020603050405020304" pitchFamily="18" charset="0"/>
              </a:rPr>
              <a:t>2</a:t>
            </a:r>
            <a:r>
              <a:rPr lang="it-IT" sz="9600" dirty="0" smtClean="0">
                <a:latin typeface="Times New Roman" panose="02020603050405020304" pitchFamily="18" charset="0"/>
              </a:rPr>
              <a:t> </a:t>
            </a:r>
            <a:r>
              <a:rPr lang="it-IT" sz="9600" dirty="0">
                <a:latin typeface="Times New Roman" panose="02020603050405020304" pitchFamily="18" charset="0"/>
              </a:rPr>
              <a:t>+ 1% eucalyptus extract solution showed the best result from the combined compounds, loss after storage was 7.3%.  Sulfur dioxide</a:t>
            </a:r>
            <a:r>
              <a:rPr lang="ka-GE" sz="9600" dirty="0">
                <a:latin typeface="Times New Roman" panose="02020603050405020304" pitchFamily="18" charset="0"/>
              </a:rPr>
              <a:t> (</a:t>
            </a:r>
            <a:r>
              <a:rPr lang="ka-GE" sz="9600" dirty="0" smtClean="0">
                <a:latin typeface="Times New Roman" panose="02020603050405020304" pitchFamily="18" charset="0"/>
              </a:rPr>
              <a:t>SO</a:t>
            </a:r>
            <a:r>
              <a:rPr lang="ka-GE" sz="9600" baseline="-25000" dirty="0" smtClean="0">
                <a:cs typeface="Times New Roman" panose="02020603050405020304" pitchFamily="18" charset="0"/>
              </a:rPr>
              <a:t>2</a:t>
            </a:r>
            <a:r>
              <a:rPr lang="ka-GE" sz="9600" dirty="0" smtClean="0">
                <a:latin typeface="Times New Roman" panose="02020603050405020304" pitchFamily="18" charset="0"/>
              </a:rPr>
              <a:t>) </a:t>
            </a:r>
            <a:r>
              <a:rPr lang="it-IT" sz="9600" dirty="0">
                <a:latin typeface="Times New Roman" panose="02020603050405020304" pitchFamily="18" charset="0"/>
              </a:rPr>
              <a:t>condition </a:t>
            </a:r>
            <a:r>
              <a:rPr lang="ka-GE" sz="9600" dirty="0">
                <a:latin typeface="Times New Roman" panose="02020603050405020304" pitchFamily="18" charset="0"/>
              </a:rPr>
              <a:t>loss was less but it is noteworthy that the solution of 2% </a:t>
            </a:r>
            <a:r>
              <a:rPr lang="ka-GE" sz="9600" dirty="0">
                <a:cs typeface="Times New Roman" panose="02020603050405020304" pitchFamily="18" charset="0"/>
              </a:rPr>
              <a:t>CaCl</a:t>
            </a:r>
            <a:r>
              <a:rPr lang="ka-GE" sz="9600" baseline="-25000" dirty="0">
                <a:cs typeface="Times New Roman" panose="02020603050405020304" pitchFamily="18" charset="0"/>
              </a:rPr>
              <a:t>2</a:t>
            </a:r>
            <a:r>
              <a:rPr lang="ka-GE" sz="9600" dirty="0" smtClean="0">
                <a:latin typeface="Times New Roman" panose="02020603050405020304" pitchFamily="18" charset="0"/>
              </a:rPr>
              <a:t> </a:t>
            </a:r>
            <a:r>
              <a:rPr lang="ka-GE" sz="9600" dirty="0">
                <a:latin typeface="Times New Roman" panose="02020603050405020304" pitchFamily="18" charset="0"/>
              </a:rPr>
              <a:t>+ 1% eucalyptus extract is an ecologically pure mix</a:t>
            </a:r>
            <a:r>
              <a:rPr lang="it-IT" sz="9600" dirty="0">
                <a:latin typeface="Times New Roman" panose="02020603050405020304" pitchFamily="18" charset="0"/>
              </a:rPr>
              <a:t> and the stored grapevines are ecologically pure products, which is a key factor in choosing a storage facility.</a:t>
            </a:r>
            <a:endParaRPr lang="en-US" sz="9600" dirty="0">
              <a:latin typeface="Times New Roman" panose="02020603050405020304" pitchFamily="18" charset="0"/>
            </a:endParaRPr>
          </a:p>
          <a:p>
            <a:pPr marL="0" indent="0" algn="just">
              <a:lnSpc>
                <a:spcPct val="120000"/>
              </a:lnSpc>
              <a:spcBef>
                <a:spcPts val="0"/>
              </a:spcBef>
              <a:buNone/>
            </a:pPr>
            <a:endParaRPr lang="it-IT" sz="12400" dirty="0" smtClean="0">
              <a:latin typeface="Times New Roman" panose="02020603050405020304" pitchFamily="18" charset="0"/>
            </a:endParaRPr>
          </a:p>
          <a:p>
            <a:pPr marL="0" indent="0" algn="just">
              <a:lnSpc>
                <a:spcPct val="120000"/>
              </a:lnSpc>
              <a:spcBef>
                <a:spcPts val="0"/>
              </a:spcBef>
              <a:buNone/>
            </a:pPr>
            <a:r>
              <a:rPr lang="it-IT" sz="12400" dirty="0">
                <a:latin typeface="Times New Roman" panose="02020603050405020304" pitchFamily="18" charset="0"/>
              </a:rPr>
              <a:t> </a:t>
            </a:r>
            <a:r>
              <a:rPr lang="en-US" sz="11200" b="1" i="1" dirty="0">
                <a:latin typeface="Times New Roman" panose="02020603050405020304" pitchFamily="18" charset="0"/>
              </a:rPr>
              <a:t>Literature</a:t>
            </a:r>
          </a:p>
          <a:p>
            <a:pPr marL="0" indent="0" algn="just">
              <a:lnSpc>
                <a:spcPct val="120000"/>
              </a:lnSpc>
              <a:buNone/>
            </a:pPr>
            <a:r>
              <a:rPr lang="en-US" sz="12400" dirty="0">
                <a:latin typeface="Times New Roman" panose="02020603050405020304" pitchFamily="18" charset="0"/>
              </a:rPr>
              <a:t>1</a:t>
            </a:r>
            <a:r>
              <a:rPr lang="en-US" sz="9600" dirty="0">
                <a:latin typeface="Times New Roman" panose="02020603050405020304" pitchFamily="18" charset="0"/>
              </a:rPr>
              <a:t>. </a:t>
            </a:r>
            <a:r>
              <a:rPr lang="en-US" sz="9600" dirty="0" err="1">
                <a:latin typeface="Times New Roman" panose="02020603050405020304" pitchFamily="18" charset="0"/>
              </a:rPr>
              <a:t>Adzhiev</a:t>
            </a:r>
            <a:r>
              <a:rPr lang="en-US" sz="9600" dirty="0">
                <a:latin typeface="Times New Roman" panose="02020603050405020304" pitchFamily="18" charset="0"/>
              </a:rPr>
              <a:t> A.M., </a:t>
            </a:r>
            <a:r>
              <a:rPr lang="en-US" sz="9600" dirty="0" err="1">
                <a:latin typeface="Times New Roman" panose="02020603050405020304" pitchFamily="18" charset="0"/>
              </a:rPr>
              <a:t>Adzhieva</a:t>
            </a:r>
            <a:r>
              <a:rPr lang="en-US" sz="9600" dirty="0">
                <a:latin typeface="Times New Roman" panose="02020603050405020304" pitchFamily="18" charset="0"/>
              </a:rPr>
              <a:t> N.A.(2002). Ecological and adaptive viticulture. Scientific bases and applied aspects, Makhachkala, 256pp.</a:t>
            </a:r>
          </a:p>
          <a:p>
            <a:pPr marL="0" indent="0" algn="just">
              <a:lnSpc>
                <a:spcPct val="120000"/>
              </a:lnSpc>
              <a:buNone/>
            </a:pPr>
            <a:r>
              <a:rPr lang="en-US" sz="9600" dirty="0">
                <a:latin typeface="Times New Roman" panose="02020603050405020304" pitchFamily="18" charset="0"/>
              </a:rPr>
              <a:t>2. </a:t>
            </a:r>
            <a:r>
              <a:rPr lang="en-US" sz="9600" dirty="0" err="1">
                <a:latin typeface="Times New Roman" panose="02020603050405020304" pitchFamily="18" charset="0"/>
              </a:rPr>
              <a:t>Serpuhovitina</a:t>
            </a:r>
            <a:r>
              <a:rPr lang="en-US" sz="9600" dirty="0">
                <a:latin typeface="Times New Roman" panose="02020603050405020304" pitchFamily="18" charset="0"/>
              </a:rPr>
              <a:t> K.A. Modern trends in the development of viticulture(2005).Wine-making and viticulture,  </a:t>
            </a:r>
            <a:r>
              <a:rPr lang="en-US" sz="9600" dirty="0" smtClean="0">
                <a:latin typeface="Times New Roman" panose="02020603050405020304" pitchFamily="18" charset="0"/>
              </a:rPr>
              <a:t>N </a:t>
            </a:r>
            <a:r>
              <a:rPr lang="en-US" sz="9600" dirty="0">
                <a:latin typeface="Times New Roman" panose="02020603050405020304" pitchFamily="18" charset="0"/>
              </a:rPr>
              <a:t>1, 10-11pp. </a:t>
            </a:r>
          </a:p>
          <a:p>
            <a:pPr marL="0" indent="0">
              <a:buNone/>
            </a:pPr>
            <a:endParaRPr lang="en-US" sz="9600" b="1" dirty="0">
              <a:latin typeface="Times New Roman" panose="02020603050405020304" pitchFamily="18" charset="0"/>
            </a:endParaRPr>
          </a:p>
          <a:p>
            <a:endParaRPr lang="en-US" sz="11200" dirty="0">
              <a:latin typeface="Times New Roman" panose="02020603050405020304" pitchFamily="18" charset="0"/>
            </a:endParaRPr>
          </a:p>
        </p:txBody>
      </p:sp>
      <p:pic>
        <p:nvPicPr>
          <p:cNvPr id="4" name="Picture 3" descr="C:\Users\iveta.megrelishvili\Desktop\figure 2.jpg"/>
          <p:cNvPicPr/>
          <p:nvPr/>
        </p:nvPicPr>
        <p:blipFill rotWithShape="1">
          <a:blip r:embed="rId4">
            <a:extLst>
              <a:ext uri="{28A0092B-C50C-407E-A947-70E740481C1C}">
                <a14:useLocalDpi xmlns:a14="http://schemas.microsoft.com/office/drawing/2010/main" val="0"/>
              </a:ext>
            </a:extLst>
          </a:blip>
          <a:srcRect l="12500" t="17664" r="34616" b="26496"/>
          <a:stretch/>
        </p:blipFill>
        <p:spPr bwMode="auto">
          <a:xfrm>
            <a:off x="11103998" y="5892094"/>
            <a:ext cx="6623563" cy="3664861"/>
          </a:xfrm>
          <a:prstGeom prst="rect">
            <a:avLst/>
          </a:prstGeom>
          <a:noFill/>
          <a:ln>
            <a:noFill/>
          </a:ln>
          <a:extLst>
            <a:ext uri="{53640926-AAD7-44D8-BBD7-CCE9431645EC}">
              <a14:shadowObscured xmlns:a14="http://schemas.microsoft.com/office/drawing/2010/main"/>
            </a:ext>
          </a:extLst>
        </p:spPr>
      </p:pic>
      <p:graphicFrame>
        <p:nvGraphicFramePr>
          <p:cNvPr id="5" name="Table 4"/>
          <p:cNvGraphicFramePr>
            <a:graphicFrameLocks noGrp="1"/>
          </p:cNvGraphicFramePr>
          <p:nvPr>
            <p:extLst>
              <p:ext uri="{D42A27DB-BD31-4B8C-83A1-F6EECF244321}">
                <p14:modId xmlns:p14="http://schemas.microsoft.com/office/powerpoint/2010/main" val="3873811105"/>
              </p:ext>
            </p:extLst>
          </p:nvPr>
        </p:nvGraphicFramePr>
        <p:xfrm>
          <a:off x="6371302" y="13046177"/>
          <a:ext cx="18081527" cy="2609088"/>
        </p:xfrm>
        <a:graphic>
          <a:graphicData uri="http://schemas.openxmlformats.org/drawingml/2006/table">
            <a:tbl>
              <a:tblPr firstRow="1" firstCol="1" bandRow="1">
                <a:tableStyleId>{16D9F66E-5EB9-4882-86FB-DCBF35E3C3E4}</a:tableStyleId>
              </a:tblPr>
              <a:tblGrid>
                <a:gridCol w="2609387"/>
                <a:gridCol w="6298640"/>
                <a:gridCol w="1287063"/>
                <a:gridCol w="5045515"/>
                <a:gridCol w="2840922"/>
              </a:tblGrid>
              <a:tr h="248036">
                <a:tc rowSpan="2">
                  <a:txBody>
                    <a:bodyPr/>
                    <a:lstStyle/>
                    <a:p>
                      <a:pPr marL="0" marR="0" algn="ctr">
                        <a:lnSpc>
                          <a:spcPct val="107000"/>
                        </a:lnSpc>
                        <a:spcBef>
                          <a:spcPts val="0"/>
                        </a:spcBef>
                        <a:spcAft>
                          <a:spcPts val="0"/>
                        </a:spcAft>
                      </a:pPr>
                      <a:r>
                        <a:rPr lang="en-US" sz="2000" dirty="0">
                          <a:effectLst/>
                          <a:latin typeface="Times New Roman" panose="02020603050405020304" pitchFamily="18" charset="0"/>
                        </a:rPr>
                        <a:t>Grapevine cultivars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gridSpan="4">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Type of Combined compoun combination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514043">
                <a:tc vMerge="1">
                  <a:txBody>
                    <a:bodyPr/>
                    <a:lstStyle/>
                    <a:p>
                      <a:endParaRPr lang="en-US"/>
                    </a:p>
                  </a:txBody>
                  <a:tcPr/>
                </a:tc>
                <a:tc gridSpan="2">
                  <a:txBody>
                    <a:bodyPr/>
                    <a:lstStyle/>
                    <a:p>
                      <a:pPr marL="0" marR="0" algn="ctr">
                        <a:lnSpc>
                          <a:spcPct val="107000"/>
                        </a:lnSpc>
                        <a:spcBef>
                          <a:spcPts val="0"/>
                        </a:spcBef>
                        <a:spcAft>
                          <a:spcPts val="0"/>
                        </a:spcAft>
                      </a:pPr>
                      <a:r>
                        <a:rPr lang="it-IT" sz="2000" dirty="0" smtClean="0">
                          <a:effectLst/>
                          <a:latin typeface="Times New Roman" panose="02020603050405020304" pitchFamily="18" charset="0"/>
                        </a:rPr>
                        <a:t>control </a:t>
                      </a:r>
                      <a:r>
                        <a:rPr lang="it-IT" sz="2000" dirty="0">
                          <a:effectLst/>
                          <a:latin typeface="Times New Roman" panose="02020603050405020304" pitchFamily="18" charset="0"/>
                        </a:rPr>
                        <a:t>(Sulfur dioxide</a:t>
                      </a:r>
                      <a:r>
                        <a:rPr lang="ka-GE" sz="2000" dirty="0">
                          <a:effectLst/>
                        </a:rPr>
                        <a:t> (SO</a:t>
                      </a:r>
                      <a:r>
                        <a:rPr lang="ka-GE" sz="2000" baseline="-25000" dirty="0">
                          <a:effectLst/>
                        </a:rPr>
                        <a:t>2</a:t>
                      </a:r>
                      <a:r>
                        <a:rPr lang="ka-GE" sz="2000" dirty="0">
                          <a:effectLst/>
                        </a:rPr>
                        <a:t>) 20-30 minutes exposure, once a month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lnSpc>
                          <a:spcPct val="107000"/>
                        </a:lnSpc>
                        <a:spcBef>
                          <a:spcPts val="0"/>
                        </a:spcBef>
                        <a:spcAft>
                          <a:spcPts val="0"/>
                        </a:spcAft>
                      </a:pPr>
                      <a:r>
                        <a:rPr lang="ka-GE" sz="2000" dirty="0">
                          <a:effectLst/>
                        </a:rPr>
                        <a:t>2% CaCl</a:t>
                      </a:r>
                      <a:r>
                        <a:rPr lang="ka-GE" sz="2000" baseline="-25000" dirty="0">
                          <a:effectLst/>
                        </a:rPr>
                        <a:t>2</a:t>
                      </a:r>
                      <a:r>
                        <a:rPr lang="ka-GE" sz="2000" dirty="0">
                          <a:effectLst/>
                        </a:rPr>
                        <a:t>+ 1%</a:t>
                      </a:r>
                      <a:r>
                        <a:rPr lang="it-IT" sz="2000" dirty="0">
                          <a:effectLst/>
                          <a:latin typeface="Times New Roman" panose="02020603050405020304" pitchFamily="18" charset="0"/>
                        </a:rPr>
                        <a:t> eucalyptus extract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ka-GE" sz="2000">
                          <a:effectLst/>
                        </a:rPr>
                        <a:t>1% CaCl</a:t>
                      </a:r>
                      <a:r>
                        <a:rPr lang="ka-GE" sz="2000" baseline="-25000">
                          <a:effectLst/>
                        </a:rPr>
                        <a:t>2</a:t>
                      </a:r>
                      <a:r>
                        <a:rPr lang="ka-GE" sz="2000">
                          <a:effectLst/>
                        </a:rPr>
                        <a:t>+2</a:t>
                      </a:r>
                      <a:r>
                        <a:rPr lang="it-IT" sz="2000">
                          <a:effectLst/>
                          <a:latin typeface="Times New Roman" panose="02020603050405020304" pitchFamily="18" charset="0"/>
                        </a:rPr>
                        <a:t>% eucalyptus extract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r>
              <a:tr h="514043">
                <a:tc>
                  <a:txBody>
                    <a:bodyPr/>
                    <a:lstStyle/>
                    <a:p>
                      <a:pPr marL="0" marR="0" algn="ctr">
                        <a:lnSpc>
                          <a:spcPct val="107000"/>
                        </a:lnSpc>
                        <a:spcBef>
                          <a:spcPts val="0"/>
                        </a:spcBef>
                        <a:spcAft>
                          <a:spcPts val="0"/>
                        </a:spcAft>
                      </a:pPr>
                      <a:r>
                        <a:rPr lang="en-US" sz="2000" dirty="0">
                          <a:effectLst/>
                          <a:latin typeface="Times New Roman" panose="02020603050405020304" pitchFamily="18" charset="0"/>
                        </a:rPr>
                        <a:t>Italia</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gridSpan="4">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Loss After 60  days of storage</a:t>
                      </a:r>
                      <a:endParaRPr lang="en-US" sz="2000" dirty="0">
                        <a:effectLst/>
                        <a:latin typeface="Times New Roman" panose="02020603050405020304" pitchFamily="18" charset="0"/>
                      </a:endParaRPr>
                    </a:p>
                    <a:p>
                      <a:pPr marL="0" marR="0" algn="ctr">
                        <a:lnSpc>
                          <a:spcPct val="107000"/>
                        </a:lnSpc>
                        <a:spcBef>
                          <a:spcPts val="0"/>
                        </a:spcBef>
                        <a:spcAft>
                          <a:spcPts val="0"/>
                        </a:spcAft>
                      </a:pPr>
                      <a:r>
                        <a:rPr lang="it-IT" sz="2000" dirty="0">
                          <a:effectLst/>
                          <a:latin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780050">
                <a:tc>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Alphonse Levallée</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ka-GE" sz="2000" dirty="0">
                          <a:effectLst/>
                        </a:rPr>
                        <a:t>0,9 </a:t>
                      </a:r>
                      <a:r>
                        <a:rPr lang="it-IT" sz="2000" dirty="0">
                          <a:effectLst/>
                          <a:latin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gridSpan="2">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1.5%</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a:txBody>
                    <a:bodyPr/>
                    <a:lstStyle/>
                    <a:p>
                      <a:pPr marL="0" marR="0" algn="ctr">
                        <a:lnSpc>
                          <a:spcPct val="107000"/>
                        </a:lnSpc>
                        <a:spcBef>
                          <a:spcPts val="0"/>
                        </a:spcBef>
                        <a:spcAft>
                          <a:spcPts val="0"/>
                        </a:spcAft>
                      </a:pPr>
                      <a:r>
                        <a:rPr lang="en-US" sz="2000" dirty="0" smtClean="0">
                          <a:effectLst/>
                          <a:latin typeface="Times New Roman" panose="02020603050405020304" pitchFamily="18" charset="0"/>
                          <a:ea typeface="+mn-ea"/>
                        </a:rPr>
                        <a:t>1%</a:t>
                      </a:r>
                      <a:endParaRPr lang="en-US" sz="2000" dirty="0">
                        <a:effectLst/>
                        <a:latin typeface="Times New Roman" panose="02020603050405020304" pitchFamily="18" charset="0"/>
                        <a:ea typeface="Times New Roman" panose="02020603050405020304" pitchFamily="18" charset="0"/>
                      </a:endParaRPr>
                    </a:p>
                    <a:p>
                      <a:pPr marL="0" marR="0" algn="l">
                        <a:lnSpc>
                          <a:spcPct val="107000"/>
                        </a:lnSpc>
                        <a:spcBef>
                          <a:spcPts val="0"/>
                        </a:spcBef>
                        <a:spcAft>
                          <a:spcPts val="0"/>
                        </a:spcAft>
                      </a:pPr>
                      <a:r>
                        <a:rPr lang="en-US" sz="2000" dirty="0">
                          <a:effectLst/>
                          <a:latin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algn="l">
                        <a:lnSpc>
                          <a:spcPct val="107000"/>
                        </a:lnSpc>
                        <a:spcBef>
                          <a:spcPts val="0"/>
                        </a:spcBef>
                        <a:spcAft>
                          <a:spcPts val="0"/>
                        </a:spcAft>
                      </a:pPr>
                      <a:r>
                        <a:rPr lang="en-US" sz="2000" dirty="0">
                          <a:effectLst/>
                          <a:latin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70349380"/>
              </p:ext>
            </p:extLst>
          </p:nvPr>
        </p:nvGraphicFramePr>
        <p:xfrm>
          <a:off x="6371301" y="16354599"/>
          <a:ext cx="18081527" cy="2569614"/>
        </p:xfrm>
        <a:graphic>
          <a:graphicData uri="http://schemas.openxmlformats.org/drawingml/2006/table">
            <a:tbl>
              <a:tblPr firstRow="1" firstCol="1" bandRow="1">
                <a:tableStyleId>{16D9F66E-5EB9-4882-86FB-DCBF35E3C3E4}</a:tableStyleId>
              </a:tblPr>
              <a:tblGrid>
                <a:gridCol w="5141258"/>
                <a:gridCol w="4852031"/>
                <a:gridCol w="4988335"/>
                <a:gridCol w="3005923"/>
                <a:gridCol w="93980"/>
              </a:tblGrid>
              <a:tr h="245042">
                <a:tc rowSpan="2">
                  <a:txBody>
                    <a:bodyPr/>
                    <a:lstStyle/>
                    <a:p>
                      <a:pPr marL="0" marR="0" algn="ctr">
                        <a:lnSpc>
                          <a:spcPct val="107000"/>
                        </a:lnSpc>
                        <a:spcBef>
                          <a:spcPts val="0"/>
                        </a:spcBef>
                        <a:spcAft>
                          <a:spcPts val="0"/>
                        </a:spcAft>
                      </a:pPr>
                      <a:r>
                        <a:rPr lang="en-US" sz="2000" dirty="0">
                          <a:effectLst/>
                          <a:latin typeface="Times New Roman" panose="02020603050405020304" pitchFamily="18" charset="0"/>
                        </a:rPr>
                        <a:t>Grapevine cultivars</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gridSpan="4">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Type of Combined compoun combination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436786">
                <a:tc vMerge="1">
                  <a:txBody>
                    <a:bodyPr/>
                    <a:lstStyle/>
                    <a:p>
                      <a:endParaRPr lang="en-US"/>
                    </a:p>
                  </a:txBody>
                  <a:tcPr/>
                </a:tc>
                <a:tc rowSpan="2">
                  <a:txBody>
                    <a:bodyPr/>
                    <a:lstStyle/>
                    <a:p>
                      <a:pPr marL="0" marR="0" algn="ctr">
                        <a:lnSpc>
                          <a:spcPct val="107000"/>
                        </a:lnSpc>
                        <a:spcBef>
                          <a:spcPts val="0"/>
                        </a:spcBef>
                        <a:spcAft>
                          <a:spcPts val="0"/>
                        </a:spcAft>
                      </a:pPr>
                      <a:r>
                        <a:rPr lang="ka-GE" sz="2000" dirty="0">
                          <a:effectLst/>
                        </a:rPr>
                        <a:t> </a:t>
                      </a:r>
                      <a:endParaRPr lang="en-US" sz="2000" dirty="0">
                        <a:effectLst/>
                        <a:latin typeface="Times New Roman" panose="02020603050405020304" pitchFamily="18" charset="0"/>
                      </a:endParaRPr>
                    </a:p>
                    <a:p>
                      <a:pPr marL="0" marR="0" algn="ctr">
                        <a:lnSpc>
                          <a:spcPct val="107000"/>
                        </a:lnSpc>
                        <a:spcBef>
                          <a:spcPts val="0"/>
                        </a:spcBef>
                        <a:spcAft>
                          <a:spcPts val="0"/>
                        </a:spcAft>
                      </a:pPr>
                      <a:r>
                        <a:rPr lang="it-IT" sz="2000" dirty="0">
                          <a:effectLst/>
                          <a:latin typeface="Times New Roman" panose="02020603050405020304" pitchFamily="18" charset="0"/>
                        </a:rPr>
                        <a:t>control (Sulfur dioxide</a:t>
                      </a:r>
                      <a:r>
                        <a:rPr lang="ka-GE" sz="2000" dirty="0">
                          <a:effectLst/>
                        </a:rPr>
                        <a:t> (SO</a:t>
                      </a:r>
                      <a:r>
                        <a:rPr lang="ka-GE" sz="2000" baseline="-25000" dirty="0">
                          <a:effectLst/>
                        </a:rPr>
                        <a:t>2</a:t>
                      </a:r>
                      <a:r>
                        <a:rPr lang="ka-GE" sz="2000" dirty="0">
                          <a:effectLst/>
                        </a:rPr>
                        <a:t>) 20-30 minutes exposure, once a month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rowSpan="2">
                  <a:txBody>
                    <a:bodyPr/>
                    <a:lstStyle/>
                    <a:p>
                      <a:pPr marL="0" marR="0" algn="ctr">
                        <a:lnSpc>
                          <a:spcPct val="107000"/>
                        </a:lnSpc>
                        <a:spcBef>
                          <a:spcPts val="0"/>
                        </a:spcBef>
                        <a:spcAft>
                          <a:spcPts val="0"/>
                        </a:spcAft>
                      </a:pPr>
                      <a:r>
                        <a:rPr lang="ka-GE" sz="2000" dirty="0">
                          <a:effectLst/>
                        </a:rPr>
                        <a:t>2% CaCl</a:t>
                      </a:r>
                      <a:r>
                        <a:rPr lang="ka-GE" sz="2000" baseline="-25000" dirty="0">
                          <a:effectLst/>
                        </a:rPr>
                        <a:t>2</a:t>
                      </a:r>
                      <a:r>
                        <a:rPr lang="ka-GE" sz="2000" dirty="0">
                          <a:effectLst/>
                        </a:rPr>
                        <a:t>+ 1%</a:t>
                      </a:r>
                      <a:r>
                        <a:rPr lang="it-IT" sz="2000" dirty="0">
                          <a:effectLst/>
                          <a:latin typeface="Times New Roman" panose="02020603050405020304" pitchFamily="18" charset="0"/>
                        </a:rPr>
                        <a:t> eucalyptus extract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rowSpan="2" gridSpan="2">
                  <a:txBody>
                    <a:bodyPr/>
                    <a:lstStyle/>
                    <a:p>
                      <a:pPr marL="0" marR="0" algn="ctr">
                        <a:lnSpc>
                          <a:spcPct val="107000"/>
                        </a:lnSpc>
                        <a:spcBef>
                          <a:spcPts val="0"/>
                        </a:spcBef>
                        <a:spcAft>
                          <a:spcPts val="0"/>
                        </a:spcAft>
                      </a:pPr>
                      <a:r>
                        <a:rPr lang="ka-GE" sz="2000" dirty="0">
                          <a:effectLst/>
                        </a:rPr>
                        <a:t>1% CaCl</a:t>
                      </a:r>
                      <a:r>
                        <a:rPr lang="ka-GE" sz="2000" baseline="-25000" dirty="0">
                          <a:effectLst/>
                        </a:rPr>
                        <a:t>2</a:t>
                      </a:r>
                      <a:r>
                        <a:rPr lang="ka-GE" sz="2000" dirty="0">
                          <a:effectLst/>
                        </a:rPr>
                        <a:t>+2</a:t>
                      </a:r>
                      <a:r>
                        <a:rPr lang="it-IT" sz="2000" dirty="0">
                          <a:effectLst/>
                          <a:latin typeface="Times New Roman" panose="02020603050405020304" pitchFamily="18" charset="0"/>
                        </a:rPr>
                        <a:t>% eucalyptus extract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rowSpan="2" hMerge="1">
                  <a:txBody>
                    <a:bodyPr/>
                    <a:lstStyle/>
                    <a:p>
                      <a:endParaRPr lang="en-US"/>
                    </a:p>
                  </a:txBody>
                  <a:tcPr/>
                </a:tc>
              </a:tr>
              <a:tr h="298341">
                <a:tc>
                  <a:txBody>
                    <a:bodyPr/>
                    <a:lstStyle/>
                    <a:p>
                      <a:pPr marL="0" marR="0" algn="ctr">
                        <a:lnSpc>
                          <a:spcPct val="107000"/>
                        </a:lnSpc>
                        <a:spcBef>
                          <a:spcPts val="0"/>
                        </a:spcBef>
                        <a:spcAft>
                          <a:spcPts val="0"/>
                        </a:spcAft>
                      </a:pPr>
                      <a:r>
                        <a:rPr lang="en-US" sz="2000" dirty="0">
                          <a:effectLst/>
                          <a:latin typeface="Times New Roman" panose="02020603050405020304" pitchFamily="18" charset="0"/>
                        </a:rPr>
                        <a:t>Italia</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r>
              <a:tr h="490084">
                <a:tc rowSpan="3">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Alphonse Levallée</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gridSpan="4">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Loss After 120  days of storage</a:t>
                      </a:r>
                      <a:endParaRPr lang="en-US" sz="2000" dirty="0">
                        <a:effectLst/>
                        <a:latin typeface="Times New Roman" panose="02020603050405020304" pitchFamily="18" charset="0"/>
                      </a:endParaRPr>
                    </a:p>
                    <a:p>
                      <a:pPr marL="0" marR="0" algn="ctr">
                        <a:lnSpc>
                          <a:spcPct val="107000"/>
                        </a:lnSpc>
                        <a:spcBef>
                          <a:spcPts val="0"/>
                        </a:spcBef>
                        <a:spcAft>
                          <a:spcPts val="0"/>
                        </a:spcAft>
                      </a:pPr>
                      <a:r>
                        <a:rPr lang="it-IT" sz="2000" dirty="0">
                          <a:effectLst/>
                          <a:latin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147045">
                <a:tc vMerge="1">
                  <a:txBody>
                    <a:bodyPr/>
                    <a:lstStyle/>
                    <a:p>
                      <a:endParaRPr lang="en-US"/>
                    </a:p>
                  </a:txBody>
                  <a:tcPr/>
                </a:tc>
                <a:tc rowSpan="2">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6.1%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rowSpan="2">
                  <a:txBody>
                    <a:bodyPr/>
                    <a:lstStyle/>
                    <a:p>
                      <a:pPr marL="0" marR="0" algn="ctr">
                        <a:lnSpc>
                          <a:spcPct val="107000"/>
                        </a:lnSpc>
                        <a:spcBef>
                          <a:spcPts val="0"/>
                        </a:spcBef>
                        <a:spcAft>
                          <a:spcPts val="0"/>
                        </a:spcAft>
                      </a:pPr>
                      <a:r>
                        <a:rPr lang="it-IT" sz="2000" dirty="0">
                          <a:effectLst/>
                          <a:latin typeface="Times New Roman" panose="02020603050405020304" pitchFamily="18" charset="0"/>
                        </a:rPr>
                        <a:t>11.4%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rowSpan="2">
                  <a:txBody>
                    <a:bodyPr/>
                    <a:lstStyle/>
                    <a:p>
                      <a:pPr marL="0" marR="0" algn="ctr">
                        <a:lnSpc>
                          <a:spcPct val="107000"/>
                        </a:lnSpc>
                        <a:spcBef>
                          <a:spcPts val="0"/>
                        </a:spcBef>
                        <a:spcAft>
                          <a:spcPts val="0"/>
                        </a:spcAft>
                      </a:pPr>
                      <a:r>
                        <a:rPr lang="en-US" sz="2000" dirty="0">
                          <a:effectLst/>
                          <a:latin typeface="Times New Roman" panose="02020603050405020304" pitchFamily="18" charset="0"/>
                        </a:rPr>
                        <a:t>7.3</a:t>
                      </a:r>
                      <a:r>
                        <a:rPr lang="ka-GE" sz="2000" dirty="0">
                          <a:effectLst/>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lnR w="12700" cmpd="sng">
                      <a:noFill/>
                    </a:lnR>
                  </a:tcPr>
                </a:tc>
                <a:tc>
                  <a:txBody>
                    <a:bodyPr/>
                    <a:lstStyle/>
                    <a:p>
                      <a:pPr marL="0" marR="0" algn="l">
                        <a:lnSpc>
                          <a:spcPct val="107000"/>
                        </a:lnSpc>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0" marR="0" marT="0" marB="0" anchor="ctr">
                    <a:lnL w="12700" cmpd="sng">
                      <a:noFill/>
                    </a:lnL>
                    <a:lnT w="12700" cmpd="sng">
                      <a:noFill/>
                    </a:lnT>
                  </a:tcPr>
                </a:tc>
              </a:tr>
              <a:tr h="417091">
                <a:tc vMerge="1">
                  <a:txBody>
                    <a:bodyPr/>
                    <a:lstStyle/>
                    <a:p>
                      <a:pPr marL="0" marR="0" algn="ctr">
                        <a:lnSpc>
                          <a:spcPct val="107000"/>
                        </a:lnSpc>
                        <a:spcBef>
                          <a:spcPts val="0"/>
                        </a:spcBef>
                        <a:spcAft>
                          <a:spcPts val="0"/>
                        </a:spcAft>
                      </a:pPr>
                      <a:endParaRPr lang="en-US" sz="2000">
                        <a:effectLst/>
                        <a:latin typeface="Times New Roman" panose="02020603050405020304" pitchFamily="18" charset="0"/>
                        <a:ea typeface="Times New Roman" panose="02020603050405020304" pitchFamily="18" charset="0"/>
                      </a:endParaRPr>
                    </a:p>
                  </a:txBody>
                  <a:tcPr marL="68580" marR="68580" marT="0" marB="0" anchor="b"/>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l">
                        <a:lnSpc>
                          <a:spcPct val="107000"/>
                        </a:lnSpc>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p>
                      <a:pPr marL="0" marR="0" algn="l">
                        <a:lnSpc>
                          <a:spcPct val="107000"/>
                        </a:lnSpc>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0" marR="0" marT="0" marB="0" anchor="ctr">
                    <a:lnL w="12700" cmpd="sng">
                      <a:noFill/>
                    </a:lnL>
                    <a:lnR w="12700" cmpd="sng">
                      <a:noFill/>
                    </a:lnR>
                  </a:tcPr>
                </a:tc>
              </a:tr>
            </a:tbl>
          </a:graphicData>
        </a:graphic>
      </p:graphicFrame>
      <p:pic>
        <p:nvPicPr>
          <p:cNvPr id="7" name="Picture 6" descr="C:\Users\iveta.megrelishvili\Desktop\figure 1.jpg"/>
          <p:cNvPicPr/>
          <p:nvPr/>
        </p:nvPicPr>
        <p:blipFill rotWithShape="1">
          <a:blip r:embed="rId5">
            <a:extLst>
              <a:ext uri="{28A0092B-C50C-407E-A947-70E740481C1C}">
                <a14:useLocalDpi xmlns:a14="http://schemas.microsoft.com/office/drawing/2010/main" val="0"/>
              </a:ext>
            </a:extLst>
          </a:blip>
          <a:srcRect l="12179" t="15955" r="26603" b="21937"/>
          <a:stretch/>
        </p:blipFill>
        <p:spPr bwMode="auto">
          <a:xfrm>
            <a:off x="6371302" y="19374664"/>
            <a:ext cx="18321043" cy="678897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4250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TotalTime>
  <Words>505</Words>
  <Application>Microsoft Office PowerPoint</Application>
  <PresentationFormat>Custom</PresentationFormat>
  <Paragraphs>83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Sylfaen</vt:lpstr>
      <vt:lpstr>Times New Roman</vt:lpstr>
      <vt:lpstr>Office Theme</vt:lpstr>
      <vt:lpstr>12th World Congress on Biotechnology and Microbiology June 28-29, Amsterdam, Netherlands Effect of Eucalyptus Extract and Calcium Chloride on Grape Storage Ability Tamar  Shamatava, Maia Kukhaleishvili, Merab Jgenti, Sopio Japarashvili, Iveta Megrelishvili, Ekaterine Bulauri, Tamar Chipashvili Georgian Technical University, Biotechnology Center, 0175 Tbilisi, Georgia. E-mail:  tamarasha_12@yahoo.com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World Congress on Biotechnology and Microbiology June 28-29, Amsterdam, Netherlands Effect of Eucalyptus Extract and Calcium Chloride on Grape Storage Ability Tamar  Shamatava, Maia Kukhaleishvili, Merab Jgenti, Sopio Japarashvili, Iveta Megrelishvili, Ekaterine Bulauri, Tamar Chipashvili Georgian Technical University, Biotechnology Center, 0175 Tbilisi, Georgia. E-mail:  tamarasha_12@yahoo.com</dc:title>
  <dc:creator>ივეტა მეგრელიშვილი</dc:creator>
  <cp:lastModifiedBy>Windows User</cp:lastModifiedBy>
  <cp:revision>23</cp:revision>
  <cp:lastPrinted>2018-06-20T10:03:21Z</cp:lastPrinted>
  <dcterms:created xsi:type="dcterms:W3CDTF">2018-06-19T07:31:03Z</dcterms:created>
  <dcterms:modified xsi:type="dcterms:W3CDTF">2018-06-21T10:49:49Z</dcterms:modified>
</cp:coreProperties>
</file>