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92" r:id="rId1"/>
  </p:sldMasterIdLst>
  <p:notesMasterIdLst>
    <p:notesMasterId r:id="rId97"/>
  </p:notesMasterIdLst>
  <p:sldIdLst>
    <p:sldId id="256" r:id="rId2"/>
    <p:sldId id="305" r:id="rId3"/>
    <p:sldId id="389" r:id="rId4"/>
    <p:sldId id="316" r:id="rId5"/>
    <p:sldId id="257" r:id="rId6"/>
    <p:sldId id="258" r:id="rId7"/>
    <p:sldId id="285" r:id="rId8"/>
    <p:sldId id="306" r:id="rId9"/>
    <p:sldId id="259" r:id="rId10"/>
    <p:sldId id="328" r:id="rId11"/>
    <p:sldId id="286" r:id="rId12"/>
    <p:sldId id="355" r:id="rId13"/>
    <p:sldId id="260" r:id="rId14"/>
    <p:sldId id="363" r:id="rId15"/>
    <p:sldId id="261" r:id="rId16"/>
    <p:sldId id="361" r:id="rId17"/>
    <p:sldId id="262" r:id="rId18"/>
    <p:sldId id="365" r:id="rId19"/>
    <p:sldId id="263" r:id="rId20"/>
    <p:sldId id="330" r:id="rId21"/>
    <p:sldId id="264" r:id="rId22"/>
    <p:sldId id="399" r:id="rId23"/>
    <p:sldId id="265" r:id="rId24"/>
    <p:sldId id="373" r:id="rId25"/>
    <p:sldId id="266" r:id="rId26"/>
    <p:sldId id="422" r:id="rId27"/>
    <p:sldId id="267" r:id="rId28"/>
    <p:sldId id="374" r:id="rId29"/>
    <p:sldId id="268" r:id="rId30"/>
    <p:sldId id="401" r:id="rId31"/>
    <p:sldId id="269" r:id="rId32"/>
    <p:sldId id="345" r:id="rId33"/>
    <p:sldId id="289" r:id="rId34"/>
    <p:sldId id="397" r:id="rId35"/>
    <p:sldId id="290" r:id="rId36"/>
    <p:sldId id="372" r:id="rId37"/>
    <p:sldId id="300" r:id="rId38"/>
    <p:sldId id="371" r:id="rId39"/>
    <p:sldId id="302" r:id="rId40"/>
    <p:sldId id="369" r:id="rId41"/>
    <p:sldId id="303" r:id="rId42"/>
    <p:sldId id="368" r:id="rId43"/>
    <p:sldId id="304" r:id="rId44"/>
    <p:sldId id="337" r:id="rId45"/>
    <p:sldId id="301" r:id="rId46"/>
    <p:sldId id="382" r:id="rId47"/>
    <p:sldId id="282" r:id="rId48"/>
    <p:sldId id="375" r:id="rId49"/>
    <p:sldId id="293" r:id="rId50"/>
    <p:sldId id="380" r:id="rId51"/>
    <p:sldId id="281" r:id="rId52"/>
    <p:sldId id="395" r:id="rId53"/>
    <p:sldId id="284" r:id="rId54"/>
    <p:sldId id="383" r:id="rId55"/>
    <p:sldId id="279" r:id="rId56"/>
    <p:sldId id="381" r:id="rId57"/>
    <p:sldId id="294" r:id="rId58"/>
    <p:sldId id="378" r:id="rId59"/>
    <p:sldId id="280" r:id="rId60"/>
    <p:sldId id="297" r:id="rId61"/>
    <p:sldId id="415" r:id="rId62"/>
    <p:sldId id="277" r:id="rId63"/>
    <p:sldId id="376" r:id="rId64"/>
    <p:sldId id="295" r:id="rId65"/>
    <p:sldId id="420" r:id="rId66"/>
    <p:sldId id="278" r:id="rId67"/>
    <p:sldId id="385" r:id="rId68"/>
    <p:sldId id="296" r:id="rId69"/>
    <p:sldId id="332" r:id="rId70"/>
    <p:sldId id="271" r:id="rId71"/>
    <p:sldId id="334" r:id="rId72"/>
    <p:sldId id="298" r:id="rId73"/>
    <p:sldId id="388" r:id="rId74"/>
    <p:sldId id="272" r:id="rId75"/>
    <p:sldId id="386" r:id="rId76"/>
    <p:sldId id="299" r:id="rId77"/>
    <p:sldId id="393" r:id="rId78"/>
    <p:sldId id="275" r:id="rId79"/>
    <p:sldId id="416" r:id="rId80"/>
    <p:sldId id="407" r:id="rId81"/>
    <p:sldId id="417" r:id="rId82"/>
    <p:sldId id="408" r:id="rId83"/>
    <p:sldId id="409" r:id="rId84"/>
    <p:sldId id="410" r:id="rId85"/>
    <p:sldId id="413" r:id="rId86"/>
    <p:sldId id="411" r:id="rId87"/>
    <p:sldId id="419" r:id="rId88"/>
    <p:sldId id="406" r:id="rId89"/>
    <p:sldId id="346" r:id="rId90"/>
    <p:sldId id="288" r:id="rId91"/>
    <p:sldId id="391" r:id="rId92"/>
    <p:sldId id="291" r:id="rId93"/>
    <p:sldId id="402" r:id="rId94"/>
    <p:sldId id="338" r:id="rId95"/>
    <p:sldId id="348" r:id="rId96"/>
  </p:sldIdLst>
  <p:sldSz cx="9144000" cy="6858000" type="screen4x3"/>
  <p:notesSz cx="6858000" cy="9144000"/>
  <p:defaultText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03B05C8-D535-44DD-B1D8-A751C884C79E}">
          <p14:sldIdLst>
            <p14:sldId id="256"/>
            <p14:sldId id="305"/>
            <p14:sldId id="389"/>
            <p14:sldId id="316"/>
          </p14:sldIdLst>
        </p14:section>
        <p14:section name="Untitled Section" id="{803CB2A0-FAAB-4AF2-81CA-AB994A60D530}">
          <p14:sldIdLst>
            <p14:sldId id="257"/>
            <p14:sldId id="258"/>
            <p14:sldId id="285"/>
            <p14:sldId id="306"/>
            <p14:sldId id="259"/>
            <p14:sldId id="328"/>
            <p14:sldId id="286"/>
            <p14:sldId id="355"/>
            <p14:sldId id="260"/>
            <p14:sldId id="363"/>
            <p14:sldId id="261"/>
            <p14:sldId id="361"/>
            <p14:sldId id="262"/>
            <p14:sldId id="365"/>
            <p14:sldId id="263"/>
            <p14:sldId id="330"/>
            <p14:sldId id="264"/>
            <p14:sldId id="399"/>
            <p14:sldId id="265"/>
            <p14:sldId id="373"/>
            <p14:sldId id="266"/>
            <p14:sldId id="422"/>
            <p14:sldId id="267"/>
            <p14:sldId id="374"/>
            <p14:sldId id="268"/>
            <p14:sldId id="401"/>
            <p14:sldId id="269"/>
            <p14:sldId id="345"/>
            <p14:sldId id="289"/>
            <p14:sldId id="397"/>
            <p14:sldId id="290"/>
            <p14:sldId id="372"/>
            <p14:sldId id="300"/>
            <p14:sldId id="371"/>
            <p14:sldId id="302"/>
            <p14:sldId id="369"/>
            <p14:sldId id="303"/>
            <p14:sldId id="368"/>
            <p14:sldId id="304"/>
            <p14:sldId id="337"/>
            <p14:sldId id="301"/>
            <p14:sldId id="382"/>
            <p14:sldId id="282"/>
            <p14:sldId id="375"/>
            <p14:sldId id="293"/>
            <p14:sldId id="380"/>
            <p14:sldId id="281"/>
            <p14:sldId id="395"/>
            <p14:sldId id="284"/>
            <p14:sldId id="383"/>
            <p14:sldId id="279"/>
            <p14:sldId id="381"/>
            <p14:sldId id="294"/>
            <p14:sldId id="378"/>
            <p14:sldId id="280"/>
            <p14:sldId id="297"/>
            <p14:sldId id="415"/>
            <p14:sldId id="277"/>
            <p14:sldId id="376"/>
            <p14:sldId id="295"/>
            <p14:sldId id="420"/>
            <p14:sldId id="278"/>
            <p14:sldId id="385"/>
            <p14:sldId id="296"/>
            <p14:sldId id="332"/>
            <p14:sldId id="271"/>
            <p14:sldId id="334"/>
            <p14:sldId id="298"/>
            <p14:sldId id="388"/>
            <p14:sldId id="272"/>
            <p14:sldId id="386"/>
            <p14:sldId id="299"/>
            <p14:sldId id="393"/>
            <p14:sldId id="275"/>
            <p14:sldId id="416"/>
            <p14:sldId id="407"/>
            <p14:sldId id="417"/>
            <p14:sldId id="408"/>
            <p14:sldId id="409"/>
            <p14:sldId id="410"/>
            <p14:sldId id="413"/>
            <p14:sldId id="411"/>
            <p14:sldId id="419"/>
            <p14:sldId id="406"/>
            <p14:sldId id="346"/>
            <p14:sldId id="288"/>
            <p14:sldId id="391"/>
            <p14:sldId id="291"/>
            <p14:sldId id="402"/>
            <p14:sldId id="338"/>
            <p14:sldId id="34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66486" autoAdjust="0"/>
  </p:normalViewPr>
  <p:slideViewPr>
    <p:cSldViewPr>
      <p:cViewPr varScale="1">
        <p:scale>
          <a:sx n="47" d="100"/>
          <a:sy n="47" d="100"/>
        </p:scale>
        <p:origin x="-203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Y"/>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8FC27436-9058-43BE-BBD8-586C4D49FDEF}" type="datetimeFigureOut">
              <a:rPr lang="ar-SY" smtClean="0"/>
              <a:t>28/09/1439</a:t>
            </a:fld>
            <a:endParaRPr lang="ar-SY"/>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Y"/>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Y"/>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Y"/>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017DCE31-7E1F-4276-BF36-9FA09984BB16}" type="slidenum">
              <a:rPr lang="ar-SY" smtClean="0"/>
              <a:t>‹#›</a:t>
            </a:fld>
            <a:endParaRPr lang="ar-SY"/>
          </a:p>
        </p:txBody>
      </p:sp>
    </p:spTree>
    <p:extLst>
      <p:ext uri="{BB962C8B-B14F-4D97-AF65-F5344CB8AC3E}">
        <p14:creationId xmlns:p14="http://schemas.microsoft.com/office/powerpoint/2010/main" val="333133548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1</a:t>
            </a:fld>
            <a:endParaRPr lang="ar-SY"/>
          </a:p>
        </p:txBody>
      </p:sp>
    </p:spTree>
    <p:extLst>
      <p:ext uri="{BB962C8B-B14F-4D97-AF65-F5344CB8AC3E}">
        <p14:creationId xmlns:p14="http://schemas.microsoft.com/office/powerpoint/2010/main" val="3033523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2</a:t>
            </a:fld>
            <a:endParaRPr lang="ar-SY"/>
          </a:p>
        </p:txBody>
      </p:sp>
    </p:spTree>
    <p:extLst>
      <p:ext uri="{BB962C8B-B14F-4D97-AF65-F5344CB8AC3E}">
        <p14:creationId xmlns:p14="http://schemas.microsoft.com/office/powerpoint/2010/main" val="2610114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4</a:t>
            </a:fld>
            <a:endParaRPr lang="ar-SY"/>
          </a:p>
        </p:txBody>
      </p:sp>
    </p:spTree>
    <p:extLst>
      <p:ext uri="{BB962C8B-B14F-4D97-AF65-F5344CB8AC3E}">
        <p14:creationId xmlns:p14="http://schemas.microsoft.com/office/powerpoint/2010/main" val="726462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5</a:t>
            </a:fld>
            <a:endParaRPr lang="ar-SY"/>
          </a:p>
        </p:txBody>
      </p:sp>
    </p:spTree>
    <p:extLst>
      <p:ext uri="{BB962C8B-B14F-4D97-AF65-F5344CB8AC3E}">
        <p14:creationId xmlns:p14="http://schemas.microsoft.com/office/powerpoint/2010/main" val="118987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15</a:t>
            </a:fld>
            <a:endParaRPr lang="ar-SY"/>
          </a:p>
        </p:txBody>
      </p:sp>
    </p:spTree>
    <p:extLst>
      <p:ext uri="{BB962C8B-B14F-4D97-AF65-F5344CB8AC3E}">
        <p14:creationId xmlns:p14="http://schemas.microsoft.com/office/powerpoint/2010/main" val="2684307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16</a:t>
            </a:fld>
            <a:endParaRPr lang="ar-SY"/>
          </a:p>
        </p:txBody>
      </p:sp>
    </p:spTree>
    <p:extLst>
      <p:ext uri="{BB962C8B-B14F-4D97-AF65-F5344CB8AC3E}">
        <p14:creationId xmlns:p14="http://schemas.microsoft.com/office/powerpoint/2010/main" val="35227419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22</a:t>
            </a:fld>
            <a:endParaRPr lang="ar-SY"/>
          </a:p>
        </p:txBody>
      </p:sp>
    </p:spTree>
    <p:extLst>
      <p:ext uri="{BB962C8B-B14F-4D97-AF65-F5344CB8AC3E}">
        <p14:creationId xmlns:p14="http://schemas.microsoft.com/office/powerpoint/2010/main" val="37587760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25</a:t>
            </a:fld>
            <a:endParaRPr lang="ar-SY"/>
          </a:p>
        </p:txBody>
      </p:sp>
    </p:spTree>
    <p:extLst>
      <p:ext uri="{BB962C8B-B14F-4D97-AF65-F5344CB8AC3E}">
        <p14:creationId xmlns:p14="http://schemas.microsoft.com/office/powerpoint/2010/main" val="2799505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30</a:t>
            </a:fld>
            <a:endParaRPr lang="ar-SY"/>
          </a:p>
        </p:txBody>
      </p:sp>
    </p:spTree>
    <p:extLst>
      <p:ext uri="{BB962C8B-B14F-4D97-AF65-F5344CB8AC3E}">
        <p14:creationId xmlns:p14="http://schemas.microsoft.com/office/powerpoint/2010/main" val="1982345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OTHERS include all different types of surgeries such maxillofacial surgeries 8 cases ,  diagnostic laboratory 10 cases  brain tumor 2 cases , vertebrae fixation 6 cases and vascular surgery 3 cases</a:t>
            </a:r>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31</a:t>
            </a:fld>
            <a:endParaRPr lang="ar-SY"/>
          </a:p>
        </p:txBody>
      </p:sp>
    </p:spTree>
    <p:extLst>
      <p:ext uri="{BB962C8B-B14F-4D97-AF65-F5344CB8AC3E}">
        <p14:creationId xmlns:p14="http://schemas.microsoft.com/office/powerpoint/2010/main" val="5496606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43</a:t>
            </a:fld>
            <a:endParaRPr lang="ar-SY"/>
          </a:p>
        </p:txBody>
      </p:sp>
    </p:spTree>
    <p:extLst>
      <p:ext uri="{BB962C8B-B14F-4D97-AF65-F5344CB8AC3E}">
        <p14:creationId xmlns:p14="http://schemas.microsoft.com/office/powerpoint/2010/main" val="34546799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52</a:t>
            </a:fld>
            <a:endParaRPr lang="ar-SY"/>
          </a:p>
        </p:txBody>
      </p:sp>
    </p:spTree>
    <p:extLst>
      <p:ext uri="{BB962C8B-B14F-4D97-AF65-F5344CB8AC3E}">
        <p14:creationId xmlns:p14="http://schemas.microsoft.com/office/powerpoint/2010/main" val="171638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55</a:t>
            </a:fld>
            <a:endParaRPr lang="ar-SY"/>
          </a:p>
        </p:txBody>
      </p:sp>
    </p:spTree>
    <p:extLst>
      <p:ext uri="{BB962C8B-B14F-4D97-AF65-F5344CB8AC3E}">
        <p14:creationId xmlns:p14="http://schemas.microsoft.com/office/powerpoint/2010/main" val="25197268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59</a:t>
            </a:fld>
            <a:endParaRPr lang="ar-SY"/>
          </a:p>
        </p:txBody>
      </p:sp>
    </p:spTree>
    <p:extLst>
      <p:ext uri="{BB962C8B-B14F-4D97-AF65-F5344CB8AC3E}">
        <p14:creationId xmlns:p14="http://schemas.microsoft.com/office/powerpoint/2010/main" val="42924032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62</a:t>
            </a:fld>
            <a:endParaRPr lang="ar-SY"/>
          </a:p>
        </p:txBody>
      </p:sp>
    </p:spTree>
    <p:extLst>
      <p:ext uri="{BB962C8B-B14F-4D97-AF65-F5344CB8AC3E}">
        <p14:creationId xmlns:p14="http://schemas.microsoft.com/office/powerpoint/2010/main" val="32208015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anesthesia</a:t>
            </a:r>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76</a:t>
            </a:fld>
            <a:endParaRPr lang="ar-SY"/>
          </a:p>
        </p:txBody>
      </p:sp>
    </p:spTree>
    <p:extLst>
      <p:ext uri="{BB962C8B-B14F-4D97-AF65-F5344CB8AC3E}">
        <p14:creationId xmlns:p14="http://schemas.microsoft.com/office/powerpoint/2010/main" val="10370127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78</a:t>
            </a:fld>
            <a:endParaRPr lang="ar-SY"/>
          </a:p>
        </p:txBody>
      </p:sp>
    </p:spTree>
    <p:extLst>
      <p:ext uri="{BB962C8B-B14F-4D97-AF65-F5344CB8AC3E}">
        <p14:creationId xmlns:p14="http://schemas.microsoft.com/office/powerpoint/2010/main" val="11248832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87</a:t>
            </a:fld>
            <a:endParaRPr lang="ar-SY"/>
          </a:p>
        </p:txBody>
      </p:sp>
    </p:spTree>
    <p:extLst>
      <p:ext uri="{BB962C8B-B14F-4D97-AF65-F5344CB8AC3E}">
        <p14:creationId xmlns:p14="http://schemas.microsoft.com/office/powerpoint/2010/main" val="37023676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Y" dirty="0"/>
          </a:p>
        </p:txBody>
      </p:sp>
      <p:sp>
        <p:nvSpPr>
          <p:cNvPr id="4" name="Slide Number Placeholder 3"/>
          <p:cNvSpPr>
            <a:spLocks noGrp="1"/>
          </p:cNvSpPr>
          <p:nvPr>
            <p:ph type="sldNum" sz="quarter" idx="10"/>
          </p:nvPr>
        </p:nvSpPr>
        <p:spPr/>
        <p:txBody>
          <a:bodyPr/>
          <a:lstStyle/>
          <a:p>
            <a:fld id="{017DCE31-7E1F-4276-BF36-9FA09984BB16}" type="slidenum">
              <a:rPr lang="ar-SY" smtClean="0"/>
              <a:t>89</a:t>
            </a:fld>
            <a:endParaRPr lang="ar-SY"/>
          </a:p>
        </p:txBody>
      </p:sp>
    </p:spTree>
    <p:extLst>
      <p:ext uri="{BB962C8B-B14F-4D97-AF65-F5344CB8AC3E}">
        <p14:creationId xmlns:p14="http://schemas.microsoft.com/office/powerpoint/2010/main" val="2235846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7265EDA-7D3D-4DD3-8C5C-6846A68D9D5F}" type="datetimeFigureOut">
              <a:rPr lang="ar-SY" smtClean="0"/>
              <a:t>28/09/1439</a:t>
            </a:fld>
            <a:endParaRPr lang="ar-SY"/>
          </a:p>
        </p:txBody>
      </p:sp>
      <p:sp>
        <p:nvSpPr>
          <p:cNvPr id="17" name="Footer Placeholder 16"/>
          <p:cNvSpPr>
            <a:spLocks noGrp="1"/>
          </p:cNvSpPr>
          <p:nvPr>
            <p:ph type="ftr" sz="quarter" idx="11"/>
          </p:nvPr>
        </p:nvSpPr>
        <p:spPr/>
        <p:txBody>
          <a:bodyPr/>
          <a:lstStyle/>
          <a:p>
            <a:endParaRPr lang="ar-SY"/>
          </a:p>
        </p:txBody>
      </p:sp>
      <p:sp>
        <p:nvSpPr>
          <p:cNvPr id="29" name="Slide Number Placeholder 28"/>
          <p:cNvSpPr>
            <a:spLocks noGrp="1"/>
          </p:cNvSpPr>
          <p:nvPr>
            <p:ph type="sldNum" sz="quarter" idx="12"/>
          </p:nvPr>
        </p:nvSpPr>
        <p:spPr/>
        <p:txBody>
          <a:bodyPr/>
          <a:lstStyle/>
          <a:p>
            <a:fld id="{B3557D6F-6ED9-48A3-987B-FE3770EF2834}" type="slidenum">
              <a:rPr lang="ar-SY" smtClean="0"/>
              <a:t>‹#›</a:t>
            </a:fld>
            <a:endParaRPr lang="ar-SY"/>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7265EDA-7D3D-4DD3-8C5C-6846A68D9D5F}" type="datetimeFigureOut">
              <a:rPr lang="ar-SY" smtClean="0"/>
              <a:t>28/09/1439</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B3557D6F-6ED9-48A3-987B-FE3770EF2834}" type="slidenum">
              <a:rPr lang="ar-SY" smtClean="0"/>
              <a:t>‹#›</a:t>
            </a:fld>
            <a:endParaRPr lang="ar-SY"/>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7265EDA-7D3D-4DD3-8C5C-6846A68D9D5F}" type="datetimeFigureOut">
              <a:rPr lang="ar-SY" smtClean="0"/>
              <a:t>28/09/1439</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a:xfrm>
            <a:off x="7924800" y="6416675"/>
            <a:ext cx="762000" cy="365125"/>
          </a:xfrm>
        </p:spPr>
        <p:txBody>
          <a:bodyPr/>
          <a:lstStyle/>
          <a:p>
            <a:fld id="{B3557D6F-6ED9-48A3-987B-FE3770EF2834}" type="slidenum">
              <a:rPr lang="ar-SY" smtClean="0"/>
              <a:t>‹#›</a:t>
            </a:fld>
            <a:endParaRPr lang="ar-SY"/>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7265EDA-7D3D-4DD3-8C5C-6846A68D9D5F}" type="datetimeFigureOut">
              <a:rPr lang="ar-SY" smtClean="0"/>
              <a:t>28/09/1439</a:t>
            </a:fld>
            <a:endParaRPr lang="ar-SY"/>
          </a:p>
        </p:txBody>
      </p:sp>
      <p:sp>
        <p:nvSpPr>
          <p:cNvPr id="6" name="Footer Placeholder 5"/>
          <p:cNvSpPr>
            <a:spLocks noGrp="1"/>
          </p:cNvSpPr>
          <p:nvPr>
            <p:ph type="ftr" sz="quarter" idx="11"/>
          </p:nvPr>
        </p:nvSpPr>
        <p:spPr/>
        <p:txBody>
          <a:bodyPr/>
          <a:lstStyle/>
          <a:p>
            <a:endParaRPr lang="ar-SY"/>
          </a:p>
        </p:txBody>
      </p:sp>
      <p:sp>
        <p:nvSpPr>
          <p:cNvPr id="7" name="Slide Number Placeholder 6"/>
          <p:cNvSpPr>
            <a:spLocks noGrp="1"/>
          </p:cNvSpPr>
          <p:nvPr>
            <p:ph type="sldNum" sz="quarter" idx="12"/>
          </p:nvPr>
        </p:nvSpPr>
        <p:spPr/>
        <p:txBody>
          <a:bodyPr/>
          <a:lstStyle/>
          <a:p>
            <a:fld id="{B3557D6F-6ED9-48A3-987B-FE3770EF2834}" type="slidenum">
              <a:rPr lang="ar-SY" smtClean="0"/>
              <a:t>‹#›</a:t>
            </a:fld>
            <a:endParaRPr lang="ar-SY"/>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7265EDA-7D3D-4DD3-8C5C-6846A68D9D5F}" type="datetimeFigureOut">
              <a:rPr lang="ar-SY" smtClean="0"/>
              <a:t>28/09/1439</a:t>
            </a:fld>
            <a:endParaRPr lang="ar-SY"/>
          </a:p>
        </p:txBody>
      </p:sp>
      <p:sp>
        <p:nvSpPr>
          <p:cNvPr id="8" name="Footer Placeholder 7"/>
          <p:cNvSpPr>
            <a:spLocks noGrp="1"/>
          </p:cNvSpPr>
          <p:nvPr>
            <p:ph type="ftr" sz="quarter" idx="11"/>
          </p:nvPr>
        </p:nvSpPr>
        <p:spPr/>
        <p:txBody>
          <a:bodyPr/>
          <a:lstStyle/>
          <a:p>
            <a:endParaRPr lang="ar-SY"/>
          </a:p>
        </p:txBody>
      </p:sp>
      <p:sp>
        <p:nvSpPr>
          <p:cNvPr id="9" name="Slide Number Placeholder 8"/>
          <p:cNvSpPr>
            <a:spLocks noGrp="1"/>
          </p:cNvSpPr>
          <p:nvPr>
            <p:ph type="sldNum" sz="quarter" idx="12"/>
          </p:nvPr>
        </p:nvSpPr>
        <p:spPr/>
        <p:txBody>
          <a:bodyPr/>
          <a:lstStyle/>
          <a:p>
            <a:fld id="{B3557D6F-6ED9-48A3-987B-FE3770EF2834}" type="slidenum">
              <a:rPr lang="ar-SY" smtClean="0"/>
              <a:t>‹#›</a:t>
            </a:fld>
            <a:endParaRPr lang="ar-SY"/>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7265EDA-7D3D-4DD3-8C5C-6846A68D9D5F}" type="datetimeFigureOut">
              <a:rPr lang="ar-SY" smtClean="0"/>
              <a:t>28/09/1439</a:t>
            </a:fld>
            <a:endParaRPr lang="ar-SY"/>
          </a:p>
        </p:txBody>
      </p:sp>
      <p:sp>
        <p:nvSpPr>
          <p:cNvPr id="4" name="Footer Placeholder 3"/>
          <p:cNvSpPr>
            <a:spLocks noGrp="1"/>
          </p:cNvSpPr>
          <p:nvPr>
            <p:ph type="ftr" sz="quarter" idx="11"/>
          </p:nvPr>
        </p:nvSpPr>
        <p:spPr/>
        <p:txBody>
          <a:bodyPr/>
          <a:lstStyle/>
          <a:p>
            <a:endParaRPr lang="ar-SY"/>
          </a:p>
        </p:txBody>
      </p:sp>
      <p:sp>
        <p:nvSpPr>
          <p:cNvPr id="5" name="Slide Number Placeholder 4"/>
          <p:cNvSpPr>
            <a:spLocks noGrp="1"/>
          </p:cNvSpPr>
          <p:nvPr>
            <p:ph type="sldNum" sz="quarter" idx="12"/>
          </p:nvPr>
        </p:nvSpPr>
        <p:spPr/>
        <p:txBody>
          <a:bodyPr/>
          <a:lstStyle/>
          <a:p>
            <a:fld id="{B3557D6F-6ED9-48A3-987B-FE3770EF2834}" type="slidenum">
              <a:rPr lang="ar-SY" smtClean="0"/>
              <a:t>‹#›</a:t>
            </a:fld>
            <a:endParaRPr lang="ar-SY"/>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265EDA-7D3D-4DD3-8C5C-6846A68D9D5F}" type="datetimeFigureOut">
              <a:rPr lang="ar-SY" smtClean="0"/>
              <a:t>28/09/1439</a:t>
            </a:fld>
            <a:endParaRPr lang="ar-SY"/>
          </a:p>
        </p:txBody>
      </p:sp>
      <p:sp>
        <p:nvSpPr>
          <p:cNvPr id="3" name="Footer Placeholder 2"/>
          <p:cNvSpPr>
            <a:spLocks noGrp="1"/>
          </p:cNvSpPr>
          <p:nvPr>
            <p:ph type="ftr" sz="quarter" idx="11"/>
          </p:nvPr>
        </p:nvSpPr>
        <p:spPr/>
        <p:txBody>
          <a:bodyPr/>
          <a:lstStyle/>
          <a:p>
            <a:endParaRPr lang="ar-SY"/>
          </a:p>
        </p:txBody>
      </p:sp>
      <p:sp>
        <p:nvSpPr>
          <p:cNvPr id="4" name="Slide Number Placeholder 3"/>
          <p:cNvSpPr>
            <a:spLocks noGrp="1"/>
          </p:cNvSpPr>
          <p:nvPr>
            <p:ph type="sldNum" sz="quarter" idx="12"/>
          </p:nvPr>
        </p:nvSpPr>
        <p:spPr/>
        <p:txBody>
          <a:bodyPr/>
          <a:lstStyle/>
          <a:p>
            <a:fld id="{B3557D6F-6ED9-48A3-987B-FE3770EF2834}" type="slidenum">
              <a:rPr lang="ar-SY" smtClean="0"/>
              <a:t>‹#›</a:t>
            </a:fld>
            <a:endParaRPr lang="ar-SY"/>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7265EDA-7D3D-4DD3-8C5C-6846A68D9D5F}" type="datetimeFigureOut">
              <a:rPr lang="ar-SY" smtClean="0"/>
              <a:t>28/09/1439</a:t>
            </a:fld>
            <a:endParaRPr lang="ar-SY"/>
          </a:p>
        </p:txBody>
      </p:sp>
      <p:sp>
        <p:nvSpPr>
          <p:cNvPr id="6" name="Footer Placeholder 5"/>
          <p:cNvSpPr>
            <a:spLocks noGrp="1"/>
          </p:cNvSpPr>
          <p:nvPr>
            <p:ph type="ftr" sz="quarter" idx="11"/>
          </p:nvPr>
        </p:nvSpPr>
        <p:spPr/>
        <p:txBody>
          <a:bodyPr/>
          <a:lstStyle/>
          <a:p>
            <a:endParaRPr lang="ar-SY"/>
          </a:p>
        </p:txBody>
      </p:sp>
      <p:sp>
        <p:nvSpPr>
          <p:cNvPr id="7" name="Slide Number Placeholder 6"/>
          <p:cNvSpPr>
            <a:spLocks noGrp="1"/>
          </p:cNvSpPr>
          <p:nvPr>
            <p:ph type="sldNum" sz="quarter" idx="12"/>
          </p:nvPr>
        </p:nvSpPr>
        <p:spPr/>
        <p:txBody>
          <a:bodyPr/>
          <a:lstStyle/>
          <a:p>
            <a:fld id="{B3557D6F-6ED9-48A3-987B-FE3770EF2834}" type="slidenum">
              <a:rPr lang="ar-SY" smtClean="0"/>
              <a:t>‹#›</a:t>
            </a:fld>
            <a:endParaRPr lang="ar-SY"/>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7265EDA-7D3D-4DD3-8C5C-6846A68D9D5F}" type="datetimeFigureOut">
              <a:rPr lang="ar-SY" smtClean="0"/>
              <a:t>28/09/1439</a:t>
            </a:fld>
            <a:endParaRPr lang="ar-SY"/>
          </a:p>
        </p:txBody>
      </p:sp>
      <p:sp>
        <p:nvSpPr>
          <p:cNvPr id="6" name="Footer Placeholder 5"/>
          <p:cNvSpPr>
            <a:spLocks noGrp="1"/>
          </p:cNvSpPr>
          <p:nvPr>
            <p:ph type="ftr" sz="quarter" idx="11"/>
          </p:nvPr>
        </p:nvSpPr>
        <p:spPr/>
        <p:txBody>
          <a:bodyPr/>
          <a:lstStyle/>
          <a:p>
            <a:endParaRPr lang="ar-SY"/>
          </a:p>
        </p:txBody>
      </p:sp>
      <p:sp>
        <p:nvSpPr>
          <p:cNvPr id="7" name="Slide Number Placeholder 6"/>
          <p:cNvSpPr>
            <a:spLocks noGrp="1"/>
          </p:cNvSpPr>
          <p:nvPr>
            <p:ph type="sldNum" sz="quarter" idx="12"/>
          </p:nvPr>
        </p:nvSpPr>
        <p:spPr/>
        <p:txBody>
          <a:bodyPr/>
          <a:lstStyle/>
          <a:p>
            <a:fld id="{B3557D6F-6ED9-48A3-987B-FE3770EF2834}" type="slidenum">
              <a:rPr lang="ar-SY" smtClean="0"/>
              <a:t>‹#›</a:t>
            </a:fld>
            <a:endParaRPr lang="ar-SY"/>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7265EDA-7D3D-4DD3-8C5C-6846A68D9D5F}" type="datetimeFigureOut">
              <a:rPr lang="ar-SY" smtClean="0"/>
              <a:t>28/09/1439</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B3557D6F-6ED9-48A3-987B-FE3770EF2834}" type="slidenum">
              <a:rPr lang="ar-SY" smtClean="0"/>
              <a:t>‹#›</a:t>
            </a:fld>
            <a:endParaRPr lang="ar-SY"/>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7265EDA-7D3D-4DD3-8C5C-6846A68D9D5F}" type="datetimeFigureOut">
              <a:rPr lang="ar-SY" smtClean="0"/>
              <a:t>28/09/1439</a:t>
            </a:fld>
            <a:endParaRPr lang="ar-SY"/>
          </a:p>
        </p:txBody>
      </p:sp>
      <p:sp>
        <p:nvSpPr>
          <p:cNvPr id="5" name="Footer Placeholder 4"/>
          <p:cNvSpPr>
            <a:spLocks noGrp="1"/>
          </p:cNvSpPr>
          <p:nvPr>
            <p:ph type="ftr" sz="quarter" idx="11"/>
          </p:nvPr>
        </p:nvSpPr>
        <p:spPr/>
        <p:txBody>
          <a:bodyPr/>
          <a:lstStyle/>
          <a:p>
            <a:endParaRPr lang="ar-SY"/>
          </a:p>
        </p:txBody>
      </p:sp>
      <p:sp>
        <p:nvSpPr>
          <p:cNvPr id="6" name="Slide Number Placeholder 5"/>
          <p:cNvSpPr>
            <a:spLocks noGrp="1"/>
          </p:cNvSpPr>
          <p:nvPr>
            <p:ph type="sldNum" sz="quarter" idx="12"/>
          </p:nvPr>
        </p:nvSpPr>
        <p:spPr/>
        <p:txBody>
          <a:bodyPr/>
          <a:lstStyle/>
          <a:p>
            <a:fld id="{B3557D6F-6ED9-48A3-987B-FE3770EF2834}" type="slidenum">
              <a:rPr lang="ar-SY" smtClean="0"/>
              <a:t>‹#›</a:t>
            </a:fld>
            <a:endParaRPr lang="ar-SY"/>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77265EDA-7D3D-4DD3-8C5C-6846A68D9D5F}" type="datetimeFigureOut">
              <a:rPr lang="ar-SY" smtClean="0"/>
              <a:t>28/09/1439</a:t>
            </a:fld>
            <a:endParaRPr lang="ar-SY"/>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ar-SY"/>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3557D6F-6ED9-48A3-987B-FE3770EF2834}" type="slidenum">
              <a:rPr lang="ar-SY" smtClean="0"/>
              <a:t>‹#›</a:t>
            </a:fld>
            <a:endParaRPr lang="ar-SY"/>
          </a:p>
        </p:txBody>
      </p:sp>
    </p:spTree>
  </p:cSld>
  <p:clrMap bg1="dk1" tx1="lt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rtl="1"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r" rtl="1"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r" rtl="1"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r" rtl="1"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r" rtl="1"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r" rtl="1"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r" rtl="1"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r" rtl="1"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r" rtl="1"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r" rtl="1"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ANESTHESIA IN SYRIAN CRISIS</a:t>
            </a:r>
            <a:br>
              <a:rPr lang="en-US" dirty="0" smtClean="0"/>
            </a:br>
            <a:endParaRPr lang="ar-SY" dirty="0"/>
          </a:p>
        </p:txBody>
      </p:sp>
      <p:sp>
        <p:nvSpPr>
          <p:cNvPr id="3" name="Subtitle 2"/>
          <p:cNvSpPr>
            <a:spLocks noGrp="1"/>
          </p:cNvSpPr>
          <p:nvPr>
            <p:ph type="subTitle" idx="1"/>
          </p:nvPr>
        </p:nvSpPr>
        <p:spPr/>
        <p:txBody>
          <a:bodyPr/>
          <a:lstStyle/>
          <a:p>
            <a:r>
              <a:rPr lang="en-US" dirty="0" smtClean="0"/>
              <a:t>Osama </a:t>
            </a:r>
            <a:r>
              <a:rPr lang="en-US" dirty="0" err="1" smtClean="0"/>
              <a:t>Yanes</a:t>
            </a:r>
            <a:r>
              <a:rPr lang="en-US" dirty="0" smtClean="0"/>
              <a:t> M.D Anesthesia</a:t>
            </a:r>
            <a:endParaRPr lang="ar-SY"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5855" y="4077072"/>
            <a:ext cx="2924175" cy="2381250"/>
          </a:xfrm>
          <a:prstGeom prst="rect">
            <a:avLst/>
          </a:prstGeom>
        </p:spPr>
      </p:pic>
    </p:spTree>
    <p:extLst>
      <p:ext uri="{BB962C8B-B14F-4D97-AF65-F5344CB8AC3E}">
        <p14:creationId xmlns:p14="http://schemas.microsoft.com/office/powerpoint/2010/main" val="24556561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Syria Before </a:t>
            </a:r>
            <a:r>
              <a:rPr lang="en-US" dirty="0" smtClean="0"/>
              <a:t>and after </a:t>
            </a:r>
            <a:endParaRPr lang="ar-SY"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707904" y="2420888"/>
            <a:ext cx="1983051" cy="3050848"/>
          </a:xfrm>
        </p:spPr>
      </p:pic>
    </p:spTree>
    <p:extLst>
      <p:ext uri="{BB962C8B-B14F-4D97-AF65-F5344CB8AC3E}">
        <p14:creationId xmlns:p14="http://schemas.microsoft.com/office/powerpoint/2010/main" val="8036690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25650"/>
            <a:ext cx="5829300" cy="3857625"/>
          </a:xfrm>
        </p:spPr>
      </p:pic>
    </p:spTree>
    <p:extLst>
      <p:ext uri="{BB962C8B-B14F-4D97-AF65-F5344CB8AC3E}">
        <p14:creationId xmlns:p14="http://schemas.microsoft.com/office/powerpoint/2010/main" val="20288525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39873838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Abstract</a:t>
            </a:r>
            <a:endParaRPr lang="ar-SY" dirty="0"/>
          </a:p>
        </p:txBody>
      </p:sp>
      <p:sp>
        <p:nvSpPr>
          <p:cNvPr id="3" name="Content Placeholder 2"/>
          <p:cNvSpPr>
            <a:spLocks noGrp="1"/>
          </p:cNvSpPr>
          <p:nvPr>
            <p:ph idx="1"/>
          </p:nvPr>
        </p:nvSpPr>
        <p:spPr/>
        <p:txBody>
          <a:bodyPr>
            <a:normAutofit fontScale="85000" lnSpcReduction="20000"/>
          </a:bodyPr>
          <a:lstStyle/>
          <a:p>
            <a:pPr algn="l" rtl="0"/>
            <a:r>
              <a:rPr lang="en-US" dirty="0" smtClean="0"/>
              <a:t>As described by U.N.H.C.R the Syrian armed conflict is the worst humanitarian tragedy in this century .Syria is experiencing a protracted political and socioeconomic crisis that result in severe deterioration of living conditions which has also significantly eroded the health system. The armed conflict crisis in Syria is characterized by high number of trauma cases still other  surgical health require care and varies between government and none government areas in general .</a:t>
            </a:r>
          </a:p>
          <a:p>
            <a:pPr algn="l" rtl="0"/>
            <a:r>
              <a:rPr lang="en-US" dirty="0" smtClean="0"/>
              <a:t>A descriptive study with direct examining of the </a:t>
            </a:r>
            <a:r>
              <a:rPr lang="en-US" dirty="0" err="1" smtClean="0"/>
              <a:t>recrds</a:t>
            </a:r>
            <a:r>
              <a:rPr lang="en-US" dirty="0" smtClean="0"/>
              <a:t> in a of ministry of health hospital IBN –ALNAFES Hospital which is located at the north site of Damascus . Where it serves all cases Anesthesia challenging difficulties of crisis ( frequent shelling attacks and bombing , terrorist act ).</a:t>
            </a:r>
          </a:p>
        </p:txBody>
      </p:sp>
    </p:spTree>
    <p:extLst>
      <p:ext uri="{BB962C8B-B14F-4D97-AF65-F5344CB8AC3E}">
        <p14:creationId xmlns:p14="http://schemas.microsoft.com/office/powerpoint/2010/main" val="17526035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4190"/>
            <a:ext cx="8229600" cy="1143000"/>
          </a:xfrm>
        </p:spPr>
        <p:txBody>
          <a:bodyPr/>
          <a:lstStyle/>
          <a:p>
            <a:pPr rtl="0"/>
            <a:r>
              <a:rPr lang="en-US" dirty="0" smtClean="0"/>
              <a:t>Abstract Cont.,   </a:t>
            </a:r>
            <a:endParaRPr lang="ar-SY" dirty="0"/>
          </a:p>
        </p:txBody>
      </p:sp>
      <p:sp>
        <p:nvSpPr>
          <p:cNvPr id="3" name="Content Placeholder 2"/>
          <p:cNvSpPr>
            <a:spLocks noGrp="1"/>
          </p:cNvSpPr>
          <p:nvPr>
            <p:ph idx="1"/>
          </p:nvPr>
        </p:nvSpPr>
        <p:spPr/>
        <p:txBody>
          <a:bodyPr>
            <a:normAutofit fontScale="92500" lnSpcReduction="20000"/>
          </a:bodyPr>
          <a:lstStyle/>
          <a:p>
            <a:pPr algn="l" rtl="0"/>
            <a:r>
              <a:rPr lang="en-US" dirty="0" smtClean="0"/>
              <a:t> Anesthesia care was assured through strict adherence of a minimu7m of sanitation  availability of essential disposals , adequate infrastructure , adequate water , drugs and equipment for anesthesia procedures , and capability for blood transfusion .</a:t>
            </a:r>
          </a:p>
          <a:p>
            <a:pPr algn="l" rtl="0"/>
            <a:r>
              <a:rPr lang="en-US" dirty="0" smtClean="0"/>
              <a:t>During the study period (Jan-</a:t>
            </a:r>
            <a:r>
              <a:rPr lang="en-US" dirty="0" err="1" smtClean="0"/>
              <a:t>sept</a:t>
            </a:r>
            <a:r>
              <a:rPr lang="en-US" dirty="0" smtClean="0"/>
              <a:t> 2015) ,  700 anesthesia were performed 65% males , </a:t>
            </a:r>
            <a:r>
              <a:rPr lang="en-US" dirty="0" err="1" smtClean="0"/>
              <a:t>midian</a:t>
            </a:r>
            <a:r>
              <a:rPr lang="en-US" dirty="0" smtClean="0"/>
              <a:t> age was 25 years , violent trauma was the most common surgical indication also selected regular operation .</a:t>
            </a:r>
          </a:p>
          <a:p>
            <a:pPr algn="l" rtl="0"/>
            <a:r>
              <a:rPr lang="en-US" dirty="0" smtClean="0"/>
              <a:t>Local ,regional , general anesthesia and combinations were performed with or without intubation .</a:t>
            </a:r>
          </a:p>
        </p:txBody>
      </p:sp>
    </p:spTree>
    <p:extLst>
      <p:ext uri="{BB962C8B-B14F-4D97-AF65-F5344CB8AC3E}">
        <p14:creationId xmlns:p14="http://schemas.microsoft.com/office/powerpoint/2010/main" val="29599137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Abstract cont.,</a:t>
            </a:r>
            <a:endParaRPr lang="ar-SY" dirty="0"/>
          </a:p>
        </p:txBody>
      </p:sp>
      <p:sp>
        <p:nvSpPr>
          <p:cNvPr id="3" name="Content Placeholder 2"/>
          <p:cNvSpPr>
            <a:spLocks noGrp="1"/>
          </p:cNvSpPr>
          <p:nvPr>
            <p:ph idx="1"/>
          </p:nvPr>
        </p:nvSpPr>
        <p:spPr/>
        <p:txBody>
          <a:bodyPr>
            <a:normAutofit fontScale="92500" lnSpcReduction="20000"/>
          </a:bodyPr>
          <a:lstStyle/>
          <a:p>
            <a:pPr algn="just" rtl="0"/>
            <a:r>
              <a:rPr lang="en-US" dirty="0"/>
              <a:t>AS an overall view comparing to none-government hospitals or health centers areas  1-hospital quality and the outcome results of  anesthesia  and surgery were within the good standards with low mortality and complications 2-regional anesthesia were frequently used 3-ketamine used for its advantages with or without midazolam . 4-availability of adequate anesthesia staff and equipped hospital facilitate </a:t>
            </a:r>
            <a:r>
              <a:rPr lang="en-US" dirty="0" smtClean="0"/>
              <a:t>serving </a:t>
            </a:r>
            <a:r>
              <a:rPr lang="en-US" dirty="0"/>
              <a:t>both military and civil cases .</a:t>
            </a:r>
          </a:p>
          <a:p>
            <a:pPr algn="just" rtl="0"/>
            <a:r>
              <a:rPr lang="en-US" dirty="0"/>
              <a:t>Different  medical   reports show that the none-government areas have different level of service  depending on many separate or combined factors .   </a:t>
            </a:r>
            <a:endParaRPr lang="ar-SY" dirty="0"/>
          </a:p>
          <a:p>
            <a:pPr algn="just"/>
            <a:endParaRPr lang="ar-SY" dirty="0"/>
          </a:p>
        </p:txBody>
      </p:sp>
    </p:spTree>
    <p:extLst>
      <p:ext uri="{BB962C8B-B14F-4D97-AF65-F5344CB8AC3E}">
        <p14:creationId xmlns:p14="http://schemas.microsoft.com/office/powerpoint/2010/main" val="19661979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is the 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14445689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Introduction</a:t>
            </a:r>
            <a:endParaRPr lang="ar-SY" dirty="0"/>
          </a:p>
        </p:txBody>
      </p:sp>
      <p:sp>
        <p:nvSpPr>
          <p:cNvPr id="3" name="Content Placeholder 2"/>
          <p:cNvSpPr>
            <a:spLocks noGrp="1"/>
          </p:cNvSpPr>
          <p:nvPr>
            <p:ph idx="1"/>
          </p:nvPr>
        </p:nvSpPr>
        <p:spPr/>
        <p:txBody>
          <a:bodyPr>
            <a:normAutofit fontScale="85000" lnSpcReduction="10000"/>
          </a:bodyPr>
          <a:lstStyle/>
          <a:p>
            <a:pPr algn="l" rtl="0"/>
            <a:r>
              <a:rPr lang="en-US" b="1" dirty="0" smtClean="0"/>
              <a:t>It </a:t>
            </a:r>
            <a:r>
              <a:rPr lang="en-US" b="1" dirty="0"/>
              <a:t>is been more than seven years since the Crises in Syria started. AS described by  U.N.H.C.R the  Syrian armed conflict  is the worst humanitarian tragedy in this century .While VALERIE AMOS U.N Chief for Humanitarian affairs  says </a:t>
            </a:r>
            <a:r>
              <a:rPr lang="en-US" b="1" dirty="0" smtClean="0"/>
              <a:t>(7 </a:t>
            </a:r>
            <a:r>
              <a:rPr lang="en-US" b="1" dirty="0"/>
              <a:t>)  …. EVERY TIME we use a new figure in relation to the Syrian crisis we say that it is unprecedented. We have run out of wards to fully explain the brutality of violence and callous disregard for human's life which is hall mark  As a sequences of the crisis heath care deteriorated, which varies in different areas. Anesthesia as an important specialty also affected. A report details Syria health collapse where metal knockout instead of anesthesia has been used (5). </a:t>
            </a:r>
            <a:endParaRPr lang="ar-SY" b="1" dirty="0"/>
          </a:p>
        </p:txBody>
      </p:sp>
    </p:spTree>
    <p:extLst>
      <p:ext uri="{BB962C8B-B14F-4D97-AF65-F5344CB8AC3E}">
        <p14:creationId xmlns:p14="http://schemas.microsoft.com/office/powerpoint/2010/main" val="29745218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is 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1680" y="1988840"/>
            <a:ext cx="5829300" cy="3886200"/>
          </a:xfrm>
        </p:spPr>
      </p:pic>
    </p:spTree>
    <p:extLst>
      <p:ext uri="{BB962C8B-B14F-4D97-AF65-F5344CB8AC3E}">
        <p14:creationId xmlns:p14="http://schemas.microsoft.com/office/powerpoint/2010/main" val="29517355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cont.,</a:t>
            </a:r>
            <a:endParaRPr lang="ar-SY" dirty="0"/>
          </a:p>
        </p:txBody>
      </p:sp>
      <p:sp>
        <p:nvSpPr>
          <p:cNvPr id="3" name="Content Placeholder 2"/>
          <p:cNvSpPr>
            <a:spLocks noGrp="1"/>
          </p:cNvSpPr>
          <p:nvPr>
            <p:ph idx="1"/>
          </p:nvPr>
        </p:nvSpPr>
        <p:spPr/>
        <p:txBody>
          <a:bodyPr>
            <a:normAutofit lnSpcReduction="10000"/>
          </a:bodyPr>
          <a:lstStyle/>
          <a:p>
            <a:pPr algn="just" rtl="0"/>
            <a:r>
              <a:rPr lang="en-US" sz="2400" dirty="0" smtClean="0"/>
              <a:t>Also the Anesthesia </a:t>
            </a:r>
            <a:r>
              <a:rPr lang="en-US" sz="2400" dirty="0"/>
              <a:t>in Syria is being done by lower infrastructure workers pursuing instruction (6).  In this article we study the effect of crisis on Anesthesia as a part of health care in the</a:t>
            </a:r>
          </a:p>
          <a:p>
            <a:pPr algn="just" rtl="0"/>
            <a:r>
              <a:rPr lang="en-US" sz="2400" dirty="0" smtClean="0"/>
              <a:t>At the government </a:t>
            </a:r>
            <a:r>
              <a:rPr lang="en-US" sz="2400" dirty="0"/>
              <a:t>side as an example </a:t>
            </a:r>
            <a:r>
              <a:rPr lang="en-US" sz="2400" dirty="0" err="1" smtClean="0"/>
              <a:t>Ibn</a:t>
            </a:r>
            <a:r>
              <a:rPr lang="en-US" sz="2400" dirty="0" smtClean="0"/>
              <a:t> Al-</a:t>
            </a:r>
            <a:r>
              <a:rPr lang="en-US" sz="2400" dirty="0" err="1" smtClean="0"/>
              <a:t>nafees</a:t>
            </a:r>
            <a:r>
              <a:rPr lang="en-US" sz="2400" dirty="0" smtClean="0"/>
              <a:t> Hospital </a:t>
            </a:r>
            <a:r>
              <a:rPr lang="en-US" sz="2400" dirty="0"/>
              <a:t>while in the </a:t>
            </a:r>
            <a:r>
              <a:rPr lang="en-US" sz="2400" dirty="0" smtClean="0"/>
              <a:t>non-government  </a:t>
            </a:r>
            <a:r>
              <a:rPr lang="en-US" sz="2400" dirty="0"/>
              <a:t>we depend on different reports from different agencies or organizations or journals . , Damascus  city which Is the capital of Syria  where </a:t>
            </a:r>
            <a:r>
              <a:rPr lang="en-US" sz="2400" dirty="0" err="1"/>
              <a:t>Ibn</a:t>
            </a:r>
            <a:r>
              <a:rPr lang="en-US" sz="2400" dirty="0"/>
              <a:t> </a:t>
            </a:r>
            <a:r>
              <a:rPr lang="en-US" sz="2400" dirty="0" err="1"/>
              <a:t>Alnafees</a:t>
            </a:r>
            <a:r>
              <a:rPr lang="en-US" sz="2400" dirty="0"/>
              <a:t> Hospital located at the northern site is characterized and Famous as trade center through all periods of history till now and it is not a problem to provide hospitals with the necessary materials or equipment</a:t>
            </a:r>
          </a:p>
          <a:p>
            <a:pPr algn="l" rtl="0"/>
            <a:endParaRPr lang="ar-SY" dirty="0"/>
          </a:p>
        </p:txBody>
      </p:sp>
    </p:spTree>
    <p:extLst>
      <p:ext uri="{BB962C8B-B14F-4D97-AF65-F5344CB8AC3E}">
        <p14:creationId xmlns:p14="http://schemas.microsoft.com/office/powerpoint/2010/main" val="28591044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20645501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8640"/>
            <a:ext cx="8229600" cy="1143000"/>
          </a:xfrm>
        </p:spPr>
        <p:txBody>
          <a:bodyPr/>
          <a:lstStyle/>
          <a:p>
            <a:r>
              <a:rPr lang="en-US" dirty="0" smtClean="0"/>
              <a:t>Introduction Cont.</a:t>
            </a:r>
            <a:endParaRPr lang="ar-SY" dirty="0"/>
          </a:p>
        </p:txBody>
      </p:sp>
      <p:sp>
        <p:nvSpPr>
          <p:cNvPr id="3" name="Content Placeholder 2"/>
          <p:cNvSpPr>
            <a:spLocks noGrp="1"/>
          </p:cNvSpPr>
          <p:nvPr>
            <p:ph idx="1"/>
          </p:nvPr>
        </p:nvSpPr>
        <p:spPr/>
        <p:txBody>
          <a:bodyPr>
            <a:normAutofit fontScale="77500" lnSpcReduction="20000"/>
          </a:bodyPr>
          <a:lstStyle/>
          <a:p>
            <a:pPr algn="l" rtl="0"/>
            <a:r>
              <a:rPr lang="en-US" dirty="0" smtClean="0"/>
              <a:t>Both </a:t>
            </a:r>
            <a:r>
              <a:rPr lang="en-US" dirty="0"/>
              <a:t>military and civil regular cases are accepted which put additional pressure and effort on all hospital facilities …But  still the challenging difficulties of crises is present because of the frequent chilling attacks and bombings also the many terrorist acts and attacks and acts which lead to  affect so many civilians in the city  even children, women,  and elders . So it is clear that we have in the crises in Syria a situation of disaster because of armed conflict which is characterized by  (11)</a:t>
            </a:r>
          </a:p>
          <a:p>
            <a:pPr algn="l" rtl="0"/>
            <a:r>
              <a:rPr lang="en-US" dirty="0" smtClean="0"/>
              <a:t>1-high </a:t>
            </a:r>
            <a:r>
              <a:rPr lang="en-US" dirty="0"/>
              <a:t>of trauma</a:t>
            </a:r>
          </a:p>
          <a:p>
            <a:pPr algn="l" rtl="0"/>
            <a:r>
              <a:rPr lang="en-US" dirty="0"/>
              <a:t>2-scarcity of human resources</a:t>
            </a:r>
          </a:p>
          <a:p>
            <a:pPr algn="l" rtl="0"/>
            <a:r>
              <a:rPr lang="en-US" dirty="0"/>
              <a:t>3-damaged infrastructure</a:t>
            </a:r>
          </a:p>
          <a:p>
            <a:pPr algn="l" rtl="0"/>
            <a:r>
              <a:rPr lang="en-US" dirty="0"/>
              <a:t>4-destruction of facilities</a:t>
            </a:r>
          </a:p>
          <a:p>
            <a:pPr algn="l" rtl="0"/>
            <a:r>
              <a:rPr lang="en-US" dirty="0"/>
              <a:t>5-transportation and the availability to reach the hospital .</a:t>
            </a:r>
          </a:p>
          <a:p>
            <a:pPr algn="l" rtl="0"/>
            <a:r>
              <a:rPr lang="en-US" dirty="0" smtClean="0"/>
              <a:t>6- technique which fit in disaster type techniques.</a:t>
            </a:r>
            <a:endParaRPr lang="en-US" dirty="0"/>
          </a:p>
          <a:p>
            <a:pPr algn="l" rtl="0"/>
            <a:endParaRPr lang="en-US" dirty="0"/>
          </a:p>
          <a:p>
            <a:pPr algn="l" rtl="0"/>
            <a:endParaRPr lang="ar-SY" dirty="0"/>
          </a:p>
        </p:txBody>
      </p:sp>
    </p:spTree>
    <p:extLst>
      <p:ext uri="{BB962C8B-B14F-4D97-AF65-F5344CB8AC3E}">
        <p14:creationId xmlns:p14="http://schemas.microsoft.com/office/powerpoint/2010/main" val="8118986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8383631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r>
              <a:rPr lang="en-US" dirty="0" err="1" smtClean="0"/>
              <a:t>Cont</a:t>
            </a:r>
            <a:endParaRPr lang="ar-SY" dirty="0"/>
          </a:p>
        </p:txBody>
      </p:sp>
      <p:sp>
        <p:nvSpPr>
          <p:cNvPr id="3" name="Content Placeholder 2"/>
          <p:cNvSpPr>
            <a:spLocks noGrp="1"/>
          </p:cNvSpPr>
          <p:nvPr>
            <p:ph idx="1"/>
          </p:nvPr>
        </p:nvSpPr>
        <p:spPr/>
        <p:txBody>
          <a:bodyPr>
            <a:normAutofit fontScale="62500" lnSpcReduction="20000"/>
          </a:bodyPr>
          <a:lstStyle/>
          <a:p>
            <a:pPr algn="l" rtl="0"/>
            <a:r>
              <a:rPr lang="en-US" dirty="0"/>
              <a:t>In allover Syria we can consider 2 major areas the first under the government control while the second is out of the government control   ( which controlled by different variety of  armed groups  ) . Medical services and health care are managed and supported by the government in its side while on the other side:</a:t>
            </a:r>
          </a:p>
          <a:p>
            <a:pPr algn="l" rtl="0"/>
            <a:r>
              <a:rPr lang="en-US" dirty="0" smtClean="0"/>
              <a:t>1-W.H.O  </a:t>
            </a:r>
            <a:r>
              <a:rPr lang="en-US" dirty="0" err="1" smtClean="0"/>
              <a:t>sworld</a:t>
            </a:r>
            <a:r>
              <a:rPr lang="en-US" dirty="0" smtClean="0"/>
              <a:t> health organization</a:t>
            </a:r>
            <a:endParaRPr lang="en-US" dirty="0"/>
          </a:p>
          <a:p>
            <a:pPr algn="l" rtl="0"/>
            <a:r>
              <a:rPr lang="en-US" dirty="0"/>
              <a:t>2-M.S.F   Doctors without Borders .</a:t>
            </a:r>
          </a:p>
          <a:p>
            <a:pPr algn="l" rtl="0"/>
            <a:r>
              <a:rPr lang="en-US" dirty="0"/>
              <a:t>3-S.A.M.S   Syrian American Medical Society . </a:t>
            </a:r>
          </a:p>
          <a:p>
            <a:pPr algn="l" rtl="0"/>
            <a:r>
              <a:rPr lang="en-US" dirty="0"/>
              <a:t>4. G.H.E.F</a:t>
            </a:r>
          </a:p>
          <a:p>
            <a:pPr algn="l" rtl="0"/>
            <a:r>
              <a:rPr lang="en-US" dirty="0"/>
              <a:t>5-Syrian British Medical Society</a:t>
            </a:r>
          </a:p>
          <a:p>
            <a:pPr algn="l" rtl="0"/>
            <a:r>
              <a:rPr lang="en-US" dirty="0"/>
              <a:t>6-S.I.C.H   Syrian international coalition for health.</a:t>
            </a:r>
          </a:p>
          <a:p>
            <a:pPr algn="l" rtl="0"/>
            <a:r>
              <a:rPr lang="en-US" dirty="0"/>
              <a:t>The quality and health care at the government areas proved to be much better </a:t>
            </a:r>
            <a:r>
              <a:rPr lang="en-US" dirty="0" smtClean="0"/>
              <a:t>( 1,2,7,9,10) </a:t>
            </a:r>
            <a:r>
              <a:rPr lang="en-US" dirty="0"/>
              <a:t>	</a:t>
            </a:r>
          </a:p>
          <a:p>
            <a:pPr algn="l" rtl="0"/>
            <a:r>
              <a:rPr lang="en-US" dirty="0"/>
              <a:t>Recent findings by doctors without borders  (M.S.F) has proven that even in precaution situation, safe administration of anesthesia is possible  and  ,  do not harm principle , can and must be Upheld. Anesthesia providers need to recognize the difficulties linked to these contexts.</a:t>
            </a:r>
          </a:p>
          <a:p>
            <a:pPr algn="l" rtl="0"/>
            <a:r>
              <a:rPr lang="en-US" dirty="0" smtClean="0"/>
              <a:t>Resource  </a:t>
            </a:r>
            <a:r>
              <a:rPr lang="en-US" dirty="0"/>
              <a:t>requirements and the aid </a:t>
            </a:r>
            <a:r>
              <a:rPr lang="en-US" dirty="0" smtClean="0"/>
              <a:t>response (6,7)</a:t>
            </a:r>
            <a:endParaRPr lang="en-US" dirty="0"/>
          </a:p>
        </p:txBody>
      </p:sp>
    </p:spTree>
    <p:extLst>
      <p:ext uri="{BB962C8B-B14F-4D97-AF65-F5344CB8AC3E}">
        <p14:creationId xmlns:p14="http://schemas.microsoft.com/office/powerpoint/2010/main" val="29357805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57350" y="2001837"/>
            <a:ext cx="5829300" cy="3905250"/>
          </a:xfrm>
        </p:spPr>
      </p:pic>
    </p:spTree>
    <p:extLst>
      <p:ext uri="{BB962C8B-B14F-4D97-AF65-F5344CB8AC3E}">
        <p14:creationId xmlns:p14="http://schemas.microsoft.com/office/powerpoint/2010/main" val="36705133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r>
              <a:rPr lang="en-US" dirty="0" err="1" smtClean="0"/>
              <a:t>Cont</a:t>
            </a:r>
            <a:endParaRPr lang="ar-SY" dirty="0"/>
          </a:p>
        </p:txBody>
      </p:sp>
      <p:sp>
        <p:nvSpPr>
          <p:cNvPr id="3" name="Content Placeholder 2"/>
          <p:cNvSpPr>
            <a:spLocks noGrp="1"/>
          </p:cNvSpPr>
          <p:nvPr>
            <p:ph idx="1"/>
          </p:nvPr>
        </p:nvSpPr>
        <p:spPr/>
        <p:txBody>
          <a:bodyPr>
            <a:normAutofit fontScale="92500" lnSpcReduction="20000"/>
          </a:bodyPr>
          <a:lstStyle/>
          <a:p>
            <a:pPr algn="l" rtl="0"/>
            <a:r>
              <a:rPr lang="en-US" dirty="0"/>
              <a:t>In developing countries qualified surgical and anesthesia providers are typically rare to none existent and  this storage is also introduced in a lack of minimal infrastructure an supplies to perform surgical activities in general if availability of anesthesia provider is far more difficult, in turn restricting the possibilities of surgical care and in some conditions even making it  dangerous   . this is a common reality in resource –poor </a:t>
            </a:r>
            <a:r>
              <a:rPr lang="en-US" dirty="0" smtClean="0"/>
              <a:t>setting, through </a:t>
            </a:r>
            <a:r>
              <a:rPr lang="en-US" dirty="0"/>
              <a:t>recent reports suggest </a:t>
            </a:r>
            <a:r>
              <a:rPr lang="en-US" dirty="0" smtClean="0"/>
              <a:t>an improvement of condition for the provision of anesthesia in some developing counties such Syria but this is basically in the capital Damascus not all parts of the country. (6,7,9).</a:t>
            </a:r>
            <a:endParaRPr lang="ar-SY" dirty="0"/>
          </a:p>
        </p:txBody>
      </p:sp>
    </p:spTree>
    <p:extLst>
      <p:ext uri="{BB962C8B-B14F-4D97-AF65-F5344CB8AC3E}">
        <p14:creationId xmlns:p14="http://schemas.microsoft.com/office/powerpoint/2010/main" val="23088932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0606" y="1600200"/>
            <a:ext cx="7062787" cy="4708525"/>
          </a:xfrm>
        </p:spPr>
      </p:pic>
    </p:spTree>
    <p:extLst>
      <p:ext uri="{BB962C8B-B14F-4D97-AF65-F5344CB8AC3E}">
        <p14:creationId xmlns:p14="http://schemas.microsoft.com/office/powerpoint/2010/main" val="41835142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ar-SY" dirty="0"/>
          </a:p>
        </p:txBody>
      </p:sp>
      <p:sp>
        <p:nvSpPr>
          <p:cNvPr id="3" name="Content Placeholder 2"/>
          <p:cNvSpPr>
            <a:spLocks noGrp="1"/>
          </p:cNvSpPr>
          <p:nvPr>
            <p:ph idx="1"/>
          </p:nvPr>
        </p:nvSpPr>
        <p:spPr/>
        <p:txBody>
          <a:bodyPr>
            <a:normAutofit fontScale="85000" lnSpcReduction="10000"/>
          </a:bodyPr>
          <a:lstStyle/>
          <a:p>
            <a:pPr algn="l" rtl="0"/>
            <a:r>
              <a:rPr lang="en-US" dirty="0" smtClean="0"/>
              <a:t>A descriptive study of 700 cases had different types of anesthesia ,-at IBN-AL NAFEES</a:t>
            </a:r>
            <a:endParaRPr lang="en-US" dirty="0"/>
          </a:p>
          <a:p>
            <a:pPr algn="l" rtl="0"/>
            <a:endParaRPr lang="en-US" dirty="0" smtClean="0"/>
          </a:p>
          <a:p>
            <a:pPr algn="l" rtl="0"/>
            <a:endParaRPr lang="en-US" dirty="0"/>
          </a:p>
          <a:p>
            <a:pPr algn="l" rtl="0"/>
            <a:endParaRPr lang="en-US" dirty="0" smtClean="0"/>
          </a:p>
          <a:p>
            <a:pPr algn="l" rtl="0"/>
            <a:r>
              <a:rPr lang="en-US" dirty="0" smtClean="0"/>
              <a:t>IBN –AL </a:t>
            </a:r>
            <a:r>
              <a:rPr lang="en-US" dirty="0" err="1" smtClean="0"/>
              <a:t>Nafees</a:t>
            </a:r>
            <a:r>
              <a:rPr lang="en-US" dirty="0" smtClean="0"/>
              <a:t> </a:t>
            </a:r>
            <a:r>
              <a:rPr lang="en-US" dirty="0" err="1" smtClean="0"/>
              <a:t>Hospitl</a:t>
            </a:r>
            <a:r>
              <a:rPr lang="en-US" dirty="0" smtClean="0"/>
              <a:t> is a government hospital which managed , directed and belongs to the ministry of health (M.O.H) of Syria. It is 200 beds hospital which serves 1-All general abdominal surgeries including laparoscopic surgeries . 2-Orthopedic surgeries 3-E.N.T Surgeries 3- Neurosurgeries 4-Maxilofacial Surgeries 5-thorcic surgery 6- surgical intensive care 7-vascular surgery .(13)</a:t>
            </a:r>
            <a:endParaRPr lang="ar-SY"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59832" y="2348880"/>
            <a:ext cx="1889760" cy="1005840"/>
          </a:xfrm>
          <a:prstGeom prst="rect">
            <a:avLst/>
          </a:prstGeom>
        </p:spPr>
      </p:pic>
    </p:spTree>
    <p:extLst>
      <p:ext uri="{BB962C8B-B14F-4D97-AF65-F5344CB8AC3E}">
        <p14:creationId xmlns:p14="http://schemas.microsoft.com/office/powerpoint/2010/main" val="4750137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06600"/>
            <a:ext cx="5829300" cy="3895725"/>
          </a:xfrm>
        </p:spPr>
      </p:pic>
    </p:spTree>
    <p:extLst>
      <p:ext uri="{BB962C8B-B14F-4D97-AF65-F5344CB8AC3E}">
        <p14:creationId xmlns:p14="http://schemas.microsoft.com/office/powerpoint/2010/main" val="29393314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cont.,</a:t>
            </a:r>
            <a:endParaRPr lang="ar-SY" dirty="0"/>
          </a:p>
        </p:txBody>
      </p:sp>
      <p:sp>
        <p:nvSpPr>
          <p:cNvPr id="3" name="Content Placeholder 2"/>
          <p:cNvSpPr>
            <a:spLocks noGrp="1"/>
          </p:cNvSpPr>
          <p:nvPr>
            <p:ph idx="1"/>
          </p:nvPr>
        </p:nvSpPr>
        <p:spPr/>
        <p:txBody>
          <a:bodyPr>
            <a:normAutofit fontScale="92500" lnSpcReduction="20000"/>
          </a:bodyPr>
          <a:lstStyle/>
          <a:p>
            <a:pPr algn="just" rtl="0"/>
            <a:r>
              <a:rPr lang="en-US" dirty="0" smtClean="0"/>
              <a:t>During the period from Jan 2015 -  Sept 2015 different surgeries were done and anesthesia was performed in different possible ways .(13)</a:t>
            </a:r>
          </a:p>
          <a:p>
            <a:pPr algn="just" rtl="0"/>
            <a:r>
              <a:rPr lang="en-US" dirty="0" smtClean="0"/>
              <a:t>67% males 33% females, average age was 25 years. </a:t>
            </a:r>
          </a:p>
          <a:p>
            <a:pPr algn="just" rtl="0"/>
            <a:r>
              <a:rPr lang="en-US" dirty="0" smtClean="0"/>
              <a:t>During this period cases were mostly violent trauma , abdominal surgery both upper and lower  ( violent and none violent) of the violent orthopedic were the major cases while of the none  violent abdominal were the highest  number  of cases other cases such head injuries face injuries and neurosurgical cases still available with different numbers depend on the cause and place and nature of the armed offence vascular surgery can accompany any injury .</a:t>
            </a:r>
          </a:p>
          <a:p>
            <a:pPr algn="just" rtl="0"/>
            <a:endParaRPr lang="ar-SY" dirty="0"/>
          </a:p>
        </p:txBody>
      </p:sp>
    </p:spTree>
    <p:extLst>
      <p:ext uri="{BB962C8B-B14F-4D97-AF65-F5344CB8AC3E}">
        <p14:creationId xmlns:p14="http://schemas.microsoft.com/office/powerpoint/2010/main" val="9435716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57350" y="1949450"/>
            <a:ext cx="5829300" cy="4010025"/>
          </a:xfrm>
        </p:spPr>
      </p:pic>
    </p:spTree>
    <p:extLst>
      <p:ext uri="{BB962C8B-B14F-4D97-AF65-F5344CB8AC3E}">
        <p14:creationId xmlns:p14="http://schemas.microsoft.com/office/powerpoint/2010/main" val="26113384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a:t>
            </a:r>
            <a:r>
              <a:rPr lang="en-US" dirty="0" err="1" smtClean="0"/>
              <a:t>cont</a:t>
            </a:r>
            <a:r>
              <a:rPr lang="en-US" smtClean="0"/>
              <a:t>,  table 1</a:t>
            </a:r>
            <a:endParaRPr lang="ar-SY" dirty="0"/>
          </a:p>
        </p:txBody>
      </p:sp>
      <p:sp>
        <p:nvSpPr>
          <p:cNvPr id="3" name="Content Placeholder 2"/>
          <p:cNvSpPr>
            <a:spLocks noGrp="1"/>
          </p:cNvSpPr>
          <p:nvPr>
            <p:ph idx="1"/>
          </p:nvPr>
        </p:nvSpPr>
        <p:spPr/>
        <p:txBody>
          <a:bodyPr/>
          <a:lstStyle/>
          <a:p>
            <a:pPr algn="l" rtl="0"/>
            <a:r>
              <a:rPr lang="en-US" dirty="0" smtClean="0"/>
              <a:t>Table 1   Sex</a:t>
            </a:r>
          </a:p>
          <a:p>
            <a:endParaRPr lang="ar-SY" dirty="0"/>
          </a:p>
        </p:txBody>
      </p:sp>
      <p:graphicFrame>
        <p:nvGraphicFramePr>
          <p:cNvPr id="4" name="Table 3"/>
          <p:cNvGraphicFramePr>
            <a:graphicFrameLocks noGrp="1"/>
          </p:cNvGraphicFramePr>
          <p:nvPr>
            <p:extLst>
              <p:ext uri="{D42A27DB-BD31-4B8C-83A1-F6EECF244321}">
                <p14:modId xmlns:p14="http://schemas.microsoft.com/office/powerpoint/2010/main" val="100994684"/>
              </p:ext>
            </p:extLst>
          </p:nvPr>
        </p:nvGraphicFramePr>
        <p:xfrm>
          <a:off x="1115616" y="2420888"/>
          <a:ext cx="6096000" cy="3908400"/>
        </p:xfrm>
        <a:graphic>
          <a:graphicData uri="http://schemas.openxmlformats.org/drawingml/2006/table">
            <a:tbl>
              <a:tblPr rtl="1" firstRow="1" bandRow="1">
                <a:tableStyleId>{2A488322-F2BA-4B5B-9748-0D474271808F}</a:tableStyleId>
              </a:tblPr>
              <a:tblGrid>
                <a:gridCol w="3048000"/>
                <a:gridCol w="3048000"/>
              </a:tblGrid>
              <a:tr h="1008112">
                <a:tc>
                  <a:txBody>
                    <a:bodyPr/>
                    <a:lstStyle/>
                    <a:p>
                      <a:pPr rtl="1"/>
                      <a:r>
                        <a:rPr lang="en-US" dirty="0" smtClean="0"/>
                        <a:t>n%</a:t>
                      </a:r>
                      <a:endParaRPr lang="ar-SY" dirty="0"/>
                    </a:p>
                  </a:txBody>
                  <a:tcPr/>
                </a:tc>
                <a:tc>
                  <a:txBody>
                    <a:bodyPr/>
                    <a:lstStyle/>
                    <a:p>
                      <a:pPr algn="l" rtl="0"/>
                      <a:r>
                        <a:rPr lang="en-US" dirty="0" smtClean="0"/>
                        <a:t>variable</a:t>
                      </a:r>
                      <a:endParaRPr lang="ar-SY" dirty="0"/>
                    </a:p>
                  </a:txBody>
                  <a:tcPr/>
                </a:tc>
              </a:tr>
              <a:tr h="421248">
                <a:tc>
                  <a:txBody>
                    <a:bodyPr/>
                    <a:lstStyle/>
                    <a:p>
                      <a:pPr rtl="1"/>
                      <a:endParaRPr lang="ar-SY"/>
                    </a:p>
                  </a:txBody>
                  <a:tcPr/>
                </a:tc>
                <a:tc>
                  <a:txBody>
                    <a:bodyPr/>
                    <a:lstStyle/>
                    <a:p>
                      <a:pPr rtl="1"/>
                      <a:endParaRPr lang="ar-SY"/>
                    </a:p>
                  </a:txBody>
                  <a:tcPr/>
                </a:tc>
              </a:tr>
              <a:tr h="370840">
                <a:tc>
                  <a:txBody>
                    <a:bodyPr/>
                    <a:lstStyle/>
                    <a:p>
                      <a:pPr rtl="1"/>
                      <a:r>
                        <a:rPr lang="en-US" dirty="0" smtClean="0"/>
                        <a:t>700 cases  100%</a:t>
                      </a:r>
                    </a:p>
                    <a:p>
                      <a:pPr rtl="1"/>
                      <a:endParaRPr lang="en-US" dirty="0" smtClean="0"/>
                    </a:p>
                    <a:p>
                      <a:pPr rtl="1"/>
                      <a:endParaRPr lang="en-US" dirty="0" smtClean="0"/>
                    </a:p>
                    <a:p>
                      <a:pPr rtl="1"/>
                      <a:r>
                        <a:rPr lang="en-US" dirty="0" smtClean="0"/>
                        <a:t>33%</a:t>
                      </a:r>
                    </a:p>
                    <a:p>
                      <a:pPr rtl="1"/>
                      <a:r>
                        <a:rPr lang="en-US" dirty="0" smtClean="0"/>
                        <a:t>67%</a:t>
                      </a:r>
                    </a:p>
                  </a:txBody>
                  <a:tcPr/>
                </a:tc>
                <a:tc>
                  <a:txBody>
                    <a:bodyPr/>
                    <a:lstStyle/>
                    <a:p>
                      <a:pPr algn="l" rtl="0"/>
                      <a:r>
                        <a:rPr lang="en-US" dirty="0" smtClean="0"/>
                        <a:t>Total</a:t>
                      </a:r>
                    </a:p>
                    <a:p>
                      <a:pPr algn="l" rtl="0"/>
                      <a:endParaRPr lang="en-US" dirty="0" smtClean="0"/>
                    </a:p>
                    <a:p>
                      <a:pPr algn="l" rtl="0"/>
                      <a:r>
                        <a:rPr lang="en-US" dirty="0" smtClean="0"/>
                        <a:t>SEX</a:t>
                      </a:r>
                    </a:p>
                    <a:p>
                      <a:pPr algn="l" rtl="0"/>
                      <a:r>
                        <a:rPr lang="en-US" dirty="0" smtClean="0"/>
                        <a:t>Female</a:t>
                      </a:r>
                    </a:p>
                    <a:p>
                      <a:pPr algn="l" rtl="0"/>
                      <a:r>
                        <a:rPr lang="en-US" dirty="0" smtClean="0"/>
                        <a:t>Male</a:t>
                      </a:r>
                    </a:p>
                    <a:p>
                      <a:pPr algn="l" rtl="0"/>
                      <a:endParaRPr lang="ar-SY" dirty="0"/>
                    </a:p>
                  </a:txBody>
                  <a:tcPr/>
                </a:tc>
              </a:tr>
              <a:tr h="370840">
                <a:tc>
                  <a:txBody>
                    <a:bodyPr/>
                    <a:lstStyle/>
                    <a:p>
                      <a:pPr rtl="1"/>
                      <a:endParaRPr lang="ar-SY"/>
                    </a:p>
                  </a:txBody>
                  <a:tcPr/>
                </a:tc>
                <a:tc>
                  <a:txBody>
                    <a:bodyPr/>
                    <a:lstStyle/>
                    <a:p>
                      <a:pPr rtl="1"/>
                      <a:endParaRPr lang="ar-SY"/>
                    </a:p>
                  </a:txBody>
                  <a:tcPr/>
                </a:tc>
              </a:tr>
              <a:tr h="370840">
                <a:tc>
                  <a:txBody>
                    <a:bodyPr/>
                    <a:lstStyle/>
                    <a:p>
                      <a:pPr rtl="1"/>
                      <a:endParaRPr lang="ar-SY"/>
                    </a:p>
                  </a:txBody>
                  <a:tcPr/>
                </a:tc>
                <a:tc>
                  <a:txBody>
                    <a:bodyPr/>
                    <a:lstStyle/>
                    <a:p>
                      <a:pPr rtl="1"/>
                      <a:endParaRPr lang="ar-SY" dirty="0"/>
                    </a:p>
                  </a:txBody>
                  <a:tcPr/>
                </a:tc>
              </a:tr>
            </a:tbl>
          </a:graphicData>
        </a:graphic>
      </p:graphicFrame>
    </p:spTree>
    <p:extLst>
      <p:ext uri="{BB962C8B-B14F-4D97-AF65-F5344CB8AC3E}">
        <p14:creationId xmlns:p14="http://schemas.microsoft.com/office/powerpoint/2010/main" val="5145801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1973262"/>
            <a:ext cx="5829300" cy="3962400"/>
          </a:xfrm>
        </p:spPr>
      </p:pic>
    </p:spTree>
    <p:extLst>
      <p:ext uri="{BB962C8B-B14F-4D97-AF65-F5344CB8AC3E}">
        <p14:creationId xmlns:p14="http://schemas.microsoft.com/office/powerpoint/2010/main" val="33081601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2</a:t>
            </a:r>
            <a:endParaRPr lang="ar-SY" dirty="0"/>
          </a:p>
        </p:txBody>
      </p:sp>
      <p:sp>
        <p:nvSpPr>
          <p:cNvPr id="3" name="Content Placeholder 2"/>
          <p:cNvSpPr>
            <a:spLocks noGrp="1"/>
          </p:cNvSpPr>
          <p:nvPr>
            <p:ph idx="1"/>
          </p:nvPr>
        </p:nvSpPr>
        <p:spPr/>
        <p:txBody>
          <a:bodyPr/>
          <a:lstStyle/>
          <a:p>
            <a:pPr algn="l" rtl="0"/>
            <a:r>
              <a:rPr lang="en-US" dirty="0" smtClean="0"/>
              <a:t>Table 2  age</a:t>
            </a:r>
          </a:p>
          <a:p>
            <a:pPr algn="l" rtl="0"/>
            <a:endParaRPr lang="ar-SY" dirty="0"/>
          </a:p>
        </p:txBody>
      </p:sp>
      <p:graphicFrame>
        <p:nvGraphicFramePr>
          <p:cNvPr id="4" name="Table 3"/>
          <p:cNvGraphicFramePr>
            <a:graphicFrameLocks noGrp="1"/>
          </p:cNvGraphicFramePr>
          <p:nvPr>
            <p:extLst>
              <p:ext uri="{D42A27DB-BD31-4B8C-83A1-F6EECF244321}">
                <p14:modId xmlns:p14="http://schemas.microsoft.com/office/powerpoint/2010/main" val="2243024680"/>
              </p:ext>
            </p:extLst>
          </p:nvPr>
        </p:nvGraphicFramePr>
        <p:xfrm>
          <a:off x="1547664" y="2492896"/>
          <a:ext cx="6096000" cy="4114800"/>
        </p:xfrm>
        <a:graphic>
          <a:graphicData uri="http://schemas.openxmlformats.org/drawingml/2006/table">
            <a:tbl>
              <a:tblPr rtl="1" firstRow="1" bandRow="1">
                <a:tableStyleId>{2A488322-F2BA-4B5B-9748-0D474271808F}</a:tableStyleId>
              </a:tblPr>
              <a:tblGrid>
                <a:gridCol w="3012670"/>
                <a:gridCol w="3083330"/>
              </a:tblGrid>
              <a:tr h="152187">
                <a:tc>
                  <a:txBody>
                    <a:bodyPr/>
                    <a:lstStyle/>
                    <a:p>
                      <a:pPr rtl="1"/>
                      <a:r>
                        <a:rPr lang="en-US" dirty="0" smtClean="0"/>
                        <a:t>n%</a:t>
                      </a:r>
                      <a:endParaRPr lang="ar-SY" dirty="0"/>
                    </a:p>
                  </a:txBody>
                  <a:tcPr/>
                </a:tc>
                <a:tc>
                  <a:txBody>
                    <a:bodyPr/>
                    <a:lstStyle/>
                    <a:p>
                      <a:pPr algn="l" rtl="0"/>
                      <a:r>
                        <a:rPr lang="en-US" dirty="0" smtClean="0"/>
                        <a:t>Age</a:t>
                      </a:r>
                    </a:p>
                    <a:p>
                      <a:pPr algn="l" rtl="0"/>
                      <a:endParaRPr lang="ar-SY" dirty="0"/>
                    </a:p>
                  </a:txBody>
                  <a:tcPr/>
                </a:tc>
              </a:tr>
              <a:tr h="152187">
                <a:tc>
                  <a:txBody>
                    <a:bodyPr/>
                    <a:lstStyle/>
                    <a:p>
                      <a:pPr rtl="1"/>
                      <a:r>
                        <a:rPr lang="en-US" dirty="0" smtClean="0"/>
                        <a:t>63 cases 9 %</a:t>
                      </a:r>
                    </a:p>
                    <a:p>
                      <a:pPr rtl="1"/>
                      <a:endParaRPr lang="en-US" dirty="0" smtClean="0"/>
                    </a:p>
                    <a:p>
                      <a:pPr rtl="1"/>
                      <a:r>
                        <a:rPr lang="en-US" dirty="0" smtClean="0"/>
                        <a:t>399 cases 57 %</a:t>
                      </a:r>
                    </a:p>
                    <a:p>
                      <a:pPr rtl="1"/>
                      <a:endParaRPr lang="en-US" dirty="0" smtClean="0"/>
                    </a:p>
                    <a:p>
                      <a:pPr rtl="1"/>
                      <a:r>
                        <a:rPr lang="en-US" dirty="0" smtClean="0"/>
                        <a:t>175 cases 25%</a:t>
                      </a:r>
                    </a:p>
                    <a:p>
                      <a:pPr rtl="1"/>
                      <a:endParaRPr lang="en-US" dirty="0" smtClean="0"/>
                    </a:p>
                    <a:p>
                      <a:pPr rtl="1"/>
                      <a:r>
                        <a:rPr lang="en-US" dirty="0" smtClean="0"/>
                        <a:t>63 cases 9 %</a:t>
                      </a:r>
                      <a:endParaRPr lang="ar-SY" dirty="0"/>
                    </a:p>
                  </a:txBody>
                  <a:tcPr/>
                </a:tc>
                <a:tc>
                  <a:txBody>
                    <a:bodyPr/>
                    <a:lstStyle/>
                    <a:p>
                      <a:pPr algn="l" rtl="0"/>
                      <a:r>
                        <a:rPr lang="en-US" dirty="0" smtClean="0"/>
                        <a:t>0-14</a:t>
                      </a:r>
                    </a:p>
                    <a:p>
                      <a:pPr algn="l" rtl="0"/>
                      <a:endParaRPr lang="en-US" dirty="0" smtClean="0"/>
                    </a:p>
                    <a:p>
                      <a:pPr algn="l" rtl="0"/>
                      <a:r>
                        <a:rPr lang="en-US" dirty="0" smtClean="0"/>
                        <a:t>15-29</a:t>
                      </a:r>
                    </a:p>
                    <a:p>
                      <a:pPr algn="l" rtl="0"/>
                      <a:endParaRPr lang="en-US" dirty="0" smtClean="0"/>
                    </a:p>
                    <a:p>
                      <a:pPr algn="l" rtl="0"/>
                      <a:r>
                        <a:rPr lang="en-US" dirty="0" smtClean="0"/>
                        <a:t>30-44</a:t>
                      </a:r>
                    </a:p>
                    <a:p>
                      <a:pPr algn="l" rtl="0"/>
                      <a:endParaRPr lang="en-US" dirty="0" smtClean="0"/>
                    </a:p>
                    <a:p>
                      <a:pPr algn="l" rtl="0"/>
                      <a:r>
                        <a:rPr lang="en-US" dirty="0" smtClean="0"/>
                        <a:t>&gt;45</a:t>
                      </a:r>
                    </a:p>
                  </a:txBody>
                  <a:tcPr/>
                </a:tc>
              </a:tr>
              <a:tr h="152187">
                <a:tc>
                  <a:txBody>
                    <a:bodyPr/>
                    <a:lstStyle/>
                    <a:p>
                      <a:pPr algn="l" rtl="0"/>
                      <a:endParaRPr lang="ar-SY" dirty="0"/>
                    </a:p>
                  </a:txBody>
                  <a:tcPr/>
                </a:tc>
                <a:tc>
                  <a:txBody>
                    <a:bodyPr/>
                    <a:lstStyle/>
                    <a:p>
                      <a:pPr rtl="1"/>
                      <a:endParaRPr lang="ar-SY" dirty="0"/>
                    </a:p>
                  </a:txBody>
                  <a:tcPr/>
                </a:tc>
              </a:tr>
              <a:tr h="152187">
                <a:tc>
                  <a:txBody>
                    <a:bodyPr/>
                    <a:lstStyle/>
                    <a:p>
                      <a:pPr rtl="1"/>
                      <a:endParaRPr lang="ar-SY"/>
                    </a:p>
                  </a:txBody>
                  <a:tcPr/>
                </a:tc>
                <a:tc>
                  <a:txBody>
                    <a:bodyPr/>
                    <a:lstStyle/>
                    <a:p>
                      <a:pPr rtl="1"/>
                      <a:endParaRPr lang="ar-SY"/>
                    </a:p>
                  </a:txBody>
                  <a:tcPr/>
                </a:tc>
              </a:tr>
              <a:tr h="152187">
                <a:tc>
                  <a:txBody>
                    <a:bodyPr/>
                    <a:lstStyle/>
                    <a:p>
                      <a:pPr rtl="1"/>
                      <a:endParaRPr lang="ar-SY" dirty="0"/>
                    </a:p>
                  </a:txBody>
                  <a:tcPr/>
                </a:tc>
                <a:tc>
                  <a:txBody>
                    <a:bodyPr/>
                    <a:lstStyle/>
                    <a:p>
                      <a:pPr algn="l" rtl="0"/>
                      <a:r>
                        <a:rPr lang="en-US" dirty="0" smtClean="0"/>
                        <a:t>Median   25    (  15 – 29  )</a:t>
                      </a:r>
                      <a:endParaRPr lang="ar-SY" dirty="0"/>
                    </a:p>
                  </a:txBody>
                  <a:tcPr/>
                </a:tc>
              </a:tr>
              <a:tr h="152187">
                <a:tc>
                  <a:txBody>
                    <a:bodyPr/>
                    <a:lstStyle/>
                    <a:p>
                      <a:pPr rtl="1"/>
                      <a:endParaRPr lang="ar-SY" dirty="0"/>
                    </a:p>
                  </a:txBody>
                  <a:tcPr/>
                </a:tc>
                <a:tc>
                  <a:txBody>
                    <a:bodyPr/>
                    <a:lstStyle/>
                    <a:p>
                      <a:pPr rtl="1"/>
                      <a:endParaRPr lang="ar-SY" dirty="0"/>
                    </a:p>
                  </a:txBody>
                  <a:tcPr/>
                </a:tc>
              </a:tr>
            </a:tbl>
          </a:graphicData>
        </a:graphic>
      </p:graphicFrame>
    </p:spTree>
    <p:extLst>
      <p:ext uri="{BB962C8B-B14F-4D97-AF65-F5344CB8AC3E}">
        <p14:creationId xmlns:p14="http://schemas.microsoft.com/office/powerpoint/2010/main" val="39785232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is the war </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21161236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Table 3  </a:t>
            </a:r>
            <a:endParaRPr lang="ar-SY" dirty="0"/>
          </a:p>
        </p:txBody>
      </p:sp>
      <p:sp>
        <p:nvSpPr>
          <p:cNvPr id="3" name="Content Placeholder 2"/>
          <p:cNvSpPr>
            <a:spLocks noGrp="1"/>
          </p:cNvSpPr>
          <p:nvPr>
            <p:ph idx="1"/>
          </p:nvPr>
        </p:nvSpPr>
        <p:spPr/>
        <p:txBody>
          <a:bodyPr/>
          <a:lstStyle/>
          <a:p>
            <a:pPr algn="l" rtl="0"/>
            <a:r>
              <a:rPr lang="en-US" dirty="0" smtClean="0"/>
              <a:t>Table 3  violent and none violent  trauma</a:t>
            </a:r>
          </a:p>
          <a:p>
            <a:pPr algn="l" rtl="0"/>
            <a:endParaRPr lang="en-US" dirty="0"/>
          </a:p>
          <a:p>
            <a:pPr algn="l" rtl="0"/>
            <a:endParaRPr lang="ar-SY" dirty="0"/>
          </a:p>
        </p:txBody>
      </p:sp>
      <p:graphicFrame>
        <p:nvGraphicFramePr>
          <p:cNvPr id="4" name="Table 3"/>
          <p:cNvGraphicFramePr>
            <a:graphicFrameLocks noGrp="1"/>
          </p:cNvGraphicFramePr>
          <p:nvPr>
            <p:extLst>
              <p:ext uri="{D42A27DB-BD31-4B8C-83A1-F6EECF244321}">
                <p14:modId xmlns:p14="http://schemas.microsoft.com/office/powerpoint/2010/main" val="3043431075"/>
              </p:ext>
            </p:extLst>
          </p:nvPr>
        </p:nvGraphicFramePr>
        <p:xfrm>
          <a:off x="1547664" y="2852936"/>
          <a:ext cx="6096000" cy="2204720"/>
        </p:xfrm>
        <a:graphic>
          <a:graphicData uri="http://schemas.openxmlformats.org/drawingml/2006/table">
            <a:tbl>
              <a:tblPr rtl="1" firstRow="1" bandRow="1">
                <a:tableStyleId>{2A488322-F2BA-4B5B-9748-0D474271808F}</a:tableStyleId>
              </a:tblPr>
              <a:tblGrid>
                <a:gridCol w="3048000"/>
                <a:gridCol w="3048000"/>
              </a:tblGrid>
              <a:tr h="370840">
                <a:tc>
                  <a:txBody>
                    <a:bodyPr/>
                    <a:lstStyle/>
                    <a:p>
                      <a:pPr rtl="1"/>
                      <a:r>
                        <a:rPr lang="en-US" dirty="0" smtClean="0"/>
                        <a:t>n%</a:t>
                      </a:r>
                      <a:endParaRPr lang="ar-SY" dirty="0"/>
                    </a:p>
                  </a:txBody>
                  <a:tcPr/>
                </a:tc>
                <a:tc>
                  <a:txBody>
                    <a:bodyPr/>
                    <a:lstStyle/>
                    <a:p>
                      <a:pPr algn="l" rtl="0"/>
                      <a:r>
                        <a:rPr lang="en-US" dirty="0" smtClean="0"/>
                        <a:t>Variable</a:t>
                      </a:r>
                      <a:endParaRPr lang="ar-SY" dirty="0"/>
                    </a:p>
                  </a:txBody>
                  <a:tcPr/>
                </a:tc>
              </a:tr>
              <a:tr h="370840">
                <a:tc>
                  <a:txBody>
                    <a:bodyPr/>
                    <a:lstStyle/>
                    <a:p>
                      <a:pPr rtl="1"/>
                      <a:endParaRPr lang="en-US" dirty="0" smtClean="0"/>
                    </a:p>
                    <a:p>
                      <a:pPr rtl="1"/>
                      <a:r>
                        <a:rPr lang="en-US" dirty="0" smtClean="0"/>
                        <a:t>434 cases   62%</a:t>
                      </a:r>
                    </a:p>
                    <a:p>
                      <a:pPr rtl="1"/>
                      <a:endParaRPr lang="en-US" dirty="0" smtClean="0"/>
                    </a:p>
                    <a:p>
                      <a:pPr rtl="1"/>
                      <a:r>
                        <a:rPr lang="en-US" dirty="0" smtClean="0"/>
                        <a:t>266 cases  38% </a:t>
                      </a:r>
                      <a:endParaRPr lang="ar-SY" dirty="0"/>
                    </a:p>
                  </a:txBody>
                  <a:tcPr/>
                </a:tc>
                <a:tc>
                  <a:txBody>
                    <a:bodyPr/>
                    <a:lstStyle/>
                    <a:p>
                      <a:pPr algn="l" rtl="0"/>
                      <a:endParaRPr lang="en-US" dirty="0" smtClean="0"/>
                    </a:p>
                    <a:p>
                      <a:pPr algn="l" rtl="0"/>
                      <a:r>
                        <a:rPr lang="en-US" dirty="0" smtClean="0"/>
                        <a:t>Violent</a:t>
                      </a:r>
                    </a:p>
                    <a:p>
                      <a:pPr algn="l" rtl="0"/>
                      <a:endParaRPr lang="en-US" dirty="0" smtClean="0"/>
                    </a:p>
                    <a:p>
                      <a:pPr algn="l" rtl="0"/>
                      <a:r>
                        <a:rPr lang="en-US" dirty="0" smtClean="0"/>
                        <a:t>None violent</a:t>
                      </a:r>
                    </a:p>
                    <a:p>
                      <a:pPr algn="l" rtl="0"/>
                      <a:endParaRPr lang="ar-SY" dirty="0"/>
                    </a:p>
                  </a:txBody>
                  <a:tcPr/>
                </a:tc>
              </a:tr>
              <a:tr h="370840">
                <a:tc>
                  <a:txBody>
                    <a:bodyPr/>
                    <a:lstStyle/>
                    <a:p>
                      <a:pPr rtl="1"/>
                      <a:endParaRPr lang="ar-SY"/>
                    </a:p>
                  </a:txBody>
                  <a:tcPr/>
                </a:tc>
                <a:tc>
                  <a:txBody>
                    <a:bodyPr/>
                    <a:lstStyle/>
                    <a:p>
                      <a:pPr rtl="1"/>
                      <a:endParaRPr lang="ar-SY" dirty="0"/>
                    </a:p>
                  </a:txBody>
                  <a:tcPr/>
                </a:tc>
              </a:tr>
            </a:tbl>
          </a:graphicData>
        </a:graphic>
      </p:graphicFrame>
    </p:spTree>
    <p:extLst>
      <p:ext uri="{BB962C8B-B14F-4D97-AF65-F5344CB8AC3E}">
        <p14:creationId xmlns:p14="http://schemas.microsoft.com/office/powerpoint/2010/main" val="11760888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82800"/>
            <a:ext cx="5829300" cy="3743325"/>
          </a:xfrm>
        </p:spPr>
      </p:pic>
    </p:spTree>
    <p:extLst>
      <p:ext uri="{BB962C8B-B14F-4D97-AF65-F5344CB8AC3E}">
        <p14:creationId xmlns:p14="http://schemas.microsoft.com/office/powerpoint/2010/main" val="9721856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4</a:t>
            </a:r>
            <a:endParaRPr lang="ar-SY" dirty="0"/>
          </a:p>
        </p:txBody>
      </p:sp>
      <p:sp>
        <p:nvSpPr>
          <p:cNvPr id="3" name="Content Placeholder 2"/>
          <p:cNvSpPr>
            <a:spLocks noGrp="1"/>
          </p:cNvSpPr>
          <p:nvPr>
            <p:ph idx="1"/>
          </p:nvPr>
        </p:nvSpPr>
        <p:spPr/>
        <p:txBody>
          <a:bodyPr/>
          <a:lstStyle/>
          <a:p>
            <a:pPr algn="l" rtl="0"/>
            <a:r>
              <a:rPr lang="en-US" dirty="0" smtClean="0"/>
              <a:t>Table  4  Violent cases</a:t>
            </a:r>
            <a:endParaRPr lang="ar-SY" dirty="0"/>
          </a:p>
        </p:txBody>
      </p:sp>
      <p:graphicFrame>
        <p:nvGraphicFramePr>
          <p:cNvPr id="4" name="Table 3"/>
          <p:cNvGraphicFramePr>
            <a:graphicFrameLocks noGrp="1"/>
          </p:cNvGraphicFramePr>
          <p:nvPr>
            <p:extLst>
              <p:ext uri="{D42A27DB-BD31-4B8C-83A1-F6EECF244321}">
                <p14:modId xmlns:p14="http://schemas.microsoft.com/office/powerpoint/2010/main" val="1964183793"/>
              </p:ext>
            </p:extLst>
          </p:nvPr>
        </p:nvGraphicFramePr>
        <p:xfrm>
          <a:off x="1547664" y="2708920"/>
          <a:ext cx="6096000" cy="4505960"/>
        </p:xfrm>
        <a:graphic>
          <a:graphicData uri="http://schemas.openxmlformats.org/drawingml/2006/table">
            <a:tbl>
              <a:tblPr rtl="1" firstRow="1" bandRow="1">
                <a:tableStyleId>{68D230F3-CF80-4859-8CE7-A43EE81993B5}</a:tableStyleId>
              </a:tblPr>
              <a:tblGrid>
                <a:gridCol w="3048000"/>
                <a:gridCol w="3048000"/>
              </a:tblGrid>
              <a:tr h="370840">
                <a:tc>
                  <a:txBody>
                    <a:bodyPr/>
                    <a:lstStyle/>
                    <a:p>
                      <a:pPr rtl="1"/>
                      <a:r>
                        <a:rPr lang="en-US" dirty="0" smtClean="0"/>
                        <a:t>n%</a:t>
                      </a:r>
                      <a:endParaRPr lang="ar-SY" dirty="0"/>
                    </a:p>
                  </a:txBody>
                  <a:tcPr/>
                </a:tc>
                <a:tc>
                  <a:txBody>
                    <a:bodyPr/>
                    <a:lstStyle/>
                    <a:p>
                      <a:pPr algn="l" rtl="0"/>
                      <a:r>
                        <a:rPr lang="en-US" dirty="0" smtClean="0"/>
                        <a:t>variable</a:t>
                      </a:r>
                      <a:endParaRPr lang="ar-SY" dirty="0"/>
                    </a:p>
                  </a:txBody>
                  <a:tcPr/>
                </a:tc>
              </a:tr>
              <a:tr h="370840">
                <a:tc>
                  <a:txBody>
                    <a:bodyPr/>
                    <a:lstStyle/>
                    <a:p>
                      <a:pPr rtl="1"/>
                      <a:r>
                        <a:rPr lang="en-US" dirty="0" smtClean="0"/>
                        <a:t>434cases 100%</a:t>
                      </a:r>
                    </a:p>
                    <a:p>
                      <a:pPr rtl="1"/>
                      <a:endParaRPr lang="ar-SY" dirty="0"/>
                    </a:p>
                  </a:txBody>
                  <a:tcPr/>
                </a:tc>
                <a:tc>
                  <a:txBody>
                    <a:bodyPr/>
                    <a:lstStyle/>
                    <a:p>
                      <a:pPr algn="l" rtl="0"/>
                      <a:r>
                        <a:rPr lang="en-US" dirty="0" smtClean="0"/>
                        <a:t>Total cases</a:t>
                      </a:r>
                      <a:endParaRPr lang="ar-SY" dirty="0"/>
                    </a:p>
                  </a:txBody>
                  <a:tcPr/>
                </a:tc>
              </a:tr>
              <a:tr h="370840">
                <a:tc>
                  <a:txBody>
                    <a:bodyPr/>
                    <a:lstStyle/>
                    <a:p>
                      <a:pPr rtl="1"/>
                      <a:r>
                        <a:rPr lang="en-US" dirty="0" smtClean="0"/>
                        <a:t>137cases31%</a:t>
                      </a:r>
                    </a:p>
                    <a:p>
                      <a:pPr rtl="1"/>
                      <a:endParaRPr lang="en-US" dirty="0" smtClean="0"/>
                    </a:p>
                    <a:p>
                      <a:pPr rtl="1"/>
                      <a:r>
                        <a:rPr lang="en-US" dirty="0" smtClean="0"/>
                        <a:t>180cases41%</a:t>
                      </a:r>
                    </a:p>
                    <a:p>
                      <a:pPr rtl="1"/>
                      <a:r>
                        <a:rPr lang="en-US" dirty="0" smtClean="0"/>
                        <a:t>50cases  11%</a:t>
                      </a:r>
                    </a:p>
                    <a:p>
                      <a:pPr rtl="1"/>
                      <a:r>
                        <a:rPr lang="en-US" dirty="0" smtClean="0"/>
                        <a:t>39cases    9%</a:t>
                      </a:r>
                    </a:p>
                    <a:p>
                      <a:pPr rtl="1"/>
                      <a:r>
                        <a:rPr lang="en-US" dirty="0" smtClean="0"/>
                        <a:t>28cases    6%</a:t>
                      </a:r>
                    </a:p>
                    <a:p>
                      <a:pPr rtl="1"/>
                      <a:endParaRPr lang="ar-SY" dirty="0"/>
                    </a:p>
                  </a:txBody>
                  <a:tcPr/>
                </a:tc>
                <a:tc>
                  <a:txBody>
                    <a:bodyPr/>
                    <a:lstStyle/>
                    <a:p>
                      <a:pPr algn="l" rtl="0"/>
                      <a:r>
                        <a:rPr lang="en-US" dirty="0" smtClean="0"/>
                        <a:t>Abdominal injuries </a:t>
                      </a:r>
                    </a:p>
                    <a:p>
                      <a:pPr algn="l" rtl="0"/>
                      <a:r>
                        <a:rPr lang="en-US" dirty="0" smtClean="0"/>
                        <a:t>(laboratory)</a:t>
                      </a:r>
                    </a:p>
                    <a:p>
                      <a:pPr algn="l" rtl="0"/>
                      <a:r>
                        <a:rPr lang="en-US" dirty="0" smtClean="0"/>
                        <a:t>Fractures</a:t>
                      </a:r>
                    </a:p>
                    <a:p>
                      <a:pPr algn="l" rtl="0"/>
                      <a:r>
                        <a:rPr lang="en-US" dirty="0" smtClean="0"/>
                        <a:t>Vascular injuries</a:t>
                      </a:r>
                    </a:p>
                    <a:p>
                      <a:pPr algn="l" rtl="0"/>
                      <a:r>
                        <a:rPr lang="en-US" dirty="0" smtClean="0"/>
                        <a:t>Neural injuries </a:t>
                      </a:r>
                    </a:p>
                    <a:p>
                      <a:pPr algn="l" rtl="0"/>
                      <a:r>
                        <a:rPr lang="en-US" dirty="0" smtClean="0"/>
                        <a:t>others</a:t>
                      </a:r>
                      <a:endParaRPr lang="ar-SY" dirty="0"/>
                    </a:p>
                  </a:txBody>
                  <a:tcPr/>
                </a:tc>
              </a:tr>
              <a:tr h="370840">
                <a:tc>
                  <a:txBody>
                    <a:bodyPr/>
                    <a:lstStyle/>
                    <a:p>
                      <a:pPr rtl="1"/>
                      <a:endParaRPr lang="ar-SY"/>
                    </a:p>
                  </a:txBody>
                  <a:tcPr/>
                </a:tc>
                <a:tc>
                  <a:txBody>
                    <a:bodyPr/>
                    <a:lstStyle/>
                    <a:p>
                      <a:pPr rtl="1"/>
                      <a:endParaRPr lang="ar-SY"/>
                    </a:p>
                  </a:txBody>
                  <a:tcPr/>
                </a:tc>
              </a:tr>
              <a:tr h="370840">
                <a:tc>
                  <a:txBody>
                    <a:bodyPr/>
                    <a:lstStyle/>
                    <a:p>
                      <a:pPr rtl="1"/>
                      <a:endParaRPr lang="ar-SY"/>
                    </a:p>
                  </a:txBody>
                  <a:tcPr/>
                </a:tc>
                <a:tc>
                  <a:txBody>
                    <a:bodyPr/>
                    <a:lstStyle/>
                    <a:p>
                      <a:pPr rtl="1"/>
                      <a:endParaRPr lang="ar-SY"/>
                    </a:p>
                  </a:txBody>
                  <a:tcPr/>
                </a:tc>
              </a:tr>
              <a:tr h="370840">
                <a:tc>
                  <a:txBody>
                    <a:bodyPr/>
                    <a:lstStyle/>
                    <a:p>
                      <a:pPr rtl="1"/>
                      <a:endParaRPr lang="ar-SY"/>
                    </a:p>
                  </a:txBody>
                  <a:tcPr/>
                </a:tc>
                <a:tc>
                  <a:txBody>
                    <a:bodyPr/>
                    <a:lstStyle/>
                    <a:p>
                      <a:pPr rtl="1"/>
                      <a:endParaRPr lang="ar-SY"/>
                    </a:p>
                  </a:txBody>
                  <a:tcPr/>
                </a:tc>
              </a:tr>
              <a:tr h="370840">
                <a:tc>
                  <a:txBody>
                    <a:bodyPr/>
                    <a:lstStyle/>
                    <a:p>
                      <a:pPr rtl="1"/>
                      <a:endParaRPr lang="ar-SY"/>
                    </a:p>
                  </a:txBody>
                  <a:tcPr/>
                </a:tc>
                <a:tc>
                  <a:txBody>
                    <a:bodyPr/>
                    <a:lstStyle/>
                    <a:p>
                      <a:pPr rtl="1"/>
                      <a:endParaRPr lang="ar-SY" dirty="0"/>
                    </a:p>
                  </a:txBody>
                  <a:tcPr/>
                </a:tc>
              </a:tr>
            </a:tbl>
          </a:graphicData>
        </a:graphic>
      </p:graphicFrame>
    </p:spTree>
    <p:extLst>
      <p:ext uri="{BB962C8B-B14F-4D97-AF65-F5344CB8AC3E}">
        <p14:creationId xmlns:p14="http://schemas.microsoft.com/office/powerpoint/2010/main" val="22722590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57350" y="2154237"/>
            <a:ext cx="5829300" cy="3600450"/>
          </a:xfrm>
        </p:spPr>
      </p:pic>
    </p:spTree>
    <p:extLst>
      <p:ext uri="{BB962C8B-B14F-4D97-AF65-F5344CB8AC3E}">
        <p14:creationId xmlns:p14="http://schemas.microsoft.com/office/powerpoint/2010/main" val="8978835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lstStyle/>
          <a:p>
            <a:r>
              <a:rPr lang="en-US" dirty="0" smtClean="0"/>
              <a:t>Table 5</a:t>
            </a:r>
            <a:endParaRPr lang="ar-SY" dirty="0"/>
          </a:p>
        </p:txBody>
      </p:sp>
      <p:sp>
        <p:nvSpPr>
          <p:cNvPr id="3" name="Content Placeholder 2"/>
          <p:cNvSpPr>
            <a:spLocks noGrp="1"/>
          </p:cNvSpPr>
          <p:nvPr>
            <p:ph idx="1"/>
          </p:nvPr>
        </p:nvSpPr>
        <p:spPr/>
        <p:txBody>
          <a:bodyPr/>
          <a:lstStyle/>
          <a:p>
            <a:pPr algn="l" rtl="0"/>
            <a:r>
              <a:rPr lang="en-US" dirty="0" smtClean="0"/>
              <a:t>Table 5 None violent cases</a:t>
            </a:r>
            <a:endParaRPr lang="ar-SY" dirty="0"/>
          </a:p>
        </p:txBody>
      </p:sp>
      <p:graphicFrame>
        <p:nvGraphicFramePr>
          <p:cNvPr id="4" name="Table 3"/>
          <p:cNvGraphicFramePr>
            <a:graphicFrameLocks noGrp="1"/>
          </p:cNvGraphicFramePr>
          <p:nvPr>
            <p:extLst>
              <p:ext uri="{D42A27DB-BD31-4B8C-83A1-F6EECF244321}">
                <p14:modId xmlns:p14="http://schemas.microsoft.com/office/powerpoint/2010/main" val="3403473373"/>
              </p:ext>
            </p:extLst>
          </p:nvPr>
        </p:nvGraphicFramePr>
        <p:xfrm>
          <a:off x="1259632" y="2204864"/>
          <a:ext cx="6096000" cy="5854656"/>
        </p:xfrm>
        <a:graphic>
          <a:graphicData uri="http://schemas.openxmlformats.org/drawingml/2006/table">
            <a:tbl>
              <a:tblPr rtl="1" firstRow="1" bandRow="1">
                <a:tableStyleId>{2A488322-F2BA-4B5B-9748-0D474271808F}</a:tableStyleId>
              </a:tblPr>
              <a:tblGrid>
                <a:gridCol w="3048000"/>
                <a:gridCol w="3048000"/>
              </a:tblGrid>
              <a:tr h="433884">
                <a:tc>
                  <a:txBody>
                    <a:bodyPr/>
                    <a:lstStyle/>
                    <a:p>
                      <a:pPr rtl="1"/>
                      <a:r>
                        <a:rPr lang="en-US" dirty="0" smtClean="0"/>
                        <a:t>n%</a:t>
                      </a:r>
                      <a:endParaRPr lang="ar-SY" dirty="0"/>
                    </a:p>
                  </a:txBody>
                  <a:tcPr/>
                </a:tc>
                <a:tc>
                  <a:txBody>
                    <a:bodyPr/>
                    <a:lstStyle/>
                    <a:p>
                      <a:pPr algn="l" rtl="0"/>
                      <a:r>
                        <a:rPr lang="en-US" dirty="0" smtClean="0"/>
                        <a:t>variable</a:t>
                      </a:r>
                      <a:endParaRPr lang="ar-SY" dirty="0"/>
                    </a:p>
                  </a:txBody>
                  <a:tcPr/>
                </a:tc>
              </a:tr>
              <a:tr h="1078284">
                <a:tc>
                  <a:txBody>
                    <a:bodyPr/>
                    <a:lstStyle/>
                    <a:p>
                      <a:pPr rtl="1"/>
                      <a:r>
                        <a:rPr lang="en-US" dirty="0" smtClean="0"/>
                        <a:t>266 cases 100%</a:t>
                      </a:r>
                    </a:p>
                    <a:p>
                      <a:pPr rtl="1"/>
                      <a:endParaRPr lang="en-US" dirty="0" smtClean="0"/>
                    </a:p>
                  </a:txBody>
                  <a:tcPr/>
                </a:tc>
                <a:tc>
                  <a:txBody>
                    <a:bodyPr/>
                    <a:lstStyle/>
                    <a:p>
                      <a:pPr algn="l" rtl="0"/>
                      <a:r>
                        <a:rPr lang="en-US" dirty="0" smtClean="0"/>
                        <a:t>Total</a:t>
                      </a:r>
                    </a:p>
                    <a:p>
                      <a:pPr algn="l" rtl="0"/>
                      <a:endParaRPr lang="ar-SY" dirty="0"/>
                    </a:p>
                  </a:txBody>
                  <a:tcPr/>
                </a:tc>
              </a:tr>
              <a:tr h="3037188">
                <a:tc>
                  <a:txBody>
                    <a:bodyPr/>
                    <a:lstStyle/>
                    <a:p>
                      <a:pPr rtl="1"/>
                      <a:r>
                        <a:rPr lang="en-US" dirty="0" smtClean="0"/>
                        <a:t>112 cases 42%</a:t>
                      </a:r>
                    </a:p>
                    <a:p>
                      <a:pPr rtl="1"/>
                      <a:endParaRPr lang="en-US" dirty="0" smtClean="0"/>
                    </a:p>
                    <a:p>
                      <a:pPr rtl="1"/>
                      <a:r>
                        <a:rPr lang="en-US" dirty="0" smtClean="0"/>
                        <a:t>63 cases   23%</a:t>
                      </a:r>
                    </a:p>
                    <a:p>
                      <a:pPr rtl="1"/>
                      <a:endParaRPr lang="en-US" dirty="0" smtClean="0"/>
                    </a:p>
                    <a:p>
                      <a:pPr rtl="1"/>
                      <a:r>
                        <a:rPr lang="en-US" dirty="0" smtClean="0"/>
                        <a:t>27  cases 10%</a:t>
                      </a:r>
                    </a:p>
                    <a:p>
                      <a:pPr rtl="1"/>
                      <a:endParaRPr lang="en-US" dirty="0" smtClean="0"/>
                    </a:p>
                    <a:p>
                      <a:pPr rtl="1"/>
                      <a:r>
                        <a:rPr lang="en-US" dirty="0" smtClean="0"/>
                        <a:t>35  cases 13%</a:t>
                      </a:r>
                    </a:p>
                    <a:p>
                      <a:pPr rtl="1"/>
                      <a:endParaRPr lang="en-US" dirty="0" smtClean="0"/>
                    </a:p>
                    <a:p>
                      <a:pPr rtl="1"/>
                      <a:r>
                        <a:rPr lang="en-US" dirty="0" smtClean="0"/>
                        <a:t>29  cases 10%</a:t>
                      </a:r>
                    </a:p>
                    <a:p>
                      <a:pPr rtl="1"/>
                      <a:endParaRPr lang="en-US" dirty="0" smtClean="0"/>
                    </a:p>
                    <a:p>
                      <a:pPr rtl="1"/>
                      <a:endParaRPr lang="ar-SY" dirty="0"/>
                    </a:p>
                  </a:txBody>
                  <a:tcPr/>
                </a:tc>
                <a:tc>
                  <a:txBody>
                    <a:bodyPr/>
                    <a:lstStyle/>
                    <a:p>
                      <a:pPr algn="l" rtl="0"/>
                      <a:r>
                        <a:rPr lang="en-US" dirty="0" smtClean="0"/>
                        <a:t>Cholecystectomy </a:t>
                      </a:r>
                    </a:p>
                    <a:p>
                      <a:pPr algn="l" rtl="0"/>
                      <a:endParaRPr lang="en-US" dirty="0" smtClean="0"/>
                    </a:p>
                    <a:p>
                      <a:pPr algn="l" rtl="0"/>
                      <a:r>
                        <a:rPr lang="en-US" dirty="0" smtClean="0"/>
                        <a:t>Hiatus hernia </a:t>
                      </a:r>
                    </a:p>
                    <a:p>
                      <a:pPr algn="l" rtl="0"/>
                      <a:endParaRPr lang="en-US" dirty="0" smtClean="0"/>
                    </a:p>
                    <a:p>
                      <a:pPr algn="l" rtl="0"/>
                      <a:r>
                        <a:rPr lang="en-US" dirty="0" smtClean="0"/>
                        <a:t>Lower limb fractures</a:t>
                      </a:r>
                    </a:p>
                    <a:p>
                      <a:pPr algn="l" rtl="0"/>
                      <a:endParaRPr lang="en-US" dirty="0" smtClean="0"/>
                    </a:p>
                    <a:p>
                      <a:pPr algn="l" rtl="0"/>
                      <a:r>
                        <a:rPr lang="en-US" dirty="0" smtClean="0"/>
                        <a:t>Upper limb fractures</a:t>
                      </a:r>
                    </a:p>
                    <a:p>
                      <a:pPr algn="l" rtl="0"/>
                      <a:endParaRPr lang="en-US" dirty="0" smtClean="0"/>
                    </a:p>
                    <a:p>
                      <a:pPr algn="l" rtl="0"/>
                      <a:r>
                        <a:rPr lang="en-US" dirty="0" smtClean="0"/>
                        <a:t>Others </a:t>
                      </a:r>
                      <a:endParaRPr lang="ar-SY" dirty="0"/>
                    </a:p>
                  </a:txBody>
                  <a:tcPr/>
                </a:tc>
              </a:tr>
              <a:tr h="433884">
                <a:tc>
                  <a:txBody>
                    <a:bodyPr/>
                    <a:lstStyle/>
                    <a:p>
                      <a:pPr rtl="1"/>
                      <a:endParaRPr lang="ar-SY" dirty="0"/>
                    </a:p>
                  </a:txBody>
                  <a:tcPr/>
                </a:tc>
                <a:tc>
                  <a:txBody>
                    <a:bodyPr/>
                    <a:lstStyle/>
                    <a:p>
                      <a:pPr rtl="1"/>
                      <a:endParaRPr lang="ar-SY"/>
                    </a:p>
                  </a:txBody>
                  <a:tcPr/>
                </a:tc>
              </a:tr>
              <a:tr h="433884">
                <a:tc>
                  <a:txBody>
                    <a:bodyPr/>
                    <a:lstStyle/>
                    <a:p>
                      <a:pPr rtl="1"/>
                      <a:endParaRPr lang="ar-SY"/>
                    </a:p>
                  </a:txBody>
                  <a:tcPr/>
                </a:tc>
                <a:tc>
                  <a:txBody>
                    <a:bodyPr/>
                    <a:lstStyle/>
                    <a:p>
                      <a:pPr rtl="1"/>
                      <a:endParaRPr lang="ar-SY"/>
                    </a:p>
                  </a:txBody>
                  <a:tcPr/>
                </a:tc>
              </a:tr>
              <a:tr h="123820">
                <a:tc>
                  <a:txBody>
                    <a:bodyPr/>
                    <a:lstStyle/>
                    <a:p>
                      <a:pPr rtl="1"/>
                      <a:endParaRPr lang="ar-SY" dirty="0"/>
                    </a:p>
                  </a:txBody>
                  <a:tcPr/>
                </a:tc>
                <a:tc>
                  <a:txBody>
                    <a:bodyPr/>
                    <a:lstStyle/>
                    <a:p>
                      <a:pPr rtl="1"/>
                      <a:endParaRPr lang="ar-SY" dirty="0"/>
                    </a:p>
                  </a:txBody>
                  <a:tcPr/>
                </a:tc>
              </a:tr>
            </a:tbl>
          </a:graphicData>
        </a:graphic>
      </p:graphicFrame>
    </p:spTree>
    <p:extLst>
      <p:ext uri="{BB962C8B-B14F-4D97-AF65-F5344CB8AC3E}">
        <p14:creationId xmlns:p14="http://schemas.microsoft.com/office/powerpoint/2010/main" val="37060921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is 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1826334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cont.,</a:t>
            </a:r>
            <a:endParaRPr lang="ar-SY" dirty="0"/>
          </a:p>
        </p:txBody>
      </p:sp>
      <p:sp>
        <p:nvSpPr>
          <p:cNvPr id="3" name="Content Placeholder 2"/>
          <p:cNvSpPr>
            <a:spLocks noGrp="1"/>
          </p:cNvSpPr>
          <p:nvPr>
            <p:ph idx="1"/>
          </p:nvPr>
        </p:nvSpPr>
        <p:spPr/>
        <p:txBody>
          <a:bodyPr>
            <a:normAutofit lnSpcReduction="10000"/>
          </a:bodyPr>
          <a:lstStyle/>
          <a:p>
            <a:pPr lvl="0" algn="just" rtl="0">
              <a:buClr>
                <a:prstClr val="white">
                  <a:shade val="95000"/>
                </a:prstClr>
              </a:buClr>
            </a:pPr>
            <a:r>
              <a:rPr lang="en-US" sz="2400" dirty="0">
                <a:solidFill>
                  <a:prstClr val="white"/>
                </a:solidFill>
              </a:rPr>
              <a:t>The hospital was well maintained with  medical supplies such drugs ,disposals and all other instruments and  machines , since it is one of the main hospitals in Damascus  and Syria </a:t>
            </a:r>
            <a:r>
              <a:rPr lang="en-US" sz="2400" dirty="0" smtClean="0">
                <a:solidFill>
                  <a:prstClr val="white"/>
                </a:solidFill>
              </a:rPr>
              <a:t>.(13)</a:t>
            </a:r>
            <a:endParaRPr lang="en-US" sz="2400" dirty="0">
              <a:solidFill>
                <a:prstClr val="white"/>
              </a:solidFill>
            </a:endParaRPr>
          </a:p>
          <a:p>
            <a:pPr lvl="0" algn="just" rtl="0">
              <a:buClr>
                <a:prstClr val="white">
                  <a:shade val="95000"/>
                </a:prstClr>
              </a:buClr>
            </a:pPr>
            <a:r>
              <a:rPr lang="en-US" sz="2400" dirty="0">
                <a:solidFill>
                  <a:prstClr val="white"/>
                </a:solidFill>
              </a:rPr>
              <a:t>Drugs mainly used are Hypnotics , muscle relaxants , narcotics , neostigmine , midazolam , antiemetic's beside all the emergency drugs necessary for cardiovascular resuscitation and  to treat any side effects during and after anesthesia .</a:t>
            </a:r>
          </a:p>
          <a:p>
            <a:pPr lvl="0" algn="just" rtl="0">
              <a:buClr>
                <a:prstClr val="white">
                  <a:shade val="95000"/>
                </a:prstClr>
              </a:buClr>
            </a:pPr>
            <a:r>
              <a:rPr lang="en-US" sz="2400" dirty="0">
                <a:solidFill>
                  <a:prstClr val="white"/>
                </a:solidFill>
              </a:rPr>
              <a:t>Operation room well maintained sterilized with optimal capacity  all the times for any emergencies .</a:t>
            </a:r>
          </a:p>
          <a:p>
            <a:pPr lvl="0" algn="just" rtl="0">
              <a:buClr>
                <a:prstClr val="white">
                  <a:shade val="95000"/>
                </a:prstClr>
              </a:buClr>
            </a:pPr>
            <a:r>
              <a:rPr lang="en-US" sz="2400" dirty="0">
                <a:solidFill>
                  <a:prstClr val="white"/>
                </a:solidFill>
              </a:rPr>
              <a:t>Well trained anesthesia nurse and technicians available all the times adequately </a:t>
            </a:r>
            <a:r>
              <a:rPr lang="en-US" sz="2400" dirty="0" smtClean="0">
                <a:solidFill>
                  <a:prstClr val="white"/>
                </a:solidFill>
              </a:rPr>
              <a:t>.(13) </a:t>
            </a:r>
            <a:endParaRPr lang="ar-SY" sz="2400" dirty="0">
              <a:solidFill>
                <a:prstClr val="white"/>
              </a:solidFill>
            </a:endParaRPr>
          </a:p>
          <a:p>
            <a:endParaRPr lang="ar-SY" dirty="0"/>
          </a:p>
        </p:txBody>
      </p:sp>
    </p:spTree>
    <p:extLst>
      <p:ext uri="{BB962C8B-B14F-4D97-AF65-F5344CB8AC3E}">
        <p14:creationId xmlns:p14="http://schemas.microsoft.com/office/powerpoint/2010/main" val="20556338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1825625"/>
            <a:ext cx="5829300" cy="4257675"/>
          </a:xfrm>
        </p:spPr>
      </p:pic>
    </p:spTree>
    <p:extLst>
      <p:ext uri="{BB962C8B-B14F-4D97-AF65-F5344CB8AC3E}">
        <p14:creationId xmlns:p14="http://schemas.microsoft.com/office/powerpoint/2010/main" val="766316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cont., </a:t>
            </a:r>
            <a:endParaRPr lang="ar-SY" dirty="0"/>
          </a:p>
        </p:txBody>
      </p:sp>
      <p:sp>
        <p:nvSpPr>
          <p:cNvPr id="3" name="Content Placeholder 2"/>
          <p:cNvSpPr>
            <a:spLocks noGrp="1"/>
          </p:cNvSpPr>
          <p:nvPr>
            <p:ph idx="1"/>
          </p:nvPr>
        </p:nvSpPr>
        <p:spPr/>
        <p:txBody>
          <a:bodyPr>
            <a:normAutofit lnSpcReduction="10000"/>
          </a:bodyPr>
          <a:lstStyle/>
          <a:p>
            <a:pPr lvl="0" algn="just" rtl="0">
              <a:buClr>
                <a:prstClr val="white">
                  <a:shade val="95000"/>
                </a:prstClr>
              </a:buClr>
            </a:pPr>
            <a:r>
              <a:rPr lang="en-US" sz="2400" dirty="0">
                <a:solidFill>
                  <a:prstClr val="white"/>
                </a:solidFill>
              </a:rPr>
              <a:t>Local anesthetics drugs  and materials also available </a:t>
            </a:r>
            <a:r>
              <a:rPr lang="en-US" sz="2400" dirty="0" smtClean="0">
                <a:solidFill>
                  <a:prstClr val="white"/>
                </a:solidFill>
              </a:rPr>
              <a:t>.</a:t>
            </a:r>
          </a:p>
          <a:p>
            <a:pPr lvl="0" algn="just" rtl="0">
              <a:buClr>
                <a:prstClr val="white">
                  <a:shade val="95000"/>
                </a:prstClr>
              </a:buClr>
            </a:pPr>
            <a:r>
              <a:rPr lang="en-US" sz="2400" dirty="0" smtClean="0">
                <a:solidFill>
                  <a:prstClr val="white"/>
                </a:solidFill>
              </a:rPr>
              <a:t>Inhaled anesthetics such </a:t>
            </a:r>
            <a:r>
              <a:rPr lang="en-US" sz="2400" dirty="0" err="1" smtClean="0">
                <a:solidFill>
                  <a:prstClr val="white"/>
                </a:solidFill>
              </a:rPr>
              <a:t>Sevoflorane</a:t>
            </a:r>
            <a:r>
              <a:rPr lang="en-US" sz="2400" dirty="0" smtClean="0">
                <a:solidFill>
                  <a:prstClr val="white"/>
                </a:solidFill>
              </a:rPr>
              <a:t> ,</a:t>
            </a:r>
            <a:r>
              <a:rPr lang="en-US" sz="2400" dirty="0" err="1" smtClean="0">
                <a:solidFill>
                  <a:prstClr val="white"/>
                </a:solidFill>
              </a:rPr>
              <a:t>Isoflorane</a:t>
            </a:r>
            <a:r>
              <a:rPr lang="en-US" sz="2400" dirty="0" smtClean="0">
                <a:solidFill>
                  <a:prstClr val="white"/>
                </a:solidFill>
              </a:rPr>
              <a:t>, Halothane were all available and used for different inhalational anesthesia techniques . </a:t>
            </a:r>
            <a:r>
              <a:rPr lang="en-US" sz="2400" dirty="0" smtClean="0">
                <a:solidFill>
                  <a:prstClr val="white"/>
                </a:solidFill>
              </a:rPr>
              <a:t>(3,4,8)</a:t>
            </a:r>
            <a:endParaRPr lang="en-US" sz="2400" dirty="0">
              <a:solidFill>
                <a:prstClr val="white"/>
              </a:solidFill>
            </a:endParaRPr>
          </a:p>
          <a:p>
            <a:pPr lvl="0" algn="just" rtl="0">
              <a:buClr>
                <a:prstClr val="white">
                  <a:shade val="95000"/>
                </a:prstClr>
              </a:buClr>
            </a:pPr>
            <a:r>
              <a:rPr lang="en-US" sz="2400" dirty="0">
                <a:solidFill>
                  <a:prstClr val="white"/>
                </a:solidFill>
              </a:rPr>
              <a:t>Infrastructure personal were adequate and well trained and equipped.</a:t>
            </a:r>
          </a:p>
          <a:p>
            <a:pPr lvl="0" algn="just" rtl="0">
              <a:buClr>
                <a:prstClr val="white">
                  <a:shade val="95000"/>
                </a:prstClr>
              </a:buClr>
            </a:pPr>
            <a:r>
              <a:rPr lang="en-US" sz="2400" dirty="0">
                <a:solidFill>
                  <a:prstClr val="white"/>
                </a:solidFill>
              </a:rPr>
              <a:t>Anesthesia techniques  were used varied between general anesthesia with or without intubation to a regional anesthesia spinal to even </a:t>
            </a:r>
            <a:r>
              <a:rPr lang="en-US" sz="2400" dirty="0" smtClean="0">
                <a:solidFill>
                  <a:prstClr val="white"/>
                </a:solidFill>
              </a:rPr>
              <a:t>epidural, pier block.</a:t>
            </a:r>
            <a:endParaRPr lang="en-US" sz="2400" dirty="0">
              <a:solidFill>
                <a:prstClr val="white"/>
              </a:solidFill>
            </a:endParaRPr>
          </a:p>
          <a:p>
            <a:pPr lvl="0" algn="just" rtl="0">
              <a:buClr>
                <a:prstClr val="white">
                  <a:shade val="95000"/>
                </a:prstClr>
              </a:buClr>
            </a:pPr>
            <a:r>
              <a:rPr lang="en-US" sz="2400" dirty="0">
                <a:solidFill>
                  <a:prstClr val="white"/>
                </a:solidFill>
              </a:rPr>
              <a:t>I.C.U unit was ready and equipped </a:t>
            </a:r>
            <a:r>
              <a:rPr lang="en-US" sz="2400" dirty="0" smtClean="0">
                <a:solidFill>
                  <a:prstClr val="white"/>
                </a:solidFill>
              </a:rPr>
              <a:t>with </a:t>
            </a:r>
            <a:r>
              <a:rPr lang="en-US" sz="2400" dirty="0">
                <a:solidFill>
                  <a:prstClr val="white"/>
                </a:solidFill>
              </a:rPr>
              <a:t>drugs and instruments, machines and </a:t>
            </a:r>
            <a:r>
              <a:rPr lang="en-US" sz="2400" dirty="0" smtClean="0">
                <a:solidFill>
                  <a:prstClr val="white"/>
                </a:solidFill>
              </a:rPr>
              <a:t>personal. And will discuss the results and characteristics later. (13) </a:t>
            </a:r>
            <a:endParaRPr lang="ar-SY" dirty="0"/>
          </a:p>
        </p:txBody>
      </p:sp>
    </p:spTree>
    <p:extLst>
      <p:ext uri="{BB962C8B-B14F-4D97-AF65-F5344CB8AC3E}">
        <p14:creationId xmlns:p14="http://schemas.microsoft.com/office/powerpoint/2010/main" val="8340208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639312" y="3332670"/>
            <a:ext cx="1865376" cy="1243584"/>
          </a:xfrm>
        </p:spPr>
      </p:pic>
    </p:spTree>
    <p:extLst>
      <p:ext uri="{BB962C8B-B14F-4D97-AF65-F5344CB8AC3E}">
        <p14:creationId xmlns:p14="http://schemas.microsoft.com/office/powerpoint/2010/main" val="4986901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6</a:t>
            </a:r>
            <a:endParaRPr lang="ar-SY"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31856313"/>
              </p:ext>
            </p:extLst>
          </p:nvPr>
        </p:nvGraphicFramePr>
        <p:xfrm>
          <a:off x="457200" y="1600200"/>
          <a:ext cx="8229600" cy="3398520"/>
        </p:xfrm>
        <a:graphic>
          <a:graphicData uri="http://schemas.openxmlformats.org/drawingml/2006/table">
            <a:tbl>
              <a:tblPr rtl="1" firstRow="1" bandRow="1">
                <a:tableStyleId>{2A488322-F2BA-4B5B-9748-0D474271808F}</a:tableStyleId>
              </a:tblPr>
              <a:tblGrid>
                <a:gridCol w="4114800"/>
                <a:gridCol w="4114800"/>
              </a:tblGrid>
              <a:tr h="370840">
                <a:tc>
                  <a:txBody>
                    <a:bodyPr/>
                    <a:lstStyle/>
                    <a:p>
                      <a:pPr rtl="1"/>
                      <a:r>
                        <a:rPr lang="en-US" dirty="0" smtClean="0"/>
                        <a:t>n%</a:t>
                      </a:r>
                      <a:endParaRPr lang="ar-SY" dirty="0"/>
                    </a:p>
                  </a:txBody>
                  <a:tcPr/>
                </a:tc>
                <a:tc>
                  <a:txBody>
                    <a:bodyPr/>
                    <a:lstStyle/>
                    <a:p>
                      <a:pPr algn="l" rtl="0"/>
                      <a:r>
                        <a:rPr lang="en-US" dirty="0" smtClean="0"/>
                        <a:t>variable</a:t>
                      </a:r>
                      <a:endParaRPr lang="ar-SY" dirty="0"/>
                    </a:p>
                  </a:txBody>
                  <a:tcPr/>
                </a:tc>
              </a:tr>
              <a:tr h="370840">
                <a:tc>
                  <a:txBody>
                    <a:bodyPr/>
                    <a:lstStyle/>
                    <a:p>
                      <a:pPr rtl="1"/>
                      <a:r>
                        <a:rPr lang="en-US" dirty="0" smtClean="0"/>
                        <a:t>700cases100%</a:t>
                      </a:r>
                    </a:p>
                    <a:p>
                      <a:pPr rtl="1"/>
                      <a:endParaRPr lang="en-US" dirty="0" smtClean="0"/>
                    </a:p>
                    <a:p>
                      <a:pPr rtl="1"/>
                      <a:r>
                        <a:rPr lang="en-US" dirty="0" smtClean="0"/>
                        <a:t>383cases55%</a:t>
                      </a:r>
                    </a:p>
                    <a:p>
                      <a:pPr rtl="1"/>
                      <a:endParaRPr lang="en-US" dirty="0" smtClean="0"/>
                    </a:p>
                    <a:p>
                      <a:pPr rtl="1"/>
                      <a:endParaRPr lang="en-US" dirty="0" smtClean="0"/>
                    </a:p>
                    <a:p>
                      <a:pPr rtl="1"/>
                      <a:r>
                        <a:rPr lang="en-US" dirty="0" smtClean="0"/>
                        <a:t>317cases45%</a:t>
                      </a:r>
                      <a:endParaRPr lang="ar-SY" dirty="0"/>
                    </a:p>
                  </a:txBody>
                  <a:tcPr/>
                </a:tc>
                <a:tc>
                  <a:txBody>
                    <a:bodyPr/>
                    <a:lstStyle/>
                    <a:p>
                      <a:pPr algn="l" rtl="0"/>
                      <a:r>
                        <a:rPr lang="en-US" dirty="0" smtClean="0"/>
                        <a:t>Total</a:t>
                      </a:r>
                    </a:p>
                    <a:p>
                      <a:pPr algn="l" rtl="0"/>
                      <a:endParaRPr lang="en-US" dirty="0" smtClean="0"/>
                    </a:p>
                    <a:p>
                      <a:pPr algn="l" rtl="0"/>
                      <a:r>
                        <a:rPr lang="en-US" dirty="0" smtClean="0"/>
                        <a:t>General Anesthesia</a:t>
                      </a:r>
                    </a:p>
                    <a:p>
                      <a:pPr algn="l" rtl="0"/>
                      <a:endParaRPr lang="en-US" dirty="0" smtClean="0"/>
                    </a:p>
                    <a:p>
                      <a:pPr algn="l" rtl="0"/>
                      <a:endParaRPr lang="en-US" dirty="0" smtClean="0"/>
                    </a:p>
                    <a:p>
                      <a:pPr algn="l" rtl="0"/>
                      <a:r>
                        <a:rPr lang="en-US" dirty="0" smtClean="0"/>
                        <a:t>Local and Regional Anesthesia</a:t>
                      </a:r>
                    </a:p>
                    <a:p>
                      <a:pPr algn="l" rtl="0"/>
                      <a:endParaRPr lang="en-US" dirty="0" smtClean="0"/>
                    </a:p>
                    <a:p>
                      <a:pPr algn="l" rtl="0"/>
                      <a:endParaRPr lang="ar-SY" dirty="0"/>
                    </a:p>
                  </a:txBody>
                  <a:tcPr/>
                </a:tc>
              </a:tr>
              <a:tr h="370840">
                <a:tc>
                  <a:txBody>
                    <a:bodyPr/>
                    <a:lstStyle/>
                    <a:p>
                      <a:pPr rtl="1"/>
                      <a:endParaRPr lang="ar-SY"/>
                    </a:p>
                  </a:txBody>
                  <a:tcPr/>
                </a:tc>
                <a:tc>
                  <a:txBody>
                    <a:bodyPr/>
                    <a:lstStyle/>
                    <a:p>
                      <a:pPr rtl="1"/>
                      <a:endParaRPr lang="ar-SY"/>
                    </a:p>
                  </a:txBody>
                  <a:tcPr/>
                </a:tc>
              </a:tr>
              <a:tr h="370840">
                <a:tc>
                  <a:txBody>
                    <a:bodyPr/>
                    <a:lstStyle/>
                    <a:p>
                      <a:pPr rtl="1"/>
                      <a:endParaRPr lang="ar-SY"/>
                    </a:p>
                  </a:txBody>
                  <a:tcPr/>
                </a:tc>
                <a:tc>
                  <a:txBody>
                    <a:bodyPr/>
                    <a:lstStyle/>
                    <a:p>
                      <a:pPr rtl="1"/>
                      <a:endParaRPr lang="ar-SY"/>
                    </a:p>
                  </a:txBody>
                  <a:tcPr/>
                </a:tc>
              </a:tr>
            </a:tbl>
          </a:graphicData>
        </a:graphic>
      </p:graphicFrame>
    </p:spTree>
    <p:extLst>
      <p:ext uri="{BB962C8B-B14F-4D97-AF65-F5344CB8AC3E}">
        <p14:creationId xmlns:p14="http://schemas.microsoft.com/office/powerpoint/2010/main" val="48499315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sp>
        <p:nvSpPr>
          <p:cNvPr id="3" name="Content Placeholder 2"/>
          <p:cNvSpPr>
            <a:spLocks noGrp="1"/>
          </p:cNvSpPr>
          <p:nvPr>
            <p:ph idx="1"/>
          </p:nvPr>
        </p:nvSpPr>
        <p:spPr/>
        <p:txBody>
          <a:bodyPr/>
          <a:lstStyle/>
          <a:p>
            <a:pPr algn="l" rtl="0"/>
            <a:endParaRPr lang="en-US" dirty="0" smtClean="0"/>
          </a:p>
          <a:p>
            <a:pPr algn="l" rtl="0"/>
            <a:endParaRPr lang="ar-SY"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9312" y="2807208"/>
            <a:ext cx="1865376" cy="1243584"/>
          </a:xfrm>
          <a:prstGeom prst="rect">
            <a:avLst/>
          </a:prstGeom>
        </p:spPr>
      </p:pic>
    </p:spTree>
    <p:extLst>
      <p:ext uri="{BB962C8B-B14F-4D97-AF65-F5344CB8AC3E}">
        <p14:creationId xmlns:p14="http://schemas.microsoft.com/office/powerpoint/2010/main" val="5351962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7</a:t>
            </a:r>
            <a:endParaRPr lang="ar-SY"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1368453"/>
              </p:ext>
            </p:extLst>
          </p:nvPr>
        </p:nvGraphicFramePr>
        <p:xfrm>
          <a:off x="457200" y="1600200"/>
          <a:ext cx="8229600" cy="6233160"/>
        </p:xfrm>
        <a:graphic>
          <a:graphicData uri="http://schemas.openxmlformats.org/drawingml/2006/table">
            <a:tbl>
              <a:tblPr rtl="1" firstRow="1" bandRow="1">
                <a:tableStyleId>{2A488322-F2BA-4B5B-9748-0D474271808F}</a:tableStyleId>
              </a:tblPr>
              <a:tblGrid>
                <a:gridCol w="4114800"/>
                <a:gridCol w="4114800"/>
              </a:tblGrid>
              <a:tr h="460648">
                <a:tc>
                  <a:txBody>
                    <a:bodyPr/>
                    <a:lstStyle/>
                    <a:p>
                      <a:pPr rtl="1"/>
                      <a:r>
                        <a:rPr lang="en-US" dirty="0" smtClean="0"/>
                        <a:t>n%</a:t>
                      </a:r>
                      <a:endParaRPr lang="ar-SY" dirty="0"/>
                    </a:p>
                  </a:txBody>
                  <a:tcPr/>
                </a:tc>
                <a:tc>
                  <a:txBody>
                    <a:bodyPr/>
                    <a:lstStyle/>
                    <a:p>
                      <a:pPr algn="l" rtl="0"/>
                      <a:r>
                        <a:rPr lang="en-US" dirty="0" smtClean="0"/>
                        <a:t>Variable (</a:t>
                      </a:r>
                      <a:r>
                        <a:rPr lang="en-US" smtClean="0"/>
                        <a:t>RegionalAnesthesia</a:t>
                      </a:r>
                      <a:r>
                        <a:rPr lang="en-US" dirty="0" smtClean="0"/>
                        <a:t> Technique)</a:t>
                      </a:r>
                      <a:endParaRPr lang="ar-SY" dirty="0"/>
                    </a:p>
                  </a:txBody>
                  <a:tcPr/>
                </a:tc>
              </a:tr>
              <a:tr h="370840">
                <a:tc>
                  <a:txBody>
                    <a:bodyPr/>
                    <a:lstStyle/>
                    <a:p>
                      <a:pPr rtl="1"/>
                      <a:r>
                        <a:rPr lang="en-US" dirty="0" smtClean="0"/>
                        <a:t>383cases100%</a:t>
                      </a:r>
                    </a:p>
                    <a:p>
                      <a:pPr rtl="1"/>
                      <a:endParaRPr lang="en-US" dirty="0" smtClean="0"/>
                    </a:p>
                    <a:p>
                      <a:pPr rtl="1"/>
                      <a:r>
                        <a:rPr lang="en-US" dirty="0" smtClean="0"/>
                        <a:t>180cases47%</a:t>
                      </a:r>
                    </a:p>
                    <a:p>
                      <a:pPr rtl="1"/>
                      <a:endParaRPr lang="en-US" dirty="0" smtClean="0"/>
                    </a:p>
                    <a:p>
                      <a:pPr rtl="1"/>
                      <a:r>
                        <a:rPr lang="en-US" dirty="0" smtClean="0"/>
                        <a:t>80cases20%</a:t>
                      </a:r>
                    </a:p>
                    <a:p>
                      <a:pPr rtl="1"/>
                      <a:endParaRPr lang="en-US" dirty="0" smtClean="0"/>
                    </a:p>
                    <a:p>
                      <a:pPr rtl="1"/>
                      <a:r>
                        <a:rPr lang="en-US" dirty="0" smtClean="0"/>
                        <a:t>46cases11%</a:t>
                      </a:r>
                    </a:p>
                    <a:p>
                      <a:pPr rtl="1"/>
                      <a:endParaRPr lang="en-US" dirty="0" smtClean="0"/>
                    </a:p>
                    <a:p>
                      <a:pPr rtl="1"/>
                      <a:r>
                        <a:rPr lang="en-US" dirty="0" smtClean="0"/>
                        <a:t>23cases6%</a:t>
                      </a:r>
                    </a:p>
                    <a:p>
                      <a:pPr rtl="1"/>
                      <a:endParaRPr lang="en-US" dirty="0" smtClean="0"/>
                    </a:p>
                    <a:p>
                      <a:pPr rtl="1"/>
                      <a:r>
                        <a:rPr lang="en-US" dirty="0" smtClean="0"/>
                        <a:t>54cases14%</a:t>
                      </a:r>
                    </a:p>
                    <a:p>
                      <a:pPr rtl="1"/>
                      <a:endParaRPr lang="en-US" dirty="0" smtClean="0"/>
                    </a:p>
                    <a:p>
                      <a:pPr rtl="1"/>
                      <a:endParaRPr lang="en-US" dirty="0" smtClean="0"/>
                    </a:p>
                    <a:p>
                      <a:pPr rtl="1"/>
                      <a:endParaRPr lang="en-US" dirty="0" smtClean="0"/>
                    </a:p>
                    <a:p>
                      <a:pPr rtl="1"/>
                      <a:endParaRPr lang="en-US" dirty="0" smtClean="0"/>
                    </a:p>
                    <a:p>
                      <a:pPr rtl="1"/>
                      <a:endParaRPr lang="en-US" dirty="0" smtClean="0"/>
                    </a:p>
                  </a:txBody>
                  <a:tcPr/>
                </a:tc>
                <a:tc>
                  <a:txBody>
                    <a:bodyPr/>
                    <a:lstStyle/>
                    <a:p>
                      <a:pPr algn="l" rtl="0"/>
                      <a:r>
                        <a:rPr lang="en-US" dirty="0" smtClean="0"/>
                        <a:t>Total</a:t>
                      </a:r>
                    </a:p>
                    <a:p>
                      <a:pPr algn="l" rtl="0"/>
                      <a:endParaRPr lang="en-US" dirty="0" smtClean="0"/>
                    </a:p>
                    <a:p>
                      <a:pPr algn="l" rtl="0"/>
                      <a:r>
                        <a:rPr lang="en-US" dirty="0" smtClean="0"/>
                        <a:t>Spinal</a:t>
                      </a:r>
                    </a:p>
                    <a:p>
                      <a:pPr algn="l" rtl="0"/>
                      <a:endParaRPr lang="en-US" dirty="0" smtClean="0"/>
                    </a:p>
                    <a:p>
                      <a:pPr algn="l" rtl="0"/>
                      <a:r>
                        <a:rPr lang="en-US" dirty="0" smtClean="0"/>
                        <a:t>Epidural</a:t>
                      </a:r>
                    </a:p>
                    <a:p>
                      <a:pPr algn="l" rtl="0"/>
                      <a:endParaRPr lang="en-US" dirty="0" smtClean="0"/>
                    </a:p>
                    <a:p>
                      <a:pPr algn="l" rtl="0"/>
                      <a:r>
                        <a:rPr lang="en-US" dirty="0" smtClean="0"/>
                        <a:t>Bier block</a:t>
                      </a:r>
                    </a:p>
                    <a:p>
                      <a:pPr algn="l" rtl="0"/>
                      <a:endParaRPr lang="en-US" dirty="0" smtClean="0"/>
                    </a:p>
                    <a:p>
                      <a:pPr algn="l" rtl="0"/>
                      <a:r>
                        <a:rPr lang="en-US" dirty="0" smtClean="0"/>
                        <a:t>Brachial plexus block</a:t>
                      </a:r>
                    </a:p>
                    <a:p>
                      <a:pPr algn="l" rtl="0"/>
                      <a:endParaRPr lang="en-US" dirty="0" smtClean="0"/>
                    </a:p>
                    <a:p>
                      <a:pPr algn="l" rtl="0"/>
                      <a:r>
                        <a:rPr lang="en-US" dirty="0" smtClean="0"/>
                        <a:t>local</a:t>
                      </a:r>
                      <a:endParaRPr lang="ar-SY" dirty="0"/>
                    </a:p>
                  </a:txBody>
                  <a:tcPr/>
                </a:tc>
              </a:tr>
              <a:tr h="370840">
                <a:tc>
                  <a:txBody>
                    <a:bodyPr/>
                    <a:lstStyle/>
                    <a:p>
                      <a:pPr rtl="1"/>
                      <a:endParaRPr lang="ar-SY"/>
                    </a:p>
                  </a:txBody>
                  <a:tcPr/>
                </a:tc>
                <a:tc>
                  <a:txBody>
                    <a:bodyPr/>
                    <a:lstStyle/>
                    <a:p>
                      <a:pPr rtl="1"/>
                      <a:endParaRPr lang="ar-SY"/>
                    </a:p>
                  </a:txBody>
                  <a:tcPr/>
                </a:tc>
              </a:tr>
              <a:tr h="370840">
                <a:tc>
                  <a:txBody>
                    <a:bodyPr/>
                    <a:lstStyle/>
                    <a:p>
                      <a:pPr rtl="1"/>
                      <a:endParaRPr lang="ar-SY"/>
                    </a:p>
                  </a:txBody>
                  <a:tcPr/>
                </a:tc>
                <a:tc>
                  <a:txBody>
                    <a:bodyPr/>
                    <a:lstStyle/>
                    <a:p>
                      <a:pPr rtl="1"/>
                      <a:endParaRPr lang="ar-SY"/>
                    </a:p>
                  </a:txBody>
                  <a:tcPr/>
                </a:tc>
              </a:tr>
              <a:tr h="370840">
                <a:tc>
                  <a:txBody>
                    <a:bodyPr/>
                    <a:lstStyle/>
                    <a:p>
                      <a:pPr rtl="1"/>
                      <a:endParaRPr lang="ar-SY"/>
                    </a:p>
                  </a:txBody>
                  <a:tcPr/>
                </a:tc>
                <a:tc>
                  <a:txBody>
                    <a:bodyPr/>
                    <a:lstStyle/>
                    <a:p>
                      <a:pPr rtl="1"/>
                      <a:endParaRPr lang="ar-SY" dirty="0"/>
                    </a:p>
                  </a:txBody>
                  <a:tcPr/>
                </a:tc>
              </a:tr>
            </a:tbl>
          </a:graphicData>
        </a:graphic>
      </p:graphicFrame>
    </p:spTree>
    <p:extLst>
      <p:ext uri="{BB962C8B-B14F-4D97-AF65-F5344CB8AC3E}">
        <p14:creationId xmlns:p14="http://schemas.microsoft.com/office/powerpoint/2010/main" val="362554624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14500981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cont.,</a:t>
            </a:r>
            <a:endParaRPr lang="ar-SY" dirty="0"/>
          </a:p>
        </p:txBody>
      </p:sp>
      <p:sp>
        <p:nvSpPr>
          <p:cNvPr id="3" name="Content Placeholder 2"/>
          <p:cNvSpPr>
            <a:spLocks noGrp="1"/>
          </p:cNvSpPr>
          <p:nvPr>
            <p:ph idx="1"/>
          </p:nvPr>
        </p:nvSpPr>
        <p:spPr/>
        <p:txBody>
          <a:bodyPr>
            <a:normAutofit lnSpcReduction="10000"/>
          </a:bodyPr>
          <a:lstStyle/>
          <a:p>
            <a:pPr algn="l" rtl="0"/>
            <a:r>
              <a:rPr lang="en-US" dirty="0" smtClean="0"/>
              <a:t>Local anesthetics were used are  </a:t>
            </a:r>
            <a:r>
              <a:rPr lang="en-US" dirty="0" err="1" smtClean="0"/>
              <a:t>lidocaine</a:t>
            </a:r>
            <a:r>
              <a:rPr lang="en-US" dirty="0" smtClean="0"/>
              <a:t>  2%, Marcaine 0.5% with or without Adrenaline</a:t>
            </a:r>
          </a:p>
          <a:p>
            <a:pPr algn="l" rtl="0"/>
            <a:r>
              <a:rPr lang="en-US" dirty="0" smtClean="0"/>
              <a:t>Ketamine use even was important  it was limited to General  anesthesia without intubation and short period with or without the use of Midazolam </a:t>
            </a:r>
            <a:r>
              <a:rPr lang="en-US" dirty="0" smtClean="0"/>
              <a:t>.(9)</a:t>
            </a:r>
            <a:endParaRPr lang="en-US" dirty="0" smtClean="0"/>
          </a:p>
          <a:p>
            <a:pPr algn="l" rtl="0"/>
            <a:r>
              <a:rPr lang="en-US" dirty="0" smtClean="0"/>
              <a:t>Balanced anesthesia for all general anesthesia were used depending on  A.S.A score and overall evaluation of individual case </a:t>
            </a:r>
            <a:r>
              <a:rPr lang="en-US" dirty="0" smtClean="0"/>
              <a:t>.(8)</a:t>
            </a:r>
            <a:endParaRPr lang="en-US" dirty="0" smtClean="0"/>
          </a:p>
          <a:p>
            <a:pPr algn="l" rtl="0"/>
            <a:r>
              <a:rPr lang="en-US" dirty="0" err="1" smtClean="0"/>
              <a:t>Sevoflorane</a:t>
            </a:r>
            <a:r>
              <a:rPr lang="en-US" dirty="0" smtClean="0"/>
              <a:t> as inhalational anesthetic were used.(13)</a:t>
            </a:r>
            <a:endParaRPr lang="ar-SY" dirty="0"/>
          </a:p>
        </p:txBody>
      </p:sp>
    </p:spTree>
    <p:extLst>
      <p:ext uri="{BB962C8B-B14F-4D97-AF65-F5344CB8AC3E}">
        <p14:creationId xmlns:p14="http://schemas.microsoft.com/office/powerpoint/2010/main" val="13692643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49462"/>
            <a:ext cx="5829300" cy="3810000"/>
          </a:xfrm>
          <a:prstGeom prst="rect">
            <a:avLst/>
          </a:prstGeom>
        </p:spPr>
      </p:pic>
    </p:spTree>
    <p:extLst>
      <p:ext uri="{BB962C8B-B14F-4D97-AF65-F5344CB8AC3E}">
        <p14:creationId xmlns:p14="http://schemas.microsoft.com/office/powerpoint/2010/main" val="277852775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60648"/>
            <a:ext cx="8229600" cy="1143000"/>
          </a:xfrm>
        </p:spPr>
        <p:txBody>
          <a:bodyPr>
            <a:normAutofit fontScale="90000"/>
          </a:bodyPr>
          <a:lstStyle/>
          <a:p>
            <a:r>
              <a:rPr lang="en-US" dirty="0" smtClean="0"/>
              <a:t>American Society of Anesthesiologist (A.S.A) Score.</a:t>
            </a:r>
            <a:endParaRPr lang="ar-SY"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21602085"/>
              </p:ext>
            </p:extLst>
          </p:nvPr>
        </p:nvGraphicFramePr>
        <p:xfrm>
          <a:off x="467544" y="2060848"/>
          <a:ext cx="8229600" cy="3723888"/>
        </p:xfrm>
        <a:graphic>
          <a:graphicData uri="http://schemas.openxmlformats.org/drawingml/2006/table">
            <a:tbl>
              <a:tblPr rtl="1" firstRow="1" bandRow="1">
                <a:tableStyleId>{5C22544A-7EE6-4342-B048-85BDC9FD1C3A}</a:tableStyleId>
              </a:tblPr>
              <a:tblGrid>
                <a:gridCol w="6955448"/>
                <a:gridCol w="1274152"/>
              </a:tblGrid>
              <a:tr h="432048">
                <a:tc>
                  <a:txBody>
                    <a:bodyPr/>
                    <a:lstStyle/>
                    <a:p>
                      <a:pPr rtl="1"/>
                      <a:endParaRPr lang="ar-SY" dirty="0"/>
                    </a:p>
                  </a:txBody>
                  <a:tcPr/>
                </a:tc>
                <a:tc>
                  <a:txBody>
                    <a:bodyPr/>
                    <a:lstStyle/>
                    <a:p>
                      <a:pPr algn="l" rtl="0"/>
                      <a:r>
                        <a:rPr lang="en-US" dirty="0" smtClean="0"/>
                        <a:t>A.S.A</a:t>
                      </a:r>
                      <a:endParaRPr lang="ar-SY" dirty="0"/>
                    </a:p>
                  </a:txBody>
                  <a:tcPr/>
                </a:tc>
              </a:tr>
              <a:tr h="309170">
                <a:tc>
                  <a:txBody>
                    <a:bodyPr/>
                    <a:lstStyle/>
                    <a:p>
                      <a:pPr algn="l" rtl="0"/>
                      <a:r>
                        <a:rPr lang="en-US" dirty="0" smtClean="0"/>
                        <a:t>Patient in apparent good health status</a:t>
                      </a:r>
                      <a:endParaRPr lang="ar-SY" dirty="0"/>
                    </a:p>
                  </a:txBody>
                  <a:tcPr/>
                </a:tc>
                <a:tc>
                  <a:txBody>
                    <a:bodyPr/>
                    <a:lstStyle/>
                    <a:p>
                      <a:pPr algn="l" rtl="0"/>
                      <a:r>
                        <a:rPr lang="en-US" dirty="0" smtClean="0"/>
                        <a:t>class 1</a:t>
                      </a:r>
                      <a:endParaRPr lang="ar-SY" dirty="0"/>
                    </a:p>
                  </a:txBody>
                  <a:tcPr/>
                </a:tc>
              </a:tr>
              <a:tr h="309170">
                <a:tc>
                  <a:txBody>
                    <a:bodyPr/>
                    <a:lstStyle/>
                    <a:p>
                      <a:pPr algn="l" rtl="0"/>
                      <a:r>
                        <a:rPr lang="en-US" dirty="0" smtClean="0"/>
                        <a:t>Patient with mild systemic disease</a:t>
                      </a:r>
                      <a:endParaRPr lang="ar-SY" dirty="0"/>
                    </a:p>
                  </a:txBody>
                  <a:tcPr/>
                </a:tc>
                <a:tc>
                  <a:txBody>
                    <a:bodyPr/>
                    <a:lstStyle/>
                    <a:p>
                      <a:pPr algn="l" rtl="0"/>
                      <a:r>
                        <a:rPr lang="en-US" dirty="0" smtClean="0"/>
                        <a:t>class 2</a:t>
                      </a:r>
                      <a:endParaRPr lang="ar-SY" dirty="0"/>
                    </a:p>
                  </a:txBody>
                  <a:tcPr/>
                </a:tc>
              </a:tr>
              <a:tr h="541047">
                <a:tc>
                  <a:txBody>
                    <a:bodyPr/>
                    <a:lstStyle/>
                    <a:p>
                      <a:pPr algn="l" rtl="0"/>
                      <a:r>
                        <a:rPr lang="en-US" dirty="0" smtClean="0"/>
                        <a:t>Patient with severe limiting systemic disease but not incapacitating.</a:t>
                      </a:r>
                      <a:endParaRPr lang="ar-SY" dirty="0"/>
                    </a:p>
                  </a:txBody>
                  <a:tcPr/>
                </a:tc>
                <a:tc>
                  <a:txBody>
                    <a:bodyPr/>
                    <a:lstStyle/>
                    <a:p>
                      <a:pPr algn="l" rtl="0"/>
                      <a:r>
                        <a:rPr lang="en-US" dirty="0" smtClean="0"/>
                        <a:t>class 3</a:t>
                      </a:r>
                      <a:endParaRPr lang="ar-SY" dirty="0"/>
                    </a:p>
                  </a:txBody>
                  <a:tcPr/>
                </a:tc>
              </a:tr>
              <a:tr h="541047">
                <a:tc>
                  <a:txBody>
                    <a:bodyPr/>
                    <a:lstStyle/>
                    <a:p>
                      <a:pPr algn="l" rtl="0"/>
                      <a:r>
                        <a:rPr lang="en-US" dirty="0" smtClean="0"/>
                        <a:t>Patient with severe incapacitating disease that is a constant threat to life.</a:t>
                      </a:r>
                      <a:endParaRPr lang="ar-SY" dirty="0"/>
                    </a:p>
                  </a:txBody>
                  <a:tcPr/>
                </a:tc>
                <a:tc>
                  <a:txBody>
                    <a:bodyPr/>
                    <a:lstStyle/>
                    <a:p>
                      <a:pPr algn="l" rtl="0"/>
                      <a:r>
                        <a:rPr lang="en-US" dirty="0" smtClean="0"/>
                        <a:t>class 4</a:t>
                      </a:r>
                      <a:endParaRPr lang="ar-SY" dirty="0"/>
                    </a:p>
                  </a:txBody>
                  <a:tcPr/>
                </a:tc>
              </a:tr>
              <a:tr h="541047">
                <a:tc>
                  <a:txBody>
                    <a:bodyPr/>
                    <a:lstStyle/>
                    <a:p>
                      <a:pPr algn="l" rtl="0"/>
                      <a:r>
                        <a:rPr lang="en-US" dirty="0" smtClean="0"/>
                        <a:t>Morbid patient not expected to  survive 24 h with or without surgery</a:t>
                      </a:r>
                      <a:endParaRPr lang="ar-SY" dirty="0"/>
                    </a:p>
                  </a:txBody>
                  <a:tcPr/>
                </a:tc>
                <a:tc>
                  <a:txBody>
                    <a:bodyPr/>
                    <a:lstStyle/>
                    <a:p>
                      <a:pPr algn="l" rtl="0"/>
                      <a:r>
                        <a:rPr lang="en-US" dirty="0" smtClean="0"/>
                        <a:t>class 5</a:t>
                      </a:r>
                      <a:endParaRPr lang="ar-SY" dirty="0"/>
                    </a:p>
                  </a:txBody>
                  <a:tcPr/>
                </a:tc>
              </a:tr>
              <a:tr h="541047">
                <a:tc>
                  <a:txBody>
                    <a:bodyPr/>
                    <a:lstStyle/>
                    <a:p>
                      <a:pPr algn="l" rtl="0"/>
                      <a:r>
                        <a:rPr lang="en-US" dirty="0" smtClean="0"/>
                        <a:t>A declared Brain dead patient whose organs being removed for donor purposes .</a:t>
                      </a:r>
                      <a:endParaRPr lang="ar-SY" dirty="0"/>
                    </a:p>
                  </a:txBody>
                  <a:tcPr/>
                </a:tc>
                <a:tc>
                  <a:txBody>
                    <a:bodyPr/>
                    <a:lstStyle/>
                    <a:p>
                      <a:pPr algn="l" rtl="0"/>
                      <a:r>
                        <a:rPr lang="en-US" dirty="0" smtClean="0"/>
                        <a:t>class 6</a:t>
                      </a:r>
                      <a:endParaRPr lang="ar-SY" dirty="0"/>
                    </a:p>
                  </a:txBody>
                  <a:tcPr/>
                </a:tc>
              </a:tr>
            </a:tbl>
          </a:graphicData>
        </a:graphic>
      </p:graphicFrame>
    </p:spTree>
    <p:extLst>
      <p:ext uri="{BB962C8B-B14F-4D97-AF65-F5344CB8AC3E}">
        <p14:creationId xmlns:p14="http://schemas.microsoft.com/office/powerpoint/2010/main" val="31000981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25650"/>
            <a:ext cx="5829300" cy="3857625"/>
          </a:xfrm>
        </p:spPr>
      </p:pic>
    </p:spTree>
    <p:extLst>
      <p:ext uri="{BB962C8B-B14F-4D97-AF65-F5344CB8AC3E}">
        <p14:creationId xmlns:p14="http://schemas.microsoft.com/office/powerpoint/2010/main" val="346743042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&amp; DISCUSSION</a:t>
            </a:r>
            <a:endParaRPr lang="ar-SY" dirty="0"/>
          </a:p>
        </p:txBody>
      </p:sp>
      <p:sp>
        <p:nvSpPr>
          <p:cNvPr id="3" name="Content Placeholder 2"/>
          <p:cNvSpPr>
            <a:spLocks noGrp="1"/>
          </p:cNvSpPr>
          <p:nvPr>
            <p:ph idx="1"/>
          </p:nvPr>
        </p:nvSpPr>
        <p:spPr/>
        <p:txBody>
          <a:bodyPr>
            <a:normAutofit fontScale="92500" lnSpcReduction="20000"/>
          </a:bodyPr>
          <a:lstStyle/>
          <a:p>
            <a:pPr lvl="0" algn="l" rtl="0">
              <a:buClr>
                <a:prstClr val="white">
                  <a:shade val="95000"/>
                </a:prstClr>
              </a:buClr>
            </a:pPr>
            <a:r>
              <a:rPr lang="en-US" sz="2400" b="1" dirty="0">
                <a:solidFill>
                  <a:prstClr val="white"/>
                </a:solidFill>
              </a:rPr>
              <a:t>Anesthesia Techniques </a:t>
            </a:r>
          </a:p>
          <a:p>
            <a:pPr lvl="0" algn="l" rtl="0">
              <a:buClr>
                <a:prstClr val="white">
                  <a:shade val="95000"/>
                </a:prstClr>
              </a:buClr>
            </a:pPr>
            <a:r>
              <a:rPr lang="en-US" sz="2000" dirty="0">
                <a:solidFill>
                  <a:prstClr val="white"/>
                </a:solidFill>
              </a:rPr>
              <a:t>In precarious contexts, some anesthesia techniques may not be appropriate. The guiding principles are that they should take into consideration two main features: as much as possible, cardio-respiratory depression and muscular relaxation should be avoided, and limited dependence on oxygen and biomedical monitoring should be maintained </a:t>
            </a:r>
            <a:r>
              <a:rPr lang="en-US" sz="2000" dirty="0" smtClean="0">
                <a:solidFill>
                  <a:prstClr val="white"/>
                </a:solidFill>
              </a:rPr>
              <a:t>[3,4,8)</a:t>
            </a:r>
            <a:endParaRPr lang="en-US" sz="2000" dirty="0">
              <a:solidFill>
                <a:prstClr val="white"/>
              </a:solidFill>
            </a:endParaRPr>
          </a:p>
          <a:p>
            <a:pPr lvl="0" algn="l" rtl="0">
              <a:buClr>
                <a:prstClr val="white">
                  <a:shade val="95000"/>
                </a:prstClr>
              </a:buClr>
            </a:pPr>
            <a:endParaRPr lang="en-US" sz="2000" dirty="0">
              <a:solidFill>
                <a:prstClr val="white"/>
              </a:solidFill>
            </a:endParaRPr>
          </a:p>
          <a:p>
            <a:pPr lvl="0" algn="l" rtl="0">
              <a:buClr>
                <a:prstClr val="white">
                  <a:shade val="95000"/>
                </a:prstClr>
              </a:buClr>
            </a:pPr>
            <a:r>
              <a:rPr lang="en-US" sz="2000" dirty="0">
                <a:solidFill>
                  <a:prstClr val="white"/>
                </a:solidFill>
              </a:rPr>
              <a:t>The following techniques  were used and appear to be widely accepted:</a:t>
            </a:r>
          </a:p>
          <a:p>
            <a:pPr lvl="0" algn="l" rtl="0">
              <a:buClr>
                <a:prstClr val="white">
                  <a:shade val="95000"/>
                </a:prstClr>
              </a:buClr>
            </a:pPr>
            <a:endParaRPr lang="en-US" sz="2000" dirty="0">
              <a:solidFill>
                <a:prstClr val="white"/>
              </a:solidFill>
            </a:endParaRPr>
          </a:p>
          <a:p>
            <a:pPr lvl="0" algn="l" rtl="0">
              <a:buClr>
                <a:prstClr val="white">
                  <a:shade val="95000"/>
                </a:prstClr>
              </a:buClr>
            </a:pPr>
            <a:r>
              <a:rPr lang="en-US" sz="2000" dirty="0">
                <a:solidFill>
                  <a:prstClr val="white"/>
                </a:solidFill>
              </a:rPr>
              <a:t>Local anesthesia: It is considered a good technique for many indications as it is safe and effective. As some risks are present (e.g. cardiac toxicity after accidental intra-venous injection), it should be performed in defined areas (e.g. emergency or operating departments) where material and equipment for resuscitation maneuvers are present</a:t>
            </a:r>
            <a:r>
              <a:rPr lang="en-US" sz="2000" dirty="0" smtClean="0">
                <a:solidFill>
                  <a:prstClr val="white"/>
                </a:solidFill>
              </a:rPr>
              <a:t>.(8)</a:t>
            </a:r>
            <a:endParaRPr lang="en-US" sz="2000" dirty="0">
              <a:solidFill>
                <a:prstClr val="white"/>
              </a:solidFill>
            </a:endParaRPr>
          </a:p>
          <a:p>
            <a:pPr lvl="0" algn="l" rtl="0">
              <a:buClr>
                <a:prstClr val="white">
                  <a:shade val="95000"/>
                </a:prstClr>
              </a:buClr>
            </a:pPr>
            <a:endParaRPr lang="ar-SY" sz="2000" dirty="0">
              <a:solidFill>
                <a:prstClr val="white"/>
              </a:solidFill>
            </a:endParaRPr>
          </a:p>
          <a:p>
            <a:pPr algn="l" rtl="0"/>
            <a:endParaRPr lang="ar-SY" dirty="0"/>
          </a:p>
        </p:txBody>
      </p:sp>
    </p:spTree>
    <p:extLst>
      <p:ext uri="{BB962C8B-B14F-4D97-AF65-F5344CB8AC3E}">
        <p14:creationId xmlns:p14="http://schemas.microsoft.com/office/powerpoint/2010/main" val="57496240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45401661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Results&amp;Discssion</a:t>
            </a:r>
            <a:r>
              <a:rPr lang="en-US" dirty="0" smtClean="0"/>
              <a:t> cont.,</a:t>
            </a:r>
            <a:endParaRPr lang="ar-SY" dirty="0"/>
          </a:p>
        </p:txBody>
      </p:sp>
      <p:sp>
        <p:nvSpPr>
          <p:cNvPr id="3" name="Content Placeholder 2"/>
          <p:cNvSpPr>
            <a:spLocks noGrp="1"/>
          </p:cNvSpPr>
          <p:nvPr>
            <p:ph idx="1"/>
          </p:nvPr>
        </p:nvSpPr>
        <p:spPr/>
        <p:txBody>
          <a:bodyPr>
            <a:normAutofit fontScale="85000" lnSpcReduction="20000"/>
          </a:bodyPr>
          <a:lstStyle/>
          <a:p>
            <a:pPr algn="just" rtl="0"/>
            <a:r>
              <a:rPr lang="en-US" sz="3800" dirty="0"/>
              <a:t>Spinal anesthesia: This technique, if correctly performed, is also safe and effective, and oxygen availability is not an absolute requirement. It is recommended in surgical interventions under the umbilicus: lower limb surgery, </a:t>
            </a:r>
            <a:r>
              <a:rPr lang="en-US" sz="3800" dirty="0" smtClean="0"/>
              <a:t>, </a:t>
            </a:r>
            <a:r>
              <a:rPr lang="en-US" sz="3800" dirty="0"/>
              <a:t>and surgery in the pelvis and inguinal area. Nevertheless, as any anesthesia, means should be available for timely resuscitation and to overcome possible adverse effects (e.g. hypotension</a:t>
            </a:r>
            <a:r>
              <a:rPr lang="en-US" sz="3800" dirty="0" smtClean="0"/>
              <a:t>).*(*8)</a:t>
            </a:r>
            <a:endParaRPr lang="ar-SY" dirty="0"/>
          </a:p>
        </p:txBody>
      </p:sp>
    </p:spTree>
    <p:extLst>
      <p:ext uri="{BB962C8B-B14F-4D97-AF65-F5344CB8AC3E}">
        <p14:creationId xmlns:p14="http://schemas.microsoft.com/office/powerpoint/2010/main" val="309357200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49462"/>
            <a:ext cx="5829300" cy="3810000"/>
          </a:xfrm>
        </p:spPr>
      </p:pic>
    </p:spTree>
    <p:extLst>
      <p:ext uri="{BB962C8B-B14F-4D97-AF65-F5344CB8AC3E}">
        <p14:creationId xmlns:p14="http://schemas.microsoft.com/office/powerpoint/2010/main" val="277331570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&amp;Discussion cont., </a:t>
            </a:r>
            <a:endParaRPr lang="ar-SY" dirty="0"/>
          </a:p>
        </p:txBody>
      </p:sp>
      <p:sp>
        <p:nvSpPr>
          <p:cNvPr id="3" name="Content Placeholder 2"/>
          <p:cNvSpPr>
            <a:spLocks noGrp="1"/>
          </p:cNvSpPr>
          <p:nvPr>
            <p:ph idx="1"/>
          </p:nvPr>
        </p:nvSpPr>
        <p:spPr/>
        <p:txBody>
          <a:bodyPr/>
          <a:lstStyle/>
          <a:p>
            <a:pPr lvl="0" algn="just" rtl="0">
              <a:buClr>
                <a:prstClr val="white">
                  <a:shade val="95000"/>
                </a:prstClr>
              </a:buClr>
            </a:pPr>
            <a:r>
              <a:rPr lang="en-US" sz="2400" dirty="0">
                <a:solidFill>
                  <a:prstClr val="white"/>
                </a:solidFill>
              </a:rPr>
              <a:t>General intravenous anesthesia: </a:t>
            </a:r>
            <a:r>
              <a:rPr lang="en-US" sz="2400" dirty="0" smtClean="0">
                <a:solidFill>
                  <a:prstClr val="white"/>
                </a:solidFill>
              </a:rPr>
              <a:t>(3.4)This </a:t>
            </a:r>
            <a:r>
              <a:rPr lang="en-US" sz="2400" dirty="0">
                <a:solidFill>
                  <a:prstClr val="white"/>
                </a:solidFill>
              </a:rPr>
              <a:t>technique can be performed with and without muscular relaxation. In precarious situations, the decision of neuromuscular relaxation should be taken with care, in function of the availability of mechanical ventilation. In some cases it will be necessary to keep patients in spontaneous ventilation during long periods of the intervention, as manual ventilation limits the activities of the anesthesia provider </a:t>
            </a:r>
            <a:r>
              <a:rPr lang="en-US" sz="2400" dirty="0" smtClean="0">
                <a:solidFill>
                  <a:prstClr val="white"/>
                </a:solidFill>
              </a:rPr>
              <a:t>[8</a:t>
            </a:r>
            <a:r>
              <a:rPr lang="en-US" sz="2400" dirty="0">
                <a:solidFill>
                  <a:prstClr val="white"/>
                </a:solidFill>
              </a:rPr>
              <a:t>].</a:t>
            </a:r>
          </a:p>
          <a:p>
            <a:endParaRPr lang="ar-SY" dirty="0"/>
          </a:p>
        </p:txBody>
      </p:sp>
    </p:spTree>
    <p:extLst>
      <p:ext uri="{BB962C8B-B14F-4D97-AF65-F5344CB8AC3E}">
        <p14:creationId xmlns:p14="http://schemas.microsoft.com/office/powerpoint/2010/main" val="37721933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639312" y="3332670"/>
            <a:ext cx="1865376" cy="1243584"/>
          </a:xfrm>
        </p:spPr>
      </p:pic>
    </p:spTree>
    <p:extLst>
      <p:ext uri="{BB962C8B-B14F-4D97-AF65-F5344CB8AC3E}">
        <p14:creationId xmlns:p14="http://schemas.microsoft.com/office/powerpoint/2010/main" val="142098356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Results&amp;Discussion</a:t>
            </a:r>
            <a:r>
              <a:rPr lang="en-US" dirty="0" smtClean="0"/>
              <a:t> cont.,</a:t>
            </a:r>
            <a:endParaRPr lang="ar-SY" dirty="0"/>
          </a:p>
        </p:txBody>
      </p:sp>
      <p:sp>
        <p:nvSpPr>
          <p:cNvPr id="3" name="Content Placeholder 2"/>
          <p:cNvSpPr>
            <a:spLocks noGrp="1"/>
          </p:cNvSpPr>
          <p:nvPr>
            <p:ph idx="1"/>
          </p:nvPr>
        </p:nvSpPr>
        <p:spPr/>
        <p:txBody>
          <a:bodyPr>
            <a:normAutofit fontScale="77500" lnSpcReduction="20000"/>
          </a:bodyPr>
          <a:lstStyle/>
          <a:p>
            <a:pPr algn="just" rtl="0"/>
            <a:r>
              <a:rPr lang="en-US" dirty="0" smtClean="0"/>
              <a:t>Ketamine (9,4,3) </a:t>
            </a:r>
            <a:r>
              <a:rPr lang="en-US" dirty="0"/>
              <a:t>remains one of the preferred options for intravenous anesthesia in precarious situations </a:t>
            </a:r>
            <a:r>
              <a:rPr lang="en-US" dirty="0" smtClean="0"/>
              <a:t>[3,4]: </a:t>
            </a:r>
            <a:r>
              <a:rPr lang="en-US" dirty="0"/>
              <a:t>it has analgesic and narcosis effects that avoid the use of opioids during the surgical intervention; it can be used for almost all types of surgery; and as laryngeal reflexes are not totally suppressed, it allows performing some interventions without intubation (e.g. where anesthesia providers are not highly skilled, general intravenous anesthesia with Ketamine and without intubation is used for Cesarean sections). It should be acknowledged that the main concern in disasters and armed conflicts is hemorrhagic shock (from trauma, obstetrical or visceral origin), and the effects of Ketamine in the cardiovascular and respiratory systems can only be positive when dealing with this particular killer</a:t>
            </a:r>
            <a:r>
              <a:rPr lang="en-US" dirty="0" smtClean="0"/>
              <a:t>.</a:t>
            </a:r>
            <a:endParaRPr lang="en-US" dirty="0"/>
          </a:p>
        </p:txBody>
      </p:sp>
    </p:spTree>
    <p:extLst>
      <p:ext uri="{BB962C8B-B14F-4D97-AF65-F5344CB8AC3E}">
        <p14:creationId xmlns:p14="http://schemas.microsoft.com/office/powerpoint/2010/main" val="46471060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57350" y="1973262"/>
            <a:ext cx="5829300" cy="3962400"/>
          </a:xfrm>
        </p:spPr>
      </p:pic>
    </p:spTree>
    <p:extLst>
      <p:ext uri="{BB962C8B-B14F-4D97-AF65-F5344CB8AC3E}">
        <p14:creationId xmlns:p14="http://schemas.microsoft.com/office/powerpoint/2010/main" val="113266648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Results&amp;Discussion</a:t>
            </a:r>
            <a:r>
              <a:rPr lang="en-US" dirty="0" smtClean="0"/>
              <a:t> cont.,</a:t>
            </a:r>
            <a:endParaRPr lang="ar-SY" dirty="0"/>
          </a:p>
        </p:txBody>
      </p:sp>
      <p:sp>
        <p:nvSpPr>
          <p:cNvPr id="3" name="Content Placeholder 2"/>
          <p:cNvSpPr>
            <a:spLocks noGrp="1"/>
          </p:cNvSpPr>
          <p:nvPr>
            <p:ph idx="1"/>
          </p:nvPr>
        </p:nvSpPr>
        <p:spPr/>
        <p:txBody>
          <a:bodyPr>
            <a:normAutofit fontScale="85000" lnSpcReduction="20000"/>
          </a:bodyPr>
          <a:lstStyle/>
          <a:p>
            <a:pPr algn="just" rtl="0"/>
            <a:r>
              <a:rPr lang="en-US" dirty="0"/>
              <a:t>Some anesthesia techniques have been reported by some emergency teams in precarious settings, though implementation is </a:t>
            </a:r>
            <a:r>
              <a:rPr lang="en-US" dirty="0" smtClean="0"/>
              <a:t>debatable(3)</a:t>
            </a:r>
            <a:endParaRPr lang="en-US" dirty="0"/>
          </a:p>
          <a:p>
            <a:pPr algn="just" rtl="0"/>
            <a:r>
              <a:rPr lang="en-US" dirty="0"/>
              <a:t>Inhalational anesthesia</a:t>
            </a:r>
            <a:r>
              <a:rPr lang="en-US" dirty="0" smtClean="0"/>
              <a:t>: (3,4) </a:t>
            </a:r>
            <a:r>
              <a:rPr lang="en-US" dirty="0"/>
              <a:t>This type of technique might not be possible to implement as serious concerns might be present: lack of anesthesia circuits, difficulties in supply of halogenated anesthetics, challenges to properly evacuate these anesthetic agents from improvised operating rooms. Its implementation will also demand the availability of narcotic drugs for analgesia </a:t>
            </a:r>
            <a:r>
              <a:rPr lang="en-US" dirty="0" smtClean="0"/>
              <a:t>[3]. </a:t>
            </a:r>
            <a:r>
              <a:rPr lang="en-US" dirty="0"/>
              <a:t>Good solutions for replacing mechanical devices are available, where draw-over manual anesthesia circuits can be a good option: they can be transported by the anesthesia provider itself</a:t>
            </a:r>
            <a:endParaRPr lang="ar-SY" dirty="0"/>
          </a:p>
          <a:p>
            <a:pPr algn="just"/>
            <a:endParaRPr lang="ar-SY" dirty="0"/>
          </a:p>
        </p:txBody>
      </p:sp>
    </p:spTree>
    <p:extLst>
      <p:ext uri="{BB962C8B-B14F-4D97-AF65-F5344CB8AC3E}">
        <p14:creationId xmlns:p14="http://schemas.microsoft.com/office/powerpoint/2010/main" val="19035504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1868487"/>
            <a:ext cx="5829300" cy="4171950"/>
          </a:xfrm>
        </p:spPr>
      </p:pic>
    </p:spTree>
    <p:extLst>
      <p:ext uri="{BB962C8B-B14F-4D97-AF65-F5344CB8AC3E}">
        <p14:creationId xmlns:p14="http://schemas.microsoft.com/office/powerpoint/2010/main" val="73260115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Results&amp;Discussion</a:t>
            </a:r>
            <a:r>
              <a:rPr lang="en-US" dirty="0" smtClean="0"/>
              <a:t> cont.,</a:t>
            </a:r>
            <a:endParaRPr lang="ar-SY" dirty="0"/>
          </a:p>
        </p:txBody>
      </p:sp>
      <p:sp>
        <p:nvSpPr>
          <p:cNvPr id="3" name="Content Placeholder 2"/>
          <p:cNvSpPr>
            <a:spLocks noGrp="1"/>
          </p:cNvSpPr>
          <p:nvPr>
            <p:ph idx="1"/>
          </p:nvPr>
        </p:nvSpPr>
        <p:spPr>
          <a:xfrm>
            <a:off x="539552" y="1772816"/>
            <a:ext cx="8229600" cy="4709160"/>
          </a:xfrm>
        </p:spPr>
        <p:txBody>
          <a:bodyPr>
            <a:normAutofit fontScale="92500" lnSpcReduction="20000"/>
          </a:bodyPr>
          <a:lstStyle/>
          <a:p>
            <a:pPr algn="l" rtl="0"/>
            <a:r>
              <a:rPr lang="en-US" dirty="0"/>
              <a:t>Regional </a:t>
            </a:r>
            <a:r>
              <a:rPr lang="en-US" dirty="0" smtClean="0"/>
              <a:t>anesthesia</a:t>
            </a:r>
            <a:r>
              <a:rPr lang="en-US" dirty="0" smtClean="0">
                <a:sym typeface="Wingdings" pitchFamily="2" charset="2"/>
              </a:rPr>
              <a:t>(8)</a:t>
            </a:r>
            <a:r>
              <a:rPr lang="en-US" dirty="0" smtClean="0"/>
              <a:t> </a:t>
            </a:r>
            <a:r>
              <a:rPr lang="en-US" dirty="0"/>
              <a:t>This is a technique that unfortunately is underused in many settings, despite its positive characteristics in surgical management of limb trauma. It is safe and efficient, and does not rely on the availability of oxygen. Its implementation is more linked to the knowledge and skills of the anesthesia provider, and to a timely availability of not only specific needles and anesthetics, but also of specific devices such as nerve stimulators or ultrasound. Several reports propose more use of this technique in precarious settings, and emergency teams should think on how improve its provision </a:t>
            </a:r>
            <a:r>
              <a:rPr lang="en-US" dirty="0" smtClean="0"/>
              <a:t>[3,4,8].</a:t>
            </a:r>
            <a:endParaRPr lang="en-US" dirty="0"/>
          </a:p>
        </p:txBody>
      </p:sp>
    </p:spTree>
    <p:extLst>
      <p:ext uri="{BB962C8B-B14F-4D97-AF65-F5344CB8AC3E}">
        <p14:creationId xmlns:p14="http://schemas.microsoft.com/office/powerpoint/2010/main" val="348931357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1844675"/>
            <a:ext cx="5829300" cy="4219575"/>
          </a:xfrm>
        </p:spPr>
      </p:pic>
    </p:spTree>
    <p:extLst>
      <p:ext uri="{BB962C8B-B14F-4D97-AF65-F5344CB8AC3E}">
        <p14:creationId xmlns:p14="http://schemas.microsoft.com/office/powerpoint/2010/main" val="67382122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Results&amp;Discussion</a:t>
            </a:r>
            <a:r>
              <a:rPr lang="en-US" dirty="0" smtClean="0"/>
              <a:t> cont.,</a:t>
            </a:r>
            <a:endParaRPr lang="ar-SY" dirty="0"/>
          </a:p>
        </p:txBody>
      </p:sp>
      <p:sp>
        <p:nvSpPr>
          <p:cNvPr id="3" name="Content Placeholder 2"/>
          <p:cNvSpPr>
            <a:spLocks noGrp="1"/>
          </p:cNvSpPr>
          <p:nvPr>
            <p:ph idx="1"/>
          </p:nvPr>
        </p:nvSpPr>
        <p:spPr>
          <a:xfrm>
            <a:off x="539552" y="1124744"/>
            <a:ext cx="8229600" cy="4896584"/>
          </a:xfrm>
        </p:spPr>
        <p:txBody>
          <a:bodyPr>
            <a:noAutofit/>
          </a:bodyPr>
          <a:lstStyle/>
          <a:p>
            <a:pPr lvl="0" algn="just" rtl="0">
              <a:buClr>
                <a:prstClr val="white">
                  <a:shade val="95000"/>
                </a:prstClr>
              </a:buClr>
            </a:pPr>
            <a:r>
              <a:rPr lang="en-US" sz="2400" dirty="0">
                <a:solidFill>
                  <a:prstClr val="white"/>
                </a:solidFill>
              </a:rPr>
              <a:t>Epidural </a:t>
            </a:r>
            <a:r>
              <a:rPr lang="en-US" sz="2400" dirty="0" smtClean="0">
                <a:solidFill>
                  <a:prstClr val="white"/>
                </a:solidFill>
              </a:rPr>
              <a:t>anesthesia(8.4.3) </a:t>
            </a:r>
            <a:r>
              <a:rPr lang="en-US" sz="2400" dirty="0">
                <a:solidFill>
                  <a:prstClr val="white"/>
                </a:solidFill>
              </a:rPr>
              <a:t>In precarious settings</a:t>
            </a:r>
            <a:r>
              <a:rPr lang="en-US" sz="2400" dirty="0" smtClean="0">
                <a:solidFill>
                  <a:prstClr val="white"/>
                </a:solidFill>
              </a:rPr>
              <a:t>,(8) </a:t>
            </a:r>
            <a:r>
              <a:rPr lang="en-US" sz="2400" dirty="0">
                <a:solidFill>
                  <a:prstClr val="white"/>
                </a:solidFill>
              </a:rPr>
              <a:t>the implementation of this technique might be difficult and may not be recommended. The possible complications outweigh its possible benefits, as in these settings it is always possible to use spinal technique. Long lasting analgesia with the help of epidural catheters can be difficult to achieve and complications such as hematomas or headaches can be a burden for anesthesia providers that are already overloaded of work. However, in more controlled settings with better resources, this technique could be implemented </a:t>
            </a:r>
            <a:r>
              <a:rPr lang="en-US" sz="2400" dirty="0" smtClean="0">
                <a:solidFill>
                  <a:prstClr val="white"/>
                </a:solidFill>
              </a:rPr>
              <a:t>[8,3].</a:t>
            </a:r>
            <a:endParaRPr lang="en-US" sz="2400" dirty="0">
              <a:solidFill>
                <a:prstClr val="white"/>
              </a:solidFill>
            </a:endParaRPr>
          </a:p>
          <a:p>
            <a:pPr lvl="0" algn="just" rtl="0">
              <a:buClr>
                <a:prstClr val="white">
                  <a:shade val="95000"/>
                </a:prstClr>
              </a:buClr>
            </a:pPr>
            <a:r>
              <a:rPr lang="en-US" sz="2400" dirty="0">
                <a:solidFill>
                  <a:prstClr val="white"/>
                </a:solidFill>
              </a:rPr>
              <a:t>It has been documented that the use of standard operative procedures provides coherence and good understanding to</a:t>
            </a:r>
            <a:endParaRPr lang="ar-SY" sz="2400" dirty="0">
              <a:solidFill>
                <a:prstClr val="white"/>
              </a:solidFill>
            </a:endParaRPr>
          </a:p>
          <a:p>
            <a:pPr algn="just"/>
            <a:endParaRPr lang="ar-SY" sz="2400" dirty="0"/>
          </a:p>
        </p:txBody>
      </p:sp>
    </p:spTree>
    <p:extLst>
      <p:ext uri="{BB962C8B-B14F-4D97-AF65-F5344CB8AC3E}">
        <p14:creationId xmlns:p14="http://schemas.microsoft.com/office/powerpoint/2010/main" val="167977943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3608" y="1340768"/>
            <a:ext cx="7062787" cy="4708525"/>
          </a:xfrm>
        </p:spPr>
      </p:pic>
    </p:spTree>
    <p:extLst>
      <p:ext uri="{BB962C8B-B14F-4D97-AF65-F5344CB8AC3E}">
        <p14:creationId xmlns:p14="http://schemas.microsoft.com/office/powerpoint/2010/main" val="80879232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&amp;Discussion cont.,</a:t>
            </a:r>
            <a:endParaRPr lang="ar-SY" dirty="0"/>
          </a:p>
        </p:txBody>
      </p:sp>
      <p:sp>
        <p:nvSpPr>
          <p:cNvPr id="3" name="Content Placeholder 2"/>
          <p:cNvSpPr>
            <a:spLocks noGrp="1"/>
          </p:cNvSpPr>
          <p:nvPr>
            <p:ph idx="1"/>
          </p:nvPr>
        </p:nvSpPr>
        <p:spPr>
          <a:xfrm>
            <a:off x="467544" y="1268760"/>
            <a:ext cx="8229600" cy="4968592"/>
          </a:xfrm>
        </p:spPr>
        <p:style>
          <a:lnRef idx="2">
            <a:schemeClr val="accent1"/>
          </a:lnRef>
          <a:fillRef idx="1">
            <a:schemeClr val="lt1"/>
          </a:fillRef>
          <a:effectRef idx="0">
            <a:schemeClr val="accent1"/>
          </a:effectRef>
          <a:fontRef idx="minor">
            <a:schemeClr val="dk1"/>
          </a:fontRef>
        </p:style>
        <p:txBody>
          <a:bodyPr>
            <a:normAutofit/>
          </a:bodyPr>
          <a:lstStyle/>
          <a:p>
            <a:pPr algn="just" rtl="0"/>
            <a:r>
              <a:rPr lang="en-US" sz="2400" dirty="0"/>
              <a:t>the management and treatment of patients, and certainly improves the quality of the provided healthcare. The standardization of care given by different anesthesia providers eases the work of the pharmacy and supply, and avoids confusion among the healthcare staff. The implementation of standard operative procedures should be one of the first activities to be performed in difficult settings; the most important components are: antibiotic prophylaxis and treatment, post-operative pain </a:t>
            </a:r>
            <a:r>
              <a:rPr lang="en-US" sz="2400" dirty="0" smtClean="0"/>
              <a:t>management , </a:t>
            </a:r>
            <a:r>
              <a:rPr lang="en-US" sz="2400" dirty="0" err="1" smtClean="0"/>
              <a:t>thromboprophylaxis</a:t>
            </a:r>
            <a:r>
              <a:rPr lang="en-US" sz="2400" dirty="0" smtClean="0"/>
              <a:t> (8) </a:t>
            </a:r>
            <a:r>
              <a:rPr lang="en-US" sz="2400" dirty="0" smtClean="0"/>
              <a:t>, </a:t>
            </a:r>
            <a:r>
              <a:rPr lang="en-US" sz="2400" dirty="0"/>
              <a:t>blood transfusion, and monitoring of surgical site infections</a:t>
            </a:r>
            <a:r>
              <a:rPr lang="en-US" sz="2400" dirty="0" smtClean="0"/>
              <a:t>.(3,4,8)</a:t>
            </a:r>
            <a:endParaRPr lang="en-US" sz="2400" dirty="0"/>
          </a:p>
          <a:p>
            <a:endParaRPr lang="ar-SY" sz="2400" dirty="0"/>
          </a:p>
        </p:txBody>
      </p:sp>
    </p:spTree>
    <p:extLst>
      <p:ext uri="{BB962C8B-B14F-4D97-AF65-F5344CB8AC3E}">
        <p14:creationId xmlns:p14="http://schemas.microsoft.com/office/powerpoint/2010/main" val="429279480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Results&amp;Methods</a:t>
            </a:r>
            <a:r>
              <a:rPr lang="en-US" dirty="0" smtClean="0"/>
              <a:t> cont.,</a:t>
            </a:r>
            <a:endParaRPr lang="ar-SY" dirty="0"/>
          </a:p>
        </p:txBody>
      </p:sp>
      <p:sp>
        <p:nvSpPr>
          <p:cNvPr id="3" name="Content Placeholder 2"/>
          <p:cNvSpPr>
            <a:spLocks noGrp="1"/>
          </p:cNvSpPr>
          <p:nvPr>
            <p:ph idx="1"/>
          </p:nvPr>
        </p:nvSpPr>
        <p:spPr/>
        <p:txBody>
          <a:bodyPr>
            <a:normAutofit lnSpcReduction="10000"/>
          </a:bodyPr>
          <a:lstStyle/>
          <a:p>
            <a:pPr lvl="0" algn="just" rtl="0">
              <a:buClr>
                <a:prstClr val="white">
                  <a:shade val="95000"/>
                </a:prstClr>
              </a:buClr>
            </a:pPr>
            <a:r>
              <a:rPr lang="en-US" sz="2400" dirty="0" smtClean="0">
                <a:solidFill>
                  <a:prstClr val="black"/>
                </a:solidFill>
              </a:rPr>
              <a:t>Also , </a:t>
            </a:r>
            <a:r>
              <a:rPr lang="en-US" sz="2400" dirty="0">
                <a:solidFill>
                  <a:prstClr val="black"/>
                </a:solidFill>
              </a:rPr>
              <a:t>though not less important, surgical procedures must only be performed if there an informed consent has been granted by the patient, or if incapable, by her/his representative. This is highly recommended by the WHO, in order to preserve the patient’s autonomy and her/his right to even refuse the surgical intervention. In precarious contexts when life-threatening situations need urgent care, the surgical team can be confronted with the impossibility of obtaining the informed consent from the patient. In such situations, the case must be exhaustively documented and medically justified for the patient’s best interest</a:t>
            </a:r>
            <a:r>
              <a:rPr lang="en-US" sz="2400" dirty="0" smtClean="0">
                <a:solidFill>
                  <a:prstClr val="black"/>
                </a:solidFill>
              </a:rPr>
              <a:t>.(1,2,7,10.6).</a:t>
            </a:r>
            <a:endParaRPr lang="en-US" sz="2400" dirty="0">
              <a:solidFill>
                <a:prstClr val="black"/>
              </a:solidFill>
            </a:endParaRPr>
          </a:p>
          <a:p>
            <a:pPr lvl="0">
              <a:buClr>
                <a:prstClr val="white">
                  <a:shade val="95000"/>
                </a:prstClr>
              </a:buClr>
            </a:pPr>
            <a:endParaRPr lang="en-US" sz="2400" dirty="0">
              <a:solidFill>
                <a:prstClr val="black"/>
              </a:solidFill>
            </a:endParaRPr>
          </a:p>
          <a:p>
            <a:pPr lvl="0">
              <a:buClr>
                <a:prstClr val="white">
                  <a:shade val="95000"/>
                </a:prstClr>
              </a:buClr>
            </a:pPr>
            <a:endParaRPr lang="ar-SY" sz="2400" dirty="0">
              <a:solidFill>
                <a:prstClr val="black"/>
              </a:solidFill>
            </a:endParaRPr>
          </a:p>
          <a:p>
            <a:pPr algn="l" rtl="0"/>
            <a:endParaRPr lang="ar-SY" dirty="0"/>
          </a:p>
        </p:txBody>
      </p:sp>
    </p:spTree>
    <p:extLst>
      <p:ext uri="{BB962C8B-B14F-4D97-AF65-F5344CB8AC3E}">
        <p14:creationId xmlns:p14="http://schemas.microsoft.com/office/powerpoint/2010/main" val="31872910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sp>
        <p:nvSpPr>
          <p:cNvPr id="3" name="Content Placeholder 2"/>
          <p:cNvSpPr>
            <a:spLocks noGrp="1"/>
          </p:cNvSpPr>
          <p:nvPr>
            <p:ph idx="1"/>
          </p:nvPr>
        </p:nvSpPr>
        <p:spPr/>
        <p:txBody>
          <a:bodyPr/>
          <a:lstStyle/>
          <a:p>
            <a:pPr algn="l" rtl="0"/>
            <a:endParaRPr lang="ar-SY" dirty="0"/>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6120" y="1916832"/>
            <a:ext cx="5829300" cy="3886200"/>
          </a:xfrm>
          <a:prstGeom prst="rect">
            <a:avLst/>
          </a:prstGeom>
        </p:spPr>
      </p:pic>
    </p:spTree>
    <p:extLst>
      <p:ext uri="{BB962C8B-B14F-4D97-AF65-F5344CB8AC3E}">
        <p14:creationId xmlns:p14="http://schemas.microsoft.com/office/powerpoint/2010/main" val="310368944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Resulrs&amp;Discussion</a:t>
            </a:r>
            <a:r>
              <a:rPr lang="en-US" dirty="0" smtClean="0"/>
              <a:t> cont.,</a:t>
            </a:r>
            <a:endParaRPr lang="ar-SY" dirty="0"/>
          </a:p>
        </p:txBody>
      </p:sp>
      <p:sp>
        <p:nvSpPr>
          <p:cNvPr id="3" name="Content Placeholder 2"/>
          <p:cNvSpPr>
            <a:spLocks noGrp="1"/>
          </p:cNvSpPr>
          <p:nvPr>
            <p:ph idx="1"/>
          </p:nvPr>
        </p:nvSpPr>
        <p:spPr>
          <a:xfrm>
            <a:off x="395536" y="1628800"/>
            <a:ext cx="8229600" cy="4709160"/>
          </a:xfrm>
        </p:spPr>
        <p:txBody>
          <a:bodyPr>
            <a:normAutofit fontScale="92500" lnSpcReduction="20000"/>
          </a:bodyPr>
          <a:lstStyle/>
          <a:p>
            <a:pPr algn="l" rtl="0"/>
            <a:r>
              <a:rPr lang="en-US" dirty="0" smtClean="0"/>
              <a:t>Local, spinal and general intravenous are the recommended techniques in precarious situations. Ketamine, as an intravenous agent, remains the drug of choice in such contexts due to its pharmacological characteristics,(8) though issues with importation and exportation need to be taken into consideration. Inhalational anesthesia might not be possible to implement, while regional anesthesia is an underused technique that should be encouraged in the future. Epidural anesthesia is not recommended in these settings as it is possible to perform spinal anesthesia and avoid potential </a:t>
            </a:r>
            <a:r>
              <a:rPr lang="en-US" smtClean="0"/>
              <a:t>complications.(3,4,8)</a:t>
            </a:r>
            <a:endParaRPr lang="en-US" dirty="0" smtClean="0"/>
          </a:p>
        </p:txBody>
      </p:sp>
    </p:spTree>
    <p:extLst>
      <p:ext uri="{BB962C8B-B14F-4D97-AF65-F5344CB8AC3E}">
        <p14:creationId xmlns:p14="http://schemas.microsoft.com/office/powerpoint/2010/main" val="301380108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1992312"/>
            <a:ext cx="5829300" cy="3924300"/>
          </a:xfrm>
        </p:spPr>
      </p:pic>
    </p:spTree>
    <p:extLst>
      <p:ext uri="{BB962C8B-B14F-4D97-AF65-F5344CB8AC3E}">
        <p14:creationId xmlns:p14="http://schemas.microsoft.com/office/powerpoint/2010/main" val="161804424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Results&amp;Discussion</a:t>
            </a:r>
            <a:r>
              <a:rPr lang="en-US" dirty="0" smtClean="0"/>
              <a:t> cont.,</a:t>
            </a:r>
            <a:endParaRPr lang="ar-SY" dirty="0"/>
          </a:p>
        </p:txBody>
      </p:sp>
      <p:sp>
        <p:nvSpPr>
          <p:cNvPr id="3" name="Content Placeholder 2"/>
          <p:cNvSpPr>
            <a:spLocks noGrp="1"/>
          </p:cNvSpPr>
          <p:nvPr>
            <p:ph idx="1"/>
          </p:nvPr>
        </p:nvSpPr>
        <p:spPr/>
        <p:txBody>
          <a:bodyPr>
            <a:normAutofit fontScale="92500" lnSpcReduction="20000"/>
          </a:bodyPr>
          <a:lstStyle/>
          <a:p>
            <a:pPr algn="l" rtl="0"/>
            <a:r>
              <a:rPr lang="en-US" dirty="0"/>
              <a:t>Quality anesthesia provision in disasters </a:t>
            </a:r>
            <a:r>
              <a:rPr lang="en-US" dirty="0" smtClean="0"/>
              <a:t>and(3) </a:t>
            </a:r>
            <a:r>
              <a:rPr lang="en-US" dirty="0"/>
              <a:t>armed conflicts remains a challenge, due to among others impaired healthcare systems, security concerns, challenges in ensuring supply lines, the need for a satisfactory infrastructure, basic means (disposables, drugs, biomedical devices), competent human resources, standard operative procedures, and adapted anesthesia techniques. The provision of safe anesthesia should be tailored to a specific context, aiming for the best possible quality that can be offered. The “do no harm” principle must be upheld at all times and surgical care should not be provided at any cost, compromising safety and </a:t>
            </a:r>
            <a:r>
              <a:rPr lang="en-US" dirty="0" smtClean="0"/>
              <a:t>quality.10,4)</a:t>
            </a:r>
            <a:endParaRPr lang="en-US" dirty="0"/>
          </a:p>
          <a:p>
            <a:pPr algn="l" rtl="0"/>
            <a:endParaRPr lang="ar-SY" dirty="0"/>
          </a:p>
        </p:txBody>
      </p:sp>
    </p:spTree>
    <p:extLst>
      <p:ext uri="{BB962C8B-B14F-4D97-AF65-F5344CB8AC3E}">
        <p14:creationId xmlns:p14="http://schemas.microsoft.com/office/powerpoint/2010/main" val="426848583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237943933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Results&amp;Discussion</a:t>
            </a:r>
            <a:r>
              <a:rPr lang="en-US" dirty="0" smtClean="0"/>
              <a:t> cont.,</a:t>
            </a:r>
            <a:endParaRPr lang="ar-SY" dirty="0"/>
          </a:p>
        </p:txBody>
      </p:sp>
      <p:sp>
        <p:nvSpPr>
          <p:cNvPr id="3" name="Content Placeholder 2"/>
          <p:cNvSpPr>
            <a:spLocks noGrp="1"/>
          </p:cNvSpPr>
          <p:nvPr>
            <p:ph idx="1"/>
          </p:nvPr>
        </p:nvSpPr>
        <p:spPr/>
        <p:txBody>
          <a:bodyPr>
            <a:normAutofit fontScale="92500" lnSpcReduction="20000"/>
          </a:bodyPr>
          <a:lstStyle/>
          <a:p>
            <a:pPr algn="l" rtl="0"/>
            <a:r>
              <a:rPr lang="en-US" dirty="0"/>
              <a:t>Clear standard operative procedures should be implemented in these contexts to ease the provision of care and improve its quality. At the same time, clear policies regarding informed consent form should be in place as it is a right of the patient to know what kind of procedure is going to be performed and what the possible risks are, and to be able to refuse the proposed surgical care. and lack of adequate human resources and material. However, following the experience of several surgical care teams, it is possible to perform safe anesthesia in such contexts, by carefully considering </a:t>
            </a:r>
            <a:r>
              <a:rPr lang="en-US" dirty="0" smtClean="0"/>
              <a:t>(11,12,3,4)</a:t>
            </a:r>
            <a:endParaRPr lang="en-US" dirty="0"/>
          </a:p>
          <a:p>
            <a:pPr algn="l" rtl="0"/>
            <a:endParaRPr lang="ar-SY" dirty="0"/>
          </a:p>
        </p:txBody>
      </p:sp>
    </p:spTree>
    <p:extLst>
      <p:ext uri="{BB962C8B-B14F-4D97-AF65-F5344CB8AC3E}">
        <p14:creationId xmlns:p14="http://schemas.microsoft.com/office/powerpoint/2010/main" val="324670045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391057312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Results&amp;Discussion</a:t>
            </a:r>
            <a:r>
              <a:rPr lang="en-US" dirty="0" smtClean="0"/>
              <a:t> cont.,</a:t>
            </a:r>
            <a:endParaRPr lang="ar-SY" dirty="0"/>
          </a:p>
        </p:txBody>
      </p:sp>
      <p:sp>
        <p:nvSpPr>
          <p:cNvPr id="3" name="Content Placeholder 2"/>
          <p:cNvSpPr>
            <a:spLocks noGrp="1"/>
          </p:cNvSpPr>
          <p:nvPr>
            <p:ph idx="1"/>
          </p:nvPr>
        </p:nvSpPr>
        <p:spPr/>
        <p:txBody>
          <a:bodyPr/>
          <a:lstStyle/>
          <a:p>
            <a:pPr lvl="0" algn="just" rtl="0">
              <a:buClr>
                <a:prstClr val="white">
                  <a:shade val="95000"/>
                </a:prstClr>
              </a:buClr>
            </a:pPr>
            <a:r>
              <a:rPr lang="en-US" sz="2400" dirty="0">
                <a:solidFill>
                  <a:prstClr val="white"/>
                </a:solidFill>
              </a:rPr>
              <a:t>There are few reports regarding anesthesia management in disasters and armed conflicts, mainly written by relief teams that worked for a short period in these contexts. It is important to encourage local anesthesia teams and researches to report their invaluable experience working in precarious situations. Sharing experience will help other anesthesia providers working in similar situations and international / national aid organizations to deliver safe and quality anesthesia in ongoing and future situations of disaster and armed conflicts</a:t>
            </a:r>
            <a:r>
              <a:rPr lang="en-US" sz="2400" dirty="0" smtClean="0">
                <a:solidFill>
                  <a:prstClr val="white"/>
                </a:solidFill>
              </a:rPr>
              <a:t>. (11,12)</a:t>
            </a:r>
            <a:endParaRPr lang="en-US" sz="2400" dirty="0">
              <a:solidFill>
                <a:prstClr val="white"/>
              </a:solidFill>
            </a:endParaRPr>
          </a:p>
          <a:p>
            <a:pPr lvl="0" algn="l" rtl="0">
              <a:buClr>
                <a:prstClr val="white">
                  <a:shade val="95000"/>
                </a:prstClr>
              </a:buClr>
            </a:pPr>
            <a:endParaRPr lang="en-US" sz="2400" dirty="0">
              <a:solidFill>
                <a:prstClr val="white"/>
              </a:solidFill>
            </a:endParaRPr>
          </a:p>
          <a:p>
            <a:pPr algn="l" rtl="0"/>
            <a:endParaRPr lang="ar-SY" dirty="0"/>
          </a:p>
        </p:txBody>
      </p:sp>
    </p:spTree>
    <p:extLst>
      <p:ext uri="{BB962C8B-B14F-4D97-AF65-F5344CB8AC3E}">
        <p14:creationId xmlns:p14="http://schemas.microsoft.com/office/powerpoint/2010/main" val="77640057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57145839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lstStyle/>
          <a:p>
            <a:r>
              <a:rPr lang="en-US" dirty="0" smtClean="0"/>
              <a:t>conclusion</a:t>
            </a:r>
            <a:endParaRPr lang="ar-SY" dirty="0"/>
          </a:p>
        </p:txBody>
      </p:sp>
      <p:sp>
        <p:nvSpPr>
          <p:cNvPr id="3" name="Content Placeholder 2"/>
          <p:cNvSpPr>
            <a:spLocks noGrp="1"/>
          </p:cNvSpPr>
          <p:nvPr>
            <p:ph idx="1"/>
          </p:nvPr>
        </p:nvSpPr>
        <p:spPr/>
        <p:txBody>
          <a:bodyPr>
            <a:noAutofit/>
          </a:bodyPr>
          <a:lstStyle/>
          <a:p>
            <a:pPr algn="l" rtl="0"/>
            <a:r>
              <a:rPr lang="en-US" sz="2000" dirty="0" smtClean="0"/>
              <a:t>The Syrian crisis  is a War which have  own characteristics between a Civil   War and regional and international War .</a:t>
            </a:r>
          </a:p>
          <a:p>
            <a:pPr algn="l" rtl="0"/>
            <a:r>
              <a:rPr lang="en-US" sz="2000" b="1" dirty="0" smtClean="0"/>
              <a:t>Historic background (11)</a:t>
            </a:r>
            <a:endParaRPr lang="en-US" sz="2000" b="1" dirty="0"/>
          </a:p>
          <a:p>
            <a:pPr algn="l" rtl="0"/>
            <a:r>
              <a:rPr lang="en-US" sz="2000" dirty="0" smtClean="0"/>
              <a:t>When </a:t>
            </a:r>
            <a:r>
              <a:rPr lang="en-US" sz="2000" dirty="0"/>
              <a:t>most people think of </a:t>
            </a:r>
            <a:r>
              <a:rPr lang="en-US" sz="2000" dirty="0" smtClean="0"/>
              <a:t>such War </a:t>
            </a:r>
            <a:r>
              <a:rPr lang="en-US" sz="2000" dirty="0"/>
              <a:t>surgery they envision a poor soldier being forcibly held down while his arm or leg is amputated without the benefit of anesthesia. Almost invariably, they picture him “biting the bullet” to help relieve the pain. This Hollywood concept of Civil War surgery is far from </a:t>
            </a:r>
            <a:r>
              <a:rPr lang="en-US" sz="2000" dirty="0" smtClean="0"/>
              <a:t>accurate</a:t>
            </a:r>
            <a:r>
              <a:rPr lang="en-US" sz="2000" dirty="0"/>
              <a:t>.</a:t>
            </a:r>
          </a:p>
          <a:p>
            <a:pPr algn="l" rtl="0"/>
            <a:r>
              <a:rPr lang="en-US" sz="2000" dirty="0"/>
              <a:t>Anesthesia was used in </a:t>
            </a:r>
            <a:r>
              <a:rPr lang="en-US" sz="2000" dirty="0" smtClean="0"/>
              <a:t>High percentage in Syrian Crisis War surgeries.as well it was used in all civil wars anywhere..</a:t>
            </a:r>
            <a:endParaRPr lang="en-US" sz="2000" dirty="0"/>
          </a:p>
          <a:p>
            <a:pPr algn="l" rtl="0"/>
            <a:r>
              <a:rPr lang="en-US" sz="2000" dirty="0"/>
              <a:t>Sulfuric ether had been discovered in Europe in the 1830’s and was first used as an anesthetic by William Morton in 1846. After a successful public demonstration it became widely used in surgery. Chloroform, which had been discovered in 1832, was soon in common use as well</a:t>
            </a:r>
            <a:r>
              <a:rPr lang="en-US" sz="2000" dirty="0" smtClean="0"/>
              <a:t>.</a:t>
            </a:r>
            <a:endParaRPr lang="en-US" sz="2000" dirty="0"/>
          </a:p>
        </p:txBody>
      </p:sp>
    </p:spTree>
    <p:extLst>
      <p:ext uri="{BB962C8B-B14F-4D97-AF65-F5344CB8AC3E}">
        <p14:creationId xmlns:p14="http://schemas.microsoft.com/office/powerpoint/2010/main" val="395806751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306060264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cont.,</a:t>
            </a:r>
            <a:endParaRPr lang="ar-SY" dirty="0"/>
          </a:p>
        </p:txBody>
      </p:sp>
      <p:sp>
        <p:nvSpPr>
          <p:cNvPr id="3" name="Content Placeholder 2"/>
          <p:cNvSpPr>
            <a:spLocks noGrp="1"/>
          </p:cNvSpPr>
          <p:nvPr>
            <p:ph idx="1"/>
          </p:nvPr>
        </p:nvSpPr>
        <p:spPr/>
        <p:txBody>
          <a:bodyPr>
            <a:normAutofit fontScale="92500" lnSpcReduction="20000"/>
          </a:bodyPr>
          <a:lstStyle/>
          <a:p>
            <a:pPr algn="l" rtl="0"/>
            <a:r>
              <a:rPr lang="en-US" dirty="0" smtClean="0"/>
              <a:t>In the past Civil War in Europe, </a:t>
            </a:r>
            <a:r>
              <a:rPr lang="en-US" dirty="0"/>
              <a:t>the anesthetic qualities of chloroform and ether were well known and widely used. Chloroform was the preferred anesthetic since a smaller quantity was needed and its effect was rapid</a:t>
            </a:r>
            <a:r>
              <a:rPr lang="en-US" dirty="0" smtClean="0"/>
              <a:t>.(11)</a:t>
            </a:r>
            <a:endParaRPr lang="en-US" dirty="0"/>
          </a:p>
          <a:p>
            <a:pPr algn="l" rtl="0"/>
            <a:r>
              <a:rPr lang="en-US" dirty="0"/>
              <a:t>Administering </a:t>
            </a:r>
            <a:r>
              <a:rPr lang="en-US" dirty="0" smtClean="0"/>
              <a:t>Anesthesia Chloroform </a:t>
            </a:r>
            <a:r>
              <a:rPr lang="en-US" dirty="0"/>
              <a:t>was administered by placing the anesthetic on a sponge at the top of a cone and putting the open end over the patient’s nose and mouth. It was administered gradually to avoid shock. Once the patient was affected the cone was removed. The average time needed for the administration of chloroform was nine </a:t>
            </a:r>
            <a:r>
              <a:rPr lang="en-US" dirty="0" smtClean="0"/>
              <a:t> minutes. (11)</a:t>
            </a:r>
            <a:endParaRPr lang="ar-SY" dirty="0"/>
          </a:p>
        </p:txBody>
      </p:sp>
    </p:spTree>
    <p:extLst>
      <p:ext uri="{BB962C8B-B14F-4D97-AF65-F5344CB8AC3E}">
        <p14:creationId xmlns:p14="http://schemas.microsoft.com/office/powerpoint/2010/main" val="120799989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156775185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cont.,</a:t>
            </a:r>
            <a:endParaRPr lang="ar-SY" dirty="0"/>
          </a:p>
        </p:txBody>
      </p:sp>
      <p:sp>
        <p:nvSpPr>
          <p:cNvPr id="3" name="Content Placeholder 2"/>
          <p:cNvSpPr>
            <a:spLocks noGrp="1"/>
          </p:cNvSpPr>
          <p:nvPr>
            <p:ph idx="1"/>
          </p:nvPr>
        </p:nvSpPr>
        <p:spPr/>
        <p:txBody>
          <a:bodyPr>
            <a:normAutofit fontScale="85000" lnSpcReduction="20000"/>
          </a:bodyPr>
          <a:lstStyle/>
          <a:p>
            <a:pPr algn="l" rtl="0"/>
            <a:r>
              <a:rPr lang="en-US" dirty="0"/>
              <a:t>Ether was used less frequently since more of the substance was needed to produce the desired effect and it took an average of seventeen minutes to work. The best method of administration was to use a folded towel or bell-shaped sponge which was large enough to cover the nose and mouth. This was then soaked with the anesthetic. Another drawback for using ether was that it was flammable, a dangerous matter in an era of gas and candle lighting.</a:t>
            </a:r>
          </a:p>
          <a:p>
            <a:pPr algn="l" rtl="0"/>
            <a:r>
              <a:rPr lang="en-US" dirty="0"/>
              <a:t>Both ether and chloroform were manufactured in large medical laboratories run by the armies on both sides. Some private laboratories, like Squibb’s, contracted with the Union Army to produce drugs and developed an improved way to distill ether</a:t>
            </a:r>
            <a:r>
              <a:rPr lang="en-US" dirty="0" smtClean="0"/>
              <a:t>.(11)</a:t>
            </a:r>
            <a:endParaRPr lang="en-US" dirty="0"/>
          </a:p>
          <a:p>
            <a:pPr algn="l" rtl="0"/>
            <a:endParaRPr lang="ar-SY" dirty="0"/>
          </a:p>
        </p:txBody>
      </p:sp>
    </p:spTree>
    <p:extLst>
      <p:ext uri="{BB962C8B-B14F-4D97-AF65-F5344CB8AC3E}">
        <p14:creationId xmlns:p14="http://schemas.microsoft.com/office/powerpoint/2010/main" val="395278159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300511326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cont.,</a:t>
            </a:r>
            <a:endParaRPr lang="ar-SY" dirty="0"/>
          </a:p>
        </p:txBody>
      </p:sp>
      <p:sp>
        <p:nvSpPr>
          <p:cNvPr id="3" name="Content Placeholder 2"/>
          <p:cNvSpPr>
            <a:spLocks noGrp="1"/>
          </p:cNvSpPr>
          <p:nvPr>
            <p:ph idx="1"/>
          </p:nvPr>
        </p:nvSpPr>
        <p:spPr/>
        <p:txBody>
          <a:bodyPr>
            <a:normAutofit fontScale="92500" lnSpcReduction="20000"/>
          </a:bodyPr>
          <a:lstStyle/>
          <a:p>
            <a:pPr algn="just" rtl="0"/>
            <a:r>
              <a:rPr lang="en-US" dirty="0" smtClean="0"/>
              <a:t>Now , with the modern technology available supply of  anesthesia more easy than it was in the past, and in case of Damascus city which was and still a main trade center in the area it was not a problem to keep supplies and even storage of supplies through the government of Syria, but unfortunately areas  which are under difficult  circumstances with lack of transportation  or difficult to get supplies will be shortage in every things , one report shows that anesthesia has been done by infrastructure and , even knockdown  be used for anesthesia but in our case we are talking about a central city hospital supported and supplied by ministry of health of </a:t>
            </a:r>
            <a:r>
              <a:rPr lang="en-US" smtClean="0"/>
              <a:t>government </a:t>
            </a:r>
            <a:r>
              <a:rPr lang="en-US" smtClean="0"/>
              <a:t>.(10)</a:t>
            </a:r>
            <a:endParaRPr lang="en-US" dirty="0" smtClean="0"/>
          </a:p>
        </p:txBody>
      </p:sp>
    </p:spTree>
    <p:extLst>
      <p:ext uri="{BB962C8B-B14F-4D97-AF65-F5344CB8AC3E}">
        <p14:creationId xmlns:p14="http://schemas.microsoft.com/office/powerpoint/2010/main" val="146999519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35175"/>
            <a:ext cx="5829300" cy="3838575"/>
          </a:xfrm>
        </p:spPr>
      </p:pic>
    </p:spTree>
    <p:extLst>
      <p:ext uri="{BB962C8B-B14F-4D97-AF65-F5344CB8AC3E}">
        <p14:creationId xmlns:p14="http://schemas.microsoft.com/office/powerpoint/2010/main" val="319192071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552" y="404664"/>
            <a:ext cx="9540552" cy="1143000"/>
          </a:xfrm>
        </p:spPr>
        <p:txBody>
          <a:bodyPr/>
          <a:lstStyle/>
          <a:p>
            <a:r>
              <a:rPr lang="en-US" dirty="0" smtClean="0"/>
              <a:t>Conclusion cont.,</a:t>
            </a:r>
            <a:endParaRPr lang="ar-SY" dirty="0"/>
          </a:p>
        </p:txBody>
      </p:sp>
      <p:sp>
        <p:nvSpPr>
          <p:cNvPr id="3" name="Content Placeholder 2"/>
          <p:cNvSpPr>
            <a:spLocks noGrp="1"/>
          </p:cNvSpPr>
          <p:nvPr>
            <p:ph idx="1"/>
          </p:nvPr>
        </p:nvSpPr>
        <p:spPr>
          <a:xfrm>
            <a:off x="179512" y="1628800"/>
            <a:ext cx="8229600" cy="4709160"/>
          </a:xfrm>
        </p:spPr>
        <p:txBody>
          <a:bodyPr>
            <a:normAutofit/>
          </a:bodyPr>
          <a:lstStyle/>
          <a:p>
            <a:pPr algn="l" rtl="0">
              <a:lnSpc>
                <a:spcPct val="110000"/>
              </a:lnSpc>
            </a:pPr>
            <a:r>
              <a:rPr lang="en-US" dirty="0" smtClean="0"/>
              <a:t>biting </a:t>
            </a:r>
            <a:r>
              <a:rPr lang="en-US" dirty="0"/>
              <a:t>the bullet, especially during surgery. The surgical manuals do not advocate placing anything in the patient’s mouth. Placing a bullet between the teeth of a prone man who is likely to scream in pain is not the smartest thing to </a:t>
            </a:r>
            <a:r>
              <a:rPr lang="en-US" dirty="0" smtClean="0"/>
              <a:t>do , also knock down the patient by knock the patient down in the head been done Syria all these methods are not advisable and not recommended (5)     </a:t>
            </a:r>
            <a:endParaRPr lang="en-US" dirty="0"/>
          </a:p>
          <a:p>
            <a:pPr algn="l" rtl="0">
              <a:lnSpc>
                <a:spcPct val="110000"/>
              </a:lnSpc>
            </a:pPr>
            <a:endParaRPr lang="en-US" dirty="0"/>
          </a:p>
        </p:txBody>
      </p:sp>
    </p:spTree>
    <p:extLst>
      <p:ext uri="{BB962C8B-B14F-4D97-AF65-F5344CB8AC3E}">
        <p14:creationId xmlns:p14="http://schemas.microsoft.com/office/powerpoint/2010/main" val="381772493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197056733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lstStyle/>
          <a:p>
            <a:r>
              <a:rPr lang="en-US" dirty="0" smtClean="0"/>
              <a:t>Conclusion cont.,</a:t>
            </a:r>
            <a:endParaRPr lang="ar-SY" dirty="0"/>
          </a:p>
        </p:txBody>
      </p:sp>
      <p:sp>
        <p:nvSpPr>
          <p:cNvPr id="3" name="Content Placeholder 2"/>
          <p:cNvSpPr>
            <a:spLocks noGrp="1"/>
          </p:cNvSpPr>
          <p:nvPr>
            <p:ph idx="1"/>
          </p:nvPr>
        </p:nvSpPr>
        <p:spPr/>
        <p:txBody>
          <a:bodyPr>
            <a:normAutofit fontScale="92500" lnSpcReduction="20000"/>
          </a:bodyPr>
          <a:lstStyle/>
          <a:p>
            <a:pPr algn="just" rtl="0"/>
            <a:r>
              <a:rPr lang="en-US" b="1" dirty="0"/>
              <a:t>Quality anesthesia provision </a:t>
            </a:r>
            <a:r>
              <a:rPr lang="en-US" dirty="0"/>
              <a:t>in </a:t>
            </a:r>
            <a:r>
              <a:rPr lang="en-US" dirty="0" smtClean="0"/>
              <a:t>Syrian crisis is armed conflict similar to an </a:t>
            </a:r>
            <a:r>
              <a:rPr lang="en-US" dirty="0"/>
              <a:t>armed conflicts </a:t>
            </a:r>
            <a:r>
              <a:rPr lang="en-US" dirty="0" smtClean="0"/>
              <a:t> and disaster which still remains </a:t>
            </a:r>
            <a:r>
              <a:rPr lang="en-US" dirty="0"/>
              <a:t>a challenge, due to among others impaired healthcare systems, </a:t>
            </a:r>
            <a:r>
              <a:rPr lang="en-US" dirty="0" smtClean="0"/>
              <a:t>security concerns</a:t>
            </a:r>
            <a:r>
              <a:rPr lang="en-US" dirty="0"/>
              <a:t>, challenges in ensuring supply lines, and lack of adequate human resources and material. However, following the experience of </a:t>
            </a:r>
            <a:r>
              <a:rPr lang="en-US" dirty="0" smtClean="0"/>
              <a:t>several surgical </a:t>
            </a:r>
            <a:r>
              <a:rPr lang="en-US" dirty="0"/>
              <a:t>care teams, it is possible to perform safe anesthesia in such contexts, by carefully considering the need for a satisfactory </a:t>
            </a:r>
            <a:r>
              <a:rPr lang="en-US" dirty="0" smtClean="0"/>
              <a:t>infrastructure, basic </a:t>
            </a:r>
            <a:r>
              <a:rPr lang="en-US" dirty="0"/>
              <a:t>means (disposables, drugs, biomedical devices), competent human resources, standard operative procedures, and adapted </a:t>
            </a:r>
            <a:r>
              <a:rPr lang="en-US" dirty="0" smtClean="0"/>
              <a:t>anesthesia .(12)</a:t>
            </a:r>
            <a:endParaRPr lang="ar-SY" dirty="0"/>
          </a:p>
        </p:txBody>
      </p:sp>
    </p:spTree>
    <p:extLst>
      <p:ext uri="{BB962C8B-B14F-4D97-AF65-F5344CB8AC3E}">
        <p14:creationId xmlns:p14="http://schemas.microsoft.com/office/powerpoint/2010/main" val="21159237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is the 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110000583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cont.,</a:t>
            </a:r>
            <a:endParaRPr lang="ar-SY" dirty="0"/>
          </a:p>
        </p:txBody>
      </p:sp>
      <p:sp>
        <p:nvSpPr>
          <p:cNvPr id="3" name="Content Placeholder 2"/>
          <p:cNvSpPr>
            <a:spLocks noGrp="1"/>
          </p:cNvSpPr>
          <p:nvPr>
            <p:ph idx="1"/>
          </p:nvPr>
        </p:nvSpPr>
        <p:spPr/>
        <p:txBody>
          <a:bodyPr/>
          <a:lstStyle/>
          <a:p>
            <a:pPr algn="l" rtl="0"/>
            <a:r>
              <a:rPr lang="en-US" dirty="0"/>
              <a:t>The provision of </a:t>
            </a:r>
            <a:r>
              <a:rPr lang="en-US" sz="3200" b="1" dirty="0"/>
              <a:t>safe anesthesia </a:t>
            </a:r>
            <a:r>
              <a:rPr lang="en-US" dirty="0"/>
              <a:t>should be tailored to a specific context, aiming for the best possible quality that can be offered. </a:t>
            </a:r>
            <a:endParaRPr lang="en-US" dirty="0" smtClean="0"/>
          </a:p>
          <a:p>
            <a:pPr algn="l" rtl="0"/>
            <a:endParaRPr lang="en-US" dirty="0"/>
          </a:p>
          <a:p>
            <a:pPr algn="l" rtl="0"/>
            <a:endParaRPr lang="en-US" dirty="0" smtClean="0"/>
          </a:p>
          <a:p>
            <a:pPr algn="l" rtl="0"/>
            <a:r>
              <a:rPr lang="en-US" dirty="0" smtClean="0"/>
              <a:t>The “</a:t>
            </a:r>
            <a:r>
              <a:rPr lang="en-US" sz="3200" b="1" dirty="0" smtClean="0"/>
              <a:t>do </a:t>
            </a:r>
            <a:r>
              <a:rPr lang="en-US" sz="3200" b="1" dirty="0"/>
              <a:t>no harm</a:t>
            </a:r>
            <a:r>
              <a:rPr lang="en-US" dirty="0"/>
              <a:t>” principle must be upheld at all times and surgical care should not be provided at any cost, compromising safety and </a:t>
            </a:r>
            <a:r>
              <a:rPr lang="en-US" dirty="0" smtClean="0"/>
              <a:t>quality(12)</a:t>
            </a:r>
            <a:endParaRPr lang="ar-SY" dirty="0"/>
          </a:p>
        </p:txBody>
      </p:sp>
    </p:spTree>
    <p:extLst>
      <p:ext uri="{BB962C8B-B14F-4D97-AF65-F5344CB8AC3E}">
        <p14:creationId xmlns:p14="http://schemas.microsoft.com/office/powerpoint/2010/main" val="11220282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1680" y="2132856"/>
            <a:ext cx="5829300" cy="3914775"/>
          </a:xfrm>
        </p:spPr>
      </p:pic>
    </p:spTree>
    <p:extLst>
      <p:ext uri="{BB962C8B-B14F-4D97-AF65-F5344CB8AC3E}">
        <p14:creationId xmlns:p14="http://schemas.microsoft.com/office/powerpoint/2010/main" val="411221824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cont.,</a:t>
            </a:r>
            <a:endParaRPr lang="ar-SY" dirty="0"/>
          </a:p>
        </p:txBody>
      </p:sp>
      <p:sp>
        <p:nvSpPr>
          <p:cNvPr id="3" name="Content Placeholder 2"/>
          <p:cNvSpPr>
            <a:spLocks noGrp="1"/>
          </p:cNvSpPr>
          <p:nvPr>
            <p:ph idx="1"/>
          </p:nvPr>
        </p:nvSpPr>
        <p:spPr/>
        <p:txBody>
          <a:bodyPr>
            <a:normAutofit fontScale="92500" lnSpcReduction="20000"/>
          </a:bodyPr>
          <a:lstStyle/>
          <a:p>
            <a:pPr algn="just" rtl="0"/>
            <a:r>
              <a:rPr lang="en-US" dirty="0"/>
              <a:t>Local, spinal and general intravenous are the recommended techniques in precarious situations. Ketamine, as an intravenous agent, remains </a:t>
            </a:r>
            <a:r>
              <a:rPr lang="en-US" dirty="0" smtClean="0"/>
              <a:t>the drug </a:t>
            </a:r>
            <a:r>
              <a:rPr lang="en-US" dirty="0"/>
              <a:t>of choice in such contexts due to its pharmacological characteristics, though issues with importation and exportation need to be taken </a:t>
            </a:r>
            <a:r>
              <a:rPr lang="en-US" dirty="0" smtClean="0"/>
              <a:t>into consideration</a:t>
            </a:r>
            <a:r>
              <a:rPr lang="en-US" dirty="0"/>
              <a:t>. Inhalational anesthesia might not be possible to implement, while regional anesthesia is an underused technique that should </a:t>
            </a:r>
            <a:r>
              <a:rPr lang="en-US" dirty="0" smtClean="0"/>
              <a:t>be encouraged </a:t>
            </a:r>
            <a:r>
              <a:rPr lang="en-US" dirty="0"/>
              <a:t>in the future. Epidural anesthesia is </a:t>
            </a:r>
            <a:r>
              <a:rPr lang="en-US" dirty="0" smtClean="0"/>
              <a:t>as needed and as indicated even </a:t>
            </a:r>
            <a:r>
              <a:rPr lang="en-US" dirty="0"/>
              <a:t>it is possible to perform spinal anesthesia and avoid </a:t>
            </a:r>
            <a:r>
              <a:rPr lang="en-US" dirty="0" smtClean="0"/>
              <a:t>potential Complications and we should keep training for it ..(12)</a:t>
            </a:r>
            <a:endParaRPr lang="en-US" dirty="0"/>
          </a:p>
          <a:p>
            <a:pPr algn="l" rtl="0"/>
            <a:endParaRPr lang="ar-SY" dirty="0"/>
          </a:p>
        </p:txBody>
      </p:sp>
    </p:spTree>
    <p:extLst>
      <p:ext uri="{BB962C8B-B14F-4D97-AF65-F5344CB8AC3E}">
        <p14:creationId xmlns:p14="http://schemas.microsoft.com/office/powerpoint/2010/main" val="241981136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is the war </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373865226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cont.,</a:t>
            </a:r>
            <a:endParaRPr lang="ar-SY" dirty="0"/>
          </a:p>
        </p:txBody>
      </p:sp>
      <p:sp>
        <p:nvSpPr>
          <p:cNvPr id="3" name="Content Placeholder 2"/>
          <p:cNvSpPr>
            <a:spLocks noGrp="1"/>
          </p:cNvSpPr>
          <p:nvPr>
            <p:ph idx="1"/>
          </p:nvPr>
        </p:nvSpPr>
        <p:spPr/>
        <p:txBody>
          <a:bodyPr/>
          <a:lstStyle/>
          <a:p>
            <a:pPr algn="l" rtl="0"/>
            <a:r>
              <a:rPr lang="en-US" dirty="0"/>
              <a:t>Clear standard operative procedures should be implemented in these contexts to ease the provision of care and improve its quality. At the </a:t>
            </a:r>
            <a:r>
              <a:rPr lang="en-US" dirty="0" smtClean="0"/>
              <a:t>same time</a:t>
            </a:r>
            <a:r>
              <a:rPr lang="en-US" dirty="0"/>
              <a:t>, </a:t>
            </a:r>
            <a:endParaRPr lang="en-US" dirty="0" smtClean="0"/>
          </a:p>
          <a:p>
            <a:pPr algn="l" rtl="0"/>
            <a:r>
              <a:rPr lang="en-US" dirty="0" smtClean="0"/>
              <a:t> clear </a:t>
            </a:r>
            <a:r>
              <a:rPr lang="en-US" dirty="0"/>
              <a:t>policies regarding informed consent form should be in place as it is a right of the patient to know what kind of procedure is going to </a:t>
            </a:r>
            <a:r>
              <a:rPr lang="en-US" dirty="0" smtClean="0"/>
              <a:t>be performed </a:t>
            </a:r>
            <a:r>
              <a:rPr lang="en-US" dirty="0"/>
              <a:t>and what the possible risks are, and to be able to refuse the proposed surgical care.</a:t>
            </a:r>
            <a:endParaRPr lang="ar-SY" dirty="0"/>
          </a:p>
        </p:txBody>
      </p:sp>
    </p:spTree>
    <p:extLst>
      <p:ext uri="{BB962C8B-B14F-4D97-AF65-F5344CB8AC3E}">
        <p14:creationId xmlns:p14="http://schemas.microsoft.com/office/powerpoint/2010/main" val="113860043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639312" y="3332670"/>
            <a:ext cx="1865376" cy="1243584"/>
          </a:xfrm>
        </p:spPr>
      </p:pic>
    </p:spTree>
    <p:extLst>
      <p:ext uri="{BB962C8B-B14F-4D97-AF65-F5344CB8AC3E}">
        <p14:creationId xmlns:p14="http://schemas.microsoft.com/office/powerpoint/2010/main" val="312504118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cont.,</a:t>
            </a:r>
            <a:endParaRPr lang="ar-SY" dirty="0"/>
          </a:p>
        </p:txBody>
      </p:sp>
      <p:sp>
        <p:nvSpPr>
          <p:cNvPr id="3" name="Content Placeholder 2"/>
          <p:cNvSpPr>
            <a:spLocks noGrp="1"/>
          </p:cNvSpPr>
          <p:nvPr>
            <p:ph idx="1"/>
          </p:nvPr>
        </p:nvSpPr>
        <p:spPr/>
        <p:txBody>
          <a:bodyPr>
            <a:normAutofit/>
          </a:bodyPr>
          <a:lstStyle/>
          <a:p>
            <a:pPr algn="l" rtl="0"/>
            <a:r>
              <a:rPr lang="en-US" dirty="0" smtClean="0"/>
              <a:t>It </a:t>
            </a:r>
            <a:r>
              <a:rPr lang="en-US" dirty="0"/>
              <a:t>is important to encourage local anesthesia teams and researches to report their invaluable experience working </a:t>
            </a:r>
            <a:r>
              <a:rPr lang="en-US" dirty="0" smtClean="0"/>
              <a:t>in precarious </a:t>
            </a:r>
            <a:r>
              <a:rPr lang="en-US" dirty="0"/>
              <a:t>situations. Sharing experience will help other anesthesia providers working in similar situations and international / national </a:t>
            </a:r>
            <a:r>
              <a:rPr lang="en-US" dirty="0" smtClean="0"/>
              <a:t>aid organizations </a:t>
            </a:r>
            <a:r>
              <a:rPr lang="en-US" dirty="0"/>
              <a:t>to deliver safe and quality anesthesia in ongoing and future situations of </a:t>
            </a:r>
            <a:r>
              <a:rPr lang="en-US" dirty="0" smtClean="0"/>
              <a:t>crisis and War  conflicts</a:t>
            </a:r>
            <a:r>
              <a:rPr lang="en-US" dirty="0"/>
              <a:t>.</a:t>
            </a:r>
            <a:endParaRPr lang="ar-SY" dirty="0"/>
          </a:p>
        </p:txBody>
      </p:sp>
    </p:spTree>
    <p:extLst>
      <p:ext uri="{BB962C8B-B14F-4D97-AF65-F5344CB8AC3E}">
        <p14:creationId xmlns:p14="http://schemas.microsoft.com/office/powerpoint/2010/main" val="126120378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a:t>
            </a:r>
            <a:r>
              <a:rPr lang="en-US" smtClean="0"/>
              <a:t>is war</a:t>
            </a:r>
            <a:endParaRPr lang="ar-SY"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57350" y="2001837"/>
            <a:ext cx="5829300" cy="3905250"/>
          </a:xfrm>
        </p:spPr>
      </p:pic>
    </p:spTree>
    <p:extLst>
      <p:ext uri="{BB962C8B-B14F-4D97-AF65-F5344CB8AC3E}">
        <p14:creationId xmlns:p14="http://schemas.microsoft.com/office/powerpoint/2010/main" val="1573171251"/>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ar-SY" dirty="0"/>
          </a:p>
        </p:txBody>
      </p:sp>
      <p:sp>
        <p:nvSpPr>
          <p:cNvPr id="3" name="Content Placeholder 2"/>
          <p:cNvSpPr>
            <a:spLocks noGrp="1"/>
          </p:cNvSpPr>
          <p:nvPr>
            <p:ph idx="1"/>
          </p:nvPr>
        </p:nvSpPr>
        <p:spPr>
          <a:xfrm>
            <a:off x="467544" y="1268760"/>
            <a:ext cx="8229600" cy="4709160"/>
          </a:xfrm>
        </p:spPr>
        <p:txBody>
          <a:bodyPr>
            <a:noAutofit/>
          </a:bodyPr>
          <a:lstStyle/>
          <a:p>
            <a:pPr algn="l" rtl="0"/>
            <a:r>
              <a:rPr lang="en-US" sz="2400" b="1" dirty="0" smtClean="0"/>
              <a:t> References: </a:t>
            </a:r>
          </a:p>
          <a:p>
            <a:pPr algn="l" rtl="0"/>
            <a:r>
              <a:rPr lang="en-US" sz="2400" dirty="0" smtClean="0"/>
              <a:t>1- </a:t>
            </a:r>
            <a:r>
              <a:rPr lang="en-US" sz="2400" dirty="0"/>
              <a:t>AVSI foundation (Association of Volunteers in International Service), The Health crisis in Syria what is happening in ten points </a:t>
            </a:r>
          </a:p>
          <a:p>
            <a:pPr algn="l" rtl="0"/>
            <a:r>
              <a:rPr lang="en-US" sz="2400" dirty="0" smtClean="0"/>
              <a:t>.2- </a:t>
            </a:r>
            <a:r>
              <a:rPr lang="en-US" sz="2400" dirty="0"/>
              <a:t>AVICINA JOURNAL OF MEDICINE 2012 July- Sept 51-53 Health care in </a:t>
            </a:r>
            <a:r>
              <a:rPr lang="en-US" sz="2400" dirty="0" smtClean="0"/>
              <a:t>Syria before and during Syrian  crisis</a:t>
            </a:r>
            <a:endParaRPr lang="en-US" sz="2400" dirty="0"/>
          </a:p>
          <a:p>
            <a:pPr algn="l" rtl="0"/>
            <a:r>
              <a:rPr lang="en-US" sz="2400" dirty="0" smtClean="0"/>
              <a:t>3- </a:t>
            </a:r>
            <a:r>
              <a:rPr lang="en-US" sz="2400" dirty="0"/>
              <a:t>Millers Anesthesia 8th edition 2010 chapter 81 p 2819 anesthesia for trauma p2823anesthesia in war and austere conditions</a:t>
            </a:r>
          </a:p>
          <a:p>
            <a:pPr algn="l" rtl="0"/>
            <a:r>
              <a:rPr lang="en-US" sz="2400" dirty="0" smtClean="0"/>
              <a:t>4- </a:t>
            </a:r>
            <a:r>
              <a:rPr lang="en-US" sz="2400" dirty="0"/>
              <a:t>Morgan's &amp; Mikhail's Anesthesiology 5th edition 2013 chapter 9 p197-99 ketamine.</a:t>
            </a:r>
          </a:p>
          <a:p>
            <a:pPr algn="l" rtl="0"/>
            <a:r>
              <a:rPr lang="en-US" sz="2400" dirty="0"/>
              <a:t>5- RT news March 10 – 2014 Metal knockout instead of anesthesia – report details Syria health care collapse</a:t>
            </a:r>
          </a:p>
          <a:p>
            <a:pPr algn="l" rtl="0"/>
            <a:endParaRPr lang="en-US" sz="2400" dirty="0"/>
          </a:p>
        </p:txBody>
      </p:sp>
    </p:spTree>
    <p:extLst>
      <p:ext uri="{BB962C8B-B14F-4D97-AF65-F5344CB8AC3E}">
        <p14:creationId xmlns:p14="http://schemas.microsoft.com/office/powerpoint/2010/main" val="334216820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1868487"/>
            <a:ext cx="5829300" cy="4171950"/>
          </a:xfrm>
        </p:spPr>
      </p:pic>
    </p:spTree>
    <p:extLst>
      <p:ext uri="{BB962C8B-B14F-4D97-AF65-F5344CB8AC3E}">
        <p14:creationId xmlns:p14="http://schemas.microsoft.com/office/powerpoint/2010/main" val="3031508362"/>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Cont.,</a:t>
            </a:r>
            <a:endParaRPr lang="ar-SY" dirty="0"/>
          </a:p>
        </p:txBody>
      </p:sp>
      <p:sp>
        <p:nvSpPr>
          <p:cNvPr id="3" name="Content Placeholder 2"/>
          <p:cNvSpPr>
            <a:spLocks noGrp="1"/>
          </p:cNvSpPr>
          <p:nvPr>
            <p:ph idx="1"/>
          </p:nvPr>
        </p:nvSpPr>
        <p:spPr/>
        <p:txBody>
          <a:bodyPr>
            <a:normAutofit fontScale="92500" lnSpcReduction="20000"/>
          </a:bodyPr>
          <a:lstStyle/>
          <a:p>
            <a:pPr algn="l" rtl="0"/>
            <a:r>
              <a:rPr lang="en-US" dirty="0"/>
              <a:t>6- MAGNA (medical aid) . March 4 -- 2016. The anesthesia in Syria being done by </a:t>
            </a:r>
            <a:r>
              <a:rPr lang="en-US" dirty="0" smtClean="0"/>
              <a:t>lower</a:t>
            </a:r>
            <a:r>
              <a:rPr lang="en-US" dirty="0"/>
              <a:t> sanitary workers pursuing instructions</a:t>
            </a:r>
          </a:p>
          <a:p>
            <a:pPr algn="l" rtl="0"/>
            <a:r>
              <a:rPr lang="en-US" dirty="0" smtClean="0"/>
              <a:t>7- </a:t>
            </a:r>
            <a:r>
              <a:rPr lang="en-US" dirty="0"/>
              <a:t>Syrian American Medical Society annual report 2015.</a:t>
            </a:r>
          </a:p>
          <a:p>
            <a:pPr algn="l" rtl="0"/>
            <a:r>
              <a:rPr lang="en-US" dirty="0"/>
              <a:t>8- Manual of Regional Anesthesia Carlo D Franco M.D 3rd edition 2008 chapter 3 </a:t>
            </a:r>
            <a:r>
              <a:rPr lang="en-US" dirty="0" smtClean="0"/>
              <a:t>p37-neuroaxial block,p47</a:t>
            </a:r>
            <a:endParaRPr lang="en-US" dirty="0"/>
          </a:p>
          <a:p>
            <a:pPr algn="l" rtl="0"/>
            <a:r>
              <a:rPr lang="en-US" dirty="0" smtClean="0"/>
              <a:t>9- </a:t>
            </a:r>
            <a:r>
              <a:rPr lang="en-US" dirty="0"/>
              <a:t>W.F.S.A November 16 2015 Ketamine use in war zone in Syria.</a:t>
            </a:r>
          </a:p>
          <a:p>
            <a:pPr algn="l" rtl="0"/>
            <a:r>
              <a:rPr lang="en-US" dirty="0"/>
              <a:t>10- International Journal Of Public Health January 2015 60 pp63-72 Syria : Health in </a:t>
            </a:r>
            <a:r>
              <a:rPr lang="en-US" dirty="0" smtClean="0"/>
              <a:t>country under </a:t>
            </a:r>
            <a:r>
              <a:rPr lang="en-US" dirty="0" err="1" smtClean="0"/>
              <a:t>tragidic</a:t>
            </a:r>
            <a:r>
              <a:rPr lang="en-US" dirty="0" smtClean="0"/>
              <a:t> transition .</a:t>
            </a:r>
            <a:endParaRPr lang="en-US" dirty="0"/>
          </a:p>
          <a:p>
            <a:endParaRPr lang="ar-SY" dirty="0"/>
          </a:p>
        </p:txBody>
      </p:sp>
    </p:spTree>
    <p:extLst>
      <p:ext uri="{BB962C8B-B14F-4D97-AF65-F5344CB8AC3E}">
        <p14:creationId xmlns:p14="http://schemas.microsoft.com/office/powerpoint/2010/main" val="318493650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ar-SY" dirty="0"/>
          </a:p>
        </p:txBody>
      </p:sp>
      <p:sp>
        <p:nvSpPr>
          <p:cNvPr id="3" name="Content Placeholder 2"/>
          <p:cNvSpPr>
            <a:spLocks noGrp="1"/>
          </p:cNvSpPr>
          <p:nvPr>
            <p:ph idx="1"/>
          </p:nvPr>
        </p:nvSpPr>
        <p:spPr/>
        <p:txBody>
          <a:bodyPr/>
          <a:lstStyle/>
          <a:p>
            <a:pPr algn="l" rtl="0"/>
            <a:r>
              <a:rPr lang="en-US" dirty="0" smtClean="0"/>
              <a:t>11---  Anesthesia in the civil war …January 22 2017 national museum of civil war medicine.</a:t>
            </a:r>
          </a:p>
          <a:p>
            <a:pPr algn="l" rtl="0"/>
            <a:r>
              <a:rPr lang="en-US" dirty="0" smtClean="0"/>
              <a:t>12 --- Anesthesia provision in  disasters and armed conflicts .global health anesthesia 16  February 2017.</a:t>
            </a:r>
            <a:endParaRPr lang="en-US" dirty="0"/>
          </a:p>
          <a:p>
            <a:pPr algn="l" rtl="0"/>
            <a:r>
              <a:rPr lang="en-US" dirty="0" smtClean="0"/>
              <a:t>11- </a:t>
            </a:r>
            <a:r>
              <a:rPr lang="en-US" dirty="0" err="1" smtClean="0"/>
              <a:t>ibn</a:t>
            </a:r>
            <a:r>
              <a:rPr lang="en-US" dirty="0" smtClean="0"/>
              <a:t> al </a:t>
            </a:r>
            <a:r>
              <a:rPr lang="en-US" dirty="0" err="1" smtClean="0"/>
              <a:t>nafees</a:t>
            </a:r>
            <a:r>
              <a:rPr lang="en-US" dirty="0" smtClean="0"/>
              <a:t> hospital  records</a:t>
            </a:r>
            <a:endParaRPr lang="ar-SY" dirty="0"/>
          </a:p>
        </p:txBody>
      </p:sp>
    </p:spTree>
    <p:extLst>
      <p:ext uri="{BB962C8B-B14F-4D97-AF65-F5344CB8AC3E}">
        <p14:creationId xmlns:p14="http://schemas.microsoft.com/office/powerpoint/2010/main" val="19548454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a:t>
            </a:r>
            <a:endParaRPr lang="ar-SY"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7350" y="2011362"/>
            <a:ext cx="5829300" cy="3886200"/>
          </a:xfrm>
        </p:spPr>
      </p:pic>
    </p:spTree>
    <p:extLst>
      <p:ext uri="{BB962C8B-B14F-4D97-AF65-F5344CB8AC3E}">
        <p14:creationId xmlns:p14="http://schemas.microsoft.com/office/powerpoint/2010/main" val="3764579408"/>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ar-SY" dirty="0"/>
          </a:p>
        </p:txBody>
      </p:sp>
    </p:spTree>
    <p:extLst>
      <p:ext uri="{BB962C8B-B14F-4D97-AF65-F5344CB8AC3E}">
        <p14:creationId xmlns:p14="http://schemas.microsoft.com/office/powerpoint/2010/main" val="286783053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796</TotalTime>
  <Words>4385</Words>
  <Application>Microsoft Office PowerPoint</Application>
  <PresentationFormat>On-screen Show (4:3)</PresentationFormat>
  <Paragraphs>358</Paragraphs>
  <Slides>95</Slides>
  <Notes>19</Notes>
  <HiddenSlides>0</HiddenSlides>
  <MMClips>0</MMClips>
  <ScaleCrop>false</ScaleCrop>
  <HeadingPairs>
    <vt:vector size="4" baseType="variant">
      <vt:variant>
        <vt:lpstr>Theme</vt:lpstr>
      </vt:variant>
      <vt:variant>
        <vt:i4>1</vt:i4>
      </vt:variant>
      <vt:variant>
        <vt:lpstr>Slide Titles</vt:lpstr>
      </vt:variant>
      <vt:variant>
        <vt:i4>95</vt:i4>
      </vt:variant>
    </vt:vector>
  </HeadingPairs>
  <TitlesOfParts>
    <vt:vector size="96" baseType="lpstr">
      <vt:lpstr>Apex</vt:lpstr>
      <vt:lpstr>ANESTHESIA IN SYRIAN CRISIS </vt:lpstr>
      <vt:lpstr>Syria Before and after </vt:lpstr>
      <vt:lpstr>war</vt:lpstr>
      <vt:lpstr>war</vt:lpstr>
      <vt:lpstr>Abstract</vt:lpstr>
      <vt:lpstr>Abstract Cont.,   </vt:lpstr>
      <vt:lpstr>Abstract cont.,</vt:lpstr>
      <vt:lpstr>It is the war</vt:lpstr>
      <vt:lpstr>Introduction</vt:lpstr>
      <vt:lpstr>It is war</vt:lpstr>
      <vt:lpstr>Introduction cont.,</vt:lpstr>
      <vt:lpstr>war</vt:lpstr>
      <vt:lpstr>Introduction Cont.</vt:lpstr>
      <vt:lpstr>war</vt:lpstr>
      <vt:lpstr>Introduction Cont</vt:lpstr>
      <vt:lpstr>war</vt:lpstr>
      <vt:lpstr>Introduction Cont</vt:lpstr>
      <vt:lpstr>war</vt:lpstr>
      <vt:lpstr>Methods</vt:lpstr>
      <vt:lpstr>war</vt:lpstr>
      <vt:lpstr>Methods cont.,</vt:lpstr>
      <vt:lpstr>war</vt:lpstr>
      <vt:lpstr>Methods cont,  table 1</vt:lpstr>
      <vt:lpstr>war</vt:lpstr>
      <vt:lpstr>Table 2</vt:lpstr>
      <vt:lpstr>It is the war </vt:lpstr>
      <vt:lpstr> Table 3  </vt:lpstr>
      <vt:lpstr>war</vt:lpstr>
      <vt:lpstr>Table 4</vt:lpstr>
      <vt:lpstr>war</vt:lpstr>
      <vt:lpstr>Table 5</vt:lpstr>
      <vt:lpstr>It is war</vt:lpstr>
      <vt:lpstr>Methods cont.,</vt:lpstr>
      <vt:lpstr>war</vt:lpstr>
      <vt:lpstr>Methods cont., </vt:lpstr>
      <vt:lpstr>war</vt:lpstr>
      <vt:lpstr>Table 6</vt:lpstr>
      <vt:lpstr>WAR</vt:lpstr>
      <vt:lpstr>Table 7</vt:lpstr>
      <vt:lpstr>war</vt:lpstr>
      <vt:lpstr>Methods cont.,</vt:lpstr>
      <vt:lpstr>war</vt:lpstr>
      <vt:lpstr>American Society of Anesthesiologist (A.S.A) Score.</vt:lpstr>
      <vt:lpstr>war</vt:lpstr>
      <vt:lpstr>RESULTS &amp; DISCUSSION</vt:lpstr>
      <vt:lpstr>war</vt:lpstr>
      <vt:lpstr>Results&amp;Discssion cont.,</vt:lpstr>
      <vt:lpstr>war</vt:lpstr>
      <vt:lpstr>Results &amp;Discussion cont., </vt:lpstr>
      <vt:lpstr>war</vt:lpstr>
      <vt:lpstr>Results&amp;Discussion cont.,</vt:lpstr>
      <vt:lpstr>war</vt:lpstr>
      <vt:lpstr>Results&amp;Discussion cont.,</vt:lpstr>
      <vt:lpstr>war</vt:lpstr>
      <vt:lpstr>Results&amp;Discussion cont.,</vt:lpstr>
      <vt:lpstr>war</vt:lpstr>
      <vt:lpstr>Results&amp;Discussion cont.,</vt:lpstr>
      <vt:lpstr>war</vt:lpstr>
      <vt:lpstr>Results &amp;Discussion cont.,</vt:lpstr>
      <vt:lpstr>Results&amp;Methods cont.,</vt:lpstr>
      <vt:lpstr>war</vt:lpstr>
      <vt:lpstr>Resulrs&amp;Discussion cont.,</vt:lpstr>
      <vt:lpstr>war</vt:lpstr>
      <vt:lpstr>Results&amp;Discussion cont.,</vt:lpstr>
      <vt:lpstr>war</vt:lpstr>
      <vt:lpstr>Results&amp;Discussion cont.,</vt:lpstr>
      <vt:lpstr>war</vt:lpstr>
      <vt:lpstr>Results&amp;Discussion cont.,</vt:lpstr>
      <vt:lpstr>war</vt:lpstr>
      <vt:lpstr>conclusion</vt:lpstr>
      <vt:lpstr>war</vt:lpstr>
      <vt:lpstr>Conclusion cont.,</vt:lpstr>
      <vt:lpstr>war</vt:lpstr>
      <vt:lpstr>Conclusion cont.,</vt:lpstr>
      <vt:lpstr>war</vt:lpstr>
      <vt:lpstr>Conclusion cont.,</vt:lpstr>
      <vt:lpstr>war</vt:lpstr>
      <vt:lpstr>Conclusion cont.,</vt:lpstr>
      <vt:lpstr>war</vt:lpstr>
      <vt:lpstr>Conclusion cont.,</vt:lpstr>
      <vt:lpstr>It is the war</vt:lpstr>
      <vt:lpstr>Conclusion cont.,</vt:lpstr>
      <vt:lpstr>war</vt:lpstr>
      <vt:lpstr>Conclusion cont.,</vt:lpstr>
      <vt:lpstr>It is the war </vt:lpstr>
      <vt:lpstr>Conclusion cont.,</vt:lpstr>
      <vt:lpstr>war</vt:lpstr>
      <vt:lpstr>Conclusion cont.,</vt:lpstr>
      <vt:lpstr>It is war</vt:lpstr>
      <vt:lpstr>References</vt:lpstr>
      <vt:lpstr>war</vt:lpstr>
      <vt:lpstr>References Cont.,</vt:lpstr>
      <vt:lpstr>References</vt:lpstr>
      <vt:lpstr>war</vt:lpstr>
      <vt:lpstr>Thank you</vt:lpstr>
    </vt:vector>
  </TitlesOfParts>
  <Company>Enjoy My Fine Releases.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ANESTHESIA IN SYRIAN CRISIS </dc:title>
  <dc:creator>DR.Ahmed Saker 2o1O</dc:creator>
  <cp:lastModifiedBy>DR.Ahmed Saker 2o1O</cp:lastModifiedBy>
  <cp:revision>553</cp:revision>
  <dcterms:created xsi:type="dcterms:W3CDTF">2018-06-08T19:12:20Z</dcterms:created>
  <dcterms:modified xsi:type="dcterms:W3CDTF">2018-06-11T18:09:22Z</dcterms:modified>
</cp:coreProperties>
</file>