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</p:sldIdLst>
  <p:sldSz cx="43891200" cy="21945600"/>
  <p:notesSz cx="700405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BBDB"/>
    <a:srgbClr val="B8D0EE"/>
    <a:srgbClr val="00CCFF"/>
    <a:srgbClr val="66FFFF"/>
    <a:srgbClr val="0083C4"/>
    <a:srgbClr val="0066FF"/>
    <a:srgbClr val="6699FF"/>
    <a:srgbClr val="3399FF"/>
    <a:srgbClr val="CCECFF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1695" autoAdjust="0"/>
    <p:restoredTop sz="94728" autoAdjust="0"/>
  </p:normalViewPr>
  <p:slideViewPr>
    <p:cSldViewPr>
      <p:cViewPr varScale="1">
        <p:scale>
          <a:sx n="33" d="100"/>
          <a:sy n="33" d="100"/>
        </p:scale>
        <p:origin x="-120" y="-306"/>
      </p:cViewPr>
      <p:guideLst>
        <p:guide orient="horz" pos="6912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6817362"/>
            <a:ext cx="37307520" cy="47040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2435840"/>
            <a:ext cx="3072384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14102082"/>
            <a:ext cx="37307520" cy="435864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9301483"/>
            <a:ext cx="37307520" cy="4800598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5120641"/>
            <a:ext cx="19385280" cy="1448308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5120641"/>
            <a:ext cx="19385280" cy="1448308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4912362"/>
            <a:ext cx="19392902" cy="204723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6959600"/>
            <a:ext cx="19392902" cy="1264412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4912362"/>
            <a:ext cx="19400520" cy="204723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6959600"/>
            <a:ext cx="19400520" cy="1264412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873760"/>
            <a:ext cx="14439902" cy="371856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873761"/>
            <a:ext cx="24536400" cy="18729962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4592321"/>
            <a:ext cx="14439902" cy="15011402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15361920"/>
            <a:ext cx="26334720" cy="1813562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1960880"/>
            <a:ext cx="26334720" cy="1316736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17175482"/>
            <a:ext cx="26334720" cy="2575558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878843"/>
            <a:ext cx="9875520" cy="1872488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878843"/>
            <a:ext cx="28895040" cy="187248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878842"/>
            <a:ext cx="39502080" cy="36576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5120641"/>
            <a:ext cx="39502080" cy="14483082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20340322"/>
            <a:ext cx="10241280" cy="11684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4/25/2018</a:t>
            </a:fld>
            <a:endParaRPr lang="en-US" sz="41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20340322"/>
            <a:ext cx="13898880" cy="11684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41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20340322"/>
            <a:ext cx="10241280" cy="11684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4100" b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0" y="3656013"/>
            <a:ext cx="7313613" cy="18281650"/>
          </a:xfrm>
          <a:prstGeom prst="rect">
            <a:avLst/>
          </a:prstGeom>
          <a:solidFill>
            <a:srgbClr val="B3D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57200" tIns="228600" rIns="457200" bIns="457200"/>
          <a:lstStyle/>
          <a:p>
            <a:pPr algn="ctr" defTabSz="4389438"/>
            <a:endParaRPr lang="en-US" sz="4800">
              <a:latin typeface="Impact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7312025" y="0"/>
            <a:ext cx="36564888" cy="3656013"/>
          </a:xfrm>
          <a:prstGeom prst="rect">
            <a:avLst/>
          </a:prstGeom>
          <a:solidFill>
            <a:srgbClr val="B3D9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57200" tIns="457200" rIns="457200" bIns="457200"/>
          <a:lstStyle/>
          <a:p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 userDrawn="1"/>
        </p:nvSpPr>
        <p:spPr bwMode="auto">
          <a:xfrm>
            <a:off x="7312025" y="3656013"/>
            <a:ext cx="36564888" cy="18281650"/>
          </a:xfrm>
          <a:prstGeom prst="rect">
            <a:avLst/>
          </a:prstGeom>
          <a:solidFill>
            <a:srgbClr val="EAEAEA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57200" tIns="457200" rIns="457200" bIns="457200"/>
          <a:lstStyle/>
          <a:p>
            <a:endParaRPr lang="en-US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7312025" y="0"/>
            <a:ext cx="0" cy="219392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Line 12"/>
          <p:cNvSpPr>
            <a:spLocks noChangeShapeType="1"/>
          </p:cNvSpPr>
          <p:nvPr userDrawn="1"/>
        </p:nvSpPr>
        <p:spPr bwMode="auto">
          <a:xfrm>
            <a:off x="0" y="3657600"/>
            <a:ext cx="43876913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2" name="Picture 15" descr="PosterTemplateCopyright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905000" y="21488400"/>
            <a:ext cx="35020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3762024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3762024" rtl="0" eaLnBrk="1" latinLnBrk="0" hangingPunct="1">
        <a:spcBef>
          <a:spcPct val="20000"/>
        </a:spcBef>
        <a:buFont typeface="Arial" pitchFamily="34" charset="0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3762024" rtl="0" eaLnBrk="1" latinLnBrk="0" hangingPunct="1">
        <a:spcBef>
          <a:spcPct val="20000"/>
        </a:spcBef>
        <a:buFont typeface="Arial" pitchFamily="34" charset="0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3762024" rtl="0" eaLnBrk="1" latinLnBrk="0" hangingPunct="1">
        <a:spcBef>
          <a:spcPct val="20000"/>
        </a:spcBef>
        <a:buFont typeface="Arial" pitchFamily="34" charset="0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3762024" rtl="0" eaLnBrk="1" latinLnBrk="0" hangingPunct="1">
        <a:spcBef>
          <a:spcPct val="20000"/>
        </a:spcBef>
        <a:buFont typeface="Arial" pitchFamily="34" charset="0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3762024" rtl="0" eaLnBrk="1" latinLnBrk="0" hangingPunct="1">
        <a:spcBef>
          <a:spcPct val="20000"/>
        </a:spcBef>
        <a:buFont typeface="Arial" pitchFamily="34" charset="0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3762024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Text Box 122"/>
          <p:cNvSpPr txBox="1">
            <a:spLocks noChangeArrowheads="1"/>
          </p:cNvSpPr>
          <p:nvPr/>
        </p:nvSpPr>
        <p:spPr bwMode="auto">
          <a:xfrm>
            <a:off x="7312025" y="0"/>
            <a:ext cx="313975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0" tIns="457200" rIns="457200" bIns="457200" anchor="ctr" anchorCtr="1"/>
          <a:lstStyle/>
          <a:p>
            <a:pPr algn="ctr" defTabSz="4389438"/>
            <a:r>
              <a:rPr lang="en-US" sz="7200" dirty="0" smtClean="0">
                <a:latin typeface="Impact" pitchFamily="34" charset="0"/>
              </a:rPr>
              <a:t>DETECTION OF PARKINSON DISEASE IN HOMO SAPIENS USING SUPERVISED APPROACH</a:t>
            </a:r>
          </a:p>
        </p:txBody>
      </p:sp>
      <p:sp>
        <p:nvSpPr>
          <p:cNvPr id="2171" name="Text Box 123"/>
          <p:cNvSpPr txBox="1">
            <a:spLocks noChangeArrowheads="1"/>
          </p:cNvSpPr>
          <p:nvPr/>
        </p:nvSpPr>
        <p:spPr bwMode="auto">
          <a:xfrm>
            <a:off x="7326312" y="1828800"/>
            <a:ext cx="313832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57200" tIns="457200" rIns="457200" bIns="457200" anchor="ctr" anchorCtr="1"/>
          <a:lstStyle/>
          <a:p>
            <a:pPr algn="ctr" defTabSz="4389438"/>
            <a:r>
              <a:rPr lang="en-US" sz="4800" dirty="0" err="1" smtClean="0"/>
              <a:t>B.Anusha</a:t>
            </a:r>
            <a:r>
              <a:rPr lang="en-US" sz="4800" baseline="30000" dirty="0" err="1" smtClean="0"/>
              <a:t>1</a:t>
            </a:r>
            <a:r>
              <a:rPr lang="en-US" sz="4800" dirty="0" smtClean="0"/>
              <a:t>, </a:t>
            </a:r>
            <a:r>
              <a:rPr lang="en-US" sz="4800" dirty="0" err="1" smtClean="0"/>
              <a:t>P.Geetha</a:t>
            </a:r>
            <a:r>
              <a:rPr lang="en-US" sz="4800" baseline="30000" dirty="0" err="1" smtClean="0"/>
              <a:t>2</a:t>
            </a:r>
            <a:endParaRPr lang="en-US" sz="4800" baseline="30000" dirty="0"/>
          </a:p>
          <a:p>
            <a:pPr algn="ctr"/>
            <a:r>
              <a:rPr lang="en-IN" sz="3000" i="1" baseline="30000" dirty="0" err="1"/>
              <a:t>1</a:t>
            </a:r>
            <a:r>
              <a:rPr lang="en-IN" sz="3000" i="1" dirty="0" err="1"/>
              <a:t>Research</a:t>
            </a:r>
            <a:r>
              <a:rPr lang="en-IN" sz="3000" i="1" dirty="0"/>
              <a:t> Scholar, </a:t>
            </a:r>
            <a:r>
              <a:rPr lang="en-IN" sz="3000" i="1" baseline="30000" dirty="0" err="1"/>
              <a:t>2</a:t>
            </a:r>
            <a:r>
              <a:rPr lang="en-IN" sz="3000" i="1" dirty="0" err="1"/>
              <a:t>Assistant</a:t>
            </a:r>
            <a:r>
              <a:rPr lang="en-IN" sz="3000" i="1" dirty="0"/>
              <a:t> Professor, Department of Information Science and Technology, </a:t>
            </a:r>
            <a:endParaRPr lang="en-US" sz="3000" dirty="0"/>
          </a:p>
          <a:p>
            <a:pPr algn="ctr"/>
            <a:r>
              <a:rPr lang="en-IN" sz="3000" i="1" dirty="0"/>
              <a:t>College of Engineering </a:t>
            </a:r>
            <a:r>
              <a:rPr lang="en-IN" sz="3000" i="1" dirty="0" err="1"/>
              <a:t>Guindy</a:t>
            </a:r>
            <a:r>
              <a:rPr lang="en-IN" sz="3000" i="1" dirty="0"/>
              <a:t>, Anna University, Chennai, Tamil Nadu, India.</a:t>
            </a:r>
            <a:endParaRPr lang="en-US" sz="3000" dirty="0"/>
          </a:p>
        </p:txBody>
      </p:sp>
      <p:sp>
        <p:nvSpPr>
          <p:cNvPr id="2173" name="Text Box 125"/>
          <p:cNvSpPr txBox="1">
            <a:spLocks noChangeArrowheads="1"/>
          </p:cNvSpPr>
          <p:nvPr/>
        </p:nvSpPr>
        <p:spPr bwMode="auto">
          <a:xfrm>
            <a:off x="19888200" y="3810000"/>
            <a:ext cx="11658600" cy="6553200"/>
          </a:xfrm>
          <a:prstGeom prst="rect">
            <a:avLst/>
          </a:prstGeom>
          <a:solidFill>
            <a:srgbClr val="DDDDDD"/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  <a:p>
            <a:pPr algn="just"/>
            <a:endParaRPr lang="en-IN" dirty="0" smtClean="0"/>
          </a:p>
        </p:txBody>
      </p:sp>
      <p:sp>
        <p:nvSpPr>
          <p:cNvPr id="2174" name="Text Box 126"/>
          <p:cNvSpPr txBox="1">
            <a:spLocks noChangeArrowheads="1"/>
          </p:cNvSpPr>
          <p:nvPr/>
        </p:nvSpPr>
        <p:spPr bwMode="auto">
          <a:xfrm>
            <a:off x="8153400" y="18440400"/>
            <a:ext cx="11506200" cy="2895600"/>
          </a:xfrm>
          <a:prstGeom prst="rect">
            <a:avLst/>
          </a:prstGeom>
          <a:solidFill>
            <a:srgbClr val="DDDDDD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pPr algn="just">
              <a:buFont typeface="Wingdings" pitchFamily="2" charset="2"/>
              <a:buChar char="Ø"/>
            </a:pPr>
            <a:r>
              <a:rPr lang="en-IN" dirty="0" smtClean="0"/>
              <a:t>   An </a:t>
            </a:r>
            <a:r>
              <a:rPr lang="en-IN" dirty="0"/>
              <a:t>automated well-organized </a:t>
            </a:r>
            <a:r>
              <a:rPr lang="en-IN" dirty="0" smtClean="0"/>
              <a:t>PD </a:t>
            </a:r>
            <a:r>
              <a:rPr lang="en-IN" dirty="0"/>
              <a:t>detection system obtained 5% more accuracy for two level GF_FFT than fused </a:t>
            </a:r>
            <a:r>
              <a:rPr lang="en-IN" dirty="0" err="1"/>
              <a:t>GF-FFT</a:t>
            </a:r>
            <a:r>
              <a:rPr lang="en-IN" dirty="0"/>
              <a:t> feature. </a:t>
            </a:r>
            <a:endParaRPr lang="en-IN" dirty="0" smtClean="0"/>
          </a:p>
          <a:p>
            <a:pPr algn="just">
              <a:buFont typeface="Wingdings" pitchFamily="2" charset="2"/>
              <a:buChar char="Ø"/>
            </a:pPr>
            <a:endParaRPr lang="en-IN" dirty="0" smtClean="0"/>
          </a:p>
          <a:p>
            <a:pPr algn="just">
              <a:buFont typeface="Wingdings" pitchFamily="2" charset="2"/>
              <a:buChar char="Ø"/>
            </a:pPr>
            <a:r>
              <a:rPr lang="en-IN" dirty="0" smtClean="0"/>
              <a:t>This </a:t>
            </a:r>
            <a:r>
              <a:rPr lang="en-IN" dirty="0"/>
              <a:t>could be improved on varied size of dataset</a:t>
            </a:r>
            <a:r>
              <a:rPr lang="en-IN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endParaRPr lang="en-IN" dirty="0" smtClean="0"/>
          </a:p>
          <a:p>
            <a:pPr algn="just">
              <a:buFont typeface="Wingdings" pitchFamily="2" charset="2"/>
              <a:buChar char="Ø"/>
            </a:pPr>
            <a:r>
              <a:rPr lang="en-IN" dirty="0" smtClean="0"/>
              <a:t>Future work contributes towards the recognition capability in other </a:t>
            </a:r>
            <a:r>
              <a:rPr lang="en-IN" dirty="0" err="1" smtClean="0"/>
              <a:t>neuro</a:t>
            </a:r>
            <a:r>
              <a:rPr lang="en-IN" dirty="0" smtClean="0"/>
              <a:t> degenerative genetic disorder identification.</a:t>
            </a:r>
            <a:endParaRPr lang="en-US" dirty="0"/>
          </a:p>
          <a:p>
            <a:pPr algn="just"/>
            <a:r>
              <a:rPr lang="en-IN" dirty="0"/>
              <a:t>	</a:t>
            </a:r>
            <a:endParaRPr lang="en-US" dirty="0"/>
          </a:p>
          <a:p>
            <a:endParaRPr lang="en-US" dirty="0"/>
          </a:p>
        </p:txBody>
      </p:sp>
      <p:sp>
        <p:nvSpPr>
          <p:cNvPr id="2175" name="Text Box 127"/>
          <p:cNvSpPr txBox="1">
            <a:spLocks noChangeArrowheads="1"/>
          </p:cNvSpPr>
          <p:nvPr/>
        </p:nvSpPr>
        <p:spPr bwMode="auto">
          <a:xfrm>
            <a:off x="7772400" y="12268200"/>
            <a:ext cx="11887200" cy="5029200"/>
          </a:xfrm>
          <a:prstGeom prst="rect">
            <a:avLst/>
          </a:prstGeom>
          <a:solidFill>
            <a:srgbClr val="DDDDDD"/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r>
              <a:rPr lang="en-IN" b="1" dirty="0" smtClean="0"/>
              <a:t>Gabor filter (</a:t>
            </a:r>
            <a:r>
              <a:rPr lang="en-IN" b="1" dirty="0" err="1" smtClean="0"/>
              <a:t>GF</a:t>
            </a:r>
            <a:r>
              <a:rPr lang="en-IN" b="1" dirty="0" smtClean="0"/>
              <a:t>) </a:t>
            </a:r>
          </a:p>
          <a:p>
            <a:endParaRPr lang="en-IN" b="1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endParaRPr lang="en-IN" b="1" dirty="0" smtClean="0"/>
          </a:p>
          <a:p>
            <a:r>
              <a:rPr lang="en-IN" b="1" dirty="0" smtClean="0"/>
              <a:t>Fast Fourier Transform (</a:t>
            </a:r>
            <a:r>
              <a:rPr lang="en-IN" b="1" dirty="0" err="1" smtClean="0"/>
              <a:t>FFT</a:t>
            </a:r>
            <a:r>
              <a:rPr lang="en-IN" b="1" dirty="0" smtClean="0"/>
              <a:t>)</a:t>
            </a:r>
          </a:p>
          <a:p>
            <a:endParaRPr lang="en-IN" b="1" dirty="0" smtClean="0"/>
          </a:p>
          <a:p>
            <a:pPr>
              <a:buFont typeface="Wingdings" pitchFamily="2" charset="2"/>
              <a:buChar char="Ø"/>
            </a:pPr>
            <a:r>
              <a:rPr lang="en-IN" dirty="0" smtClean="0"/>
              <a:t>  Fourier transform maps signal into Fourier frequencies, which produces result in O(N log N) time.</a:t>
            </a:r>
            <a:endParaRPr lang="en-US" dirty="0" smtClean="0"/>
          </a:p>
          <a:p>
            <a:endParaRPr lang="en-IN" b="1" dirty="0" smtClean="0"/>
          </a:p>
          <a:p>
            <a:endParaRPr lang="en-US" b="1" dirty="0"/>
          </a:p>
        </p:txBody>
      </p:sp>
      <p:sp>
        <p:nvSpPr>
          <p:cNvPr id="2177" name="Text Box 129"/>
          <p:cNvSpPr txBox="1">
            <a:spLocks noChangeArrowheads="1"/>
          </p:cNvSpPr>
          <p:nvPr/>
        </p:nvSpPr>
        <p:spPr bwMode="auto">
          <a:xfrm>
            <a:off x="7772400" y="4570413"/>
            <a:ext cx="11734800" cy="6402387"/>
          </a:xfrm>
          <a:prstGeom prst="rect">
            <a:avLst/>
          </a:prstGeom>
          <a:solidFill>
            <a:srgbClr val="DDDDDD"/>
          </a:solidFill>
          <a:ln w="1270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pPr algn="just"/>
            <a:endParaRPr lang="en-US" dirty="0"/>
          </a:p>
        </p:txBody>
      </p:sp>
      <p:sp>
        <p:nvSpPr>
          <p:cNvPr id="2178" name="Text Box 130"/>
          <p:cNvSpPr txBox="1">
            <a:spLocks noChangeArrowheads="1"/>
          </p:cNvSpPr>
          <p:nvPr/>
        </p:nvSpPr>
        <p:spPr bwMode="auto">
          <a:xfrm>
            <a:off x="8226425" y="3656013"/>
            <a:ext cx="10969625" cy="914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PD LABELING SYSTEM FRAMEWORK</a:t>
            </a:r>
          </a:p>
        </p:txBody>
      </p:sp>
      <p:sp>
        <p:nvSpPr>
          <p:cNvPr id="2179" name="Text Box 131"/>
          <p:cNvSpPr txBox="1">
            <a:spLocks noChangeArrowheads="1"/>
          </p:cNvSpPr>
          <p:nvPr/>
        </p:nvSpPr>
        <p:spPr bwMode="auto">
          <a:xfrm>
            <a:off x="8001000" y="14325600"/>
            <a:ext cx="10969625" cy="914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endParaRPr lang="en-US" sz="4000" dirty="0">
              <a:latin typeface="Impact" pitchFamily="34" charset="0"/>
            </a:endParaRPr>
          </a:p>
        </p:txBody>
      </p:sp>
      <p:sp>
        <p:nvSpPr>
          <p:cNvPr id="2181" name="Text Box 133"/>
          <p:cNvSpPr txBox="1">
            <a:spLocks noChangeArrowheads="1"/>
          </p:cNvSpPr>
          <p:nvPr/>
        </p:nvSpPr>
        <p:spPr bwMode="auto">
          <a:xfrm>
            <a:off x="7848600" y="17373600"/>
            <a:ext cx="11506200" cy="914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CONCLUSION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2182" name="Text Box 134"/>
          <p:cNvSpPr txBox="1">
            <a:spLocks noChangeArrowheads="1"/>
          </p:cNvSpPr>
          <p:nvPr/>
        </p:nvSpPr>
        <p:spPr bwMode="auto">
          <a:xfrm>
            <a:off x="39547801" y="0"/>
            <a:ext cx="4343400" cy="36576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endParaRPr lang="en-US" sz="4000" dirty="0">
              <a:latin typeface="Impact" pitchFamily="34" charset="0"/>
            </a:endParaRPr>
          </a:p>
        </p:txBody>
      </p:sp>
      <p:sp>
        <p:nvSpPr>
          <p:cNvPr id="2183" name="Text Box 135"/>
          <p:cNvSpPr txBox="1">
            <a:spLocks noChangeArrowheads="1"/>
          </p:cNvSpPr>
          <p:nvPr/>
        </p:nvSpPr>
        <p:spPr bwMode="auto">
          <a:xfrm>
            <a:off x="7696200" y="11201400"/>
            <a:ext cx="11887200" cy="914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METHODOLOGY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2184" name="Text Box 136"/>
          <p:cNvSpPr txBox="1">
            <a:spLocks noChangeArrowheads="1"/>
          </p:cNvSpPr>
          <p:nvPr/>
        </p:nvSpPr>
        <p:spPr bwMode="auto">
          <a:xfrm>
            <a:off x="31927800" y="3733800"/>
            <a:ext cx="11506200" cy="9144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RESULTS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35" name="Text Box 182"/>
          <p:cNvSpPr txBox="1">
            <a:spLocks noChangeArrowheads="1"/>
          </p:cNvSpPr>
          <p:nvPr/>
        </p:nvSpPr>
        <p:spPr bwMode="auto">
          <a:xfrm>
            <a:off x="0" y="6629400"/>
            <a:ext cx="73136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Objective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36" name="Text Box 121"/>
          <p:cNvSpPr txBox="1">
            <a:spLocks noChangeArrowheads="1"/>
          </p:cNvSpPr>
          <p:nvPr/>
        </p:nvSpPr>
        <p:spPr bwMode="auto">
          <a:xfrm>
            <a:off x="381000" y="7620000"/>
            <a:ext cx="6781799" cy="2015192"/>
          </a:xfrm>
          <a:prstGeom prst="rect">
            <a:avLst/>
          </a:prstGeom>
          <a:solidFill>
            <a:srgbClr val="CCECFF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IN" dirty="0" smtClean="0"/>
              <a:t>To propose a supervised approach based automatic PD labelling system for the detection of Parkinson disease in Homo sapiens.</a:t>
            </a:r>
            <a:endParaRPr lang="en-US" dirty="0" smtClean="0"/>
          </a:p>
        </p:txBody>
      </p:sp>
      <p:sp>
        <p:nvSpPr>
          <p:cNvPr id="38" name="Text Box 182"/>
          <p:cNvSpPr txBox="1">
            <a:spLocks noChangeArrowheads="1"/>
          </p:cNvSpPr>
          <p:nvPr/>
        </p:nvSpPr>
        <p:spPr bwMode="auto">
          <a:xfrm>
            <a:off x="0" y="9677400"/>
            <a:ext cx="73136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Techniques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39" name="Text Box 121"/>
          <p:cNvSpPr txBox="1">
            <a:spLocks noChangeArrowheads="1"/>
          </p:cNvSpPr>
          <p:nvPr/>
        </p:nvSpPr>
        <p:spPr bwMode="auto">
          <a:xfrm>
            <a:off x="381000" y="10744200"/>
            <a:ext cx="6781799" cy="5415379"/>
          </a:xfrm>
          <a:prstGeom prst="rect">
            <a:avLst/>
          </a:prstGeom>
          <a:solidFill>
            <a:srgbClr val="CCECFF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 smtClean="0"/>
              <a:t>Segmentation 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</a:t>
            </a:r>
            <a:r>
              <a:rPr lang="en-US" dirty="0" err="1" smtClean="0"/>
              <a:t>OSTU</a:t>
            </a:r>
            <a:r>
              <a:rPr lang="en-US" dirty="0" smtClean="0"/>
              <a:t> </a:t>
            </a:r>
            <a:r>
              <a:rPr lang="en-US" dirty="0" err="1" smtClean="0"/>
              <a:t>thresholding</a:t>
            </a:r>
            <a:r>
              <a:rPr lang="en-US" dirty="0" smtClean="0"/>
              <a:t> and Morphological operations</a:t>
            </a:r>
          </a:p>
          <a:p>
            <a:pPr lvl="1" algn="just">
              <a:buFont typeface="Wingdings" pitchFamily="2" charset="2"/>
              <a:buChar char="ü"/>
            </a:pP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b="1" dirty="0" smtClean="0"/>
              <a:t>Feature Extraction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Gabor Filter (</a:t>
            </a:r>
            <a:r>
              <a:rPr lang="en-US" dirty="0" err="1" smtClean="0"/>
              <a:t>GF</a:t>
            </a:r>
            <a:r>
              <a:rPr lang="en-US" dirty="0" smtClean="0"/>
              <a:t>)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Fast Fourier Transform (</a:t>
            </a:r>
            <a:r>
              <a:rPr lang="en-US" dirty="0" err="1" smtClean="0"/>
              <a:t>FFT</a:t>
            </a:r>
            <a:r>
              <a:rPr lang="en-US" dirty="0" smtClean="0"/>
              <a:t>)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Fused </a:t>
            </a:r>
            <a:r>
              <a:rPr lang="en-US" dirty="0" err="1" smtClean="0"/>
              <a:t>GF</a:t>
            </a:r>
            <a:r>
              <a:rPr lang="en-US" dirty="0" smtClean="0"/>
              <a:t> with </a:t>
            </a:r>
            <a:r>
              <a:rPr lang="en-US" dirty="0" err="1" smtClean="0"/>
              <a:t>FFT</a:t>
            </a:r>
            <a:endParaRPr lang="en-US" dirty="0" smtClean="0"/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Two level </a:t>
            </a:r>
            <a:r>
              <a:rPr lang="en-US" dirty="0" err="1" smtClean="0"/>
              <a:t>GF_FFT</a:t>
            </a:r>
            <a:endParaRPr lang="en-US" dirty="0" smtClean="0"/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Two Level </a:t>
            </a:r>
            <a:r>
              <a:rPr lang="en-US" dirty="0" err="1" smtClean="0"/>
              <a:t>FFT_GF</a:t>
            </a:r>
            <a:endParaRPr lang="en-US" dirty="0" smtClean="0"/>
          </a:p>
          <a:p>
            <a:pPr lvl="1" algn="just"/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b="1" dirty="0" smtClean="0"/>
              <a:t>Classification</a:t>
            </a:r>
          </a:p>
          <a:p>
            <a:pPr lvl="1" algn="just">
              <a:buFont typeface="Wingdings" pitchFamily="2" charset="2"/>
              <a:buChar char="ü"/>
            </a:pPr>
            <a:r>
              <a:rPr lang="en-US" dirty="0" smtClean="0"/>
              <a:t>  Support Vector Machine (</a:t>
            </a:r>
            <a:r>
              <a:rPr lang="en-US" dirty="0" err="1" smtClean="0"/>
              <a:t>SVM</a:t>
            </a:r>
            <a:r>
              <a:rPr lang="en-US" dirty="0" smtClean="0"/>
              <a:t>)</a:t>
            </a:r>
          </a:p>
        </p:txBody>
      </p:sp>
      <p:sp>
        <p:nvSpPr>
          <p:cNvPr id="40" name="Text Box 182"/>
          <p:cNvSpPr txBox="1">
            <a:spLocks noChangeArrowheads="1"/>
          </p:cNvSpPr>
          <p:nvPr/>
        </p:nvSpPr>
        <p:spPr bwMode="auto">
          <a:xfrm>
            <a:off x="0" y="16230600"/>
            <a:ext cx="73136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Data Set</a:t>
            </a:r>
            <a:endParaRPr lang="en-US" sz="4000" dirty="0">
              <a:latin typeface="Impact" pitchFamily="34" charset="0"/>
            </a:endParaRPr>
          </a:p>
        </p:txBody>
      </p:sp>
      <p:pic>
        <p:nvPicPr>
          <p:cNvPr id="42" name="Picture 1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1600" y="12954000"/>
            <a:ext cx="984068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" name="Picture 1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68200" y="15849600"/>
            <a:ext cx="2815735" cy="87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64400" y="3886200"/>
            <a:ext cx="115062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7" name="Text Box 127"/>
          <p:cNvSpPr txBox="1">
            <a:spLocks noChangeArrowheads="1"/>
          </p:cNvSpPr>
          <p:nvPr/>
        </p:nvSpPr>
        <p:spPr bwMode="auto">
          <a:xfrm>
            <a:off x="19888200" y="10439400"/>
            <a:ext cx="11734800" cy="7543800"/>
          </a:xfrm>
          <a:prstGeom prst="rect">
            <a:avLst/>
          </a:prstGeom>
          <a:solidFill>
            <a:srgbClr val="DDDDDD"/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endParaRPr lang="en-IN" b="1" dirty="0" smtClean="0"/>
          </a:p>
          <a:p>
            <a:pPr algn="just"/>
            <a:r>
              <a:rPr lang="en-IN" b="1" dirty="0" smtClean="0"/>
              <a:t>Two Level </a:t>
            </a:r>
            <a:r>
              <a:rPr lang="en-IN" b="1" dirty="0" err="1" smtClean="0"/>
              <a:t>FFT_GF</a:t>
            </a:r>
            <a:endParaRPr lang="en-IN" b="1" dirty="0" smtClean="0"/>
          </a:p>
          <a:p>
            <a:pPr algn="just"/>
            <a:endParaRPr lang="en-IN" b="1" dirty="0" smtClean="0"/>
          </a:p>
        </p:txBody>
      </p:sp>
      <p:pic>
        <p:nvPicPr>
          <p:cNvPr id="48" name="Picture 19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927800" y="4648200"/>
            <a:ext cx="11582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2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927800" y="11887200"/>
            <a:ext cx="11582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" name="Text Box 133"/>
          <p:cNvSpPr txBox="1">
            <a:spLocks noChangeArrowheads="1"/>
          </p:cNvSpPr>
          <p:nvPr/>
        </p:nvSpPr>
        <p:spPr bwMode="auto">
          <a:xfrm>
            <a:off x="20193000" y="18211800"/>
            <a:ext cx="11430000" cy="762000"/>
          </a:xfrm>
          <a:prstGeom prst="rect">
            <a:avLst/>
          </a:prstGeom>
          <a:noFill/>
          <a:ln w="9525">
            <a:noFill/>
            <a:prstDash val="sysDot"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References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53" name="Text Box 126"/>
          <p:cNvSpPr txBox="1">
            <a:spLocks noChangeArrowheads="1"/>
          </p:cNvSpPr>
          <p:nvPr/>
        </p:nvSpPr>
        <p:spPr bwMode="auto">
          <a:xfrm>
            <a:off x="21107400" y="19126200"/>
            <a:ext cx="21031200" cy="2286000"/>
          </a:xfrm>
          <a:prstGeom prst="rect">
            <a:avLst/>
          </a:prstGeom>
          <a:solidFill>
            <a:srgbClr val="DDDDDD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lIns="228600" tIns="228600" rIns="228600" bIns="228600"/>
          <a:lstStyle/>
          <a:p>
            <a:pPr algn="just">
              <a:buFont typeface="Wingdings" pitchFamily="2" charset="2"/>
              <a:buChar char="Ø"/>
            </a:pPr>
            <a:r>
              <a:rPr lang="en-IN" dirty="0" smtClean="0"/>
              <a:t>   Marvin M Goldenberg. "Medical management of Parkinson’s disease." Pharmacy and Therapeutics 33.10 (2008): 590.</a:t>
            </a:r>
          </a:p>
          <a:p>
            <a:pPr algn="just"/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IN" dirty="0" smtClean="0"/>
              <a:t>   Tao Wu, and Mark </a:t>
            </a:r>
            <a:r>
              <a:rPr lang="en-IN" dirty="0" err="1" smtClean="0"/>
              <a:t>Hallett</a:t>
            </a:r>
            <a:r>
              <a:rPr lang="en-IN" dirty="0" smtClean="0"/>
              <a:t>. "A functional MRI study of automatic movements in patients with Parkinson's disease." Brain 128.10 (2005): 2250-2259.</a:t>
            </a:r>
          </a:p>
          <a:p>
            <a:pPr algn="just"/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IN" dirty="0"/>
              <a:t> </a:t>
            </a:r>
            <a:r>
              <a:rPr lang="en-IN" dirty="0" smtClean="0"/>
              <a:t>  </a:t>
            </a:r>
            <a:r>
              <a:rPr lang="en-IN" dirty="0" err="1" smtClean="0"/>
              <a:t>S.Sridhar</a:t>
            </a:r>
            <a:r>
              <a:rPr lang="en-IN" dirty="0" smtClean="0"/>
              <a:t>. "Digital Image Processing". Oxford University Press, ISBN 10: 0199459355 ISBN 13: 9780199459353, 2011.</a:t>
            </a:r>
            <a:endParaRPr lang="en-US" dirty="0" smtClean="0"/>
          </a:p>
          <a:p>
            <a:pPr algn="just">
              <a:buFont typeface="Wingdings" pitchFamily="2" charset="2"/>
              <a:buChar char="Ø"/>
            </a:pPr>
            <a:endParaRPr lang="en-US" dirty="0"/>
          </a:p>
          <a:p>
            <a:endParaRPr lang="en-US" dirty="0"/>
          </a:p>
        </p:txBody>
      </p:sp>
      <p:pic>
        <p:nvPicPr>
          <p:cNvPr id="1029" name="Picture 5" descr="C:\Users\HP\Desktop\anna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3000" y="0"/>
            <a:ext cx="4343400" cy="3481401"/>
          </a:xfrm>
          <a:prstGeom prst="rect">
            <a:avLst/>
          </a:prstGeom>
          <a:noFill/>
        </p:spPr>
      </p:pic>
      <p:sp>
        <p:nvSpPr>
          <p:cNvPr id="44" name="Text Box 182"/>
          <p:cNvSpPr txBox="1">
            <a:spLocks noChangeArrowheads="1"/>
          </p:cNvSpPr>
          <p:nvPr/>
        </p:nvSpPr>
        <p:spPr bwMode="auto">
          <a:xfrm>
            <a:off x="0" y="3733800"/>
            <a:ext cx="73136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Problems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45" name="Text Box 121"/>
          <p:cNvSpPr txBox="1">
            <a:spLocks noChangeArrowheads="1"/>
          </p:cNvSpPr>
          <p:nvPr/>
        </p:nvSpPr>
        <p:spPr bwMode="auto">
          <a:xfrm>
            <a:off x="381000" y="4648200"/>
            <a:ext cx="6781799" cy="1938992"/>
          </a:xfrm>
          <a:prstGeom prst="rect">
            <a:avLst/>
          </a:prstGeom>
          <a:solidFill>
            <a:srgbClr val="CCECFF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IN" dirty="0" smtClean="0"/>
              <a:t>Identification of the exact feature extraction technique.</a:t>
            </a:r>
          </a:p>
          <a:p>
            <a:pPr algn="just">
              <a:buFont typeface="Wingdings" pitchFamily="2" charset="2"/>
              <a:buChar char="Ø"/>
            </a:pPr>
            <a:r>
              <a:rPr lang="en-IN" dirty="0" smtClean="0"/>
              <a:t>  Developing an automatic early stage Parkinson  Disorder (PD) identification system.</a:t>
            </a:r>
          </a:p>
        </p:txBody>
      </p:sp>
      <p:sp>
        <p:nvSpPr>
          <p:cNvPr id="46" name="Text Box 121"/>
          <p:cNvSpPr txBox="1">
            <a:spLocks noChangeArrowheads="1"/>
          </p:cNvSpPr>
          <p:nvPr/>
        </p:nvSpPr>
        <p:spPr bwMode="auto">
          <a:xfrm>
            <a:off x="381000" y="17297400"/>
            <a:ext cx="6781799" cy="2308324"/>
          </a:xfrm>
          <a:prstGeom prst="rect">
            <a:avLst/>
          </a:prstGeom>
          <a:solidFill>
            <a:srgbClr val="CCECFF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dirty="0" smtClean="0"/>
              <a:t>  Parkinson's Progression Markers Initiative (</a:t>
            </a:r>
            <a:r>
              <a:rPr lang="en-IN" dirty="0" err="1" smtClean="0"/>
              <a:t>PPMI</a:t>
            </a:r>
            <a:r>
              <a:rPr lang="en-IN" dirty="0" smtClean="0"/>
              <a:t>) dataset  offered by USC University of Southern California 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dirty="0" smtClean="0"/>
              <a:t>Training: 160 persons</a:t>
            </a:r>
          </a:p>
          <a:p>
            <a:pPr lvl="1" algn="just">
              <a:buFont typeface="Wingdings" pitchFamily="2" charset="2"/>
              <a:buChar char="Ø"/>
            </a:pPr>
            <a:r>
              <a:rPr lang="en-IN" dirty="0" smtClean="0"/>
              <a:t>Testing: 20 persons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8709600" y="0"/>
            <a:ext cx="5181600" cy="3657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 Box 183"/>
          <p:cNvSpPr txBox="1">
            <a:spLocks noChangeArrowheads="1"/>
          </p:cNvSpPr>
          <p:nvPr/>
        </p:nvSpPr>
        <p:spPr bwMode="auto">
          <a:xfrm>
            <a:off x="38785800" y="0"/>
            <a:ext cx="510540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endParaRPr lang="en-US" sz="4000" dirty="0" smtClean="0">
              <a:latin typeface="Impact" pitchFamily="34" charset="0"/>
            </a:endParaRPr>
          </a:p>
          <a:p>
            <a:pPr defTabSz="4389438"/>
            <a:endParaRPr lang="en-US" sz="4000" dirty="0" smtClean="0">
              <a:latin typeface="Impact" pitchFamily="34" charset="0"/>
            </a:endParaRPr>
          </a:p>
          <a:p>
            <a:pPr defTabSz="4389438"/>
            <a:r>
              <a:rPr lang="en-US" sz="4000" dirty="0" smtClean="0">
                <a:latin typeface="Impact" pitchFamily="34" charset="0"/>
              </a:rPr>
              <a:t>CONTACT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58" name="Text Box 120"/>
          <p:cNvSpPr txBox="1">
            <a:spLocks noChangeArrowheads="1"/>
          </p:cNvSpPr>
          <p:nvPr/>
        </p:nvSpPr>
        <p:spPr bwMode="auto">
          <a:xfrm>
            <a:off x="38938200" y="1600200"/>
            <a:ext cx="4953000" cy="1569660"/>
          </a:xfrm>
          <a:prstGeom prst="rect">
            <a:avLst/>
          </a:prstGeom>
          <a:solidFill>
            <a:schemeClr val="bg1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r>
              <a:rPr lang="en-US" dirty="0" smtClean="0"/>
              <a:t>Name  : </a:t>
            </a:r>
            <a:r>
              <a:rPr lang="en-US" dirty="0" err="1" smtClean="0"/>
              <a:t>B.Anusha</a:t>
            </a:r>
            <a:endParaRPr lang="en-US" dirty="0" smtClean="0"/>
          </a:p>
          <a:p>
            <a:r>
              <a:rPr lang="en-US" dirty="0" smtClean="0"/>
              <a:t>Mail     :</a:t>
            </a:r>
            <a:r>
              <a:rPr lang="en-US" dirty="0" err="1" smtClean="0"/>
              <a:t>bsanusharaj@gmail.com</a:t>
            </a:r>
            <a:endParaRPr lang="en-US" dirty="0" smtClean="0"/>
          </a:p>
          <a:p>
            <a:r>
              <a:rPr lang="en-US" dirty="0" err="1" smtClean="0"/>
              <a:t>Ph.no</a:t>
            </a:r>
            <a:r>
              <a:rPr lang="en-US" dirty="0" smtClean="0"/>
              <a:t>  : 9489890950</a:t>
            </a:r>
            <a:endParaRPr lang="en-US" dirty="0"/>
          </a:p>
        </p:txBody>
      </p:sp>
      <p:pic>
        <p:nvPicPr>
          <p:cNvPr id="59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9964400" y="10515600"/>
            <a:ext cx="115824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88400" y="17297400"/>
            <a:ext cx="8686800" cy="53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" name="Picture 60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48600" y="4648200"/>
            <a:ext cx="11582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31470600" y="10515600"/>
            <a:ext cx="1203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en-US" b="1" dirty="0" smtClean="0"/>
              <a:t>Table 1:</a:t>
            </a:r>
            <a:r>
              <a:rPr lang="en-IN" dirty="0" smtClean="0"/>
              <a:t>Pre-processed segmented output for healthy control versus PD affected. It describes that the input image firstly processed and segmented through </a:t>
            </a:r>
            <a:r>
              <a:rPr lang="en-IN" dirty="0" err="1" smtClean="0"/>
              <a:t>OSTU</a:t>
            </a:r>
            <a:r>
              <a:rPr lang="en-IN" dirty="0" smtClean="0"/>
              <a:t> </a:t>
            </a:r>
            <a:r>
              <a:rPr lang="en-IN" dirty="0" err="1" smtClean="0"/>
              <a:t>thresholding</a:t>
            </a:r>
            <a:r>
              <a:rPr lang="en-IN" dirty="0" smtClean="0"/>
              <a:t> </a:t>
            </a:r>
            <a:r>
              <a:rPr lang="en-IN" dirty="0" smtClean="0"/>
              <a:t>based </a:t>
            </a:r>
            <a:r>
              <a:rPr lang="en-IN" dirty="0" smtClean="0"/>
              <a:t>segmentation and after performing morphological operations.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1927800" y="17754600"/>
            <a:ext cx="1150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Figure 1: </a:t>
            </a:r>
            <a:r>
              <a:rPr lang="en-US" dirty="0" smtClean="0"/>
              <a:t>Parkinson detection system's Recognition accuracy, </a:t>
            </a:r>
            <a:r>
              <a:rPr lang="en-IN" dirty="0" smtClean="0"/>
              <a:t>which attained the maximum of 85% when we use two level GF_FFT feature extraction for the detection of Parkinson disease affected person.</a:t>
            </a:r>
            <a:endParaRPr lang="en-US" dirty="0" smtClean="0"/>
          </a:p>
          <a:p>
            <a:r>
              <a:rPr lang="en-US" b="1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0" name="Text Box 182"/>
          <p:cNvSpPr txBox="1">
            <a:spLocks noChangeArrowheads="1"/>
          </p:cNvSpPr>
          <p:nvPr/>
        </p:nvSpPr>
        <p:spPr bwMode="auto">
          <a:xfrm>
            <a:off x="0" y="19659600"/>
            <a:ext cx="73136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228600" tIns="228600" rIns="228600" bIns="228600" anchor="ctr" anchorCtr="1"/>
          <a:lstStyle/>
          <a:p>
            <a:pPr defTabSz="4389438"/>
            <a:r>
              <a:rPr lang="en-US" sz="4000" dirty="0" smtClean="0">
                <a:latin typeface="Impact" pitchFamily="34" charset="0"/>
              </a:rPr>
              <a:t>Software</a:t>
            </a:r>
            <a:endParaRPr lang="en-US" sz="4000" dirty="0">
              <a:latin typeface="Impact" pitchFamily="34" charset="0"/>
            </a:endParaRPr>
          </a:p>
        </p:txBody>
      </p:sp>
      <p:sp>
        <p:nvSpPr>
          <p:cNvPr id="51" name="Text Box 121"/>
          <p:cNvSpPr txBox="1">
            <a:spLocks noChangeArrowheads="1"/>
          </p:cNvSpPr>
          <p:nvPr/>
        </p:nvSpPr>
        <p:spPr bwMode="auto">
          <a:xfrm>
            <a:off x="304800" y="20497800"/>
            <a:ext cx="6858000" cy="1200329"/>
          </a:xfrm>
          <a:prstGeom prst="rect">
            <a:avLst/>
          </a:prstGeom>
          <a:solidFill>
            <a:srgbClr val="CCECFF"/>
          </a:solidFill>
          <a:ln w="19050">
            <a:noFill/>
            <a:prstDash val="dash"/>
            <a:miter lim="800000"/>
            <a:headEnd/>
            <a:tailEnd/>
          </a:ln>
          <a:effectLst/>
        </p:spPr>
        <p:txBody>
          <a:bodyPr wrap="square" lIns="228600" tIns="228600" rIns="228600" bIns="22860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dirty="0" smtClean="0"/>
              <a:t> The </a:t>
            </a:r>
            <a:r>
              <a:rPr lang="en-IN" dirty="0" err="1" smtClean="0"/>
              <a:t>licenced</a:t>
            </a:r>
            <a:r>
              <a:rPr lang="en-IN" dirty="0" smtClean="0"/>
              <a:t> version of </a:t>
            </a:r>
            <a:r>
              <a:rPr lang="en-IN" dirty="0" err="1" smtClean="0"/>
              <a:t>MATLAB</a:t>
            </a:r>
            <a:r>
              <a:rPr lang="en-IN" dirty="0" smtClean="0"/>
              <a:t> </a:t>
            </a:r>
            <a:r>
              <a:rPr lang="en-IN" dirty="0" err="1" smtClean="0"/>
              <a:t>2017a</a:t>
            </a:r>
            <a:r>
              <a:rPr lang="en-IN" dirty="0" smtClean="0"/>
              <a:t> </a:t>
            </a:r>
            <a:r>
              <a:rPr lang="en-IN" dirty="0" err="1" smtClean="0"/>
              <a:t>simulink</a:t>
            </a:r>
            <a:r>
              <a:rPr lang="en-IN" dirty="0" smtClean="0"/>
              <a:t>  tool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1542</TotalTime>
  <Words>343</Words>
  <Application>Microsoft Office PowerPoint</Application>
  <PresentationFormat>Custom</PresentationFormat>
  <Paragraphs>95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Genigraphics 800.790.4001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Poster 24 x 48 - A</dc:title>
  <dc:creator>Genigraphics 800.790.4001</dc:creator>
  <dc:description>To order poster prints visit us at www.genigraphics.com</dc:description>
  <cp:lastModifiedBy>HP</cp:lastModifiedBy>
  <cp:revision>101</cp:revision>
  <dcterms:created xsi:type="dcterms:W3CDTF">2008-05-03T03:01:56Z</dcterms:created>
  <dcterms:modified xsi:type="dcterms:W3CDTF">2018-04-25T22:35:27Z</dcterms:modified>
</cp:coreProperties>
</file>