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2.xml" ContentType="application/vnd.openxmlformats-officedocument.presentationml.notesSlide+xml"/>
  <Override PartName="/ppt/charts/chart5.xml" ContentType="application/vnd.openxmlformats-officedocument.drawingml.chart+xml"/>
  <Override PartName="/ppt/theme/themeOverride1.xml" ContentType="application/vnd.openxmlformats-officedocument.themeOverride+xml"/>
  <Override PartName="/ppt/charts/chart6.xml" ContentType="application/vnd.openxmlformats-officedocument.drawingml.chart+xml"/>
  <Override PartName="/ppt/theme/themeOverride2.xml" ContentType="application/vnd.openxmlformats-officedocument.themeOverride+xml"/>
  <Override PartName="/ppt/charts/chart7.xml" ContentType="application/vnd.openxmlformats-officedocument.drawingml.chart+xml"/>
  <Override PartName="/ppt/theme/themeOverride3.xml" ContentType="application/vnd.openxmlformats-officedocument.themeOverride+xml"/>
  <Override PartName="/ppt/charts/chart8.xml" ContentType="application/vnd.openxmlformats-officedocument.drawingml.chart+xml"/>
  <Override PartName="/ppt/theme/themeOverride4.xml" ContentType="application/vnd.openxmlformats-officedocument.themeOverride+xml"/>
  <Override PartName="/ppt/notesSlides/notesSlide3.xml" ContentType="application/vnd.openxmlformats-officedocument.presentationml.notesSlide+xml"/>
  <Override PartName="/ppt/charts/chart9.xml" ContentType="application/vnd.openxmlformats-officedocument.drawingml.chart+xml"/>
  <Override PartName="/ppt/theme/themeOverride5.xml" ContentType="application/vnd.openxmlformats-officedocument.themeOverride+xml"/>
  <Override PartName="/ppt/charts/chart10.xml" ContentType="application/vnd.openxmlformats-officedocument.drawingml.chart+xml"/>
  <Override PartName="/ppt/theme/themeOverride6.xml" ContentType="application/vnd.openxmlformats-officedocument.themeOverride+xml"/>
  <Override PartName="/ppt/charts/chart11.xml" ContentType="application/vnd.openxmlformats-officedocument.drawingml.chart+xml"/>
  <Override PartName="/ppt/theme/themeOverride7.xml" ContentType="application/vnd.openxmlformats-officedocument.themeOverride+xml"/>
  <Override PartName="/ppt/charts/chart12.xml" ContentType="application/vnd.openxmlformats-officedocument.drawingml.chart+xml"/>
  <Override PartName="/ppt/theme/themeOverride8.xml" ContentType="application/vnd.openxmlformats-officedocument.themeOverride+xml"/>
  <Override PartName="/ppt/notesSlides/notesSlide4.xml" ContentType="application/vnd.openxmlformats-officedocument.presentationml.notesSlide+xml"/>
  <Override PartName="/ppt/charts/chart13.xml" ContentType="application/vnd.openxmlformats-officedocument.drawingml.chart+xml"/>
  <Override PartName="/ppt/theme/themeOverride9.xml" ContentType="application/vnd.openxmlformats-officedocument.themeOverride+xml"/>
  <Override PartName="/ppt/charts/chart14.xml" ContentType="application/vnd.openxmlformats-officedocument.drawingml.chart+xml"/>
  <Override PartName="/ppt/theme/themeOverride10.xml" ContentType="application/vnd.openxmlformats-officedocument.themeOverride+xml"/>
  <Override PartName="/ppt/charts/chart15.xml" ContentType="application/vnd.openxmlformats-officedocument.drawingml.chart+xml"/>
  <Override PartName="/ppt/theme/themeOverride11.xml" ContentType="application/vnd.openxmlformats-officedocument.themeOverride+xml"/>
  <Override PartName="/ppt/charts/chart16.xml" ContentType="application/vnd.openxmlformats-officedocument.drawingml.chart+xml"/>
  <Override PartName="/ppt/theme/themeOverride12.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style3.xml" ContentType="application/vnd.ms-office.chartstyle+xml"/>
  <Override PartName="/ppt/charts/colors3.xml" ContentType="application/vnd.ms-office.chartcolorstyle+xml"/>
  <Override PartName="/ppt/charts/style4.xml" ContentType="application/vnd.ms-office.chartstyle+xml"/>
  <Override PartName="/ppt/charts/colors4.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1" r:id="rId1"/>
  </p:sldMasterIdLst>
  <p:notesMasterIdLst>
    <p:notesMasterId r:id="rId6"/>
  </p:notesMasterIdLst>
  <p:handoutMasterIdLst>
    <p:handoutMasterId r:id="rId7"/>
  </p:handoutMasterIdLst>
  <p:sldIdLst>
    <p:sldId id="308" r:id="rId2"/>
    <p:sldId id="345" r:id="rId3"/>
    <p:sldId id="346" r:id="rId4"/>
    <p:sldId id="347" r:id="rId5"/>
  </p:sldIdLst>
  <p:sldSz cx="37463413" cy="21067713"/>
  <p:notesSz cx="9388475" cy="7102475"/>
  <p:defaultTextStyle>
    <a:defPPr>
      <a:defRPr lang="en-US"/>
    </a:defPPr>
    <a:lvl1pPr marL="0" algn="l" defTabSz="2809494" rtl="0" eaLnBrk="1" latinLnBrk="0" hangingPunct="1">
      <a:defRPr sz="5531" kern="1200">
        <a:solidFill>
          <a:schemeClr val="tx1"/>
        </a:solidFill>
        <a:latin typeface="+mn-lt"/>
        <a:ea typeface="+mn-ea"/>
        <a:cs typeface="+mn-cs"/>
      </a:defRPr>
    </a:lvl1pPr>
    <a:lvl2pPr marL="1404747" algn="l" defTabSz="2809494" rtl="0" eaLnBrk="1" latinLnBrk="0" hangingPunct="1">
      <a:defRPr sz="5531" kern="1200">
        <a:solidFill>
          <a:schemeClr val="tx1"/>
        </a:solidFill>
        <a:latin typeface="+mn-lt"/>
        <a:ea typeface="+mn-ea"/>
        <a:cs typeface="+mn-cs"/>
      </a:defRPr>
    </a:lvl2pPr>
    <a:lvl3pPr marL="2809494" algn="l" defTabSz="2809494" rtl="0" eaLnBrk="1" latinLnBrk="0" hangingPunct="1">
      <a:defRPr sz="5531" kern="1200">
        <a:solidFill>
          <a:schemeClr val="tx1"/>
        </a:solidFill>
        <a:latin typeface="+mn-lt"/>
        <a:ea typeface="+mn-ea"/>
        <a:cs typeface="+mn-cs"/>
      </a:defRPr>
    </a:lvl3pPr>
    <a:lvl4pPr marL="4214241" algn="l" defTabSz="2809494" rtl="0" eaLnBrk="1" latinLnBrk="0" hangingPunct="1">
      <a:defRPr sz="5531" kern="1200">
        <a:solidFill>
          <a:schemeClr val="tx1"/>
        </a:solidFill>
        <a:latin typeface="+mn-lt"/>
        <a:ea typeface="+mn-ea"/>
        <a:cs typeface="+mn-cs"/>
      </a:defRPr>
    </a:lvl4pPr>
    <a:lvl5pPr marL="5618988" algn="l" defTabSz="2809494" rtl="0" eaLnBrk="1" latinLnBrk="0" hangingPunct="1">
      <a:defRPr sz="5531" kern="1200">
        <a:solidFill>
          <a:schemeClr val="tx1"/>
        </a:solidFill>
        <a:latin typeface="+mn-lt"/>
        <a:ea typeface="+mn-ea"/>
        <a:cs typeface="+mn-cs"/>
      </a:defRPr>
    </a:lvl5pPr>
    <a:lvl6pPr marL="7023735" algn="l" defTabSz="2809494" rtl="0" eaLnBrk="1" latinLnBrk="0" hangingPunct="1">
      <a:defRPr sz="5531" kern="1200">
        <a:solidFill>
          <a:schemeClr val="tx1"/>
        </a:solidFill>
        <a:latin typeface="+mn-lt"/>
        <a:ea typeface="+mn-ea"/>
        <a:cs typeface="+mn-cs"/>
      </a:defRPr>
    </a:lvl6pPr>
    <a:lvl7pPr marL="8428482" algn="l" defTabSz="2809494" rtl="0" eaLnBrk="1" latinLnBrk="0" hangingPunct="1">
      <a:defRPr sz="5531" kern="1200">
        <a:solidFill>
          <a:schemeClr val="tx1"/>
        </a:solidFill>
        <a:latin typeface="+mn-lt"/>
        <a:ea typeface="+mn-ea"/>
        <a:cs typeface="+mn-cs"/>
      </a:defRPr>
    </a:lvl7pPr>
    <a:lvl8pPr marL="9833229" algn="l" defTabSz="2809494" rtl="0" eaLnBrk="1" latinLnBrk="0" hangingPunct="1">
      <a:defRPr sz="5531" kern="1200">
        <a:solidFill>
          <a:schemeClr val="tx1"/>
        </a:solidFill>
        <a:latin typeface="+mn-lt"/>
        <a:ea typeface="+mn-ea"/>
        <a:cs typeface="+mn-cs"/>
      </a:defRPr>
    </a:lvl8pPr>
    <a:lvl9pPr marL="11237976" algn="l" defTabSz="2809494" rtl="0" eaLnBrk="1" latinLnBrk="0" hangingPunct="1">
      <a:defRPr sz="5531" kern="1200">
        <a:solidFill>
          <a:schemeClr val="tx1"/>
        </a:solidFill>
        <a:latin typeface="+mn-lt"/>
        <a:ea typeface="+mn-ea"/>
        <a:cs typeface="+mn-cs"/>
      </a:defRPr>
    </a:lvl9pPr>
  </p:defaultTextStyle>
  <p:extLst>
    <p:ext uri="{521415D9-36F7-43E2-AB2F-B90AF26B5E84}">
      <p14:sectionLst xmlns:p14="http://schemas.microsoft.com/office/powerpoint/2010/main">
        <p14:section name="Beginning Slide" id="{7AC375E7-4672-4653-85B2-0A4583879AA6}">
          <p14:sldIdLst>
            <p14:sldId id="308"/>
            <p14:sldId id="345"/>
            <p14:sldId id="346"/>
            <p14:sldId id="347"/>
          </p14:sldIdLst>
        </p14:section>
      </p14:sectionLst>
    </p:ext>
    <p:ext uri="{EFAFB233-063F-42B5-8137-9DF3F51BA10A}">
      <p15:sldGuideLst xmlns="" xmlns:p15="http://schemas.microsoft.com/office/powerpoint/2012/main">
        <p15:guide id="1" orient="horz" pos="6636" userDrawn="1">
          <p15:clr>
            <a:srgbClr val="A4A3A4"/>
          </p15:clr>
        </p15:guide>
        <p15:guide id="2" pos="11800" userDrawn="1">
          <p15:clr>
            <a:srgbClr val="A4A3A4"/>
          </p15:clr>
        </p15:guide>
      </p15:sldGuideLst>
    </p:ext>
    <p:ext uri="{2D200454-40CA-4A62-9FC3-DE9A4176ACB9}">
      <p15:notes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o, Ji Yeon (Contractor)" initials="JJY("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324B"/>
    <a:srgbClr val="D3ECB9"/>
    <a:srgbClr val="D8DB74"/>
    <a:srgbClr val="4C7FC1"/>
    <a:srgbClr val="929419"/>
    <a:srgbClr val="0F6EC8"/>
    <a:srgbClr val="BDC068"/>
    <a:srgbClr val="FEE98F"/>
    <a:srgbClr val="17B0F1"/>
    <a:srgbClr val="D3E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966" autoAdjust="0"/>
    <p:restoredTop sz="94075" autoAdjust="0"/>
  </p:normalViewPr>
  <p:slideViewPr>
    <p:cSldViewPr snapToGrid="0">
      <p:cViewPr>
        <p:scale>
          <a:sx n="24" d="100"/>
          <a:sy n="24" d="100"/>
        </p:scale>
        <p:origin x="-1206" y="-96"/>
      </p:cViewPr>
      <p:guideLst>
        <p:guide orient="horz" pos="6636"/>
        <p:guide pos="11800"/>
      </p:guideLst>
    </p:cSldViewPr>
  </p:slideViewPr>
  <p:notesTextViewPr>
    <p:cViewPr>
      <p:scale>
        <a:sx n="1" d="1"/>
        <a:sy n="1" d="1"/>
      </p:scale>
      <p:origin x="0" y="0"/>
    </p:cViewPr>
  </p:notesTextViewPr>
  <p:sorterViewPr>
    <p:cViewPr>
      <p:scale>
        <a:sx n="82" d="100"/>
        <a:sy n="82" d="100"/>
      </p:scale>
      <p:origin x="0" y="-82"/>
    </p:cViewPr>
  </p:sorterViewPr>
  <p:notesViewPr>
    <p:cSldViewPr snapToGrid="0">
      <p:cViewPr varScale="1">
        <p:scale>
          <a:sx n="73" d="100"/>
          <a:sy n="73" d="100"/>
        </p:scale>
        <p:origin x="583"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3.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4.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5.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6.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7.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8.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9.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5.xlsx"/><Relationship Id="rId1" Type="http://schemas.openxmlformats.org/officeDocument/2006/relationships/themeOverride" Target="../theme/themeOverride10.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6.xlsx"/><Relationship Id="rId1" Type="http://schemas.openxmlformats.org/officeDocument/2006/relationships/themeOverride" Target="../theme/themeOverride11.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7.xlsx"/><Relationship Id="rId1" Type="http://schemas.openxmlformats.org/officeDocument/2006/relationships/themeOverride" Target="../theme/themeOverride1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414086941068"/>
          <c:y val="0.101427338820773"/>
          <c:w val="0.79717182611786397"/>
          <c:h val="0.79714593516062804"/>
        </c:manualLayout>
      </c:layout>
      <c:doughnutChart>
        <c:varyColors val="0"/>
        <c:ser>
          <c:idx val="0"/>
          <c:order val="0"/>
          <c:tx>
            <c:strRef>
              <c:f>Sheet1!$B$1</c:f>
              <c:strCache>
                <c:ptCount val="1"/>
                <c:pt idx="0">
                  <c:v>Sales</c:v>
                </c:pt>
              </c:strCache>
            </c:strRef>
          </c:tx>
          <c:spPr>
            <a:solidFill>
              <a:schemeClr val="accent1"/>
            </a:solidFill>
            <a:ln w="19050">
              <a:noFill/>
            </a:ln>
            <a:effectLst/>
          </c:spPr>
          <c:dPt>
            <c:idx val="0"/>
            <c:bubble3D val="0"/>
            <c:spPr>
              <a:solidFill>
                <a:schemeClr val="accent3">
                  <a:lumMod val="40000"/>
                  <a:lumOff val="60000"/>
                </a:schemeClr>
              </a:solidFill>
              <a:ln w="19050">
                <a:noFill/>
              </a:ln>
              <a:effectLst/>
            </c:spPr>
            <c:extLst xmlns:c16r2="http://schemas.microsoft.com/office/drawing/2015/06/chart">
              <c:ext xmlns:c16="http://schemas.microsoft.com/office/drawing/2014/chart" uri="{C3380CC4-5D6E-409C-BE32-E72D297353CC}">
                <c16:uniqueId val="{00000001-2AA2-4C10-B60C-6985E142A491}"/>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2AA2-4C10-B60C-6985E142A491}"/>
              </c:ext>
            </c:extLst>
          </c:dPt>
          <c:dLbls>
            <c:dLbl>
              <c:idx val="0"/>
              <c:layout>
                <c:manualLayout>
                  <c:x val="-0.356969901784771"/>
                  <c:y val="0.24091069356346001"/>
                </c:manualLayout>
              </c:layout>
              <c:tx>
                <c:rich>
                  <a:bodyPr rot="0" spcFirstLastPara="1" vertOverflow="ellipsis" vert="horz" wrap="none" lIns="0" tIns="0" rIns="0" bIns="182880" anchor="ctr" anchorCtr="1">
                    <a:noAutofit/>
                  </a:bodyPr>
                  <a:lstStyle/>
                  <a:p>
                    <a:pPr>
                      <a:defRPr sz="3200" b="0" i="0" u="none" strike="noStrike" kern="1200" spc="-150" baseline="0">
                        <a:solidFill>
                          <a:schemeClr val="accent1">
                            <a:lumMod val="20000"/>
                            <a:lumOff val="80000"/>
                          </a:schemeClr>
                        </a:solidFill>
                        <a:latin typeface="+mn-lt"/>
                        <a:ea typeface="+mn-ea"/>
                        <a:cs typeface="+mn-cs"/>
                      </a:defRPr>
                    </a:pPr>
                    <a:r>
                      <a:rPr lang="en-US" dirty="0" smtClean="0"/>
                      <a:t>introduction</a:t>
                    </a:r>
                    <a:endParaRPr lang="en-US" dirty="0"/>
                  </a:p>
                </c:rich>
              </c:tx>
              <c:numFmt formatCode="0%" sourceLinked="0"/>
              <c:spPr>
                <a:noFill/>
                <a:ln>
                  <a:noFill/>
                </a:ln>
                <a:effectLst/>
              </c:spPr>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2AA2-4C10-B60C-6985E142A491}"/>
                </c:ext>
                <c:ext xmlns:c15="http://schemas.microsoft.com/office/drawing/2012/chart" uri="{CE6537A1-D6FC-4f65-9D91-7224C49458BB}">
                  <c15:layout>
                    <c:manualLayout>
                      <c:w val="0.533163173070147"/>
                      <c:h val="0.359555546840147"/>
                    </c:manualLayout>
                  </c15:layout>
                </c:ext>
              </c:extLst>
            </c:dLbl>
            <c:dLbl>
              <c:idx val="1"/>
              <c:delete val="1"/>
              <c:extLst xmlns:c16r2="http://schemas.microsoft.com/office/drawing/2015/06/chart">
                <c:ext xmlns:c16="http://schemas.microsoft.com/office/drawing/2014/chart" uri="{C3380CC4-5D6E-409C-BE32-E72D297353CC}">
                  <c16:uniqueId val="{00000003-2AA2-4C10-B60C-6985E142A491}"/>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lumMod val="20000"/>
                        <a:lumOff val="80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extLst>
          </c:dLbls>
          <c:cat>
            <c:strRef>
              <c:f>Sheet1!$A$2:$A$3</c:f>
              <c:strCache>
                <c:ptCount val="2"/>
                <c:pt idx="0">
                  <c:v>Enter your Number</c:v>
                </c:pt>
                <c:pt idx="1">
                  <c:v>Formual =100%-B2</c:v>
                </c:pt>
              </c:strCache>
            </c:strRef>
          </c:cat>
          <c:val>
            <c:numRef>
              <c:f>Sheet1!$B$2:$B$3</c:f>
              <c:numCache>
                <c:formatCode>0%</c:formatCode>
                <c:ptCount val="2"/>
                <c:pt idx="0">
                  <c:v>0.25</c:v>
                </c:pt>
                <c:pt idx="1">
                  <c:v>0.75</c:v>
                </c:pt>
              </c:numCache>
            </c:numRef>
          </c:val>
          <c:extLst xmlns:c16r2="http://schemas.microsoft.com/office/drawing/2015/06/chart">
            <c:ext xmlns:c16="http://schemas.microsoft.com/office/drawing/2014/chart" uri="{C3380CC4-5D6E-409C-BE32-E72D297353CC}">
              <c16:uniqueId val="{00000004-2AA2-4C10-B60C-6985E142A491}"/>
            </c:ext>
          </c:extLst>
        </c:ser>
        <c:dLbls>
          <c:showLegendKey val="0"/>
          <c:showVal val="0"/>
          <c:showCatName val="0"/>
          <c:showSerName val="0"/>
          <c:showPercent val="0"/>
          <c:showBubbleSize val="0"/>
          <c:showLeaderLines val="0"/>
        </c:dLbls>
        <c:firstSliceAng val="0"/>
        <c:holeSize val="7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414086941068"/>
          <c:y val="0.101427338820773"/>
          <c:w val="0.79717182611786397"/>
          <c:h val="0.79714593516062804"/>
        </c:manualLayout>
      </c:layout>
      <c:doughnutChart>
        <c:varyColors val="0"/>
        <c:ser>
          <c:idx val="0"/>
          <c:order val="0"/>
          <c:tx>
            <c:strRef>
              <c:f>Sheet1!$B$1</c:f>
              <c:strCache>
                <c:ptCount val="1"/>
                <c:pt idx="0">
                  <c:v>Sales</c:v>
                </c:pt>
              </c:strCache>
            </c:strRef>
          </c:tx>
          <c:spPr>
            <a:solidFill>
              <a:schemeClr val="accent1"/>
            </a:solidFill>
            <a:ln w="19050">
              <a:noFill/>
            </a:ln>
            <a:effectLst/>
          </c:spPr>
          <c:dPt>
            <c:idx val="0"/>
            <c:bubble3D val="0"/>
            <c:spPr>
              <a:solidFill>
                <a:schemeClr val="accent3">
                  <a:lumMod val="40000"/>
                  <a:lumOff val="60000"/>
                </a:schemeClr>
              </a:solidFill>
              <a:ln w="19050">
                <a:noFill/>
              </a:ln>
              <a:effectLst/>
            </c:spPr>
            <c:extLst xmlns:c16r2="http://schemas.microsoft.com/office/drawing/2015/06/chart">
              <c:ext xmlns:c16="http://schemas.microsoft.com/office/drawing/2014/chart" uri="{C3380CC4-5D6E-409C-BE32-E72D297353CC}">
                <c16:uniqueId val="{00000001-0145-4DB6-B8FD-5F83B63AEE7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0145-4DB6-B8FD-5F83B63AEE7F}"/>
              </c:ext>
            </c:extLst>
          </c:dPt>
          <c:dLbls>
            <c:dLbl>
              <c:idx val="0"/>
              <c:layout>
                <c:manualLayout>
                  <c:x val="-0.27129858358537001"/>
                  <c:y val="-0.256507657765356"/>
                </c:manualLayout>
              </c:layout>
              <c:tx>
                <c:rich>
                  <a:bodyPr rot="0" spcFirstLastPara="1" vertOverflow="ellipsis" vert="horz" wrap="none" lIns="0" tIns="0" rIns="0" bIns="182880" anchor="ctr" anchorCtr="1">
                    <a:noAutofit/>
                  </a:bodyPr>
                  <a:lstStyle/>
                  <a:p>
                    <a:pPr>
                      <a:defRPr sz="3200" b="0" i="0" u="none" strike="noStrike" kern="1200" spc="-150" baseline="0">
                        <a:solidFill>
                          <a:schemeClr val="accent1">
                            <a:lumMod val="20000"/>
                            <a:lumOff val="80000"/>
                          </a:schemeClr>
                        </a:solidFill>
                        <a:latin typeface="+mn-lt"/>
                        <a:ea typeface="+mn-ea"/>
                        <a:cs typeface="+mn-cs"/>
                      </a:defRPr>
                    </a:pPr>
                    <a:r>
                      <a:rPr lang="en-US" dirty="0" smtClean="0"/>
                      <a:t>results</a:t>
                    </a:r>
                    <a:endParaRPr lang="en-US" dirty="0"/>
                  </a:p>
                </c:rich>
              </c:tx>
              <c:numFmt formatCode="0%" sourceLinked="0"/>
              <c:spPr>
                <a:noFill/>
                <a:ln>
                  <a:noFill/>
                </a:ln>
                <a:effectLst/>
              </c:spPr>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0145-4DB6-B8FD-5F83B63AEE7F}"/>
                </c:ext>
                <c:ext xmlns:c15="http://schemas.microsoft.com/office/drawing/2012/chart" uri="{CE6537A1-D6FC-4f65-9D91-7224C49458BB}">
                  <c15:layout>
                    <c:manualLayout>
                      <c:w val="0.533163173070147"/>
                      <c:h val="0.359555546840147"/>
                    </c:manualLayout>
                  </c15:layout>
                </c:ext>
              </c:extLst>
            </c:dLbl>
            <c:dLbl>
              <c:idx val="1"/>
              <c:delete val="1"/>
              <c:extLst xmlns:c16r2="http://schemas.microsoft.com/office/drawing/2015/06/chart">
                <c:ext xmlns:c16="http://schemas.microsoft.com/office/drawing/2014/chart" uri="{C3380CC4-5D6E-409C-BE32-E72D297353CC}">
                  <c16:uniqueId val="{00000003-0145-4DB6-B8FD-5F83B63AEE7F}"/>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lumMod val="20000"/>
                        <a:lumOff val="80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extLst>
          </c:dLbls>
          <c:cat>
            <c:strRef>
              <c:f>Sheet1!$A$2:$A$3</c:f>
              <c:strCache>
                <c:ptCount val="2"/>
                <c:pt idx="0">
                  <c:v>Enter your Number</c:v>
                </c:pt>
                <c:pt idx="1">
                  <c:v>Formual =100% -B2</c:v>
                </c:pt>
              </c:strCache>
            </c:strRef>
          </c:cat>
          <c:val>
            <c:numRef>
              <c:f>Sheet1!$B$2:$B$3</c:f>
              <c:numCache>
                <c:formatCode>0%</c:formatCode>
                <c:ptCount val="2"/>
                <c:pt idx="0">
                  <c:v>0.75</c:v>
                </c:pt>
                <c:pt idx="1">
                  <c:v>0.25</c:v>
                </c:pt>
              </c:numCache>
            </c:numRef>
          </c:val>
          <c:extLst xmlns:c16r2="http://schemas.microsoft.com/office/drawing/2015/06/chart">
            <c:ext xmlns:c16="http://schemas.microsoft.com/office/drawing/2014/chart" uri="{C3380CC4-5D6E-409C-BE32-E72D297353CC}">
              <c16:uniqueId val="{00000004-0145-4DB6-B8FD-5F83B63AEE7F}"/>
            </c:ext>
          </c:extLst>
        </c:ser>
        <c:dLbls>
          <c:showLegendKey val="0"/>
          <c:showVal val="0"/>
          <c:showCatName val="0"/>
          <c:showSerName val="0"/>
          <c:showPercent val="0"/>
          <c:showBubbleSize val="0"/>
          <c:showLeaderLines val="0"/>
        </c:dLbls>
        <c:firstSliceAng val="0"/>
        <c:holeSize val="7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414086941068"/>
          <c:y val="0.101427338820773"/>
          <c:w val="0.79717182611786397"/>
          <c:h val="0.79714593516062804"/>
        </c:manualLayout>
      </c:layout>
      <c:doughnutChart>
        <c:varyColors val="0"/>
        <c:ser>
          <c:idx val="0"/>
          <c:order val="0"/>
          <c:tx>
            <c:strRef>
              <c:f>Sheet1!$B$1</c:f>
              <c:strCache>
                <c:ptCount val="1"/>
                <c:pt idx="0">
                  <c:v>Sales</c:v>
                </c:pt>
              </c:strCache>
            </c:strRef>
          </c:tx>
          <c:spPr>
            <a:solidFill>
              <a:schemeClr val="accent1"/>
            </a:solidFill>
            <a:ln w="19050">
              <a:noFill/>
            </a:ln>
            <a:effectLst/>
          </c:spPr>
          <c:dPt>
            <c:idx val="0"/>
            <c:bubble3D val="0"/>
            <c:spPr>
              <a:solidFill>
                <a:schemeClr val="accent3">
                  <a:lumMod val="40000"/>
                  <a:lumOff val="60000"/>
                </a:schemeClr>
              </a:solidFill>
              <a:ln w="19050">
                <a:noFill/>
              </a:ln>
              <a:effectLst/>
            </c:spPr>
            <c:extLst xmlns:c16r2="http://schemas.microsoft.com/office/drawing/2015/06/chart">
              <c:ext xmlns:c16="http://schemas.microsoft.com/office/drawing/2014/chart" uri="{C3380CC4-5D6E-409C-BE32-E72D297353CC}">
                <c16:uniqueId val="{00000001-6FED-4C89-BFEA-13A787BF5BF4}"/>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6FED-4C89-BFEA-13A787BF5BF4}"/>
              </c:ext>
            </c:extLst>
          </c:dPt>
          <c:dLbls>
            <c:dLbl>
              <c:idx val="0"/>
              <c:layout>
                <c:manualLayout>
                  <c:x val="-0.247580572080428"/>
                  <c:y val="-0.32227573753338601"/>
                </c:manualLayout>
              </c:layout>
              <c:tx>
                <c:rich>
                  <a:bodyPr rot="0" spcFirstLastPara="1" vertOverflow="ellipsis" vert="horz" wrap="none" lIns="0" tIns="0" rIns="0" bIns="182880" anchor="ctr" anchorCtr="1">
                    <a:noAutofit/>
                  </a:bodyPr>
                  <a:lstStyle/>
                  <a:p>
                    <a:pPr>
                      <a:defRPr sz="3200" b="0" i="0" u="none" strike="noStrike" kern="1200" spc="-150" baseline="0">
                        <a:solidFill>
                          <a:schemeClr val="accent1">
                            <a:lumMod val="20000"/>
                            <a:lumOff val="80000"/>
                          </a:schemeClr>
                        </a:solidFill>
                        <a:latin typeface="+mn-lt"/>
                        <a:ea typeface="+mn-ea"/>
                        <a:cs typeface="+mn-cs"/>
                      </a:defRPr>
                    </a:pPr>
                    <a:r>
                      <a:rPr lang="en-US" dirty="0" smtClean="0"/>
                      <a:t>discussion</a:t>
                    </a:r>
                    <a:endParaRPr lang="en-US" dirty="0"/>
                  </a:p>
                </c:rich>
              </c:tx>
              <c:numFmt formatCode="0%" sourceLinked="0"/>
              <c:spPr>
                <a:noFill/>
                <a:ln>
                  <a:noFill/>
                </a:ln>
                <a:effectLst/>
              </c:spPr>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6FED-4C89-BFEA-13A787BF5BF4}"/>
                </c:ext>
                <c:ext xmlns:c15="http://schemas.microsoft.com/office/drawing/2012/chart" uri="{CE6537A1-D6FC-4f65-9D91-7224C49458BB}">
                  <c15:layout>
                    <c:manualLayout>
                      <c:w val="0.533163173070147"/>
                      <c:h val="0.359555546840147"/>
                    </c:manualLayout>
                  </c15:layout>
                </c:ext>
              </c:extLst>
            </c:dLbl>
            <c:dLbl>
              <c:idx val="1"/>
              <c:delete val="1"/>
              <c:extLst xmlns:c16r2="http://schemas.microsoft.com/office/drawing/2015/06/chart">
                <c:ext xmlns:c16="http://schemas.microsoft.com/office/drawing/2014/chart" uri="{C3380CC4-5D6E-409C-BE32-E72D297353CC}">
                  <c16:uniqueId val="{00000003-6FED-4C89-BFEA-13A787BF5BF4}"/>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lumMod val="20000"/>
                        <a:lumOff val="80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extLst>
          </c:dLbls>
          <c:cat>
            <c:strRef>
              <c:f>Sheet1!$A$2:$A$3</c:f>
              <c:strCache>
                <c:ptCount val="2"/>
                <c:pt idx="0">
                  <c:v>Enter your Number</c:v>
                </c:pt>
                <c:pt idx="1">
                  <c:v>Formual =100%-B2</c:v>
                </c:pt>
              </c:strCache>
            </c:strRef>
          </c:cat>
          <c:val>
            <c:numRef>
              <c:f>Sheet1!$B$2:$B$3</c:f>
              <c:numCache>
                <c:formatCode>0%</c:formatCode>
                <c:ptCount val="2"/>
                <c:pt idx="0">
                  <c:v>0.87</c:v>
                </c:pt>
                <c:pt idx="1">
                  <c:v>0.13</c:v>
                </c:pt>
              </c:numCache>
            </c:numRef>
          </c:val>
          <c:extLst xmlns:c16r2="http://schemas.microsoft.com/office/drawing/2015/06/chart">
            <c:ext xmlns:c16="http://schemas.microsoft.com/office/drawing/2014/chart" uri="{C3380CC4-5D6E-409C-BE32-E72D297353CC}">
              <c16:uniqueId val="{00000004-6FED-4C89-BFEA-13A787BF5BF4}"/>
            </c:ext>
          </c:extLst>
        </c:ser>
        <c:dLbls>
          <c:showLegendKey val="0"/>
          <c:showVal val="0"/>
          <c:showCatName val="0"/>
          <c:showSerName val="0"/>
          <c:showPercent val="0"/>
          <c:showBubbleSize val="0"/>
          <c:showLeaderLines val="0"/>
        </c:dLbls>
        <c:firstSliceAng val="0"/>
        <c:holeSize val="7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414086941068"/>
          <c:y val="0.101427338820773"/>
          <c:w val="0.79717182611786397"/>
          <c:h val="0.79714593516062804"/>
        </c:manualLayout>
      </c:layout>
      <c:doughnutChart>
        <c:varyColors val="0"/>
        <c:ser>
          <c:idx val="0"/>
          <c:order val="0"/>
          <c:tx>
            <c:strRef>
              <c:f>Sheet1!$B$1</c:f>
              <c:strCache>
                <c:ptCount val="1"/>
                <c:pt idx="0">
                  <c:v>Sales</c:v>
                </c:pt>
              </c:strCache>
            </c:strRef>
          </c:tx>
          <c:spPr>
            <a:solidFill>
              <a:schemeClr val="accent1"/>
            </a:solidFill>
            <a:ln w="19050">
              <a:noFill/>
            </a:ln>
            <a:effectLst/>
          </c:spPr>
          <c:dPt>
            <c:idx val="0"/>
            <c:bubble3D val="0"/>
            <c:spPr>
              <a:solidFill>
                <a:schemeClr val="accent3">
                  <a:lumMod val="40000"/>
                  <a:lumOff val="60000"/>
                </a:schemeClr>
              </a:solidFill>
              <a:ln w="19050">
                <a:noFill/>
              </a:ln>
              <a:effectLst/>
            </c:spPr>
            <c:extLst xmlns:c16r2="http://schemas.microsoft.com/office/drawing/2015/06/chart">
              <c:ext xmlns:c16="http://schemas.microsoft.com/office/drawing/2014/chart" uri="{C3380CC4-5D6E-409C-BE32-E72D297353CC}">
                <c16:uniqueId val="{00000001-77C9-4DDB-9985-D7A56F4592A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77C9-4DDB-9985-D7A56F4592AF}"/>
              </c:ext>
            </c:extLst>
          </c:dPt>
          <c:dLbls>
            <c:dLbl>
              <c:idx val="0"/>
              <c:layout>
                <c:manualLayout>
                  <c:x val="-0.40486353038377498"/>
                  <c:y val="-1.48540268836029E-2"/>
                </c:manualLayout>
              </c:layout>
              <c:tx>
                <c:rich>
                  <a:bodyPr rot="0" spcFirstLastPara="1" vertOverflow="ellipsis" vert="horz" wrap="none" lIns="0" tIns="0" rIns="0" bIns="182880" anchor="ctr" anchorCtr="1">
                    <a:noAutofit/>
                  </a:bodyPr>
                  <a:lstStyle/>
                  <a:p>
                    <a:pPr>
                      <a:defRPr sz="3200" b="0" i="0" u="none" strike="noStrike" kern="1200" spc="-150" baseline="0">
                        <a:solidFill>
                          <a:schemeClr val="accent1">
                            <a:lumMod val="20000"/>
                            <a:lumOff val="80000"/>
                          </a:schemeClr>
                        </a:solidFill>
                        <a:latin typeface="+mn-lt"/>
                        <a:ea typeface="+mn-ea"/>
                        <a:cs typeface="+mn-cs"/>
                      </a:defRPr>
                    </a:pPr>
                    <a:r>
                      <a:rPr lang="en-US" dirty="0" smtClean="0"/>
                      <a:t>methods</a:t>
                    </a:r>
                    <a:endParaRPr lang="en-US" dirty="0"/>
                  </a:p>
                </c:rich>
              </c:tx>
              <c:numFmt formatCode="0%" sourceLinked="0"/>
              <c:spPr>
                <a:noFill/>
                <a:ln>
                  <a:noFill/>
                </a:ln>
                <a:effectLst/>
              </c:spPr>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77C9-4DDB-9985-D7A56F4592AF}"/>
                </c:ext>
                <c:ext xmlns:c15="http://schemas.microsoft.com/office/drawing/2012/chart" uri="{CE6537A1-D6FC-4f65-9D91-7224C49458BB}">
                  <c15:layout>
                    <c:manualLayout>
                      <c:w val="0.533163173070147"/>
                      <c:h val="0.359555546840147"/>
                    </c:manualLayout>
                  </c15:layout>
                </c:ext>
              </c:extLst>
            </c:dLbl>
            <c:dLbl>
              <c:idx val="1"/>
              <c:delete val="1"/>
              <c:extLst xmlns:c16r2="http://schemas.microsoft.com/office/drawing/2015/06/chart">
                <c:ext xmlns:c16="http://schemas.microsoft.com/office/drawing/2014/chart" uri="{C3380CC4-5D6E-409C-BE32-E72D297353CC}">
                  <c16:uniqueId val="{00000003-77C9-4DDB-9985-D7A56F4592AF}"/>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lumMod val="20000"/>
                        <a:lumOff val="80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extLst>
          </c:dLbls>
          <c:cat>
            <c:strRef>
              <c:f>Sheet1!$A$2:$A$3</c:f>
              <c:strCache>
                <c:ptCount val="2"/>
                <c:pt idx="0">
                  <c:v>Enter your Number</c:v>
                </c:pt>
                <c:pt idx="1">
                  <c:v>Formual =100%-B2</c:v>
                </c:pt>
              </c:strCache>
            </c:strRef>
          </c:cat>
          <c:val>
            <c:numRef>
              <c:f>Sheet1!$B$2:$B$3</c:f>
              <c:numCache>
                <c:formatCode>0%</c:formatCode>
                <c:ptCount val="2"/>
                <c:pt idx="0">
                  <c:v>0.5</c:v>
                </c:pt>
                <c:pt idx="1">
                  <c:v>0.5</c:v>
                </c:pt>
              </c:numCache>
            </c:numRef>
          </c:val>
          <c:extLst xmlns:c16r2="http://schemas.microsoft.com/office/drawing/2015/06/chart">
            <c:ext xmlns:c16="http://schemas.microsoft.com/office/drawing/2014/chart" uri="{C3380CC4-5D6E-409C-BE32-E72D297353CC}">
              <c16:uniqueId val="{00000004-77C9-4DDB-9985-D7A56F4592AF}"/>
            </c:ext>
          </c:extLst>
        </c:ser>
        <c:dLbls>
          <c:showLegendKey val="0"/>
          <c:showVal val="0"/>
          <c:showCatName val="0"/>
          <c:showSerName val="0"/>
          <c:showPercent val="0"/>
          <c:showBubbleSize val="0"/>
          <c:showLeaderLines val="0"/>
        </c:dLbls>
        <c:firstSliceAng val="0"/>
        <c:holeSize val="7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1"/>
    <c:plotArea>
      <c:layout>
        <c:manualLayout>
          <c:layoutTarget val="inner"/>
          <c:xMode val="edge"/>
          <c:yMode val="edge"/>
          <c:x val="0.101414086941068"/>
          <c:y val="0.101427338820773"/>
          <c:w val="0.79717182611786397"/>
          <c:h val="0.79714593516062804"/>
        </c:manualLayout>
      </c:layout>
      <c:doughnutChart>
        <c:varyColors val="0"/>
        <c:ser>
          <c:idx val="0"/>
          <c:order val="0"/>
          <c:tx>
            <c:strRef>
              <c:f>Sheet1!$B$1</c:f>
              <c:strCache>
                <c:ptCount val="1"/>
                <c:pt idx="0">
                  <c:v>Sales</c:v>
                </c:pt>
              </c:strCache>
            </c:strRef>
          </c:tx>
          <c:spPr>
            <a:solidFill>
              <a:schemeClr val="accent1"/>
            </a:solidFill>
            <a:ln w="19050">
              <a:noFill/>
            </a:ln>
            <a:effectLst/>
          </c:spPr>
          <c:dPt>
            <c:idx val="0"/>
            <c:bubble3D val="0"/>
            <c:spPr>
              <a:solidFill>
                <a:schemeClr val="accent3">
                  <a:lumMod val="40000"/>
                  <a:lumOff val="60000"/>
                </a:schemeClr>
              </a:solidFill>
              <a:ln w="19050">
                <a:noFill/>
              </a:ln>
              <a:effectLst/>
            </c:spPr>
            <c:extLst xmlns:c16r2="http://schemas.microsoft.com/office/drawing/2015/06/chart">
              <c:ext xmlns:c16="http://schemas.microsoft.com/office/drawing/2014/chart" uri="{C3380CC4-5D6E-409C-BE32-E72D297353CC}">
                <c16:uniqueId val="{00000001-2AA2-4C10-B60C-6985E142A491}"/>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2AA2-4C10-B60C-6985E142A491}"/>
              </c:ext>
            </c:extLst>
          </c:dPt>
          <c:dLbls>
            <c:dLbl>
              <c:idx val="0"/>
              <c:layout>
                <c:manualLayout>
                  <c:x val="-0.33551040236561402"/>
                  <c:y val="0.23004220738098599"/>
                </c:manualLayout>
              </c:layout>
              <c:tx>
                <c:rich>
                  <a:bodyPr rot="0" spcFirstLastPara="1" vertOverflow="ellipsis" vert="horz" wrap="none" lIns="0" tIns="0" rIns="0" bIns="182880" anchor="ctr" anchorCtr="1">
                    <a:noAutofit/>
                  </a:bodyPr>
                  <a:lstStyle/>
                  <a:p>
                    <a:pPr>
                      <a:defRPr sz="3200" b="0" i="0" u="none" strike="noStrike" kern="1200" spc="-150" baseline="0">
                        <a:solidFill>
                          <a:schemeClr val="accent1">
                            <a:lumMod val="20000"/>
                            <a:lumOff val="80000"/>
                          </a:schemeClr>
                        </a:solidFill>
                        <a:latin typeface="+mn-lt"/>
                        <a:ea typeface="+mn-ea"/>
                        <a:cs typeface="+mn-cs"/>
                      </a:defRPr>
                    </a:pPr>
                    <a:r>
                      <a:rPr lang="en-US" dirty="0" smtClean="0"/>
                      <a:t>introduction</a:t>
                    </a:r>
                    <a:endParaRPr lang="en-US" dirty="0"/>
                  </a:p>
                </c:rich>
              </c:tx>
              <c:numFmt formatCode="0%" sourceLinked="0"/>
              <c:spPr>
                <a:noFill/>
                <a:ln>
                  <a:noFill/>
                </a:ln>
                <a:effectLst/>
              </c:spPr>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2AA2-4C10-B60C-6985E142A491}"/>
                </c:ext>
                <c:ext xmlns:c15="http://schemas.microsoft.com/office/drawing/2012/chart" uri="{CE6537A1-D6FC-4f65-9D91-7224C49458BB}">
                  <c15:layout>
                    <c:manualLayout>
                      <c:w val="0.533163173070147"/>
                      <c:h val="0.359555546840147"/>
                    </c:manualLayout>
                  </c15:layout>
                </c:ext>
              </c:extLst>
            </c:dLbl>
            <c:dLbl>
              <c:idx val="1"/>
              <c:delete val="1"/>
              <c:extLst xmlns:c16r2="http://schemas.microsoft.com/office/drawing/2015/06/chart">
                <c:ext xmlns:c16="http://schemas.microsoft.com/office/drawing/2014/chart" uri="{C3380CC4-5D6E-409C-BE32-E72D297353CC}">
                  <c16:uniqueId val="{00000003-2AA2-4C10-B60C-6985E142A491}"/>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lumMod val="20000"/>
                        <a:lumOff val="80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extLst>
          </c:dLbls>
          <c:cat>
            <c:strRef>
              <c:f>Sheet1!$A$2:$A$3</c:f>
              <c:strCache>
                <c:ptCount val="2"/>
                <c:pt idx="0">
                  <c:v>Enter your Number</c:v>
                </c:pt>
                <c:pt idx="1">
                  <c:v>Formual =100%-B2</c:v>
                </c:pt>
              </c:strCache>
            </c:strRef>
          </c:cat>
          <c:val>
            <c:numRef>
              <c:f>Sheet1!$B$2:$B$3</c:f>
              <c:numCache>
                <c:formatCode>0%</c:formatCode>
                <c:ptCount val="2"/>
                <c:pt idx="0">
                  <c:v>0.25</c:v>
                </c:pt>
                <c:pt idx="1">
                  <c:v>0.75</c:v>
                </c:pt>
              </c:numCache>
            </c:numRef>
          </c:val>
          <c:extLst xmlns:c16r2="http://schemas.microsoft.com/office/drawing/2015/06/chart">
            <c:ext xmlns:c16="http://schemas.microsoft.com/office/drawing/2014/chart" uri="{C3380CC4-5D6E-409C-BE32-E72D297353CC}">
              <c16:uniqueId val="{00000004-2AA2-4C10-B60C-6985E142A491}"/>
            </c:ext>
          </c:extLst>
        </c:ser>
        <c:dLbls>
          <c:showLegendKey val="0"/>
          <c:showVal val="0"/>
          <c:showCatName val="0"/>
          <c:showSerName val="0"/>
          <c:showPercent val="0"/>
          <c:showBubbleSize val="0"/>
          <c:showLeaderLines val="0"/>
        </c:dLbls>
        <c:firstSliceAng val="0"/>
        <c:holeSize val="7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1"/>
    <c:plotArea>
      <c:layout>
        <c:manualLayout>
          <c:layoutTarget val="inner"/>
          <c:xMode val="edge"/>
          <c:yMode val="edge"/>
          <c:x val="0.101414086941068"/>
          <c:y val="0.101427338820773"/>
          <c:w val="0.79717182611786397"/>
          <c:h val="0.79714593516062804"/>
        </c:manualLayout>
      </c:layout>
      <c:doughnutChart>
        <c:varyColors val="0"/>
        <c:ser>
          <c:idx val="0"/>
          <c:order val="0"/>
          <c:tx>
            <c:strRef>
              <c:f>Sheet1!$B$1</c:f>
              <c:strCache>
                <c:ptCount val="1"/>
                <c:pt idx="0">
                  <c:v>Sales</c:v>
                </c:pt>
              </c:strCache>
            </c:strRef>
          </c:tx>
          <c:spPr>
            <a:solidFill>
              <a:schemeClr val="accent1"/>
            </a:solidFill>
            <a:ln w="19050">
              <a:noFill/>
            </a:ln>
            <a:effectLst/>
          </c:spPr>
          <c:dPt>
            <c:idx val="0"/>
            <c:bubble3D val="0"/>
            <c:spPr>
              <a:solidFill>
                <a:schemeClr val="accent3">
                  <a:lumMod val="40000"/>
                  <a:lumOff val="60000"/>
                </a:schemeClr>
              </a:solidFill>
              <a:ln w="19050">
                <a:noFill/>
              </a:ln>
              <a:effectLst/>
            </c:spPr>
            <c:extLst xmlns:c16r2="http://schemas.microsoft.com/office/drawing/2015/06/chart">
              <c:ext xmlns:c16="http://schemas.microsoft.com/office/drawing/2014/chart" uri="{C3380CC4-5D6E-409C-BE32-E72D297353CC}">
                <c16:uniqueId val="{00000001-0145-4DB6-B8FD-5F83B63AEE7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0145-4DB6-B8FD-5F83B63AEE7F}"/>
              </c:ext>
            </c:extLst>
          </c:dPt>
          <c:dLbls>
            <c:dLbl>
              <c:idx val="0"/>
              <c:layout>
                <c:manualLayout>
                  <c:x val="-0.29515596528469201"/>
                  <c:y val="-0.256507657765356"/>
                </c:manualLayout>
              </c:layout>
              <c:tx>
                <c:rich>
                  <a:bodyPr rot="0" spcFirstLastPara="1" vertOverflow="ellipsis" vert="horz" wrap="none" lIns="0" tIns="0" rIns="0" bIns="182880" anchor="ctr" anchorCtr="1">
                    <a:noAutofit/>
                  </a:bodyPr>
                  <a:lstStyle/>
                  <a:p>
                    <a:pPr>
                      <a:defRPr sz="3200" b="0" i="0" u="none" strike="noStrike" kern="1200" spc="-150" baseline="0">
                        <a:solidFill>
                          <a:schemeClr val="accent1">
                            <a:lumMod val="20000"/>
                            <a:lumOff val="80000"/>
                          </a:schemeClr>
                        </a:solidFill>
                        <a:latin typeface="+mn-lt"/>
                        <a:ea typeface="+mn-ea"/>
                        <a:cs typeface="+mn-cs"/>
                      </a:defRPr>
                    </a:pPr>
                    <a:r>
                      <a:rPr lang="en-US" dirty="0" smtClean="0"/>
                      <a:t>results</a:t>
                    </a:r>
                    <a:endParaRPr lang="en-US" dirty="0"/>
                  </a:p>
                </c:rich>
              </c:tx>
              <c:numFmt formatCode="0%" sourceLinked="0"/>
              <c:spPr>
                <a:noFill/>
                <a:ln>
                  <a:noFill/>
                </a:ln>
                <a:effectLst/>
              </c:spPr>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0145-4DB6-B8FD-5F83B63AEE7F}"/>
                </c:ext>
                <c:ext xmlns:c15="http://schemas.microsoft.com/office/drawing/2012/chart" uri="{CE6537A1-D6FC-4f65-9D91-7224C49458BB}">
                  <c15:layout>
                    <c:manualLayout>
                      <c:w val="0.533163173070147"/>
                      <c:h val="0.359555546840147"/>
                    </c:manualLayout>
                  </c15:layout>
                </c:ext>
              </c:extLst>
            </c:dLbl>
            <c:dLbl>
              <c:idx val="1"/>
              <c:delete val="1"/>
              <c:extLst xmlns:c16r2="http://schemas.microsoft.com/office/drawing/2015/06/chart">
                <c:ext xmlns:c16="http://schemas.microsoft.com/office/drawing/2014/chart" uri="{C3380CC4-5D6E-409C-BE32-E72D297353CC}">
                  <c16:uniqueId val="{00000003-0145-4DB6-B8FD-5F83B63AEE7F}"/>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lumMod val="20000"/>
                        <a:lumOff val="80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extLst>
          </c:dLbls>
          <c:cat>
            <c:strRef>
              <c:f>Sheet1!$A$2:$A$3</c:f>
              <c:strCache>
                <c:ptCount val="2"/>
                <c:pt idx="0">
                  <c:v>Enter your Number</c:v>
                </c:pt>
                <c:pt idx="1">
                  <c:v>Formual =100% -B2</c:v>
                </c:pt>
              </c:strCache>
            </c:strRef>
          </c:cat>
          <c:val>
            <c:numRef>
              <c:f>Sheet1!$B$2:$B$3</c:f>
              <c:numCache>
                <c:formatCode>0%</c:formatCode>
                <c:ptCount val="2"/>
                <c:pt idx="0">
                  <c:v>0.75</c:v>
                </c:pt>
                <c:pt idx="1">
                  <c:v>0.25</c:v>
                </c:pt>
              </c:numCache>
            </c:numRef>
          </c:val>
          <c:extLst xmlns:c16r2="http://schemas.microsoft.com/office/drawing/2015/06/chart">
            <c:ext xmlns:c16="http://schemas.microsoft.com/office/drawing/2014/chart" uri="{C3380CC4-5D6E-409C-BE32-E72D297353CC}">
              <c16:uniqueId val="{00000004-0145-4DB6-B8FD-5F83B63AEE7F}"/>
            </c:ext>
          </c:extLst>
        </c:ser>
        <c:dLbls>
          <c:showLegendKey val="0"/>
          <c:showVal val="0"/>
          <c:showCatName val="0"/>
          <c:showSerName val="0"/>
          <c:showPercent val="0"/>
          <c:showBubbleSize val="0"/>
          <c:showLeaderLines val="0"/>
        </c:dLbls>
        <c:firstSliceAng val="0"/>
        <c:holeSize val="7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1"/>
    <c:plotArea>
      <c:layout>
        <c:manualLayout>
          <c:layoutTarget val="inner"/>
          <c:xMode val="edge"/>
          <c:yMode val="edge"/>
          <c:x val="0.101414086941068"/>
          <c:y val="0.101427338820773"/>
          <c:w val="0.79717182611786397"/>
          <c:h val="0.79714593516062804"/>
        </c:manualLayout>
      </c:layout>
      <c:doughnutChart>
        <c:varyColors val="0"/>
        <c:ser>
          <c:idx val="0"/>
          <c:order val="0"/>
          <c:tx>
            <c:strRef>
              <c:f>Sheet1!$B$1</c:f>
              <c:strCache>
                <c:ptCount val="1"/>
                <c:pt idx="0">
                  <c:v>Sales</c:v>
                </c:pt>
              </c:strCache>
            </c:strRef>
          </c:tx>
          <c:spPr>
            <a:solidFill>
              <a:schemeClr val="accent1"/>
            </a:solidFill>
            <a:ln w="19050">
              <a:noFill/>
            </a:ln>
            <a:effectLst/>
          </c:spPr>
          <c:dPt>
            <c:idx val="0"/>
            <c:bubble3D val="0"/>
            <c:spPr>
              <a:solidFill>
                <a:schemeClr val="accent3">
                  <a:lumMod val="40000"/>
                  <a:lumOff val="60000"/>
                </a:schemeClr>
              </a:solidFill>
              <a:ln w="19050">
                <a:noFill/>
              </a:ln>
              <a:effectLst/>
            </c:spPr>
            <c:extLst xmlns:c16r2="http://schemas.microsoft.com/office/drawing/2015/06/chart">
              <c:ext xmlns:c16="http://schemas.microsoft.com/office/drawing/2014/chart" uri="{C3380CC4-5D6E-409C-BE32-E72D297353CC}">
                <c16:uniqueId val="{00000001-6FED-4C89-BFEA-13A787BF5BF4}"/>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6FED-4C89-BFEA-13A787BF5BF4}"/>
              </c:ext>
            </c:extLst>
          </c:dPt>
          <c:dLbls>
            <c:dLbl>
              <c:idx val="0"/>
              <c:layout>
                <c:manualLayout>
                  <c:x val="-0.247580572080428"/>
                  <c:y val="-0.31136554389033499"/>
                </c:manualLayout>
              </c:layout>
              <c:tx>
                <c:rich>
                  <a:bodyPr rot="0" spcFirstLastPara="1" vertOverflow="ellipsis" vert="horz" wrap="none" lIns="0" tIns="0" rIns="0" bIns="182880" anchor="ctr" anchorCtr="1">
                    <a:noAutofit/>
                  </a:bodyPr>
                  <a:lstStyle/>
                  <a:p>
                    <a:pPr>
                      <a:defRPr sz="3200" b="0" i="0" u="none" strike="noStrike" kern="1200" spc="-150" baseline="0">
                        <a:solidFill>
                          <a:schemeClr val="accent1">
                            <a:lumMod val="20000"/>
                            <a:lumOff val="80000"/>
                          </a:schemeClr>
                        </a:solidFill>
                        <a:latin typeface="+mn-lt"/>
                        <a:ea typeface="+mn-ea"/>
                        <a:cs typeface="+mn-cs"/>
                      </a:defRPr>
                    </a:pPr>
                    <a:r>
                      <a:rPr lang="en-US" dirty="0" smtClean="0"/>
                      <a:t>discussion</a:t>
                    </a:r>
                    <a:endParaRPr lang="en-US" dirty="0"/>
                  </a:p>
                </c:rich>
              </c:tx>
              <c:numFmt formatCode="0%" sourceLinked="0"/>
              <c:spPr>
                <a:noFill/>
                <a:ln>
                  <a:noFill/>
                </a:ln>
                <a:effectLst/>
              </c:spPr>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6FED-4C89-BFEA-13A787BF5BF4}"/>
                </c:ext>
                <c:ext xmlns:c15="http://schemas.microsoft.com/office/drawing/2012/chart" uri="{CE6537A1-D6FC-4f65-9D91-7224C49458BB}">
                  <c15:layout>
                    <c:manualLayout>
                      <c:w val="0.533163173070147"/>
                      <c:h val="0.359555546840147"/>
                    </c:manualLayout>
                  </c15:layout>
                </c:ext>
              </c:extLst>
            </c:dLbl>
            <c:dLbl>
              <c:idx val="1"/>
              <c:delete val="1"/>
              <c:extLst xmlns:c16r2="http://schemas.microsoft.com/office/drawing/2015/06/chart">
                <c:ext xmlns:c16="http://schemas.microsoft.com/office/drawing/2014/chart" uri="{C3380CC4-5D6E-409C-BE32-E72D297353CC}">
                  <c16:uniqueId val="{00000003-6FED-4C89-BFEA-13A787BF5BF4}"/>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lumMod val="20000"/>
                        <a:lumOff val="80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extLst>
          </c:dLbls>
          <c:cat>
            <c:strRef>
              <c:f>Sheet1!$A$2:$A$3</c:f>
              <c:strCache>
                <c:ptCount val="2"/>
                <c:pt idx="0">
                  <c:v>Enter your Number</c:v>
                </c:pt>
                <c:pt idx="1">
                  <c:v>Formual =100%-B2</c:v>
                </c:pt>
              </c:strCache>
            </c:strRef>
          </c:cat>
          <c:val>
            <c:numRef>
              <c:f>Sheet1!$B$2:$B$3</c:f>
              <c:numCache>
                <c:formatCode>0%</c:formatCode>
                <c:ptCount val="2"/>
                <c:pt idx="0">
                  <c:v>0.87</c:v>
                </c:pt>
                <c:pt idx="1">
                  <c:v>0.13</c:v>
                </c:pt>
              </c:numCache>
            </c:numRef>
          </c:val>
          <c:extLst xmlns:c16r2="http://schemas.microsoft.com/office/drawing/2015/06/chart">
            <c:ext xmlns:c16="http://schemas.microsoft.com/office/drawing/2014/chart" uri="{C3380CC4-5D6E-409C-BE32-E72D297353CC}">
              <c16:uniqueId val="{00000004-6FED-4C89-BFEA-13A787BF5BF4}"/>
            </c:ext>
          </c:extLst>
        </c:ser>
        <c:dLbls>
          <c:showLegendKey val="0"/>
          <c:showVal val="0"/>
          <c:showCatName val="0"/>
          <c:showSerName val="0"/>
          <c:showPercent val="0"/>
          <c:showBubbleSize val="0"/>
          <c:showLeaderLines val="0"/>
        </c:dLbls>
        <c:firstSliceAng val="0"/>
        <c:holeSize val="7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1"/>
    <c:plotArea>
      <c:layout>
        <c:manualLayout>
          <c:layoutTarget val="inner"/>
          <c:xMode val="edge"/>
          <c:yMode val="edge"/>
          <c:x val="0.101414086941068"/>
          <c:y val="0.101427338820773"/>
          <c:w val="0.79717182611786397"/>
          <c:h val="0.79714593516062804"/>
        </c:manualLayout>
      </c:layout>
      <c:doughnutChart>
        <c:varyColors val="0"/>
        <c:ser>
          <c:idx val="0"/>
          <c:order val="0"/>
          <c:tx>
            <c:strRef>
              <c:f>Sheet1!$B$1</c:f>
              <c:strCache>
                <c:ptCount val="1"/>
                <c:pt idx="0">
                  <c:v>Sales</c:v>
                </c:pt>
              </c:strCache>
            </c:strRef>
          </c:tx>
          <c:spPr>
            <a:solidFill>
              <a:schemeClr val="accent1"/>
            </a:solidFill>
            <a:ln w="19050">
              <a:noFill/>
            </a:ln>
            <a:effectLst/>
          </c:spPr>
          <c:dPt>
            <c:idx val="0"/>
            <c:bubble3D val="0"/>
            <c:spPr>
              <a:solidFill>
                <a:schemeClr val="accent3">
                  <a:lumMod val="40000"/>
                  <a:lumOff val="60000"/>
                </a:schemeClr>
              </a:solidFill>
              <a:ln w="19050">
                <a:noFill/>
              </a:ln>
              <a:effectLst/>
            </c:spPr>
            <c:extLst xmlns:c16r2="http://schemas.microsoft.com/office/drawing/2015/06/chart">
              <c:ext xmlns:c16="http://schemas.microsoft.com/office/drawing/2014/chart" uri="{C3380CC4-5D6E-409C-BE32-E72D297353CC}">
                <c16:uniqueId val="{00000001-77C9-4DDB-9985-D7A56F4592A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77C9-4DDB-9985-D7A56F4592AF}"/>
              </c:ext>
            </c:extLst>
          </c:dPt>
          <c:dLbls>
            <c:dLbl>
              <c:idx val="0"/>
              <c:layout>
                <c:manualLayout>
                  <c:x val="-0.41676018498829498"/>
                  <c:y val="-2.6704217151470901E-2"/>
                </c:manualLayout>
              </c:layout>
              <c:tx>
                <c:rich>
                  <a:bodyPr rot="0" spcFirstLastPara="1" vertOverflow="ellipsis" vert="horz" wrap="none" lIns="0" tIns="0" rIns="0" bIns="182880" anchor="ctr" anchorCtr="1">
                    <a:noAutofit/>
                  </a:bodyPr>
                  <a:lstStyle/>
                  <a:p>
                    <a:pPr>
                      <a:defRPr sz="3200" b="0" i="0" u="none" strike="noStrike" kern="1200" spc="-150" baseline="0">
                        <a:solidFill>
                          <a:schemeClr val="accent1">
                            <a:lumMod val="20000"/>
                            <a:lumOff val="80000"/>
                          </a:schemeClr>
                        </a:solidFill>
                        <a:latin typeface="+mn-lt"/>
                        <a:ea typeface="+mn-ea"/>
                        <a:cs typeface="+mn-cs"/>
                      </a:defRPr>
                    </a:pPr>
                    <a:r>
                      <a:rPr lang="en-US" dirty="0" smtClean="0"/>
                      <a:t>methods</a:t>
                    </a:r>
                    <a:endParaRPr lang="en-US" dirty="0"/>
                  </a:p>
                </c:rich>
              </c:tx>
              <c:numFmt formatCode="0%" sourceLinked="0"/>
              <c:spPr>
                <a:noFill/>
                <a:ln>
                  <a:noFill/>
                </a:ln>
                <a:effectLst/>
              </c:spPr>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77C9-4DDB-9985-D7A56F4592AF}"/>
                </c:ext>
                <c:ext xmlns:c15="http://schemas.microsoft.com/office/drawing/2012/chart" uri="{CE6537A1-D6FC-4f65-9D91-7224C49458BB}">
                  <c15:layout>
                    <c:manualLayout>
                      <c:w val="0.533163173070147"/>
                      <c:h val="0.359555546840147"/>
                    </c:manualLayout>
                  </c15:layout>
                </c:ext>
              </c:extLst>
            </c:dLbl>
            <c:dLbl>
              <c:idx val="1"/>
              <c:delete val="1"/>
              <c:extLst xmlns:c16r2="http://schemas.microsoft.com/office/drawing/2015/06/chart">
                <c:ext xmlns:c16="http://schemas.microsoft.com/office/drawing/2014/chart" uri="{C3380CC4-5D6E-409C-BE32-E72D297353CC}">
                  <c16:uniqueId val="{00000003-77C9-4DDB-9985-D7A56F4592AF}"/>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lumMod val="20000"/>
                        <a:lumOff val="80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extLst>
          </c:dLbls>
          <c:cat>
            <c:strRef>
              <c:f>Sheet1!$A$2:$A$3</c:f>
              <c:strCache>
                <c:ptCount val="2"/>
                <c:pt idx="0">
                  <c:v>Enter your Number</c:v>
                </c:pt>
                <c:pt idx="1">
                  <c:v>Formual =100%-B2</c:v>
                </c:pt>
              </c:strCache>
            </c:strRef>
          </c:cat>
          <c:val>
            <c:numRef>
              <c:f>Sheet1!$B$2:$B$3</c:f>
              <c:numCache>
                <c:formatCode>0%</c:formatCode>
                <c:ptCount val="2"/>
                <c:pt idx="0">
                  <c:v>0.5</c:v>
                </c:pt>
                <c:pt idx="1">
                  <c:v>0.5</c:v>
                </c:pt>
              </c:numCache>
            </c:numRef>
          </c:val>
          <c:extLst xmlns:c16r2="http://schemas.microsoft.com/office/drawing/2015/06/chart">
            <c:ext xmlns:c16="http://schemas.microsoft.com/office/drawing/2014/chart" uri="{C3380CC4-5D6E-409C-BE32-E72D297353CC}">
              <c16:uniqueId val="{00000004-77C9-4DDB-9985-D7A56F4592AF}"/>
            </c:ext>
          </c:extLst>
        </c:ser>
        <c:dLbls>
          <c:showLegendKey val="0"/>
          <c:showVal val="0"/>
          <c:showCatName val="0"/>
          <c:showSerName val="0"/>
          <c:showPercent val="0"/>
          <c:showBubbleSize val="0"/>
          <c:showLeaderLines val="0"/>
        </c:dLbls>
        <c:firstSliceAng val="0"/>
        <c:holeSize val="7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1"/>
    <c:plotArea>
      <c:layout>
        <c:manualLayout>
          <c:layoutTarget val="inner"/>
          <c:xMode val="edge"/>
          <c:yMode val="edge"/>
          <c:x val="0.101414086941068"/>
          <c:y val="0.101427338820773"/>
          <c:w val="0.79717182611786397"/>
          <c:h val="0.79714593516062804"/>
        </c:manualLayout>
      </c:layout>
      <c:doughnutChart>
        <c:varyColors val="0"/>
        <c:ser>
          <c:idx val="0"/>
          <c:order val="0"/>
          <c:tx>
            <c:strRef>
              <c:f>Sheet1!$B$1</c:f>
              <c:strCache>
                <c:ptCount val="1"/>
                <c:pt idx="0">
                  <c:v>Sales</c:v>
                </c:pt>
              </c:strCache>
            </c:strRef>
          </c:tx>
          <c:spPr>
            <a:solidFill>
              <a:schemeClr val="accent1"/>
            </a:solidFill>
            <a:ln w="19050">
              <a:noFill/>
            </a:ln>
            <a:effectLst/>
          </c:spPr>
          <c:dPt>
            <c:idx val="0"/>
            <c:bubble3D val="0"/>
            <c:spPr>
              <a:solidFill>
                <a:schemeClr val="accent3">
                  <a:lumMod val="40000"/>
                  <a:lumOff val="60000"/>
                </a:schemeClr>
              </a:solidFill>
              <a:ln w="19050">
                <a:noFill/>
              </a:ln>
              <a:effectLst/>
            </c:spPr>
            <c:extLst xmlns:c16r2="http://schemas.microsoft.com/office/drawing/2015/06/chart">
              <c:ext xmlns:c16="http://schemas.microsoft.com/office/drawing/2014/chart" uri="{C3380CC4-5D6E-409C-BE32-E72D297353CC}">
                <c16:uniqueId val="{00000001-2AA2-4C10-B60C-6985E142A491}"/>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2AA2-4C10-B60C-6985E142A491}"/>
              </c:ext>
            </c:extLst>
          </c:dPt>
          <c:dLbls>
            <c:dLbl>
              <c:idx val="0"/>
              <c:layout>
                <c:manualLayout>
                  <c:x val="-0.37038208892174501"/>
                  <c:y val="0.23004220738098599"/>
                </c:manualLayout>
              </c:layout>
              <c:tx>
                <c:rich>
                  <a:bodyPr rot="0" spcFirstLastPara="1" vertOverflow="ellipsis" vert="horz" wrap="none" lIns="0" tIns="0" rIns="0" bIns="182880" anchor="ctr" anchorCtr="1">
                    <a:noAutofit/>
                  </a:bodyPr>
                  <a:lstStyle/>
                  <a:p>
                    <a:pPr>
                      <a:defRPr sz="3200" b="0" i="0" u="none" strike="noStrike" kern="1200" spc="-150" baseline="0">
                        <a:solidFill>
                          <a:schemeClr val="accent1">
                            <a:lumMod val="20000"/>
                            <a:lumOff val="80000"/>
                          </a:schemeClr>
                        </a:solidFill>
                        <a:latin typeface="+mn-lt"/>
                        <a:ea typeface="+mn-ea"/>
                        <a:cs typeface="+mn-cs"/>
                      </a:defRPr>
                    </a:pPr>
                    <a:r>
                      <a:rPr lang="en-US" dirty="0" smtClean="0"/>
                      <a:t>introduction</a:t>
                    </a:r>
                    <a:endParaRPr lang="en-US" dirty="0"/>
                  </a:p>
                </c:rich>
              </c:tx>
              <c:numFmt formatCode="0%" sourceLinked="0"/>
              <c:spPr>
                <a:noFill/>
                <a:ln>
                  <a:noFill/>
                </a:ln>
                <a:effectLst/>
              </c:spPr>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2AA2-4C10-B60C-6985E142A491}"/>
                </c:ext>
                <c:ext xmlns:c15="http://schemas.microsoft.com/office/drawing/2012/chart" uri="{CE6537A1-D6FC-4f65-9D91-7224C49458BB}">
                  <c15:layout>
                    <c:manualLayout>
                      <c:w val="0.533163173070147"/>
                      <c:h val="0.359555546840147"/>
                    </c:manualLayout>
                  </c15:layout>
                </c:ext>
              </c:extLst>
            </c:dLbl>
            <c:dLbl>
              <c:idx val="1"/>
              <c:delete val="1"/>
              <c:extLst xmlns:c16r2="http://schemas.microsoft.com/office/drawing/2015/06/chart">
                <c:ext xmlns:c16="http://schemas.microsoft.com/office/drawing/2014/chart" uri="{C3380CC4-5D6E-409C-BE32-E72D297353CC}">
                  <c16:uniqueId val="{00000003-2AA2-4C10-B60C-6985E142A491}"/>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lumMod val="20000"/>
                        <a:lumOff val="80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extLst>
          </c:dLbls>
          <c:cat>
            <c:strRef>
              <c:f>Sheet1!$A$2:$A$3</c:f>
              <c:strCache>
                <c:ptCount val="2"/>
                <c:pt idx="0">
                  <c:v>Enter your Number</c:v>
                </c:pt>
                <c:pt idx="1">
                  <c:v>Formual =100%-B2</c:v>
                </c:pt>
              </c:strCache>
            </c:strRef>
          </c:cat>
          <c:val>
            <c:numRef>
              <c:f>Sheet1!$B$2:$B$3</c:f>
              <c:numCache>
                <c:formatCode>0%</c:formatCode>
                <c:ptCount val="2"/>
                <c:pt idx="0">
                  <c:v>0.25</c:v>
                </c:pt>
                <c:pt idx="1">
                  <c:v>0.75</c:v>
                </c:pt>
              </c:numCache>
            </c:numRef>
          </c:val>
          <c:extLst xmlns:c16r2="http://schemas.microsoft.com/office/drawing/2015/06/chart">
            <c:ext xmlns:c16="http://schemas.microsoft.com/office/drawing/2014/chart" uri="{C3380CC4-5D6E-409C-BE32-E72D297353CC}">
              <c16:uniqueId val="{00000004-2AA2-4C10-B60C-6985E142A491}"/>
            </c:ext>
          </c:extLst>
        </c:ser>
        <c:dLbls>
          <c:showLegendKey val="0"/>
          <c:showVal val="0"/>
          <c:showCatName val="0"/>
          <c:showSerName val="0"/>
          <c:showPercent val="0"/>
          <c:showBubbleSize val="0"/>
          <c:showLeaderLines val="0"/>
        </c:dLbls>
        <c:firstSliceAng val="0"/>
        <c:holeSize val="7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1"/>
    <c:plotArea>
      <c:layout>
        <c:manualLayout>
          <c:layoutTarget val="inner"/>
          <c:xMode val="edge"/>
          <c:yMode val="edge"/>
          <c:x val="0.101414086941068"/>
          <c:y val="0.101427338820773"/>
          <c:w val="0.79717182611786397"/>
          <c:h val="0.79714593516062804"/>
        </c:manualLayout>
      </c:layout>
      <c:doughnutChart>
        <c:varyColors val="0"/>
        <c:ser>
          <c:idx val="0"/>
          <c:order val="0"/>
          <c:tx>
            <c:strRef>
              <c:f>Sheet1!$B$1</c:f>
              <c:strCache>
                <c:ptCount val="1"/>
                <c:pt idx="0">
                  <c:v>Sales</c:v>
                </c:pt>
              </c:strCache>
            </c:strRef>
          </c:tx>
          <c:spPr>
            <a:solidFill>
              <a:schemeClr val="accent1"/>
            </a:solidFill>
            <a:ln w="19050">
              <a:noFill/>
            </a:ln>
            <a:effectLst/>
          </c:spPr>
          <c:dPt>
            <c:idx val="0"/>
            <c:bubble3D val="0"/>
            <c:spPr>
              <a:solidFill>
                <a:schemeClr val="accent3">
                  <a:lumMod val="40000"/>
                  <a:lumOff val="60000"/>
                </a:schemeClr>
              </a:solidFill>
              <a:ln w="19050">
                <a:noFill/>
              </a:ln>
              <a:effectLst/>
            </c:spPr>
            <c:extLst xmlns:c16r2="http://schemas.microsoft.com/office/drawing/2015/06/chart">
              <c:ext xmlns:c16="http://schemas.microsoft.com/office/drawing/2014/chart" uri="{C3380CC4-5D6E-409C-BE32-E72D297353CC}">
                <c16:uniqueId val="{00000001-0145-4DB6-B8FD-5F83B63AEE7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0145-4DB6-B8FD-5F83B63AEE7F}"/>
              </c:ext>
            </c:extLst>
          </c:dPt>
          <c:dLbls>
            <c:dLbl>
              <c:idx val="0"/>
              <c:layout>
                <c:manualLayout>
                  <c:x val="-0.29515596528469201"/>
                  <c:y val="-0.256507657765356"/>
                </c:manualLayout>
              </c:layout>
              <c:tx>
                <c:rich>
                  <a:bodyPr rot="0" spcFirstLastPara="1" vertOverflow="ellipsis" vert="horz" wrap="none" lIns="0" tIns="0" rIns="0" bIns="182880" anchor="ctr" anchorCtr="1">
                    <a:noAutofit/>
                  </a:bodyPr>
                  <a:lstStyle/>
                  <a:p>
                    <a:pPr>
                      <a:defRPr sz="3200" b="0" i="0" u="none" strike="noStrike" kern="1200" spc="-150" baseline="0">
                        <a:solidFill>
                          <a:schemeClr val="accent1">
                            <a:lumMod val="20000"/>
                            <a:lumOff val="80000"/>
                          </a:schemeClr>
                        </a:solidFill>
                        <a:latin typeface="+mn-lt"/>
                        <a:ea typeface="+mn-ea"/>
                        <a:cs typeface="+mn-cs"/>
                      </a:defRPr>
                    </a:pPr>
                    <a:r>
                      <a:rPr lang="en-US" dirty="0" smtClean="0"/>
                      <a:t>results</a:t>
                    </a:r>
                    <a:endParaRPr lang="en-US" dirty="0"/>
                  </a:p>
                </c:rich>
              </c:tx>
              <c:numFmt formatCode="0%" sourceLinked="0"/>
              <c:spPr>
                <a:noFill/>
                <a:ln>
                  <a:noFill/>
                </a:ln>
                <a:effectLst/>
              </c:spPr>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0145-4DB6-B8FD-5F83B63AEE7F}"/>
                </c:ext>
                <c:ext xmlns:c15="http://schemas.microsoft.com/office/drawing/2012/chart" uri="{CE6537A1-D6FC-4f65-9D91-7224C49458BB}">
                  <c15:layout>
                    <c:manualLayout>
                      <c:w val="0.533163173070147"/>
                      <c:h val="0.359555546840147"/>
                    </c:manualLayout>
                  </c15:layout>
                </c:ext>
              </c:extLst>
            </c:dLbl>
            <c:dLbl>
              <c:idx val="1"/>
              <c:delete val="1"/>
              <c:extLst xmlns:c16r2="http://schemas.microsoft.com/office/drawing/2015/06/chart">
                <c:ext xmlns:c16="http://schemas.microsoft.com/office/drawing/2014/chart" uri="{C3380CC4-5D6E-409C-BE32-E72D297353CC}">
                  <c16:uniqueId val="{00000003-0145-4DB6-B8FD-5F83B63AEE7F}"/>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lumMod val="20000"/>
                        <a:lumOff val="80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extLst>
          </c:dLbls>
          <c:cat>
            <c:strRef>
              <c:f>Sheet1!$A$2:$A$3</c:f>
              <c:strCache>
                <c:ptCount val="2"/>
                <c:pt idx="0">
                  <c:v>Enter your Number</c:v>
                </c:pt>
                <c:pt idx="1">
                  <c:v>Formual =100% -B2</c:v>
                </c:pt>
              </c:strCache>
            </c:strRef>
          </c:cat>
          <c:val>
            <c:numRef>
              <c:f>Sheet1!$B$2:$B$3</c:f>
              <c:numCache>
                <c:formatCode>0%</c:formatCode>
                <c:ptCount val="2"/>
                <c:pt idx="0">
                  <c:v>0.75</c:v>
                </c:pt>
                <c:pt idx="1">
                  <c:v>0.25</c:v>
                </c:pt>
              </c:numCache>
            </c:numRef>
          </c:val>
          <c:extLst xmlns:c16r2="http://schemas.microsoft.com/office/drawing/2015/06/chart">
            <c:ext xmlns:c16="http://schemas.microsoft.com/office/drawing/2014/chart" uri="{C3380CC4-5D6E-409C-BE32-E72D297353CC}">
              <c16:uniqueId val="{00000004-0145-4DB6-B8FD-5F83B63AEE7F}"/>
            </c:ext>
          </c:extLst>
        </c:ser>
        <c:dLbls>
          <c:showLegendKey val="0"/>
          <c:showVal val="0"/>
          <c:showCatName val="0"/>
          <c:showSerName val="0"/>
          <c:showPercent val="0"/>
          <c:showBubbleSize val="0"/>
          <c:showLeaderLines val="0"/>
        </c:dLbls>
        <c:firstSliceAng val="0"/>
        <c:holeSize val="7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1"/>
    <c:plotArea>
      <c:layout>
        <c:manualLayout>
          <c:layoutTarget val="inner"/>
          <c:xMode val="edge"/>
          <c:yMode val="edge"/>
          <c:x val="0.101414086941068"/>
          <c:y val="0.101427338820773"/>
          <c:w val="0.79717182611786397"/>
          <c:h val="0.79714593516062804"/>
        </c:manualLayout>
      </c:layout>
      <c:doughnutChart>
        <c:varyColors val="0"/>
        <c:ser>
          <c:idx val="0"/>
          <c:order val="0"/>
          <c:tx>
            <c:strRef>
              <c:f>Sheet1!$B$1</c:f>
              <c:strCache>
                <c:ptCount val="1"/>
                <c:pt idx="0">
                  <c:v>Sales</c:v>
                </c:pt>
              </c:strCache>
            </c:strRef>
          </c:tx>
          <c:spPr>
            <a:solidFill>
              <a:schemeClr val="accent1"/>
            </a:solidFill>
            <a:ln w="19050">
              <a:noFill/>
            </a:ln>
            <a:effectLst/>
          </c:spPr>
          <c:dPt>
            <c:idx val="0"/>
            <c:bubble3D val="0"/>
            <c:spPr>
              <a:solidFill>
                <a:schemeClr val="accent3">
                  <a:lumMod val="40000"/>
                  <a:lumOff val="60000"/>
                </a:schemeClr>
              </a:solidFill>
              <a:ln w="19050">
                <a:noFill/>
              </a:ln>
              <a:effectLst/>
            </c:spPr>
            <c:extLst xmlns:c16r2="http://schemas.microsoft.com/office/drawing/2015/06/chart">
              <c:ext xmlns:c16="http://schemas.microsoft.com/office/drawing/2014/chart" uri="{C3380CC4-5D6E-409C-BE32-E72D297353CC}">
                <c16:uniqueId val="{00000001-77C9-4DDB-9985-D7A56F4592A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77C9-4DDB-9985-D7A56F4592AF}"/>
              </c:ext>
            </c:extLst>
          </c:dPt>
          <c:dLbls>
            <c:dLbl>
              <c:idx val="0"/>
              <c:layout>
                <c:manualLayout>
                  <c:x val="-0.41676018498829498"/>
                  <c:y val="-1.48540268836029E-2"/>
                </c:manualLayout>
              </c:layout>
              <c:tx>
                <c:rich>
                  <a:bodyPr rot="0" spcFirstLastPara="1" vertOverflow="ellipsis" vert="horz" wrap="none" lIns="0" tIns="0" rIns="0" bIns="182880" anchor="ctr" anchorCtr="1">
                    <a:noAutofit/>
                  </a:bodyPr>
                  <a:lstStyle/>
                  <a:p>
                    <a:pPr>
                      <a:defRPr sz="3200" b="0" i="0" u="none" strike="noStrike" kern="1200" spc="-150" baseline="0">
                        <a:solidFill>
                          <a:schemeClr val="accent1">
                            <a:lumMod val="20000"/>
                            <a:lumOff val="80000"/>
                          </a:schemeClr>
                        </a:solidFill>
                        <a:latin typeface="+mn-lt"/>
                        <a:ea typeface="+mn-ea"/>
                        <a:cs typeface="+mn-cs"/>
                      </a:defRPr>
                    </a:pPr>
                    <a:r>
                      <a:rPr lang="en-US" dirty="0" smtClean="0"/>
                      <a:t>methods</a:t>
                    </a:r>
                    <a:endParaRPr lang="en-US" dirty="0"/>
                  </a:p>
                </c:rich>
              </c:tx>
              <c:numFmt formatCode="0%" sourceLinked="0"/>
              <c:spPr>
                <a:noFill/>
                <a:ln>
                  <a:noFill/>
                </a:ln>
                <a:effectLst/>
              </c:spPr>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77C9-4DDB-9985-D7A56F4592AF}"/>
                </c:ext>
                <c:ext xmlns:c15="http://schemas.microsoft.com/office/drawing/2012/chart" uri="{CE6537A1-D6FC-4f65-9D91-7224C49458BB}">
                  <c15:layout>
                    <c:manualLayout>
                      <c:w val="0.533163173070147"/>
                      <c:h val="0.359555546840147"/>
                    </c:manualLayout>
                  </c15:layout>
                </c:ext>
              </c:extLst>
            </c:dLbl>
            <c:dLbl>
              <c:idx val="1"/>
              <c:delete val="1"/>
              <c:extLst xmlns:c16r2="http://schemas.microsoft.com/office/drawing/2015/06/chart">
                <c:ext xmlns:c16="http://schemas.microsoft.com/office/drawing/2014/chart" uri="{C3380CC4-5D6E-409C-BE32-E72D297353CC}">
                  <c16:uniqueId val="{00000003-77C9-4DDB-9985-D7A56F4592AF}"/>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lumMod val="20000"/>
                        <a:lumOff val="80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extLst>
          </c:dLbls>
          <c:cat>
            <c:strRef>
              <c:f>Sheet1!$A$2:$A$3</c:f>
              <c:strCache>
                <c:ptCount val="2"/>
                <c:pt idx="0">
                  <c:v>Enter your Number</c:v>
                </c:pt>
                <c:pt idx="1">
                  <c:v>Formual =100%-B2</c:v>
                </c:pt>
              </c:strCache>
            </c:strRef>
          </c:cat>
          <c:val>
            <c:numRef>
              <c:f>Sheet1!$B$2:$B$3</c:f>
              <c:numCache>
                <c:formatCode>0%</c:formatCode>
                <c:ptCount val="2"/>
                <c:pt idx="0">
                  <c:v>0.5</c:v>
                </c:pt>
                <c:pt idx="1">
                  <c:v>0.5</c:v>
                </c:pt>
              </c:numCache>
            </c:numRef>
          </c:val>
          <c:extLst xmlns:c16r2="http://schemas.microsoft.com/office/drawing/2015/06/chart">
            <c:ext xmlns:c16="http://schemas.microsoft.com/office/drawing/2014/chart" uri="{C3380CC4-5D6E-409C-BE32-E72D297353CC}">
              <c16:uniqueId val="{00000004-77C9-4DDB-9985-D7A56F4592AF}"/>
            </c:ext>
          </c:extLst>
        </c:ser>
        <c:dLbls>
          <c:showLegendKey val="0"/>
          <c:showVal val="0"/>
          <c:showCatName val="0"/>
          <c:showSerName val="0"/>
          <c:showPercent val="0"/>
          <c:showBubbleSize val="0"/>
          <c:showLeaderLines val="0"/>
        </c:dLbls>
        <c:firstSliceAng val="0"/>
        <c:holeSize val="7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1"/>
    <c:plotArea>
      <c:layout>
        <c:manualLayout>
          <c:layoutTarget val="inner"/>
          <c:xMode val="edge"/>
          <c:yMode val="edge"/>
          <c:x val="0.101414086941068"/>
          <c:y val="0.101427338820773"/>
          <c:w val="0.79717182611786397"/>
          <c:h val="0.79714593516062804"/>
        </c:manualLayout>
      </c:layout>
      <c:doughnutChart>
        <c:varyColors val="0"/>
        <c:ser>
          <c:idx val="0"/>
          <c:order val="0"/>
          <c:tx>
            <c:strRef>
              <c:f>Sheet1!$B$1</c:f>
              <c:strCache>
                <c:ptCount val="1"/>
                <c:pt idx="0">
                  <c:v>Sales</c:v>
                </c:pt>
              </c:strCache>
            </c:strRef>
          </c:tx>
          <c:spPr>
            <a:solidFill>
              <a:schemeClr val="accent1"/>
            </a:solidFill>
            <a:ln w="19050">
              <a:noFill/>
            </a:ln>
            <a:effectLst/>
          </c:spPr>
          <c:dPt>
            <c:idx val="0"/>
            <c:bubble3D val="0"/>
            <c:spPr>
              <a:solidFill>
                <a:schemeClr val="accent3">
                  <a:lumMod val="40000"/>
                  <a:lumOff val="60000"/>
                </a:schemeClr>
              </a:solidFill>
              <a:ln w="19050">
                <a:noFill/>
              </a:ln>
              <a:effectLst/>
            </c:spPr>
            <c:extLst xmlns:c16r2="http://schemas.microsoft.com/office/drawing/2015/06/chart">
              <c:ext xmlns:c16="http://schemas.microsoft.com/office/drawing/2014/chart" uri="{C3380CC4-5D6E-409C-BE32-E72D297353CC}">
                <c16:uniqueId val="{00000001-6FED-4C89-BFEA-13A787BF5BF4}"/>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6FED-4C89-BFEA-13A787BF5BF4}"/>
              </c:ext>
            </c:extLst>
          </c:dPt>
          <c:dLbls>
            <c:dLbl>
              <c:idx val="0"/>
              <c:layout>
                <c:manualLayout>
                  <c:x val="-0.23347668216095599"/>
                  <c:y val="-0.31136554389033499"/>
                </c:manualLayout>
              </c:layout>
              <c:tx>
                <c:rich>
                  <a:bodyPr rot="0" spcFirstLastPara="1" vertOverflow="ellipsis" vert="horz" wrap="none" lIns="0" tIns="0" rIns="0" bIns="182880" anchor="ctr" anchorCtr="1">
                    <a:noAutofit/>
                  </a:bodyPr>
                  <a:lstStyle/>
                  <a:p>
                    <a:pPr>
                      <a:defRPr sz="3200" b="0" i="0" u="none" strike="noStrike" kern="1200" spc="-150" baseline="0">
                        <a:solidFill>
                          <a:schemeClr val="accent1">
                            <a:lumMod val="20000"/>
                            <a:lumOff val="80000"/>
                          </a:schemeClr>
                        </a:solidFill>
                        <a:latin typeface="+mn-lt"/>
                        <a:ea typeface="+mn-ea"/>
                        <a:cs typeface="+mn-cs"/>
                      </a:defRPr>
                    </a:pPr>
                    <a:r>
                      <a:rPr lang="en-US" dirty="0" smtClean="0"/>
                      <a:t>discussion</a:t>
                    </a:r>
                    <a:endParaRPr lang="en-US" dirty="0"/>
                  </a:p>
                </c:rich>
              </c:tx>
              <c:numFmt formatCode="0%" sourceLinked="0"/>
              <c:spPr>
                <a:noFill/>
                <a:ln>
                  <a:noFill/>
                </a:ln>
                <a:effectLst/>
              </c:spPr>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6FED-4C89-BFEA-13A787BF5BF4}"/>
                </c:ext>
                <c:ext xmlns:c15="http://schemas.microsoft.com/office/drawing/2012/chart" uri="{CE6537A1-D6FC-4f65-9D91-7224C49458BB}">
                  <c15:layout>
                    <c:manualLayout>
                      <c:w val="0.533163173070147"/>
                      <c:h val="0.359555546840147"/>
                    </c:manualLayout>
                  </c15:layout>
                </c:ext>
              </c:extLst>
            </c:dLbl>
            <c:dLbl>
              <c:idx val="1"/>
              <c:delete val="1"/>
              <c:extLst xmlns:c16r2="http://schemas.microsoft.com/office/drawing/2015/06/chart">
                <c:ext xmlns:c16="http://schemas.microsoft.com/office/drawing/2014/chart" uri="{C3380CC4-5D6E-409C-BE32-E72D297353CC}">
                  <c16:uniqueId val="{00000003-6FED-4C89-BFEA-13A787BF5BF4}"/>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lumMod val="20000"/>
                        <a:lumOff val="80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extLst>
          </c:dLbls>
          <c:cat>
            <c:strRef>
              <c:f>Sheet1!$A$2:$A$3</c:f>
              <c:strCache>
                <c:ptCount val="2"/>
                <c:pt idx="0">
                  <c:v>Enter your Number</c:v>
                </c:pt>
                <c:pt idx="1">
                  <c:v>Formual =100%-B2</c:v>
                </c:pt>
              </c:strCache>
            </c:strRef>
          </c:cat>
          <c:val>
            <c:numRef>
              <c:f>Sheet1!$B$2:$B$3</c:f>
              <c:numCache>
                <c:formatCode>0%</c:formatCode>
                <c:ptCount val="2"/>
                <c:pt idx="0">
                  <c:v>0.87</c:v>
                </c:pt>
                <c:pt idx="1">
                  <c:v>0.13</c:v>
                </c:pt>
              </c:numCache>
            </c:numRef>
          </c:val>
          <c:extLst xmlns:c16r2="http://schemas.microsoft.com/office/drawing/2015/06/chart">
            <c:ext xmlns:c16="http://schemas.microsoft.com/office/drawing/2014/chart" uri="{C3380CC4-5D6E-409C-BE32-E72D297353CC}">
              <c16:uniqueId val="{00000004-6FED-4C89-BFEA-13A787BF5BF4}"/>
            </c:ext>
          </c:extLst>
        </c:ser>
        <c:dLbls>
          <c:showLegendKey val="0"/>
          <c:showVal val="0"/>
          <c:showCatName val="0"/>
          <c:showSerName val="0"/>
          <c:showPercent val="0"/>
          <c:showBubbleSize val="0"/>
          <c:showLeaderLines val="0"/>
        </c:dLbls>
        <c:firstSliceAng val="0"/>
        <c:holeSize val="7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1"/>
    <c:plotArea>
      <c:layout>
        <c:manualLayout>
          <c:layoutTarget val="inner"/>
          <c:xMode val="edge"/>
          <c:yMode val="edge"/>
          <c:x val="0.101414086941068"/>
          <c:y val="0.101427338820773"/>
          <c:w val="0.79717182611786397"/>
          <c:h val="0.79714593516062804"/>
        </c:manualLayout>
      </c:layout>
      <c:doughnutChart>
        <c:varyColors val="0"/>
        <c:ser>
          <c:idx val="0"/>
          <c:order val="0"/>
          <c:tx>
            <c:strRef>
              <c:f>Sheet1!$B$1</c:f>
              <c:strCache>
                <c:ptCount val="1"/>
                <c:pt idx="0">
                  <c:v>Sales</c:v>
                </c:pt>
              </c:strCache>
            </c:strRef>
          </c:tx>
          <c:spPr>
            <a:solidFill>
              <a:schemeClr val="accent1"/>
            </a:solidFill>
            <a:ln w="19050">
              <a:noFill/>
            </a:ln>
            <a:effectLst/>
          </c:spPr>
          <c:dPt>
            <c:idx val="0"/>
            <c:bubble3D val="0"/>
            <c:spPr>
              <a:solidFill>
                <a:schemeClr val="accent3">
                  <a:lumMod val="40000"/>
                  <a:lumOff val="60000"/>
                </a:schemeClr>
              </a:solidFill>
              <a:ln w="19050">
                <a:noFill/>
              </a:ln>
              <a:effectLst/>
            </c:spPr>
            <c:extLst xmlns:c16r2="http://schemas.microsoft.com/office/drawing/2015/06/chart">
              <c:ext xmlns:c16="http://schemas.microsoft.com/office/drawing/2014/chart" uri="{C3380CC4-5D6E-409C-BE32-E72D297353CC}">
                <c16:uniqueId val="{00000001-2AA2-4C10-B60C-6985E142A491}"/>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2AA2-4C10-B60C-6985E142A491}"/>
              </c:ext>
            </c:extLst>
          </c:dPt>
          <c:dLbls>
            <c:dLbl>
              <c:idx val="0"/>
              <c:layout>
                <c:manualLayout>
                  <c:x val="-0.33551040236561402"/>
                  <c:y val="0.23004220738098599"/>
                </c:manualLayout>
              </c:layout>
              <c:tx>
                <c:rich>
                  <a:bodyPr rot="0" spcFirstLastPara="1" vertOverflow="ellipsis" vert="horz" wrap="none" lIns="0" tIns="0" rIns="0" bIns="182880" anchor="ctr" anchorCtr="1">
                    <a:noAutofit/>
                  </a:bodyPr>
                  <a:lstStyle/>
                  <a:p>
                    <a:pPr>
                      <a:defRPr sz="3200" b="0" i="0" u="none" strike="noStrike" kern="1200" spc="-150" baseline="0">
                        <a:solidFill>
                          <a:schemeClr val="accent1">
                            <a:lumMod val="20000"/>
                            <a:lumOff val="80000"/>
                          </a:schemeClr>
                        </a:solidFill>
                        <a:latin typeface="+mn-lt"/>
                        <a:ea typeface="+mn-ea"/>
                        <a:cs typeface="+mn-cs"/>
                      </a:defRPr>
                    </a:pPr>
                    <a:r>
                      <a:rPr lang="en-US" dirty="0" smtClean="0"/>
                      <a:t>introduction</a:t>
                    </a:r>
                    <a:endParaRPr lang="en-US" dirty="0"/>
                  </a:p>
                </c:rich>
              </c:tx>
              <c:numFmt formatCode="0%" sourceLinked="0"/>
              <c:spPr>
                <a:noFill/>
                <a:ln>
                  <a:noFill/>
                </a:ln>
                <a:effectLst/>
              </c:spPr>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2AA2-4C10-B60C-6985E142A491}"/>
                </c:ext>
                <c:ext xmlns:c15="http://schemas.microsoft.com/office/drawing/2012/chart" uri="{CE6537A1-D6FC-4f65-9D91-7224C49458BB}">
                  <c15:layout>
                    <c:manualLayout>
                      <c:w val="0.533163173070147"/>
                      <c:h val="0.359555546840147"/>
                    </c:manualLayout>
                  </c15:layout>
                </c:ext>
              </c:extLst>
            </c:dLbl>
            <c:dLbl>
              <c:idx val="1"/>
              <c:delete val="1"/>
              <c:extLst xmlns:c16r2="http://schemas.microsoft.com/office/drawing/2015/06/chart">
                <c:ext xmlns:c16="http://schemas.microsoft.com/office/drawing/2014/chart" uri="{C3380CC4-5D6E-409C-BE32-E72D297353CC}">
                  <c16:uniqueId val="{00000003-2AA2-4C10-B60C-6985E142A491}"/>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lumMod val="20000"/>
                        <a:lumOff val="80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extLst>
          </c:dLbls>
          <c:cat>
            <c:strRef>
              <c:f>Sheet1!$A$2:$A$3</c:f>
              <c:strCache>
                <c:ptCount val="2"/>
                <c:pt idx="0">
                  <c:v>Enter your Number</c:v>
                </c:pt>
                <c:pt idx="1">
                  <c:v>Formual =100%-B2</c:v>
                </c:pt>
              </c:strCache>
            </c:strRef>
          </c:cat>
          <c:val>
            <c:numRef>
              <c:f>Sheet1!$B$2:$B$3</c:f>
              <c:numCache>
                <c:formatCode>0%</c:formatCode>
                <c:ptCount val="2"/>
                <c:pt idx="0">
                  <c:v>0.25</c:v>
                </c:pt>
                <c:pt idx="1">
                  <c:v>0.75</c:v>
                </c:pt>
              </c:numCache>
            </c:numRef>
          </c:val>
          <c:extLst xmlns:c16r2="http://schemas.microsoft.com/office/drawing/2015/06/chart">
            <c:ext xmlns:c16="http://schemas.microsoft.com/office/drawing/2014/chart" uri="{C3380CC4-5D6E-409C-BE32-E72D297353CC}">
              <c16:uniqueId val="{00000004-2AA2-4C10-B60C-6985E142A491}"/>
            </c:ext>
          </c:extLst>
        </c:ser>
        <c:dLbls>
          <c:showLegendKey val="0"/>
          <c:showVal val="0"/>
          <c:showCatName val="0"/>
          <c:showSerName val="0"/>
          <c:showPercent val="0"/>
          <c:showBubbleSize val="0"/>
          <c:showLeaderLines val="0"/>
        </c:dLbls>
        <c:firstSliceAng val="0"/>
        <c:holeSize val="7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1"/>
    <c:plotArea>
      <c:layout>
        <c:manualLayout>
          <c:layoutTarget val="inner"/>
          <c:xMode val="edge"/>
          <c:yMode val="edge"/>
          <c:x val="0.101414086941068"/>
          <c:y val="0.101427338820773"/>
          <c:w val="0.79717182611786397"/>
          <c:h val="0.79714593516062804"/>
        </c:manualLayout>
      </c:layout>
      <c:doughnutChart>
        <c:varyColors val="0"/>
        <c:ser>
          <c:idx val="0"/>
          <c:order val="0"/>
          <c:tx>
            <c:strRef>
              <c:f>Sheet1!$B$1</c:f>
              <c:strCache>
                <c:ptCount val="1"/>
                <c:pt idx="0">
                  <c:v>Sales</c:v>
                </c:pt>
              </c:strCache>
            </c:strRef>
          </c:tx>
          <c:spPr>
            <a:solidFill>
              <a:schemeClr val="accent1"/>
            </a:solidFill>
            <a:ln w="19050">
              <a:noFill/>
            </a:ln>
            <a:effectLst/>
          </c:spPr>
          <c:dPt>
            <c:idx val="0"/>
            <c:bubble3D val="0"/>
            <c:spPr>
              <a:solidFill>
                <a:schemeClr val="accent3">
                  <a:lumMod val="40000"/>
                  <a:lumOff val="60000"/>
                </a:schemeClr>
              </a:solidFill>
              <a:ln w="19050">
                <a:noFill/>
              </a:ln>
              <a:effectLst/>
            </c:spPr>
            <c:extLst xmlns:c16r2="http://schemas.microsoft.com/office/drawing/2015/06/chart">
              <c:ext xmlns:c16="http://schemas.microsoft.com/office/drawing/2014/chart" uri="{C3380CC4-5D6E-409C-BE32-E72D297353CC}">
                <c16:uniqueId val="{00000001-0145-4DB6-B8FD-5F83B63AEE7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0145-4DB6-B8FD-5F83B63AEE7F}"/>
              </c:ext>
            </c:extLst>
          </c:dPt>
          <c:dLbls>
            <c:dLbl>
              <c:idx val="0"/>
              <c:layout>
                <c:manualLayout>
                  <c:x val="-0.232530427244516"/>
                  <c:y val="-0.24487356412459399"/>
                </c:manualLayout>
              </c:layout>
              <c:tx>
                <c:rich>
                  <a:bodyPr rot="0" spcFirstLastPara="1" vertOverflow="ellipsis" vert="horz" wrap="none" lIns="0" tIns="0" rIns="0" bIns="182880" anchor="ctr" anchorCtr="1">
                    <a:noAutofit/>
                  </a:bodyPr>
                  <a:lstStyle/>
                  <a:p>
                    <a:pPr>
                      <a:defRPr sz="3200" b="0" i="0" u="none" strike="noStrike" kern="1200" spc="-150" baseline="0">
                        <a:solidFill>
                          <a:schemeClr val="accent1">
                            <a:lumMod val="20000"/>
                            <a:lumOff val="80000"/>
                          </a:schemeClr>
                        </a:solidFill>
                        <a:latin typeface="+mn-lt"/>
                        <a:ea typeface="+mn-ea"/>
                        <a:cs typeface="+mn-cs"/>
                      </a:defRPr>
                    </a:pPr>
                    <a:r>
                      <a:rPr lang="en-US" dirty="0" smtClean="0"/>
                      <a:t>results</a:t>
                    </a:r>
                    <a:endParaRPr lang="en-US" dirty="0"/>
                  </a:p>
                </c:rich>
              </c:tx>
              <c:numFmt formatCode="0%" sourceLinked="0"/>
              <c:spPr>
                <a:noFill/>
                <a:ln>
                  <a:noFill/>
                </a:ln>
                <a:effectLst/>
              </c:spPr>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0145-4DB6-B8FD-5F83B63AEE7F}"/>
                </c:ext>
                <c:ext xmlns:c15="http://schemas.microsoft.com/office/drawing/2012/chart" uri="{CE6537A1-D6FC-4f65-9D91-7224C49458BB}">
                  <c15:layout>
                    <c:manualLayout>
                      <c:w val="0.533163173070147"/>
                      <c:h val="0.359555546840147"/>
                    </c:manualLayout>
                  </c15:layout>
                </c:ext>
              </c:extLst>
            </c:dLbl>
            <c:dLbl>
              <c:idx val="1"/>
              <c:delete val="1"/>
              <c:extLst xmlns:c16r2="http://schemas.microsoft.com/office/drawing/2015/06/chart">
                <c:ext xmlns:c16="http://schemas.microsoft.com/office/drawing/2014/chart" uri="{C3380CC4-5D6E-409C-BE32-E72D297353CC}">
                  <c16:uniqueId val="{00000003-0145-4DB6-B8FD-5F83B63AEE7F}"/>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lumMod val="20000"/>
                        <a:lumOff val="80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extLst>
          </c:dLbls>
          <c:cat>
            <c:strRef>
              <c:f>Sheet1!$A$2:$A$3</c:f>
              <c:strCache>
                <c:ptCount val="2"/>
                <c:pt idx="0">
                  <c:v>Enter your Number</c:v>
                </c:pt>
                <c:pt idx="1">
                  <c:v>Formual =100% -B2</c:v>
                </c:pt>
              </c:strCache>
            </c:strRef>
          </c:cat>
          <c:val>
            <c:numRef>
              <c:f>Sheet1!$B$2:$B$3</c:f>
              <c:numCache>
                <c:formatCode>0%</c:formatCode>
                <c:ptCount val="2"/>
                <c:pt idx="0">
                  <c:v>0.75</c:v>
                </c:pt>
                <c:pt idx="1">
                  <c:v>0.25</c:v>
                </c:pt>
              </c:numCache>
            </c:numRef>
          </c:val>
          <c:extLst xmlns:c16r2="http://schemas.microsoft.com/office/drawing/2015/06/chart">
            <c:ext xmlns:c16="http://schemas.microsoft.com/office/drawing/2014/chart" uri="{C3380CC4-5D6E-409C-BE32-E72D297353CC}">
              <c16:uniqueId val="{00000004-0145-4DB6-B8FD-5F83B63AEE7F}"/>
            </c:ext>
          </c:extLst>
        </c:ser>
        <c:dLbls>
          <c:showLegendKey val="0"/>
          <c:showVal val="0"/>
          <c:showCatName val="0"/>
          <c:showSerName val="0"/>
          <c:showPercent val="0"/>
          <c:showBubbleSize val="0"/>
          <c:showLeaderLines val="0"/>
        </c:dLbls>
        <c:firstSliceAng val="0"/>
        <c:holeSize val="7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1"/>
    <c:plotArea>
      <c:layout>
        <c:manualLayout>
          <c:layoutTarget val="inner"/>
          <c:xMode val="edge"/>
          <c:yMode val="edge"/>
          <c:x val="0.101414086941068"/>
          <c:y val="0.101427338820773"/>
          <c:w val="0.79717182611786397"/>
          <c:h val="0.79714593516062804"/>
        </c:manualLayout>
      </c:layout>
      <c:doughnutChart>
        <c:varyColors val="0"/>
        <c:ser>
          <c:idx val="0"/>
          <c:order val="0"/>
          <c:tx>
            <c:strRef>
              <c:f>Sheet1!$B$1</c:f>
              <c:strCache>
                <c:ptCount val="1"/>
                <c:pt idx="0">
                  <c:v>Sales</c:v>
                </c:pt>
              </c:strCache>
            </c:strRef>
          </c:tx>
          <c:spPr>
            <a:solidFill>
              <a:schemeClr val="accent1"/>
            </a:solidFill>
            <a:ln w="19050">
              <a:noFill/>
            </a:ln>
            <a:effectLst/>
          </c:spPr>
          <c:dPt>
            <c:idx val="0"/>
            <c:bubble3D val="0"/>
            <c:spPr>
              <a:solidFill>
                <a:schemeClr val="accent3">
                  <a:lumMod val="40000"/>
                  <a:lumOff val="60000"/>
                </a:schemeClr>
              </a:solidFill>
              <a:ln w="19050">
                <a:noFill/>
              </a:ln>
              <a:effectLst/>
            </c:spPr>
            <c:extLst xmlns:c16r2="http://schemas.microsoft.com/office/drawing/2015/06/chart">
              <c:ext xmlns:c16="http://schemas.microsoft.com/office/drawing/2014/chart" uri="{C3380CC4-5D6E-409C-BE32-E72D297353CC}">
                <c16:uniqueId val="{00000001-77C9-4DDB-9985-D7A56F4592A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77C9-4DDB-9985-D7A56F4592AF}"/>
              </c:ext>
            </c:extLst>
          </c:dPt>
          <c:dLbls>
            <c:dLbl>
              <c:idx val="0"/>
              <c:layout>
                <c:manualLayout>
                  <c:x val="-0.36619940291908298"/>
                  <c:y val="-3.0038366157349502E-3"/>
                </c:manualLayout>
              </c:layout>
              <c:tx>
                <c:rich>
                  <a:bodyPr rot="0" spcFirstLastPara="1" vertOverflow="ellipsis" vert="horz" wrap="none" lIns="0" tIns="0" rIns="0" bIns="182880" anchor="ctr" anchorCtr="1">
                    <a:noAutofit/>
                  </a:bodyPr>
                  <a:lstStyle/>
                  <a:p>
                    <a:pPr>
                      <a:defRPr sz="3200" b="0" i="0" u="none" strike="noStrike" kern="1200" spc="-150" baseline="0">
                        <a:solidFill>
                          <a:schemeClr val="accent1">
                            <a:lumMod val="20000"/>
                            <a:lumOff val="80000"/>
                          </a:schemeClr>
                        </a:solidFill>
                        <a:latin typeface="+mn-lt"/>
                        <a:ea typeface="+mn-ea"/>
                        <a:cs typeface="+mn-cs"/>
                      </a:defRPr>
                    </a:pPr>
                    <a:r>
                      <a:rPr lang="en-US" dirty="0" smtClean="0"/>
                      <a:t>methods</a:t>
                    </a:r>
                    <a:endParaRPr lang="en-US" dirty="0"/>
                  </a:p>
                </c:rich>
              </c:tx>
              <c:numFmt formatCode="0%" sourceLinked="0"/>
              <c:spPr>
                <a:noFill/>
                <a:ln>
                  <a:noFill/>
                </a:ln>
                <a:effectLst/>
              </c:spPr>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77C9-4DDB-9985-D7A56F4592AF}"/>
                </c:ext>
                <c:ext xmlns:c15="http://schemas.microsoft.com/office/drawing/2012/chart" uri="{CE6537A1-D6FC-4f65-9D91-7224C49458BB}">
                  <c15:layout>
                    <c:manualLayout>
                      <c:w val="0.533163173070147"/>
                      <c:h val="0.359555546840147"/>
                    </c:manualLayout>
                  </c15:layout>
                </c:ext>
              </c:extLst>
            </c:dLbl>
            <c:dLbl>
              <c:idx val="1"/>
              <c:delete val="1"/>
              <c:extLst xmlns:c16r2="http://schemas.microsoft.com/office/drawing/2015/06/chart">
                <c:ext xmlns:c16="http://schemas.microsoft.com/office/drawing/2014/chart" uri="{C3380CC4-5D6E-409C-BE32-E72D297353CC}">
                  <c16:uniqueId val="{00000003-77C9-4DDB-9985-D7A56F4592AF}"/>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lumMod val="20000"/>
                        <a:lumOff val="80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extLst>
          </c:dLbls>
          <c:cat>
            <c:strRef>
              <c:f>Sheet1!$A$2:$A$3</c:f>
              <c:strCache>
                <c:ptCount val="2"/>
                <c:pt idx="0">
                  <c:v>Enter your Number</c:v>
                </c:pt>
                <c:pt idx="1">
                  <c:v>Formual =100%-B2</c:v>
                </c:pt>
              </c:strCache>
            </c:strRef>
          </c:cat>
          <c:val>
            <c:numRef>
              <c:f>Sheet1!$B$2:$B$3</c:f>
              <c:numCache>
                <c:formatCode>0%</c:formatCode>
                <c:ptCount val="2"/>
                <c:pt idx="0">
                  <c:v>0.5</c:v>
                </c:pt>
                <c:pt idx="1">
                  <c:v>0.5</c:v>
                </c:pt>
              </c:numCache>
            </c:numRef>
          </c:val>
          <c:extLst xmlns:c16r2="http://schemas.microsoft.com/office/drawing/2015/06/chart">
            <c:ext xmlns:c16="http://schemas.microsoft.com/office/drawing/2014/chart" uri="{C3380CC4-5D6E-409C-BE32-E72D297353CC}">
              <c16:uniqueId val="{00000004-77C9-4DDB-9985-D7A56F4592AF}"/>
            </c:ext>
          </c:extLst>
        </c:ser>
        <c:dLbls>
          <c:showLegendKey val="0"/>
          <c:showVal val="0"/>
          <c:showCatName val="0"/>
          <c:showSerName val="0"/>
          <c:showPercent val="0"/>
          <c:showBubbleSize val="0"/>
          <c:showLeaderLines val="0"/>
        </c:dLbls>
        <c:firstSliceAng val="0"/>
        <c:holeSize val="7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1"/>
    <c:plotArea>
      <c:layout>
        <c:manualLayout>
          <c:layoutTarget val="inner"/>
          <c:xMode val="edge"/>
          <c:yMode val="edge"/>
          <c:x val="0.101414086941068"/>
          <c:y val="0.101427338820773"/>
          <c:w val="0.79717182611786397"/>
          <c:h val="0.79714593516062804"/>
        </c:manualLayout>
      </c:layout>
      <c:doughnutChart>
        <c:varyColors val="0"/>
        <c:ser>
          <c:idx val="0"/>
          <c:order val="0"/>
          <c:tx>
            <c:strRef>
              <c:f>Sheet1!$B$1</c:f>
              <c:strCache>
                <c:ptCount val="1"/>
                <c:pt idx="0">
                  <c:v>Sales</c:v>
                </c:pt>
              </c:strCache>
            </c:strRef>
          </c:tx>
          <c:spPr>
            <a:solidFill>
              <a:schemeClr val="accent1"/>
            </a:solidFill>
            <a:ln w="19050">
              <a:noFill/>
            </a:ln>
            <a:effectLst/>
          </c:spPr>
          <c:dPt>
            <c:idx val="0"/>
            <c:bubble3D val="0"/>
            <c:spPr>
              <a:solidFill>
                <a:schemeClr val="accent3">
                  <a:lumMod val="40000"/>
                  <a:lumOff val="60000"/>
                </a:schemeClr>
              </a:solidFill>
              <a:ln w="19050">
                <a:noFill/>
              </a:ln>
              <a:effectLst/>
            </c:spPr>
            <c:extLst xmlns:c16r2="http://schemas.microsoft.com/office/drawing/2015/06/chart">
              <c:ext xmlns:c16="http://schemas.microsoft.com/office/drawing/2014/chart" uri="{C3380CC4-5D6E-409C-BE32-E72D297353CC}">
                <c16:uniqueId val="{00000001-6FED-4C89-BFEA-13A787BF5BF4}"/>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6FED-4C89-BFEA-13A787BF5BF4}"/>
              </c:ext>
            </c:extLst>
          </c:dPt>
          <c:dLbls>
            <c:dLbl>
              <c:idx val="0"/>
              <c:layout>
                <c:manualLayout>
                  <c:x val="-0.21091045828980001"/>
                  <c:y val="-0.32227573753338601"/>
                </c:manualLayout>
              </c:layout>
              <c:tx>
                <c:rich>
                  <a:bodyPr rot="0" spcFirstLastPara="1" vertOverflow="ellipsis" vert="horz" wrap="none" lIns="0" tIns="0" rIns="0" bIns="182880" anchor="ctr" anchorCtr="1">
                    <a:noAutofit/>
                  </a:bodyPr>
                  <a:lstStyle/>
                  <a:p>
                    <a:pPr>
                      <a:defRPr sz="3200" b="0" i="0" u="none" strike="noStrike" kern="1200" spc="-150" baseline="0">
                        <a:solidFill>
                          <a:schemeClr val="accent1">
                            <a:lumMod val="20000"/>
                            <a:lumOff val="80000"/>
                          </a:schemeClr>
                        </a:solidFill>
                        <a:latin typeface="+mn-lt"/>
                        <a:ea typeface="+mn-ea"/>
                        <a:cs typeface="+mn-cs"/>
                      </a:defRPr>
                    </a:pPr>
                    <a:r>
                      <a:rPr lang="en-US" dirty="0" smtClean="0"/>
                      <a:t>discussion</a:t>
                    </a:r>
                    <a:endParaRPr lang="en-US" dirty="0"/>
                  </a:p>
                </c:rich>
              </c:tx>
              <c:numFmt formatCode="0%" sourceLinked="0"/>
              <c:spPr>
                <a:noFill/>
                <a:ln>
                  <a:noFill/>
                </a:ln>
                <a:effectLst/>
              </c:spPr>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6FED-4C89-BFEA-13A787BF5BF4}"/>
                </c:ext>
                <c:ext xmlns:c15="http://schemas.microsoft.com/office/drawing/2012/chart" uri="{CE6537A1-D6FC-4f65-9D91-7224C49458BB}">
                  <c15:layout>
                    <c:manualLayout>
                      <c:w val="0.533163173070147"/>
                      <c:h val="0.359555546840147"/>
                    </c:manualLayout>
                  </c15:layout>
                </c:ext>
              </c:extLst>
            </c:dLbl>
            <c:dLbl>
              <c:idx val="1"/>
              <c:delete val="1"/>
              <c:extLst xmlns:c16r2="http://schemas.microsoft.com/office/drawing/2015/06/chart">
                <c:ext xmlns:c16="http://schemas.microsoft.com/office/drawing/2014/chart" uri="{C3380CC4-5D6E-409C-BE32-E72D297353CC}">
                  <c16:uniqueId val="{00000003-6FED-4C89-BFEA-13A787BF5BF4}"/>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lumMod val="20000"/>
                        <a:lumOff val="80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extLst>
          </c:dLbls>
          <c:cat>
            <c:strRef>
              <c:f>Sheet1!$A$2:$A$3</c:f>
              <c:strCache>
                <c:ptCount val="2"/>
                <c:pt idx="0">
                  <c:v>Enter your Number</c:v>
                </c:pt>
                <c:pt idx="1">
                  <c:v>Formual =100%-B2</c:v>
                </c:pt>
              </c:strCache>
            </c:strRef>
          </c:cat>
          <c:val>
            <c:numRef>
              <c:f>Sheet1!$B$2:$B$3</c:f>
              <c:numCache>
                <c:formatCode>0%</c:formatCode>
                <c:ptCount val="2"/>
                <c:pt idx="0">
                  <c:v>0.87</c:v>
                </c:pt>
                <c:pt idx="1">
                  <c:v>0.13</c:v>
                </c:pt>
              </c:numCache>
            </c:numRef>
          </c:val>
          <c:extLst xmlns:c16r2="http://schemas.microsoft.com/office/drawing/2015/06/chart">
            <c:ext xmlns:c16="http://schemas.microsoft.com/office/drawing/2014/chart" uri="{C3380CC4-5D6E-409C-BE32-E72D297353CC}">
              <c16:uniqueId val="{00000004-6FED-4C89-BFEA-13A787BF5BF4}"/>
            </c:ext>
          </c:extLst>
        </c:ser>
        <c:dLbls>
          <c:showLegendKey val="0"/>
          <c:showVal val="0"/>
          <c:showCatName val="0"/>
          <c:showSerName val="0"/>
          <c:showPercent val="0"/>
          <c:showBubbleSize val="0"/>
          <c:showLeaderLines val="0"/>
        </c:dLbls>
        <c:firstSliceAng val="0"/>
        <c:holeSize val="76"/>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68339" cy="356357"/>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sz="quarter" idx="1"/>
          </p:nvPr>
        </p:nvSpPr>
        <p:spPr>
          <a:xfrm>
            <a:off x="5317963" y="1"/>
            <a:ext cx="4068339" cy="356357"/>
          </a:xfrm>
          <a:prstGeom prst="rect">
            <a:avLst/>
          </a:prstGeom>
        </p:spPr>
        <p:txBody>
          <a:bodyPr vert="horz" lIns="94229" tIns="47114" rIns="94229" bIns="47114" rtlCol="0"/>
          <a:lstStyle>
            <a:lvl1pPr algn="r">
              <a:defRPr sz="1200"/>
            </a:lvl1pPr>
          </a:lstStyle>
          <a:p>
            <a:fld id="{7CCA049B-3A46-4BDA-A8F5-2925B00FE570}" type="datetimeFigureOut">
              <a:rPr lang="en-US" smtClean="0"/>
              <a:t>09-Apr-18</a:t>
            </a:fld>
            <a:endParaRPr lang="en-US"/>
          </a:p>
        </p:txBody>
      </p:sp>
      <p:sp>
        <p:nvSpPr>
          <p:cNvPr id="4" name="Footer Placeholder 3"/>
          <p:cNvSpPr>
            <a:spLocks noGrp="1"/>
          </p:cNvSpPr>
          <p:nvPr>
            <p:ph type="ftr" sz="quarter" idx="2"/>
          </p:nvPr>
        </p:nvSpPr>
        <p:spPr>
          <a:xfrm>
            <a:off x="0" y="6746119"/>
            <a:ext cx="4068339" cy="356356"/>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p:cNvSpPr>
            <a:spLocks noGrp="1"/>
          </p:cNvSpPr>
          <p:nvPr>
            <p:ph type="sldNum" sz="quarter" idx="3"/>
          </p:nvPr>
        </p:nvSpPr>
        <p:spPr>
          <a:xfrm>
            <a:off x="5317963" y="6746119"/>
            <a:ext cx="4068339" cy="356356"/>
          </a:xfrm>
          <a:prstGeom prst="rect">
            <a:avLst/>
          </a:prstGeom>
        </p:spPr>
        <p:txBody>
          <a:bodyPr vert="horz" lIns="94229" tIns="47114" rIns="94229" bIns="47114" rtlCol="0" anchor="b"/>
          <a:lstStyle>
            <a:lvl1pPr algn="r">
              <a:defRPr sz="1200"/>
            </a:lvl1pPr>
          </a:lstStyle>
          <a:p>
            <a:fld id="{DBAA5490-FD59-4087-AC7E-016E8A4124C4}" type="slidenum">
              <a:rPr lang="en-US" smtClean="0"/>
              <a:t>‹#›</a:t>
            </a:fld>
            <a:endParaRPr lang="en-US"/>
          </a:p>
        </p:txBody>
      </p:sp>
    </p:spTree>
    <p:extLst>
      <p:ext uri="{BB962C8B-B14F-4D97-AF65-F5344CB8AC3E}">
        <p14:creationId xmlns:p14="http://schemas.microsoft.com/office/powerpoint/2010/main" val="7910926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68339" cy="356357"/>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5317963" y="1"/>
            <a:ext cx="4068339" cy="356357"/>
          </a:xfrm>
          <a:prstGeom prst="rect">
            <a:avLst/>
          </a:prstGeom>
        </p:spPr>
        <p:txBody>
          <a:bodyPr vert="horz" lIns="94229" tIns="47114" rIns="94229" bIns="47114" rtlCol="0"/>
          <a:lstStyle>
            <a:lvl1pPr algn="r">
              <a:defRPr sz="1200"/>
            </a:lvl1pPr>
          </a:lstStyle>
          <a:p>
            <a:fld id="{44C46CEC-428A-4DD0-A7C7-21AF8DE33E93}" type="datetimeFigureOut">
              <a:rPr lang="en-US" smtClean="0"/>
              <a:t>09-Apr-18</a:t>
            </a:fld>
            <a:endParaRPr lang="en-US"/>
          </a:p>
        </p:txBody>
      </p:sp>
      <p:sp>
        <p:nvSpPr>
          <p:cNvPr id="4" name="Slide Image Placeholder 3"/>
          <p:cNvSpPr>
            <a:spLocks noGrp="1" noRot="1" noChangeAspect="1"/>
          </p:cNvSpPr>
          <p:nvPr>
            <p:ph type="sldImg" idx="2"/>
          </p:nvPr>
        </p:nvSpPr>
        <p:spPr>
          <a:xfrm>
            <a:off x="2563813" y="887413"/>
            <a:ext cx="4260850" cy="2397125"/>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938848" y="3418066"/>
            <a:ext cx="7510780" cy="2796600"/>
          </a:xfrm>
          <a:prstGeom prst="rect">
            <a:avLst/>
          </a:prstGeom>
        </p:spPr>
        <p:txBody>
          <a:bodyPr vert="horz" lIns="94229" tIns="47114" rIns="94229" bIns="4711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746119"/>
            <a:ext cx="4068339" cy="356356"/>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5317963" y="6746119"/>
            <a:ext cx="4068339" cy="356356"/>
          </a:xfrm>
          <a:prstGeom prst="rect">
            <a:avLst/>
          </a:prstGeom>
        </p:spPr>
        <p:txBody>
          <a:bodyPr vert="horz" lIns="94229" tIns="47114" rIns="94229" bIns="47114" rtlCol="0" anchor="b"/>
          <a:lstStyle>
            <a:lvl1pPr algn="r">
              <a:defRPr sz="1200"/>
            </a:lvl1pPr>
          </a:lstStyle>
          <a:p>
            <a:fld id="{4CBCEA92-F142-4D57-B507-37BDAF44710C}" type="slidenum">
              <a:rPr lang="en-US" smtClean="0"/>
              <a:t>‹#›</a:t>
            </a:fld>
            <a:endParaRPr lang="en-US"/>
          </a:p>
        </p:txBody>
      </p:sp>
    </p:spTree>
    <p:extLst>
      <p:ext uri="{BB962C8B-B14F-4D97-AF65-F5344CB8AC3E}">
        <p14:creationId xmlns:p14="http://schemas.microsoft.com/office/powerpoint/2010/main" val="1402020577"/>
      </p:ext>
    </p:extLst>
  </p:cSld>
  <p:clrMap bg1="lt1" tx1="dk1" bg2="lt2" tx2="dk2" accent1="accent1" accent2="accent2" accent3="accent3" accent4="accent4" accent5="accent5" accent6="accent6" hlink="hlink" folHlink="folHlink"/>
  <p:notesStyle>
    <a:lvl1pPr marL="0" algn="l" defTabSz="2809494" rtl="0" eaLnBrk="1" latinLnBrk="0" hangingPunct="1">
      <a:defRPr sz="3687" kern="1200">
        <a:solidFill>
          <a:schemeClr val="tx1"/>
        </a:solidFill>
        <a:latin typeface="+mn-lt"/>
        <a:ea typeface="+mn-ea"/>
        <a:cs typeface="+mn-cs"/>
      </a:defRPr>
    </a:lvl1pPr>
    <a:lvl2pPr marL="1404747" algn="l" defTabSz="2809494" rtl="0" eaLnBrk="1" latinLnBrk="0" hangingPunct="1">
      <a:defRPr sz="3687" kern="1200">
        <a:solidFill>
          <a:schemeClr val="tx1"/>
        </a:solidFill>
        <a:latin typeface="+mn-lt"/>
        <a:ea typeface="+mn-ea"/>
        <a:cs typeface="+mn-cs"/>
      </a:defRPr>
    </a:lvl2pPr>
    <a:lvl3pPr marL="2809494" algn="l" defTabSz="2809494" rtl="0" eaLnBrk="1" latinLnBrk="0" hangingPunct="1">
      <a:defRPr sz="3687" kern="1200">
        <a:solidFill>
          <a:schemeClr val="tx1"/>
        </a:solidFill>
        <a:latin typeface="+mn-lt"/>
        <a:ea typeface="+mn-ea"/>
        <a:cs typeface="+mn-cs"/>
      </a:defRPr>
    </a:lvl3pPr>
    <a:lvl4pPr marL="4214241" algn="l" defTabSz="2809494" rtl="0" eaLnBrk="1" latinLnBrk="0" hangingPunct="1">
      <a:defRPr sz="3687" kern="1200">
        <a:solidFill>
          <a:schemeClr val="tx1"/>
        </a:solidFill>
        <a:latin typeface="+mn-lt"/>
        <a:ea typeface="+mn-ea"/>
        <a:cs typeface="+mn-cs"/>
      </a:defRPr>
    </a:lvl4pPr>
    <a:lvl5pPr marL="5618988" algn="l" defTabSz="2809494" rtl="0" eaLnBrk="1" latinLnBrk="0" hangingPunct="1">
      <a:defRPr sz="3687" kern="1200">
        <a:solidFill>
          <a:schemeClr val="tx1"/>
        </a:solidFill>
        <a:latin typeface="+mn-lt"/>
        <a:ea typeface="+mn-ea"/>
        <a:cs typeface="+mn-cs"/>
      </a:defRPr>
    </a:lvl5pPr>
    <a:lvl6pPr marL="7023735" algn="l" defTabSz="2809494" rtl="0" eaLnBrk="1" latinLnBrk="0" hangingPunct="1">
      <a:defRPr sz="3687" kern="1200">
        <a:solidFill>
          <a:schemeClr val="tx1"/>
        </a:solidFill>
        <a:latin typeface="+mn-lt"/>
        <a:ea typeface="+mn-ea"/>
        <a:cs typeface="+mn-cs"/>
      </a:defRPr>
    </a:lvl6pPr>
    <a:lvl7pPr marL="8428482" algn="l" defTabSz="2809494" rtl="0" eaLnBrk="1" latinLnBrk="0" hangingPunct="1">
      <a:defRPr sz="3687" kern="1200">
        <a:solidFill>
          <a:schemeClr val="tx1"/>
        </a:solidFill>
        <a:latin typeface="+mn-lt"/>
        <a:ea typeface="+mn-ea"/>
        <a:cs typeface="+mn-cs"/>
      </a:defRPr>
    </a:lvl7pPr>
    <a:lvl8pPr marL="9833229" algn="l" defTabSz="2809494" rtl="0" eaLnBrk="1" latinLnBrk="0" hangingPunct="1">
      <a:defRPr sz="3687" kern="1200">
        <a:solidFill>
          <a:schemeClr val="tx1"/>
        </a:solidFill>
        <a:latin typeface="+mn-lt"/>
        <a:ea typeface="+mn-ea"/>
        <a:cs typeface="+mn-cs"/>
      </a:defRPr>
    </a:lvl8pPr>
    <a:lvl9pPr marL="11237976" algn="l" defTabSz="2809494" rtl="0" eaLnBrk="1" latinLnBrk="0" hangingPunct="1">
      <a:defRPr sz="368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CEA92-F142-4D57-B507-37BDAF44710C}" type="slidenum">
              <a:rPr lang="en-US" smtClean="0"/>
              <a:t>1</a:t>
            </a:fld>
            <a:endParaRPr lang="en-US"/>
          </a:p>
        </p:txBody>
      </p:sp>
    </p:spTree>
    <p:extLst>
      <p:ext uri="{BB962C8B-B14F-4D97-AF65-F5344CB8AC3E}">
        <p14:creationId xmlns:p14="http://schemas.microsoft.com/office/powerpoint/2010/main" val="805438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CEA92-F142-4D57-B507-37BDAF44710C}" type="slidenum">
              <a:rPr lang="en-US" smtClean="0"/>
              <a:t>2</a:t>
            </a:fld>
            <a:endParaRPr lang="en-US"/>
          </a:p>
        </p:txBody>
      </p:sp>
    </p:spTree>
    <p:extLst>
      <p:ext uri="{BB962C8B-B14F-4D97-AF65-F5344CB8AC3E}">
        <p14:creationId xmlns:p14="http://schemas.microsoft.com/office/powerpoint/2010/main" val="805438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CEA92-F142-4D57-B507-37BDAF44710C}" type="slidenum">
              <a:rPr lang="en-US" smtClean="0"/>
              <a:t>3</a:t>
            </a:fld>
            <a:endParaRPr lang="en-US"/>
          </a:p>
        </p:txBody>
      </p:sp>
    </p:spTree>
    <p:extLst>
      <p:ext uri="{BB962C8B-B14F-4D97-AF65-F5344CB8AC3E}">
        <p14:creationId xmlns:p14="http://schemas.microsoft.com/office/powerpoint/2010/main" val="805438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CEA92-F142-4D57-B507-37BDAF44710C}" type="slidenum">
              <a:rPr lang="en-US" smtClean="0"/>
              <a:t>4</a:t>
            </a:fld>
            <a:endParaRPr lang="en-US"/>
          </a:p>
        </p:txBody>
      </p:sp>
    </p:spTree>
    <p:extLst>
      <p:ext uri="{BB962C8B-B14F-4D97-AF65-F5344CB8AC3E}">
        <p14:creationId xmlns:p14="http://schemas.microsoft.com/office/powerpoint/2010/main" val="805438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www.nealanalytics.com/templates/"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BLANK - no top bar">
    <p:spTree>
      <p:nvGrpSpPr>
        <p:cNvPr id="1" name=""/>
        <p:cNvGrpSpPr/>
        <p:nvPr/>
      </p:nvGrpSpPr>
      <p:grpSpPr>
        <a:xfrm>
          <a:off x="0" y="0"/>
          <a:ext cx="0" cy="0"/>
          <a:chOff x="0" y="0"/>
          <a:chExt cx="0" cy="0"/>
        </a:xfrm>
      </p:grpSpPr>
      <p:sp>
        <p:nvSpPr>
          <p:cNvPr id="3" name="Rectangle 2"/>
          <p:cNvSpPr/>
          <p:nvPr userDrawn="1"/>
        </p:nvSpPr>
        <p:spPr>
          <a:xfrm>
            <a:off x="0" y="1"/>
            <a:ext cx="37463413" cy="3764679"/>
          </a:xfrm>
          <a:prstGeom prst="rect">
            <a:avLst/>
          </a:prstGeom>
          <a:solidFill>
            <a:srgbClr val="D3E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991"/>
          </a:p>
        </p:txBody>
      </p:sp>
    </p:spTree>
    <p:extLst>
      <p:ext uri="{BB962C8B-B14F-4D97-AF65-F5344CB8AC3E}">
        <p14:creationId xmlns:p14="http://schemas.microsoft.com/office/powerpoint/2010/main" val="130806366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AE1514C-5E56-4738-A1FF-4B1CFD2A3E36}" type="slidenum">
              <a:rPr lang="en-US" smtClean="0"/>
              <a:t>‹#›</a:t>
            </a:fld>
            <a:endParaRPr lang="en-US"/>
          </a:p>
        </p:txBody>
      </p:sp>
      <p:sp>
        <p:nvSpPr>
          <p:cNvPr id="5" name="Rectangle 4"/>
          <p:cNvSpPr/>
          <p:nvPr userDrawn="1"/>
        </p:nvSpPr>
        <p:spPr>
          <a:xfrm>
            <a:off x="0" y="0"/>
            <a:ext cx="37463413" cy="352689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991"/>
          </a:p>
        </p:txBody>
      </p:sp>
    </p:spTree>
    <p:extLst>
      <p:ext uri="{BB962C8B-B14F-4D97-AF65-F5344CB8AC3E}">
        <p14:creationId xmlns:p14="http://schemas.microsoft.com/office/powerpoint/2010/main" val="3275747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LANK - no top bar">
    <p:spTree>
      <p:nvGrpSpPr>
        <p:cNvPr id="1" name=""/>
        <p:cNvGrpSpPr/>
        <p:nvPr/>
      </p:nvGrpSpPr>
      <p:grpSpPr>
        <a:xfrm>
          <a:off x="0" y="0"/>
          <a:ext cx="0" cy="0"/>
          <a:chOff x="0" y="0"/>
          <a:chExt cx="0" cy="0"/>
        </a:xfrm>
      </p:grpSpPr>
      <p:sp>
        <p:nvSpPr>
          <p:cNvPr id="3" name="Rectangle 2"/>
          <p:cNvSpPr/>
          <p:nvPr userDrawn="1"/>
        </p:nvSpPr>
        <p:spPr>
          <a:xfrm>
            <a:off x="0" y="1"/>
            <a:ext cx="37463413" cy="376467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991"/>
          </a:p>
        </p:txBody>
      </p:sp>
      <p:sp>
        <p:nvSpPr>
          <p:cNvPr id="4" name="TextBox 3">
            <a:hlinkClick r:id="rId2"/>
          </p:cNvPr>
          <p:cNvSpPr txBox="1"/>
          <p:nvPr userDrawn="1"/>
        </p:nvSpPr>
        <p:spPr>
          <a:xfrm>
            <a:off x="29265944" y="19403175"/>
            <a:ext cx="7456006" cy="1592315"/>
          </a:xfrm>
          <a:prstGeom prst="roundRect">
            <a:avLst>
              <a:gd name="adj" fmla="val 50000"/>
            </a:avLst>
          </a:prstGeom>
          <a:solidFill>
            <a:schemeClr val="tx2"/>
          </a:solidFill>
        </p:spPr>
        <p:txBody>
          <a:bodyPr wrap="square" rtlCol="0">
            <a:spAutoFit/>
          </a:bodyPr>
          <a:lstStyle/>
          <a:p>
            <a:pPr algn="ctr"/>
            <a:r>
              <a:rPr lang="en-US" sz="3379" dirty="0">
                <a:solidFill>
                  <a:schemeClr val="bg1"/>
                </a:solidFill>
              </a:rPr>
              <a:t>Neal Creative</a:t>
            </a:r>
            <a:r>
              <a:rPr lang="en-US" sz="3379" baseline="0" dirty="0">
                <a:solidFill>
                  <a:schemeClr val="bg1"/>
                </a:solidFill>
              </a:rPr>
              <a:t>  | </a:t>
            </a:r>
            <a:r>
              <a:rPr lang="en-US" sz="3379" b="1" baseline="0" dirty="0">
                <a:solidFill>
                  <a:schemeClr val="bg1"/>
                </a:solidFill>
              </a:rPr>
              <a:t>Learn more</a:t>
            </a:r>
            <a:endParaRPr lang="en-US" sz="3379" b="1" dirty="0">
              <a:solidFill>
                <a:schemeClr val="bg1"/>
              </a:solidFill>
            </a:endParaRPr>
          </a:p>
        </p:txBody>
      </p:sp>
      <p:sp>
        <p:nvSpPr>
          <p:cNvPr id="5" name="TextBox 4">
            <a:extLst>
              <a:ext uri="{FF2B5EF4-FFF2-40B4-BE49-F238E27FC236}">
                <a16:creationId xmlns="" xmlns:a16="http://schemas.microsoft.com/office/drawing/2014/main" id="{FB34A05A-4AD6-4BC6-B6EA-314331190DB2}"/>
              </a:ext>
            </a:extLst>
          </p:cNvPr>
          <p:cNvSpPr txBox="1"/>
          <p:nvPr userDrawn="1"/>
        </p:nvSpPr>
        <p:spPr>
          <a:xfrm>
            <a:off x="546342" y="19768447"/>
            <a:ext cx="2836546" cy="565091"/>
          </a:xfrm>
          <a:prstGeom prst="rect">
            <a:avLst/>
          </a:prstGeom>
          <a:noFill/>
        </p:spPr>
        <p:txBody>
          <a:bodyPr wrap="none" rtlCol="0">
            <a:spAutoFit/>
          </a:bodyPr>
          <a:lstStyle/>
          <a:p>
            <a:r>
              <a:rPr lang="en-US" sz="3072" dirty="0">
                <a:solidFill>
                  <a:schemeClr val="bg1">
                    <a:lumMod val="75000"/>
                  </a:schemeClr>
                </a:solidFill>
              </a:rPr>
              <a:t>Neal Creative </a:t>
            </a:r>
            <a:r>
              <a:rPr lang="en-US" sz="3072" baseline="30000" dirty="0">
                <a:solidFill>
                  <a:schemeClr val="bg1">
                    <a:lumMod val="75000"/>
                  </a:schemeClr>
                </a:solidFill>
              </a:rPr>
              <a:t>©</a:t>
            </a:r>
          </a:p>
        </p:txBody>
      </p:sp>
    </p:spTree>
    <p:extLst>
      <p:ext uri="{BB962C8B-B14F-4D97-AF65-F5344CB8AC3E}">
        <p14:creationId xmlns:p14="http://schemas.microsoft.com/office/powerpoint/2010/main" val="322627904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4C7FC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37463413" cy="3227919"/>
          </a:xfrm>
          <a:prstGeom prst="rect">
            <a:avLst/>
          </a:prstGeom>
        </p:spPr>
        <p:txBody>
          <a:bodyPr vert="horz" lIns="1404514" tIns="140451" rIns="1404514" bIns="140451" rtlCol="0" anchor="ctr">
            <a:noAutofit/>
          </a:bodyPr>
          <a:lstStyle/>
          <a:p>
            <a:pPr lvl="0" algn="ctr">
              <a:lnSpc>
                <a:spcPct val="90000"/>
              </a:lnSpc>
              <a:spcBef>
                <a:spcPct val="0"/>
              </a:spcBef>
              <a:buNone/>
              <a:tabLst>
                <a:tab pos="32498995" algn="l"/>
              </a:tabLst>
            </a:pPr>
            <a:endParaRPr lang="en-US" sz="10445" b="0" i="0" spc="492" baseline="0">
              <a:gradFill>
                <a:gsLst>
                  <a:gs pos="0">
                    <a:schemeClr val="tx2"/>
                  </a:gs>
                  <a:gs pos="100000">
                    <a:schemeClr val="tx2"/>
                  </a:gs>
                </a:gsLst>
                <a:lin ang="5400000" scaled="1"/>
              </a:gradFill>
              <a:latin typeface="Segoe UI Semibold" panose="020B0702040204020203" pitchFamily="34" charset="0"/>
              <a:ea typeface="+mj-ea"/>
              <a:cs typeface="Segoe UI Semibold" panose="020B0702040204020203" pitchFamily="34" charset="0"/>
            </a:endParaRPr>
          </a:p>
        </p:txBody>
      </p:sp>
      <p:sp>
        <p:nvSpPr>
          <p:cNvPr id="2" name="Title Placeholder 1"/>
          <p:cNvSpPr>
            <a:spLocks noGrp="1"/>
          </p:cNvSpPr>
          <p:nvPr>
            <p:ph type="title"/>
          </p:nvPr>
        </p:nvSpPr>
        <p:spPr>
          <a:xfrm>
            <a:off x="0" y="0"/>
            <a:ext cx="37463413" cy="3227919"/>
          </a:xfrm>
          <a:prstGeom prst="rect">
            <a:avLst/>
          </a:prstGeom>
        </p:spPr>
        <p:txBody>
          <a:bodyPr vert="horz" lIns="457200" tIns="45720" rIns="457200" bIns="45720" rtlCol="0" anchor="ctr">
            <a:noAutofit/>
          </a:bodyPr>
          <a:lstStyle/>
          <a:p>
            <a:pPr lvl="0" algn="ctr" defTabSz="2809037" rtl="0" eaLnBrk="1" latinLnBrk="0" hangingPunct="1">
              <a:lnSpc>
                <a:spcPct val="90000"/>
              </a:lnSpc>
              <a:spcBef>
                <a:spcPct val="0"/>
              </a:spcBef>
              <a:buNone/>
              <a:tabLst>
                <a:tab pos="32498995" algn="l"/>
              </a:tabLst>
            </a:pPr>
            <a:r>
              <a:rPr lang="en-US" smtClean="0"/>
              <a:t>Click to edit Master title style</a:t>
            </a:r>
            <a:endParaRPr lang="en-US" dirty="0"/>
          </a:p>
        </p:txBody>
      </p:sp>
      <p:sp>
        <p:nvSpPr>
          <p:cNvPr id="3" name="Text Placeholder 2"/>
          <p:cNvSpPr>
            <a:spLocks noGrp="1"/>
          </p:cNvSpPr>
          <p:nvPr>
            <p:ph type="body" idx="1"/>
          </p:nvPr>
        </p:nvSpPr>
        <p:spPr>
          <a:xfrm>
            <a:off x="0" y="3917856"/>
            <a:ext cx="37463413" cy="5989660"/>
          </a:xfrm>
          <a:prstGeom prst="rect">
            <a:avLst/>
          </a:prstGeom>
        </p:spPr>
        <p:txBody>
          <a:bodyPr vert="horz" lIns="457200" tIns="45720" rIns="457200" bIns="45720" rtlCol="0">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28233116" y="19403175"/>
            <a:ext cx="8429268" cy="1121661"/>
          </a:xfrm>
          <a:prstGeom prst="rect">
            <a:avLst/>
          </a:prstGeom>
        </p:spPr>
        <p:txBody>
          <a:bodyPr vert="horz" lIns="91440" tIns="45720" rIns="91440" bIns="45720" rtlCol="0" anchor="ctr"/>
          <a:lstStyle>
            <a:lvl1pPr algn="r">
              <a:defRPr sz="3379">
                <a:solidFill>
                  <a:schemeClr val="tx2"/>
                </a:solidFill>
              </a:defRPr>
            </a:lvl1pPr>
          </a:lstStyle>
          <a:p>
            <a:fld id="{5AE1514C-5E56-4738-A1FF-4B1CFD2A3E36}" type="slidenum">
              <a:rPr lang="en-US" smtClean="0"/>
              <a:pPr/>
              <a:t>‹#›</a:t>
            </a:fld>
            <a:endParaRPr lang="en-US"/>
          </a:p>
        </p:txBody>
      </p:sp>
    </p:spTree>
    <p:extLst>
      <p:ext uri="{BB962C8B-B14F-4D97-AF65-F5344CB8AC3E}">
        <p14:creationId xmlns:p14="http://schemas.microsoft.com/office/powerpoint/2010/main" val="1071799329"/>
      </p:ext>
    </p:extLst>
  </p:cSld>
  <p:clrMap bg1="lt1" tx1="dk1" bg2="lt2" tx2="dk2" accent1="accent1" accent2="accent2" accent3="accent3" accent4="accent4" accent5="accent5" accent6="accent6" hlink="hlink" folHlink="folHlink"/>
  <p:sldLayoutIdLst>
    <p:sldLayoutId id="2147483672" r:id="rId1"/>
    <p:sldLayoutId id="2147483676" r:id="rId2"/>
    <p:sldLayoutId id="2147483679" r:id="rId3"/>
  </p:sldLayoutIdLst>
  <p:hf hdr="0" ftr="0" dt="0"/>
  <p:txStyles>
    <p:titleStyle>
      <a:lvl1pPr algn="ctr" defTabSz="2809037" rtl="0" eaLnBrk="1" latinLnBrk="0" hangingPunct="1">
        <a:lnSpc>
          <a:spcPct val="90000"/>
        </a:lnSpc>
        <a:spcBef>
          <a:spcPct val="0"/>
        </a:spcBef>
        <a:buNone/>
        <a:tabLst>
          <a:tab pos="32498995" algn="l"/>
        </a:tabLst>
        <a:defRPr lang="en-US" sz="10445" b="0" i="0" kern="1200" spc="492" baseline="0" dirty="0">
          <a:gradFill>
            <a:gsLst>
              <a:gs pos="0">
                <a:schemeClr val="tx2"/>
              </a:gs>
              <a:gs pos="100000">
                <a:schemeClr val="tx2"/>
              </a:gs>
            </a:gsLst>
            <a:lin ang="5400000" scaled="1"/>
          </a:gradFill>
          <a:latin typeface="Segoe UI Semibold" panose="020B0702040204020203" pitchFamily="34" charset="0"/>
          <a:ea typeface="+mj-ea"/>
          <a:cs typeface="Segoe UI Semibold" panose="020B0702040204020203" pitchFamily="34" charset="0"/>
        </a:defRPr>
      </a:lvl1pPr>
    </p:titleStyle>
    <p:bodyStyle>
      <a:lvl1pPr marL="0" indent="0" algn="ctr" defTabSz="2809037" rtl="0" eaLnBrk="1" latinLnBrk="0" hangingPunct="1">
        <a:lnSpc>
          <a:spcPct val="90000"/>
        </a:lnSpc>
        <a:spcBef>
          <a:spcPts val="3072"/>
        </a:spcBef>
        <a:buFont typeface="Arial" panose="020B0604020202020204" pitchFamily="34" charset="0"/>
        <a:buNone/>
        <a:defRPr sz="8602" kern="1200">
          <a:solidFill>
            <a:schemeClr val="tx1">
              <a:lumMod val="85000"/>
              <a:lumOff val="15000"/>
            </a:schemeClr>
          </a:solidFill>
          <a:latin typeface="+mj-lt"/>
          <a:ea typeface="+mn-ea"/>
          <a:cs typeface="+mn-cs"/>
        </a:defRPr>
      </a:lvl1pPr>
      <a:lvl2pPr marL="0" indent="0" algn="ctr" defTabSz="2809037" rtl="0" eaLnBrk="1" latinLnBrk="0" hangingPunct="1">
        <a:lnSpc>
          <a:spcPct val="90000"/>
        </a:lnSpc>
        <a:spcBef>
          <a:spcPts val="1536"/>
        </a:spcBef>
        <a:buFont typeface="Arial" panose="020B0604020202020204" pitchFamily="34" charset="0"/>
        <a:buNone/>
        <a:defRPr sz="6144" kern="1200">
          <a:solidFill>
            <a:schemeClr val="tx2"/>
          </a:solidFill>
          <a:latin typeface="+mj-lt"/>
          <a:ea typeface="+mn-ea"/>
          <a:cs typeface="+mn-cs"/>
        </a:defRPr>
      </a:lvl2pPr>
      <a:lvl3pPr marL="0" indent="0" algn="ctr" defTabSz="2809037" rtl="0" eaLnBrk="1" latinLnBrk="0" hangingPunct="1">
        <a:lnSpc>
          <a:spcPct val="90000"/>
        </a:lnSpc>
        <a:spcBef>
          <a:spcPts val="3686"/>
        </a:spcBef>
        <a:spcAft>
          <a:spcPts val="3686"/>
        </a:spcAft>
        <a:buFont typeface="Arial" panose="020B0604020202020204" pitchFamily="34" charset="0"/>
        <a:buNone/>
        <a:defRPr sz="6144" b="1" kern="1200">
          <a:solidFill>
            <a:schemeClr val="tx2"/>
          </a:solidFill>
          <a:latin typeface="+mn-lt"/>
          <a:ea typeface="+mn-ea"/>
          <a:cs typeface="+mn-cs"/>
        </a:defRPr>
      </a:lvl3pPr>
      <a:lvl4pPr marL="0" indent="0" algn="ctr" defTabSz="2809037" rtl="0" eaLnBrk="1" latinLnBrk="0" hangingPunct="1">
        <a:lnSpc>
          <a:spcPct val="90000"/>
        </a:lnSpc>
        <a:spcBef>
          <a:spcPts val="1536"/>
        </a:spcBef>
        <a:buFont typeface="Arial" panose="020B0604020202020204" pitchFamily="34" charset="0"/>
        <a:buNone/>
        <a:defRPr sz="4915" kern="1200">
          <a:solidFill>
            <a:schemeClr val="tx1">
              <a:lumMod val="85000"/>
              <a:lumOff val="15000"/>
            </a:schemeClr>
          </a:solidFill>
          <a:latin typeface="+mn-lt"/>
          <a:ea typeface="+mn-ea"/>
          <a:cs typeface="+mn-cs"/>
        </a:defRPr>
      </a:lvl4pPr>
      <a:lvl5pPr marL="0" indent="0" algn="ctr" defTabSz="2809037" rtl="0" eaLnBrk="1" latinLnBrk="0" hangingPunct="1">
        <a:lnSpc>
          <a:spcPct val="90000"/>
        </a:lnSpc>
        <a:spcBef>
          <a:spcPts val="1536"/>
        </a:spcBef>
        <a:spcAft>
          <a:spcPts val="3686"/>
        </a:spcAft>
        <a:buFont typeface="Arial" panose="020B0604020202020204" pitchFamily="34" charset="0"/>
        <a:buNone/>
        <a:defRPr sz="4301" kern="1200">
          <a:solidFill>
            <a:schemeClr val="tx1">
              <a:lumMod val="85000"/>
              <a:lumOff val="15000"/>
            </a:schemeClr>
          </a:solidFill>
          <a:latin typeface="+mn-lt"/>
          <a:ea typeface="+mn-ea"/>
          <a:cs typeface="+mn-cs"/>
        </a:defRPr>
      </a:lvl5pPr>
      <a:lvl6pPr marL="7724851" indent="-702259" algn="l" defTabSz="2809037" rtl="0" eaLnBrk="1" latinLnBrk="0" hangingPunct="1">
        <a:lnSpc>
          <a:spcPct val="90000"/>
        </a:lnSpc>
        <a:spcBef>
          <a:spcPts val="1536"/>
        </a:spcBef>
        <a:buFont typeface="Arial" panose="020B0604020202020204" pitchFamily="34" charset="0"/>
        <a:buChar char="•"/>
        <a:defRPr sz="5530" kern="1200">
          <a:solidFill>
            <a:schemeClr val="tx1"/>
          </a:solidFill>
          <a:latin typeface="+mn-lt"/>
          <a:ea typeface="+mn-ea"/>
          <a:cs typeface="+mn-cs"/>
        </a:defRPr>
      </a:lvl6pPr>
      <a:lvl7pPr marL="9129370" indent="-702259" algn="l" defTabSz="2809037" rtl="0" eaLnBrk="1" latinLnBrk="0" hangingPunct="1">
        <a:lnSpc>
          <a:spcPct val="90000"/>
        </a:lnSpc>
        <a:spcBef>
          <a:spcPts val="1536"/>
        </a:spcBef>
        <a:buFont typeface="Arial" panose="020B0604020202020204" pitchFamily="34" charset="0"/>
        <a:buChar char="•"/>
        <a:defRPr sz="5530" kern="1200">
          <a:solidFill>
            <a:schemeClr val="tx1"/>
          </a:solidFill>
          <a:latin typeface="+mn-lt"/>
          <a:ea typeface="+mn-ea"/>
          <a:cs typeface="+mn-cs"/>
        </a:defRPr>
      </a:lvl7pPr>
      <a:lvl8pPr marL="10533888" indent="-702259" algn="l" defTabSz="2809037" rtl="0" eaLnBrk="1" latinLnBrk="0" hangingPunct="1">
        <a:lnSpc>
          <a:spcPct val="90000"/>
        </a:lnSpc>
        <a:spcBef>
          <a:spcPts val="1536"/>
        </a:spcBef>
        <a:buFont typeface="Arial" panose="020B0604020202020204" pitchFamily="34" charset="0"/>
        <a:buChar char="•"/>
        <a:defRPr sz="5530" kern="1200">
          <a:solidFill>
            <a:schemeClr val="tx1"/>
          </a:solidFill>
          <a:latin typeface="+mn-lt"/>
          <a:ea typeface="+mn-ea"/>
          <a:cs typeface="+mn-cs"/>
        </a:defRPr>
      </a:lvl8pPr>
      <a:lvl9pPr marL="11938406" indent="-702259" algn="l" defTabSz="2809037" rtl="0" eaLnBrk="1" latinLnBrk="0" hangingPunct="1">
        <a:lnSpc>
          <a:spcPct val="90000"/>
        </a:lnSpc>
        <a:spcBef>
          <a:spcPts val="1536"/>
        </a:spcBef>
        <a:buFont typeface="Arial" panose="020B0604020202020204" pitchFamily="34" charset="0"/>
        <a:buChar char="•"/>
        <a:defRPr sz="5530" kern="1200">
          <a:solidFill>
            <a:schemeClr val="tx1"/>
          </a:solidFill>
          <a:latin typeface="+mn-lt"/>
          <a:ea typeface="+mn-ea"/>
          <a:cs typeface="+mn-cs"/>
        </a:defRPr>
      </a:lvl9pPr>
    </p:bodyStyle>
    <p:otherStyle>
      <a:defPPr>
        <a:defRPr lang="en-US"/>
      </a:defPPr>
      <a:lvl1pPr marL="0" algn="l" defTabSz="2809037" rtl="0" eaLnBrk="1" latinLnBrk="0" hangingPunct="1">
        <a:defRPr sz="5530" kern="1200">
          <a:solidFill>
            <a:schemeClr val="tx1"/>
          </a:solidFill>
          <a:latin typeface="+mn-lt"/>
          <a:ea typeface="+mn-ea"/>
          <a:cs typeface="+mn-cs"/>
        </a:defRPr>
      </a:lvl1pPr>
      <a:lvl2pPr marL="1404518" algn="l" defTabSz="2809037" rtl="0" eaLnBrk="1" latinLnBrk="0" hangingPunct="1">
        <a:defRPr sz="5530" kern="1200">
          <a:solidFill>
            <a:schemeClr val="tx1"/>
          </a:solidFill>
          <a:latin typeface="+mn-lt"/>
          <a:ea typeface="+mn-ea"/>
          <a:cs typeface="+mn-cs"/>
        </a:defRPr>
      </a:lvl2pPr>
      <a:lvl3pPr marL="2809037" algn="l" defTabSz="2809037" rtl="0" eaLnBrk="1" latinLnBrk="0" hangingPunct="1">
        <a:defRPr sz="5530" kern="1200">
          <a:solidFill>
            <a:schemeClr val="tx1"/>
          </a:solidFill>
          <a:latin typeface="+mn-lt"/>
          <a:ea typeface="+mn-ea"/>
          <a:cs typeface="+mn-cs"/>
        </a:defRPr>
      </a:lvl3pPr>
      <a:lvl4pPr marL="4213555" algn="l" defTabSz="2809037" rtl="0" eaLnBrk="1" latinLnBrk="0" hangingPunct="1">
        <a:defRPr sz="5530" kern="1200">
          <a:solidFill>
            <a:schemeClr val="tx1"/>
          </a:solidFill>
          <a:latin typeface="+mn-lt"/>
          <a:ea typeface="+mn-ea"/>
          <a:cs typeface="+mn-cs"/>
        </a:defRPr>
      </a:lvl4pPr>
      <a:lvl5pPr marL="5618074" algn="l" defTabSz="2809037" rtl="0" eaLnBrk="1" latinLnBrk="0" hangingPunct="1">
        <a:defRPr sz="5530" kern="1200">
          <a:solidFill>
            <a:schemeClr val="tx1"/>
          </a:solidFill>
          <a:latin typeface="+mn-lt"/>
          <a:ea typeface="+mn-ea"/>
          <a:cs typeface="+mn-cs"/>
        </a:defRPr>
      </a:lvl5pPr>
      <a:lvl6pPr marL="7022592" algn="l" defTabSz="2809037" rtl="0" eaLnBrk="1" latinLnBrk="0" hangingPunct="1">
        <a:defRPr sz="5530" kern="1200">
          <a:solidFill>
            <a:schemeClr val="tx1"/>
          </a:solidFill>
          <a:latin typeface="+mn-lt"/>
          <a:ea typeface="+mn-ea"/>
          <a:cs typeface="+mn-cs"/>
        </a:defRPr>
      </a:lvl6pPr>
      <a:lvl7pPr marL="8427110" algn="l" defTabSz="2809037" rtl="0" eaLnBrk="1" latinLnBrk="0" hangingPunct="1">
        <a:defRPr sz="5530" kern="1200">
          <a:solidFill>
            <a:schemeClr val="tx1"/>
          </a:solidFill>
          <a:latin typeface="+mn-lt"/>
          <a:ea typeface="+mn-ea"/>
          <a:cs typeface="+mn-cs"/>
        </a:defRPr>
      </a:lvl7pPr>
      <a:lvl8pPr marL="9831629" algn="l" defTabSz="2809037" rtl="0" eaLnBrk="1" latinLnBrk="0" hangingPunct="1">
        <a:defRPr sz="5530" kern="1200">
          <a:solidFill>
            <a:schemeClr val="tx1"/>
          </a:solidFill>
          <a:latin typeface="+mn-lt"/>
          <a:ea typeface="+mn-ea"/>
          <a:cs typeface="+mn-cs"/>
        </a:defRPr>
      </a:lvl8pPr>
      <a:lvl9pPr marL="11236147" algn="l" defTabSz="2809037" rtl="0" eaLnBrk="1" latinLnBrk="0" hangingPunct="1">
        <a:defRPr sz="5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2.xml"/><Relationship Id="rId13" Type="http://schemas.openxmlformats.org/officeDocument/2006/relationships/image" Target="../media/image1.emf"/><Relationship Id="rId3" Type="http://schemas.openxmlformats.org/officeDocument/2006/relationships/notesSlide" Target="../notesSlides/notesSlide1.xml"/><Relationship Id="rId7" Type="http://schemas.openxmlformats.org/officeDocument/2006/relationships/slide" Target="slide3.xml"/><Relationship Id="rId12" Type="http://schemas.openxmlformats.org/officeDocument/2006/relationships/package" Target="../embeddings/Microsoft_Word_Document5.docx"/><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chart" Target="../charts/chart1.xml"/><Relationship Id="rId11" Type="http://schemas.openxmlformats.org/officeDocument/2006/relationships/chart" Target="../charts/chart4.xml"/><Relationship Id="rId5" Type="http://schemas.openxmlformats.org/officeDocument/2006/relationships/slide" Target="slide1.xml"/><Relationship Id="rId10" Type="http://schemas.openxmlformats.org/officeDocument/2006/relationships/slide" Target="slide2.xml"/><Relationship Id="rId4" Type="http://schemas.openxmlformats.org/officeDocument/2006/relationships/slide" Target="slide4.xml"/><Relationship Id="rId9" Type="http://schemas.openxmlformats.org/officeDocument/2006/relationships/chart" Target="../charts/chart3.xml"/></Relationships>
</file>

<file path=ppt/slides/_rels/slide2.xml.rels><?xml version="1.0" encoding="UTF-8" standalone="yes"?>
<Relationships xmlns="http://schemas.openxmlformats.org/package/2006/relationships"><Relationship Id="rId8" Type="http://schemas.openxmlformats.org/officeDocument/2006/relationships/chart" Target="../charts/chart7.xml"/><Relationship Id="rId3" Type="http://schemas.openxmlformats.org/officeDocument/2006/relationships/slide" Target="slide4.xml"/><Relationship Id="rId7" Type="http://schemas.openxmlformats.org/officeDocument/2006/relationships/chart" Target="../charts/chart6.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image" Target="../media/image2.png"/><Relationship Id="rId5" Type="http://schemas.openxmlformats.org/officeDocument/2006/relationships/chart" Target="../charts/chart5.xml"/><Relationship Id="rId10" Type="http://schemas.openxmlformats.org/officeDocument/2006/relationships/chart" Target="../charts/chart8.xml"/><Relationship Id="rId4" Type="http://schemas.openxmlformats.org/officeDocument/2006/relationships/slide" Target="slide1.xml"/><Relationship Id="rId9" Type="http://schemas.openxmlformats.org/officeDocument/2006/relationships/slide" Target="slide2.xml"/></Relationships>
</file>

<file path=ppt/slides/_rels/slide3.xml.rels><?xml version="1.0" encoding="UTF-8" standalone="yes"?>
<Relationships xmlns="http://schemas.openxmlformats.org/package/2006/relationships"><Relationship Id="rId8" Type="http://schemas.openxmlformats.org/officeDocument/2006/relationships/slide" Target="slide2.xml"/><Relationship Id="rId13" Type="http://schemas.openxmlformats.org/officeDocument/2006/relationships/image" Target="../media/image5.png"/><Relationship Id="rId3" Type="http://schemas.openxmlformats.org/officeDocument/2006/relationships/slide" Target="slide4.xml"/><Relationship Id="rId7" Type="http://schemas.openxmlformats.org/officeDocument/2006/relationships/chart" Target="../charts/chart10.xml"/><Relationship Id="rId12"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image" Target="../media/image3.png"/><Relationship Id="rId5" Type="http://schemas.openxmlformats.org/officeDocument/2006/relationships/chart" Target="../charts/chart9.xml"/><Relationship Id="rId10" Type="http://schemas.openxmlformats.org/officeDocument/2006/relationships/chart" Target="../charts/chart12.xml"/><Relationship Id="rId4" Type="http://schemas.openxmlformats.org/officeDocument/2006/relationships/slide" Target="slide1.xml"/><Relationship Id="rId9" Type="http://schemas.openxmlformats.org/officeDocument/2006/relationships/chart" Target="../charts/chart11.xml"/></Relationships>
</file>

<file path=ppt/slides/_rels/slide4.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slide" Target="slide4.xml"/><Relationship Id="rId7" Type="http://schemas.openxmlformats.org/officeDocument/2006/relationships/chart" Target="../charts/chart14.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slide" Target="slide3.xml"/><Relationship Id="rId5" Type="http://schemas.openxmlformats.org/officeDocument/2006/relationships/chart" Target="../charts/chart13.xml"/><Relationship Id="rId10" Type="http://schemas.openxmlformats.org/officeDocument/2006/relationships/chart" Target="../charts/chart16.xml"/><Relationship Id="rId4" Type="http://schemas.openxmlformats.org/officeDocument/2006/relationships/slide" Target="slide1.xml"/><Relationship Id="rId9" Type="http://schemas.openxmlformats.org/officeDocument/2006/relationships/chart" Target="../charts/char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119921" y="104931"/>
            <a:ext cx="37205587" cy="20821338"/>
          </a:xfrm>
          <a:prstGeom prst="rect">
            <a:avLst/>
          </a:prstGeom>
          <a:noFill/>
          <a:ln w="254000">
            <a:solidFill>
              <a:schemeClr val="bg1"/>
            </a:solidFill>
            <a:miter lim="800000"/>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a:hlinkClick r:id="rId4" action="ppaction://hlinksldjump"/>
            <a:extLst>
              <a:ext uri="{FF2B5EF4-FFF2-40B4-BE49-F238E27FC236}">
                <a16:creationId xmlns="" xmlns:a16="http://schemas.microsoft.com/office/drawing/2014/main" id="{CA480A17-B33A-4E1E-B9C3-7E3069563167}"/>
              </a:ext>
            </a:extLst>
          </p:cNvPr>
          <p:cNvSpPr/>
          <p:nvPr/>
        </p:nvSpPr>
        <p:spPr>
          <a:xfrm>
            <a:off x="268941" y="19685667"/>
            <a:ext cx="36941760" cy="1106095"/>
          </a:xfrm>
          <a:prstGeom prst="rect">
            <a:avLst/>
          </a:prstGeom>
          <a:solidFill>
            <a:srgbClr val="D3E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smtClean="0">
                <a:solidFill>
                  <a:srgbClr val="06324B"/>
                </a:solidFill>
                <a:latin typeface="Arial"/>
                <a:cs typeface="Arial"/>
              </a:rPr>
              <a:t>INTRODUCTION</a:t>
            </a:r>
            <a:endParaRPr lang="en-US" sz="6000" b="1" dirty="0">
              <a:solidFill>
                <a:srgbClr val="06324B"/>
              </a:solidFill>
              <a:latin typeface="Arial"/>
              <a:cs typeface="Arial"/>
            </a:endParaRPr>
          </a:p>
        </p:txBody>
      </p:sp>
      <p:sp>
        <p:nvSpPr>
          <p:cNvPr id="79" name="Rectangle 78">
            <a:hlinkClick r:id="rId4" action="ppaction://hlinksldjump"/>
            <a:extLst>
              <a:ext uri="{FF2B5EF4-FFF2-40B4-BE49-F238E27FC236}">
                <a16:creationId xmlns="" xmlns:a16="http://schemas.microsoft.com/office/drawing/2014/main" id="{CA480A17-B33A-4E1E-B9C3-7E3069563167}"/>
              </a:ext>
            </a:extLst>
          </p:cNvPr>
          <p:cNvSpPr/>
          <p:nvPr/>
        </p:nvSpPr>
        <p:spPr>
          <a:xfrm>
            <a:off x="242047" y="214639"/>
            <a:ext cx="37033200" cy="3236104"/>
          </a:xfrm>
          <a:prstGeom prst="rect">
            <a:avLst/>
          </a:prstGeom>
          <a:solidFill>
            <a:srgbClr val="0045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smtClean="0">
                <a:latin typeface="Arial"/>
                <a:cs typeface="Arial"/>
              </a:rPr>
              <a:t>Nano-Mixed </a:t>
            </a:r>
            <a:r>
              <a:rPr lang="en-US" sz="6000" dirty="0">
                <a:latin typeface="Arial"/>
                <a:cs typeface="Arial"/>
              </a:rPr>
              <a:t>Micelles: An Approach to Enhance the </a:t>
            </a:r>
            <a:r>
              <a:rPr lang="en-US" sz="6000" dirty="0" smtClean="0">
                <a:latin typeface="Arial"/>
                <a:cs typeface="Arial"/>
              </a:rPr>
              <a:t>Oral Bioavailability </a:t>
            </a:r>
            <a:r>
              <a:rPr lang="en-US" sz="6000" dirty="0">
                <a:latin typeface="Arial"/>
                <a:cs typeface="Arial"/>
              </a:rPr>
              <a:t>of BCS Class III </a:t>
            </a:r>
            <a:r>
              <a:rPr lang="en-US" sz="6000" dirty="0" smtClean="0">
                <a:latin typeface="Arial"/>
                <a:cs typeface="Arial"/>
              </a:rPr>
              <a:t>Drug</a:t>
            </a:r>
          </a:p>
          <a:p>
            <a:pPr algn="ctr"/>
            <a:r>
              <a:rPr lang="en-US" sz="4000" dirty="0" err="1">
                <a:solidFill>
                  <a:srgbClr val="FFFF00"/>
                </a:solidFill>
              </a:rPr>
              <a:t>Mosab</a:t>
            </a:r>
            <a:r>
              <a:rPr lang="en-US" sz="4000" dirty="0">
                <a:solidFill>
                  <a:srgbClr val="FFFF00"/>
                </a:solidFill>
              </a:rPr>
              <a:t> Arafat</a:t>
            </a:r>
            <a:r>
              <a:rPr lang="en-US" sz="4000" baseline="30000" dirty="0">
                <a:solidFill>
                  <a:srgbClr val="FFFF00"/>
                </a:solidFill>
              </a:rPr>
              <a:t>1</a:t>
            </a:r>
            <a:r>
              <a:rPr lang="en-US" sz="4000" dirty="0">
                <a:solidFill>
                  <a:srgbClr val="FFFF00"/>
                </a:solidFill>
              </a:rPr>
              <a:t>, </a:t>
            </a:r>
            <a:r>
              <a:rPr lang="en-US" sz="4000" dirty="0" err="1">
                <a:solidFill>
                  <a:srgbClr val="FFFF00"/>
                </a:solidFill>
              </a:rPr>
              <a:t>Cathrin</a:t>
            </a:r>
            <a:r>
              <a:rPr lang="en-US" sz="4000" dirty="0">
                <a:solidFill>
                  <a:srgbClr val="FFFF00"/>
                </a:solidFill>
              </a:rPr>
              <a:t> Kirchhoefer</a:t>
            </a:r>
            <a:r>
              <a:rPr lang="en-US" sz="4000" baseline="30000" dirty="0">
                <a:solidFill>
                  <a:srgbClr val="FFFF00"/>
                </a:solidFill>
              </a:rPr>
              <a:t>2</a:t>
            </a:r>
            <a:r>
              <a:rPr lang="en-US" sz="4000" dirty="0">
                <a:solidFill>
                  <a:srgbClr val="FFFF00"/>
                </a:solidFill>
              </a:rPr>
              <a:t>, </a:t>
            </a:r>
            <a:r>
              <a:rPr lang="en-US" sz="4000" dirty="0" err="1">
                <a:solidFill>
                  <a:srgbClr val="FFFF00"/>
                </a:solidFill>
              </a:rPr>
              <a:t>Momir</a:t>
            </a:r>
            <a:r>
              <a:rPr lang="en-US" sz="4000" dirty="0">
                <a:solidFill>
                  <a:srgbClr val="FFFF00"/>
                </a:solidFill>
              </a:rPr>
              <a:t> Mikov</a:t>
            </a:r>
            <a:r>
              <a:rPr lang="en-US" sz="4000" baseline="30000" dirty="0">
                <a:solidFill>
                  <a:srgbClr val="FFFF00"/>
                </a:solidFill>
              </a:rPr>
              <a:t>3</a:t>
            </a:r>
            <a:endParaRPr lang="en-US" sz="4000" dirty="0">
              <a:solidFill>
                <a:srgbClr val="FFFF00"/>
              </a:solidFill>
            </a:endParaRPr>
          </a:p>
          <a:p>
            <a:pPr algn="ctr"/>
            <a:r>
              <a:rPr lang="en-US" sz="3200" baseline="30000" dirty="0" smtClean="0"/>
              <a:t>1</a:t>
            </a:r>
            <a:r>
              <a:rPr lang="en-US" sz="3200" dirty="0" smtClean="0"/>
              <a:t>College </a:t>
            </a:r>
            <a:r>
              <a:rPr lang="en-US" sz="3200" dirty="0"/>
              <a:t>of Pharmacy, Al </a:t>
            </a:r>
            <a:r>
              <a:rPr lang="en-US" sz="3200" dirty="0" err="1"/>
              <a:t>Ain</a:t>
            </a:r>
            <a:r>
              <a:rPr lang="en-US" sz="3200" dirty="0"/>
              <a:t> University of Science and Technology, Abu Dhabi, UAE. </a:t>
            </a:r>
          </a:p>
          <a:p>
            <a:pPr algn="ctr"/>
            <a:r>
              <a:rPr lang="en-US" sz="3200" baseline="30000" dirty="0"/>
              <a:t>2</a:t>
            </a:r>
            <a:r>
              <a:rPr lang="en-US" sz="3200" dirty="0"/>
              <a:t>Department of Chemistry, The University of Warwick, UK.</a:t>
            </a:r>
          </a:p>
          <a:p>
            <a:pPr algn="ctr"/>
            <a:r>
              <a:rPr lang="en-US" sz="3200" baseline="30000" dirty="0"/>
              <a:t>3</a:t>
            </a:r>
            <a:r>
              <a:rPr lang="en-US" sz="3200" dirty="0"/>
              <a:t>Department of Pharmacology, Toxicology and Clinical Pharmacology, Medical Faculty, University of Novi Sad, Serbia.</a:t>
            </a:r>
          </a:p>
          <a:p>
            <a:pPr algn="ctr"/>
            <a:endParaRPr lang="en-US" sz="3600" dirty="0">
              <a:latin typeface="Arial"/>
              <a:cs typeface="Arial"/>
            </a:endParaRPr>
          </a:p>
        </p:txBody>
      </p:sp>
      <p:cxnSp>
        <p:nvCxnSpPr>
          <p:cNvPr id="21" name="Straight Connector 20"/>
          <p:cNvCxnSpPr/>
          <p:nvPr/>
        </p:nvCxnSpPr>
        <p:spPr>
          <a:xfrm>
            <a:off x="11534129" y="6933302"/>
            <a:ext cx="1777411" cy="0"/>
          </a:xfrm>
          <a:prstGeom prst="line">
            <a:avLst/>
          </a:prstGeom>
          <a:noFill/>
          <a:ln w="31750" cap="rnd" cmpd="sng" algn="ctr">
            <a:solidFill>
              <a:schemeClr val="accent2">
                <a:alpha val="68000"/>
              </a:schemeClr>
            </a:solidFill>
            <a:prstDash val="sysDot"/>
          </a:ln>
          <a:effectLst/>
        </p:spPr>
      </p:cxnSp>
      <p:cxnSp>
        <p:nvCxnSpPr>
          <p:cNvPr id="22" name="Straight Connector 21"/>
          <p:cNvCxnSpPr/>
          <p:nvPr/>
        </p:nvCxnSpPr>
        <p:spPr>
          <a:xfrm>
            <a:off x="17641376" y="6933302"/>
            <a:ext cx="1777411" cy="0"/>
          </a:xfrm>
          <a:prstGeom prst="line">
            <a:avLst/>
          </a:prstGeom>
          <a:noFill/>
          <a:ln w="31750" cap="rnd" cmpd="sng" algn="ctr">
            <a:solidFill>
              <a:schemeClr val="accent2">
                <a:alpha val="68000"/>
              </a:schemeClr>
            </a:solidFill>
            <a:prstDash val="sysDot"/>
          </a:ln>
          <a:effectLst/>
        </p:spPr>
      </p:cxnSp>
      <p:grpSp>
        <p:nvGrpSpPr>
          <p:cNvPr id="23" name="Percent Chart"/>
          <p:cNvGrpSpPr/>
          <p:nvPr/>
        </p:nvGrpSpPr>
        <p:grpSpPr>
          <a:xfrm>
            <a:off x="841228" y="4933144"/>
            <a:ext cx="4734500" cy="4674064"/>
            <a:chOff x="4547093" y="1223945"/>
            <a:chExt cx="1645920" cy="1645973"/>
          </a:xfrm>
        </p:grpSpPr>
        <p:sp>
          <p:nvSpPr>
            <p:cNvPr id="30" name="Outer Oval"/>
            <p:cNvSpPr>
              <a:spLocks noChangeAspect="1"/>
            </p:cNvSpPr>
            <p:nvPr/>
          </p:nvSpPr>
          <p:spPr>
            <a:xfrm>
              <a:off x="4646290" y="1323168"/>
              <a:ext cx="1447527" cy="1447527"/>
            </a:xfrm>
            <a:prstGeom prst="ellipse">
              <a:avLst/>
            </a:prstGeom>
            <a:solidFill>
              <a:schemeClr val="accent2"/>
            </a:solidFill>
            <a:ln w="9525" cap="flat" cmpd="sng" algn="ctr">
              <a:noFill/>
              <a:prstDash val="solid"/>
            </a:ln>
            <a:effectLst/>
          </p:spPr>
          <p:txBody>
            <a:bodyPr wrap="none" lIns="0" tIns="0" rIns="0" bIns="0" rtlCol="0" anchor="ctr"/>
            <a:lstStyle/>
            <a:p>
              <a:pPr algn="ctr" defTabSz="1404518">
                <a:defRPr/>
              </a:pPr>
              <a:endParaRPr lang="en-US" sz="7373" b="1" kern="0" dirty="0">
                <a:solidFill>
                  <a:srgbClr val="76B141"/>
                </a:solidFill>
                <a:latin typeface="Calibri"/>
              </a:endParaRPr>
            </a:p>
          </p:txBody>
        </p:sp>
        <p:sp>
          <p:nvSpPr>
            <p:cNvPr id="31" name="dots"/>
            <p:cNvSpPr>
              <a:spLocks noChangeAspect="1"/>
            </p:cNvSpPr>
            <p:nvPr/>
          </p:nvSpPr>
          <p:spPr>
            <a:xfrm>
              <a:off x="4783558" y="1460436"/>
              <a:ext cx="1172990" cy="1172990"/>
            </a:xfrm>
            <a:prstGeom prst="ellipse">
              <a:avLst/>
            </a:prstGeom>
            <a:noFill/>
            <a:ln w="40005" cap="rnd" cmpd="sng" algn="ctr">
              <a:solidFill>
                <a:schemeClr val="accent4">
                  <a:alpha val="68000"/>
                </a:schemeClr>
              </a:solidFill>
              <a:prstDash val="sysDot"/>
            </a:ln>
            <a:effectLst/>
          </p:spPr>
          <p:txBody>
            <a:bodyPr rtlCol="0" anchor="ctr"/>
            <a:lstStyle/>
            <a:p>
              <a:pPr algn="ctr" defTabSz="1404518"/>
              <a:endParaRPr lang="en-US" sz="16991" kern="0">
                <a:solidFill>
                  <a:prstClr val="white"/>
                </a:solidFill>
                <a:latin typeface="Calibri"/>
              </a:endParaRPr>
            </a:p>
          </p:txBody>
        </p:sp>
        <p:graphicFrame>
          <p:nvGraphicFramePr>
            <p:cNvPr id="33" name="Excel Chart">
              <a:hlinkClick r:id="rId5" action="ppaction://hlinksldjump"/>
            </p:cNvPr>
            <p:cNvGraphicFramePr>
              <a:graphicFrameLocks noChangeAspect="1"/>
            </p:cNvGraphicFramePr>
            <p:nvPr>
              <p:extLst>
                <p:ext uri="{D42A27DB-BD31-4B8C-83A1-F6EECF244321}">
                  <p14:modId xmlns:p14="http://schemas.microsoft.com/office/powerpoint/2010/main" val="2002811850"/>
                </p:ext>
              </p:extLst>
            </p:nvPr>
          </p:nvGraphicFramePr>
          <p:xfrm>
            <a:off x="4547093" y="1223945"/>
            <a:ext cx="1645920" cy="1645973"/>
          </p:xfrm>
          <a:graphic>
            <a:graphicData uri="http://schemas.openxmlformats.org/drawingml/2006/chart">
              <c:chart xmlns:c="http://schemas.openxmlformats.org/drawingml/2006/chart" xmlns:r="http://schemas.openxmlformats.org/officeDocument/2006/relationships" r:id="rId6"/>
            </a:graphicData>
          </a:graphic>
        </p:graphicFrame>
      </p:grpSp>
      <p:grpSp>
        <p:nvGrpSpPr>
          <p:cNvPr id="50" name="Percent Chart"/>
          <p:cNvGrpSpPr/>
          <p:nvPr/>
        </p:nvGrpSpPr>
        <p:grpSpPr>
          <a:xfrm>
            <a:off x="1051726" y="12544573"/>
            <a:ext cx="4258640" cy="4366548"/>
            <a:chOff x="4547093" y="1223945"/>
            <a:chExt cx="1645920" cy="1645973"/>
          </a:xfrm>
        </p:grpSpPr>
        <p:sp>
          <p:nvSpPr>
            <p:cNvPr id="51" name="Outer Oval"/>
            <p:cNvSpPr>
              <a:spLocks noChangeAspect="1"/>
            </p:cNvSpPr>
            <p:nvPr/>
          </p:nvSpPr>
          <p:spPr>
            <a:xfrm>
              <a:off x="4646290" y="1323168"/>
              <a:ext cx="1447527" cy="1447527"/>
            </a:xfrm>
            <a:prstGeom prst="ellipse">
              <a:avLst/>
            </a:prstGeom>
            <a:solidFill>
              <a:schemeClr val="accent2"/>
            </a:solidFill>
            <a:ln w="9525" cap="flat" cmpd="sng" algn="ctr">
              <a:noFill/>
              <a:prstDash val="solid"/>
            </a:ln>
            <a:effectLst/>
          </p:spPr>
          <p:txBody>
            <a:bodyPr wrap="none" lIns="0" tIns="0" rIns="0" bIns="0" rtlCol="0" anchor="ctr"/>
            <a:lstStyle/>
            <a:p>
              <a:pPr algn="ctr" defTabSz="1404518">
                <a:defRPr/>
              </a:pPr>
              <a:endParaRPr lang="en-US" sz="7373" b="1" kern="0" dirty="0">
                <a:solidFill>
                  <a:srgbClr val="76B141"/>
                </a:solidFill>
                <a:latin typeface="Calibri"/>
              </a:endParaRPr>
            </a:p>
          </p:txBody>
        </p:sp>
        <p:sp>
          <p:nvSpPr>
            <p:cNvPr id="52" name="dots"/>
            <p:cNvSpPr>
              <a:spLocks noChangeAspect="1"/>
            </p:cNvSpPr>
            <p:nvPr/>
          </p:nvSpPr>
          <p:spPr>
            <a:xfrm>
              <a:off x="4783558" y="1460436"/>
              <a:ext cx="1172990" cy="1172990"/>
            </a:xfrm>
            <a:prstGeom prst="ellipse">
              <a:avLst/>
            </a:prstGeom>
            <a:noFill/>
            <a:ln w="40005" cap="rnd" cmpd="sng" algn="ctr">
              <a:solidFill>
                <a:schemeClr val="accent4">
                  <a:alpha val="68000"/>
                </a:schemeClr>
              </a:solidFill>
              <a:prstDash val="sysDot"/>
            </a:ln>
            <a:effectLst/>
          </p:spPr>
          <p:txBody>
            <a:bodyPr rtlCol="0" anchor="ctr"/>
            <a:lstStyle/>
            <a:p>
              <a:pPr algn="ctr" defTabSz="1404518"/>
              <a:endParaRPr lang="en-US" sz="16991" kern="0">
                <a:solidFill>
                  <a:prstClr val="white"/>
                </a:solidFill>
                <a:latin typeface="Calibri"/>
              </a:endParaRPr>
            </a:p>
          </p:txBody>
        </p:sp>
        <p:graphicFrame>
          <p:nvGraphicFramePr>
            <p:cNvPr id="53" name="Excel Chart">
              <a:hlinkClick r:id="rId7" action="ppaction://hlinksldjump"/>
            </p:cNvPr>
            <p:cNvGraphicFramePr>
              <a:graphicFrameLocks noChangeAspect="1"/>
            </p:cNvGraphicFramePr>
            <p:nvPr>
              <p:extLst>
                <p:ext uri="{D42A27DB-BD31-4B8C-83A1-F6EECF244321}">
                  <p14:modId xmlns:p14="http://schemas.microsoft.com/office/powerpoint/2010/main" val="1424883535"/>
                </p:ext>
              </p:extLst>
            </p:nvPr>
          </p:nvGraphicFramePr>
          <p:xfrm>
            <a:off x="4547093" y="1223945"/>
            <a:ext cx="1645920" cy="1645973"/>
          </p:xfrm>
          <a:graphic>
            <a:graphicData uri="http://schemas.openxmlformats.org/drawingml/2006/chart">
              <c:chart xmlns:c="http://schemas.openxmlformats.org/drawingml/2006/chart" xmlns:r="http://schemas.openxmlformats.org/officeDocument/2006/relationships" r:id="rId8"/>
            </a:graphicData>
          </a:graphic>
        </p:graphicFrame>
      </p:grpSp>
      <p:grpSp>
        <p:nvGrpSpPr>
          <p:cNvPr id="58" name="Percent Chart"/>
          <p:cNvGrpSpPr/>
          <p:nvPr/>
        </p:nvGrpSpPr>
        <p:grpSpPr>
          <a:xfrm>
            <a:off x="967994" y="16281745"/>
            <a:ext cx="4502304" cy="4656196"/>
            <a:chOff x="4547093" y="1223945"/>
            <a:chExt cx="1645920" cy="1645973"/>
          </a:xfrm>
        </p:grpSpPr>
        <p:sp>
          <p:nvSpPr>
            <p:cNvPr id="59" name="Outer Oval"/>
            <p:cNvSpPr>
              <a:spLocks noChangeAspect="1"/>
            </p:cNvSpPr>
            <p:nvPr/>
          </p:nvSpPr>
          <p:spPr>
            <a:xfrm>
              <a:off x="4646290" y="1323168"/>
              <a:ext cx="1447527" cy="1447527"/>
            </a:xfrm>
            <a:prstGeom prst="ellipse">
              <a:avLst/>
            </a:prstGeom>
            <a:solidFill>
              <a:schemeClr val="accent2"/>
            </a:solidFill>
            <a:ln w="9525" cap="flat" cmpd="sng" algn="ctr">
              <a:noFill/>
              <a:prstDash val="solid"/>
            </a:ln>
            <a:effectLst/>
          </p:spPr>
          <p:txBody>
            <a:bodyPr wrap="none" lIns="0" tIns="0" rIns="0" bIns="0" rtlCol="0" anchor="ctr"/>
            <a:lstStyle/>
            <a:p>
              <a:pPr algn="ctr" defTabSz="1404518">
                <a:defRPr/>
              </a:pPr>
              <a:endParaRPr lang="en-US" sz="7373" b="1" kern="0" dirty="0">
                <a:solidFill>
                  <a:srgbClr val="76B141"/>
                </a:solidFill>
                <a:latin typeface="Calibri"/>
              </a:endParaRPr>
            </a:p>
          </p:txBody>
        </p:sp>
        <p:sp>
          <p:nvSpPr>
            <p:cNvPr id="60" name="dots"/>
            <p:cNvSpPr>
              <a:spLocks noChangeAspect="1"/>
            </p:cNvSpPr>
            <p:nvPr/>
          </p:nvSpPr>
          <p:spPr>
            <a:xfrm>
              <a:off x="4783558" y="1460436"/>
              <a:ext cx="1172990" cy="1172990"/>
            </a:xfrm>
            <a:prstGeom prst="ellipse">
              <a:avLst/>
            </a:prstGeom>
            <a:noFill/>
            <a:ln w="40005" cap="rnd" cmpd="sng" algn="ctr">
              <a:solidFill>
                <a:schemeClr val="bg1">
                  <a:alpha val="68000"/>
                </a:schemeClr>
              </a:solidFill>
              <a:prstDash val="solid"/>
            </a:ln>
            <a:effectLst/>
          </p:spPr>
          <p:txBody>
            <a:bodyPr rtlCol="0" anchor="ctr"/>
            <a:lstStyle/>
            <a:p>
              <a:pPr algn="ctr" defTabSz="1404518">
                <a:defRPr/>
              </a:pPr>
              <a:endParaRPr lang="en-US" sz="5530" kern="0">
                <a:solidFill>
                  <a:prstClr val="white"/>
                </a:solidFill>
                <a:latin typeface="Calibri"/>
              </a:endParaRPr>
            </a:p>
          </p:txBody>
        </p:sp>
        <p:graphicFrame>
          <p:nvGraphicFramePr>
            <p:cNvPr id="61" name="Excel Chart">
              <a:hlinkClick r:id="rId4" action="ppaction://hlinksldjump"/>
            </p:cNvPr>
            <p:cNvGraphicFramePr>
              <a:graphicFrameLocks noChangeAspect="1"/>
            </p:cNvGraphicFramePr>
            <p:nvPr>
              <p:extLst>
                <p:ext uri="{D42A27DB-BD31-4B8C-83A1-F6EECF244321}">
                  <p14:modId xmlns:p14="http://schemas.microsoft.com/office/powerpoint/2010/main" val="2963318115"/>
                </p:ext>
              </p:extLst>
            </p:nvPr>
          </p:nvGraphicFramePr>
          <p:xfrm>
            <a:off x="4547093" y="1223945"/>
            <a:ext cx="1645920" cy="1645973"/>
          </p:xfrm>
          <a:graphic>
            <a:graphicData uri="http://schemas.openxmlformats.org/drawingml/2006/chart">
              <c:chart xmlns:c="http://schemas.openxmlformats.org/drawingml/2006/chart" xmlns:r="http://schemas.openxmlformats.org/officeDocument/2006/relationships" r:id="rId9"/>
            </a:graphicData>
          </a:graphic>
        </p:graphicFrame>
      </p:grpSp>
      <p:sp>
        <p:nvSpPr>
          <p:cNvPr id="70" name="TextBox 69"/>
          <p:cNvSpPr txBox="1"/>
          <p:nvPr/>
        </p:nvSpPr>
        <p:spPr>
          <a:xfrm>
            <a:off x="295834" y="3693417"/>
            <a:ext cx="5079785" cy="1384995"/>
          </a:xfrm>
          <a:prstGeom prst="rect">
            <a:avLst/>
          </a:prstGeom>
          <a:noFill/>
        </p:spPr>
        <p:txBody>
          <a:bodyPr wrap="square" rtlCol="0">
            <a:spAutoFit/>
          </a:bodyPr>
          <a:lstStyle/>
          <a:p>
            <a:r>
              <a:rPr lang="en-US" sz="2800" i="1" dirty="0">
                <a:latin typeface="Arial"/>
                <a:cs typeface="Arial"/>
              </a:rPr>
              <a:t>Interactive!</a:t>
            </a:r>
          </a:p>
          <a:p>
            <a:r>
              <a:rPr lang="en-US" sz="2800" dirty="0">
                <a:latin typeface="Arial"/>
                <a:cs typeface="Arial"/>
              </a:rPr>
              <a:t>Click on any of these bubbles </a:t>
            </a:r>
            <a:r>
              <a:rPr lang="en-US" sz="2800" i="1" dirty="0">
                <a:latin typeface="Arial"/>
                <a:cs typeface="Arial"/>
              </a:rPr>
              <a:t>to jump </a:t>
            </a:r>
            <a:r>
              <a:rPr lang="en-US" sz="2800" dirty="0">
                <a:latin typeface="Arial"/>
                <a:cs typeface="Arial"/>
              </a:rPr>
              <a:t>to </a:t>
            </a:r>
            <a:r>
              <a:rPr lang="en-US" sz="2800" dirty="0" smtClean="0">
                <a:latin typeface="Arial"/>
                <a:cs typeface="Arial"/>
              </a:rPr>
              <a:t>each </a:t>
            </a:r>
            <a:r>
              <a:rPr lang="en-US" sz="2800" dirty="0">
                <a:latin typeface="Arial"/>
                <a:cs typeface="Arial"/>
              </a:rPr>
              <a:t>section</a:t>
            </a:r>
          </a:p>
        </p:txBody>
      </p:sp>
      <p:sp>
        <p:nvSpPr>
          <p:cNvPr id="1033" name="Curved Right Arrow 1032"/>
          <p:cNvSpPr/>
          <p:nvPr/>
        </p:nvSpPr>
        <p:spPr>
          <a:xfrm>
            <a:off x="295834" y="5349809"/>
            <a:ext cx="762974" cy="219739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991">
              <a:solidFill>
                <a:schemeClr val="tx1"/>
              </a:solidFill>
            </a:endParaRPr>
          </a:p>
        </p:txBody>
      </p:sp>
      <p:grpSp>
        <p:nvGrpSpPr>
          <p:cNvPr id="17" name="Percent Chart"/>
          <p:cNvGrpSpPr/>
          <p:nvPr/>
        </p:nvGrpSpPr>
        <p:grpSpPr>
          <a:xfrm>
            <a:off x="1018209" y="8826029"/>
            <a:ext cx="4270108" cy="4286851"/>
            <a:chOff x="4547093" y="1223945"/>
            <a:chExt cx="1645920" cy="1645973"/>
          </a:xfrm>
        </p:grpSpPr>
        <p:sp>
          <p:nvSpPr>
            <p:cNvPr id="18" name="Outer Oval"/>
            <p:cNvSpPr>
              <a:spLocks noChangeAspect="1"/>
            </p:cNvSpPr>
            <p:nvPr/>
          </p:nvSpPr>
          <p:spPr>
            <a:xfrm>
              <a:off x="4646290" y="1323168"/>
              <a:ext cx="1447527" cy="1447527"/>
            </a:xfrm>
            <a:prstGeom prst="ellipse">
              <a:avLst/>
            </a:prstGeom>
            <a:solidFill>
              <a:schemeClr val="accent2"/>
            </a:solidFill>
            <a:ln w="9525" cap="flat" cmpd="sng" algn="ctr">
              <a:noFill/>
              <a:prstDash val="solid"/>
            </a:ln>
            <a:effectLst/>
          </p:spPr>
          <p:txBody>
            <a:bodyPr wrap="none" lIns="0" tIns="0" rIns="0" bIns="0" rtlCol="0" anchor="ctr"/>
            <a:lstStyle/>
            <a:p>
              <a:pPr algn="ctr" defTabSz="1404518">
                <a:defRPr/>
              </a:pPr>
              <a:endParaRPr lang="en-US" sz="7373" b="1" kern="0" dirty="0">
                <a:solidFill>
                  <a:srgbClr val="76B141"/>
                </a:solidFill>
                <a:latin typeface="Calibri"/>
              </a:endParaRPr>
            </a:p>
          </p:txBody>
        </p:sp>
        <p:sp>
          <p:nvSpPr>
            <p:cNvPr id="19" name="dots"/>
            <p:cNvSpPr>
              <a:spLocks noChangeAspect="1"/>
            </p:cNvSpPr>
            <p:nvPr/>
          </p:nvSpPr>
          <p:spPr>
            <a:xfrm>
              <a:off x="4783558" y="1460436"/>
              <a:ext cx="1172990" cy="1172990"/>
            </a:xfrm>
            <a:prstGeom prst="ellipse">
              <a:avLst/>
            </a:prstGeom>
            <a:noFill/>
            <a:ln w="40005" cap="rnd" cmpd="sng" algn="ctr">
              <a:solidFill>
                <a:schemeClr val="bg1">
                  <a:alpha val="68000"/>
                </a:schemeClr>
              </a:solidFill>
              <a:prstDash val="solid"/>
            </a:ln>
            <a:effectLst/>
          </p:spPr>
          <p:txBody>
            <a:bodyPr rtlCol="0" anchor="ctr"/>
            <a:lstStyle/>
            <a:p>
              <a:pPr algn="ctr" defTabSz="1404518">
                <a:defRPr/>
              </a:pPr>
              <a:endParaRPr lang="en-US" sz="5530" kern="0">
                <a:solidFill>
                  <a:prstClr val="white"/>
                </a:solidFill>
                <a:latin typeface="Calibri"/>
              </a:endParaRPr>
            </a:p>
          </p:txBody>
        </p:sp>
        <p:graphicFrame>
          <p:nvGraphicFramePr>
            <p:cNvPr id="20" name="Excel Chart">
              <a:hlinkClick r:id="rId10" action="ppaction://hlinksldjump"/>
            </p:cNvPr>
            <p:cNvGraphicFramePr>
              <a:graphicFrameLocks noChangeAspect="1"/>
            </p:cNvGraphicFramePr>
            <p:nvPr>
              <p:extLst>
                <p:ext uri="{D42A27DB-BD31-4B8C-83A1-F6EECF244321}">
                  <p14:modId xmlns:p14="http://schemas.microsoft.com/office/powerpoint/2010/main" val="576439857"/>
                </p:ext>
              </p:extLst>
            </p:nvPr>
          </p:nvGraphicFramePr>
          <p:xfrm>
            <a:off x="4547093" y="1223945"/>
            <a:ext cx="1645920" cy="1645973"/>
          </p:xfrm>
          <a:graphic>
            <a:graphicData uri="http://schemas.openxmlformats.org/drawingml/2006/chart">
              <c:chart xmlns:c="http://schemas.openxmlformats.org/drawingml/2006/chart" xmlns:r="http://schemas.openxmlformats.org/officeDocument/2006/relationships" r:id="rId11"/>
            </a:graphicData>
          </a:graphic>
        </p:graphicFrame>
      </p:grpSp>
      <p:sp>
        <p:nvSpPr>
          <p:cNvPr id="42" name="Title 1"/>
          <p:cNvSpPr txBox="1">
            <a:spLocks/>
          </p:cNvSpPr>
          <p:nvPr/>
        </p:nvSpPr>
        <p:spPr>
          <a:xfrm>
            <a:off x="11534129" y="14316708"/>
            <a:ext cx="9076697" cy="1550048"/>
          </a:xfrm>
          <a:prstGeom prst="rect">
            <a:avLst/>
          </a:prstGeom>
        </p:spPr>
        <p:txBody>
          <a:bodyPr/>
          <a:lstStyle>
            <a:lvl1pPr algn="ctr" defTabSz="2809037" rtl="0" eaLnBrk="1" latinLnBrk="0" hangingPunct="1">
              <a:lnSpc>
                <a:spcPct val="90000"/>
              </a:lnSpc>
              <a:spcBef>
                <a:spcPct val="0"/>
              </a:spcBef>
              <a:buNone/>
              <a:tabLst>
                <a:tab pos="32498995" algn="l"/>
              </a:tabLst>
              <a:defRPr lang="en-US" sz="10445" b="0" i="0" kern="1200" spc="492" baseline="0" dirty="0">
                <a:gradFill>
                  <a:gsLst>
                    <a:gs pos="0">
                      <a:schemeClr val="tx2"/>
                    </a:gs>
                    <a:gs pos="100000">
                      <a:schemeClr val="tx2"/>
                    </a:gs>
                  </a:gsLst>
                  <a:lin ang="5400000" scaled="1"/>
                </a:gradFill>
                <a:latin typeface="Segoe UI Semibold" panose="020B0702040204020203" pitchFamily="34" charset="0"/>
                <a:ea typeface="+mj-ea"/>
                <a:cs typeface="Segoe UI Semibold" panose="020B0702040204020203" pitchFamily="34" charset="0"/>
              </a:defRPr>
            </a:lvl1pPr>
          </a:lstStyle>
          <a:p>
            <a:pPr algn="r"/>
            <a:r>
              <a:rPr lang="en-US" dirty="0" smtClean="0">
                <a:latin typeface="Arial"/>
                <a:cs typeface="Arial"/>
              </a:rPr>
              <a:t>Background</a:t>
            </a:r>
            <a:endParaRPr lang="en-US" dirty="0">
              <a:latin typeface="Arial"/>
              <a:cs typeface="Arial"/>
            </a:endParaRPr>
          </a:p>
        </p:txBody>
      </p:sp>
      <p:cxnSp>
        <p:nvCxnSpPr>
          <p:cNvPr id="44" name="Shape 90"/>
          <p:cNvCxnSpPr/>
          <p:nvPr/>
        </p:nvCxnSpPr>
        <p:spPr>
          <a:xfrm flipH="1">
            <a:off x="20857496" y="4086529"/>
            <a:ext cx="13793" cy="15694066"/>
          </a:xfrm>
          <a:prstGeom prst="straightConnector1">
            <a:avLst/>
          </a:prstGeom>
          <a:noFill/>
          <a:ln w="12700" cap="flat" cmpd="sng">
            <a:solidFill>
              <a:schemeClr val="accent4"/>
            </a:solidFill>
            <a:prstDash val="solid"/>
            <a:miter/>
            <a:headEnd type="none" w="med" len="med"/>
            <a:tailEnd type="none" w="med" len="med"/>
          </a:ln>
        </p:spPr>
      </p:cxnSp>
      <p:sp>
        <p:nvSpPr>
          <p:cNvPr id="65" name="Title 1"/>
          <p:cNvSpPr txBox="1">
            <a:spLocks/>
          </p:cNvSpPr>
          <p:nvPr/>
        </p:nvSpPr>
        <p:spPr>
          <a:xfrm>
            <a:off x="12422834" y="3799761"/>
            <a:ext cx="7693970" cy="1550048"/>
          </a:xfrm>
          <a:prstGeom prst="rect">
            <a:avLst/>
          </a:prstGeom>
        </p:spPr>
        <p:txBody>
          <a:bodyPr/>
          <a:lstStyle>
            <a:lvl1pPr algn="ctr" defTabSz="2809037" rtl="0" eaLnBrk="1" latinLnBrk="0" hangingPunct="1">
              <a:lnSpc>
                <a:spcPct val="90000"/>
              </a:lnSpc>
              <a:spcBef>
                <a:spcPct val="0"/>
              </a:spcBef>
              <a:buNone/>
              <a:tabLst>
                <a:tab pos="32498995" algn="l"/>
              </a:tabLst>
              <a:defRPr lang="en-US" sz="10445" b="0" i="0" kern="1200" spc="492" baseline="0" dirty="0">
                <a:gradFill>
                  <a:gsLst>
                    <a:gs pos="0">
                      <a:schemeClr val="tx2"/>
                    </a:gs>
                    <a:gs pos="100000">
                      <a:schemeClr val="tx2"/>
                    </a:gs>
                  </a:gsLst>
                  <a:lin ang="5400000" scaled="1"/>
                </a:gradFill>
                <a:latin typeface="Segoe UI Semibold" panose="020B0702040204020203" pitchFamily="34" charset="0"/>
                <a:ea typeface="+mj-ea"/>
                <a:cs typeface="Segoe UI Semibold" panose="020B0702040204020203" pitchFamily="34" charset="0"/>
              </a:defRPr>
            </a:lvl1pPr>
          </a:lstStyle>
          <a:p>
            <a:pPr algn="r"/>
            <a:r>
              <a:rPr lang="en-US" dirty="0" smtClean="0">
                <a:latin typeface="Arial"/>
                <a:cs typeface="Arial"/>
              </a:rPr>
              <a:t>Abstract</a:t>
            </a:r>
            <a:endParaRPr lang="en-US" dirty="0">
              <a:latin typeface="Arial"/>
              <a:cs typeface="Arial"/>
            </a:endParaRPr>
          </a:p>
        </p:txBody>
      </p:sp>
      <p:sp>
        <p:nvSpPr>
          <p:cNvPr id="67" name="Title 1"/>
          <p:cNvSpPr txBox="1">
            <a:spLocks/>
          </p:cNvSpPr>
          <p:nvPr/>
        </p:nvSpPr>
        <p:spPr>
          <a:xfrm>
            <a:off x="21347729" y="4164114"/>
            <a:ext cx="14857966" cy="1550048"/>
          </a:xfrm>
          <a:prstGeom prst="rect">
            <a:avLst/>
          </a:prstGeom>
        </p:spPr>
        <p:txBody>
          <a:bodyPr/>
          <a:lstStyle>
            <a:lvl1pPr algn="ctr" defTabSz="2809037" rtl="0" eaLnBrk="1" latinLnBrk="0" hangingPunct="1">
              <a:lnSpc>
                <a:spcPct val="90000"/>
              </a:lnSpc>
              <a:spcBef>
                <a:spcPct val="0"/>
              </a:spcBef>
              <a:buNone/>
              <a:tabLst>
                <a:tab pos="32498995" algn="l"/>
              </a:tabLst>
              <a:defRPr lang="en-US" sz="10445" b="0" i="0" kern="1200" spc="492" baseline="0" dirty="0">
                <a:gradFill>
                  <a:gsLst>
                    <a:gs pos="0">
                      <a:schemeClr val="tx2"/>
                    </a:gs>
                    <a:gs pos="100000">
                      <a:schemeClr val="tx2"/>
                    </a:gs>
                  </a:gsLst>
                  <a:lin ang="5400000" scaled="1"/>
                </a:gradFill>
                <a:latin typeface="Segoe UI Semibold" panose="020B0702040204020203" pitchFamily="34" charset="0"/>
                <a:ea typeface="+mj-ea"/>
                <a:cs typeface="Segoe UI Semibold" panose="020B0702040204020203" pitchFamily="34" charset="0"/>
              </a:defRPr>
            </a:lvl1pPr>
          </a:lstStyle>
          <a:p>
            <a:r>
              <a:rPr lang="en-US" dirty="0" smtClean="0">
                <a:latin typeface="Arial"/>
                <a:cs typeface="Arial"/>
              </a:rPr>
              <a:t>Aim</a:t>
            </a:r>
            <a:endParaRPr lang="en-US" dirty="0">
              <a:latin typeface="Arial"/>
              <a:cs typeface="Arial"/>
            </a:endParaRPr>
          </a:p>
        </p:txBody>
      </p:sp>
      <p:sp>
        <p:nvSpPr>
          <p:cNvPr id="46" name="Shape 202"/>
          <p:cNvSpPr txBox="1">
            <a:spLocks/>
          </p:cNvSpPr>
          <p:nvPr/>
        </p:nvSpPr>
        <p:spPr>
          <a:xfrm>
            <a:off x="5685184" y="5253701"/>
            <a:ext cx="15136098" cy="9318763"/>
          </a:xfrm>
          <a:prstGeom prst="rect">
            <a:avLst/>
          </a:prstGeom>
          <a:noFill/>
          <a:ln>
            <a:noFill/>
          </a:ln>
        </p:spPr>
        <p:txBody>
          <a:bodyPr lIns="178825" tIns="178825" rIns="178825" bIns="178825" anchor="t" anchorCtr="0">
            <a:noAutofit/>
          </a:bodyPr>
          <a:lstStyle>
            <a:lvl1pPr marL="0" indent="0" algn="ctr" defTabSz="2809037" rtl="0" eaLnBrk="1" latinLnBrk="0" hangingPunct="1">
              <a:lnSpc>
                <a:spcPct val="90000"/>
              </a:lnSpc>
              <a:spcBef>
                <a:spcPts val="3072"/>
              </a:spcBef>
              <a:buFont typeface="Arial" panose="020B0604020202020204" pitchFamily="34" charset="0"/>
              <a:buNone/>
              <a:defRPr sz="8602" kern="1200">
                <a:solidFill>
                  <a:schemeClr val="tx1">
                    <a:lumMod val="85000"/>
                    <a:lumOff val="15000"/>
                  </a:schemeClr>
                </a:solidFill>
                <a:latin typeface="+mj-lt"/>
                <a:ea typeface="+mn-ea"/>
                <a:cs typeface="+mn-cs"/>
              </a:defRPr>
            </a:lvl1pPr>
            <a:lvl2pPr marL="0" indent="0" algn="ctr" defTabSz="2809037" rtl="0" eaLnBrk="1" latinLnBrk="0" hangingPunct="1">
              <a:lnSpc>
                <a:spcPct val="90000"/>
              </a:lnSpc>
              <a:spcBef>
                <a:spcPts val="1536"/>
              </a:spcBef>
              <a:buFont typeface="Arial" panose="020B0604020202020204" pitchFamily="34" charset="0"/>
              <a:buNone/>
              <a:defRPr sz="6144" kern="1200">
                <a:solidFill>
                  <a:schemeClr val="tx2"/>
                </a:solidFill>
                <a:latin typeface="+mj-lt"/>
                <a:ea typeface="+mn-ea"/>
                <a:cs typeface="+mn-cs"/>
              </a:defRPr>
            </a:lvl2pPr>
            <a:lvl3pPr marL="0" indent="0" algn="ctr" defTabSz="2809037" rtl="0" eaLnBrk="1" latinLnBrk="0" hangingPunct="1">
              <a:lnSpc>
                <a:spcPct val="90000"/>
              </a:lnSpc>
              <a:spcBef>
                <a:spcPts val="3686"/>
              </a:spcBef>
              <a:spcAft>
                <a:spcPts val="3686"/>
              </a:spcAft>
              <a:buFont typeface="Arial" panose="020B0604020202020204" pitchFamily="34" charset="0"/>
              <a:buNone/>
              <a:defRPr sz="6144" b="1" kern="1200">
                <a:solidFill>
                  <a:schemeClr val="tx2"/>
                </a:solidFill>
                <a:latin typeface="+mn-lt"/>
                <a:ea typeface="+mn-ea"/>
                <a:cs typeface="+mn-cs"/>
              </a:defRPr>
            </a:lvl3pPr>
            <a:lvl4pPr marL="0" indent="0" algn="ctr" defTabSz="2809037" rtl="0" eaLnBrk="1" latinLnBrk="0" hangingPunct="1">
              <a:lnSpc>
                <a:spcPct val="90000"/>
              </a:lnSpc>
              <a:spcBef>
                <a:spcPts val="1536"/>
              </a:spcBef>
              <a:buFont typeface="Arial" panose="020B0604020202020204" pitchFamily="34" charset="0"/>
              <a:buNone/>
              <a:defRPr sz="4915" kern="1200">
                <a:solidFill>
                  <a:schemeClr val="tx1">
                    <a:lumMod val="85000"/>
                    <a:lumOff val="15000"/>
                  </a:schemeClr>
                </a:solidFill>
                <a:latin typeface="+mn-lt"/>
                <a:ea typeface="+mn-ea"/>
                <a:cs typeface="+mn-cs"/>
              </a:defRPr>
            </a:lvl4pPr>
            <a:lvl5pPr marL="0" indent="0" algn="ctr" defTabSz="2809037" rtl="0" eaLnBrk="1" latinLnBrk="0" hangingPunct="1">
              <a:lnSpc>
                <a:spcPct val="90000"/>
              </a:lnSpc>
              <a:spcBef>
                <a:spcPts val="1536"/>
              </a:spcBef>
              <a:spcAft>
                <a:spcPts val="3686"/>
              </a:spcAft>
              <a:buFont typeface="Arial" panose="020B0604020202020204" pitchFamily="34" charset="0"/>
              <a:buNone/>
              <a:defRPr sz="4301" kern="1200">
                <a:solidFill>
                  <a:schemeClr val="tx1">
                    <a:lumMod val="85000"/>
                    <a:lumOff val="15000"/>
                  </a:schemeClr>
                </a:solidFill>
                <a:latin typeface="+mn-lt"/>
                <a:ea typeface="+mn-ea"/>
                <a:cs typeface="+mn-cs"/>
              </a:defRPr>
            </a:lvl5pPr>
            <a:lvl6pPr marL="7724851" indent="-702259" algn="l" defTabSz="2809037" rtl="0" eaLnBrk="1" latinLnBrk="0" hangingPunct="1">
              <a:lnSpc>
                <a:spcPct val="90000"/>
              </a:lnSpc>
              <a:spcBef>
                <a:spcPts val="1536"/>
              </a:spcBef>
              <a:buFont typeface="Arial" panose="020B0604020202020204" pitchFamily="34" charset="0"/>
              <a:buChar char="•"/>
              <a:defRPr sz="5530" kern="1200">
                <a:solidFill>
                  <a:schemeClr val="tx1"/>
                </a:solidFill>
                <a:latin typeface="+mn-lt"/>
                <a:ea typeface="+mn-ea"/>
                <a:cs typeface="+mn-cs"/>
              </a:defRPr>
            </a:lvl6pPr>
            <a:lvl7pPr marL="9129370" indent="-702259" algn="l" defTabSz="2809037" rtl="0" eaLnBrk="1" latinLnBrk="0" hangingPunct="1">
              <a:lnSpc>
                <a:spcPct val="90000"/>
              </a:lnSpc>
              <a:spcBef>
                <a:spcPts val="1536"/>
              </a:spcBef>
              <a:buFont typeface="Arial" panose="020B0604020202020204" pitchFamily="34" charset="0"/>
              <a:buChar char="•"/>
              <a:defRPr sz="5530" kern="1200">
                <a:solidFill>
                  <a:schemeClr val="tx1"/>
                </a:solidFill>
                <a:latin typeface="+mn-lt"/>
                <a:ea typeface="+mn-ea"/>
                <a:cs typeface="+mn-cs"/>
              </a:defRPr>
            </a:lvl7pPr>
            <a:lvl8pPr marL="10533888" indent="-702259" algn="l" defTabSz="2809037" rtl="0" eaLnBrk="1" latinLnBrk="0" hangingPunct="1">
              <a:lnSpc>
                <a:spcPct val="90000"/>
              </a:lnSpc>
              <a:spcBef>
                <a:spcPts val="1536"/>
              </a:spcBef>
              <a:buFont typeface="Arial" panose="020B0604020202020204" pitchFamily="34" charset="0"/>
              <a:buChar char="•"/>
              <a:defRPr sz="5530" kern="1200">
                <a:solidFill>
                  <a:schemeClr val="tx1"/>
                </a:solidFill>
                <a:latin typeface="+mn-lt"/>
                <a:ea typeface="+mn-ea"/>
                <a:cs typeface="+mn-cs"/>
              </a:defRPr>
            </a:lvl8pPr>
            <a:lvl9pPr marL="11938406" indent="-702259" algn="l" defTabSz="2809037" rtl="0" eaLnBrk="1" latinLnBrk="0" hangingPunct="1">
              <a:lnSpc>
                <a:spcPct val="90000"/>
              </a:lnSpc>
              <a:spcBef>
                <a:spcPts val="1536"/>
              </a:spcBef>
              <a:buFont typeface="Arial" panose="020B0604020202020204" pitchFamily="34" charset="0"/>
              <a:buChar char="•"/>
              <a:defRPr sz="5530" kern="1200">
                <a:solidFill>
                  <a:schemeClr val="tx1"/>
                </a:solidFill>
                <a:latin typeface="+mn-lt"/>
                <a:ea typeface="+mn-ea"/>
                <a:cs typeface="+mn-cs"/>
              </a:defRPr>
            </a:lvl9pPr>
          </a:lstStyle>
          <a:p>
            <a:pPr algn="just"/>
            <a:r>
              <a:rPr lang="en-US" sz="2800" dirty="0">
                <a:solidFill>
                  <a:schemeClr val="tx1"/>
                </a:solidFill>
                <a:latin typeface="Arial"/>
                <a:cs typeface="Arial"/>
              </a:rPr>
              <a:t>The main purpose for this study was to investigate the ability of mixed micelles formulation (MMs) made of </a:t>
            </a:r>
            <a:r>
              <a:rPr lang="en-US" sz="2800" dirty="0" err="1">
                <a:solidFill>
                  <a:schemeClr val="tx1"/>
                </a:solidFill>
                <a:latin typeface="Arial"/>
                <a:cs typeface="Arial"/>
              </a:rPr>
              <a:t>phosphatidylcholine</a:t>
            </a:r>
            <a:r>
              <a:rPr lang="en-US" sz="2800" dirty="0">
                <a:solidFill>
                  <a:schemeClr val="tx1"/>
                </a:solidFill>
                <a:latin typeface="Arial"/>
                <a:cs typeface="Arial"/>
              </a:rPr>
              <a:t> (PPC) and BS (sodium </a:t>
            </a:r>
            <a:r>
              <a:rPr lang="en-US" sz="2800" dirty="0" err="1">
                <a:solidFill>
                  <a:schemeClr val="tx1"/>
                </a:solidFill>
                <a:latin typeface="Arial"/>
                <a:cs typeface="Arial"/>
              </a:rPr>
              <a:t>cholate</a:t>
            </a:r>
            <a:r>
              <a:rPr lang="en-US" sz="2800" dirty="0">
                <a:solidFill>
                  <a:schemeClr val="tx1"/>
                </a:solidFill>
                <a:latin typeface="Arial"/>
                <a:cs typeface="Arial"/>
              </a:rPr>
              <a:t>) loaded with </a:t>
            </a:r>
            <a:r>
              <a:rPr lang="en-US" sz="2800" dirty="0" err="1">
                <a:solidFill>
                  <a:schemeClr val="tx1"/>
                </a:solidFill>
                <a:latin typeface="Arial"/>
                <a:cs typeface="Arial"/>
              </a:rPr>
              <a:t>Cefotaxime</a:t>
            </a:r>
            <a:r>
              <a:rPr lang="en-US" sz="2800" dirty="0">
                <a:solidFill>
                  <a:schemeClr val="tx1"/>
                </a:solidFill>
                <a:latin typeface="Arial"/>
                <a:cs typeface="Arial"/>
              </a:rPr>
              <a:t> sodium (CEF)  and 3α,7α-dihydroxy-12-keto-5β-</a:t>
            </a:r>
            <a:r>
              <a:rPr lang="en-US" sz="2800" dirty="0" err="1">
                <a:solidFill>
                  <a:schemeClr val="tx1"/>
                </a:solidFill>
                <a:latin typeface="Arial"/>
                <a:cs typeface="Arial"/>
              </a:rPr>
              <a:t>cholanate</a:t>
            </a:r>
            <a:r>
              <a:rPr lang="en-US" sz="2800" dirty="0">
                <a:solidFill>
                  <a:schemeClr val="tx1"/>
                </a:solidFill>
                <a:latin typeface="Arial"/>
                <a:cs typeface="Arial"/>
              </a:rPr>
              <a:t> (MKC) complex to enhance the oral bioavailability of CEF in rats. </a:t>
            </a:r>
          </a:p>
          <a:p>
            <a:pPr algn="just"/>
            <a:r>
              <a:rPr lang="en-US" sz="2800" dirty="0">
                <a:solidFill>
                  <a:schemeClr val="tx1"/>
                </a:solidFill>
                <a:latin typeface="Arial"/>
                <a:cs typeface="Arial"/>
              </a:rPr>
              <a:t>Methods: thin-film hydration method was used to prepare CEF loaded MMs using different BS concentrations. MMs were characterized and the oral bioavailability of CEF in MMs formulation was assessed and the pharmacokinetic (PK) of CEF-loaded MMs in comparison with CEF-BS complex and CEF aqueous solution were evaluated using 24 male </a:t>
            </a:r>
            <a:r>
              <a:rPr lang="en-US" sz="2800" dirty="0" err="1">
                <a:solidFill>
                  <a:schemeClr val="tx1"/>
                </a:solidFill>
                <a:latin typeface="Arial"/>
                <a:cs typeface="Arial"/>
              </a:rPr>
              <a:t>Wistar</a:t>
            </a:r>
            <a:r>
              <a:rPr lang="en-US" sz="2800" dirty="0">
                <a:solidFill>
                  <a:schemeClr val="tx1"/>
                </a:solidFill>
                <a:latin typeface="Arial"/>
                <a:cs typeface="Arial"/>
              </a:rPr>
              <a:t> rats. Blood samples were collected for up to 24 h and CEF analyzed using a validated HPLC assay. </a:t>
            </a:r>
          </a:p>
          <a:p>
            <a:pPr algn="just"/>
            <a:r>
              <a:rPr lang="en-US" sz="2800" dirty="0">
                <a:solidFill>
                  <a:schemeClr val="tx1"/>
                </a:solidFill>
                <a:latin typeface="Arial"/>
                <a:cs typeface="Arial"/>
              </a:rPr>
              <a:t>Results: PK data showed that the oral bioavailability of CEF in MMs was found to be (4.21 %) higher compared to the CEF in aqueous solution (1.30%).  </a:t>
            </a:r>
            <a:r>
              <a:rPr lang="en-US" sz="2800" dirty="0" err="1">
                <a:solidFill>
                  <a:schemeClr val="tx1"/>
                </a:solidFill>
                <a:latin typeface="Arial"/>
                <a:cs typeface="Arial"/>
              </a:rPr>
              <a:t>Cmax</a:t>
            </a:r>
            <a:r>
              <a:rPr lang="en-US" sz="2800" dirty="0">
                <a:solidFill>
                  <a:schemeClr val="tx1"/>
                </a:solidFill>
                <a:latin typeface="Arial"/>
                <a:cs typeface="Arial"/>
              </a:rPr>
              <a:t> of CEF in MMs formulation was higher (1.06 ± 0.1 µg/ml) compared to CEF-MKC complex (0.59 ± 0.1 µg/ml) and CEF in aqueous solution (0.52 ± 0.1 µg/ml). Similarly, the mean values for AUC0-t of CEF in MMs formulation was higher (3.75 ± 0.8h.µg/ml) compared to CEF-MKC complex (1.52 ± 0.2 </a:t>
            </a:r>
            <a:r>
              <a:rPr lang="en-US" sz="2800" dirty="0" err="1">
                <a:solidFill>
                  <a:schemeClr val="tx1"/>
                </a:solidFill>
                <a:latin typeface="Arial"/>
                <a:cs typeface="Arial"/>
              </a:rPr>
              <a:t>h.µg</a:t>
            </a:r>
            <a:r>
              <a:rPr lang="en-US" sz="2800" dirty="0">
                <a:solidFill>
                  <a:schemeClr val="tx1"/>
                </a:solidFill>
                <a:latin typeface="Arial"/>
                <a:cs typeface="Arial"/>
              </a:rPr>
              <a:t>/ml) and CEF in aqueous solution (1.03 ± 0.4 </a:t>
            </a:r>
            <a:r>
              <a:rPr lang="en-US" sz="2800" dirty="0" err="1">
                <a:solidFill>
                  <a:schemeClr val="tx1"/>
                </a:solidFill>
                <a:latin typeface="Arial"/>
                <a:cs typeface="Arial"/>
              </a:rPr>
              <a:t>h.µg</a:t>
            </a:r>
            <a:r>
              <a:rPr lang="en-US" sz="2800" dirty="0">
                <a:solidFill>
                  <a:schemeClr val="tx1"/>
                </a:solidFill>
                <a:latin typeface="Arial"/>
                <a:cs typeface="Arial"/>
              </a:rPr>
              <a:t>/ml, respectively).  </a:t>
            </a:r>
          </a:p>
          <a:p>
            <a:pPr algn="just"/>
            <a:r>
              <a:rPr lang="en-US" sz="2800" dirty="0">
                <a:solidFill>
                  <a:schemeClr val="tx1"/>
                </a:solidFill>
                <a:latin typeface="Arial"/>
                <a:cs typeface="Arial"/>
              </a:rPr>
              <a:t>Conclusions the mixed micelles formulation composed of PPC and BS was able to increase the intestinal epithelial cell efflux of drug and eventually enhance the oral bioavailability of BCS Class III Drug CEF up to 4-fold</a:t>
            </a:r>
          </a:p>
        </p:txBody>
      </p:sp>
      <p:sp>
        <p:nvSpPr>
          <p:cNvPr id="47" name="Shape 204"/>
          <p:cNvSpPr txBox="1">
            <a:spLocks/>
          </p:cNvSpPr>
          <p:nvPr/>
        </p:nvSpPr>
        <p:spPr>
          <a:xfrm>
            <a:off x="5826102" y="15870660"/>
            <a:ext cx="14854261" cy="3311078"/>
          </a:xfrm>
          <a:prstGeom prst="rect">
            <a:avLst/>
          </a:prstGeom>
          <a:noFill/>
          <a:ln>
            <a:noFill/>
          </a:ln>
        </p:spPr>
        <p:txBody>
          <a:bodyPr lIns="178825" tIns="178825" rIns="178825" bIns="178825" anchor="t" anchorCtr="0">
            <a:noAutofit/>
          </a:bodyPr>
          <a:lstStyle>
            <a:lvl1pPr marL="0" indent="0" algn="ctr" defTabSz="2809037" rtl="0" eaLnBrk="1" latinLnBrk="0" hangingPunct="1">
              <a:lnSpc>
                <a:spcPct val="90000"/>
              </a:lnSpc>
              <a:spcBef>
                <a:spcPts val="3072"/>
              </a:spcBef>
              <a:buFont typeface="Arial" panose="020B0604020202020204" pitchFamily="34" charset="0"/>
              <a:buNone/>
              <a:defRPr sz="8602" kern="1200">
                <a:solidFill>
                  <a:schemeClr val="tx1">
                    <a:lumMod val="85000"/>
                    <a:lumOff val="15000"/>
                  </a:schemeClr>
                </a:solidFill>
                <a:latin typeface="+mj-lt"/>
                <a:ea typeface="+mn-ea"/>
                <a:cs typeface="+mn-cs"/>
              </a:defRPr>
            </a:lvl1pPr>
            <a:lvl2pPr marL="0" indent="0" algn="ctr" defTabSz="2809037" rtl="0" eaLnBrk="1" latinLnBrk="0" hangingPunct="1">
              <a:lnSpc>
                <a:spcPct val="90000"/>
              </a:lnSpc>
              <a:spcBef>
                <a:spcPts val="1536"/>
              </a:spcBef>
              <a:buFont typeface="Arial" panose="020B0604020202020204" pitchFamily="34" charset="0"/>
              <a:buNone/>
              <a:defRPr sz="6144" kern="1200">
                <a:solidFill>
                  <a:schemeClr val="tx2"/>
                </a:solidFill>
                <a:latin typeface="+mj-lt"/>
                <a:ea typeface="+mn-ea"/>
                <a:cs typeface="+mn-cs"/>
              </a:defRPr>
            </a:lvl2pPr>
            <a:lvl3pPr marL="0" indent="0" algn="ctr" defTabSz="2809037" rtl="0" eaLnBrk="1" latinLnBrk="0" hangingPunct="1">
              <a:lnSpc>
                <a:spcPct val="90000"/>
              </a:lnSpc>
              <a:spcBef>
                <a:spcPts val="3686"/>
              </a:spcBef>
              <a:spcAft>
                <a:spcPts val="3686"/>
              </a:spcAft>
              <a:buFont typeface="Arial" panose="020B0604020202020204" pitchFamily="34" charset="0"/>
              <a:buNone/>
              <a:defRPr sz="6144" b="1" kern="1200">
                <a:solidFill>
                  <a:schemeClr val="tx2"/>
                </a:solidFill>
                <a:latin typeface="+mn-lt"/>
                <a:ea typeface="+mn-ea"/>
                <a:cs typeface="+mn-cs"/>
              </a:defRPr>
            </a:lvl3pPr>
            <a:lvl4pPr marL="0" indent="0" algn="ctr" defTabSz="2809037" rtl="0" eaLnBrk="1" latinLnBrk="0" hangingPunct="1">
              <a:lnSpc>
                <a:spcPct val="90000"/>
              </a:lnSpc>
              <a:spcBef>
                <a:spcPts val="1536"/>
              </a:spcBef>
              <a:buFont typeface="Arial" panose="020B0604020202020204" pitchFamily="34" charset="0"/>
              <a:buNone/>
              <a:defRPr sz="4915" kern="1200">
                <a:solidFill>
                  <a:schemeClr val="tx1">
                    <a:lumMod val="85000"/>
                    <a:lumOff val="15000"/>
                  </a:schemeClr>
                </a:solidFill>
                <a:latin typeface="+mn-lt"/>
                <a:ea typeface="+mn-ea"/>
                <a:cs typeface="+mn-cs"/>
              </a:defRPr>
            </a:lvl4pPr>
            <a:lvl5pPr marL="0" indent="0" algn="ctr" defTabSz="2809037" rtl="0" eaLnBrk="1" latinLnBrk="0" hangingPunct="1">
              <a:lnSpc>
                <a:spcPct val="90000"/>
              </a:lnSpc>
              <a:spcBef>
                <a:spcPts val="1536"/>
              </a:spcBef>
              <a:spcAft>
                <a:spcPts val="3686"/>
              </a:spcAft>
              <a:buFont typeface="Arial" panose="020B0604020202020204" pitchFamily="34" charset="0"/>
              <a:buNone/>
              <a:defRPr sz="4301" kern="1200">
                <a:solidFill>
                  <a:schemeClr val="tx1">
                    <a:lumMod val="85000"/>
                    <a:lumOff val="15000"/>
                  </a:schemeClr>
                </a:solidFill>
                <a:latin typeface="+mn-lt"/>
                <a:ea typeface="+mn-ea"/>
                <a:cs typeface="+mn-cs"/>
              </a:defRPr>
            </a:lvl5pPr>
            <a:lvl6pPr marL="7724851" indent="-702259" algn="l" defTabSz="2809037" rtl="0" eaLnBrk="1" latinLnBrk="0" hangingPunct="1">
              <a:lnSpc>
                <a:spcPct val="90000"/>
              </a:lnSpc>
              <a:spcBef>
                <a:spcPts val="1536"/>
              </a:spcBef>
              <a:buFont typeface="Arial" panose="020B0604020202020204" pitchFamily="34" charset="0"/>
              <a:buChar char="•"/>
              <a:defRPr sz="5530" kern="1200">
                <a:solidFill>
                  <a:schemeClr val="tx1"/>
                </a:solidFill>
                <a:latin typeface="+mn-lt"/>
                <a:ea typeface="+mn-ea"/>
                <a:cs typeface="+mn-cs"/>
              </a:defRPr>
            </a:lvl6pPr>
            <a:lvl7pPr marL="9129370" indent="-702259" algn="l" defTabSz="2809037" rtl="0" eaLnBrk="1" latinLnBrk="0" hangingPunct="1">
              <a:lnSpc>
                <a:spcPct val="90000"/>
              </a:lnSpc>
              <a:spcBef>
                <a:spcPts val="1536"/>
              </a:spcBef>
              <a:buFont typeface="Arial" panose="020B0604020202020204" pitchFamily="34" charset="0"/>
              <a:buChar char="•"/>
              <a:defRPr sz="5530" kern="1200">
                <a:solidFill>
                  <a:schemeClr val="tx1"/>
                </a:solidFill>
                <a:latin typeface="+mn-lt"/>
                <a:ea typeface="+mn-ea"/>
                <a:cs typeface="+mn-cs"/>
              </a:defRPr>
            </a:lvl7pPr>
            <a:lvl8pPr marL="10533888" indent="-702259" algn="l" defTabSz="2809037" rtl="0" eaLnBrk="1" latinLnBrk="0" hangingPunct="1">
              <a:lnSpc>
                <a:spcPct val="90000"/>
              </a:lnSpc>
              <a:spcBef>
                <a:spcPts val="1536"/>
              </a:spcBef>
              <a:buFont typeface="Arial" panose="020B0604020202020204" pitchFamily="34" charset="0"/>
              <a:buChar char="•"/>
              <a:defRPr sz="5530" kern="1200">
                <a:solidFill>
                  <a:schemeClr val="tx1"/>
                </a:solidFill>
                <a:latin typeface="+mn-lt"/>
                <a:ea typeface="+mn-ea"/>
                <a:cs typeface="+mn-cs"/>
              </a:defRPr>
            </a:lvl8pPr>
            <a:lvl9pPr marL="11938406" indent="-702259" algn="l" defTabSz="2809037" rtl="0" eaLnBrk="1" latinLnBrk="0" hangingPunct="1">
              <a:lnSpc>
                <a:spcPct val="90000"/>
              </a:lnSpc>
              <a:spcBef>
                <a:spcPts val="1536"/>
              </a:spcBef>
              <a:buFont typeface="Arial" panose="020B0604020202020204" pitchFamily="34" charset="0"/>
              <a:buChar char="•"/>
              <a:defRPr sz="5530" kern="1200">
                <a:solidFill>
                  <a:schemeClr val="tx1"/>
                </a:solidFill>
                <a:latin typeface="+mn-lt"/>
                <a:ea typeface="+mn-ea"/>
                <a:cs typeface="+mn-cs"/>
              </a:defRPr>
            </a:lvl9pPr>
          </a:lstStyle>
          <a:p>
            <a:pPr algn="just"/>
            <a:r>
              <a:rPr lang="en-US" sz="2800" b="1" dirty="0">
                <a:solidFill>
                  <a:srgbClr val="FFFFFF"/>
                </a:solidFill>
                <a:latin typeface="Arial" pitchFamily="34" charset="0"/>
                <a:cs typeface="Arial" pitchFamily="34" charset="0"/>
              </a:rPr>
              <a:t>Several drug formulation based on MMs can be found in literature, such as </a:t>
            </a:r>
            <a:r>
              <a:rPr lang="en-US" sz="2800" b="1" dirty="0" err="1">
                <a:solidFill>
                  <a:srgbClr val="FFFFFF"/>
                </a:solidFill>
                <a:latin typeface="Arial" pitchFamily="34" charset="0"/>
                <a:cs typeface="Arial" pitchFamily="34" charset="0"/>
              </a:rPr>
              <a:t>taxol</a:t>
            </a:r>
            <a:r>
              <a:rPr lang="en-US" sz="2800" b="1" dirty="0">
                <a:solidFill>
                  <a:srgbClr val="FFFFFF"/>
                </a:solidFill>
                <a:latin typeface="Arial" pitchFamily="34" charset="0"/>
                <a:cs typeface="Arial" pitchFamily="34" charset="0"/>
              </a:rPr>
              <a:t>, </a:t>
            </a:r>
            <a:r>
              <a:rPr lang="en-US" sz="2800" b="1" dirty="0" err="1">
                <a:solidFill>
                  <a:srgbClr val="FFFFFF"/>
                </a:solidFill>
                <a:latin typeface="Arial" pitchFamily="34" charset="0"/>
                <a:cs typeface="Arial" pitchFamily="34" charset="0"/>
              </a:rPr>
              <a:t>silybin</a:t>
            </a:r>
            <a:r>
              <a:rPr lang="en-US" sz="2800" b="1" dirty="0">
                <a:solidFill>
                  <a:srgbClr val="FFFFFF"/>
                </a:solidFill>
                <a:latin typeface="Arial" pitchFamily="34" charset="0"/>
                <a:cs typeface="Arial" pitchFamily="34" charset="0"/>
              </a:rPr>
              <a:t> , streptomycin and gentamycin, </a:t>
            </a:r>
            <a:r>
              <a:rPr lang="en-US" sz="2800" b="1" dirty="0" err="1">
                <a:solidFill>
                  <a:srgbClr val="FFFFFF"/>
                </a:solidFill>
                <a:latin typeface="Arial" pitchFamily="34" charset="0"/>
                <a:cs typeface="Arial" pitchFamily="34" charset="0"/>
              </a:rPr>
              <a:t>tetrazepam</a:t>
            </a:r>
            <a:r>
              <a:rPr lang="en-US" sz="2800" b="1" dirty="0">
                <a:solidFill>
                  <a:srgbClr val="FFFFFF"/>
                </a:solidFill>
                <a:latin typeface="Arial" pitchFamily="34" charset="0"/>
                <a:cs typeface="Arial" pitchFamily="34" charset="0"/>
              </a:rPr>
              <a:t> and further benzodiazepine drugs. The drug model chosen for this investigation was </a:t>
            </a:r>
            <a:r>
              <a:rPr lang="en-US" sz="2800" b="1" dirty="0" err="1">
                <a:solidFill>
                  <a:srgbClr val="FFFFFF"/>
                </a:solidFill>
                <a:latin typeface="Arial" pitchFamily="34" charset="0"/>
                <a:cs typeface="Arial" pitchFamily="34" charset="0"/>
              </a:rPr>
              <a:t>cefotaxime</a:t>
            </a:r>
            <a:r>
              <a:rPr lang="en-US" sz="2800" b="1" dirty="0">
                <a:solidFill>
                  <a:srgbClr val="FFFFFF"/>
                </a:solidFill>
                <a:latin typeface="Arial" pitchFamily="34" charset="0"/>
                <a:cs typeface="Arial" pitchFamily="34" charset="0"/>
              </a:rPr>
              <a:t> sodium (CEF), a third-generation cephalosporin with a broad spectrum of antibacterial activity. CEF is a semisynthetic, 2-aminothiazolyl beta-lactam antibiotic that is highly hydrophilic, but its low permeability classifies it as a class III drug according to the Biopharmaceutical Classification System (BCS). </a:t>
            </a:r>
          </a:p>
        </p:txBody>
      </p:sp>
      <p:sp>
        <p:nvSpPr>
          <p:cNvPr id="48" name="Content Placeholder 9"/>
          <p:cNvSpPr txBox="1">
            <a:spLocks/>
          </p:cNvSpPr>
          <p:nvPr/>
        </p:nvSpPr>
        <p:spPr>
          <a:xfrm>
            <a:off x="22114612" y="6046042"/>
            <a:ext cx="14595185" cy="2448265"/>
          </a:xfrm>
          <a:prstGeom prst="rect">
            <a:avLst/>
          </a:prstGeom>
          <a:ln>
            <a:noFill/>
          </a:ln>
        </p:spPr>
        <p:txBody>
          <a:bodyPr/>
          <a:lstStyle>
            <a:lvl1pPr marL="0" indent="0" algn="ctr" defTabSz="2809037" rtl="0" eaLnBrk="1" latinLnBrk="0" hangingPunct="1">
              <a:lnSpc>
                <a:spcPct val="90000"/>
              </a:lnSpc>
              <a:spcBef>
                <a:spcPts val="3072"/>
              </a:spcBef>
              <a:buFont typeface="Arial" panose="020B0604020202020204" pitchFamily="34" charset="0"/>
              <a:buNone/>
              <a:defRPr sz="8602" kern="1200">
                <a:solidFill>
                  <a:schemeClr val="tx1">
                    <a:lumMod val="85000"/>
                    <a:lumOff val="15000"/>
                  </a:schemeClr>
                </a:solidFill>
                <a:latin typeface="+mj-lt"/>
                <a:ea typeface="+mn-ea"/>
                <a:cs typeface="+mn-cs"/>
              </a:defRPr>
            </a:lvl1pPr>
            <a:lvl2pPr marL="0" indent="0" algn="ctr" defTabSz="2809037" rtl="0" eaLnBrk="1" latinLnBrk="0" hangingPunct="1">
              <a:lnSpc>
                <a:spcPct val="90000"/>
              </a:lnSpc>
              <a:spcBef>
                <a:spcPts val="1536"/>
              </a:spcBef>
              <a:buFont typeface="Arial" panose="020B0604020202020204" pitchFamily="34" charset="0"/>
              <a:buNone/>
              <a:defRPr sz="6144" kern="1200">
                <a:solidFill>
                  <a:schemeClr val="tx2"/>
                </a:solidFill>
                <a:latin typeface="+mj-lt"/>
                <a:ea typeface="+mn-ea"/>
                <a:cs typeface="+mn-cs"/>
              </a:defRPr>
            </a:lvl2pPr>
            <a:lvl3pPr marL="0" indent="0" algn="ctr" defTabSz="2809037" rtl="0" eaLnBrk="1" latinLnBrk="0" hangingPunct="1">
              <a:lnSpc>
                <a:spcPct val="90000"/>
              </a:lnSpc>
              <a:spcBef>
                <a:spcPts val="3686"/>
              </a:spcBef>
              <a:spcAft>
                <a:spcPts val="3686"/>
              </a:spcAft>
              <a:buFont typeface="Arial" panose="020B0604020202020204" pitchFamily="34" charset="0"/>
              <a:buNone/>
              <a:defRPr sz="6144" b="1" kern="1200">
                <a:solidFill>
                  <a:schemeClr val="tx2"/>
                </a:solidFill>
                <a:latin typeface="+mn-lt"/>
                <a:ea typeface="+mn-ea"/>
                <a:cs typeface="+mn-cs"/>
              </a:defRPr>
            </a:lvl3pPr>
            <a:lvl4pPr marL="0" indent="0" algn="ctr" defTabSz="2809037" rtl="0" eaLnBrk="1" latinLnBrk="0" hangingPunct="1">
              <a:lnSpc>
                <a:spcPct val="90000"/>
              </a:lnSpc>
              <a:spcBef>
                <a:spcPts val="1536"/>
              </a:spcBef>
              <a:buFont typeface="Arial" panose="020B0604020202020204" pitchFamily="34" charset="0"/>
              <a:buNone/>
              <a:defRPr sz="4915" kern="1200">
                <a:solidFill>
                  <a:schemeClr val="tx1">
                    <a:lumMod val="85000"/>
                    <a:lumOff val="15000"/>
                  </a:schemeClr>
                </a:solidFill>
                <a:latin typeface="+mn-lt"/>
                <a:ea typeface="+mn-ea"/>
                <a:cs typeface="+mn-cs"/>
              </a:defRPr>
            </a:lvl4pPr>
            <a:lvl5pPr marL="0" indent="0" algn="ctr" defTabSz="2809037" rtl="0" eaLnBrk="1" latinLnBrk="0" hangingPunct="1">
              <a:lnSpc>
                <a:spcPct val="90000"/>
              </a:lnSpc>
              <a:spcBef>
                <a:spcPts val="1536"/>
              </a:spcBef>
              <a:spcAft>
                <a:spcPts val="3686"/>
              </a:spcAft>
              <a:buFont typeface="Arial" panose="020B0604020202020204" pitchFamily="34" charset="0"/>
              <a:buNone/>
              <a:defRPr sz="4301" kern="1200">
                <a:solidFill>
                  <a:schemeClr val="tx1">
                    <a:lumMod val="85000"/>
                    <a:lumOff val="15000"/>
                  </a:schemeClr>
                </a:solidFill>
                <a:latin typeface="+mn-lt"/>
                <a:ea typeface="+mn-ea"/>
                <a:cs typeface="+mn-cs"/>
              </a:defRPr>
            </a:lvl5pPr>
            <a:lvl6pPr marL="7724851" indent="-702259" algn="l" defTabSz="2809037" rtl="0" eaLnBrk="1" latinLnBrk="0" hangingPunct="1">
              <a:lnSpc>
                <a:spcPct val="90000"/>
              </a:lnSpc>
              <a:spcBef>
                <a:spcPts val="1536"/>
              </a:spcBef>
              <a:buFont typeface="Arial" panose="020B0604020202020204" pitchFamily="34" charset="0"/>
              <a:buChar char="•"/>
              <a:defRPr sz="5530" kern="1200">
                <a:solidFill>
                  <a:schemeClr val="tx1"/>
                </a:solidFill>
                <a:latin typeface="+mn-lt"/>
                <a:ea typeface="+mn-ea"/>
                <a:cs typeface="+mn-cs"/>
              </a:defRPr>
            </a:lvl6pPr>
            <a:lvl7pPr marL="9129370" indent="-702259" algn="l" defTabSz="2809037" rtl="0" eaLnBrk="1" latinLnBrk="0" hangingPunct="1">
              <a:lnSpc>
                <a:spcPct val="90000"/>
              </a:lnSpc>
              <a:spcBef>
                <a:spcPts val="1536"/>
              </a:spcBef>
              <a:buFont typeface="Arial" panose="020B0604020202020204" pitchFamily="34" charset="0"/>
              <a:buChar char="•"/>
              <a:defRPr sz="5530" kern="1200">
                <a:solidFill>
                  <a:schemeClr val="tx1"/>
                </a:solidFill>
                <a:latin typeface="+mn-lt"/>
                <a:ea typeface="+mn-ea"/>
                <a:cs typeface="+mn-cs"/>
              </a:defRPr>
            </a:lvl7pPr>
            <a:lvl8pPr marL="10533888" indent="-702259" algn="l" defTabSz="2809037" rtl="0" eaLnBrk="1" latinLnBrk="0" hangingPunct="1">
              <a:lnSpc>
                <a:spcPct val="90000"/>
              </a:lnSpc>
              <a:spcBef>
                <a:spcPts val="1536"/>
              </a:spcBef>
              <a:buFont typeface="Arial" panose="020B0604020202020204" pitchFamily="34" charset="0"/>
              <a:buChar char="•"/>
              <a:defRPr sz="5530" kern="1200">
                <a:solidFill>
                  <a:schemeClr val="tx1"/>
                </a:solidFill>
                <a:latin typeface="+mn-lt"/>
                <a:ea typeface="+mn-ea"/>
                <a:cs typeface="+mn-cs"/>
              </a:defRPr>
            </a:lvl8pPr>
            <a:lvl9pPr marL="11938406" indent="-702259" algn="l" defTabSz="2809037" rtl="0" eaLnBrk="1" latinLnBrk="0" hangingPunct="1">
              <a:lnSpc>
                <a:spcPct val="90000"/>
              </a:lnSpc>
              <a:spcBef>
                <a:spcPts val="1536"/>
              </a:spcBef>
              <a:buFont typeface="Arial" panose="020B0604020202020204" pitchFamily="34" charset="0"/>
              <a:buChar char="•"/>
              <a:defRPr sz="5530" kern="1200">
                <a:solidFill>
                  <a:schemeClr val="tx1"/>
                </a:solidFill>
                <a:latin typeface="+mn-lt"/>
                <a:ea typeface="+mn-ea"/>
                <a:cs typeface="+mn-cs"/>
              </a:defRPr>
            </a:lvl9pPr>
          </a:lstStyle>
          <a:p>
            <a:pPr algn="just"/>
            <a:r>
              <a:rPr lang="en-US" sz="2800" dirty="0">
                <a:solidFill>
                  <a:srgbClr val="FFFFFF"/>
                </a:solidFill>
                <a:latin typeface="Arial"/>
                <a:cs typeface="Arial"/>
              </a:rPr>
              <a:t>Its low oral bioavailability can not only be related to rapid degradation undergoing hydrolysis at high acidity found in the stomach, but also the </a:t>
            </a:r>
            <a:r>
              <a:rPr lang="en-US" sz="2800" dirty="0" err="1">
                <a:solidFill>
                  <a:srgbClr val="FFFFFF"/>
                </a:solidFill>
                <a:latin typeface="Arial"/>
                <a:cs typeface="Arial"/>
              </a:rPr>
              <a:t>zwitterionic</a:t>
            </a:r>
            <a:r>
              <a:rPr lang="en-US" sz="2800" dirty="0">
                <a:solidFill>
                  <a:srgbClr val="FFFFFF"/>
                </a:solidFill>
                <a:latin typeface="Arial"/>
                <a:cs typeface="Arial"/>
              </a:rPr>
              <a:t> character as a </a:t>
            </a:r>
            <a:r>
              <a:rPr lang="en-US" sz="2800" dirty="0" err="1">
                <a:solidFill>
                  <a:srgbClr val="FFFFFF"/>
                </a:solidFill>
                <a:latin typeface="Arial"/>
                <a:cs typeface="Arial"/>
              </a:rPr>
              <a:t>peptidomimetric</a:t>
            </a:r>
            <a:r>
              <a:rPr lang="en-US" sz="2800" dirty="0">
                <a:solidFill>
                  <a:srgbClr val="FFFFFF"/>
                </a:solidFill>
                <a:latin typeface="Arial"/>
                <a:cs typeface="Arial"/>
              </a:rPr>
              <a:t> drug restricts the permeation of the intestinal mucosal membrane. Its pharmacokinetics (PK) have been investigated in various species after single injection such as rats, sheep, goats, calves, cats, dogs, and humans..</a:t>
            </a:r>
          </a:p>
          <a:p>
            <a:pPr algn="just"/>
            <a:r>
              <a:rPr lang="en-US" sz="2800" dirty="0" smtClean="0">
                <a:solidFill>
                  <a:srgbClr val="FFFFFF"/>
                </a:solidFill>
                <a:latin typeface="Arial"/>
                <a:cs typeface="Arial"/>
              </a:rPr>
              <a:t>                                                                                                                                                                                                                                                 </a:t>
            </a:r>
          </a:p>
        </p:txBody>
      </p:sp>
      <p:sp>
        <p:nvSpPr>
          <p:cNvPr id="4" name="Rectangle 3"/>
          <p:cNvSpPr/>
          <p:nvPr/>
        </p:nvSpPr>
        <p:spPr>
          <a:xfrm>
            <a:off x="22114612" y="8935643"/>
            <a:ext cx="14577264" cy="4832092"/>
          </a:xfrm>
          <a:prstGeom prst="rect">
            <a:avLst/>
          </a:prstGeom>
        </p:spPr>
        <p:txBody>
          <a:bodyPr wrap="square">
            <a:spAutoFit/>
          </a:bodyPr>
          <a:lstStyle/>
          <a:p>
            <a:pPr lvl="0" algn="just"/>
            <a:r>
              <a:rPr lang="en-US" sz="2800" dirty="0">
                <a:solidFill>
                  <a:srgbClr val="FFFFFF"/>
                </a:solidFill>
                <a:latin typeface="Arial"/>
                <a:cs typeface="Arial"/>
              </a:rPr>
              <a:t>Overall, studies agree about an approximate serum half-life of 1.1-1.3 h after injection. Bearing in mind the obvious downsides of drug delivery by injection and potential side effects of high oral dosages, CEF is an ideal drug candidate to improve oral bioavailability. However, only a few studies can be found in literature resulting in a 2.7-fold increase using liposomes plus an additional 1.2-1.8-fold increase using folic acid-coupled liposomes, a 9-fold increase using 3α,7α-dihydroxy-12-keto-5β-</a:t>
            </a:r>
            <a:r>
              <a:rPr lang="en-US" sz="2800" dirty="0" err="1">
                <a:solidFill>
                  <a:srgbClr val="FFFFFF"/>
                </a:solidFill>
                <a:latin typeface="Arial"/>
                <a:cs typeface="Arial"/>
              </a:rPr>
              <a:t>cholanate</a:t>
            </a:r>
            <a:r>
              <a:rPr lang="en-US" sz="2800" dirty="0">
                <a:solidFill>
                  <a:srgbClr val="FFFFFF"/>
                </a:solidFill>
                <a:latin typeface="Arial"/>
                <a:cs typeface="Arial"/>
              </a:rPr>
              <a:t> (MKC) </a:t>
            </a:r>
            <a:r>
              <a:rPr lang="en-US" sz="2800" dirty="0" err="1">
                <a:solidFill>
                  <a:srgbClr val="FFFFFF"/>
                </a:solidFill>
                <a:latin typeface="Arial"/>
                <a:cs typeface="Arial"/>
              </a:rPr>
              <a:t>microvesicles</a:t>
            </a:r>
            <a:r>
              <a:rPr lang="en-US" sz="2800" dirty="0">
                <a:solidFill>
                  <a:srgbClr val="FFFFFF"/>
                </a:solidFill>
                <a:latin typeface="Arial"/>
                <a:cs typeface="Arial"/>
              </a:rPr>
              <a:t> and a 4-fold in vitro increase using BS. In the current study, we selected CEF as Class III model drug and sodium </a:t>
            </a:r>
            <a:r>
              <a:rPr lang="en-US" sz="2800" dirty="0" err="1" smtClean="0">
                <a:solidFill>
                  <a:srgbClr val="FFFFFF"/>
                </a:solidFill>
                <a:latin typeface="Arial"/>
                <a:cs typeface="Arial"/>
              </a:rPr>
              <a:t>cholate</a:t>
            </a:r>
            <a:r>
              <a:rPr lang="en-US" sz="2800" dirty="0" smtClean="0">
                <a:solidFill>
                  <a:srgbClr val="FFFFFF"/>
                </a:solidFill>
                <a:latin typeface="Arial"/>
                <a:cs typeface="Arial"/>
              </a:rPr>
              <a:t> </a:t>
            </a:r>
            <a:r>
              <a:rPr lang="en-US" sz="2800" dirty="0">
                <a:solidFill>
                  <a:srgbClr val="FFFFFF"/>
                </a:solidFill>
                <a:latin typeface="Arial"/>
                <a:cs typeface="Arial"/>
              </a:rPr>
              <a:t>(</a:t>
            </a:r>
            <a:r>
              <a:rPr lang="en-US" sz="2800" dirty="0" err="1">
                <a:solidFill>
                  <a:srgbClr val="FFFFFF"/>
                </a:solidFill>
                <a:latin typeface="Arial"/>
                <a:cs typeface="Arial"/>
              </a:rPr>
              <a:t>NaC</a:t>
            </a:r>
            <a:r>
              <a:rPr lang="en-US" sz="2800" dirty="0">
                <a:solidFill>
                  <a:srgbClr val="FFFFFF"/>
                </a:solidFill>
                <a:latin typeface="Arial"/>
                <a:cs typeface="Arial"/>
              </a:rPr>
              <a:t>) as a model BS to investigate the influence of mixed micelles made of </a:t>
            </a:r>
            <a:r>
              <a:rPr lang="en-US" sz="2800" dirty="0" err="1">
                <a:solidFill>
                  <a:srgbClr val="FFFFFF"/>
                </a:solidFill>
                <a:latin typeface="Arial"/>
                <a:cs typeface="Arial"/>
              </a:rPr>
              <a:t>phosphatidylcholine</a:t>
            </a:r>
            <a:r>
              <a:rPr lang="en-US" sz="2800" dirty="0">
                <a:solidFill>
                  <a:srgbClr val="FFFFFF"/>
                </a:solidFill>
                <a:latin typeface="Arial"/>
                <a:cs typeface="Arial"/>
              </a:rPr>
              <a:t> (PPC) and </a:t>
            </a:r>
            <a:r>
              <a:rPr lang="en-US" sz="2800" dirty="0" err="1">
                <a:solidFill>
                  <a:srgbClr val="FFFFFF"/>
                </a:solidFill>
                <a:latin typeface="Arial"/>
                <a:cs typeface="Arial"/>
              </a:rPr>
              <a:t>NaDC</a:t>
            </a:r>
            <a:r>
              <a:rPr lang="en-US" sz="2800" dirty="0">
                <a:solidFill>
                  <a:srgbClr val="FFFFFF"/>
                </a:solidFill>
                <a:latin typeface="Arial"/>
                <a:cs typeface="Arial"/>
              </a:rPr>
              <a:t> (MMs) on the oral bioavailability of CEF in rats, by evaluating the PK of CEF in MMs and CEF-MKC complex in comparison with CEF aqueous solution.</a:t>
            </a:r>
          </a:p>
        </p:txBody>
      </p:sp>
      <p:graphicFrame>
        <p:nvGraphicFramePr>
          <p:cNvPr id="9" name="Object 8"/>
          <p:cNvGraphicFramePr>
            <a:graphicFrameLocks noChangeAspect="1"/>
          </p:cNvGraphicFramePr>
          <p:nvPr>
            <p:extLst>
              <p:ext uri="{D42A27DB-BD31-4B8C-83A1-F6EECF244321}">
                <p14:modId xmlns:p14="http://schemas.microsoft.com/office/powerpoint/2010/main" val="4205359508"/>
              </p:ext>
            </p:extLst>
          </p:nvPr>
        </p:nvGraphicFramePr>
        <p:xfrm>
          <a:off x="22146722" y="14204628"/>
          <a:ext cx="14545154" cy="3881995"/>
        </p:xfrm>
        <a:graphic>
          <a:graphicData uri="http://schemas.openxmlformats.org/presentationml/2006/ole">
            <mc:AlternateContent xmlns:mc="http://schemas.openxmlformats.org/markup-compatibility/2006">
              <mc:Choice xmlns:v="urn:schemas-microsoft-com:vml" Requires="v">
                <p:oleObj spid="_x0000_s1042" name="Document" r:id="rId12" imgW="6084422" imgH="1624486" progId="Word.Document.12">
                  <p:embed/>
                </p:oleObj>
              </mc:Choice>
              <mc:Fallback>
                <p:oleObj name="Document" r:id="rId12" imgW="6084422" imgH="1624486" progId="Word.Document.12">
                  <p:embed/>
                  <p:pic>
                    <p:nvPicPr>
                      <p:cNvPr id="0" name=""/>
                      <p:cNvPicPr/>
                      <p:nvPr/>
                    </p:nvPicPr>
                    <p:blipFill>
                      <a:blip r:embed="rId13"/>
                      <a:stretch>
                        <a:fillRect/>
                      </a:stretch>
                    </p:blipFill>
                    <p:spPr>
                      <a:xfrm>
                        <a:off x="22146722" y="14204628"/>
                        <a:ext cx="14545154" cy="3881995"/>
                      </a:xfrm>
                      <a:prstGeom prst="rect">
                        <a:avLst/>
                      </a:prstGeom>
                    </p:spPr>
                  </p:pic>
                </p:oleObj>
              </mc:Fallback>
            </mc:AlternateContent>
          </a:graphicData>
        </a:graphic>
      </p:graphicFrame>
      <p:sp>
        <p:nvSpPr>
          <p:cNvPr id="10" name="Rectangle 9"/>
          <p:cNvSpPr/>
          <p:nvPr/>
        </p:nvSpPr>
        <p:spPr>
          <a:xfrm>
            <a:off x="22373448" y="18086623"/>
            <a:ext cx="14571099" cy="523220"/>
          </a:xfrm>
          <a:prstGeom prst="rect">
            <a:avLst/>
          </a:prstGeom>
        </p:spPr>
        <p:txBody>
          <a:bodyPr wrap="square">
            <a:spAutoFit/>
          </a:bodyPr>
          <a:lstStyle/>
          <a:p>
            <a:r>
              <a:rPr lang="en-US" sz="2800" b="1" dirty="0">
                <a:latin typeface="Arial" pitchFamily="34" charset="0"/>
                <a:cs typeface="Arial" pitchFamily="34" charset="0"/>
              </a:rPr>
              <a:t>Fig. 1 </a:t>
            </a:r>
            <a:r>
              <a:rPr lang="en-US" sz="2800" dirty="0">
                <a:latin typeface="Arial" pitchFamily="34" charset="0"/>
                <a:cs typeface="Arial" pitchFamily="34" charset="0"/>
              </a:rPr>
              <a:t>Chemical structures of (a) </a:t>
            </a:r>
            <a:r>
              <a:rPr lang="en-US" sz="2800" dirty="0" err="1">
                <a:latin typeface="Arial" pitchFamily="34" charset="0"/>
                <a:cs typeface="Arial" pitchFamily="34" charset="0"/>
              </a:rPr>
              <a:t>cefotaxime</a:t>
            </a:r>
            <a:r>
              <a:rPr lang="en-US" sz="2800" dirty="0">
                <a:latin typeface="Arial" pitchFamily="34" charset="0"/>
                <a:cs typeface="Arial" pitchFamily="34" charset="0"/>
              </a:rPr>
              <a:t> (CTX) and (b) </a:t>
            </a:r>
            <a:r>
              <a:rPr lang="en-US" sz="2800" dirty="0" err="1">
                <a:latin typeface="Arial" pitchFamily="34" charset="0"/>
                <a:cs typeface="Arial" pitchFamily="34" charset="0"/>
              </a:rPr>
              <a:t>cefotaxime</a:t>
            </a:r>
            <a:r>
              <a:rPr lang="en-US" sz="2800" dirty="0">
                <a:latin typeface="Arial" pitchFamily="34" charset="0"/>
                <a:cs typeface="Arial" pitchFamily="34" charset="0"/>
              </a:rPr>
              <a:t> sodium (</a:t>
            </a:r>
            <a:r>
              <a:rPr lang="en-US" sz="2800" dirty="0" err="1">
                <a:latin typeface="Arial" pitchFamily="34" charset="0"/>
                <a:cs typeface="Arial" pitchFamily="34" charset="0"/>
              </a:rPr>
              <a:t>NaCTX</a:t>
            </a:r>
            <a:r>
              <a:rPr lang="en-US" sz="2800" dirty="0">
                <a:latin typeface="Arial" pitchFamily="34" charset="0"/>
                <a:cs typeface="Arial" pitchFamily="34" charset="0"/>
              </a:rPr>
              <a:t>)</a:t>
            </a:r>
          </a:p>
        </p:txBody>
      </p:sp>
    </p:spTree>
    <p:extLst>
      <p:ext uri="{BB962C8B-B14F-4D97-AF65-F5344CB8AC3E}">
        <p14:creationId xmlns:p14="http://schemas.microsoft.com/office/powerpoint/2010/main" val="1186914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p:cNvSpPr/>
          <p:nvPr/>
        </p:nvSpPr>
        <p:spPr>
          <a:xfrm>
            <a:off x="119921" y="99907"/>
            <a:ext cx="37205587" cy="20821338"/>
          </a:xfrm>
          <a:prstGeom prst="rect">
            <a:avLst/>
          </a:prstGeom>
          <a:noFill/>
          <a:ln w="254000">
            <a:solidFill>
              <a:schemeClr val="bg1"/>
            </a:solidFill>
            <a:miter lim="800000"/>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a:hlinkClick r:id="rId3" action="ppaction://hlinksldjump"/>
            <a:extLst>
              <a:ext uri="{FF2B5EF4-FFF2-40B4-BE49-F238E27FC236}">
                <a16:creationId xmlns="" xmlns:a16="http://schemas.microsoft.com/office/drawing/2014/main" id="{CA480A17-B33A-4E1E-B9C3-7E3069563167}"/>
              </a:ext>
            </a:extLst>
          </p:cNvPr>
          <p:cNvSpPr/>
          <p:nvPr/>
        </p:nvSpPr>
        <p:spPr>
          <a:xfrm>
            <a:off x="276305" y="19721942"/>
            <a:ext cx="36833226" cy="1106095"/>
          </a:xfrm>
          <a:prstGeom prst="rect">
            <a:avLst/>
          </a:prstGeom>
          <a:solidFill>
            <a:srgbClr val="D3E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smtClean="0">
                <a:solidFill>
                  <a:srgbClr val="06324B"/>
                </a:solidFill>
                <a:latin typeface="Arial"/>
                <a:cs typeface="Arial"/>
              </a:rPr>
              <a:t>METHODS</a:t>
            </a:r>
            <a:endParaRPr lang="en-US" sz="6000" b="1" dirty="0">
              <a:solidFill>
                <a:srgbClr val="06324B"/>
              </a:solidFill>
              <a:latin typeface="Arial"/>
              <a:cs typeface="Arial"/>
            </a:endParaRPr>
          </a:p>
        </p:txBody>
      </p:sp>
      <p:sp>
        <p:nvSpPr>
          <p:cNvPr id="79" name="Rectangle 78">
            <a:hlinkClick r:id="rId3" action="ppaction://hlinksldjump"/>
            <a:extLst>
              <a:ext uri="{FF2B5EF4-FFF2-40B4-BE49-F238E27FC236}">
                <a16:creationId xmlns="" xmlns:a16="http://schemas.microsoft.com/office/drawing/2014/main" id="{CA480A17-B33A-4E1E-B9C3-7E3069563167}"/>
              </a:ext>
            </a:extLst>
          </p:cNvPr>
          <p:cNvSpPr/>
          <p:nvPr/>
        </p:nvSpPr>
        <p:spPr>
          <a:xfrm>
            <a:off x="195623" y="234047"/>
            <a:ext cx="37049203" cy="3189802"/>
          </a:xfrm>
          <a:prstGeom prst="rect">
            <a:avLst/>
          </a:prstGeom>
          <a:solidFill>
            <a:srgbClr val="0045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6000" dirty="0">
                <a:solidFill>
                  <a:srgbClr val="FFFFFF"/>
                </a:solidFill>
                <a:latin typeface="Arial"/>
                <a:cs typeface="Arial"/>
              </a:rPr>
              <a:t>Nano-Mixed Micelles: An Approach to Enhance the Oral Bioavailability of BCS Class III Drug</a:t>
            </a:r>
          </a:p>
          <a:p>
            <a:pPr lvl="0" algn="ctr"/>
            <a:r>
              <a:rPr lang="en-US" sz="3600" dirty="0" err="1">
                <a:solidFill>
                  <a:srgbClr val="FFFF00"/>
                </a:solidFill>
              </a:rPr>
              <a:t>Mosab</a:t>
            </a:r>
            <a:r>
              <a:rPr lang="en-US" sz="3600" dirty="0">
                <a:solidFill>
                  <a:srgbClr val="FFFF00"/>
                </a:solidFill>
              </a:rPr>
              <a:t> Arafat</a:t>
            </a:r>
            <a:r>
              <a:rPr lang="en-US" sz="3600" baseline="30000" dirty="0">
                <a:solidFill>
                  <a:srgbClr val="FFFF00"/>
                </a:solidFill>
              </a:rPr>
              <a:t>1</a:t>
            </a:r>
            <a:r>
              <a:rPr lang="en-US" sz="3600" dirty="0">
                <a:solidFill>
                  <a:srgbClr val="FFFF00"/>
                </a:solidFill>
              </a:rPr>
              <a:t>, </a:t>
            </a:r>
            <a:r>
              <a:rPr lang="en-US" sz="3600" dirty="0" err="1">
                <a:solidFill>
                  <a:srgbClr val="FFFF00"/>
                </a:solidFill>
              </a:rPr>
              <a:t>Cathrin</a:t>
            </a:r>
            <a:r>
              <a:rPr lang="en-US" sz="3600" dirty="0">
                <a:solidFill>
                  <a:srgbClr val="FFFF00"/>
                </a:solidFill>
              </a:rPr>
              <a:t> Kirchhoefer</a:t>
            </a:r>
            <a:r>
              <a:rPr lang="en-US" sz="3600" baseline="30000" dirty="0">
                <a:solidFill>
                  <a:srgbClr val="FFFF00"/>
                </a:solidFill>
              </a:rPr>
              <a:t>2</a:t>
            </a:r>
            <a:r>
              <a:rPr lang="en-US" sz="3600" dirty="0">
                <a:solidFill>
                  <a:srgbClr val="FFFF00"/>
                </a:solidFill>
              </a:rPr>
              <a:t>, </a:t>
            </a:r>
            <a:r>
              <a:rPr lang="en-US" sz="3600" dirty="0" err="1">
                <a:solidFill>
                  <a:srgbClr val="FFFF00"/>
                </a:solidFill>
              </a:rPr>
              <a:t>Momir</a:t>
            </a:r>
            <a:r>
              <a:rPr lang="en-US" sz="3600" dirty="0">
                <a:solidFill>
                  <a:srgbClr val="FFFF00"/>
                </a:solidFill>
              </a:rPr>
              <a:t> Mikov</a:t>
            </a:r>
            <a:r>
              <a:rPr lang="en-US" sz="3600" baseline="30000" dirty="0">
                <a:solidFill>
                  <a:srgbClr val="FFFF00"/>
                </a:solidFill>
              </a:rPr>
              <a:t>3</a:t>
            </a:r>
            <a:endParaRPr lang="en-US" sz="3600" dirty="0">
              <a:solidFill>
                <a:srgbClr val="FFFF00"/>
              </a:solidFill>
            </a:endParaRPr>
          </a:p>
          <a:p>
            <a:pPr lvl="0" algn="ctr"/>
            <a:r>
              <a:rPr lang="en-US" sz="3600" baseline="30000" dirty="0">
                <a:solidFill>
                  <a:srgbClr val="FFFFFF"/>
                </a:solidFill>
              </a:rPr>
              <a:t>1</a:t>
            </a:r>
            <a:r>
              <a:rPr lang="en-US" sz="3600" dirty="0">
                <a:solidFill>
                  <a:srgbClr val="FFFFFF"/>
                </a:solidFill>
              </a:rPr>
              <a:t>College of Pharmacy, Al </a:t>
            </a:r>
            <a:r>
              <a:rPr lang="en-US" sz="3600" dirty="0" err="1">
                <a:solidFill>
                  <a:srgbClr val="FFFFFF"/>
                </a:solidFill>
              </a:rPr>
              <a:t>Ain</a:t>
            </a:r>
            <a:r>
              <a:rPr lang="en-US" sz="3600" dirty="0">
                <a:solidFill>
                  <a:srgbClr val="FFFFFF"/>
                </a:solidFill>
              </a:rPr>
              <a:t> University of Science and Technology, Abu Dhabi, UAE. </a:t>
            </a:r>
          </a:p>
          <a:p>
            <a:pPr lvl="0" algn="ctr"/>
            <a:r>
              <a:rPr lang="en-US" sz="3600" baseline="30000" dirty="0">
                <a:solidFill>
                  <a:srgbClr val="FFFFFF"/>
                </a:solidFill>
              </a:rPr>
              <a:t>2</a:t>
            </a:r>
            <a:r>
              <a:rPr lang="en-US" sz="3600" dirty="0">
                <a:solidFill>
                  <a:srgbClr val="FFFFFF"/>
                </a:solidFill>
              </a:rPr>
              <a:t>Department of Chemistry, The University of Warwick, UK.</a:t>
            </a:r>
          </a:p>
          <a:p>
            <a:pPr lvl="0" algn="ctr"/>
            <a:r>
              <a:rPr lang="en-US" sz="3600" baseline="30000" dirty="0">
                <a:solidFill>
                  <a:srgbClr val="FFFFFF"/>
                </a:solidFill>
              </a:rPr>
              <a:t>3</a:t>
            </a:r>
            <a:r>
              <a:rPr lang="en-US" sz="3600" dirty="0">
                <a:solidFill>
                  <a:srgbClr val="FFFFFF"/>
                </a:solidFill>
              </a:rPr>
              <a:t>Department of Pharmacology, Toxicology and Clinical Pharmacology, Medical Faculty, University of Novi Sad, Serbia.</a:t>
            </a:r>
          </a:p>
        </p:txBody>
      </p:sp>
      <p:grpSp>
        <p:nvGrpSpPr>
          <p:cNvPr id="23" name="Percent Chart"/>
          <p:cNvGrpSpPr/>
          <p:nvPr/>
        </p:nvGrpSpPr>
        <p:grpSpPr>
          <a:xfrm>
            <a:off x="759119" y="4906250"/>
            <a:ext cx="4734500" cy="4674064"/>
            <a:chOff x="4547093" y="1223945"/>
            <a:chExt cx="1645920" cy="1645973"/>
          </a:xfrm>
        </p:grpSpPr>
        <p:sp>
          <p:nvSpPr>
            <p:cNvPr id="30" name="Outer Oval"/>
            <p:cNvSpPr>
              <a:spLocks noChangeAspect="1"/>
            </p:cNvSpPr>
            <p:nvPr/>
          </p:nvSpPr>
          <p:spPr>
            <a:xfrm>
              <a:off x="4646290" y="1323168"/>
              <a:ext cx="1447527" cy="1447527"/>
            </a:xfrm>
            <a:prstGeom prst="ellipse">
              <a:avLst/>
            </a:prstGeom>
            <a:solidFill>
              <a:schemeClr val="accent2"/>
            </a:solidFill>
            <a:ln w="9525" cap="flat" cmpd="sng" algn="ctr">
              <a:noFill/>
              <a:prstDash val="solid"/>
            </a:ln>
            <a:effectLst/>
          </p:spPr>
          <p:txBody>
            <a:bodyPr wrap="none" lIns="0" tIns="0" rIns="0" bIns="0" rtlCol="0" anchor="ctr"/>
            <a:lstStyle/>
            <a:p>
              <a:pPr algn="ctr" defTabSz="1404518">
                <a:defRPr/>
              </a:pPr>
              <a:endParaRPr lang="en-US" sz="7373" b="1" kern="0" dirty="0">
                <a:solidFill>
                  <a:srgbClr val="76B141"/>
                </a:solidFill>
                <a:latin typeface="Calibri"/>
              </a:endParaRPr>
            </a:p>
          </p:txBody>
        </p:sp>
        <p:sp>
          <p:nvSpPr>
            <p:cNvPr id="31" name="dots"/>
            <p:cNvSpPr>
              <a:spLocks noChangeAspect="1"/>
            </p:cNvSpPr>
            <p:nvPr/>
          </p:nvSpPr>
          <p:spPr>
            <a:xfrm>
              <a:off x="4783558" y="1460436"/>
              <a:ext cx="1172990" cy="1172990"/>
            </a:xfrm>
            <a:prstGeom prst="ellipse">
              <a:avLst/>
            </a:prstGeom>
            <a:noFill/>
            <a:ln w="40005" cap="rnd" cmpd="sng" algn="ctr">
              <a:solidFill>
                <a:schemeClr val="accent4">
                  <a:alpha val="68000"/>
                </a:schemeClr>
              </a:solidFill>
              <a:prstDash val="sysDot"/>
            </a:ln>
            <a:effectLst/>
          </p:spPr>
          <p:txBody>
            <a:bodyPr rtlCol="0" anchor="ctr"/>
            <a:lstStyle/>
            <a:p>
              <a:pPr algn="ctr" defTabSz="1404518"/>
              <a:endParaRPr lang="en-US" sz="16991" kern="0">
                <a:solidFill>
                  <a:prstClr val="white"/>
                </a:solidFill>
                <a:latin typeface="Calibri"/>
              </a:endParaRPr>
            </a:p>
          </p:txBody>
        </p:sp>
        <p:graphicFrame>
          <p:nvGraphicFramePr>
            <p:cNvPr id="33" name="Excel Chart">
              <a:hlinkClick r:id="rId4" action="ppaction://hlinksldjump"/>
            </p:cNvPr>
            <p:cNvGraphicFramePr>
              <a:graphicFrameLocks noChangeAspect="1"/>
            </p:cNvGraphicFramePr>
            <p:nvPr>
              <p:extLst>
                <p:ext uri="{D42A27DB-BD31-4B8C-83A1-F6EECF244321}">
                  <p14:modId xmlns:p14="http://schemas.microsoft.com/office/powerpoint/2010/main" val="3035844404"/>
                </p:ext>
              </p:extLst>
            </p:nvPr>
          </p:nvGraphicFramePr>
          <p:xfrm>
            <a:off x="4547093" y="1223945"/>
            <a:ext cx="1645920" cy="1645973"/>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50" name="Percent Chart"/>
          <p:cNvGrpSpPr/>
          <p:nvPr/>
        </p:nvGrpSpPr>
        <p:grpSpPr>
          <a:xfrm>
            <a:off x="1024832" y="12517679"/>
            <a:ext cx="4258640" cy="4366548"/>
            <a:chOff x="4547093" y="1223945"/>
            <a:chExt cx="1645920" cy="1645973"/>
          </a:xfrm>
        </p:grpSpPr>
        <p:sp>
          <p:nvSpPr>
            <p:cNvPr id="51" name="Outer Oval"/>
            <p:cNvSpPr>
              <a:spLocks noChangeAspect="1"/>
            </p:cNvSpPr>
            <p:nvPr/>
          </p:nvSpPr>
          <p:spPr>
            <a:xfrm>
              <a:off x="4646290" y="1323168"/>
              <a:ext cx="1447527" cy="1447527"/>
            </a:xfrm>
            <a:prstGeom prst="ellipse">
              <a:avLst/>
            </a:prstGeom>
            <a:solidFill>
              <a:schemeClr val="accent2"/>
            </a:solidFill>
            <a:ln w="9525" cap="flat" cmpd="sng" algn="ctr">
              <a:noFill/>
              <a:prstDash val="solid"/>
            </a:ln>
            <a:effectLst/>
          </p:spPr>
          <p:txBody>
            <a:bodyPr wrap="none" lIns="0" tIns="0" rIns="0" bIns="0" rtlCol="0" anchor="ctr"/>
            <a:lstStyle/>
            <a:p>
              <a:pPr algn="ctr" defTabSz="1404518">
                <a:defRPr/>
              </a:pPr>
              <a:endParaRPr lang="en-US" sz="7373" b="1" kern="0" dirty="0">
                <a:solidFill>
                  <a:srgbClr val="76B141"/>
                </a:solidFill>
                <a:latin typeface="Calibri"/>
              </a:endParaRPr>
            </a:p>
          </p:txBody>
        </p:sp>
        <p:sp>
          <p:nvSpPr>
            <p:cNvPr id="52" name="dots"/>
            <p:cNvSpPr>
              <a:spLocks noChangeAspect="1"/>
            </p:cNvSpPr>
            <p:nvPr/>
          </p:nvSpPr>
          <p:spPr>
            <a:xfrm>
              <a:off x="4783558" y="1460436"/>
              <a:ext cx="1172990" cy="1172990"/>
            </a:xfrm>
            <a:prstGeom prst="ellipse">
              <a:avLst/>
            </a:prstGeom>
            <a:noFill/>
            <a:ln w="40005" cap="rnd" cmpd="sng" algn="ctr">
              <a:solidFill>
                <a:schemeClr val="accent4">
                  <a:alpha val="68000"/>
                </a:schemeClr>
              </a:solidFill>
              <a:prstDash val="sysDot"/>
            </a:ln>
            <a:effectLst/>
          </p:spPr>
          <p:txBody>
            <a:bodyPr rtlCol="0" anchor="ctr"/>
            <a:lstStyle/>
            <a:p>
              <a:pPr algn="ctr" defTabSz="1404518"/>
              <a:endParaRPr lang="en-US" sz="16991" kern="0">
                <a:solidFill>
                  <a:prstClr val="white"/>
                </a:solidFill>
                <a:latin typeface="Calibri"/>
              </a:endParaRPr>
            </a:p>
          </p:txBody>
        </p:sp>
        <p:graphicFrame>
          <p:nvGraphicFramePr>
            <p:cNvPr id="53" name="Excel Chart">
              <a:hlinkClick r:id="rId6" action="ppaction://hlinksldjump"/>
            </p:cNvPr>
            <p:cNvGraphicFramePr>
              <a:graphicFrameLocks noChangeAspect="1"/>
            </p:cNvGraphicFramePr>
            <p:nvPr>
              <p:extLst>
                <p:ext uri="{D42A27DB-BD31-4B8C-83A1-F6EECF244321}">
                  <p14:modId xmlns:p14="http://schemas.microsoft.com/office/powerpoint/2010/main" val="2471705914"/>
                </p:ext>
              </p:extLst>
            </p:nvPr>
          </p:nvGraphicFramePr>
          <p:xfrm>
            <a:off x="4547093" y="1223945"/>
            <a:ext cx="1645920" cy="1645973"/>
          </p:xfrm>
          <a:graphic>
            <a:graphicData uri="http://schemas.openxmlformats.org/drawingml/2006/chart">
              <c:chart xmlns:c="http://schemas.openxmlformats.org/drawingml/2006/chart" xmlns:r="http://schemas.openxmlformats.org/officeDocument/2006/relationships" r:id="rId7"/>
            </a:graphicData>
          </a:graphic>
        </p:graphicFrame>
      </p:grpSp>
      <p:grpSp>
        <p:nvGrpSpPr>
          <p:cNvPr id="58" name="Percent Chart"/>
          <p:cNvGrpSpPr/>
          <p:nvPr/>
        </p:nvGrpSpPr>
        <p:grpSpPr>
          <a:xfrm>
            <a:off x="941100" y="16254851"/>
            <a:ext cx="4502304" cy="4656196"/>
            <a:chOff x="4547093" y="1223945"/>
            <a:chExt cx="1645920" cy="1645973"/>
          </a:xfrm>
        </p:grpSpPr>
        <p:sp>
          <p:nvSpPr>
            <p:cNvPr id="59" name="Outer Oval"/>
            <p:cNvSpPr>
              <a:spLocks noChangeAspect="1"/>
            </p:cNvSpPr>
            <p:nvPr/>
          </p:nvSpPr>
          <p:spPr>
            <a:xfrm>
              <a:off x="4646290" y="1323168"/>
              <a:ext cx="1447527" cy="1447527"/>
            </a:xfrm>
            <a:prstGeom prst="ellipse">
              <a:avLst/>
            </a:prstGeom>
            <a:solidFill>
              <a:schemeClr val="accent2"/>
            </a:solidFill>
            <a:ln w="9525" cap="flat" cmpd="sng" algn="ctr">
              <a:noFill/>
              <a:prstDash val="solid"/>
            </a:ln>
            <a:effectLst/>
          </p:spPr>
          <p:txBody>
            <a:bodyPr wrap="none" lIns="0" tIns="0" rIns="0" bIns="0" rtlCol="0" anchor="ctr"/>
            <a:lstStyle/>
            <a:p>
              <a:pPr algn="ctr" defTabSz="1404518">
                <a:defRPr/>
              </a:pPr>
              <a:endParaRPr lang="en-US" sz="7373" b="1" kern="0" dirty="0">
                <a:solidFill>
                  <a:srgbClr val="76B141"/>
                </a:solidFill>
                <a:latin typeface="Calibri"/>
              </a:endParaRPr>
            </a:p>
          </p:txBody>
        </p:sp>
        <p:sp>
          <p:nvSpPr>
            <p:cNvPr id="60" name="dots"/>
            <p:cNvSpPr>
              <a:spLocks noChangeAspect="1"/>
            </p:cNvSpPr>
            <p:nvPr/>
          </p:nvSpPr>
          <p:spPr>
            <a:xfrm>
              <a:off x="4783558" y="1460436"/>
              <a:ext cx="1172990" cy="1172990"/>
            </a:xfrm>
            <a:prstGeom prst="ellipse">
              <a:avLst/>
            </a:prstGeom>
            <a:noFill/>
            <a:ln w="40005" cap="rnd" cmpd="sng" algn="ctr">
              <a:solidFill>
                <a:schemeClr val="bg1">
                  <a:alpha val="68000"/>
                </a:schemeClr>
              </a:solidFill>
              <a:prstDash val="solid"/>
            </a:ln>
            <a:effectLst/>
          </p:spPr>
          <p:txBody>
            <a:bodyPr rtlCol="0" anchor="ctr"/>
            <a:lstStyle/>
            <a:p>
              <a:pPr algn="ctr" defTabSz="1404518">
                <a:defRPr/>
              </a:pPr>
              <a:endParaRPr lang="en-US" sz="5530" kern="0">
                <a:solidFill>
                  <a:prstClr val="white"/>
                </a:solidFill>
                <a:latin typeface="Calibri"/>
              </a:endParaRPr>
            </a:p>
          </p:txBody>
        </p:sp>
        <p:graphicFrame>
          <p:nvGraphicFramePr>
            <p:cNvPr id="61" name="Excel Chart">
              <a:hlinkClick r:id="rId3" action="ppaction://hlinksldjump"/>
            </p:cNvPr>
            <p:cNvGraphicFramePr>
              <a:graphicFrameLocks noChangeAspect="1"/>
            </p:cNvGraphicFramePr>
            <p:nvPr>
              <p:extLst>
                <p:ext uri="{D42A27DB-BD31-4B8C-83A1-F6EECF244321}">
                  <p14:modId xmlns:p14="http://schemas.microsoft.com/office/powerpoint/2010/main" val="40587409"/>
                </p:ext>
              </p:extLst>
            </p:nvPr>
          </p:nvGraphicFramePr>
          <p:xfrm>
            <a:off x="4547093" y="1223945"/>
            <a:ext cx="1645920" cy="1645973"/>
          </p:xfrm>
          <a:graphic>
            <a:graphicData uri="http://schemas.openxmlformats.org/drawingml/2006/chart">
              <c:chart xmlns:c="http://schemas.openxmlformats.org/drawingml/2006/chart" xmlns:r="http://schemas.openxmlformats.org/officeDocument/2006/relationships" r:id="rId8"/>
            </a:graphicData>
          </a:graphic>
        </p:graphicFrame>
      </p:grpSp>
      <p:sp>
        <p:nvSpPr>
          <p:cNvPr id="70" name="TextBox 69"/>
          <p:cNvSpPr txBox="1"/>
          <p:nvPr/>
        </p:nvSpPr>
        <p:spPr>
          <a:xfrm>
            <a:off x="383880" y="3721746"/>
            <a:ext cx="4909630" cy="1384995"/>
          </a:xfrm>
          <a:prstGeom prst="rect">
            <a:avLst/>
          </a:prstGeom>
          <a:noFill/>
        </p:spPr>
        <p:txBody>
          <a:bodyPr wrap="square" rtlCol="0">
            <a:spAutoFit/>
          </a:bodyPr>
          <a:lstStyle/>
          <a:p>
            <a:r>
              <a:rPr lang="en-US" sz="2800" i="1" dirty="0">
                <a:latin typeface="Arial"/>
                <a:cs typeface="Arial"/>
              </a:rPr>
              <a:t>Interactive!</a:t>
            </a:r>
          </a:p>
          <a:p>
            <a:r>
              <a:rPr lang="en-US" sz="2800" dirty="0">
                <a:latin typeface="Arial"/>
                <a:cs typeface="Arial"/>
              </a:rPr>
              <a:t>Click on any of these bubbles </a:t>
            </a:r>
            <a:r>
              <a:rPr lang="en-US" sz="2800" i="1" dirty="0">
                <a:latin typeface="Arial"/>
                <a:cs typeface="Arial"/>
              </a:rPr>
              <a:t>to jump </a:t>
            </a:r>
            <a:r>
              <a:rPr lang="en-US" sz="2800" dirty="0">
                <a:latin typeface="Arial"/>
                <a:cs typeface="Arial"/>
              </a:rPr>
              <a:t>to </a:t>
            </a:r>
            <a:r>
              <a:rPr lang="en-US" sz="2800" dirty="0" smtClean="0">
                <a:latin typeface="Arial"/>
                <a:cs typeface="Arial"/>
              </a:rPr>
              <a:t>each </a:t>
            </a:r>
            <a:r>
              <a:rPr lang="en-US" sz="2800" dirty="0">
                <a:latin typeface="Arial"/>
                <a:cs typeface="Arial"/>
              </a:rPr>
              <a:t>section</a:t>
            </a:r>
          </a:p>
        </p:txBody>
      </p:sp>
      <p:sp>
        <p:nvSpPr>
          <p:cNvPr id="1033" name="Curved Right Arrow 1032"/>
          <p:cNvSpPr/>
          <p:nvPr/>
        </p:nvSpPr>
        <p:spPr>
          <a:xfrm>
            <a:off x="281486" y="8316366"/>
            <a:ext cx="762974" cy="219739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991">
              <a:solidFill>
                <a:schemeClr val="tx1"/>
              </a:solidFill>
            </a:endParaRPr>
          </a:p>
        </p:txBody>
      </p:sp>
      <p:grpSp>
        <p:nvGrpSpPr>
          <p:cNvPr id="17" name="Percent Chart"/>
          <p:cNvGrpSpPr/>
          <p:nvPr/>
        </p:nvGrpSpPr>
        <p:grpSpPr>
          <a:xfrm>
            <a:off x="991315" y="8799135"/>
            <a:ext cx="4270108" cy="4286851"/>
            <a:chOff x="4547093" y="1223945"/>
            <a:chExt cx="1645920" cy="1645973"/>
          </a:xfrm>
        </p:grpSpPr>
        <p:sp>
          <p:nvSpPr>
            <p:cNvPr id="18" name="Outer Oval"/>
            <p:cNvSpPr>
              <a:spLocks noChangeAspect="1"/>
            </p:cNvSpPr>
            <p:nvPr/>
          </p:nvSpPr>
          <p:spPr>
            <a:xfrm>
              <a:off x="4646290" y="1323168"/>
              <a:ext cx="1447527" cy="1447527"/>
            </a:xfrm>
            <a:prstGeom prst="ellipse">
              <a:avLst/>
            </a:prstGeom>
            <a:solidFill>
              <a:schemeClr val="accent2"/>
            </a:solidFill>
            <a:ln w="9525" cap="flat" cmpd="sng" algn="ctr">
              <a:noFill/>
              <a:prstDash val="solid"/>
            </a:ln>
            <a:effectLst/>
          </p:spPr>
          <p:txBody>
            <a:bodyPr wrap="none" lIns="0" tIns="0" rIns="0" bIns="0" rtlCol="0" anchor="ctr"/>
            <a:lstStyle/>
            <a:p>
              <a:pPr algn="ctr" defTabSz="1404518">
                <a:defRPr/>
              </a:pPr>
              <a:endParaRPr lang="en-US" sz="7373" b="1" kern="0" dirty="0">
                <a:solidFill>
                  <a:srgbClr val="76B141"/>
                </a:solidFill>
                <a:latin typeface="Calibri"/>
              </a:endParaRPr>
            </a:p>
          </p:txBody>
        </p:sp>
        <p:sp>
          <p:nvSpPr>
            <p:cNvPr id="19" name="dots"/>
            <p:cNvSpPr>
              <a:spLocks noChangeAspect="1"/>
            </p:cNvSpPr>
            <p:nvPr/>
          </p:nvSpPr>
          <p:spPr>
            <a:xfrm>
              <a:off x="4783558" y="1460436"/>
              <a:ext cx="1172990" cy="1172990"/>
            </a:xfrm>
            <a:prstGeom prst="ellipse">
              <a:avLst/>
            </a:prstGeom>
            <a:noFill/>
            <a:ln w="40005" cap="rnd" cmpd="sng" algn="ctr">
              <a:solidFill>
                <a:schemeClr val="bg1">
                  <a:alpha val="68000"/>
                </a:schemeClr>
              </a:solidFill>
              <a:prstDash val="solid"/>
            </a:ln>
            <a:effectLst/>
          </p:spPr>
          <p:txBody>
            <a:bodyPr rtlCol="0" anchor="ctr"/>
            <a:lstStyle/>
            <a:p>
              <a:pPr algn="ctr" defTabSz="1404518">
                <a:defRPr/>
              </a:pPr>
              <a:endParaRPr lang="en-US" sz="5530" kern="0">
                <a:solidFill>
                  <a:prstClr val="white"/>
                </a:solidFill>
                <a:latin typeface="Calibri"/>
              </a:endParaRPr>
            </a:p>
          </p:txBody>
        </p:sp>
        <p:graphicFrame>
          <p:nvGraphicFramePr>
            <p:cNvPr id="20" name="Excel Chart">
              <a:hlinkClick r:id="rId9" action="ppaction://hlinksldjump"/>
            </p:cNvPr>
            <p:cNvGraphicFramePr>
              <a:graphicFrameLocks noChangeAspect="1"/>
            </p:cNvGraphicFramePr>
            <p:nvPr>
              <p:extLst>
                <p:ext uri="{D42A27DB-BD31-4B8C-83A1-F6EECF244321}">
                  <p14:modId xmlns:p14="http://schemas.microsoft.com/office/powerpoint/2010/main" val="2814613127"/>
                </p:ext>
              </p:extLst>
            </p:nvPr>
          </p:nvGraphicFramePr>
          <p:xfrm>
            <a:off x="4547093" y="1223945"/>
            <a:ext cx="1645920" cy="1645973"/>
          </p:xfrm>
          <a:graphic>
            <a:graphicData uri="http://schemas.openxmlformats.org/drawingml/2006/chart">
              <c:chart xmlns:c="http://schemas.openxmlformats.org/drawingml/2006/chart" xmlns:r="http://schemas.openxmlformats.org/officeDocument/2006/relationships" r:id="rId10"/>
            </a:graphicData>
          </a:graphic>
        </p:graphicFrame>
      </p:grpSp>
      <p:cxnSp>
        <p:nvCxnSpPr>
          <p:cNvPr id="44" name="Shape 90"/>
          <p:cNvCxnSpPr/>
          <p:nvPr/>
        </p:nvCxnSpPr>
        <p:spPr>
          <a:xfrm flipH="1">
            <a:off x="20857496" y="4086529"/>
            <a:ext cx="13793" cy="15694066"/>
          </a:xfrm>
          <a:prstGeom prst="straightConnector1">
            <a:avLst/>
          </a:prstGeom>
          <a:noFill/>
          <a:ln w="12700" cap="flat" cmpd="sng">
            <a:solidFill>
              <a:schemeClr val="accent4"/>
            </a:solidFill>
            <a:prstDash val="solid"/>
            <a:miter/>
            <a:headEnd type="none" w="med" len="med"/>
            <a:tailEnd type="none" w="med" len="med"/>
          </a:ln>
        </p:spPr>
      </p:cxnSp>
      <p:sp>
        <p:nvSpPr>
          <p:cNvPr id="4" name="Rectangle 3"/>
          <p:cNvSpPr/>
          <p:nvPr/>
        </p:nvSpPr>
        <p:spPr>
          <a:xfrm>
            <a:off x="5730833" y="7410500"/>
            <a:ext cx="14783532" cy="12157174"/>
          </a:xfrm>
          <a:prstGeom prst="rect">
            <a:avLst/>
          </a:prstGeom>
        </p:spPr>
        <p:txBody>
          <a:bodyPr wrap="square">
            <a:spAutoFit/>
          </a:bodyPr>
          <a:lstStyle/>
          <a:p>
            <a:pPr algn="just"/>
            <a:r>
              <a:rPr lang="en-US" sz="2800" b="1" dirty="0" smtClean="0">
                <a:solidFill>
                  <a:srgbClr val="FFFF00"/>
                </a:solidFill>
              </a:rPr>
              <a:t>Preparation </a:t>
            </a:r>
            <a:r>
              <a:rPr lang="en-US" sz="2800" b="1" dirty="0">
                <a:solidFill>
                  <a:srgbClr val="FFFF00"/>
                </a:solidFill>
              </a:rPr>
              <a:t>of CEF-loaded Mixed Micelles (</a:t>
            </a:r>
            <a:r>
              <a:rPr lang="en-US" sz="2800" b="1" dirty="0" smtClean="0">
                <a:solidFill>
                  <a:srgbClr val="FFFF00"/>
                </a:solidFill>
              </a:rPr>
              <a:t>CMMs)</a:t>
            </a:r>
          </a:p>
          <a:p>
            <a:pPr algn="just"/>
            <a:r>
              <a:rPr lang="en-US" sz="2800" dirty="0" smtClean="0"/>
              <a:t>CMMs were prepared by thin-film hydration method with some modifications as described previously. Briefly, a lipid mixture containing </a:t>
            </a:r>
            <a:r>
              <a:rPr lang="en-US" sz="2800" dirty="0" err="1" smtClean="0"/>
              <a:t>PCC:NaC</a:t>
            </a:r>
            <a:r>
              <a:rPr lang="en-US" sz="2800" dirty="0" smtClean="0"/>
              <a:t> (13:2) was dissolved in chloroform and evaporated under reduced pressure at 50ºC for 25 min to form a lipid film using a rotary evaporator (R-144Buchi, Switzerland). The flask was then flushed with nitrogen to remove residual solvent. 10 ml of Phosphate buffered saline (pH 7.4) containing CEF-MKC complex made of 50 mg/ml CEF (100 </a:t>
            </a:r>
            <a:r>
              <a:rPr lang="en-US" sz="2800" dirty="0" err="1" smtClean="0"/>
              <a:t>mmol</a:t>
            </a:r>
            <a:r>
              <a:rPr lang="en-US" sz="2800" dirty="0" smtClean="0"/>
              <a:t>) and MKC (12 </a:t>
            </a:r>
            <a:r>
              <a:rPr lang="en-US" sz="2800" dirty="0" err="1" smtClean="0"/>
              <a:t>mmol</a:t>
            </a:r>
            <a:r>
              <a:rPr lang="en-US" sz="2800" dirty="0" smtClean="0"/>
              <a:t>) was added to the flask together with glass beads. CMMs were achieved after lipid film hydration with CEF-MKC complex solution followed by swirling the flask gently for 10 min at 37ºC. Triplicate batches were prepared each being subjected to 5 cycles of filtrations through 0.22 µm pore size filters using cellulose syringe filters and kept frozen at -20 ºC. Samples were used within 12 h of preparation..</a:t>
            </a:r>
          </a:p>
          <a:p>
            <a:pPr algn="just"/>
            <a:r>
              <a:rPr lang="en-US" sz="2800" b="1" dirty="0" smtClean="0">
                <a:solidFill>
                  <a:srgbClr val="FFFF00"/>
                </a:solidFill>
              </a:rPr>
              <a:t>                                                                                                                                                                                                                   Rat treatment</a:t>
            </a:r>
          </a:p>
          <a:p>
            <a:pPr algn="just"/>
            <a:r>
              <a:rPr lang="en-US" sz="2800" dirty="0"/>
              <a:t>The experiment was carried out by randomly divided rats into 4 groups (n= 6, per group) to receive followings: 1- a single </a:t>
            </a:r>
            <a:r>
              <a:rPr lang="en-US" sz="2800" dirty="0" err="1"/>
              <a:t>i.v.</a:t>
            </a:r>
            <a:r>
              <a:rPr lang="en-US" sz="2800" dirty="0"/>
              <a:t> dose of CEF (20 mg/kg) in sterilized normal saline solution for injection, 2- a single oral dose of CMMs containing (80 mg/kg of CEF) in PBS administered by oral gavage, 3- a single oral dose of CEF-MKS complex containing (80 mg/kg of CEF) in PBS administered by oral gavage or 4- a single oral dose of free CEF (80 mg/kg) in PBS administered by oral gavage. </a:t>
            </a:r>
          </a:p>
          <a:p>
            <a:pPr algn="just"/>
            <a:r>
              <a:rPr lang="en-US" sz="2800" dirty="0"/>
              <a:t>For </a:t>
            </a:r>
            <a:r>
              <a:rPr lang="en-US" sz="2800" dirty="0" err="1"/>
              <a:t>i.v.</a:t>
            </a:r>
            <a:r>
              <a:rPr lang="en-US" sz="2800" dirty="0"/>
              <a:t> study,  100 µl blood samples were collected into heparinized tubes from the tip of the tail pre-dose and after the dose at 5, 10, 20, 30, 45, 60, 90, 120, 180, 240, 360, 720 minutes and 24 hours after the dose . Similarly, blood samples for the oral study were taken from the tip of the tail pre-dose but at different timing of 15, 30, 60, 90, 120, 150, 180, 240, 300, 420, 540, 720 minutes and 24 h after the dose.  Each blood sample was replaced by an equal volume of saline and </a:t>
            </a:r>
            <a:r>
              <a:rPr lang="en-US" sz="2800" dirty="0" err="1"/>
              <a:t>heparinised</a:t>
            </a:r>
            <a:r>
              <a:rPr lang="en-US" sz="2800" dirty="0"/>
              <a:t> tubes were used. Each animal was housed in individual metabolic cages during blood sampling. Animals were kept warm and cages were covered to provide protection and security and </a:t>
            </a:r>
            <a:r>
              <a:rPr lang="en-US" sz="2800" dirty="0" err="1"/>
              <a:t>minimise</a:t>
            </a:r>
            <a:r>
              <a:rPr lang="en-US" sz="2800" dirty="0"/>
              <a:t> isolation stress. </a:t>
            </a:r>
          </a:p>
        </p:txBody>
      </p:sp>
      <p:sp>
        <p:nvSpPr>
          <p:cNvPr id="5" name="Rectangle 4"/>
          <p:cNvSpPr/>
          <p:nvPr/>
        </p:nvSpPr>
        <p:spPr>
          <a:xfrm>
            <a:off x="21366926" y="4414243"/>
            <a:ext cx="15104090" cy="13018949"/>
          </a:xfrm>
          <a:prstGeom prst="rect">
            <a:avLst/>
          </a:prstGeom>
        </p:spPr>
        <p:txBody>
          <a:bodyPr wrap="square">
            <a:spAutoFit/>
          </a:bodyPr>
          <a:lstStyle/>
          <a:p>
            <a:pPr algn="justLow"/>
            <a:r>
              <a:rPr lang="en-US" sz="2800" dirty="0" smtClean="0">
                <a:solidFill>
                  <a:srgbClr val="FFFF00"/>
                </a:solidFill>
                <a:latin typeface="Arial" pitchFamily="34" charset="0"/>
                <a:cs typeface="Arial" pitchFamily="34" charset="0"/>
              </a:rPr>
              <a:t>Sample </a:t>
            </a:r>
            <a:r>
              <a:rPr lang="en-US" sz="2800" dirty="0">
                <a:solidFill>
                  <a:srgbClr val="FFFF00"/>
                </a:solidFill>
                <a:latin typeface="Arial" pitchFamily="34" charset="0"/>
                <a:cs typeface="Arial" pitchFamily="34" charset="0"/>
              </a:rPr>
              <a:t>Preparation</a:t>
            </a:r>
          </a:p>
          <a:p>
            <a:pPr algn="justLow"/>
            <a:r>
              <a:rPr lang="en-US" sz="2800" dirty="0">
                <a:latin typeface="Arial" pitchFamily="34" charset="0"/>
                <a:cs typeface="Arial" pitchFamily="34" charset="0"/>
              </a:rPr>
              <a:t>Prior to analysis, CEF was extracted from plasma samples using previously published method [38]. Briefly: an aliquot of plasma (100 µl) was transferred into </a:t>
            </a:r>
            <a:r>
              <a:rPr lang="en-US" sz="2800" dirty="0" err="1">
                <a:latin typeface="Arial" pitchFamily="34" charset="0"/>
                <a:cs typeface="Arial" pitchFamily="34" charset="0"/>
              </a:rPr>
              <a:t>Eppendorf</a:t>
            </a:r>
            <a:r>
              <a:rPr lang="en-US" sz="2800" dirty="0">
                <a:latin typeface="Arial" pitchFamily="34" charset="0"/>
                <a:cs typeface="Arial" pitchFamily="34" charset="0"/>
              </a:rPr>
              <a:t> micro-centrifuge tubes and </a:t>
            </a:r>
            <a:r>
              <a:rPr lang="en-US" sz="2800" dirty="0" err="1">
                <a:latin typeface="Arial" pitchFamily="34" charset="0"/>
                <a:cs typeface="Arial" pitchFamily="34" charset="0"/>
              </a:rPr>
              <a:t>deproteinized</a:t>
            </a:r>
            <a:r>
              <a:rPr lang="en-US" sz="2800" dirty="0">
                <a:latin typeface="Arial" pitchFamily="34" charset="0"/>
                <a:cs typeface="Arial" pitchFamily="34" charset="0"/>
              </a:rPr>
              <a:t> by adding 15 µl aliquots of 30% (w/w) </a:t>
            </a:r>
            <a:r>
              <a:rPr lang="en-US" sz="2800" dirty="0" err="1">
                <a:latin typeface="Arial" pitchFamily="34" charset="0"/>
                <a:cs typeface="Arial" pitchFamily="34" charset="0"/>
              </a:rPr>
              <a:t>perchloric</a:t>
            </a:r>
            <a:r>
              <a:rPr lang="en-US" sz="2800" dirty="0">
                <a:latin typeface="Arial" pitchFamily="34" charset="0"/>
                <a:cs typeface="Arial" pitchFamily="34" charset="0"/>
              </a:rPr>
              <a:t> acid. After vortex-mixing for 30 s (Stuart Scientific, UK),70 µl of 0.55M aqueous disodium hydrogen orthophosphate buffer was added and the mixture was immediately </a:t>
            </a:r>
            <a:r>
              <a:rPr lang="en-US" sz="2800" dirty="0" err="1">
                <a:latin typeface="Arial" pitchFamily="34" charset="0"/>
                <a:cs typeface="Arial" pitchFamily="34" charset="0"/>
              </a:rPr>
              <a:t>vortexed</a:t>
            </a:r>
            <a:r>
              <a:rPr lang="en-US" sz="2800" dirty="0">
                <a:latin typeface="Arial" pitchFamily="34" charset="0"/>
                <a:cs typeface="Arial" pitchFamily="34" charset="0"/>
              </a:rPr>
              <a:t> again for further 15 s. Afterwards, samples were centrifuged (</a:t>
            </a:r>
            <a:r>
              <a:rPr lang="en-US" sz="2800" dirty="0" err="1">
                <a:latin typeface="Arial" pitchFamily="34" charset="0"/>
                <a:cs typeface="Arial" pitchFamily="34" charset="0"/>
              </a:rPr>
              <a:t>Eppendorf</a:t>
            </a:r>
            <a:r>
              <a:rPr lang="en-US" sz="2800" dirty="0">
                <a:latin typeface="Arial" pitchFamily="34" charset="0"/>
                <a:cs typeface="Arial" pitchFamily="34" charset="0"/>
              </a:rPr>
              <a:t>, Hamburg, Germany) at 15,000 rpm for 10 min and 60 µl of the supernatant was injected into the HPLC system.                                                                                                                                                       </a:t>
            </a:r>
            <a:r>
              <a:rPr lang="en-US" sz="2800" dirty="0" smtClean="0">
                <a:latin typeface="Arial" pitchFamily="34" charset="0"/>
                <a:cs typeface="Arial" pitchFamily="34" charset="0"/>
              </a:rPr>
              <a:t>                                                                                      .</a:t>
            </a:r>
            <a:endParaRPr lang="en-US" sz="2800" b="1" dirty="0" smtClean="0">
              <a:solidFill>
                <a:srgbClr val="FFFF00"/>
              </a:solidFill>
              <a:latin typeface="Arial" pitchFamily="34" charset="0"/>
              <a:cs typeface="Arial" pitchFamily="34" charset="0"/>
            </a:endParaRPr>
          </a:p>
          <a:p>
            <a:pPr algn="justLow"/>
            <a:r>
              <a:rPr lang="en-US" sz="2800" b="1" dirty="0">
                <a:solidFill>
                  <a:srgbClr val="FFFF00"/>
                </a:solidFill>
                <a:latin typeface="Arial" pitchFamily="34" charset="0"/>
                <a:cs typeface="Arial" pitchFamily="34" charset="0"/>
              </a:rPr>
              <a:t>Assay Validation</a:t>
            </a:r>
          </a:p>
          <a:p>
            <a:pPr algn="justLow"/>
            <a:r>
              <a:rPr lang="en-US" sz="2800" dirty="0" smtClean="0">
                <a:latin typeface="Arial" pitchFamily="34" charset="0"/>
                <a:cs typeface="Arial" pitchFamily="34" charset="0"/>
              </a:rPr>
              <a:t>A </a:t>
            </a:r>
            <a:r>
              <a:rPr lang="en-US" sz="2800" dirty="0">
                <a:latin typeface="Arial" pitchFamily="34" charset="0"/>
                <a:cs typeface="Arial" pitchFamily="34" charset="0"/>
              </a:rPr>
              <a:t>complete Shimadzu's HPLC system (Shimadzu Corporation, Japan) was used consisting of a LC-10A </a:t>
            </a:r>
            <a:r>
              <a:rPr lang="en-US" sz="2800" dirty="0" err="1">
                <a:latin typeface="Arial" pitchFamily="34" charset="0"/>
                <a:cs typeface="Arial" pitchFamily="34" charset="0"/>
              </a:rPr>
              <a:t>vp</a:t>
            </a:r>
            <a:r>
              <a:rPr lang="en-US" sz="2800" dirty="0">
                <a:latin typeface="Arial" pitchFamily="34" charset="0"/>
                <a:cs typeface="Arial" pitchFamily="34" charset="0"/>
              </a:rPr>
              <a:t> Intelligent HPLC </a:t>
            </a:r>
            <a:r>
              <a:rPr lang="en-US" sz="2800" dirty="0" err="1">
                <a:latin typeface="Arial" pitchFamily="34" charset="0"/>
                <a:cs typeface="Arial" pitchFamily="34" charset="0"/>
              </a:rPr>
              <a:t>pumpand</a:t>
            </a:r>
            <a:r>
              <a:rPr lang="en-US" sz="2800" dirty="0">
                <a:latin typeface="Arial" pitchFamily="34" charset="0"/>
                <a:cs typeface="Arial" pitchFamily="34" charset="0"/>
              </a:rPr>
              <a:t> a SPD-10A </a:t>
            </a:r>
            <a:r>
              <a:rPr lang="en-US" sz="2800" dirty="0" err="1">
                <a:latin typeface="Arial" pitchFamily="34" charset="0"/>
                <a:cs typeface="Arial" pitchFamily="34" charset="0"/>
              </a:rPr>
              <a:t>vp</a:t>
            </a:r>
            <a:r>
              <a:rPr lang="en-US" sz="2800" dirty="0">
                <a:latin typeface="Arial" pitchFamily="34" charset="0"/>
                <a:cs typeface="Arial" pitchFamily="34" charset="0"/>
              </a:rPr>
              <a:t> detector set at an operation wavelength of 254 nm and a </a:t>
            </a:r>
            <a:r>
              <a:rPr lang="en-US" sz="2800" dirty="0" err="1">
                <a:latin typeface="Arial" pitchFamily="34" charset="0"/>
                <a:cs typeface="Arial" pitchFamily="34" charset="0"/>
              </a:rPr>
              <a:t>Rheodyne</a:t>
            </a:r>
            <a:r>
              <a:rPr lang="en-US" sz="2800" dirty="0">
                <a:latin typeface="Arial" pitchFamily="34" charset="0"/>
                <a:cs typeface="Arial" pitchFamily="34" charset="0"/>
              </a:rPr>
              <a:t> 7725i injector fitted with a 50 µl sample loop (</a:t>
            </a:r>
            <a:r>
              <a:rPr lang="en-US" sz="2800" dirty="0" err="1">
                <a:latin typeface="Arial" pitchFamily="34" charset="0"/>
                <a:cs typeface="Arial" pitchFamily="34" charset="0"/>
              </a:rPr>
              <a:t>Rheodyne</a:t>
            </a:r>
            <a:r>
              <a:rPr lang="en-US" sz="2800" dirty="0">
                <a:latin typeface="Arial" pitchFamily="34" charset="0"/>
                <a:cs typeface="Arial" pitchFamily="34" charset="0"/>
              </a:rPr>
              <a:t>, USA). This HPLC system was typically used to analyze all the CEF plasma samples and all obtained data were collected and processed by Shimadzu Class VP version 7.4 software. A </a:t>
            </a:r>
            <a:r>
              <a:rPr lang="en-US" sz="2800" dirty="0" err="1">
                <a:latin typeface="Arial" pitchFamily="34" charset="0"/>
                <a:cs typeface="Arial" pitchFamily="34" charset="0"/>
              </a:rPr>
              <a:t>Phenomenex</a:t>
            </a:r>
            <a:r>
              <a:rPr lang="en-US" sz="2800" dirty="0">
                <a:latin typeface="Arial" pitchFamily="34" charset="0"/>
                <a:cs typeface="Arial" pitchFamily="34" charset="0"/>
              </a:rPr>
              <a:t> SB-C18 reversed phase analytical column (150 x 4.6 mm, 5µm) (Torrance, CA, USA) fitted with Refillable </a:t>
            </a:r>
            <a:r>
              <a:rPr lang="en-US" sz="2800" dirty="0" err="1">
                <a:latin typeface="Arial" pitchFamily="34" charset="0"/>
                <a:cs typeface="Arial" pitchFamily="34" charset="0"/>
              </a:rPr>
              <a:t>Phenomenex</a:t>
            </a:r>
            <a:r>
              <a:rPr lang="en-US" sz="2800" dirty="0">
                <a:latin typeface="Arial" pitchFamily="34" charset="0"/>
                <a:cs typeface="Arial" pitchFamily="34" charset="0"/>
              </a:rPr>
              <a:t> guard column (10 x 2 mm, 5 µm) packed with </a:t>
            </a:r>
            <a:r>
              <a:rPr lang="en-US" sz="2800" dirty="0" err="1">
                <a:latin typeface="Arial" pitchFamily="34" charset="0"/>
                <a:cs typeface="Arial" pitchFamily="34" charset="0"/>
              </a:rPr>
              <a:t>Perisorb</a:t>
            </a:r>
            <a:r>
              <a:rPr lang="en-US" sz="2800" dirty="0">
                <a:latin typeface="Arial" pitchFamily="34" charset="0"/>
                <a:cs typeface="Arial" pitchFamily="34" charset="0"/>
              </a:rPr>
              <a:t> RP-18 (Upchurch Scientific, Oak </a:t>
            </a:r>
            <a:r>
              <a:rPr lang="en-US" sz="2800" dirty="0" err="1">
                <a:latin typeface="Arial" pitchFamily="34" charset="0"/>
                <a:cs typeface="Arial" pitchFamily="34" charset="0"/>
              </a:rPr>
              <a:t>Harbour</a:t>
            </a:r>
            <a:r>
              <a:rPr lang="en-US" sz="2800" dirty="0">
                <a:latin typeface="Arial" pitchFamily="34" charset="0"/>
                <a:cs typeface="Arial" pitchFamily="34" charset="0"/>
              </a:rPr>
              <a:t>, WA, USA) was used with mobile phase of 0.04 </a:t>
            </a:r>
            <a:r>
              <a:rPr lang="en-US" sz="2800" dirty="0" err="1">
                <a:latin typeface="Arial" pitchFamily="34" charset="0"/>
                <a:cs typeface="Arial" pitchFamily="34" charset="0"/>
              </a:rPr>
              <a:t>mol</a:t>
            </a:r>
            <a:r>
              <a:rPr lang="en-US" sz="2800" dirty="0">
                <a:latin typeface="Arial" pitchFamily="34" charset="0"/>
                <a:cs typeface="Arial" pitchFamily="34" charset="0"/>
              </a:rPr>
              <a:t> aqueous ammonium acetate : acetonitrile : THF (90 : 7:3, v/v) adjusted to pH 5.7 using glacial acetic acid. Data manipulation and processing was carried out using EZC from Elite software. The flow rate was 0.9 ml/min and the samples were quantified using peak </a:t>
            </a:r>
            <a:r>
              <a:rPr lang="en-US" sz="2800" dirty="0" smtClean="0">
                <a:latin typeface="Arial" pitchFamily="34" charset="0"/>
                <a:cs typeface="Arial" pitchFamily="34" charset="0"/>
              </a:rPr>
              <a:t>area                                                                                                                                                                                                                             </a:t>
            </a:r>
            <a:endParaRPr lang="en-US" sz="2800" b="1" dirty="0" smtClean="0">
              <a:solidFill>
                <a:srgbClr val="FFFF00"/>
              </a:solidFill>
              <a:latin typeface="Arial" pitchFamily="34" charset="0"/>
              <a:cs typeface="Arial" pitchFamily="34" charset="0"/>
            </a:endParaRPr>
          </a:p>
          <a:p>
            <a:pPr algn="justLow"/>
            <a:r>
              <a:rPr lang="en-US" sz="2800" b="1" dirty="0" smtClean="0">
                <a:solidFill>
                  <a:srgbClr val="FFFF00"/>
                </a:solidFill>
                <a:latin typeface="Arial" pitchFamily="34" charset="0"/>
                <a:cs typeface="Arial" pitchFamily="34" charset="0"/>
              </a:rPr>
              <a:t>                                                                                                                                                     Statistical </a:t>
            </a:r>
            <a:r>
              <a:rPr lang="en-US" sz="2800" b="1" dirty="0">
                <a:solidFill>
                  <a:srgbClr val="FFFF00"/>
                </a:solidFill>
                <a:latin typeface="Arial" pitchFamily="34" charset="0"/>
                <a:cs typeface="Arial" pitchFamily="34" charset="0"/>
              </a:rPr>
              <a:t>analysis</a:t>
            </a:r>
          </a:p>
          <a:p>
            <a:pPr algn="justLow"/>
            <a:r>
              <a:rPr lang="en-US" sz="2800" dirty="0">
                <a:latin typeface="Arial" pitchFamily="34" charset="0"/>
                <a:cs typeface="Arial" pitchFamily="34" charset="0"/>
              </a:rPr>
              <a:t>PK parameters such as maximum concentration (</a:t>
            </a:r>
            <a:r>
              <a:rPr lang="en-US" sz="2800" dirty="0" err="1">
                <a:latin typeface="Arial" pitchFamily="34" charset="0"/>
                <a:cs typeface="Arial" pitchFamily="34" charset="0"/>
              </a:rPr>
              <a:t>Cmax</a:t>
            </a:r>
            <a:r>
              <a:rPr lang="en-US" sz="2800" dirty="0">
                <a:latin typeface="Arial" pitchFamily="34" charset="0"/>
                <a:cs typeface="Arial" pitchFamily="34" charset="0"/>
              </a:rPr>
              <a:t>) and the time to reach maximum concentration (</a:t>
            </a:r>
            <a:r>
              <a:rPr lang="en-US" sz="2800" dirty="0" err="1">
                <a:latin typeface="Arial" pitchFamily="34" charset="0"/>
                <a:cs typeface="Arial" pitchFamily="34" charset="0"/>
              </a:rPr>
              <a:t>Tmax</a:t>
            </a:r>
            <a:r>
              <a:rPr lang="en-US" sz="2800" dirty="0">
                <a:latin typeface="Arial" pitchFamily="34" charset="0"/>
                <a:cs typeface="Arial" pitchFamily="34" charset="0"/>
              </a:rPr>
              <a:t>) were derived directly from the CEF serum concentration-time profiles. Half-life (t1/2) was calculated from the elimination rate constant (determined using the terminal three points). Area under the plasma concentration-time curve (AUC0- t) was calculated by the trapezoidal method and extrapolated to infinity to give AUC0-∞. The mean residence time (MRT) was calculated from the AUC0-t. The oral bioavailability (F) was calculated using equation </a:t>
            </a:r>
            <a:r>
              <a:rPr lang="en-US" sz="2800" dirty="0" smtClean="0">
                <a:latin typeface="Arial" pitchFamily="34" charset="0"/>
                <a:cs typeface="Arial" pitchFamily="34" charset="0"/>
              </a:rPr>
              <a:t>below  </a:t>
            </a:r>
            <a:r>
              <a:rPr lang="en-US" sz="2800" dirty="0">
                <a:latin typeface="Arial" pitchFamily="34" charset="0"/>
                <a:cs typeface="Arial" pitchFamily="34" charset="0"/>
              </a:rPr>
              <a:t>All data were expressed as mean ± SD</a:t>
            </a:r>
          </a:p>
        </p:txBody>
      </p:sp>
      <p:sp>
        <p:nvSpPr>
          <p:cNvPr id="7" name="Rectangle 6"/>
          <p:cNvSpPr/>
          <p:nvPr/>
        </p:nvSpPr>
        <p:spPr>
          <a:xfrm>
            <a:off x="5730834" y="4086529"/>
            <a:ext cx="14783532" cy="3108543"/>
          </a:xfrm>
          <a:prstGeom prst="rect">
            <a:avLst/>
          </a:prstGeom>
        </p:spPr>
        <p:txBody>
          <a:bodyPr wrap="square">
            <a:spAutoFit/>
          </a:bodyPr>
          <a:lstStyle/>
          <a:p>
            <a:r>
              <a:rPr lang="en-US" sz="2800" b="1" dirty="0">
                <a:solidFill>
                  <a:srgbClr val="FFFF00"/>
                </a:solidFill>
              </a:rPr>
              <a:t>Materials</a:t>
            </a:r>
          </a:p>
          <a:p>
            <a:pPr algn="just"/>
            <a:r>
              <a:rPr lang="en-US" sz="2800" dirty="0" err="1"/>
              <a:t>Cefotaxime</a:t>
            </a:r>
            <a:r>
              <a:rPr lang="en-US" sz="2800" dirty="0"/>
              <a:t> sodium (CEF) and sodium </a:t>
            </a:r>
            <a:r>
              <a:rPr lang="en-US" sz="2800" dirty="0" err="1"/>
              <a:t>deoxycholate</a:t>
            </a:r>
            <a:r>
              <a:rPr lang="en-US" sz="2800" dirty="0"/>
              <a:t> (</a:t>
            </a:r>
            <a:r>
              <a:rPr lang="en-US" sz="2800" dirty="0" err="1"/>
              <a:t>NaDC</a:t>
            </a:r>
            <a:r>
              <a:rPr lang="en-US" sz="2800" dirty="0"/>
              <a:t>) was purchased from Sigma Aldrich (St. Louis, USA) and </a:t>
            </a:r>
            <a:r>
              <a:rPr lang="en-US" sz="2800" dirty="0" err="1"/>
              <a:t>phosphatidylcholine</a:t>
            </a:r>
            <a:r>
              <a:rPr lang="en-US" sz="2800" dirty="0"/>
              <a:t> (PPC) was obtained from Lipoid GmbH (Ludwigshafen, Germany</a:t>
            </a:r>
            <a:r>
              <a:rPr lang="en-US" sz="2800" dirty="0" smtClean="0"/>
              <a:t>). </a:t>
            </a:r>
            <a:r>
              <a:rPr lang="en-US" sz="2800" dirty="0"/>
              <a:t>HPLC grade of acetonitrile, chloroform, </a:t>
            </a:r>
            <a:r>
              <a:rPr lang="en-US" sz="2800" dirty="0" err="1"/>
              <a:t>tetrahydrofuran</a:t>
            </a:r>
            <a:r>
              <a:rPr lang="en-US" sz="2800" dirty="0"/>
              <a:t> (THF) and methanol were obtained from Merck (Darmstadt, Germany). </a:t>
            </a:r>
            <a:r>
              <a:rPr lang="en-US" sz="2800" dirty="0" smtClean="0"/>
              <a:t>MKC </a:t>
            </a:r>
            <a:r>
              <a:rPr lang="en-US" sz="2800" dirty="0"/>
              <a:t>was synthesized and purified in the Department of Pharmacy, University of Novi Sad, (Novi Sad, Serbia). Glacial acetic acid was obtained from BDH Laboratory Supplies (Poole, England). </a:t>
            </a:r>
          </a:p>
        </p:txBody>
      </p:sp>
      <p:pic>
        <p:nvPicPr>
          <p:cNvPr id="3079" name="Picture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457866" y="17828045"/>
            <a:ext cx="11878443" cy="119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7856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119921" y="104931"/>
            <a:ext cx="37205587" cy="20821338"/>
          </a:xfrm>
          <a:prstGeom prst="rect">
            <a:avLst/>
          </a:prstGeom>
          <a:noFill/>
          <a:ln w="254000">
            <a:solidFill>
              <a:schemeClr val="bg1"/>
            </a:solidFill>
            <a:miter lim="800000"/>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a:hlinkClick r:id="rId3" action="ppaction://hlinksldjump"/>
            <a:extLst>
              <a:ext uri="{FF2B5EF4-FFF2-40B4-BE49-F238E27FC236}">
                <a16:creationId xmlns="" xmlns:a16="http://schemas.microsoft.com/office/drawing/2014/main" id="{CA480A17-B33A-4E1E-B9C3-7E3069563167}"/>
              </a:ext>
            </a:extLst>
          </p:cNvPr>
          <p:cNvSpPr/>
          <p:nvPr/>
        </p:nvSpPr>
        <p:spPr>
          <a:xfrm>
            <a:off x="276304" y="19714554"/>
            <a:ext cx="36891275" cy="1106095"/>
          </a:xfrm>
          <a:prstGeom prst="rect">
            <a:avLst/>
          </a:prstGeom>
          <a:solidFill>
            <a:srgbClr val="D3E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smtClean="0">
                <a:solidFill>
                  <a:srgbClr val="06324B"/>
                </a:solidFill>
                <a:latin typeface="Arial"/>
                <a:cs typeface="Arial"/>
              </a:rPr>
              <a:t>RESULTS</a:t>
            </a:r>
            <a:endParaRPr lang="en-US" sz="6000" b="1" dirty="0">
              <a:solidFill>
                <a:srgbClr val="06324B"/>
              </a:solidFill>
              <a:latin typeface="Arial"/>
              <a:cs typeface="Arial"/>
            </a:endParaRPr>
          </a:p>
        </p:txBody>
      </p:sp>
      <p:sp>
        <p:nvSpPr>
          <p:cNvPr id="79" name="Rectangle 78">
            <a:hlinkClick r:id="rId3" action="ppaction://hlinksldjump"/>
            <a:extLst>
              <a:ext uri="{FF2B5EF4-FFF2-40B4-BE49-F238E27FC236}">
                <a16:creationId xmlns="" xmlns:a16="http://schemas.microsoft.com/office/drawing/2014/main" id="{CA480A17-B33A-4E1E-B9C3-7E3069563167}"/>
              </a:ext>
            </a:extLst>
          </p:cNvPr>
          <p:cNvSpPr/>
          <p:nvPr/>
        </p:nvSpPr>
        <p:spPr>
          <a:xfrm>
            <a:off x="0" y="0"/>
            <a:ext cx="37453711" cy="3423849"/>
          </a:xfrm>
          <a:prstGeom prst="rect">
            <a:avLst/>
          </a:prstGeom>
          <a:solidFill>
            <a:srgbClr val="0045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6000" dirty="0">
                <a:solidFill>
                  <a:srgbClr val="FFFFFF"/>
                </a:solidFill>
                <a:latin typeface="Arial"/>
                <a:cs typeface="Arial"/>
              </a:rPr>
              <a:t>Nano-Mixed Micelles: An Approach to Enhance the Oral Bioavailability of BCS Class III Drug</a:t>
            </a:r>
          </a:p>
          <a:p>
            <a:pPr lvl="0" algn="ctr"/>
            <a:r>
              <a:rPr lang="en-US" sz="3600" dirty="0" err="1">
                <a:solidFill>
                  <a:srgbClr val="FFFF00"/>
                </a:solidFill>
              </a:rPr>
              <a:t>Mosab</a:t>
            </a:r>
            <a:r>
              <a:rPr lang="en-US" sz="3600" dirty="0">
                <a:solidFill>
                  <a:srgbClr val="FFFF00"/>
                </a:solidFill>
              </a:rPr>
              <a:t> Arafat</a:t>
            </a:r>
            <a:r>
              <a:rPr lang="en-US" sz="3600" baseline="30000" dirty="0">
                <a:solidFill>
                  <a:srgbClr val="FFFF00"/>
                </a:solidFill>
              </a:rPr>
              <a:t>1</a:t>
            </a:r>
            <a:r>
              <a:rPr lang="en-US" sz="3600" dirty="0">
                <a:solidFill>
                  <a:srgbClr val="FFFF00"/>
                </a:solidFill>
              </a:rPr>
              <a:t>, </a:t>
            </a:r>
            <a:r>
              <a:rPr lang="en-US" sz="3600" dirty="0" err="1">
                <a:solidFill>
                  <a:srgbClr val="FFFF00"/>
                </a:solidFill>
              </a:rPr>
              <a:t>Cathrin</a:t>
            </a:r>
            <a:r>
              <a:rPr lang="en-US" sz="3600" dirty="0">
                <a:solidFill>
                  <a:srgbClr val="FFFF00"/>
                </a:solidFill>
              </a:rPr>
              <a:t> Kirchhoefer</a:t>
            </a:r>
            <a:r>
              <a:rPr lang="en-US" sz="3600" baseline="30000" dirty="0">
                <a:solidFill>
                  <a:srgbClr val="FFFF00"/>
                </a:solidFill>
              </a:rPr>
              <a:t>2</a:t>
            </a:r>
            <a:r>
              <a:rPr lang="en-US" sz="3600" dirty="0">
                <a:solidFill>
                  <a:srgbClr val="FFFF00"/>
                </a:solidFill>
              </a:rPr>
              <a:t>, </a:t>
            </a:r>
            <a:r>
              <a:rPr lang="en-US" sz="3600" dirty="0" err="1">
                <a:solidFill>
                  <a:srgbClr val="FFFF00"/>
                </a:solidFill>
              </a:rPr>
              <a:t>Momir</a:t>
            </a:r>
            <a:r>
              <a:rPr lang="en-US" sz="3600" dirty="0">
                <a:solidFill>
                  <a:srgbClr val="FFFF00"/>
                </a:solidFill>
              </a:rPr>
              <a:t> Mikov</a:t>
            </a:r>
            <a:r>
              <a:rPr lang="en-US" sz="3600" baseline="30000" dirty="0">
                <a:solidFill>
                  <a:srgbClr val="FFFF00"/>
                </a:solidFill>
              </a:rPr>
              <a:t>3</a:t>
            </a:r>
            <a:endParaRPr lang="en-US" sz="3600" dirty="0">
              <a:solidFill>
                <a:srgbClr val="FFFF00"/>
              </a:solidFill>
            </a:endParaRPr>
          </a:p>
          <a:p>
            <a:pPr lvl="0" algn="ctr"/>
            <a:r>
              <a:rPr lang="en-US" sz="3600" baseline="30000" dirty="0">
                <a:solidFill>
                  <a:srgbClr val="FFFFFF"/>
                </a:solidFill>
              </a:rPr>
              <a:t>1</a:t>
            </a:r>
            <a:r>
              <a:rPr lang="en-US" sz="3600" dirty="0">
                <a:solidFill>
                  <a:srgbClr val="FFFFFF"/>
                </a:solidFill>
              </a:rPr>
              <a:t>College of Pharmacy, Al </a:t>
            </a:r>
            <a:r>
              <a:rPr lang="en-US" sz="3600" dirty="0" err="1">
                <a:solidFill>
                  <a:srgbClr val="FFFFFF"/>
                </a:solidFill>
              </a:rPr>
              <a:t>Ain</a:t>
            </a:r>
            <a:r>
              <a:rPr lang="en-US" sz="3600" dirty="0">
                <a:solidFill>
                  <a:srgbClr val="FFFFFF"/>
                </a:solidFill>
              </a:rPr>
              <a:t> University of Science and Technology, Abu Dhabi, UAE. </a:t>
            </a:r>
          </a:p>
          <a:p>
            <a:pPr lvl="0" algn="ctr"/>
            <a:r>
              <a:rPr lang="en-US" sz="3600" baseline="30000" dirty="0">
                <a:solidFill>
                  <a:srgbClr val="FFFFFF"/>
                </a:solidFill>
              </a:rPr>
              <a:t>2</a:t>
            </a:r>
            <a:r>
              <a:rPr lang="en-US" sz="3600" dirty="0">
                <a:solidFill>
                  <a:srgbClr val="FFFFFF"/>
                </a:solidFill>
              </a:rPr>
              <a:t>Department of Chemistry, The University of Warwick, UK.</a:t>
            </a:r>
          </a:p>
          <a:p>
            <a:pPr lvl="0" algn="ctr"/>
            <a:r>
              <a:rPr lang="en-US" sz="3600" baseline="30000" dirty="0">
                <a:solidFill>
                  <a:srgbClr val="FFFFFF"/>
                </a:solidFill>
              </a:rPr>
              <a:t>3</a:t>
            </a:r>
            <a:r>
              <a:rPr lang="en-US" sz="3600" dirty="0">
                <a:solidFill>
                  <a:srgbClr val="FFFFFF"/>
                </a:solidFill>
              </a:rPr>
              <a:t>Department of Pharmacology, Toxicology and Clinical Pharmacology, Medical Faculty, University of Novi Sad, Serbia.</a:t>
            </a:r>
          </a:p>
        </p:txBody>
      </p:sp>
      <p:grpSp>
        <p:nvGrpSpPr>
          <p:cNvPr id="23" name="Percent Chart"/>
          <p:cNvGrpSpPr/>
          <p:nvPr/>
        </p:nvGrpSpPr>
        <p:grpSpPr>
          <a:xfrm>
            <a:off x="866695" y="5040720"/>
            <a:ext cx="4734500" cy="4674064"/>
            <a:chOff x="4547093" y="1223945"/>
            <a:chExt cx="1645920" cy="1645973"/>
          </a:xfrm>
        </p:grpSpPr>
        <p:sp>
          <p:nvSpPr>
            <p:cNvPr id="30" name="Outer Oval"/>
            <p:cNvSpPr>
              <a:spLocks noChangeAspect="1"/>
            </p:cNvSpPr>
            <p:nvPr/>
          </p:nvSpPr>
          <p:spPr>
            <a:xfrm>
              <a:off x="4646290" y="1323168"/>
              <a:ext cx="1447527" cy="1447527"/>
            </a:xfrm>
            <a:prstGeom prst="ellipse">
              <a:avLst/>
            </a:prstGeom>
            <a:solidFill>
              <a:schemeClr val="accent2"/>
            </a:solidFill>
            <a:ln w="9525" cap="flat" cmpd="sng" algn="ctr">
              <a:noFill/>
              <a:prstDash val="solid"/>
            </a:ln>
            <a:effectLst/>
          </p:spPr>
          <p:txBody>
            <a:bodyPr wrap="none" lIns="0" tIns="0" rIns="0" bIns="0" rtlCol="0" anchor="ctr"/>
            <a:lstStyle/>
            <a:p>
              <a:pPr algn="ctr" defTabSz="1404518">
                <a:defRPr/>
              </a:pPr>
              <a:endParaRPr lang="en-US" sz="7373" b="1" kern="0" dirty="0">
                <a:solidFill>
                  <a:srgbClr val="76B141"/>
                </a:solidFill>
                <a:latin typeface="Calibri"/>
              </a:endParaRPr>
            </a:p>
          </p:txBody>
        </p:sp>
        <p:sp>
          <p:nvSpPr>
            <p:cNvPr id="31" name="dots"/>
            <p:cNvSpPr>
              <a:spLocks noChangeAspect="1"/>
            </p:cNvSpPr>
            <p:nvPr/>
          </p:nvSpPr>
          <p:spPr>
            <a:xfrm>
              <a:off x="4783558" y="1460436"/>
              <a:ext cx="1172990" cy="1172990"/>
            </a:xfrm>
            <a:prstGeom prst="ellipse">
              <a:avLst/>
            </a:prstGeom>
            <a:noFill/>
            <a:ln w="40005" cap="rnd" cmpd="sng" algn="ctr">
              <a:solidFill>
                <a:schemeClr val="accent4">
                  <a:alpha val="68000"/>
                </a:schemeClr>
              </a:solidFill>
              <a:prstDash val="sysDot"/>
            </a:ln>
            <a:effectLst/>
          </p:spPr>
          <p:txBody>
            <a:bodyPr rtlCol="0" anchor="ctr"/>
            <a:lstStyle/>
            <a:p>
              <a:pPr algn="ctr" defTabSz="1404518"/>
              <a:endParaRPr lang="en-US" sz="16991" kern="0">
                <a:solidFill>
                  <a:prstClr val="white"/>
                </a:solidFill>
                <a:latin typeface="Calibri"/>
              </a:endParaRPr>
            </a:p>
          </p:txBody>
        </p:sp>
        <p:graphicFrame>
          <p:nvGraphicFramePr>
            <p:cNvPr id="33" name="Excel Chart">
              <a:hlinkClick r:id="rId4" action="ppaction://hlinksldjump"/>
            </p:cNvPr>
            <p:cNvGraphicFramePr>
              <a:graphicFrameLocks noChangeAspect="1"/>
            </p:cNvGraphicFramePr>
            <p:nvPr>
              <p:extLst>
                <p:ext uri="{D42A27DB-BD31-4B8C-83A1-F6EECF244321}">
                  <p14:modId xmlns:p14="http://schemas.microsoft.com/office/powerpoint/2010/main" val="1000913132"/>
                </p:ext>
              </p:extLst>
            </p:nvPr>
          </p:nvGraphicFramePr>
          <p:xfrm>
            <a:off x="4547093" y="1223945"/>
            <a:ext cx="1645920" cy="1645973"/>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50" name="Percent Chart"/>
          <p:cNvGrpSpPr/>
          <p:nvPr/>
        </p:nvGrpSpPr>
        <p:grpSpPr>
          <a:xfrm>
            <a:off x="1132408" y="12652149"/>
            <a:ext cx="4258640" cy="4366548"/>
            <a:chOff x="4547093" y="1223945"/>
            <a:chExt cx="1645920" cy="1645973"/>
          </a:xfrm>
        </p:grpSpPr>
        <p:sp>
          <p:nvSpPr>
            <p:cNvPr id="51" name="Outer Oval"/>
            <p:cNvSpPr>
              <a:spLocks noChangeAspect="1"/>
            </p:cNvSpPr>
            <p:nvPr/>
          </p:nvSpPr>
          <p:spPr>
            <a:xfrm>
              <a:off x="4646290" y="1323168"/>
              <a:ext cx="1447527" cy="1447527"/>
            </a:xfrm>
            <a:prstGeom prst="ellipse">
              <a:avLst/>
            </a:prstGeom>
            <a:solidFill>
              <a:schemeClr val="accent2"/>
            </a:solidFill>
            <a:ln w="9525" cap="flat" cmpd="sng" algn="ctr">
              <a:noFill/>
              <a:prstDash val="solid"/>
            </a:ln>
            <a:effectLst/>
          </p:spPr>
          <p:txBody>
            <a:bodyPr wrap="none" lIns="0" tIns="0" rIns="0" bIns="0" rtlCol="0" anchor="ctr"/>
            <a:lstStyle/>
            <a:p>
              <a:pPr algn="ctr" defTabSz="1404518">
                <a:defRPr/>
              </a:pPr>
              <a:endParaRPr lang="en-US" sz="7373" b="1" kern="0" dirty="0">
                <a:solidFill>
                  <a:srgbClr val="76B141"/>
                </a:solidFill>
                <a:latin typeface="Calibri"/>
              </a:endParaRPr>
            </a:p>
          </p:txBody>
        </p:sp>
        <p:sp>
          <p:nvSpPr>
            <p:cNvPr id="52" name="dots"/>
            <p:cNvSpPr>
              <a:spLocks noChangeAspect="1"/>
            </p:cNvSpPr>
            <p:nvPr/>
          </p:nvSpPr>
          <p:spPr>
            <a:xfrm>
              <a:off x="4783558" y="1460436"/>
              <a:ext cx="1172990" cy="1172990"/>
            </a:xfrm>
            <a:prstGeom prst="ellipse">
              <a:avLst/>
            </a:prstGeom>
            <a:noFill/>
            <a:ln w="40005" cap="rnd" cmpd="sng" algn="ctr">
              <a:solidFill>
                <a:schemeClr val="accent4">
                  <a:alpha val="68000"/>
                </a:schemeClr>
              </a:solidFill>
              <a:prstDash val="sysDot"/>
            </a:ln>
            <a:effectLst/>
          </p:spPr>
          <p:txBody>
            <a:bodyPr rtlCol="0" anchor="ctr"/>
            <a:lstStyle/>
            <a:p>
              <a:pPr algn="ctr" defTabSz="1404518"/>
              <a:endParaRPr lang="en-US" sz="16991" kern="0">
                <a:solidFill>
                  <a:prstClr val="white"/>
                </a:solidFill>
                <a:latin typeface="Calibri"/>
              </a:endParaRPr>
            </a:p>
          </p:txBody>
        </p:sp>
        <p:graphicFrame>
          <p:nvGraphicFramePr>
            <p:cNvPr id="53" name="Excel Chart">
              <a:hlinkClick r:id="rId6" action="ppaction://hlinksldjump"/>
            </p:cNvPr>
            <p:cNvGraphicFramePr>
              <a:graphicFrameLocks noChangeAspect="1"/>
            </p:cNvGraphicFramePr>
            <p:nvPr>
              <p:extLst>
                <p:ext uri="{D42A27DB-BD31-4B8C-83A1-F6EECF244321}">
                  <p14:modId xmlns:p14="http://schemas.microsoft.com/office/powerpoint/2010/main" val="3415415760"/>
                </p:ext>
              </p:extLst>
            </p:nvPr>
          </p:nvGraphicFramePr>
          <p:xfrm>
            <a:off x="4547093" y="1223945"/>
            <a:ext cx="1645920" cy="1645973"/>
          </p:xfrm>
          <a:graphic>
            <a:graphicData uri="http://schemas.openxmlformats.org/drawingml/2006/chart">
              <c:chart xmlns:c="http://schemas.openxmlformats.org/drawingml/2006/chart" xmlns:r="http://schemas.openxmlformats.org/officeDocument/2006/relationships" r:id="rId7"/>
            </a:graphicData>
          </a:graphic>
        </p:graphicFrame>
      </p:grpSp>
      <p:sp>
        <p:nvSpPr>
          <p:cNvPr id="70" name="TextBox 69"/>
          <p:cNvSpPr txBox="1"/>
          <p:nvPr/>
        </p:nvSpPr>
        <p:spPr>
          <a:xfrm>
            <a:off x="491456" y="3856216"/>
            <a:ext cx="4909630" cy="1384995"/>
          </a:xfrm>
          <a:prstGeom prst="rect">
            <a:avLst/>
          </a:prstGeom>
          <a:noFill/>
        </p:spPr>
        <p:txBody>
          <a:bodyPr wrap="square" rtlCol="0">
            <a:spAutoFit/>
          </a:bodyPr>
          <a:lstStyle/>
          <a:p>
            <a:r>
              <a:rPr lang="en-US" sz="2800" i="1" dirty="0">
                <a:latin typeface="Arial"/>
                <a:cs typeface="Arial"/>
              </a:rPr>
              <a:t>Interactive!</a:t>
            </a:r>
          </a:p>
          <a:p>
            <a:r>
              <a:rPr lang="en-US" sz="2800" dirty="0">
                <a:latin typeface="Arial"/>
                <a:cs typeface="Arial"/>
              </a:rPr>
              <a:t>Click on any of these bubbles </a:t>
            </a:r>
            <a:r>
              <a:rPr lang="en-US" sz="2800" i="1" dirty="0">
                <a:latin typeface="Arial"/>
                <a:cs typeface="Arial"/>
              </a:rPr>
              <a:t>to jump </a:t>
            </a:r>
            <a:r>
              <a:rPr lang="en-US" sz="2800" dirty="0">
                <a:latin typeface="Arial"/>
                <a:cs typeface="Arial"/>
              </a:rPr>
              <a:t>to </a:t>
            </a:r>
            <a:r>
              <a:rPr lang="en-US" sz="2800" dirty="0" smtClean="0">
                <a:latin typeface="Arial"/>
                <a:cs typeface="Arial"/>
              </a:rPr>
              <a:t>each </a:t>
            </a:r>
            <a:r>
              <a:rPr lang="en-US" sz="2800" dirty="0">
                <a:latin typeface="Arial"/>
                <a:cs typeface="Arial"/>
              </a:rPr>
              <a:t>section</a:t>
            </a:r>
          </a:p>
        </p:txBody>
      </p:sp>
      <p:sp>
        <p:nvSpPr>
          <p:cNvPr id="1033" name="Curved Right Arrow 1032"/>
          <p:cNvSpPr/>
          <p:nvPr/>
        </p:nvSpPr>
        <p:spPr>
          <a:xfrm>
            <a:off x="276304" y="12180831"/>
            <a:ext cx="762974" cy="219739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991">
              <a:solidFill>
                <a:schemeClr val="tx1"/>
              </a:solidFill>
            </a:endParaRPr>
          </a:p>
        </p:txBody>
      </p:sp>
      <p:grpSp>
        <p:nvGrpSpPr>
          <p:cNvPr id="17" name="Percent Chart"/>
          <p:cNvGrpSpPr/>
          <p:nvPr/>
        </p:nvGrpSpPr>
        <p:grpSpPr>
          <a:xfrm>
            <a:off x="1098891" y="8933605"/>
            <a:ext cx="4270108" cy="4286851"/>
            <a:chOff x="4547093" y="1223945"/>
            <a:chExt cx="1645920" cy="1645973"/>
          </a:xfrm>
        </p:grpSpPr>
        <p:sp>
          <p:nvSpPr>
            <p:cNvPr id="18" name="Outer Oval"/>
            <p:cNvSpPr>
              <a:spLocks noChangeAspect="1"/>
            </p:cNvSpPr>
            <p:nvPr/>
          </p:nvSpPr>
          <p:spPr>
            <a:xfrm>
              <a:off x="4646290" y="1323168"/>
              <a:ext cx="1447527" cy="1447527"/>
            </a:xfrm>
            <a:prstGeom prst="ellipse">
              <a:avLst/>
            </a:prstGeom>
            <a:solidFill>
              <a:schemeClr val="accent2"/>
            </a:solidFill>
            <a:ln w="9525" cap="flat" cmpd="sng" algn="ctr">
              <a:noFill/>
              <a:prstDash val="solid"/>
            </a:ln>
            <a:effectLst/>
          </p:spPr>
          <p:txBody>
            <a:bodyPr wrap="none" lIns="0" tIns="0" rIns="0" bIns="0" rtlCol="0" anchor="ctr"/>
            <a:lstStyle/>
            <a:p>
              <a:pPr algn="ctr" defTabSz="1404518">
                <a:defRPr/>
              </a:pPr>
              <a:endParaRPr lang="en-US" sz="7373" b="1" kern="0" dirty="0">
                <a:solidFill>
                  <a:srgbClr val="76B141"/>
                </a:solidFill>
                <a:latin typeface="Calibri"/>
              </a:endParaRPr>
            </a:p>
          </p:txBody>
        </p:sp>
        <p:sp>
          <p:nvSpPr>
            <p:cNvPr id="19" name="dots"/>
            <p:cNvSpPr>
              <a:spLocks noChangeAspect="1"/>
            </p:cNvSpPr>
            <p:nvPr/>
          </p:nvSpPr>
          <p:spPr>
            <a:xfrm>
              <a:off x="4783558" y="1460436"/>
              <a:ext cx="1172990" cy="1172990"/>
            </a:xfrm>
            <a:prstGeom prst="ellipse">
              <a:avLst/>
            </a:prstGeom>
            <a:noFill/>
            <a:ln w="40005" cap="rnd" cmpd="sng" algn="ctr">
              <a:solidFill>
                <a:schemeClr val="bg1">
                  <a:alpha val="68000"/>
                </a:schemeClr>
              </a:solidFill>
              <a:prstDash val="solid"/>
            </a:ln>
            <a:effectLst/>
          </p:spPr>
          <p:txBody>
            <a:bodyPr rtlCol="0" anchor="ctr"/>
            <a:lstStyle/>
            <a:p>
              <a:pPr algn="ctr" defTabSz="1404518">
                <a:defRPr/>
              </a:pPr>
              <a:endParaRPr lang="en-US" sz="5530" kern="0">
                <a:solidFill>
                  <a:prstClr val="white"/>
                </a:solidFill>
                <a:latin typeface="Calibri"/>
              </a:endParaRPr>
            </a:p>
          </p:txBody>
        </p:sp>
        <p:graphicFrame>
          <p:nvGraphicFramePr>
            <p:cNvPr id="20" name="Excel Chart">
              <a:hlinkClick r:id="rId8" action="ppaction://hlinksldjump"/>
            </p:cNvPr>
            <p:cNvGraphicFramePr>
              <a:graphicFrameLocks noChangeAspect="1"/>
            </p:cNvGraphicFramePr>
            <p:nvPr>
              <p:extLst>
                <p:ext uri="{D42A27DB-BD31-4B8C-83A1-F6EECF244321}">
                  <p14:modId xmlns:p14="http://schemas.microsoft.com/office/powerpoint/2010/main" val="968639734"/>
                </p:ext>
              </p:extLst>
            </p:nvPr>
          </p:nvGraphicFramePr>
          <p:xfrm>
            <a:off x="4547093" y="1223945"/>
            <a:ext cx="1645920" cy="1645973"/>
          </p:xfrm>
          <a:graphic>
            <a:graphicData uri="http://schemas.openxmlformats.org/drawingml/2006/chart">
              <c:chart xmlns:c="http://schemas.openxmlformats.org/drawingml/2006/chart" xmlns:r="http://schemas.openxmlformats.org/officeDocument/2006/relationships" r:id="rId9"/>
            </a:graphicData>
          </a:graphic>
        </p:graphicFrame>
      </p:grpSp>
      <p:cxnSp>
        <p:nvCxnSpPr>
          <p:cNvPr id="44" name="Shape 90"/>
          <p:cNvCxnSpPr/>
          <p:nvPr/>
        </p:nvCxnSpPr>
        <p:spPr>
          <a:xfrm flipH="1">
            <a:off x="20857496" y="4086529"/>
            <a:ext cx="13793" cy="15694066"/>
          </a:xfrm>
          <a:prstGeom prst="straightConnector1">
            <a:avLst/>
          </a:prstGeom>
          <a:noFill/>
          <a:ln w="12700" cap="flat" cmpd="sng">
            <a:solidFill>
              <a:schemeClr val="accent4"/>
            </a:solidFill>
            <a:prstDash val="solid"/>
            <a:miter/>
            <a:headEnd type="none" w="med" len="med"/>
            <a:tailEnd type="none" w="med" len="med"/>
          </a:ln>
        </p:spPr>
      </p:cxnSp>
      <p:grpSp>
        <p:nvGrpSpPr>
          <p:cNvPr id="58" name="Percent Chart"/>
          <p:cNvGrpSpPr/>
          <p:nvPr/>
        </p:nvGrpSpPr>
        <p:grpSpPr>
          <a:xfrm>
            <a:off x="1048676" y="16389321"/>
            <a:ext cx="4502304" cy="4656196"/>
            <a:chOff x="4547093" y="1223945"/>
            <a:chExt cx="1645920" cy="1645973"/>
          </a:xfrm>
        </p:grpSpPr>
        <p:sp>
          <p:nvSpPr>
            <p:cNvPr id="59" name="Outer Oval"/>
            <p:cNvSpPr>
              <a:spLocks noChangeAspect="1"/>
            </p:cNvSpPr>
            <p:nvPr/>
          </p:nvSpPr>
          <p:spPr>
            <a:xfrm>
              <a:off x="4646290" y="1323168"/>
              <a:ext cx="1447527" cy="1447527"/>
            </a:xfrm>
            <a:prstGeom prst="ellipse">
              <a:avLst/>
            </a:prstGeom>
            <a:solidFill>
              <a:schemeClr val="accent2"/>
            </a:solidFill>
            <a:ln w="9525" cap="flat" cmpd="sng" algn="ctr">
              <a:noFill/>
              <a:prstDash val="solid"/>
            </a:ln>
            <a:effectLst/>
          </p:spPr>
          <p:txBody>
            <a:bodyPr wrap="none" lIns="0" tIns="0" rIns="0" bIns="0" rtlCol="0" anchor="ctr"/>
            <a:lstStyle/>
            <a:p>
              <a:pPr algn="ctr" defTabSz="1404518">
                <a:defRPr/>
              </a:pPr>
              <a:endParaRPr lang="en-US" sz="7373" b="1" kern="0" dirty="0">
                <a:solidFill>
                  <a:srgbClr val="76B141"/>
                </a:solidFill>
                <a:latin typeface="Calibri"/>
              </a:endParaRPr>
            </a:p>
          </p:txBody>
        </p:sp>
        <p:sp>
          <p:nvSpPr>
            <p:cNvPr id="60" name="dots"/>
            <p:cNvSpPr>
              <a:spLocks noChangeAspect="1"/>
            </p:cNvSpPr>
            <p:nvPr/>
          </p:nvSpPr>
          <p:spPr>
            <a:xfrm>
              <a:off x="4783558" y="1460436"/>
              <a:ext cx="1172990" cy="1172990"/>
            </a:xfrm>
            <a:prstGeom prst="ellipse">
              <a:avLst/>
            </a:prstGeom>
            <a:noFill/>
            <a:ln w="40005" cap="rnd" cmpd="sng" algn="ctr">
              <a:solidFill>
                <a:schemeClr val="bg1">
                  <a:alpha val="68000"/>
                </a:schemeClr>
              </a:solidFill>
              <a:prstDash val="solid"/>
            </a:ln>
            <a:effectLst/>
          </p:spPr>
          <p:txBody>
            <a:bodyPr rtlCol="0" anchor="ctr"/>
            <a:lstStyle/>
            <a:p>
              <a:pPr algn="ctr" defTabSz="1404518">
                <a:defRPr/>
              </a:pPr>
              <a:endParaRPr lang="en-US" sz="5530" kern="0">
                <a:solidFill>
                  <a:prstClr val="white"/>
                </a:solidFill>
                <a:latin typeface="Calibri"/>
              </a:endParaRPr>
            </a:p>
          </p:txBody>
        </p:sp>
        <p:graphicFrame>
          <p:nvGraphicFramePr>
            <p:cNvPr id="61" name="Excel Chart">
              <a:hlinkClick r:id="rId3" action="ppaction://hlinksldjump"/>
            </p:cNvPr>
            <p:cNvGraphicFramePr>
              <a:graphicFrameLocks noChangeAspect="1"/>
            </p:cNvGraphicFramePr>
            <p:nvPr>
              <p:extLst>
                <p:ext uri="{D42A27DB-BD31-4B8C-83A1-F6EECF244321}">
                  <p14:modId xmlns:p14="http://schemas.microsoft.com/office/powerpoint/2010/main" val="1921546965"/>
                </p:ext>
              </p:extLst>
            </p:nvPr>
          </p:nvGraphicFramePr>
          <p:xfrm>
            <a:off x="4547093" y="1223945"/>
            <a:ext cx="1645920" cy="1645973"/>
          </p:xfrm>
          <a:graphic>
            <a:graphicData uri="http://schemas.openxmlformats.org/drawingml/2006/chart">
              <c:chart xmlns:c="http://schemas.openxmlformats.org/drawingml/2006/chart" xmlns:r="http://schemas.openxmlformats.org/officeDocument/2006/relationships" r:id="rId10"/>
            </a:graphicData>
          </a:graphic>
        </p:graphicFrame>
      </p:grpSp>
      <p:pic>
        <p:nvPicPr>
          <p:cNvPr id="2050" name="Picture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348902" y="11594985"/>
            <a:ext cx="13122114" cy="6480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83965" y="3423850"/>
            <a:ext cx="14511131" cy="14933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3069236" y="3900197"/>
            <a:ext cx="13226271" cy="6168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13"/>
          <p:cNvSpPr/>
          <p:nvPr/>
        </p:nvSpPr>
        <p:spPr>
          <a:xfrm>
            <a:off x="5883965" y="18254287"/>
            <a:ext cx="13875025" cy="954107"/>
          </a:xfrm>
          <a:prstGeom prst="rect">
            <a:avLst/>
          </a:prstGeom>
        </p:spPr>
        <p:txBody>
          <a:bodyPr wrap="square">
            <a:spAutoFit/>
          </a:bodyPr>
          <a:lstStyle/>
          <a:p>
            <a:r>
              <a:rPr lang="en-US" sz="2800" dirty="0"/>
              <a:t>Figure 2 Drug loading (DL), zeta potential (ZP) and particle size of CEF loaded MMs versus different concentrations of BS (0.8 – 25 </a:t>
            </a:r>
            <a:r>
              <a:rPr lang="en-US" sz="2800" dirty="0" err="1"/>
              <a:t>mM</a:t>
            </a:r>
            <a:r>
              <a:rPr lang="en-US" sz="2800" dirty="0"/>
              <a:t>) (data are mean ± S.D., n = 3).</a:t>
            </a:r>
          </a:p>
        </p:txBody>
      </p:sp>
      <p:sp>
        <p:nvSpPr>
          <p:cNvPr id="15" name="Rectangle 14"/>
          <p:cNvSpPr/>
          <p:nvPr/>
        </p:nvSpPr>
        <p:spPr>
          <a:xfrm>
            <a:off x="23187307" y="10122923"/>
            <a:ext cx="13011375" cy="954107"/>
          </a:xfrm>
          <a:prstGeom prst="rect">
            <a:avLst/>
          </a:prstGeom>
        </p:spPr>
        <p:txBody>
          <a:bodyPr wrap="square">
            <a:spAutoFit/>
          </a:bodyPr>
          <a:lstStyle/>
          <a:p>
            <a:r>
              <a:rPr lang="en-GB" sz="2800" b="1" dirty="0"/>
              <a:t>Figure 3 </a:t>
            </a:r>
            <a:r>
              <a:rPr lang="en-GB" sz="2800" dirty="0"/>
              <a:t>Plasma concentration-time profiles of CEF after </a:t>
            </a:r>
            <a:r>
              <a:rPr lang="en-GB" sz="2800" dirty="0" err="1"/>
              <a:t>i.v.</a:t>
            </a:r>
            <a:r>
              <a:rPr lang="en-GB" sz="2800" dirty="0"/>
              <a:t> administration (</a:t>
            </a:r>
            <a:r>
              <a:rPr lang="en-GB" sz="2800" dirty="0" smtClean="0"/>
              <a:t>20 </a:t>
            </a:r>
            <a:r>
              <a:rPr lang="en-GB" sz="2800" dirty="0"/>
              <a:t>mg/kg) of CEF aqueous solution to rats (data are mean ± S.D., n = 6).</a:t>
            </a:r>
            <a:endParaRPr lang="en-US" sz="2800" b="1" dirty="0"/>
          </a:p>
        </p:txBody>
      </p:sp>
      <p:sp>
        <p:nvSpPr>
          <p:cNvPr id="16" name="Rectangle 15"/>
          <p:cNvSpPr/>
          <p:nvPr/>
        </p:nvSpPr>
        <p:spPr>
          <a:xfrm>
            <a:off x="23090484" y="18143159"/>
            <a:ext cx="13205022" cy="1384995"/>
          </a:xfrm>
          <a:prstGeom prst="rect">
            <a:avLst/>
          </a:prstGeom>
        </p:spPr>
        <p:txBody>
          <a:bodyPr wrap="square">
            <a:spAutoFit/>
          </a:bodyPr>
          <a:lstStyle/>
          <a:p>
            <a:r>
              <a:rPr lang="en-US" sz="2800" dirty="0"/>
              <a:t>Figure 4 Plasma concentration-time profiles of CEF after oral administration of CEF </a:t>
            </a:r>
            <a:r>
              <a:rPr lang="en-US" sz="2800" dirty="0" smtClean="0"/>
              <a:t>(</a:t>
            </a:r>
            <a:r>
              <a:rPr lang="en-US" sz="2800" dirty="0"/>
              <a:t>8</a:t>
            </a:r>
            <a:r>
              <a:rPr lang="en-US" sz="2800" dirty="0" smtClean="0"/>
              <a:t>0 </a:t>
            </a:r>
            <a:r>
              <a:rPr lang="en-US" sz="2800" dirty="0"/>
              <a:t>mg/kg) as free CEF in solution, CEF-MKC complex and CEF-loaded with MMs to rats (data are mean ± S.D., n = 6).</a:t>
            </a:r>
          </a:p>
        </p:txBody>
      </p:sp>
    </p:spTree>
    <p:extLst>
      <p:ext uri="{BB962C8B-B14F-4D97-AF65-F5344CB8AC3E}">
        <p14:creationId xmlns:p14="http://schemas.microsoft.com/office/powerpoint/2010/main" val="4228854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119921" y="104931"/>
            <a:ext cx="37205587" cy="20821338"/>
          </a:xfrm>
          <a:prstGeom prst="rect">
            <a:avLst/>
          </a:prstGeom>
          <a:noFill/>
          <a:ln w="254000">
            <a:solidFill>
              <a:schemeClr val="bg1"/>
            </a:solidFill>
            <a:miter lim="800000"/>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a:hlinkClick r:id="rId3" action="ppaction://hlinksldjump"/>
            <a:extLst>
              <a:ext uri="{FF2B5EF4-FFF2-40B4-BE49-F238E27FC236}">
                <a16:creationId xmlns="" xmlns:a16="http://schemas.microsoft.com/office/drawing/2014/main" id="{CA480A17-B33A-4E1E-B9C3-7E3069563167}"/>
              </a:ext>
            </a:extLst>
          </p:cNvPr>
          <p:cNvSpPr/>
          <p:nvPr/>
        </p:nvSpPr>
        <p:spPr>
          <a:xfrm>
            <a:off x="215152" y="19687660"/>
            <a:ext cx="36967335" cy="1106095"/>
          </a:xfrm>
          <a:prstGeom prst="rect">
            <a:avLst/>
          </a:prstGeom>
          <a:solidFill>
            <a:srgbClr val="D3E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smtClean="0">
                <a:solidFill>
                  <a:srgbClr val="06324B"/>
                </a:solidFill>
                <a:latin typeface="Arial"/>
                <a:cs typeface="Arial"/>
              </a:rPr>
              <a:t>DISCUSSION</a:t>
            </a:r>
            <a:endParaRPr lang="en-US" sz="6000" b="1" dirty="0">
              <a:solidFill>
                <a:srgbClr val="06324B"/>
              </a:solidFill>
              <a:latin typeface="Arial"/>
              <a:cs typeface="Arial"/>
            </a:endParaRPr>
          </a:p>
        </p:txBody>
      </p:sp>
      <p:sp>
        <p:nvSpPr>
          <p:cNvPr id="79" name="Rectangle 78">
            <a:hlinkClick r:id="rId3" action="ppaction://hlinksldjump"/>
            <a:extLst>
              <a:ext uri="{FF2B5EF4-FFF2-40B4-BE49-F238E27FC236}">
                <a16:creationId xmlns="" xmlns:a16="http://schemas.microsoft.com/office/drawing/2014/main" id="{CA480A17-B33A-4E1E-B9C3-7E3069563167}"/>
              </a:ext>
            </a:extLst>
          </p:cNvPr>
          <p:cNvSpPr/>
          <p:nvPr/>
        </p:nvSpPr>
        <p:spPr>
          <a:xfrm>
            <a:off x="215152" y="242968"/>
            <a:ext cx="36979321" cy="3180881"/>
          </a:xfrm>
          <a:prstGeom prst="rect">
            <a:avLst/>
          </a:prstGeom>
          <a:solidFill>
            <a:srgbClr val="0045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6000" dirty="0">
                <a:solidFill>
                  <a:srgbClr val="FFFFFF"/>
                </a:solidFill>
                <a:latin typeface="Arial"/>
                <a:cs typeface="Arial"/>
              </a:rPr>
              <a:t>Nano-Mixed Micelles: An Approach to Enhance the Oral Bioavailability of BCS Class III Drug</a:t>
            </a:r>
          </a:p>
          <a:p>
            <a:pPr lvl="0" algn="ctr"/>
            <a:r>
              <a:rPr lang="en-US" sz="3600" dirty="0" err="1">
                <a:solidFill>
                  <a:srgbClr val="FFFF00"/>
                </a:solidFill>
              </a:rPr>
              <a:t>Mosab</a:t>
            </a:r>
            <a:r>
              <a:rPr lang="en-US" sz="3600" dirty="0">
                <a:solidFill>
                  <a:srgbClr val="FFFF00"/>
                </a:solidFill>
              </a:rPr>
              <a:t> Arafat</a:t>
            </a:r>
            <a:r>
              <a:rPr lang="en-US" sz="3600" baseline="30000" dirty="0">
                <a:solidFill>
                  <a:srgbClr val="FFFF00"/>
                </a:solidFill>
              </a:rPr>
              <a:t>1</a:t>
            </a:r>
            <a:r>
              <a:rPr lang="en-US" sz="3600" dirty="0">
                <a:solidFill>
                  <a:srgbClr val="FFFF00"/>
                </a:solidFill>
              </a:rPr>
              <a:t>, </a:t>
            </a:r>
            <a:r>
              <a:rPr lang="en-US" sz="3600" dirty="0" err="1">
                <a:solidFill>
                  <a:srgbClr val="FFFF00"/>
                </a:solidFill>
              </a:rPr>
              <a:t>Cathrin</a:t>
            </a:r>
            <a:r>
              <a:rPr lang="en-US" sz="3600" dirty="0">
                <a:solidFill>
                  <a:srgbClr val="FFFF00"/>
                </a:solidFill>
              </a:rPr>
              <a:t> Kirchhoefer</a:t>
            </a:r>
            <a:r>
              <a:rPr lang="en-US" sz="3600" baseline="30000" dirty="0">
                <a:solidFill>
                  <a:srgbClr val="FFFF00"/>
                </a:solidFill>
              </a:rPr>
              <a:t>2</a:t>
            </a:r>
            <a:r>
              <a:rPr lang="en-US" sz="3600" dirty="0">
                <a:solidFill>
                  <a:srgbClr val="FFFF00"/>
                </a:solidFill>
              </a:rPr>
              <a:t>, </a:t>
            </a:r>
            <a:r>
              <a:rPr lang="en-US" sz="3600" dirty="0" err="1">
                <a:solidFill>
                  <a:srgbClr val="FFFF00"/>
                </a:solidFill>
              </a:rPr>
              <a:t>Momir</a:t>
            </a:r>
            <a:r>
              <a:rPr lang="en-US" sz="3600" dirty="0">
                <a:solidFill>
                  <a:srgbClr val="FFFF00"/>
                </a:solidFill>
              </a:rPr>
              <a:t> Mikov</a:t>
            </a:r>
            <a:r>
              <a:rPr lang="en-US" sz="3600" baseline="30000" dirty="0">
                <a:solidFill>
                  <a:srgbClr val="FFFF00"/>
                </a:solidFill>
              </a:rPr>
              <a:t>3</a:t>
            </a:r>
            <a:endParaRPr lang="en-US" sz="3600" dirty="0">
              <a:solidFill>
                <a:srgbClr val="FFFF00"/>
              </a:solidFill>
            </a:endParaRPr>
          </a:p>
          <a:p>
            <a:pPr lvl="0" algn="ctr"/>
            <a:r>
              <a:rPr lang="en-US" sz="3600" baseline="30000" dirty="0">
                <a:solidFill>
                  <a:srgbClr val="FFFFFF"/>
                </a:solidFill>
              </a:rPr>
              <a:t>1</a:t>
            </a:r>
            <a:r>
              <a:rPr lang="en-US" sz="3600" dirty="0">
                <a:solidFill>
                  <a:srgbClr val="FFFFFF"/>
                </a:solidFill>
              </a:rPr>
              <a:t>College of Pharmacy, Al </a:t>
            </a:r>
            <a:r>
              <a:rPr lang="en-US" sz="3600" dirty="0" err="1">
                <a:solidFill>
                  <a:srgbClr val="FFFFFF"/>
                </a:solidFill>
              </a:rPr>
              <a:t>Ain</a:t>
            </a:r>
            <a:r>
              <a:rPr lang="en-US" sz="3600" dirty="0">
                <a:solidFill>
                  <a:srgbClr val="FFFFFF"/>
                </a:solidFill>
              </a:rPr>
              <a:t> University of Science and Technology, Abu Dhabi, UAE. </a:t>
            </a:r>
          </a:p>
          <a:p>
            <a:pPr lvl="0" algn="ctr"/>
            <a:r>
              <a:rPr lang="en-US" sz="3600" baseline="30000" dirty="0">
                <a:solidFill>
                  <a:srgbClr val="FFFFFF"/>
                </a:solidFill>
              </a:rPr>
              <a:t>2</a:t>
            </a:r>
            <a:r>
              <a:rPr lang="en-US" sz="3600" dirty="0">
                <a:solidFill>
                  <a:srgbClr val="FFFFFF"/>
                </a:solidFill>
              </a:rPr>
              <a:t>Department of Chemistry, The University of Warwick, UK.</a:t>
            </a:r>
          </a:p>
          <a:p>
            <a:pPr lvl="0" algn="ctr"/>
            <a:r>
              <a:rPr lang="en-US" sz="3600" baseline="30000" dirty="0">
                <a:solidFill>
                  <a:srgbClr val="FFFFFF"/>
                </a:solidFill>
              </a:rPr>
              <a:t>3</a:t>
            </a:r>
            <a:r>
              <a:rPr lang="en-US" sz="3600" dirty="0">
                <a:solidFill>
                  <a:srgbClr val="FFFFFF"/>
                </a:solidFill>
              </a:rPr>
              <a:t>Department of Pharmacology, Toxicology and Clinical Pharmacology, Medical Faculty, University of Novi Sad, Serbia.</a:t>
            </a:r>
          </a:p>
        </p:txBody>
      </p:sp>
      <p:grpSp>
        <p:nvGrpSpPr>
          <p:cNvPr id="23" name="Percent Chart"/>
          <p:cNvGrpSpPr/>
          <p:nvPr/>
        </p:nvGrpSpPr>
        <p:grpSpPr>
          <a:xfrm>
            <a:off x="705331" y="4933144"/>
            <a:ext cx="4734500" cy="4674064"/>
            <a:chOff x="4547093" y="1223945"/>
            <a:chExt cx="1645920" cy="1645973"/>
          </a:xfrm>
        </p:grpSpPr>
        <p:sp>
          <p:nvSpPr>
            <p:cNvPr id="30" name="Outer Oval"/>
            <p:cNvSpPr>
              <a:spLocks noChangeAspect="1"/>
            </p:cNvSpPr>
            <p:nvPr/>
          </p:nvSpPr>
          <p:spPr>
            <a:xfrm>
              <a:off x="4646290" y="1323168"/>
              <a:ext cx="1447527" cy="1447527"/>
            </a:xfrm>
            <a:prstGeom prst="ellipse">
              <a:avLst/>
            </a:prstGeom>
            <a:solidFill>
              <a:schemeClr val="accent2"/>
            </a:solidFill>
            <a:ln w="9525" cap="flat" cmpd="sng" algn="ctr">
              <a:noFill/>
              <a:prstDash val="solid"/>
            </a:ln>
            <a:effectLst/>
          </p:spPr>
          <p:txBody>
            <a:bodyPr wrap="none" lIns="0" tIns="0" rIns="0" bIns="0" rtlCol="0" anchor="ctr"/>
            <a:lstStyle/>
            <a:p>
              <a:pPr algn="ctr" defTabSz="1404518">
                <a:defRPr/>
              </a:pPr>
              <a:endParaRPr lang="en-US" sz="7373" b="1" kern="0" dirty="0">
                <a:solidFill>
                  <a:srgbClr val="76B141"/>
                </a:solidFill>
                <a:latin typeface="Calibri"/>
              </a:endParaRPr>
            </a:p>
          </p:txBody>
        </p:sp>
        <p:sp>
          <p:nvSpPr>
            <p:cNvPr id="31" name="dots"/>
            <p:cNvSpPr>
              <a:spLocks noChangeAspect="1"/>
            </p:cNvSpPr>
            <p:nvPr/>
          </p:nvSpPr>
          <p:spPr>
            <a:xfrm>
              <a:off x="4783558" y="1460436"/>
              <a:ext cx="1172990" cy="1172990"/>
            </a:xfrm>
            <a:prstGeom prst="ellipse">
              <a:avLst/>
            </a:prstGeom>
            <a:noFill/>
            <a:ln w="40005" cap="rnd" cmpd="sng" algn="ctr">
              <a:solidFill>
                <a:schemeClr val="accent4">
                  <a:alpha val="68000"/>
                </a:schemeClr>
              </a:solidFill>
              <a:prstDash val="sysDot"/>
            </a:ln>
            <a:effectLst/>
          </p:spPr>
          <p:txBody>
            <a:bodyPr rtlCol="0" anchor="ctr"/>
            <a:lstStyle/>
            <a:p>
              <a:pPr algn="ctr" defTabSz="1404518"/>
              <a:endParaRPr lang="en-US" sz="16991" kern="0">
                <a:solidFill>
                  <a:prstClr val="white"/>
                </a:solidFill>
                <a:latin typeface="Calibri"/>
              </a:endParaRPr>
            </a:p>
          </p:txBody>
        </p:sp>
        <p:graphicFrame>
          <p:nvGraphicFramePr>
            <p:cNvPr id="33" name="Excel Chart">
              <a:hlinkClick r:id="rId4" action="ppaction://hlinksldjump"/>
            </p:cNvPr>
            <p:cNvGraphicFramePr>
              <a:graphicFrameLocks noChangeAspect="1"/>
            </p:cNvGraphicFramePr>
            <p:nvPr>
              <p:extLst>
                <p:ext uri="{D42A27DB-BD31-4B8C-83A1-F6EECF244321}">
                  <p14:modId xmlns:p14="http://schemas.microsoft.com/office/powerpoint/2010/main" val="1499691978"/>
                </p:ext>
              </p:extLst>
            </p:nvPr>
          </p:nvGraphicFramePr>
          <p:xfrm>
            <a:off x="4547093" y="1223945"/>
            <a:ext cx="1645920" cy="1645973"/>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50" name="Percent Chart"/>
          <p:cNvGrpSpPr/>
          <p:nvPr/>
        </p:nvGrpSpPr>
        <p:grpSpPr>
          <a:xfrm>
            <a:off x="971044" y="12544573"/>
            <a:ext cx="4258640" cy="4366548"/>
            <a:chOff x="4547093" y="1223945"/>
            <a:chExt cx="1645920" cy="1645973"/>
          </a:xfrm>
        </p:grpSpPr>
        <p:sp>
          <p:nvSpPr>
            <p:cNvPr id="51" name="Outer Oval"/>
            <p:cNvSpPr>
              <a:spLocks noChangeAspect="1"/>
            </p:cNvSpPr>
            <p:nvPr/>
          </p:nvSpPr>
          <p:spPr>
            <a:xfrm>
              <a:off x="4646290" y="1323168"/>
              <a:ext cx="1447527" cy="1447527"/>
            </a:xfrm>
            <a:prstGeom prst="ellipse">
              <a:avLst/>
            </a:prstGeom>
            <a:solidFill>
              <a:schemeClr val="accent2"/>
            </a:solidFill>
            <a:ln w="9525" cap="flat" cmpd="sng" algn="ctr">
              <a:noFill/>
              <a:prstDash val="solid"/>
            </a:ln>
            <a:effectLst/>
          </p:spPr>
          <p:txBody>
            <a:bodyPr wrap="none" lIns="0" tIns="0" rIns="0" bIns="0" rtlCol="0" anchor="ctr"/>
            <a:lstStyle/>
            <a:p>
              <a:pPr algn="ctr" defTabSz="1404518">
                <a:defRPr/>
              </a:pPr>
              <a:endParaRPr lang="en-US" sz="7373" b="1" kern="0" dirty="0">
                <a:solidFill>
                  <a:srgbClr val="76B141"/>
                </a:solidFill>
                <a:latin typeface="Calibri"/>
              </a:endParaRPr>
            </a:p>
          </p:txBody>
        </p:sp>
        <p:sp>
          <p:nvSpPr>
            <p:cNvPr id="52" name="dots"/>
            <p:cNvSpPr>
              <a:spLocks noChangeAspect="1"/>
            </p:cNvSpPr>
            <p:nvPr/>
          </p:nvSpPr>
          <p:spPr>
            <a:xfrm>
              <a:off x="4783558" y="1460436"/>
              <a:ext cx="1172990" cy="1172990"/>
            </a:xfrm>
            <a:prstGeom prst="ellipse">
              <a:avLst/>
            </a:prstGeom>
            <a:noFill/>
            <a:ln w="40005" cap="rnd" cmpd="sng" algn="ctr">
              <a:solidFill>
                <a:schemeClr val="accent4">
                  <a:alpha val="68000"/>
                </a:schemeClr>
              </a:solidFill>
              <a:prstDash val="sysDot"/>
            </a:ln>
            <a:effectLst/>
          </p:spPr>
          <p:txBody>
            <a:bodyPr rtlCol="0" anchor="ctr"/>
            <a:lstStyle/>
            <a:p>
              <a:pPr algn="ctr" defTabSz="1404518"/>
              <a:endParaRPr lang="en-US" sz="16991" kern="0">
                <a:solidFill>
                  <a:prstClr val="white"/>
                </a:solidFill>
                <a:latin typeface="Calibri"/>
              </a:endParaRPr>
            </a:p>
          </p:txBody>
        </p:sp>
        <p:graphicFrame>
          <p:nvGraphicFramePr>
            <p:cNvPr id="53" name="Excel Chart">
              <a:hlinkClick r:id="rId6" action="ppaction://hlinksldjump"/>
            </p:cNvPr>
            <p:cNvGraphicFramePr>
              <a:graphicFrameLocks noChangeAspect="1"/>
            </p:cNvGraphicFramePr>
            <p:nvPr>
              <p:extLst>
                <p:ext uri="{D42A27DB-BD31-4B8C-83A1-F6EECF244321}">
                  <p14:modId xmlns:p14="http://schemas.microsoft.com/office/powerpoint/2010/main" val="2320591003"/>
                </p:ext>
              </p:extLst>
            </p:nvPr>
          </p:nvGraphicFramePr>
          <p:xfrm>
            <a:off x="4547093" y="1223945"/>
            <a:ext cx="1645920" cy="1645973"/>
          </p:xfrm>
          <a:graphic>
            <a:graphicData uri="http://schemas.openxmlformats.org/drawingml/2006/chart">
              <c:chart xmlns:c="http://schemas.openxmlformats.org/drawingml/2006/chart" xmlns:r="http://schemas.openxmlformats.org/officeDocument/2006/relationships" r:id="rId7"/>
            </a:graphicData>
          </a:graphic>
        </p:graphicFrame>
      </p:grpSp>
      <p:sp>
        <p:nvSpPr>
          <p:cNvPr id="70" name="TextBox 69"/>
          <p:cNvSpPr txBox="1"/>
          <p:nvPr/>
        </p:nvSpPr>
        <p:spPr>
          <a:xfrm>
            <a:off x="330092" y="3748640"/>
            <a:ext cx="4909630" cy="1384995"/>
          </a:xfrm>
          <a:prstGeom prst="rect">
            <a:avLst/>
          </a:prstGeom>
          <a:noFill/>
        </p:spPr>
        <p:txBody>
          <a:bodyPr wrap="square" rtlCol="0">
            <a:spAutoFit/>
          </a:bodyPr>
          <a:lstStyle/>
          <a:p>
            <a:r>
              <a:rPr lang="en-US" sz="2800" i="1" dirty="0">
                <a:latin typeface="Arial"/>
                <a:cs typeface="Arial"/>
              </a:rPr>
              <a:t>Interactive!</a:t>
            </a:r>
          </a:p>
          <a:p>
            <a:r>
              <a:rPr lang="en-US" sz="2800" dirty="0">
                <a:latin typeface="Arial"/>
                <a:cs typeface="Arial"/>
              </a:rPr>
              <a:t>Click on any of these bubbles </a:t>
            </a:r>
            <a:r>
              <a:rPr lang="en-US" sz="2800" i="1" dirty="0">
                <a:latin typeface="Arial"/>
                <a:cs typeface="Arial"/>
              </a:rPr>
              <a:t>to jump </a:t>
            </a:r>
            <a:r>
              <a:rPr lang="en-US" sz="2800" dirty="0">
                <a:latin typeface="Arial"/>
                <a:cs typeface="Arial"/>
              </a:rPr>
              <a:t>to </a:t>
            </a:r>
            <a:r>
              <a:rPr lang="en-US" sz="2800" dirty="0" smtClean="0">
                <a:latin typeface="Arial"/>
                <a:cs typeface="Arial"/>
              </a:rPr>
              <a:t>each </a:t>
            </a:r>
            <a:r>
              <a:rPr lang="en-US" sz="2800" dirty="0">
                <a:latin typeface="Arial"/>
                <a:cs typeface="Arial"/>
              </a:rPr>
              <a:t>section</a:t>
            </a:r>
          </a:p>
        </p:txBody>
      </p:sp>
      <p:sp>
        <p:nvSpPr>
          <p:cNvPr id="1033" name="Curved Right Arrow 1032"/>
          <p:cNvSpPr/>
          <p:nvPr/>
        </p:nvSpPr>
        <p:spPr>
          <a:xfrm>
            <a:off x="227698" y="15852043"/>
            <a:ext cx="762974" cy="219739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991">
              <a:solidFill>
                <a:schemeClr val="tx1"/>
              </a:solidFill>
            </a:endParaRPr>
          </a:p>
        </p:txBody>
      </p:sp>
      <p:grpSp>
        <p:nvGrpSpPr>
          <p:cNvPr id="17" name="Percent Chart"/>
          <p:cNvGrpSpPr/>
          <p:nvPr/>
        </p:nvGrpSpPr>
        <p:grpSpPr>
          <a:xfrm>
            <a:off x="937527" y="8826029"/>
            <a:ext cx="4270108" cy="4286851"/>
            <a:chOff x="4547093" y="1223945"/>
            <a:chExt cx="1645920" cy="1645973"/>
          </a:xfrm>
        </p:grpSpPr>
        <p:sp>
          <p:nvSpPr>
            <p:cNvPr id="18" name="Outer Oval"/>
            <p:cNvSpPr>
              <a:spLocks noChangeAspect="1"/>
            </p:cNvSpPr>
            <p:nvPr/>
          </p:nvSpPr>
          <p:spPr>
            <a:xfrm>
              <a:off x="4646290" y="1323168"/>
              <a:ext cx="1447527" cy="1447527"/>
            </a:xfrm>
            <a:prstGeom prst="ellipse">
              <a:avLst/>
            </a:prstGeom>
            <a:solidFill>
              <a:schemeClr val="accent2"/>
            </a:solidFill>
            <a:ln w="9525" cap="flat" cmpd="sng" algn="ctr">
              <a:noFill/>
              <a:prstDash val="solid"/>
            </a:ln>
            <a:effectLst/>
          </p:spPr>
          <p:txBody>
            <a:bodyPr wrap="none" lIns="0" tIns="0" rIns="0" bIns="0" rtlCol="0" anchor="ctr"/>
            <a:lstStyle/>
            <a:p>
              <a:pPr algn="ctr" defTabSz="1404518">
                <a:defRPr/>
              </a:pPr>
              <a:endParaRPr lang="en-US" sz="7373" b="1" kern="0" dirty="0">
                <a:solidFill>
                  <a:srgbClr val="76B141"/>
                </a:solidFill>
                <a:latin typeface="Calibri"/>
              </a:endParaRPr>
            </a:p>
          </p:txBody>
        </p:sp>
        <p:sp>
          <p:nvSpPr>
            <p:cNvPr id="19" name="dots"/>
            <p:cNvSpPr>
              <a:spLocks noChangeAspect="1"/>
            </p:cNvSpPr>
            <p:nvPr/>
          </p:nvSpPr>
          <p:spPr>
            <a:xfrm>
              <a:off x="4783558" y="1460436"/>
              <a:ext cx="1172990" cy="1172990"/>
            </a:xfrm>
            <a:prstGeom prst="ellipse">
              <a:avLst/>
            </a:prstGeom>
            <a:noFill/>
            <a:ln w="40005" cap="rnd" cmpd="sng" algn="ctr">
              <a:solidFill>
                <a:schemeClr val="bg1">
                  <a:alpha val="68000"/>
                </a:schemeClr>
              </a:solidFill>
              <a:prstDash val="solid"/>
            </a:ln>
            <a:effectLst/>
          </p:spPr>
          <p:txBody>
            <a:bodyPr rtlCol="0" anchor="ctr"/>
            <a:lstStyle/>
            <a:p>
              <a:pPr algn="ctr" defTabSz="1404518">
                <a:defRPr/>
              </a:pPr>
              <a:endParaRPr lang="en-US" sz="5530" kern="0">
                <a:solidFill>
                  <a:prstClr val="white"/>
                </a:solidFill>
                <a:latin typeface="Calibri"/>
              </a:endParaRPr>
            </a:p>
          </p:txBody>
        </p:sp>
        <p:graphicFrame>
          <p:nvGraphicFramePr>
            <p:cNvPr id="20" name="Excel Chart">
              <a:hlinkClick r:id="rId8" action="ppaction://hlinksldjump"/>
            </p:cNvPr>
            <p:cNvGraphicFramePr>
              <a:graphicFrameLocks noChangeAspect="1"/>
            </p:cNvGraphicFramePr>
            <p:nvPr>
              <p:extLst>
                <p:ext uri="{D42A27DB-BD31-4B8C-83A1-F6EECF244321}">
                  <p14:modId xmlns:p14="http://schemas.microsoft.com/office/powerpoint/2010/main" val="266456033"/>
                </p:ext>
              </p:extLst>
            </p:nvPr>
          </p:nvGraphicFramePr>
          <p:xfrm>
            <a:off x="4547093" y="1223945"/>
            <a:ext cx="1645920" cy="1645973"/>
          </p:xfrm>
          <a:graphic>
            <a:graphicData uri="http://schemas.openxmlformats.org/drawingml/2006/chart">
              <c:chart xmlns:c="http://schemas.openxmlformats.org/drawingml/2006/chart" xmlns:r="http://schemas.openxmlformats.org/officeDocument/2006/relationships" r:id="rId9"/>
            </a:graphicData>
          </a:graphic>
        </p:graphicFrame>
      </p:grpSp>
      <p:cxnSp>
        <p:nvCxnSpPr>
          <p:cNvPr id="44" name="Shape 90"/>
          <p:cNvCxnSpPr/>
          <p:nvPr/>
        </p:nvCxnSpPr>
        <p:spPr>
          <a:xfrm flipH="1">
            <a:off x="20857496" y="4086529"/>
            <a:ext cx="13793" cy="15694066"/>
          </a:xfrm>
          <a:prstGeom prst="straightConnector1">
            <a:avLst/>
          </a:prstGeom>
          <a:noFill/>
          <a:ln w="12700" cap="flat" cmpd="sng">
            <a:solidFill>
              <a:schemeClr val="accent4"/>
            </a:solidFill>
            <a:prstDash val="solid"/>
            <a:miter/>
            <a:headEnd type="none" w="med" len="med"/>
            <a:tailEnd type="none" w="med" len="med"/>
          </a:ln>
        </p:spPr>
      </p:cxnSp>
      <p:grpSp>
        <p:nvGrpSpPr>
          <p:cNvPr id="58" name="Percent Chart"/>
          <p:cNvGrpSpPr/>
          <p:nvPr/>
        </p:nvGrpSpPr>
        <p:grpSpPr>
          <a:xfrm>
            <a:off x="887312" y="16281745"/>
            <a:ext cx="4502304" cy="4656196"/>
            <a:chOff x="4547093" y="1223945"/>
            <a:chExt cx="1645920" cy="1645973"/>
          </a:xfrm>
        </p:grpSpPr>
        <p:sp>
          <p:nvSpPr>
            <p:cNvPr id="59" name="Outer Oval"/>
            <p:cNvSpPr>
              <a:spLocks noChangeAspect="1"/>
            </p:cNvSpPr>
            <p:nvPr/>
          </p:nvSpPr>
          <p:spPr>
            <a:xfrm>
              <a:off x="4646290" y="1323168"/>
              <a:ext cx="1447527" cy="1447527"/>
            </a:xfrm>
            <a:prstGeom prst="ellipse">
              <a:avLst/>
            </a:prstGeom>
            <a:solidFill>
              <a:schemeClr val="accent2"/>
            </a:solidFill>
            <a:ln w="9525" cap="flat" cmpd="sng" algn="ctr">
              <a:noFill/>
              <a:prstDash val="solid"/>
            </a:ln>
            <a:effectLst/>
          </p:spPr>
          <p:txBody>
            <a:bodyPr wrap="none" lIns="0" tIns="0" rIns="0" bIns="0" rtlCol="0" anchor="ctr"/>
            <a:lstStyle/>
            <a:p>
              <a:pPr algn="ctr" defTabSz="1404518">
                <a:defRPr/>
              </a:pPr>
              <a:endParaRPr lang="en-US" sz="7373" b="1" kern="0" dirty="0">
                <a:solidFill>
                  <a:srgbClr val="76B141"/>
                </a:solidFill>
                <a:latin typeface="Calibri"/>
              </a:endParaRPr>
            </a:p>
          </p:txBody>
        </p:sp>
        <p:sp>
          <p:nvSpPr>
            <p:cNvPr id="60" name="dots"/>
            <p:cNvSpPr>
              <a:spLocks noChangeAspect="1"/>
            </p:cNvSpPr>
            <p:nvPr/>
          </p:nvSpPr>
          <p:spPr>
            <a:xfrm>
              <a:off x="4783558" y="1460436"/>
              <a:ext cx="1172990" cy="1172990"/>
            </a:xfrm>
            <a:prstGeom prst="ellipse">
              <a:avLst/>
            </a:prstGeom>
            <a:noFill/>
            <a:ln w="40005" cap="rnd" cmpd="sng" algn="ctr">
              <a:solidFill>
                <a:schemeClr val="bg1">
                  <a:alpha val="68000"/>
                </a:schemeClr>
              </a:solidFill>
              <a:prstDash val="solid"/>
            </a:ln>
            <a:effectLst/>
          </p:spPr>
          <p:txBody>
            <a:bodyPr rtlCol="0" anchor="ctr"/>
            <a:lstStyle/>
            <a:p>
              <a:pPr algn="ctr" defTabSz="1404518">
                <a:defRPr/>
              </a:pPr>
              <a:endParaRPr lang="en-US" sz="5530" kern="0">
                <a:solidFill>
                  <a:prstClr val="white"/>
                </a:solidFill>
                <a:latin typeface="Calibri"/>
              </a:endParaRPr>
            </a:p>
          </p:txBody>
        </p:sp>
        <p:graphicFrame>
          <p:nvGraphicFramePr>
            <p:cNvPr id="61" name="Excel Chart">
              <a:hlinkClick r:id="rId3" action="ppaction://hlinksldjump"/>
            </p:cNvPr>
            <p:cNvGraphicFramePr>
              <a:graphicFrameLocks noChangeAspect="1"/>
            </p:cNvGraphicFramePr>
            <p:nvPr>
              <p:extLst>
                <p:ext uri="{D42A27DB-BD31-4B8C-83A1-F6EECF244321}">
                  <p14:modId xmlns:p14="http://schemas.microsoft.com/office/powerpoint/2010/main" val="226220185"/>
                </p:ext>
              </p:extLst>
            </p:nvPr>
          </p:nvGraphicFramePr>
          <p:xfrm>
            <a:off x="4547093" y="1223945"/>
            <a:ext cx="1645920" cy="1645973"/>
          </p:xfrm>
          <a:graphic>
            <a:graphicData uri="http://schemas.openxmlformats.org/drawingml/2006/chart">
              <c:chart xmlns:c="http://schemas.openxmlformats.org/drawingml/2006/chart" xmlns:r="http://schemas.openxmlformats.org/officeDocument/2006/relationships" r:id="rId10"/>
            </a:graphicData>
          </a:graphic>
        </p:graphicFrame>
      </p:grpSp>
      <p:sp>
        <p:nvSpPr>
          <p:cNvPr id="35" name="Title 1"/>
          <p:cNvSpPr txBox="1">
            <a:spLocks/>
          </p:cNvSpPr>
          <p:nvPr/>
        </p:nvSpPr>
        <p:spPr>
          <a:xfrm>
            <a:off x="9120735" y="4110837"/>
            <a:ext cx="10453326" cy="748816"/>
          </a:xfrm>
          <a:prstGeom prst="rect">
            <a:avLst/>
          </a:prstGeom>
        </p:spPr>
        <p:txBody>
          <a:bodyPr/>
          <a:lstStyle>
            <a:lvl1pPr algn="ctr" defTabSz="2809037" rtl="0" eaLnBrk="1" latinLnBrk="0" hangingPunct="1">
              <a:lnSpc>
                <a:spcPct val="90000"/>
              </a:lnSpc>
              <a:spcBef>
                <a:spcPct val="0"/>
              </a:spcBef>
              <a:buNone/>
              <a:tabLst>
                <a:tab pos="32498995" algn="l"/>
              </a:tabLst>
              <a:defRPr lang="en-US" sz="10445" b="0" i="0" kern="1200" spc="492" baseline="0" dirty="0">
                <a:gradFill>
                  <a:gsLst>
                    <a:gs pos="0">
                      <a:schemeClr val="tx2"/>
                    </a:gs>
                    <a:gs pos="100000">
                      <a:schemeClr val="tx2"/>
                    </a:gs>
                  </a:gsLst>
                  <a:lin ang="5400000" scaled="1"/>
                </a:gradFill>
                <a:latin typeface="Segoe UI Semibold" panose="020B0702040204020203" pitchFamily="34" charset="0"/>
                <a:ea typeface="+mj-ea"/>
                <a:cs typeface="Segoe UI Semibold" panose="020B0702040204020203" pitchFamily="34" charset="0"/>
              </a:defRPr>
            </a:lvl1pPr>
          </a:lstStyle>
          <a:p>
            <a:pPr algn="r">
              <a:lnSpc>
                <a:spcPct val="50000"/>
              </a:lnSpc>
            </a:pPr>
            <a:endParaRPr lang="en-US" sz="2800" b="1" dirty="0">
              <a:latin typeface="Arial"/>
              <a:cs typeface="Arial"/>
            </a:endParaRPr>
          </a:p>
        </p:txBody>
      </p:sp>
      <p:sp>
        <p:nvSpPr>
          <p:cNvPr id="39" name="Title 1"/>
          <p:cNvSpPr txBox="1">
            <a:spLocks/>
          </p:cNvSpPr>
          <p:nvPr/>
        </p:nvSpPr>
        <p:spPr>
          <a:xfrm>
            <a:off x="21068367" y="4274937"/>
            <a:ext cx="14571898" cy="607475"/>
          </a:xfrm>
          <a:prstGeom prst="rect">
            <a:avLst/>
          </a:prstGeom>
        </p:spPr>
        <p:txBody>
          <a:bodyPr/>
          <a:lstStyle>
            <a:lvl1pPr algn="ctr" defTabSz="2809037" rtl="0" eaLnBrk="1" latinLnBrk="0" hangingPunct="1">
              <a:lnSpc>
                <a:spcPct val="90000"/>
              </a:lnSpc>
              <a:spcBef>
                <a:spcPct val="0"/>
              </a:spcBef>
              <a:buNone/>
              <a:tabLst>
                <a:tab pos="32498995" algn="l"/>
              </a:tabLst>
              <a:defRPr lang="en-US" sz="10445" b="0" i="0" kern="1200" spc="492" baseline="0" dirty="0">
                <a:gradFill>
                  <a:gsLst>
                    <a:gs pos="0">
                      <a:schemeClr val="tx2"/>
                    </a:gs>
                    <a:gs pos="100000">
                      <a:schemeClr val="tx2"/>
                    </a:gs>
                  </a:gsLst>
                  <a:lin ang="5400000" scaled="1"/>
                </a:gradFill>
                <a:latin typeface="Segoe UI Semibold" panose="020B0702040204020203" pitchFamily="34" charset="0"/>
                <a:ea typeface="+mj-ea"/>
                <a:cs typeface="Segoe UI Semibold" panose="020B0702040204020203" pitchFamily="34" charset="0"/>
              </a:defRPr>
            </a:lvl1pPr>
          </a:lstStyle>
          <a:p>
            <a:pPr algn="l"/>
            <a:r>
              <a:rPr lang="en-US" sz="4000" b="1" dirty="0" smtClean="0">
                <a:latin typeface="Arial"/>
                <a:cs typeface="Arial"/>
              </a:rPr>
              <a:t>Conclusions</a:t>
            </a:r>
            <a:endParaRPr lang="en-US" sz="4000" b="1" dirty="0">
              <a:latin typeface="Arial"/>
              <a:cs typeface="Arial"/>
            </a:endParaRPr>
          </a:p>
        </p:txBody>
      </p:sp>
      <p:sp>
        <p:nvSpPr>
          <p:cNvPr id="40" name="Rectangle 39"/>
          <p:cNvSpPr/>
          <p:nvPr/>
        </p:nvSpPr>
        <p:spPr>
          <a:xfrm>
            <a:off x="21068368" y="4984602"/>
            <a:ext cx="15299540" cy="5509200"/>
          </a:xfrm>
          <a:prstGeom prst="rect">
            <a:avLst/>
          </a:prstGeom>
        </p:spPr>
        <p:txBody>
          <a:bodyPr wrap="square">
            <a:spAutoFit/>
          </a:bodyPr>
          <a:lstStyle/>
          <a:p>
            <a:pPr algn="just"/>
            <a:r>
              <a:rPr lang="en-US" sz="3200" dirty="0">
                <a:latin typeface="Arial" pitchFamily="34" charset="0"/>
                <a:cs typeface="Arial" pitchFamily="34" charset="0"/>
              </a:rPr>
              <a:t>On the basis of the results obtained, it can be concluded that the MMs formulation composed of CEF-MKC complex, </a:t>
            </a:r>
            <a:r>
              <a:rPr lang="en-US" sz="3200" dirty="0" err="1" smtClean="0">
                <a:latin typeface="Arial" pitchFamily="34" charset="0"/>
                <a:cs typeface="Arial" pitchFamily="34" charset="0"/>
              </a:rPr>
              <a:t>NaC</a:t>
            </a:r>
            <a:r>
              <a:rPr lang="en-US" sz="3200" dirty="0" smtClean="0">
                <a:latin typeface="Arial" pitchFamily="34" charset="0"/>
                <a:cs typeface="Arial" pitchFamily="34" charset="0"/>
              </a:rPr>
              <a:t> </a:t>
            </a:r>
            <a:r>
              <a:rPr lang="en-US" sz="3200" dirty="0">
                <a:latin typeface="Arial" pitchFamily="34" charset="0"/>
                <a:cs typeface="Arial" pitchFamily="34" charset="0"/>
              </a:rPr>
              <a:t>and PPC was able to increase the oral bioavailability of the class III drug up to 4-fold. As mentioned before, the overall mechanism might involve multiple factors such as: 1) the direct absorption enhancement properties of BS through the mucosal membrane of the small intestine, 2) the formulation in MMs increasing intestinal uptake by endocytosis via both Payer's patches and intestinal enterocytes, 3) the increased </a:t>
            </a:r>
            <a:r>
              <a:rPr lang="en-GB" sz="3200" dirty="0">
                <a:latin typeface="Arial" pitchFamily="34" charset="0"/>
                <a:cs typeface="Arial" pitchFamily="34" charset="0"/>
              </a:rPr>
              <a:t>drug </a:t>
            </a:r>
            <a:r>
              <a:rPr lang="en-US" sz="3200" dirty="0">
                <a:latin typeface="Arial" pitchFamily="34" charset="0"/>
                <a:cs typeface="Arial" pitchFamily="34" charset="0"/>
              </a:rPr>
              <a:t>stability encapsulated in the mixed micelles. However, the increase in the oral bioavailability of CEF is still limited mainly due to drug hydrolysis caused by the stomach acidity. Thus, further studies are required to focus on the additional protection of the drug molecule from the harsh acidic environment in the stomach.</a:t>
            </a:r>
          </a:p>
        </p:txBody>
      </p:sp>
      <p:sp>
        <p:nvSpPr>
          <p:cNvPr id="45" name="Title 1"/>
          <p:cNvSpPr txBox="1">
            <a:spLocks/>
          </p:cNvSpPr>
          <p:nvPr/>
        </p:nvSpPr>
        <p:spPr>
          <a:xfrm>
            <a:off x="21045676" y="10515600"/>
            <a:ext cx="14468742" cy="654997"/>
          </a:xfrm>
          <a:prstGeom prst="rect">
            <a:avLst/>
          </a:prstGeom>
        </p:spPr>
        <p:txBody>
          <a:bodyPr/>
          <a:lstStyle>
            <a:lvl1pPr algn="ctr" defTabSz="2809037" rtl="0" eaLnBrk="1" latinLnBrk="0" hangingPunct="1">
              <a:lnSpc>
                <a:spcPct val="90000"/>
              </a:lnSpc>
              <a:spcBef>
                <a:spcPct val="0"/>
              </a:spcBef>
              <a:buNone/>
              <a:tabLst>
                <a:tab pos="32498995" algn="l"/>
              </a:tabLst>
              <a:defRPr lang="en-US" sz="10445" b="0" i="0" kern="1200" spc="492" baseline="0" dirty="0">
                <a:gradFill>
                  <a:gsLst>
                    <a:gs pos="0">
                      <a:schemeClr val="tx2"/>
                    </a:gs>
                    <a:gs pos="100000">
                      <a:schemeClr val="tx2"/>
                    </a:gs>
                  </a:gsLst>
                  <a:lin ang="5400000" scaled="1"/>
                </a:gradFill>
                <a:latin typeface="Segoe UI Semibold" panose="020B0702040204020203" pitchFamily="34" charset="0"/>
                <a:ea typeface="+mj-ea"/>
                <a:cs typeface="Segoe UI Semibold" panose="020B0702040204020203" pitchFamily="34" charset="0"/>
              </a:defRPr>
            </a:lvl1pPr>
          </a:lstStyle>
          <a:p>
            <a:pPr algn="l"/>
            <a:r>
              <a:rPr lang="en-US" sz="4000" b="1" dirty="0" smtClean="0">
                <a:latin typeface="Arial"/>
                <a:cs typeface="Arial"/>
              </a:rPr>
              <a:t>Acknowledgments </a:t>
            </a:r>
            <a:endParaRPr lang="en-US" sz="4000" b="1" dirty="0">
              <a:latin typeface="Arial"/>
              <a:cs typeface="Arial"/>
            </a:endParaRPr>
          </a:p>
        </p:txBody>
      </p:sp>
      <p:sp>
        <p:nvSpPr>
          <p:cNvPr id="54" name="Title 1"/>
          <p:cNvSpPr txBox="1">
            <a:spLocks/>
          </p:cNvSpPr>
          <p:nvPr/>
        </p:nvSpPr>
        <p:spPr>
          <a:xfrm>
            <a:off x="21171523" y="12400879"/>
            <a:ext cx="14468742" cy="576367"/>
          </a:xfrm>
          <a:prstGeom prst="rect">
            <a:avLst/>
          </a:prstGeom>
        </p:spPr>
        <p:txBody>
          <a:bodyPr/>
          <a:lstStyle>
            <a:lvl1pPr algn="ctr" defTabSz="2809037" rtl="0" eaLnBrk="1" latinLnBrk="0" hangingPunct="1">
              <a:lnSpc>
                <a:spcPct val="90000"/>
              </a:lnSpc>
              <a:spcBef>
                <a:spcPct val="0"/>
              </a:spcBef>
              <a:buNone/>
              <a:tabLst>
                <a:tab pos="32498995" algn="l"/>
              </a:tabLst>
              <a:defRPr lang="en-US" sz="10445" b="0" i="0" kern="1200" spc="492" baseline="0" dirty="0">
                <a:gradFill>
                  <a:gsLst>
                    <a:gs pos="0">
                      <a:schemeClr val="tx2"/>
                    </a:gs>
                    <a:gs pos="100000">
                      <a:schemeClr val="tx2"/>
                    </a:gs>
                  </a:gsLst>
                  <a:lin ang="5400000" scaled="1"/>
                </a:gradFill>
                <a:latin typeface="Segoe UI Semibold" panose="020B0702040204020203" pitchFamily="34" charset="0"/>
                <a:ea typeface="+mj-ea"/>
                <a:cs typeface="Segoe UI Semibold" panose="020B0702040204020203" pitchFamily="34" charset="0"/>
              </a:defRPr>
            </a:lvl1pPr>
          </a:lstStyle>
          <a:p>
            <a:pPr algn="l"/>
            <a:r>
              <a:rPr lang="en-US" sz="4000" b="1" dirty="0" smtClean="0">
                <a:latin typeface="Arial"/>
                <a:cs typeface="Arial"/>
              </a:rPr>
              <a:t>References</a:t>
            </a:r>
            <a:endParaRPr lang="en-US" sz="4000" b="1" dirty="0">
              <a:latin typeface="Arial"/>
              <a:cs typeface="Arial"/>
            </a:endParaRPr>
          </a:p>
        </p:txBody>
      </p:sp>
      <p:sp>
        <p:nvSpPr>
          <p:cNvPr id="57" name="Rectangle 56"/>
          <p:cNvSpPr/>
          <p:nvPr/>
        </p:nvSpPr>
        <p:spPr>
          <a:xfrm>
            <a:off x="19947342" y="13100473"/>
            <a:ext cx="16899121" cy="6740307"/>
          </a:xfrm>
          <a:prstGeom prst="rect">
            <a:avLst/>
          </a:prstGeom>
        </p:spPr>
        <p:txBody>
          <a:bodyPr wrap="square">
            <a:spAutoFit/>
          </a:bodyPr>
          <a:lstStyle/>
          <a:p>
            <a:pPr marL="1976247" lvl="1" indent="-571500">
              <a:buFont typeface="+mj-lt"/>
              <a:buAutoNum type="arabicPeriod"/>
            </a:pPr>
            <a:r>
              <a:rPr lang="en-US" sz="2400" dirty="0" err="1" smtClean="0">
                <a:solidFill>
                  <a:srgbClr val="FFFF00"/>
                </a:solidFill>
                <a:latin typeface="Arial"/>
                <a:cs typeface="Arial"/>
              </a:rPr>
              <a:t>Poelma</a:t>
            </a:r>
            <a:r>
              <a:rPr lang="en-US" sz="2400" dirty="0" smtClean="0">
                <a:solidFill>
                  <a:srgbClr val="FFFF00"/>
                </a:solidFill>
                <a:latin typeface="Arial"/>
                <a:cs typeface="Arial"/>
              </a:rPr>
              <a:t> </a:t>
            </a:r>
            <a:r>
              <a:rPr lang="en-US" sz="2400" dirty="0">
                <a:solidFill>
                  <a:srgbClr val="FFFF00"/>
                </a:solidFill>
                <a:latin typeface="Arial"/>
                <a:cs typeface="Arial"/>
              </a:rPr>
              <a:t>F, </a:t>
            </a:r>
            <a:r>
              <a:rPr lang="en-US" sz="2400" dirty="0" err="1">
                <a:solidFill>
                  <a:srgbClr val="FFFF00"/>
                </a:solidFill>
                <a:latin typeface="Arial"/>
                <a:cs typeface="Arial"/>
              </a:rPr>
              <a:t>Tukker</a:t>
            </a:r>
            <a:r>
              <a:rPr lang="en-US" sz="2400" dirty="0">
                <a:solidFill>
                  <a:srgbClr val="FFFF00"/>
                </a:solidFill>
                <a:latin typeface="Arial"/>
                <a:cs typeface="Arial"/>
              </a:rPr>
              <a:t> JJ, </a:t>
            </a:r>
            <a:r>
              <a:rPr lang="en-US" sz="2400" dirty="0" err="1">
                <a:solidFill>
                  <a:srgbClr val="FFFF00"/>
                </a:solidFill>
                <a:latin typeface="Arial"/>
                <a:cs typeface="Arial"/>
              </a:rPr>
              <a:t>Crommelin</a:t>
            </a:r>
            <a:r>
              <a:rPr lang="en-US" sz="2400" dirty="0">
                <a:solidFill>
                  <a:srgbClr val="FFFF00"/>
                </a:solidFill>
                <a:latin typeface="Arial"/>
                <a:cs typeface="Arial"/>
              </a:rPr>
              <a:t> DJA. The role of bile salts in the intestinal absorption of drugs </a:t>
            </a:r>
            <a:r>
              <a:rPr lang="en-US" sz="2400" dirty="0" err="1">
                <a:solidFill>
                  <a:srgbClr val="FFFF00"/>
                </a:solidFill>
                <a:latin typeface="Arial"/>
                <a:cs typeface="Arial"/>
              </a:rPr>
              <a:t>Acta</a:t>
            </a:r>
            <a:r>
              <a:rPr lang="en-US" sz="2400" dirty="0">
                <a:solidFill>
                  <a:srgbClr val="FFFF00"/>
                </a:solidFill>
                <a:latin typeface="Arial"/>
                <a:cs typeface="Arial"/>
              </a:rPr>
              <a:t> </a:t>
            </a:r>
            <a:r>
              <a:rPr lang="en-US" sz="2400" dirty="0" err="1">
                <a:solidFill>
                  <a:srgbClr val="FFFF00"/>
                </a:solidFill>
                <a:latin typeface="Arial"/>
                <a:cs typeface="Arial"/>
              </a:rPr>
              <a:t>Pharmaceutica</a:t>
            </a:r>
            <a:r>
              <a:rPr lang="en-US" sz="2400" dirty="0">
                <a:solidFill>
                  <a:srgbClr val="FFFF00"/>
                </a:solidFill>
                <a:latin typeface="Arial"/>
                <a:cs typeface="Arial"/>
              </a:rPr>
              <a:t> </a:t>
            </a:r>
            <a:r>
              <a:rPr lang="en-US" sz="2400" dirty="0" err="1">
                <a:solidFill>
                  <a:srgbClr val="FFFF00"/>
                </a:solidFill>
                <a:latin typeface="Arial"/>
                <a:cs typeface="Arial"/>
              </a:rPr>
              <a:t>Technologica</a:t>
            </a:r>
            <a:r>
              <a:rPr lang="en-US" sz="2400" dirty="0">
                <a:solidFill>
                  <a:srgbClr val="FFFF00"/>
                </a:solidFill>
                <a:latin typeface="Arial"/>
                <a:cs typeface="Arial"/>
              </a:rPr>
              <a:t>. 1990; 36 (2): 43-52.</a:t>
            </a:r>
          </a:p>
          <a:p>
            <a:pPr marL="1976247" lvl="1" indent="-571500">
              <a:buFont typeface="+mj-lt"/>
              <a:buAutoNum type="arabicPeriod"/>
            </a:pPr>
            <a:r>
              <a:rPr lang="en-US" sz="2400" dirty="0" err="1" smtClean="0">
                <a:solidFill>
                  <a:srgbClr val="FFFF00"/>
                </a:solidFill>
                <a:latin typeface="Arial"/>
                <a:cs typeface="Arial"/>
              </a:rPr>
              <a:t>Dongowski</a:t>
            </a:r>
            <a:r>
              <a:rPr lang="en-US" sz="2400" dirty="0" smtClean="0">
                <a:solidFill>
                  <a:srgbClr val="FFFF00"/>
                </a:solidFill>
                <a:latin typeface="Arial"/>
                <a:cs typeface="Arial"/>
              </a:rPr>
              <a:t> </a:t>
            </a:r>
            <a:r>
              <a:rPr lang="en-US" sz="2400" dirty="0">
                <a:solidFill>
                  <a:srgbClr val="FFFF00"/>
                </a:solidFill>
                <a:latin typeface="Arial"/>
                <a:cs typeface="Arial"/>
              </a:rPr>
              <a:t>G, </a:t>
            </a:r>
            <a:r>
              <a:rPr lang="en-US" sz="2400" dirty="0" err="1">
                <a:solidFill>
                  <a:srgbClr val="FFFF00"/>
                </a:solidFill>
                <a:latin typeface="Arial"/>
                <a:cs typeface="Arial"/>
              </a:rPr>
              <a:t>Fritzsch</a:t>
            </a:r>
            <a:r>
              <a:rPr lang="en-US" sz="2400" dirty="0">
                <a:solidFill>
                  <a:srgbClr val="FFFF00"/>
                </a:solidFill>
                <a:latin typeface="Arial"/>
                <a:cs typeface="Arial"/>
              </a:rPr>
              <a:t> B, </a:t>
            </a:r>
            <a:r>
              <a:rPr lang="en-US" sz="2400" dirty="0" err="1">
                <a:solidFill>
                  <a:srgbClr val="FFFF00"/>
                </a:solidFill>
                <a:latin typeface="Arial"/>
                <a:cs typeface="Arial"/>
              </a:rPr>
              <a:t>Giessler</a:t>
            </a:r>
            <a:r>
              <a:rPr lang="en-US" sz="2400" dirty="0">
                <a:solidFill>
                  <a:srgbClr val="FFFF00"/>
                </a:solidFill>
                <a:latin typeface="Arial"/>
                <a:cs typeface="Arial"/>
              </a:rPr>
              <a:t> J, </a:t>
            </a:r>
            <a:r>
              <a:rPr lang="en-US" sz="2400" dirty="0" err="1">
                <a:solidFill>
                  <a:srgbClr val="FFFF00"/>
                </a:solidFill>
                <a:latin typeface="Arial"/>
                <a:cs typeface="Arial"/>
              </a:rPr>
              <a:t>Härtl</a:t>
            </a:r>
            <a:r>
              <a:rPr lang="en-US" sz="2400" dirty="0">
                <a:solidFill>
                  <a:srgbClr val="FFFF00"/>
                </a:solidFill>
                <a:latin typeface="Arial"/>
                <a:cs typeface="Arial"/>
              </a:rPr>
              <a:t> A, </a:t>
            </a:r>
            <a:r>
              <a:rPr lang="en-US" sz="2400" dirty="0" err="1">
                <a:solidFill>
                  <a:srgbClr val="FFFF00"/>
                </a:solidFill>
                <a:latin typeface="Arial"/>
                <a:cs typeface="Arial"/>
              </a:rPr>
              <a:t>Kuhlmann</a:t>
            </a:r>
            <a:r>
              <a:rPr lang="en-US" sz="2400" dirty="0">
                <a:solidFill>
                  <a:srgbClr val="FFFF00"/>
                </a:solidFill>
                <a:latin typeface="Arial"/>
                <a:cs typeface="Arial"/>
              </a:rPr>
              <a:t> O, </a:t>
            </a:r>
            <a:r>
              <a:rPr lang="en-US" sz="2400" dirty="0" err="1">
                <a:solidFill>
                  <a:srgbClr val="FFFF00"/>
                </a:solidFill>
                <a:latin typeface="Arial"/>
                <a:cs typeface="Arial"/>
              </a:rPr>
              <a:t>Neubert</a:t>
            </a:r>
            <a:r>
              <a:rPr lang="en-US" sz="2400" dirty="0">
                <a:solidFill>
                  <a:srgbClr val="FFFF00"/>
                </a:solidFill>
                <a:latin typeface="Arial"/>
                <a:cs typeface="Arial"/>
              </a:rPr>
              <a:t> RH. The influence of bile salts and mixed micelles on the pharmacokinetics of quinine in rabbits.  </a:t>
            </a:r>
            <a:r>
              <a:rPr lang="en-US" sz="2400" dirty="0" err="1">
                <a:solidFill>
                  <a:srgbClr val="FFFF00"/>
                </a:solidFill>
                <a:latin typeface="Arial"/>
                <a:cs typeface="Arial"/>
              </a:rPr>
              <a:t>Eur</a:t>
            </a:r>
            <a:r>
              <a:rPr lang="en-US" sz="2400" dirty="0">
                <a:solidFill>
                  <a:srgbClr val="FFFF00"/>
                </a:solidFill>
                <a:latin typeface="Arial"/>
                <a:cs typeface="Arial"/>
              </a:rPr>
              <a:t> J Pharm </a:t>
            </a:r>
            <a:r>
              <a:rPr lang="en-US" sz="2400" dirty="0" err="1">
                <a:solidFill>
                  <a:srgbClr val="FFFF00"/>
                </a:solidFill>
                <a:latin typeface="Arial"/>
                <a:cs typeface="Arial"/>
              </a:rPr>
              <a:t>Biopharm</a:t>
            </a:r>
            <a:r>
              <a:rPr lang="en-US" sz="2400" dirty="0">
                <a:solidFill>
                  <a:srgbClr val="FFFF00"/>
                </a:solidFill>
                <a:latin typeface="Arial"/>
                <a:cs typeface="Arial"/>
              </a:rPr>
              <a:t>. 2005; 60 (1): 147-151.</a:t>
            </a:r>
          </a:p>
          <a:p>
            <a:pPr marL="1976247" lvl="1" indent="-571500">
              <a:buFont typeface="+mj-lt"/>
              <a:buAutoNum type="arabicPeriod"/>
            </a:pPr>
            <a:r>
              <a:rPr lang="en-US" sz="2400" dirty="0" err="1" smtClean="0">
                <a:solidFill>
                  <a:srgbClr val="FFFF00"/>
                </a:solidFill>
                <a:latin typeface="Arial"/>
                <a:cs typeface="Arial"/>
              </a:rPr>
              <a:t>Yanyu</a:t>
            </a:r>
            <a:r>
              <a:rPr lang="en-US" sz="2400" dirty="0" smtClean="0">
                <a:solidFill>
                  <a:srgbClr val="FFFF00"/>
                </a:solidFill>
                <a:latin typeface="Arial"/>
                <a:cs typeface="Arial"/>
              </a:rPr>
              <a:t> </a:t>
            </a:r>
            <a:r>
              <a:rPr lang="en-US" sz="2400" dirty="0">
                <a:solidFill>
                  <a:srgbClr val="FFFF00"/>
                </a:solidFill>
                <a:latin typeface="Arial"/>
                <a:cs typeface="Arial"/>
              </a:rPr>
              <a:t>X, </a:t>
            </a:r>
            <a:r>
              <a:rPr lang="en-US" sz="2400" dirty="0" err="1">
                <a:solidFill>
                  <a:srgbClr val="FFFF00"/>
                </a:solidFill>
                <a:latin typeface="Arial"/>
                <a:cs typeface="Arial"/>
              </a:rPr>
              <a:t>Yunmei</a:t>
            </a:r>
            <a:r>
              <a:rPr lang="en-US" sz="2400" dirty="0">
                <a:solidFill>
                  <a:srgbClr val="FFFF00"/>
                </a:solidFill>
                <a:latin typeface="Arial"/>
                <a:cs typeface="Arial"/>
              </a:rPr>
              <a:t> S, </a:t>
            </a:r>
            <a:r>
              <a:rPr lang="en-US" sz="2400" dirty="0" err="1">
                <a:solidFill>
                  <a:srgbClr val="FFFF00"/>
                </a:solidFill>
                <a:latin typeface="Arial"/>
                <a:cs typeface="Arial"/>
              </a:rPr>
              <a:t>Zhipeng</a:t>
            </a:r>
            <a:r>
              <a:rPr lang="en-US" sz="2400" dirty="0">
                <a:solidFill>
                  <a:srgbClr val="FFFF00"/>
                </a:solidFill>
                <a:latin typeface="Arial"/>
                <a:cs typeface="Arial"/>
              </a:rPr>
              <a:t> C, </a:t>
            </a:r>
            <a:r>
              <a:rPr lang="en-US" sz="2400" dirty="0" err="1">
                <a:solidFill>
                  <a:srgbClr val="FFFF00"/>
                </a:solidFill>
                <a:latin typeface="Arial"/>
                <a:cs typeface="Arial"/>
              </a:rPr>
              <a:t>Qineng</a:t>
            </a:r>
            <a:r>
              <a:rPr lang="en-US" sz="2400" dirty="0">
                <a:solidFill>
                  <a:srgbClr val="FFFF00"/>
                </a:solidFill>
                <a:latin typeface="Arial"/>
                <a:cs typeface="Arial"/>
              </a:rPr>
              <a:t> P. The preparation of </a:t>
            </a:r>
            <a:r>
              <a:rPr lang="en-US" sz="2400" dirty="0" err="1">
                <a:solidFill>
                  <a:srgbClr val="FFFF00"/>
                </a:solidFill>
                <a:latin typeface="Arial"/>
                <a:cs typeface="Arial"/>
              </a:rPr>
              <a:t>silybin</a:t>
            </a:r>
            <a:r>
              <a:rPr lang="en-US" sz="2400" dirty="0">
                <a:solidFill>
                  <a:srgbClr val="FFFF00"/>
                </a:solidFill>
                <a:latin typeface="Arial"/>
                <a:cs typeface="Arial"/>
              </a:rPr>
              <a:t>–phospholipid complex and the study on its pharmacokinetics in rats. Int. J. Pharm. 2006; 307(1): 77-82.</a:t>
            </a:r>
          </a:p>
          <a:p>
            <a:pPr marL="1976247" lvl="1" indent="-571500">
              <a:buFont typeface="+mj-lt"/>
              <a:buAutoNum type="arabicPeriod"/>
            </a:pPr>
            <a:r>
              <a:rPr lang="en-US" sz="2400" dirty="0" err="1" smtClean="0">
                <a:solidFill>
                  <a:srgbClr val="FFFF00"/>
                </a:solidFill>
                <a:latin typeface="Arial"/>
                <a:cs typeface="Arial"/>
              </a:rPr>
              <a:t>Mikov</a:t>
            </a:r>
            <a:r>
              <a:rPr lang="en-US" sz="2400" dirty="0" smtClean="0">
                <a:solidFill>
                  <a:srgbClr val="FFFF00"/>
                </a:solidFill>
                <a:latin typeface="Arial"/>
                <a:cs typeface="Arial"/>
              </a:rPr>
              <a:t> </a:t>
            </a:r>
            <a:r>
              <a:rPr lang="en-US" sz="2400" dirty="0">
                <a:solidFill>
                  <a:srgbClr val="FFFF00"/>
                </a:solidFill>
                <a:latin typeface="Arial"/>
                <a:cs typeface="Arial"/>
              </a:rPr>
              <a:t>M, Fawcett JP. 2006. Bile acids.  </a:t>
            </a:r>
            <a:r>
              <a:rPr lang="en-US" sz="2400" dirty="0" err="1">
                <a:solidFill>
                  <a:srgbClr val="FFFF00"/>
                </a:solidFill>
                <a:latin typeface="Arial"/>
                <a:cs typeface="Arial"/>
              </a:rPr>
              <a:t>Eur</a:t>
            </a:r>
            <a:r>
              <a:rPr lang="en-US" sz="2400" dirty="0">
                <a:solidFill>
                  <a:srgbClr val="FFFF00"/>
                </a:solidFill>
                <a:latin typeface="Arial"/>
                <a:cs typeface="Arial"/>
              </a:rPr>
              <a:t> J Drug </a:t>
            </a:r>
            <a:r>
              <a:rPr lang="en-US" sz="2400" dirty="0" err="1">
                <a:solidFill>
                  <a:srgbClr val="FFFF00"/>
                </a:solidFill>
                <a:latin typeface="Arial"/>
                <a:cs typeface="Arial"/>
              </a:rPr>
              <a:t>Metab</a:t>
            </a:r>
            <a:r>
              <a:rPr lang="en-US" sz="2400" dirty="0">
                <a:solidFill>
                  <a:srgbClr val="FFFF00"/>
                </a:solidFill>
                <a:latin typeface="Arial"/>
                <a:cs typeface="Arial"/>
              </a:rPr>
              <a:t> </a:t>
            </a:r>
            <a:r>
              <a:rPr lang="en-US" sz="2400" dirty="0" err="1">
                <a:solidFill>
                  <a:srgbClr val="FFFF00"/>
                </a:solidFill>
                <a:latin typeface="Arial"/>
                <a:cs typeface="Arial"/>
              </a:rPr>
              <a:t>Pharmacokinet</a:t>
            </a:r>
            <a:r>
              <a:rPr lang="en-US" sz="2400" dirty="0">
                <a:solidFill>
                  <a:srgbClr val="FFFF00"/>
                </a:solidFill>
                <a:latin typeface="Arial"/>
                <a:cs typeface="Arial"/>
              </a:rPr>
              <a:t>. 2006; 31 (3):133-4.</a:t>
            </a:r>
          </a:p>
          <a:p>
            <a:pPr marL="1976247" lvl="1" indent="-571500">
              <a:buFont typeface="+mj-lt"/>
              <a:buAutoNum type="arabicPeriod"/>
            </a:pPr>
            <a:r>
              <a:rPr lang="en-US" sz="2400" dirty="0" err="1" smtClean="0">
                <a:solidFill>
                  <a:srgbClr val="FFFF00"/>
                </a:solidFill>
                <a:latin typeface="Arial"/>
                <a:cs typeface="Arial"/>
              </a:rPr>
              <a:t>Alberts</a:t>
            </a:r>
            <a:r>
              <a:rPr lang="en-US" sz="2400" dirty="0" smtClean="0">
                <a:solidFill>
                  <a:srgbClr val="FFFF00"/>
                </a:solidFill>
                <a:latin typeface="Arial"/>
                <a:cs typeface="Arial"/>
              </a:rPr>
              <a:t> </a:t>
            </a:r>
            <a:r>
              <a:rPr lang="en-US" sz="2400" dirty="0">
                <a:solidFill>
                  <a:srgbClr val="FFFF00"/>
                </a:solidFill>
                <a:latin typeface="Arial"/>
                <a:cs typeface="Arial"/>
              </a:rPr>
              <a:t>B, Bray D,   Lewis J, Raff M, et al. Molecular Biology of the Cell. 3rd ed. Garland Science; 1994.</a:t>
            </a:r>
          </a:p>
          <a:p>
            <a:pPr marL="1976247" lvl="1" indent="-571500">
              <a:buFont typeface="+mj-lt"/>
              <a:buAutoNum type="arabicPeriod"/>
            </a:pPr>
            <a:r>
              <a:rPr lang="en-US" sz="2400" dirty="0" err="1" smtClean="0">
                <a:solidFill>
                  <a:srgbClr val="FFFF00"/>
                </a:solidFill>
                <a:latin typeface="Arial"/>
                <a:cs typeface="Arial"/>
              </a:rPr>
              <a:t>Bretschneider</a:t>
            </a:r>
            <a:r>
              <a:rPr lang="en-US" sz="2400" dirty="0" smtClean="0">
                <a:solidFill>
                  <a:srgbClr val="FFFF00"/>
                </a:solidFill>
                <a:latin typeface="Arial"/>
                <a:cs typeface="Arial"/>
              </a:rPr>
              <a:t> </a:t>
            </a:r>
            <a:r>
              <a:rPr lang="en-US" sz="2400" dirty="0">
                <a:solidFill>
                  <a:srgbClr val="FFFF00"/>
                </a:solidFill>
                <a:latin typeface="Arial"/>
                <a:cs typeface="Arial"/>
              </a:rPr>
              <a:t>B, </a:t>
            </a:r>
            <a:r>
              <a:rPr lang="en-US" sz="2400" dirty="0" err="1">
                <a:solidFill>
                  <a:srgbClr val="FFFF00"/>
                </a:solidFill>
                <a:latin typeface="Arial"/>
                <a:cs typeface="Arial"/>
              </a:rPr>
              <a:t>Brandsch</a:t>
            </a:r>
            <a:r>
              <a:rPr lang="en-US" sz="2400" dirty="0">
                <a:solidFill>
                  <a:srgbClr val="FFFF00"/>
                </a:solidFill>
                <a:latin typeface="Arial"/>
                <a:cs typeface="Arial"/>
              </a:rPr>
              <a:t>, M, </a:t>
            </a:r>
            <a:r>
              <a:rPr lang="en-US" sz="2400" dirty="0" err="1">
                <a:solidFill>
                  <a:srgbClr val="FFFF00"/>
                </a:solidFill>
                <a:latin typeface="Arial"/>
                <a:cs typeface="Arial"/>
              </a:rPr>
              <a:t>Neubert</a:t>
            </a:r>
            <a:r>
              <a:rPr lang="en-US" sz="2400" dirty="0">
                <a:solidFill>
                  <a:srgbClr val="FFFF00"/>
                </a:solidFill>
                <a:latin typeface="Arial"/>
                <a:cs typeface="Arial"/>
              </a:rPr>
              <a:t> R. Intestinal transport of </a:t>
            </a:r>
            <a:r>
              <a:rPr lang="el-GR" sz="2400" dirty="0">
                <a:solidFill>
                  <a:srgbClr val="FFFF00"/>
                </a:solidFill>
                <a:latin typeface="Arial"/>
                <a:cs typeface="Arial"/>
              </a:rPr>
              <a:t>β-</a:t>
            </a:r>
            <a:r>
              <a:rPr lang="en-US" sz="2400" dirty="0">
                <a:solidFill>
                  <a:srgbClr val="FFFF00"/>
                </a:solidFill>
                <a:latin typeface="Arial"/>
                <a:cs typeface="Arial"/>
              </a:rPr>
              <a:t>lactam antibiotics: analysis of the affinity at the H+/peptide </a:t>
            </a:r>
            <a:r>
              <a:rPr lang="en-US" sz="2400" dirty="0" err="1">
                <a:solidFill>
                  <a:srgbClr val="FFFF00"/>
                </a:solidFill>
                <a:latin typeface="Arial"/>
                <a:cs typeface="Arial"/>
              </a:rPr>
              <a:t>symporter</a:t>
            </a:r>
            <a:r>
              <a:rPr lang="en-US" sz="2400" dirty="0">
                <a:solidFill>
                  <a:srgbClr val="FFFF00"/>
                </a:solidFill>
                <a:latin typeface="Arial"/>
                <a:cs typeface="Arial"/>
              </a:rPr>
              <a:t> (PEPT1), the uptake into Caco-2 cell monolayers and the </a:t>
            </a:r>
            <a:r>
              <a:rPr lang="en-US" sz="2400" dirty="0" err="1">
                <a:solidFill>
                  <a:srgbClr val="FFFF00"/>
                </a:solidFill>
                <a:latin typeface="Arial"/>
                <a:cs typeface="Arial"/>
              </a:rPr>
              <a:t>transepithelial</a:t>
            </a:r>
            <a:r>
              <a:rPr lang="en-US" sz="2400" dirty="0">
                <a:solidFill>
                  <a:srgbClr val="FFFF00"/>
                </a:solidFill>
                <a:latin typeface="Arial"/>
                <a:cs typeface="Arial"/>
              </a:rPr>
              <a:t> flux. Pharm. Res. 1999; 16 (1): 55-61.</a:t>
            </a:r>
          </a:p>
          <a:p>
            <a:pPr marL="1976247" lvl="1" indent="-571500">
              <a:buFont typeface="+mj-lt"/>
              <a:buAutoNum type="arabicPeriod"/>
            </a:pPr>
            <a:r>
              <a:rPr lang="en-US" sz="2400" dirty="0" err="1" smtClean="0">
                <a:solidFill>
                  <a:srgbClr val="FFFF00"/>
                </a:solidFill>
                <a:latin typeface="Arial"/>
                <a:cs typeface="Arial"/>
              </a:rPr>
              <a:t>Mikov</a:t>
            </a:r>
            <a:r>
              <a:rPr lang="en-US" sz="2400" dirty="0" smtClean="0">
                <a:solidFill>
                  <a:srgbClr val="FFFF00"/>
                </a:solidFill>
                <a:latin typeface="Arial"/>
                <a:cs typeface="Arial"/>
              </a:rPr>
              <a:t> </a:t>
            </a:r>
            <a:r>
              <a:rPr lang="en-US" sz="2400" dirty="0">
                <a:solidFill>
                  <a:srgbClr val="FFFF00"/>
                </a:solidFill>
                <a:latin typeface="Arial"/>
                <a:cs typeface="Arial"/>
              </a:rPr>
              <a:t>M, </a:t>
            </a:r>
            <a:r>
              <a:rPr lang="en-US" sz="2400" dirty="0" err="1">
                <a:solidFill>
                  <a:srgbClr val="FFFF00"/>
                </a:solidFill>
                <a:latin typeface="Arial"/>
                <a:cs typeface="Arial"/>
              </a:rPr>
              <a:t>Raskovic</a:t>
            </a:r>
            <a:r>
              <a:rPr lang="en-US" sz="2400" dirty="0">
                <a:solidFill>
                  <a:srgbClr val="FFFF00"/>
                </a:solidFill>
                <a:latin typeface="Arial"/>
                <a:cs typeface="Arial"/>
              </a:rPr>
              <a:t> A, </a:t>
            </a:r>
            <a:r>
              <a:rPr lang="en-US" sz="2400" dirty="0" err="1">
                <a:solidFill>
                  <a:srgbClr val="FFFF00"/>
                </a:solidFill>
                <a:latin typeface="Arial"/>
                <a:cs typeface="Arial"/>
              </a:rPr>
              <a:t>Jakovljevic</a:t>
            </a:r>
            <a:r>
              <a:rPr lang="en-US" sz="2400" dirty="0">
                <a:solidFill>
                  <a:srgbClr val="FFFF00"/>
                </a:solidFill>
                <a:latin typeface="Arial"/>
                <a:cs typeface="Arial"/>
              </a:rPr>
              <a:t> E, </a:t>
            </a:r>
            <a:r>
              <a:rPr lang="en-US" sz="2400" dirty="0" err="1">
                <a:solidFill>
                  <a:srgbClr val="FFFF00"/>
                </a:solidFill>
                <a:latin typeface="Arial"/>
                <a:cs typeface="Arial"/>
              </a:rPr>
              <a:t>Dudvarski</a:t>
            </a:r>
            <a:r>
              <a:rPr lang="en-US" sz="2400" dirty="0">
                <a:solidFill>
                  <a:srgbClr val="FFFF00"/>
                </a:solidFill>
                <a:latin typeface="Arial"/>
                <a:cs typeface="Arial"/>
              </a:rPr>
              <a:t> D, Fawcett JP. Influence of the bile salt sodium 3</a:t>
            </a:r>
            <a:r>
              <a:rPr lang="el-GR" sz="2400" dirty="0">
                <a:solidFill>
                  <a:srgbClr val="FFFF00"/>
                </a:solidFill>
                <a:latin typeface="Arial"/>
                <a:cs typeface="Arial"/>
              </a:rPr>
              <a:t>α,7α </a:t>
            </a:r>
            <a:r>
              <a:rPr lang="en-US" sz="2400" dirty="0">
                <a:solidFill>
                  <a:srgbClr val="FFFF00"/>
                </a:solidFill>
                <a:latin typeface="Arial"/>
                <a:cs typeface="Arial"/>
              </a:rPr>
              <a:t>dihydroxy-12-oxo-5 </a:t>
            </a:r>
            <a:r>
              <a:rPr lang="el-GR" sz="2400" dirty="0">
                <a:solidFill>
                  <a:srgbClr val="FFFF00"/>
                </a:solidFill>
                <a:latin typeface="Arial"/>
                <a:cs typeface="Arial"/>
              </a:rPr>
              <a:t>β-</a:t>
            </a:r>
            <a:r>
              <a:rPr lang="en-US" sz="2400" dirty="0" err="1">
                <a:solidFill>
                  <a:srgbClr val="FFFF00"/>
                </a:solidFill>
                <a:latin typeface="Arial"/>
                <a:cs typeface="Arial"/>
              </a:rPr>
              <a:t>cholanate</a:t>
            </a:r>
            <a:r>
              <a:rPr lang="en-US" sz="2400" dirty="0">
                <a:solidFill>
                  <a:srgbClr val="FFFF00"/>
                </a:solidFill>
                <a:latin typeface="Arial"/>
                <a:cs typeface="Arial"/>
              </a:rPr>
              <a:t> on ampicillin pharmacokinetics in rats. Asian J Drug </a:t>
            </a:r>
            <a:r>
              <a:rPr lang="en-US" sz="2400" dirty="0" err="1">
                <a:solidFill>
                  <a:srgbClr val="FFFF00"/>
                </a:solidFill>
                <a:latin typeface="Arial"/>
                <a:cs typeface="Arial"/>
              </a:rPr>
              <a:t>Metab</a:t>
            </a:r>
            <a:r>
              <a:rPr lang="en-US" sz="2400" dirty="0">
                <a:solidFill>
                  <a:srgbClr val="FFFF00"/>
                </a:solidFill>
                <a:latin typeface="Arial"/>
                <a:cs typeface="Arial"/>
              </a:rPr>
              <a:t> </a:t>
            </a:r>
            <a:r>
              <a:rPr lang="en-US" sz="2400" dirty="0" err="1">
                <a:solidFill>
                  <a:srgbClr val="FFFF00"/>
                </a:solidFill>
                <a:latin typeface="Arial"/>
                <a:cs typeface="Arial"/>
              </a:rPr>
              <a:t>Pharmacokinet</a:t>
            </a:r>
            <a:r>
              <a:rPr lang="en-US" sz="2400" dirty="0">
                <a:solidFill>
                  <a:srgbClr val="FFFF00"/>
                </a:solidFill>
                <a:latin typeface="Arial"/>
                <a:cs typeface="Arial"/>
              </a:rPr>
              <a:t>. 2005; 5(3): 197-200.</a:t>
            </a:r>
          </a:p>
          <a:p>
            <a:pPr marL="1976247" lvl="1" indent="-571500">
              <a:buFont typeface="+mj-lt"/>
              <a:buAutoNum type="arabicPeriod"/>
            </a:pPr>
            <a:r>
              <a:rPr lang="en-US" sz="2400" dirty="0" err="1" smtClean="0">
                <a:solidFill>
                  <a:srgbClr val="FFFF00"/>
                </a:solidFill>
                <a:latin typeface="Arial"/>
                <a:cs typeface="Arial"/>
              </a:rPr>
              <a:t>Bambeke</a:t>
            </a:r>
            <a:r>
              <a:rPr lang="en-US" sz="2400" dirty="0" smtClean="0">
                <a:solidFill>
                  <a:srgbClr val="FFFF00"/>
                </a:solidFill>
                <a:latin typeface="Arial"/>
                <a:cs typeface="Arial"/>
              </a:rPr>
              <a:t> </a:t>
            </a:r>
            <a:r>
              <a:rPr lang="en-US" sz="2400" dirty="0">
                <a:solidFill>
                  <a:srgbClr val="FFFF00"/>
                </a:solidFill>
                <a:latin typeface="Arial"/>
                <a:cs typeface="Arial"/>
              </a:rPr>
              <a:t>F, </a:t>
            </a:r>
            <a:r>
              <a:rPr lang="en-US" sz="2400" dirty="0" err="1">
                <a:solidFill>
                  <a:srgbClr val="FFFF00"/>
                </a:solidFill>
                <a:latin typeface="Arial"/>
                <a:cs typeface="Arial"/>
              </a:rPr>
              <a:t>Michot</a:t>
            </a:r>
            <a:r>
              <a:rPr lang="en-US" sz="2400" dirty="0">
                <a:solidFill>
                  <a:srgbClr val="FFFF00"/>
                </a:solidFill>
                <a:latin typeface="Arial"/>
                <a:cs typeface="Arial"/>
              </a:rPr>
              <a:t> JM, </a:t>
            </a:r>
            <a:r>
              <a:rPr lang="en-US" sz="2400" dirty="0" err="1">
                <a:solidFill>
                  <a:srgbClr val="FFFF00"/>
                </a:solidFill>
                <a:latin typeface="Arial"/>
                <a:cs typeface="Arial"/>
              </a:rPr>
              <a:t>Tulkens</a:t>
            </a:r>
            <a:r>
              <a:rPr lang="en-US" sz="2400" dirty="0">
                <a:solidFill>
                  <a:srgbClr val="FFFF00"/>
                </a:solidFill>
                <a:latin typeface="Arial"/>
                <a:cs typeface="Arial"/>
              </a:rPr>
              <a:t> PM. Antibiotic efflux pumps in eukaryotic cells: occurrence and impact on antibiotic cellular pharmacokinetics, pharmacodynamics and </a:t>
            </a:r>
            <a:r>
              <a:rPr lang="en-US" sz="2400" dirty="0" err="1">
                <a:solidFill>
                  <a:srgbClr val="FFFF00"/>
                </a:solidFill>
                <a:latin typeface="Arial"/>
                <a:cs typeface="Arial"/>
              </a:rPr>
              <a:t>toxicodynamics</a:t>
            </a:r>
            <a:r>
              <a:rPr lang="en-US" sz="2400" dirty="0">
                <a:solidFill>
                  <a:srgbClr val="FFFF00"/>
                </a:solidFill>
                <a:latin typeface="Arial"/>
                <a:cs typeface="Arial"/>
              </a:rPr>
              <a:t>. J </a:t>
            </a:r>
            <a:r>
              <a:rPr lang="en-US" sz="2400" dirty="0" err="1">
                <a:solidFill>
                  <a:srgbClr val="FFFF00"/>
                </a:solidFill>
                <a:latin typeface="Arial"/>
                <a:cs typeface="Arial"/>
              </a:rPr>
              <a:t>Antimicrob</a:t>
            </a:r>
            <a:r>
              <a:rPr lang="en-US" sz="2400" dirty="0">
                <a:solidFill>
                  <a:srgbClr val="FFFF00"/>
                </a:solidFill>
                <a:latin typeface="Arial"/>
                <a:cs typeface="Arial"/>
              </a:rPr>
              <a:t> </a:t>
            </a:r>
            <a:r>
              <a:rPr lang="en-US" sz="2400" dirty="0" err="1">
                <a:solidFill>
                  <a:srgbClr val="FFFF00"/>
                </a:solidFill>
                <a:latin typeface="Arial"/>
                <a:cs typeface="Arial"/>
              </a:rPr>
              <a:t>Chemother</a:t>
            </a:r>
            <a:r>
              <a:rPr lang="en-US" sz="2400" dirty="0">
                <a:solidFill>
                  <a:srgbClr val="FFFF00"/>
                </a:solidFill>
                <a:latin typeface="Arial"/>
                <a:cs typeface="Arial"/>
              </a:rPr>
              <a:t>. 2003; 51 (5): 1067-77.</a:t>
            </a:r>
          </a:p>
          <a:p>
            <a:pPr marL="514350" indent="-514350">
              <a:buAutoNum type="romanUcPeriod"/>
            </a:pPr>
            <a:endParaRPr lang="en-US" sz="2400" dirty="0">
              <a:latin typeface="Arial"/>
              <a:cs typeface="Arial"/>
            </a:endParaRPr>
          </a:p>
        </p:txBody>
      </p:sp>
      <p:sp>
        <p:nvSpPr>
          <p:cNvPr id="2" name="Rectangle 1"/>
          <p:cNvSpPr/>
          <p:nvPr/>
        </p:nvSpPr>
        <p:spPr>
          <a:xfrm>
            <a:off x="5788164" y="4418611"/>
            <a:ext cx="14288880" cy="15296495"/>
          </a:xfrm>
          <a:prstGeom prst="rect">
            <a:avLst/>
          </a:prstGeom>
        </p:spPr>
        <p:txBody>
          <a:bodyPr wrap="square">
            <a:spAutoFit/>
          </a:bodyPr>
          <a:lstStyle/>
          <a:p>
            <a:pPr algn="just"/>
            <a:r>
              <a:rPr lang="en-US" sz="3200" dirty="0">
                <a:latin typeface="Arial" pitchFamily="34" charset="0"/>
                <a:cs typeface="Arial" pitchFamily="34" charset="0"/>
              </a:rPr>
              <a:t>According to PK studies, the MRT of CEF loaded MMs was longer than free CEF solution and the CEF-MKC complex, which resulted in a higher AUC. This can be ascribed to existence of an interaction between CEF and the mixed micelles keeping in mind that the concentration of MMs is above the CMC at the time of administration. These intermolecular forces would initially extend the rate of CEF release until the MMs concentration becomes below the CMC due to blood dilution, where the remaining entrapped drug could be release completely </a:t>
            </a:r>
            <a:r>
              <a:rPr lang="en-US" sz="3200" dirty="0" smtClean="0">
                <a:latin typeface="Arial" pitchFamily="34" charset="0"/>
                <a:cs typeface="Arial" pitchFamily="34" charset="0"/>
              </a:rPr>
              <a:t>[</a:t>
            </a:r>
            <a:r>
              <a:rPr lang="en-US" sz="3200" dirty="0">
                <a:latin typeface="Arial" pitchFamily="34" charset="0"/>
                <a:cs typeface="Arial" pitchFamily="34" charset="0"/>
              </a:rPr>
              <a:t>1</a:t>
            </a:r>
            <a:r>
              <a:rPr lang="en-US" sz="3200" dirty="0" smtClean="0">
                <a:latin typeface="Arial" pitchFamily="34" charset="0"/>
                <a:cs typeface="Arial" pitchFamily="34" charset="0"/>
              </a:rPr>
              <a:t>, 2]. </a:t>
            </a:r>
            <a:r>
              <a:rPr lang="en-US" sz="3200" dirty="0">
                <a:latin typeface="Arial" pitchFamily="34" charset="0"/>
                <a:cs typeface="Arial" pitchFamily="34" charset="0"/>
              </a:rPr>
              <a:t>On the other hand, a significant increase in the </a:t>
            </a:r>
            <a:r>
              <a:rPr lang="en-US" sz="3200" dirty="0" err="1">
                <a:latin typeface="Arial" pitchFamily="34" charset="0"/>
                <a:cs typeface="Arial" pitchFamily="34" charset="0"/>
              </a:rPr>
              <a:t>Cmax</a:t>
            </a:r>
            <a:r>
              <a:rPr lang="en-US" sz="3200" dirty="0">
                <a:latin typeface="Arial" pitchFamily="34" charset="0"/>
                <a:cs typeface="Arial" pitchFamily="34" charset="0"/>
              </a:rPr>
              <a:t> of CEF loaded MMs as compared to others is an evident indication of not only better drug absorption, but it could also be related to the protection of CEF inside the micelles from the stomach acidity.</a:t>
            </a:r>
          </a:p>
          <a:p>
            <a:pPr algn="just"/>
            <a:endParaRPr lang="en-US" sz="3200" dirty="0">
              <a:latin typeface="Arial" pitchFamily="34" charset="0"/>
              <a:cs typeface="Arial" pitchFamily="34" charset="0"/>
            </a:endParaRPr>
          </a:p>
          <a:p>
            <a:pPr algn="just"/>
            <a:endParaRPr lang="en-US" sz="3200" dirty="0">
              <a:latin typeface="Arial" pitchFamily="34" charset="0"/>
              <a:cs typeface="Arial" pitchFamily="34" charset="0"/>
            </a:endParaRPr>
          </a:p>
          <a:p>
            <a:pPr algn="just"/>
            <a:r>
              <a:rPr lang="en-US" sz="3200" dirty="0">
                <a:latin typeface="Arial" pitchFamily="34" charset="0"/>
                <a:cs typeface="Arial" pitchFamily="34" charset="0"/>
              </a:rPr>
              <a:t>Introducing BS into mixed micelles improves the oral bioavailability of class III drug molecules. However, the enhancement by loading CEF into MMs could be due to a number of factors. It was shown that oral administration of CEF as CEF-MKC complex can greatly enhance the MRT and AUC of the drug </a:t>
            </a:r>
            <a:r>
              <a:rPr lang="en-US" sz="3200" dirty="0" smtClean="0">
                <a:latin typeface="Arial" pitchFamily="34" charset="0"/>
                <a:cs typeface="Arial" pitchFamily="34" charset="0"/>
              </a:rPr>
              <a:t>[</a:t>
            </a:r>
            <a:r>
              <a:rPr lang="en-US" sz="3200" dirty="0">
                <a:latin typeface="Arial" pitchFamily="34" charset="0"/>
                <a:cs typeface="Arial" pitchFamily="34" charset="0"/>
              </a:rPr>
              <a:t>3</a:t>
            </a:r>
            <a:r>
              <a:rPr lang="en-US" sz="3200" dirty="0" smtClean="0">
                <a:latin typeface="Arial" pitchFamily="34" charset="0"/>
                <a:cs typeface="Arial" pitchFamily="34" charset="0"/>
              </a:rPr>
              <a:t>]. </a:t>
            </a:r>
            <a:r>
              <a:rPr lang="en-US" sz="3200" dirty="0">
                <a:latin typeface="Arial" pitchFamily="34" charset="0"/>
                <a:cs typeface="Arial" pitchFamily="34" charset="0"/>
              </a:rPr>
              <a:t>Another study highlighted that the presence of BS in drug-loaded micelles can increase drug permeability through the mucosal membrane </a:t>
            </a:r>
            <a:r>
              <a:rPr lang="en-US" sz="3200" dirty="0" smtClean="0">
                <a:latin typeface="Arial" pitchFamily="34" charset="0"/>
                <a:cs typeface="Arial" pitchFamily="34" charset="0"/>
              </a:rPr>
              <a:t>[</a:t>
            </a:r>
            <a:r>
              <a:rPr lang="en-US" sz="3200" dirty="0">
                <a:latin typeface="Arial" pitchFamily="34" charset="0"/>
                <a:cs typeface="Arial" pitchFamily="34" charset="0"/>
              </a:rPr>
              <a:t>4</a:t>
            </a:r>
            <a:r>
              <a:rPr lang="en-US" sz="3200" dirty="0" smtClean="0">
                <a:latin typeface="Arial" pitchFamily="34" charset="0"/>
                <a:cs typeface="Arial" pitchFamily="34" charset="0"/>
              </a:rPr>
              <a:t>]. </a:t>
            </a:r>
            <a:r>
              <a:rPr lang="en-US" sz="3200" dirty="0">
                <a:latin typeface="Arial" pitchFamily="34" charset="0"/>
                <a:cs typeface="Arial" pitchFamily="34" charset="0"/>
              </a:rPr>
              <a:t>Furthermore, BS was also expected to enhance the penetration of CEF in the </a:t>
            </a:r>
            <a:r>
              <a:rPr lang="en-US" sz="3200" dirty="0" err="1">
                <a:latin typeface="Arial" pitchFamily="34" charset="0"/>
                <a:cs typeface="Arial" pitchFamily="34" charset="0"/>
              </a:rPr>
              <a:t>paracellular</a:t>
            </a:r>
            <a:r>
              <a:rPr lang="en-US" sz="3200" dirty="0">
                <a:latin typeface="Arial" pitchFamily="34" charset="0"/>
                <a:cs typeface="Arial" pitchFamily="34" charset="0"/>
              </a:rPr>
              <a:t> route by exerting a mucolytic effect and binding calcium ions causing the opening of the tight junctions [</a:t>
            </a:r>
            <a:r>
              <a:rPr lang="en-US" sz="3200" dirty="0" smtClean="0">
                <a:latin typeface="Arial" pitchFamily="34" charset="0"/>
                <a:cs typeface="Arial" pitchFamily="34" charset="0"/>
              </a:rPr>
              <a:t>5]. </a:t>
            </a:r>
            <a:r>
              <a:rPr lang="en-US" sz="3200" dirty="0">
                <a:latin typeface="Arial" pitchFamily="34" charset="0"/>
                <a:cs typeface="Arial" pitchFamily="34" charset="0"/>
              </a:rPr>
              <a:t>Finally, several studies confirmed that BS can enhance the affinity for transporters like H+/peptide </a:t>
            </a:r>
            <a:r>
              <a:rPr lang="en-US" sz="3200" dirty="0" err="1">
                <a:latin typeface="Arial" pitchFamily="34" charset="0"/>
                <a:cs typeface="Arial" pitchFamily="34" charset="0"/>
              </a:rPr>
              <a:t>symporter</a:t>
            </a:r>
            <a:r>
              <a:rPr lang="en-US" sz="3200" dirty="0">
                <a:latin typeface="Arial" pitchFamily="34" charset="0"/>
                <a:cs typeface="Arial" pitchFamily="34" charset="0"/>
              </a:rPr>
              <a:t> (</a:t>
            </a:r>
            <a:r>
              <a:rPr lang="en-US" sz="3200" dirty="0" err="1">
                <a:latin typeface="Arial" pitchFamily="34" charset="0"/>
                <a:cs typeface="Arial" pitchFamily="34" charset="0"/>
              </a:rPr>
              <a:t>PEPTl</a:t>
            </a:r>
            <a:r>
              <a:rPr lang="en-US" sz="3200" dirty="0">
                <a:latin typeface="Arial" pitchFamily="34" charset="0"/>
                <a:cs typeface="Arial" pitchFamily="34" charset="0"/>
              </a:rPr>
              <a:t>) and increase beta-lactam antibiotic trans-epithelial flux and availability </a:t>
            </a:r>
            <a:r>
              <a:rPr lang="en-US" sz="3200" dirty="0" smtClean="0">
                <a:latin typeface="Arial" pitchFamily="34" charset="0"/>
                <a:cs typeface="Arial" pitchFamily="34" charset="0"/>
              </a:rPr>
              <a:t>[</a:t>
            </a:r>
            <a:r>
              <a:rPr lang="en-US" sz="3200" dirty="0">
                <a:latin typeface="Arial" pitchFamily="34" charset="0"/>
                <a:cs typeface="Arial" pitchFamily="34" charset="0"/>
              </a:rPr>
              <a:t>6</a:t>
            </a:r>
            <a:r>
              <a:rPr lang="en-US" sz="3200" dirty="0" smtClean="0">
                <a:latin typeface="Arial" pitchFamily="34" charset="0"/>
                <a:cs typeface="Arial" pitchFamily="34" charset="0"/>
              </a:rPr>
              <a:t> –8]. </a:t>
            </a:r>
            <a:r>
              <a:rPr lang="en-US" sz="3200" dirty="0">
                <a:latin typeface="Arial" pitchFamily="34" charset="0"/>
                <a:cs typeface="Arial" pitchFamily="34" charset="0"/>
              </a:rPr>
              <a:t>Besides enhancing intestinal permeability, the poor stability at low pH is a major concern with the oral bioavailability of class III drugs. Even not being the main focus of this study, the MMs formulation seemed to protect the drug from degradation in the acidic environment of the stomach up to a certain degree. Therefore, the increased oral bioavailability might also be related to the protection inside the </a:t>
            </a:r>
            <a:r>
              <a:rPr lang="en-US" sz="3200" dirty="0" err="1">
                <a:latin typeface="Arial" pitchFamily="34" charset="0"/>
                <a:cs typeface="Arial" pitchFamily="34" charset="0"/>
              </a:rPr>
              <a:t>micellular</a:t>
            </a:r>
            <a:r>
              <a:rPr lang="en-US" sz="3200" dirty="0">
                <a:latin typeface="Arial" pitchFamily="34" charset="0"/>
                <a:cs typeface="Arial" pitchFamily="34" charset="0"/>
              </a:rPr>
              <a:t> core.</a:t>
            </a:r>
          </a:p>
          <a:p>
            <a:endParaRPr lang="en-US" sz="2800" dirty="0"/>
          </a:p>
        </p:txBody>
      </p:sp>
      <p:sp>
        <p:nvSpPr>
          <p:cNvPr id="4" name="Rectangle 3"/>
          <p:cNvSpPr/>
          <p:nvPr/>
        </p:nvSpPr>
        <p:spPr>
          <a:xfrm>
            <a:off x="21068369" y="11170597"/>
            <a:ext cx="15402648" cy="1077218"/>
          </a:xfrm>
          <a:prstGeom prst="rect">
            <a:avLst/>
          </a:prstGeom>
        </p:spPr>
        <p:txBody>
          <a:bodyPr wrap="square">
            <a:spAutoFit/>
          </a:bodyPr>
          <a:lstStyle/>
          <a:p>
            <a:r>
              <a:rPr lang="en-US" sz="3200" dirty="0">
                <a:latin typeface="Arial" pitchFamily="34" charset="0"/>
                <a:cs typeface="Arial" pitchFamily="34" charset="0"/>
              </a:rPr>
              <a:t>The authors are grateful and thankful to Al </a:t>
            </a:r>
            <a:r>
              <a:rPr lang="en-US" sz="3200" dirty="0" err="1">
                <a:latin typeface="Arial" pitchFamily="34" charset="0"/>
                <a:cs typeface="Arial" pitchFamily="34" charset="0"/>
              </a:rPr>
              <a:t>Ain</a:t>
            </a:r>
            <a:r>
              <a:rPr lang="en-US" sz="3200" dirty="0">
                <a:latin typeface="Arial" pitchFamily="34" charset="0"/>
                <a:cs typeface="Arial" pitchFamily="34" charset="0"/>
              </a:rPr>
              <a:t> University of Science and Technology for the given time and travel expenses for accomplishing this study</a:t>
            </a:r>
          </a:p>
        </p:txBody>
      </p:sp>
    </p:spTree>
    <p:extLst>
      <p:ext uri="{BB962C8B-B14F-4D97-AF65-F5344CB8AC3E}">
        <p14:creationId xmlns:p14="http://schemas.microsoft.com/office/powerpoint/2010/main" val="495028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1_Smart Graphics Sampler Neal Creative">
  <a:themeElements>
    <a:clrScheme name="Neal Analytics 2">
      <a:dk1>
        <a:srgbClr val="000000"/>
      </a:dk1>
      <a:lt1>
        <a:srgbClr val="FFFFFF"/>
      </a:lt1>
      <a:dk2>
        <a:srgbClr val="0074AF"/>
      </a:dk2>
      <a:lt2>
        <a:srgbClr val="00B0F0"/>
      </a:lt2>
      <a:accent1>
        <a:srgbClr val="75D1FF"/>
      </a:accent1>
      <a:accent2>
        <a:srgbClr val="004568"/>
      </a:accent2>
      <a:accent3>
        <a:srgbClr val="92D050"/>
      </a:accent3>
      <a:accent4>
        <a:srgbClr val="FFC000"/>
      </a:accent4>
      <a:accent5>
        <a:srgbClr val="004568"/>
      </a:accent5>
      <a:accent6>
        <a:srgbClr val="0074AF"/>
      </a:accent6>
      <a:hlink>
        <a:srgbClr val="43C0FF"/>
      </a:hlink>
      <a:folHlink>
        <a:srgbClr val="75D1FF"/>
      </a:folHlink>
    </a:clrScheme>
    <a:fontScheme name="MICROSOFT">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Presentation1" id="{8F0ED03E-47FC-4860-B2C9-DA5C377EAA2D}" vid="{600A14AD-66E6-4CC8-A6FA-E99B17BED4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Neal Analytics 2">
    <a:dk1>
      <a:srgbClr val="000000"/>
    </a:dk1>
    <a:lt1>
      <a:srgbClr val="FFFFFF"/>
    </a:lt1>
    <a:dk2>
      <a:srgbClr val="0074AF"/>
    </a:dk2>
    <a:lt2>
      <a:srgbClr val="00B0F0"/>
    </a:lt2>
    <a:accent1>
      <a:srgbClr val="75D1FF"/>
    </a:accent1>
    <a:accent2>
      <a:srgbClr val="004568"/>
    </a:accent2>
    <a:accent3>
      <a:srgbClr val="92D050"/>
    </a:accent3>
    <a:accent4>
      <a:srgbClr val="FFC000"/>
    </a:accent4>
    <a:accent5>
      <a:srgbClr val="004568"/>
    </a:accent5>
    <a:accent6>
      <a:srgbClr val="0074AF"/>
    </a:accent6>
    <a:hlink>
      <a:srgbClr val="43C0FF"/>
    </a:hlink>
    <a:folHlink>
      <a:srgbClr val="75D1FF"/>
    </a:folHlink>
  </a:clrScheme>
  <a:fontScheme name="MICROSOFT">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Neal Analytics 2">
    <a:dk1>
      <a:srgbClr val="000000"/>
    </a:dk1>
    <a:lt1>
      <a:srgbClr val="FFFFFF"/>
    </a:lt1>
    <a:dk2>
      <a:srgbClr val="0074AF"/>
    </a:dk2>
    <a:lt2>
      <a:srgbClr val="00B0F0"/>
    </a:lt2>
    <a:accent1>
      <a:srgbClr val="75D1FF"/>
    </a:accent1>
    <a:accent2>
      <a:srgbClr val="004568"/>
    </a:accent2>
    <a:accent3>
      <a:srgbClr val="92D050"/>
    </a:accent3>
    <a:accent4>
      <a:srgbClr val="FFC000"/>
    </a:accent4>
    <a:accent5>
      <a:srgbClr val="004568"/>
    </a:accent5>
    <a:accent6>
      <a:srgbClr val="0074AF"/>
    </a:accent6>
    <a:hlink>
      <a:srgbClr val="43C0FF"/>
    </a:hlink>
    <a:folHlink>
      <a:srgbClr val="75D1FF"/>
    </a:folHlink>
  </a:clrScheme>
  <a:fontScheme name="MICROSOFT">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Neal Analytics 2">
    <a:dk1>
      <a:srgbClr val="000000"/>
    </a:dk1>
    <a:lt1>
      <a:srgbClr val="FFFFFF"/>
    </a:lt1>
    <a:dk2>
      <a:srgbClr val="0074AF"/>
    </a:dk2>
    <a:lt2>
      <a:srgbClr val="00B0F0"/>
    </a:lt2>
    <a:accent1>
      <a:srgbClr val="75D1FF"/>
    </a:accent1>
    <a:accent2>
      <a:srgbClr val="004568"/>
    </a:accent2>
    <a:accent3>
      <a:srgbClr val="92D050"/>
    </a:accent3>
    <a:accent4>
      <a:srgbClr val="FFC000"/>
    </a:accent4>
    <a:accent5>
      <a:srgbClr val="004568"/>
    </a:accent5>
    <a:accent6>
      <a:srgbClr val="0074AF"/>
    </a:accent6>
    <a:hlink>
      <a:srgbClr val="43C0FF"/>
    </a:hlink>
    <a:folHlink>
      <a:srgbClr val="75D1FF"/>
    </a:folHlink>
  </a:clrScheme>
  <a:fontScheme name="MICROSOFT">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Neal Analytics 2">
    <a:dk1>
      <a:srgbClr val="000000"/>
    </a:dk1>
    <a:lt1>
      <a:srgbClr val="FFFFFF"/>
    </a:lt1>
    <a:dk2>
      <a:srgbClr val="0074AF"/>
    </a:dk2>
    <a:lt2>
      <a:srgbClr val="00B0F0"/>
    </a:lt2>
    <a:accent1>
      <a:srgbClr val="75D1FF"/>
    </a:accent1>
    <a:accent2>
      <a:srgbClr val="004568"/>
    </a:accent2>
    <a:accent3>
      <a:srgbClr val="92D050"/>
    </a:accent3>
    <a:accent4>
      <a:srgbClr val="FFC000"/>
    </a:accent4>
    <a:accent5>
      <a:srgbClr val="004568"/>
    </a:accent5>
    <a:accent6>
      <a:srgbClr val="0074AF"/>
    </a:accent6>
    <a:hlink>
      <a:srgbClr val="43C0FF"/>
    </a:hlink>
    <a:folHlink>
      <a:srgbClr val="75D1FF"/>
    </a:folHlink>
  </a:clrScheme>
  <a:fontScheme name="MICROSOFT">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Neal Analytics 2">
    <a:dk1>
      <a:srgbClr val="000000"/>
    </a:dk1>
    <a:lt1>
      <a:srgbClr val="FFFFFF"/>
    </a:lt1>
    <a:dk2>
      <a:srgbClr val="0074AF"/>
    </a:dk2>
    <a:lt2>
      <a:srgbClr val="00B0F0"/>
    </a:lt2>
    <a:accent1>
      <a:srgbClr val="75D1FF"/>
    </a:accent1>
    <a:accent2>
      <a:srgbClr val="004568"/>
    </a:accent2>
    <a:accent3>
      <a:srgbClr val="92D050"/>
    </a:accent3>
    <a:accent4>
      <a:srgbClr val="FFC000"/>
    </a:accent4>
    <a:accent5>
      <a:srgbClr val="004568"/>
    </a:accent5>
    <a:accent6>
      <a:srgbClr val="0074AF"/>
    </a:accent6>
    <a:hlink>
      <a:srgbClr val="43C0FF"/>
    </a:hlink>
    <a:folHlink>
      <a:srgbClr val="75D1FF"/>
    </a:folHlink>
  </a:clrScheme>
  <a:fontScheme name="MICROSOFT">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Neal Analytics 2">
    <a:dk1>
      <a:srgbClr val="000000"/>
    </a:dk1>
    <a:lt1>
      <a:srgbClr val="FFFFFF"/>
    </a:lt1>
    <a:dk2>
      <a:srgbClr val="0074AF"/>
    </a:dk2>
    <a:lt2>
      <a:srgbClr val="00B0F0"/>
    </a:lt2>
    <a:accent1>
      <a:srgbClr val="75D1FF"/>
    </a:accent1>
    <a:accent2>
      <a:srgbClr val="004568"/>
    </a:accent2>
    <a:accent3>
      <a:srgbClr val="92D050"/>
    </a:accent3>
    <a:accent4>
      <a:srgbClr val="FFC000"/>
    </a:accent4>
    <a:accent5>
      <a:srgbClr val="004568"/>
    </a:accent5>
    <a:accent6>
      <a:srgbClr val="0074AF"/>
    </a:accent6>
    <a:hlink>
      <a:srgbClr val="43C0FF"/>
    </a:hlink>
    <a:folHlink>
      <a:srgbClr val="75D1FF"/>
    </a:folHlink>
  </a:clrScheme>
  <a:fontScheme name="MICROSOFT">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Neal Analytics 2">
    <a:dk1>
      <a:srgbClr val="000000"/>
    </a:dk1>
    <a:lt1>
      <a:srgbClr val="FFFFFF"/>
    </a:lt1>
    <a:dk2>
      <a:srgbClr val="0074AF"/>
    </a:dk2>
    <a:lt2>
      <a:srgbClr val="00B0F0"/>
    </a:lt2>
    <a:accent1>
      <a:srgbClr val="75D1FF"/>
    </a:accent1>
    <a:accent2>
      <a:srgbClr val="004568"/>
    </a:accent2>
    <a:accent3>
      <a:srgbClr val="92D050"/>
    </a:accent3>
    <a:accent4>
      <a:srgbClr val="FFC000"/>
    </a:accent4>
    <a:accent5>
      <a:srgbClr val="004568"/>
    </a:accent5>
    <a:accent6>
      <a:srgbClr val="0074AF"/>
    </a:accent6>
    <a:hlink>
      <a:srgbClr val="43C0FF"/>
    </a:hlink>
    <a:folHlink>
      <a:srgbClr val="75D1FF"/>
    </a:folHlink>
  </a:clrScheme>
  <a:fontScheme name="MICROSOFT">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Neal Analytics 2">
    <a:dk1>
      <a:srgbClr val="000000"/>
    </a:dk1>
    <a:lt1>
      <a:srgbClr val="FFFFFF"/>
    </a:lt1>
    <a:dk2>
      <a:srgbClr val="0074AF"/>
    </a:dk2>
    <a:lt2>
      <a:srgbClr val="00B0F0"/>
    </a:lt2>
    <a:accent1>
      <a:srgbClr val="75D1FF"/>
    </a:accent1>
    <a:accent2>
      <a:srgbClr val="004568"/>
    </a:accent2>
    <a:accent3>
      <a:srgbClr val="92D050"/>
    </a:accent3>
    <a:accent4>
      <a:srgbClr val="FFC000"/>
    </a:accent4>
    <a:accent5>
      <a:srgbClr val="004568"/>
    </a:accent5>
    <a:accent6>
      <a:srgbClr val="0074AF"/>
    </a:accent6>
    <a:hlink>
      <a:srgbClr val="43C0FF"/>
    </a:hlink>
    <a:folHlink>
      <a:srgbClr val="75D1FF"/>
    </a:folHlink>
  </a:clrScheme>
  <a:fontScheme name="MICROSOFT">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Neal Analytics 2">
    <a:dk1>
      <a:srgbClr val="000000"/>
    </a:dk1>
    <a:lt1>
      <a:srgbClr val="FFFFFF"/>
    </a:lt1>
    <a:dk2>
      <a:srgbClr val="0074AF"/>
    </a:dk2>
    <a:lt2>
      <a:srgbClr val="00B0F0"/>
    </a:lt2>
    <a:accent1>
      <a:srgbClr val="75D1FF"/>
    </a:accent1>
    <a:accent2>
      <a:srgbClr val="004568"/>
    </a:accent2>
    <a:accent3>
      <a:srgbClr val="92D050"/>
    </a:accent3>
    <a:accent4>
      <a:srgbClr val="FFC000"/>
    </a:accent4>
    <a:accent5>
      <a:srgbClr val="004568"/>
    </a:accent5>
    <a:accent6>
      <a:srgbClr val="0074AF"/>
    </a:accent6>
    <a:hlink>
      <a:srgbClr val="43C0FF"/>
    </a:hlink>
    <a:folHlink>
      <a:srgbClr val="75D1FF"/>
    </a:folHlink>
  </a:clrScheme>
  <a:fontScheme name="MICROSOFT">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Neal Analytics 2">
    <a:dk1>
      <a:srgbClr val="000000"/>
    </a:dk1>
    <a:lt1>
      <a:srgbClr val="FFFFFF"/>
    </a:lt1>
    <a:dk2>
      <a:srgbClr val="0074AF"/>
    </a:dk2>
    <a:lt2>
      <a:srgbClr val="00B0F0"/>
    </a:lt2>
    <a:accent1>
      <a:srgbClr val="75D1FF"/>
    </a:accent1>
    <a:accent2>
      <a:srgbClr val="004568"/>
    </a:accent2>
    <a:accent3>
      <a:srgbClr val="92D050"/>
    </a:accent3>
    <a:accent4>
      <a:srgbClr val="FFC000"/>
    </a:accent4>
    <a:accent5>
      <a:srgbClr val="004568"/>
    </a:accent5>
    <a:accent6>
      <a:srgbClr val="0074AF"/>
    </a:accent6>
    <a:hlink>
      <a:srgbClr val="43C0FF"/>
    </a:hlink>
    <a:folHlink>
      <a:srgbClr val="75D1FF"/>
    </a:folHlink>
  </a:clrScheme>
  <a:fontScheme name="MICROSOFT">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Neal Analytics 2">
    <a:dk1>
      <a:srgbClr val="000000"/>
    </a:dk1>
    <a:lt1>
      <a:srgbClr val="FFFFFF"/>
    </a:lt1>
    <a:dk2>
      <a:srgbClr val="0074AF"/>
    </a:dk2>
    <a:lt2>
      <a:srgbClr val="00B0F0"/>
    </a:lt2>
    <a:accent1>
      <a:srgbClr val="75D1FF"/>
    </a:accent1>
    <a:accent2>
      <a:srgbClr val="004568"/>
    </a:accent2>
    <a:accent3>
      <a:srgbClr val="92D050"/>
    </a:accent3>
    <a:accent4>
      <a:srgbClr val="FFC000"/>
    </a:accent4>
    <a:accent5>
      <a:srgbClr val="004568"/>
    </a:accent5>
    <a:accent6>
      <a:srgbClr val="0074AF"/>
    </a:accent6>
    <a:hlink>
      <a:srgbClr val="43C0FF"/>
    </a:hlink>
    <a:folHlink>
      <a:srgbClr val="75D1FF"/>
    </a:folHlink>
  </a:clrScheme>
  <a:fontScheme name="MICROSOFT">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Neal Analytics 2">
    <a:dk1>
      <a:srgbClr val="000000"/>
    </a:dk1>
    <a:lt1>
      <a:srgbClr val="FFFFFF"/>
    </a:lt1>
    <a:dk2>
      <a:srgbClr val="0074AF"/>
    </a:dk2>
    <a:lt2>
      <a:srgbClr val="00B0F0"/>
    </a:lt2>
    <a:accent1>
      <a:srgbClr val="75D1FF"/>
    </a:accent1>
    <a:accent2>
      <a:srgbClr val="004568"/>
    </a:accent2>
    <a:accent3>
      <a:srgbClr val="92D050"/>
    </a:accent3>
    <a:accent4>
      <a:srgbClr val="FFC000"/>
    </a:accent4>
    <a:accent5>
      <a:srgbClr val="004568"/>
    </a:accent5>
    <a:accent6>
      <a:srgbClr val="0074AF"/>
    </a:accent6>
    <a:hlink>
      <a:srgbClr val="43C0FF"/>
    </a:hlink>
    <a:folHlink>
      <a:srgbClr val="75D1FF"/>
    </a:folHlink>
  </a:clrScheme>
  <a:fontScheme name="MICROSOFT">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1524</TotalTime>
  <Words>2895</Words>
  <Application>Microsoft Office PowerPoint</Application>
  <PresentationFormat>Custom</PresentationFormat>
  <Paragraphs>97</Paragraphs>
  <Slides>4</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vt:i4>
      </vt:variant>
    </vt:vector>
  </HeadingPairs>
  <TitlesOfParts>
    <vt:vector size="6" baseType="lpstr">
      <vt:lpstr>1_Smart Graphics Sampler Neal Creative</vt:lpstr>
      <vt:lpstr>Document</vt:lpstr>
      <vt:lpstr>PowerPoint Presentation</vt:lpstr>
      <vt:lpstr>PowerPoint Presentation</vt:lpstr>
      <vt:lpstr>PowerPoint Presentation</vt:lpstr>
      <vt:lpstr>PowerPoint Presentation</vt:lpstr>
    </vt:vector>
  </TitlesOfParts>
  <Company>UCLA Health</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Lushin Huey</dc:creator>
  <cp:lastModifiedBy>HP</cp:lastModifiedBy>
  <cp:revision>126</cp:revision>
  <dcterms:created xsi:type="dcterms:W3CDTF">2017-05-08T15:04:25Z</dcterms:created>
  <dcterms:modified xsi:type="dcterms:W3CDTF">2018-04-09T05:22:48Z</dcterms:modified>
</cp:coreProperties>
</file>