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305" r:id="rId2"/>
    <p:sldId id="394" r:id="rId3"/>
    <p:sldId id="395" r:id="rId4"/>
    <p:sldId id="396" r:id="rId5"/>
    <p:sldId id="397" r:id="rId6"/>
    <p:sldId id="398" r:id="rId7"/>
    <p:sldId id="399" r:id="rId8"/>
    <p:sldId id="400" r:id="rId9"/>
    <p:sldId id="401" r:id="rId10"/>
    <p:sldId id="402" r:id="rId11"/>
    <p:sldId id="403" r:id="rId12"/>
    <p:sldId id="404" r:id="rId13"/>
    <p:sldId id="331" r:id="rId14"/>
    <p:sldId id="317" r:id="rId15"/>
    <p:sldId id="389" r:id="rId16"/>
    <p:sldId id="390" r:id="rId17"/>
    <p:sldId id="344" r:id="rId18"/>
    <p:sldId id="385" r:id="rId19"/>
    <p:sldId id="388" r:id="rId20"/>
    <p:sldId id="386" r:id="rId21"/>
    <p:sldId id="387" r:id="rId22"/>
    <p:sldId id="405" r:id="rId23"/>
    <p:sldId id="325" r:id="rId24"/>
    <p:sldId id="382" r:id="rId2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99" autoAdjust="0"/>
    <p:restoredTop sz="82716" autoAdjust="0"/>
  </p:normalViewPr>
  <p:slideViewPr>
    <p:cSldViewPr snapToGrid="0">
      <p:cViewPr varScale="1">
        <p:scale>
          <a:sx n="58" d="100"/>
          <a:sy n="58" d="100"/>
        </p:scale>
        <p:origin x="1699"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6D3F1-903E-4080-881D-E7CEDC354A2B}" type="datetimeFigureOut">
              <a:rPr lang="ko-KR" altLang="en-US" smtClean="0"/>
              <a:t>2017-11-20</a:t>
            </a:fld>
            <a:endParaRPr lang="ko-KR" altLang="en-US"/>
          </a:p>
        </p:txBody>
      </p:sp>
      <p:sp>
        <p:nvSpPr>
          <p:cNvPr id="4" name="슬라이드 이미지 개체 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8A0685-5599-415F-83B6-59EEAF694FDB}" type="slidenum">
              <a:rPr lang="ko-KR" altLang="en-US" smtClean="0"/>
              <a:t>‹#›</a:t>
            </a:fld>
            <a:endParaRPr lang="ko-KR" altLang="en-US"/>
          </a:p>
        </p:txBody>
      </p:sp>
    </p:spTree>
    <p:extLst>
      <p:ext uri="{BB962C8B-B14F-4D97-AF65-F5344CB8AC3E}">
        <p14:creationId xmlns:p14="http://schemas.microsoft.com/office/powerpoint/2010/main" val="182492063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98A0685-5599-415F-83B6-59EEAF694FDB}" type="slidenum">
              <a:rPr lang="ko-KR" altLang="en-US" smtClean="0"/>
              <a:t>1</a:t>
            </a:fld>
            <a:endParaRPr lang="ko-KR" altLang="en-US"/>
          </a:p>
        </p:txBody>
      </p:sp>
    </p:spTree>
    <p:extLst>
      <p:ext uri="{BB962C8B-B14F-4D97-AF65-F5344CB8AC3E}">
        <p14:creationId xmlns:p14="http://schemas.microsoft.com/office/powerpoint/2010/main" val="329299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As</a:t>
            </a:r>
            <a:r>
              <a:rPr lang="en-US" altLang="ko-KR" baseline="0" dirty="0" smtClean="0"/>
              <a:t> u know the prostate cancer is the most common cancer in male, and it is metastasizes to the bone with high frequency</a:t>
            </a:r>
          </a:p>
          <a:p>
            <a:r>
              <a:rPr lang="en-US" altLang="ko-KR" baseline="0" dirty="0" smtClean="0"/>
              <a:t>And delineating the biological basis of the proclivity of prostate cancer cell for bone may lead to strategies to prevent metastasis</a:t>
            </a:r>
            <a:endParaRPr lang="ko-KR" altLang="en-US" dirty="0"/>
          </a:p>
        </p:txBody>
      </p:sp>
      <p:sp>
        <p:nvSpPr>
          <p:cNvPr id="4" name="슬라이드 번호 개체 틀 3"/>
          <p:cNvSpPr>
            <a:spLocks noGrp="1"/>
          </p:cNvSpPr>
          <p:nvPr>
            <p:ph type="sldNum" sz="quarter" idx="10"/>
          </p:nvPr>
        </p:nvSpPr>
        <p:spPr/>
        <p:txBody>
          <a:bodyPr/>
          <a:lstStyle/>
          <a:p>
            <a:fld id="{D98A0685-5599-415F-83B6-59EEAF694FDB}" type="slidenum">
              <a:rPr lang="ko-KR" altLang="en-US" smtClean="0"/>
              <a:t>2</a:t>
            </a:fld>
            <a:endParaRPr lang="ko-KR" altLang="en-US"/>
          </a:p>
        </p:txBody>
      </p:sp>
    </p:spTree>
    <p:extLst>
      <p:ext uri="{BB962C8B-B14F-4D97-AF65-F5344CB8AC3E}">
        <p14:creationId xmlns:p14="http://schemas.microsoft.com/office/powerpoint/2010/main" val="951900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kern="1200" dirty="0" smtClean="0">
                <a:solidFill>
                  <a:schemeClr val="tx1"/>
                </a:solidFill>
                <a:effectLst/>
                <a:latin typeface="+mn-lt"/>
                <a:ea typeface="+mn-ea"/>
                <a:cs typeface="+mn-cs"/>
              </a:rPr>
              <a:t>HT29 colon cancer cells) were used as a source of CD133. </a:t>
            </a:r>
            <a:endParaRPr lang="ko-KR" altLang="en-US" dirty="0"/>
          </a:p>
        </p:txBody>
      </p:sp>
      <p:sp>
        <p:nvSpPr>
          <p:cNvPr id="4" name="슬라이드 번호 개체 틀 3"/>
          <p:cNvSpPr>
            <a:spLocks noGrp="1"/>
          </p:cNvSpPr>
          <p:nvPr>
            <p:ph type="sldNum" sz="quarter" idx="10"/>
          </p:nvPr>
        </p:nvSpPr>
        <p:spPr/>
        <p:txBody>
          <a:bodyPr/>
          <a:lstStyle/>
          <a:p>
            <a:fld id="{D98A0685-5599-415F-83B6-59EEAF694FDB}" type="slidenum">
              <a:rPr lang="ko-KR" altLang="en-US" smtClean="0"/>
              <a:t>12</a:t>
            </a:fld>
            <a:endParaRPr lang="ko-KR" altLang="en-US"/>
          </a:p>
        </p:txBody>
      </p:sp>
    </p:spTree>
    <p:extLst>
      <p:ext uri="{BB962C8B-B14F-4D97-AF65-F5344CB8AC3E}">
        <p14:creationId xmlns:p14="http://schemas.microsoft.com/office/powerpoint/2010/main" val="2605026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98A0685-5599-415F-83B6-59EEAF694FDB}" type="slidenum">
              <a:rPr lang="ko-KR" altLang="en-US" smtClean="0"/>
              <a:t>14</a:t>
            </a:fld>
            <a:endParaRPr lang="ko-KR" altLang="en-US"/>
          </a:p>
        </p:txBody>
      </p:sp>
    </p:spTree>
    <p:extLst>
      <p:ext uri="{BB962C8B-B14F-4D97-AF65-F5344CB8AC3E}">
        <p14:creationId xmlns:p14="http://schemas.microsoft.com/office/powerpoint/2010/main" val="1145682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sz="1200" kern="1200" dirty="0" smtClean="0">
              <a:solidFill>
                <a:schemeClr val="tx1"/>
              </a:solidFill>
              <a:effectLst/>
              <a:latin typeface="+mn-lt"/>
              <a:ea typeface="+mn-ea"/>
              <a:cs typeface="+mn-cs"/>
            </a:endParaRPr>
          </a:p>
          <a:p>
            <a:endParaRPr lang="ko-KR" altLang="en-US" dirty="0"/>
          </a:p>
        </p:txBody>
      </p:sp>
      <p:sp>
        <p:nvSpPr>
          <p:cNvPr id="4" name="슬라이드 번호 개체 틀 3"/>
          <p:cNvSpPr>
            <a:spLocks noGrp="1"/>
          </p:cNvSpPr>
          <p:nvPr>
            <p:ph type="sldNum" sz="quarter" idx="10"/>
          </p:nvPr>
        </p:nvSpPr>
        <p:spPr/>
        <p:txBody>
          <a:bodyPr/>
          <a:lstStyle/>
          <a:p>
            <a:fld id="{D98A0685-5599-415F-83B6-59EEAF694FDB}" type="slidenum">
              <a:rPr lang="ko-KR" altLang="en-US" smtClean="0"/>
              <a:t>17</a:t>
            </a:fld>
            <a:endParaRPr lang="ko-KR" altLang="en-US"/>
          </a:p>
        </p:txBody>
      </p:sp>
    </p:spTree>
    <p:extLst>
      <p:ext uri="{BB962C8B-B14F-4D97-AF65-F5344CB8AC3E}">
        <p14:creationId xmlns:p14="http://schemas.microsoft.com/office/powerpoint/2010/main" val="2296596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98A0685-5599-415F-83B6-59EEAF694FDB}" type="slidenum">
              <a:rPr lang="ko-KR" altLang="en-US" smtClean="0"/>
              <a:t>23</a:t>
            </a:fld>
            <a:endParaRPr lang="ko-KR" altLang="en-US"/>
          </a:p>
        </p:txBody>
      </p:sp>
    </p:spTree>
    <p:extLst>
      <p:ext uri="{BB962C8B-B14F-4D97-AF65-F5344CB8AC3E}">
        <p14:creationId xmlns:p14="http://schemas.microsoft.com/office/powerpoint/2010/main" val="232008824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auto">
      <p:bgPr>
        <a:solidFill>
          <a:schemeClr val="bg1"/>
        </a:solidFill>
        <a:effectLst/>
      </p:bgPr>
    </p:bg>
    <p:spTree>
      <p:nvGrpSpPr>
        <p:cNvPr id="1" name=""/>
        <p:cNvGrpSpPr/>
        <p:nvPr/>
      </p:nvGrpSpPr>
      <p:grpSpPr>
        <a:xfrm>
          <a:off x="0" y="0"/>
          <a:ext cx="0" cy="0"/>
          <a:chOff x="0" y="0"/>
          <a:chExt cx="0" cy="0"/>
        </a:xfrm>
      </p:grpSpPr>
      <p:sp>
        <p:nvSpPr>
          <p:cNvPr id="13333" name="Rectangle 21"/>
          <p:cNvSpPr>
            <a:spLocks noGrp="1" noChangeArrowheads="1"/>
          </p:cNvSpPr>
          <p:nvPr>
            <p:ph type="ctrTitle" sz="quarter"/>
          </p:nvPr>
        </p:nvSpPr>
        <p:spPr bwMode="white">
          <a:xfrm>
            <a:off x="911314" y="980728"/>
            <a:ext cx="5638800" cy="1295400"/>
          </a:xfrm>
          <a:prstGeom prst="rect">
            <a:avLst/>
          </a:prstGeom>
          <a:noFill/>
          <a:extLst>
            <a:ext uri="{909E8E84-426E-40DD-AFC4-6F175D3DCCD1}">
              <a14:hiddenFill xmlns:a14="http://schemas.microsoft.com/office/drawing/2010/main">
                <a:solidFill>
                  <a:schemeClr val="accent1"/>
                </a:solidFill>
              </a14:hiddenFill>
            </a:ext>
          </a:extLst>
        </p:spPr>
        <p:txBody>
          <a:bodyPr/>
          <a:lstStyle>
            <a:lvl1pPr>
              <a:defRPr sz="5400" u="sng">
                <a:solidFill>
                  <a:schemeClr val="accent2"/>
                </a:solidFill>
              </a:defRPr>
            </a:lvl1pPr>
          </a:lstStyle>
          <a:p>
            <a:pPr lvl="0"/>
            <a:r>
              <a:rPr lang="ko-KR" altLang="en-US" noProof="0" dirty="0" smtClean="0"/>
              <a:t>마스터 제목 스타일 편집</a:t>
            </a:r>
            <a:endParaRPr lang="en-US" altLang="ko-KR" noProof="0" dirty="0" smtClean="0"/>
          </a:p>
        </p:txBody>
      </p:sp>
      <p:sp>
        <p:nvSpPr>
          <p:cNvPr id="13334" name="Rectangle 22"/>
          <p:cNvSpPr>
            <a:spLocks noGrp="1" noChangeArrowheads="1"/>
          </p:cNvSpPr>
          <p:nvPr>
            <p:ph type="subTitle" sz="quarter" idx="1"/>
          </p:nvPr>
        </p:nvSpPr>
        <p:spPr bwMode="white">
          <a:xfrm>
            <a:off x="3276600" y="4038600"/>
            <a:ext cx="5334000" cy="609600"/>
          </a:xfrm>
        </p:spPr>
        <p:txBody>
          <a:bodyPr/>
          <a:lstStyle>
            <a:lvl1pPr marL="0" indent="0">
              <a:buFontTx/>
              <a:buNone/>
              <a:defRPr sz="2400" b="0">
                <a:solidFill>
                  <a:schemeClr val="bg1"/>
                </a:solidFill>
              </a:defRPr>
            </a:lvl1pPr>
          </a:lstStyle>
          <a:p>
            <a:pPr lvl="0"/>
            <a:r>
              <a:rPr lang="ko-KR" altLang="en-US" noProof="0" smtClean="0"/>
              <a:t>마스터 부제목 스타일 편집</a:t>
            </a:r>
            <a:endParaRPr lang="en-US" altLang="ko-KR" noProof="0" smtClean="0"/>
          </a:p>
        </p:txBody>
      </p:sp>
      <p:sp>
        <p:nvSpPr>
          <p:cNvPr id="13335" name="Rectangle 23"/>
          <p:cNvSpPr>
            <a:spLocks noGrp="1" noChangeArrowheads="1"/>
          </p:cNvSpPr>
          <p:nvPr>
            <p:ph type="dt" sz="quarter" idx="2"/>
          </p:nvPr>
        </p:nvSpPr>
        <p:spPr bwMode="white">
          <a:xfrm>
            <a:off x="457200" y="6553200"/>
            <a:ext cx="2133600" cy="152400"/>
          </a:xfrm>
          <a:prstGeom prst="rect">
            <a:avLst/>
          </a:prstGeom>
        </p:spPr>
        <p:txBody>
          <a:bodyPr/>
          <a:lstStyle>
            <a:lvl1pPr>
              <a:defRPr>
                <a:solidFill>
                  <a:schemeClr val="bg1"/>
                </a:solidFill>
              </a:defRPr>
            </a:lvl1pPr>
          </a:lstStyle>
          <a:p>
            <a:pPr eaLnBrk="0" fontAlgn="base" latinLnBrk="0" hangingPunct="0">
              <a:spcBef>
                <a:spcPct val="0"/>
              </a:spcBef>
              <a:spcAft>
                <a:spcPct val="0"/>
              </a:spcAft>
            </a:pPr>
            <a:endParaRPr lang="en-US" altLang="ko-KR">
              <a:solidFill>
                <a:srgbClr val="FFFFFF"/>
              </a:solidFill>
              <a:latin typeface="Times New Roman" pitchFamily="18" charset="0"/>
            </a:endParaRPr>
          </a:p>
        </p:txBody>
      </p:sp>
      <p:sp>
        <p:nvSpPr>
          <p:cNvPr id="13336" name="Rectangle 24"/>
          <p:cNvSpPr>
            <a:spLocks noGrp="1" noChangeArrowheads="1"/>
          </p:cNvSpPr>
          <p:nvPr>
            <p:ph type="ftr" sz="quarter" idx="3"/>
          </p:nvPr>
        </p:nvSpPr>
        <p:spPr bwMode="white">
          <a:xfrm>
            <a:off x="3124200" y="6553200"/>
            <a:ext cx="2895600" cy="152400"/>
          </a:xfrm>
          <a:prstGeom prst="rect">
            <a:avLst/>
          </a:prstGeom>
        </p:spPr>
        <p:txBody>
          <a:bodyPr/>
          <a:lstStyle>
            <a:lvl1pPr algn="ctr">
              <a:defRPr>
                <a:solidFill>
                  <a:schemeClr val="bg1"/>
                </a:solidFill>
                <a:latin typeface="Times New Roman" pitchFamily="18" charset="0"/>
              </a:defRPr>
            </a:lvl1pPr>
          </a:lstStyle>
          <a:p>
            <a:pPr eaLnBrk="0" fontAlgn="base" latinLnBrk="0" hangingPunct="0">
              <a:spcBef>
                <a:spcPct val="0"/>
              </a:spcBef>
              <a:spcAft>
                <a:spcPct val="0"/>
              </a:spcAft>
            </a:pPr>
            <a:endParaRPr lang="en-US" altLang="ko-KR">
              <a:solidFill>
                <a:srgbClr val="FFFFFF"/>
              </a:solidFill>
            </a:endParaRPr>
          </a:p>
        </p:txBody>
      </p:sp>
      <p:sp>
        <p:nvSpPr>
          <p:cNvPr id="13337" name="Rectangle 25"/>
          <p:cNvSpPr>
            <a:spLocks noGrp="1" noChangeArrowheads="1"/>
          </p:cNvSpPr>
          <p:nvPr>
            <p:ph type="sldNum" sz="quarter" idx="4"/>
          </p:nvPr>
        </p:nvSpPr>
        <p:spPr bwMode="white">
          <a:xfrm>
            <a:off x="6553200" y="6553200"/>
            <a:ext cx="2133600" cy="152400"/>
          </a:xfrm>
          <a:prstGeom prst="rect">
            <a:avLst/>
          </a:prstGeom>
        </p:spPr>
        <p:txBody>
          <a:bodyPr/>
          <a:lstStyle>
            <a:lvl1pPr algn="r">
              <a:defRPr>
                <a:solidFill>
                  <a:schemeClr val="bg1"/>
                </a:solidFill>
              </a:defRPr>
            </a:lvl1pPr>
          </a:lstStyle>
          <a:p>
            <a:pPr eaLnBrk="0" fontAlgn="base" latinLnBrk="0" hangingPunct="0">
              <a:spcBef>
                <a:spcPct val="0"/>
              </a:spcBef>
              <a:spcAft>
                <a:spcPct val="0"/>
              </a:spcAft>
            </a:pPr>
            <a:fld id="{15B32CC6-23D6-4CCD-A461-8DCE30640C6E}" type="slidenum">
              <a:rPr lang="ko-KR" altLang="en-US">
                <a:solidFill>
                  <a:srgbClr val="FFFFFF"/>
                </a:solidFill>
                <a:latin typeface="Times New Roman" pitchFamily="18" charset="0"/>
              </a:rPr>
              <a:pPr eaLnBrk="0" fontAlgn="base" latinLnBrk="0" hangingPunct="0">
                <a:spcBef>
                  <a:spcPct val="0"/>
                </a:spcBef>
                <a:spcAft>
                  <a:spcPct val="0"/>
                </a:spcAft>
              </a:pPr>
              <a:t>‹#›</a:t>
            </a:fld>
            <a:endParaRPr lang="en-US" altLang="ko-KR">
              <a:solidFill>
                <a:srgbClr val="FFFFFF"/>
              </a:solidFill>
              <a:latin typeface="Times New Roman" pitchFamily="18" charset="0"/>
            </a:endParaRPr>
          </a:p>
        </p:txBody>
      </p:sp>
      <p:pic>
        <p:nvPicPr>
          <p:cNvPr id="8" name="그림 7"/>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t="13508" r="41012"/>
          <a:stretch/>
        </p:blipFill>
        <p:spPr>
          <a:xfrm rot="5400000">
            <a:off x="3675566" y="1056911"/>
            <a:ext cx="3412539" cy="7524328"/>
          </a:xfrm>
          <a:prstGeom prst="rect">
            <a:avLst/>
          </a:prstGeom>
        </p:spPr>
      </p:pic>
      <p:sp>
        <p:nvSpPr>
          <p:cNvPr id="9" name="직사각형 8"/>
          <p:cNvSpPr/>
          <p:nvPr userDrawn="1"/>
        </p:nvSpPr>
        <p:spPr>
          <a:xfrm>
            <a:off x="0" y="6525344"/>
            <a:ext cx="9144000" cy="332656"/>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latinLnBrk="0" hangingPunct="0">
              <a:spcBef>
                <a:spcPct val="0"/>
              </a:spcBef>
              <a:spcAft>
                <a:spcPct val="0"/>
              </a:spcAft>
            </a:pPr>
            <a:endParaRPr lang="ko-KR" altLang="en-US">
              <a:solidFill>
                <a:srgbClr val="FFFFFF"/>
              </a:solidFill>
              <a:latin typeface="-윤고딕360"/>
            </a:endParaRPr>
          </a:p>
        </p:txBody>
      </p:sp>
      <p:sp>
        <p:nvSpPr>
          <p:cNvPr id="10" name="직사각형 9"/>
          <p:cNvSpPr/>
          <p:nvPr userDrawn="1"/>
        </p:nvSpPr>
        <p:spPr>
          <a:xfrm>
            <a:off x="4522316" y="3128694"/>
            <a:ext cx="49684" cy="1812474"/>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latinLnBrk="0" hangingPunct="0">
              <a:spcBef>
                <a:spcPct val="0"/>
              </a:spcBef>
              <a:spcAft>
                <a:spcPct val="0"/>
              </a:spcAft>
            </a:pPr>
            <a:endParaRPr lang="ko-KR" altLang="en-US">
              <a:solidFill>
                <a:srgbClr val="FFFFFF"/>
              </a:solidFill>
              <a:latin typeface="-윤고딕360"/>
            </a:endParaRPr>
          </a:p>
        </p:txBody>
      </p:sp>
      <p:sp>
        <p:nvSpPr>
          <p:cNvPr id="11" name="직사각형 10"/>
          <p:cNvSpPr/>
          <p:nvPr userDrawn="1"/>
        </p:nvSpPr>
        <p:spPr>
          <a:xfrm rot="5400000">
            <a:off x="8214454" y="2248730"/>
            <a:ext cx="45719" cy="1812474"/>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latinLnBrk="0" hangingPunct="0">
              <a:spcBef>
                <a:spcPct val="0"/>
              </a:spcBef>
              <a:spcAft>
                <a:spcPct val="0"/>
              </a:spcAft>
            </a:pPr>
            <a:endParaRPr lang="ko-KR" altLang="en-US">
              <a:solidFill>
                <a:srgbClr val="FFFFFF"/>
              </a:solidFill>
              <a:latin typeface="-윤고딕360"/>
            </a:endParaRPr>
          </a:p>
        </p:txBody>
      </p:sp>
      <p:pic>
        <p:nvPicPr>
          <p:cNvPr id="12" name="그림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876257" y="2419677"/>
            <a:ext cx="1152128" cy="1152128"/>
          </a:xfrm>
          <a:prstGeom prst="rect">
            <a:avLst/>
          </a:prstGeom>
        </p:spPr>
      </p:pic>
    </p:spTree>
    <p:extLst>
      <p:ext uri="{BB962C8B-B14F-4D97-AF65-F5344CB8AC3E}">
        <p14:creationId xmlns:p14="http://schemas.microsoft.com/office/powerpoint/2010/main" val="40591477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슬라이드 번호 개체 틀 5"/>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4488113F-8DA4-4A22-B52E-D54D53844355}"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17749323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5" name="바닥글 개체 틀 4"/>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6" name="슬라이드 번호 개체 틀 5"/>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DE1F1AF4-DAE1-4532-9798-309B580B4059}"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11464071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1219200" y="990600"/>
            <a:ext cx="36576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5029200" y="990600"/>
            <a:ext cx="3657600" cy="5334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6" name="바닥글 개체 틀 5"/>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7" name="슬라이드 번호 개체 틀 6"/>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6B96C5D1-B953-432E-9208-9E52BD20ABA7}"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384383999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8" name="바닥글 개체 틀 7"/>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9" name="슬라이드 번호 개체 틀 8"/>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9EC86BCA-EB44-49DA-BAB1-8178D4D248BD}"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2327775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4" name="바닥글 개체 틀 3"/>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5" name="슬라이드 번호 개체 틀 4"/>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D5C977AF-D88D-4F71-AB91-D54C9B94FFD6}"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1443001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3" name="바닥글 개체 틀 2"/>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4" name="슬라이드 번호 개체 틀 3"/>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A83EB136-D5FB-45A8-8F2E-9FE10A2E39F5}"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4056512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6" name="바닥글 개체 틀 5"/>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7" name="슬라이드 번호 개체 틀 6"/>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826FDDD8-E554-4402-8BFC-BF59D15774BA}"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3181417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6" name="바닥글 개체 틀 5"/>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7" name="슬라이드 번호 개체 틀 6"/>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B0BAA971-75C2-4584-996D-A8D71DD9AE26}"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2065719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5" name="바닥글 개체 틀 4"/>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6" name="슬라이드 번호 개체 틀 5"/>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85FEB156-BA32-4E92-A4FC-E28F79AF6B17}"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2901621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7162800" y="0"/>
            <a:ext cx="1981200" cy="6324600"/>
          </a:xfrm>
          <a:prstGeom prst="rect">
            <a:avLst/>
          </a:prstGeo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1219200" y="0"/>
            <a:ext cx="5791200" cy="6324600"/>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5" name="바닥글 개체 틀 4"/>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6" name="슬라이드 번호 개체 틀 5"/>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A4C56B4B-ECC7-4174-89EB-368A58FFEFBF}"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680077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제목 및 표">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표 개체 틀 2"/>
          <p:cNvSpPr>
            <a:spLocks noGrp="1"/>
          </p:cNvSpPr>
          <p:nvPr>
            <p:ph type="tbl" idx="1"/>
          </p:nvPr>
        </p:nvSpPr>
        <p:spPr>
          <a:xfrm>
            <a:off x="1219200" y="990600"/>
            <a:ext cx="7467600" cy="5334000"/>
          </a:xfrm>
        </p:spPr>
        <p:txBody>
          <a:bodyPr/>
          <a:lstStyle/>
          <a:p>
            <a:r>
              <a:rPr lang="ko-KR" altLang="en-US" smtClean="0"/>
              <a:t>표를 추가하려면 아이콘을 클릭하십시오</a:t>
            </a:r>
            <a:endParaRPr lang="ko-KR" altLang="en-US"/>
          </a:p>
        </p:txBody>
      </p:sp>
      <p:sp>
        <p:nvSpPr>
          <p:cNvPr id="4" name="날짜 개체 틀 3"/>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5" name="바닥글 개체 틀 4"/>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6" name="슬라이드 번호 개체 틀 5"/>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F73DA63A-469E-43EC-9B75-7F7AE72C874E}"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376551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Obj" preserve="1">
  <p:cSld name="제목, 내용 2개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내용 개체 틀 2"/>
          <p:cNvSpPr>
            <a:spLocks noGrp="1"/>
          </p:cNvSpPr>
          <p:nvPr>
            <p:ph sz="quarter" idx="1"/>
          </p:nvPr>
        </p:nvSpPr>
        <p:spPr>
          <a:xfrm>
            <a:off x="1219200" y="990600"/>
            <a:ext cx="3657600" cy="25908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quarter" idx="2"/>
          </p:nvPr>
        </p:nvSpPr>
        <p:spPr>
          <a:xfrm>
            <a:off x="1219200" y="3733800"/>
            <a:ext cx="3657600" cy="25908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내용 개체 틀 4"/>
          <p:cNvSpPr>
            <a:spLocks noGrp="1"/>
          </p:cNvSpPr>
          <p:nvPr>
            <p:ph sz="half" idx="3"/>
          </p:nvPr>
        </p:nvSpPr>
        <p:spPr>
          <a:xfrm>
            <a:off x="5029200" y="990600"/>
            <a:ext cx="3657600" cy="5334000"/>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날짜 개체 틀 5"/>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7" name="바닥글 개체 틀 6"/>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8" name="슬라이드 번호 개체 틀 7"/>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80907EBE-080F-47F9-B1E0-9BB2CACB7B44}"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1133280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제목 및 차트">
    <p:spTree>
      <p:nvGrpSpPr>
        <p:cNvPr id="1" name=""/>
        <p:cNvGrpSpPr/>
        <p:nvPr/>
      </p:nvGrpSpPr>
      <p:grpSpPr>
        <a:xfrm>
          <a:off x="0" y="0"/>
          <a:ext cx="0" cy="0"/>
          <a:chOff x="0" y="0"/>
          <a:chExt cx="0" cy="0"/>
        </a:xfrm>
      </p:grpSpPr>
      <p:sp>
        <p:nvSpPr>
          <p:cNvPr id="2" name="제목 1"/>
          <p:cNvSpPr>
            <a:spLocks noGrp="1"/>
          </p:cNvSpPr>
          <p:nvPr>
            <p:ph type="title"/>
          </p:nvPr>
        </p:nvSpPr>
        <p:spPr>
          <a:xfrm>
            <a:off x="1219200" y="0"/>
            <a:ext cx="7924800" cy="609600"/>
          </a:xfrm>
          <a:prstGeom prst="rect">
            <a:avLst/>
          </a:prstGeom>
        </p:spPr>
        <p:txBody>
          <a:bodyPr/>
          <a:lstStyle/>
          <a:p>
            <a:r>
              <a:rPr lang="ko-KR" altLang="en-US" smtClean="0"/>
              <a:t>마스터 제목 스타일 편집</a:t>
            </a:r>
            <a:endParaRPr lang="ko-KR" altLang="en-US"/>
          </a:p>
        </p:txBody>
      </p:sp>
      <p:sp>
        <p:nvSpPr>
          <p:cNvPr id="3" name="차트 개체 틀 2"/>
          <p:cNvSpPr>
            <a:spLocks noGrp="1"/>
          </p:cNvSpPr>
          <p:nvPr>
            <p:ph type="chart" idx="1"/>
          </p:nvPr>
        </p:nvSpPr>
        <p:spPr>
          <a:xfrm>
            <a:off x="1219200" y="990600"/>
            <a:ext cx="7467600" cy="5334000"/>
          </a:xfrm>
        </p:spPr>
        <p:txBody>
          <a:bodyPr/>
          <a:lstStyle/>
          <a:p>
            <a:r>
              <a:rPr lang="ko-KR" altLang="en-US" smtClean="0"/>
              <a:t>차트를 추가하려면 아이콘을 클릭하십시오</a:t>
            </a:r>
            <a:endParaRPr lang="ko-KR" altLang="en-US"/>
          </a:p>
        </p:txBody>
      </p:sp>
      <p:sp>
        <p:nvSpPr>
          <p:cNvPr id="4" name="날짜 개체 틀 3"/>
          <p:cNvSpPr>
            <a:spLocks noGrp="1"/>
          </p:cNvSpPr>
          <p:nvPr>
            <p:ph type="dt" sz="half" idx="10"/>
          </p:nvPr>
        </p:nvSpPr>
        <p:spPr>
          <a:xfrm>
            <a:off x="323850" y="6445250"/>
            <a:ext cx="2133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www.themegallery.com</a:t>
            </a:r>
          </a:p>
        </p:txBody>
      </p:sp>
      <p:sp>
        <p:nvSpPr>
          <p:cNvPr id="5" name="바닥글 개체 틀 4"/>
          <p:cNvSpPr>
            <a:spLocks noGrp="1"/>
          </p:cNvSpPr>
          <p:nvPr>
            <p:ph type="ftr" sz="quarter" idx="11"/>
          </p:nvPr>
        </p:nvSpPr>
        <p:spPr>
          <a:xfrm>
            <a:off x="5943600" y="6445250"/>
            <a:ext cx="2895600" cy="304800"/>
          </a:xfrm>
          <a:prstGeom prst="rect">
            <a:avLst/>
          </a:prstGeom>
        </p:spPr>
        <p:txBody>
          <a:bodyPr/>
          <a:lstStyle>
            <a:lvl1pPr>
              <a:defRPr/>
            </a:lvl1pPr>
          </a:lstStyle>
          <a:p>
            <a:pPr eaLnBrk="0" fontAlgn="base" latinLnBrk="0" hangingPunct="0">
              <a:spcBef>
                <a:spcPct val="0"/>
              </a:spcBef>
              <a:spcAft>
                <a:spcPct val="0"/>
              </a:spcAft>
            </a:pPr>
            <a:r>
              <a:rPr lang="en-US" altLang="ko-KR">
                <a:solidFill>
                  <a:srgbClr val="2E4F56"/>
                </a:solidFill>
                <a:latin typeface="Times New Roman" pitchFamily="18" charset="0"/>
              </a:rPr>
              <a:t>Company Logo</a:t>
            </a:r>
          </a:p>
        </p:txBody>
      </p:sp>
      <p:sp>
        <p:nvSpPr>
          <p:cNvPr id="6" name="슬라이드 번호 개체 틀 5"/>
          <p:cNvSpPr>
            <a:spLocks noGrp="1"/>
          </p:cNvSpPr>
          <p:nvPr>
            <p:ph type="sldNum" sz="quarter" idx="12"/>
          </p:nvPr>
        </p:nvSpPr>
        <p:spPr>
          <a:xfrm>
            <a:off x="3505200" y="6464300"/>
            <a:ext cx="2133600" cy="304800"/>
          </a:xfrm>
          <a:prstGeom prst="rect">
            <a:avLst/>
          </a:prstGeom>
        </p:spPr>
        <p:txBody>
          <a:bodyPr/>
          <a:lstStyle>
            <a:lvl1pPr>
              <a:defRPr/>
            </a:lvl1pPr>
          </a:lstStyle>
          <a:p>
            <a:pPr eaLnBrk="0" fontAlgn="base" latinLnBrk="0" hangingPunct="0">
              <a:spcBef>
                <a:spcPct val="0"/>
              </a:spcBef>
              <a:spcAft>
                <a:spcPct val="0"/>
              </a:spcAft>
            </a:pPr>
            <a:fld id="{5C9A96D5-9539-45AB-ACF1-0CC04FEC0CE2}" type="slidenum">
              <a:rPr lang="ko-KR" altLang="en-US">
                <a:solidFill>
                  <a:srgbClr val="2E4F56"/>
                </a:solidFill>
                <a:latin typeface="Times New Roman" pitchFamily="18" charset="0"/>
              </a:rPr>
              <a:pPr eaLnBrk="0" fontAlgn="base" latinLnBrk="0" hangingPunct="0">
                <a:spcBef>
                  <a:spcPct val="0"/>
                </a:spcBef>
                <a:spcAft>
                  <a:spcPct val="0"/>
                </a:spcAft>
              </a:pPr>
              <a:t>‹#›</a:t>
            </a:fld>
            <a:endParaRPr lang="en-US" altLang="ko-KR">
              <a:solidFill>
                <a:srgbClr val="2E4F56"/>
              </a:solidFill>
              <a:latin typeface="Times New Roman" pitchFamily="18" charset="0"/>
            </a:endParaRPr>
          </a:p>
        </p:txBody>
      </p:sp>
    </p:spTree>
    <p:extLst>
      <p:ext uri="{BB962C8B-B14F-4D97-AF65-F5344CB8AC3E}">
        <p14:creationId xmlns:p14="http://schemas.microsoft.com/office/powerpoint/2010/main" val="1268214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10" name="Rectangle 22"/>
          <p:cNvSpPr>
            <a:spLocks noGrp="1" noChangeArrowheads="1"/>
          </p:cNvSpPr>
          <p:nvPr>
            <p:ph type="body" idx="1"/>
          </p:nvPr>
        </p:nvSpPr>
        <p:spPr bwMode="auto">
          <a:xfrm>
            <a:off x="1219200" y="990600"/>
            <a:ext cx="74676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ko-KR" smtClean="0"/>
          </a:p>
        </p:txBody>
      </p:sp>
      <p:sp>
        <p:nvSpPr>
          <p:cNvPr id="10" name="직사각형 9"/>
          <p:cNvSpPr/>
          <p:nvPr userDrawn="1"/>
        </p:nvSpPr>
        <p:spPr>
          <a:xfrm>
            <a:off x="107504" y="116632"/>
            <a:ext cx="8900526" cy="6444235"/>
          </a:xfrm>
          <a:prstGeom prst="rect">
            <a:avLst/>
          </a:prstGeom>
          <a:no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latinLnBrk="0" hangingPunct="0">
              <a:spcBef>
                <a:spcPct val="0"/>
              </a:spcBef>
              <a:spcAft>
                <a:spcPct val="0"/>
              </a:spcAft>
            </a:pPr>
            <a:endParaRPr lang="ko-KR" altLang="en-US">
              <a:solidFill>
                <a:srgbClr val="FFFFFF"/>
              </a:solidFill>
              <a:latin typeface="Times New Roman" pitchFamily="18" charset="0"/>
              <a:cs typeface="Times New Roman" pitchFamily="18" charset="0"/>
            </a:endParaRPr>
          </a:p>
        </p:txBody>
      </p:sp>
      <p:pic>
        <p:nvPicPr>
          <p:cNvPr id="11" name="그림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79512" y="260648"/>
            <a:ext cx="895672" cy="895672"/>
          </a:xfrm>
          <a:prstGeom prst="rect">
            <a:avLst/>
          </a:prstGeom>
        </p:spPr>
      </p:pic>
      <p:cxnSp>
        <p:nvCxnSpPr>
          <p:cNvPr id="12" name="직선 연결선 11"/>
          <p:cNvCxnSpPr/>
          <p:nvPr userDrawn="1"/>
        </p:nvCxnSpPr>
        <p:spPr>
          <a:xfrm>
            <a:off x="1075184" y="836712"/>
            <a:ext cx="8068816" cy="0"/>
          </a:xfrm>
          <a:prstGeom prst="line">
            <a:avLst/>
          </a:prstGeom>
          <a:ln>
            <a:gradFill flip="none" rotWithShape="1">
              <a:gsLst>
                <a:gs pos="0">
                  <a:srgbClr val="E9002D"/>
                </a:gs>
                <a:gs pos="100000">
                  <a:schemeClr val="bg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
        <p:nvSpPr>
          <p:cNvPr id="13" name="직사각형 12"/>
          <p:cNvSpPr/>
          <p:nvPr userDrawn="1"/>
        </p:nvSpPr>
        <p:spPr>
          <a:xfrm>
            <a:off x="0" y="6525344"/>
            <a:ext cx="9144000" cy="332656"/>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latinLnBrk="0" hangingPunct="0">
              <a:spcBef>
                <a:spcPct val="0"/>
              </a:spcBef>
              <a:spcAft>
                <a:spcPct val="0"/>
              </a:spcAft>
            </a:pPr>
            <a:endParaRPr lang="ko-KR" altLang="en-US">
              <a:solidFill>
                <a:srgbClr val="FFFFFF"/>
              </a:solidFill>
              <a:latin typeface="-윤고딕360"/>
            </a:endParaRPr>
          </a:p>
        </p:txBody>
      </p:sp>
    </p:spTree>
    <p:extLst>
      <p:ext uri="{BB962C8B-B14F-4D97-AF65-F5344CB8AC3E}">
        <p14:creationId xmlns:p14="http://schemas.microsoft.com/office/powerpoint/2010/main" val="35487783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iming>
    <p:tnLst>
      <p:par>
        <p:cTn id="1" dur="indefinite" restart="never" nodeType="tmRoot"/>
      </p:par>
    </p:tnLst>
  </p:timing>
  <p:hf sldNum="0" hdr="0"/>
  <p:txStyles>
    <p:titleStyle>
      <a:lvl1pPr algn="l" rtl="0" eaLnBrk="1" fontAlgn="base" latinLnBrk="1" hangingPunct="1">
        <a:spcBef>
          <a:spcPct val="0"/>
        </a:spcBef>
        <a:spcAft>
          <a:spcPct val="0"/>
        </a:spcAft>
        <a:defRPr sz="2800" b="1">
          <a:solidFill>
            <a:schemeClr val="bg1"/>
          </a:solidFill>
          <a:latin typeface="+mj-lt"/>
          <a:ea typeface="+mj-ea"/>
          <a:cs typeface="+mj-cs"/>
        </a:defRPr>
      </a:lvl1pPr>
      <a:lvl2pPr algn="l" rtl="0" eaLnBrk="1" fontAlgn="base" latinLnBrk="1" hangingPunct="1">
        <a:spcBef>
          <a:spcPct val="0"/>
        </a:spcBef>
        <a:spcAft>
          <a:spcPct val="0"/>
        </a:spcAft>
        <a:defRPr sz="2800" b="1">
          <a:solidFill>
            <a:schemeClr val="bg1"/>
          </a:solidFill>
          <a:latin typeface="Verdana" pitchFamily="34" charset="0"/>
        </a:defRPr>
      </a:lvl2pPr>
      <a:lvl3pPr algn="l" rtl="0" eaLnBrk="1" fontAlgn="base" latinLnBrk="1" hangingPunct="1">
        <a:spcBef>
          <a:spcPct val="0"/>
        </a:spcBef>
        <a:spcAft>
          <a:spcPct val="0"/>
        </a:spcAft>
        <a:defRPr sz="2800" b="1">
          <a:solidFill>
            <a:schemeClr val="bg1"/>
          </a:solidFill>
          <a:latin typeface="Verdana" pitchFamily="34" charset="0"/>
        </a:defRPr>
      </a:lvl3pPr>
      <a:lvl4pPr algn="l" rtl="0" eaLnBrk="1" fontAlgn="base" latinLnBrk="1" hangingPunct="1">
        <a:spcBef>
          <a:spcPct val="0"/>
        </a:spcBef>
        <a:spcAft>
          <a:spcPct val="0"/>
        </a:spcAft>
        <a:defRPr sz="2800" b="1">
          <a:solidFill>
            <a:schemeClr val="bg1"/>
          </a:solidFill>
          <a:latin typeface="Verdana" pitchFamily="34" charset="0"/>
        </a:defRPr>
      </a:lvl4pPr>
      <a:lvl5pPr algn="l" rtl="0" eaLnBrk="1" fontAlgn="base" latinLnBrk="1" hangingPunct="1">
        <a:spcBef>
          <a:spcPct val="0"/>
        </a:spcBef>
        <a:spcAft>
          <a:spcPct val="0"/>
        </a:spcAft>
        <a:defRPr sz="2800" b="1">
          <a:solidFill>
            <a:schemeClr val="bg1"/>
          </a:solidFill>
          <a:latin typeface="Verdana" pitchFamily="34" charset="0"/>
        </a:defRPr>
      </a:lvl5pPr>
      <a:lvl6pPr marL="457200" algn="l" rtl="0" eaLnBrk="1" fontAlgn="base" latinLnBrk="1" hangingPunct="1">
        <a:spcBef>
          <a:spcPct val="0"/>
        </a:spcBef>
        <a:spcAft>
          <a:spcPct val="0"/>
        </a:spcAft>
        <a:defRPr sz="2800" b="1">
          <a:solidFill>
            <a:schemeClr val="bg1"/>
          </a:solidFill>
          <a:latin typeface="Verdana" pitchFamily="34" charset="0"/>
        </a:defRPr>
      </a:lvl6pPr>
      <a:lvl7pPr marL="914400" algn="l" rtl="0" eaLnBrk="1" fontAlgn="base" latinLnBrk="1" hangingPunct="1">
        <a:spcBef>
          <a:spcPct val="0"/>
        </a:spcBef>
        <a:spcAft>
          <a:spcPct val="0"/>
        </a:spcAft>
        <a:defRPr sz="2800" b="1">
          <a:solidFill>
            <a:schemeClr val="bg1"/>
          </a:solidFill>
          <a:latin typeface="Verdana" pitchFamily="34" charset="0"/>
        </a:defRPr>
      </a:lvl7pPr>
      <a:lvl8pPr marL="1371600" algn="l" rtl="0" eaLnBrk="1" fontAlgn="base" latinLnBrk="1" hangingPunct="1">
        <a:spcBef>
          <a:spcPct val="0"/>
        </a:spcBef>
        <a:spcAft>
          <a:spcPct val="0"/>
        </a:spcAft>
        <a:defRPr sz="2800" b="1">
          <a:solidFill>
            <a:schemeClr val="bg1"/>
          </a:solidFill>
          <a:latin typeface="Verdana" pitchFamily="34" charset="0"/>
        </a:defRPr>
      </a:lvl8pPr>
      <a:lvl9pPr marL="1828800" algn="l" rtl="0" eaLnBrk="1" fontAlgn="base" latinLnBrk="1" hangingPunct="1">
        <a:spcBef>
          <a:spcPct val="0"/>
        </a:spcBef>
        <a:spcAft>
          <a:spcPct val="0"/>
        </a:spcAft>
        <a:defRPr sz="2800" b="1">
          <a:solidFill>
            <a:schemeClr val="bg1"/>
          </a:solidFill>
          <a:latin typeface="Verdana" pitchFamily="34" charset="0"/>
        </a:defRPr>
      </a:lvl9pPr>
    </p:titleStyle>
    <p:bodyStyle>
      <a:lvl1pPr marL="342900" indent="-342900" algn="l" rtl="0" eaLnBrk="1" fontAlgn="base" latinLnBrk="1" hangingPunct="1">
        <a:spcBef>
          <a:spcPct val="20000"/>
        </a:spcBef>
        <a:spcAft>
          <a:spcPct val="0"/>
        </a:spcAft>
        <a:buClr>
          <a:schemeClr val="accent1"/>
        </a:buClr>
        <a:buChar char="•"/>
        <a:defRPr sz="2800" b="1">
          <a:solidFill>
            <a:schemeClr val="accent1"/>
          </a:solidFill>
          <a:latin typeface="+mn-lt"/>
          <a:ea typeface="+mn-ea"/>
          <a:cs typeface="+mn-cs"/>
        </a:defRPr>
      </a:lvl1pPr>
      <a:lvl2pPr marL="742950" indent="-285750" algn="l" rtl="0" eaLnBrk="1" fontAlgn="base" latinLnBrk="1" hangingPunct="1">
        <a:spcBef>
          <a:spcPct val="20000"/>
        </a:spcBef>
        <a:spcAft>
          <a:spcPct val="0"/>
        </a:spcAft>
        <a:buClr>
          <a:schemeClr val="tx1"/>
        </a:buClr>
        <a:buChar char="•"/>
        <a:defRPr sz="2400">
          <a:solidFill>
            <a:schemeClr val="tx2"/>
          </a:solidFill>
          <a:latin typeface="+mn-lt"/>
        </a:defRPr>
      </a:lvl2pPr>
      <a:lvl3pPr marL="1143000" indent="-228600" algn="l" rtl="0" eaLnBrk="1" fontAlgn="base" latinLnBrk="1" hangingPunct="1">
        <a:spcBef>
          <a:spcPct val="20000"/>
        </a:spcBef>
        <a:spcAft>
          <a:spcPct val="0"/>
        </a:spcAft>
        <a:buClr>
          <a:schemeClr val="folHlink"/>
        </a:buClr>
        <a:buChar char="•"/>
        <a:defRPr sz="2400">
          <a:solidFill>
            <a:schemeClr val="tx1"/>
          </a:solidFill>
          <a:latin typeface="+mn-lt"/>
        </a:defRPr>
      </a:lvl3pPr>
      <a:lvl4pPr marL="1600200" indent="-228600" algn="l" rtl="0" eaLnBrk="1" fontAlgn="base" latinLnBrk="1"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latinLnBrk="1" hangingPunct="1">
        <a:spcBef>
          <a:spcPct val="20000"/>
        </a:spcBef>
        <a:spcAft>
          <a:spcPct val="0"/>
        </a:spcAft>
        <a:buClr>
          <a:schemeClr val="hlink"/>
        </a:buClr>
        <a:buChar char="•"/>
        <a:defRPr sz="2000">
          <a:solidFill>
            <a:schemeClr val="tx1"/>
          </a:solidFill>
          <a:latin typeface="+mn-lt"/>
        </a:defRPr>
      </a:lvl5pPr>
      <a:lvl6pPr marL="2514600" indent="-228600" algn="l" rtl="0" eaLnBrk="1" fontAlgn="base" latinLnBrk="1" hangingPunct="1">
        <a:spcBef>
          <a:spcPct val="20000"/>
        </a:spcBef>
        <a:spcAft>
          <a:spcPct val="0"/>
        </a:spcAft>
        <a:buClr>
          <a:schemeClr val="hlink"/>
        </a:buClr>
        <a:buChar char="•"/>
        <a:defRPr sz="2000">
          <a:solidFill>
            <a:schemeClr val="tx1"/>
          </a:solidFill>
          <a:latin typeface="+mn-lt"/>
        </a:defRPr>
      </a:lvl6pPr>
      <a:lvl7pPr marL="2971800" indent="-228600" algn="l" rtl="0" eaLnBrk="1" fontAlgn="base" latinLnBrk="1" hangingPunct="1">
        <a:spcBef>
          <a:spcPct val="20000"/>
        </a:spcBef>
        <a:spcAft>
          <a:spcPct val="0"/>
        </a:spcAft>
        <a:buClr>
          <a:schemeClr val="hlink"/>
        </a:buClr>
        <a:buChar char="•"/>
        <a:defRPr sz="2000">
          <a:solidFill>
            <a:schemeClr val="tx1"/>
          </a:solidFill>
          <a:latin typeface="+mn-lt"/>
        </a:defRPr>
      </a:lvl7pPr>
      <a:lvl8pPr marL="3429000" indent="-228600" algn="l" rtl="0" eaLnBrk="1" fontAlgn="base" latinLnBrk="1" hangingPunct="1">
        <a:spcBef>
          <a:spcPct val="20000"/>
        </a:spcBef>
        <a:spcAft>
          <a:spcPct val="0"/>
        </a:spcAft>
        <a:buClr>
          <a:schemeClr val="hlink"/>
        </a:buClr>
        <a:buChar char="•"/>
        <a:defRPr sz="2000">
          <a:solidFill>
            <a:schemeClr val="tx1"/>
          </a:solidFill>
          <a:latin typeface="+mn-lt"/>
        </a:defRPr>
      </a:lvl8pPr>
      <a:lvl9pPr marL="3886200" indent="-228600" algn="l" rtl="0" eaLnBrk="1" fontAlgn="base" latinLnBrk="1" hangingPunct="1">
        <a:spcBef>
          <a:spcPct val="20000"/>
        </a:spcBef>
        <a:spcAft>
          <a:spcPct val="0"/>
        </a:spcAft>
        <a:buClr>
          <a:schemeClr val="hlink"/>
        </a:buClr>
        <a:buChar char="•"/>
        <a:defRPr sz="2000">
          <a:solidFill>
            <a:schemeClr val="tx1"/>
          </a:solidFill>
          <a:latin typeface="+mn-lt"/>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File:Nl_bone_scan2.jpg"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79512" y="902867"/>
            <a:ext cx="8856984" cy="1684604"/>
          </a:xfrm>
        </p:spPr>
        <p:txBody>
          <a:bodyPr anchor="ctr"/>
          <a:lstStyle/>
          <a:p>
            <a:r>
              <a:rPr lang="en-US" altLang="ko-KR" sz="2800" u="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Monitoring </a:t>
            </a:r>
            <a:r>
              <a:rPr lang="en-US" altLang="ko-KR" sz="2800" u="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of metastatic bone tumor using by near infrared </a:t>
            </a:r>
            <a:r>
              <a:rPr lang="en-US" altLang="ko-KR" sz="2800" u="none" dirty="0" err="1">
                <a:ln w="13462">
                  <a:solidFill>
                    <a:schemeClr val="bg1"/>
                  </a:solidFill>
                  <a:prstDash val="solid"/>
                </a:ln>
                <a:solidFill>
                  <a:schemeClr val="tx1">
                    <a:lumMod val="85000"/>
                    <a:lumOff val="15000"/>
                  </a:schemeClr>
                </a:solidFill>
                <a:effectLst>
                  <a:outerShdw dist="38100" dir="2700000" algn="bl" rotWithShape="0">
                    <a:schemeClr val="accent5"/>
                  </a:outerShdw>
                </a:effectLst>
              </a:rPr>
              <a:t>fluorometric</a:t>
            </a:r>
            <a:r>
              <a:rPr lang="en-US" altLang="ko-KR" sz="2800" u="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imaging system on mouse xenograft model</a:t>
            </a:r>
            <a:endParaRPr lang="en-US" altLang="ko-KR" sz="2800" u="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Rockwell Extra Bold" panose="02060903040505020403" pitchFamily="18" charset="0"/>
              <a:ea typeface="굴림" charset="-127"/>
              <a:cs typeface="Times New Roman" panose="02020603050405020304" pitchFamily="18" charset="0"/>
            </a:endParaRPr>
          </a:p>
        </p:txBody>
      </p:sp>
      <p:sp>
        <p:nvSpPr>
          <p:cNvPr id="2" name="부제목 1"/>
          <p:cNvSpPr>
            <a:spLocks noGrp="1"/>
          </p:cNvSpPr>
          <p:nvPr>
            <p:ph type="subTitle" sz="quarter" idx="1"/>
          </p:nvPr>
        </p:nvSpPr>
        <p:spPr>
          <a:xfrm>
            <a:off x="476116" y="3615343"/>
            <a:ext cx="4527932" cy="648072"/>
          </a:xfrm>
        </p:spPr>
        <p:txBody>
          <a:bodyPr anchor="ctr">
            <a:scene3d>
              <a:camera prst="orthographicFront"/>
              <a:lightRig rig="threePt" dir="t"/>
            </a:scene3d>
            <a:sp3d extrusionH="57150">
              <a:bevelT w="38100" h="38100"/>
            </a:sp3d>
          </a:bodyPr>
          <a:lstStyle/>
          <a:p>
            <a:r>
              <a:rPr lang="en-US" altLang="ko-KR" sz="2800" b="1" dirty="0" smtClean="0">
                <a:solidFill>
                  <a:schemeClr val="accent1"/>
                </a:solidFill>
                <a:latin typeface="Times New Roman" panose="02020603050405020304" pitchFamily="18" charset="0"/>
                <a:cs typeface="Times New Roman" panose="02020603050405020304" pitchFamily="18" charset="0"/>
              </a:rPr>
              <a:t>Wonbong Lim. </a:t>
            </a:r>
            <a:r>
              <a:rPr lang="en-US" altLang="ko-KR" sz="2800" b="1" dirty="0">
                <a:solidFill>
                  <a:schemeClr val="accent1"/>
                </a:solidFill>
                <a:latin typeface="Times New Roman" panose="02020603050405020304" pitchFamily="18" charset="0"/>
                <a:cs typeface="Times New Roman" panose="02020603050405020304" pitchFamily="18" charset="0"/>
              </a:rPr>
              <a:t>PhD</a:t>
            </a:r>
            <a:r>
              <a:rPr lang="en-US" altLang="ko-KR" sz="2800" b="1" dirty="0" smtClean="0">
                <a:solidFill>
                  <a:schemeClr val="accent1"/>
                </a:solidFill>
                <a:latin typeface="Times New Roman" panose="02020603050405020304" pitchFamily="18" charset="0"/>
                <a:cs typeface="Times New Roman" panose="02020603050405020304" pitchFamily="18" charset="0"/>
              </a:rPr>
              <a:t>.</a:t>
            </a:r>
            <a:endParaRPr lang="en-US" altLang="ko-KR" sz="2800" b="1" dirty="0">
              <a:solidFill>
                <a:schemeClr val="accent1"/>
              </a:solidFill>
              <a:latin typeface="Times New Roman" panose="02020603050405020304" pitchFamily="18" charset="0"/>
              <a:cs typeface="Times New Roman" panose="02020603050405020304" pitchFamily="18" charset="0"/>
            </a:endParaRPr>
          </a:p>
        </p:txBody>
      </p:sp>
      <p:sp>
        <p:nvSpPr>
          <p:cNvPr id="8" name="부제목 1"/>
          <p:cNvSpPr txBox="1">
            <a:spLocks/>
          </p:cNvSpPr>
          <p:nvPr/>
        </p:nvSpPr>
        <p:spPr bwMode="white">
          <a:xfrm>
            <a:off x="3923928" y="2492896"/>
            <a:ext cx="216024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cene3d>
              <a:camera prst="orthographicFront"/>
              <a:lightRig rig="threePt" dir="t"/>
            </a:scene3d>
            <a:sp3d extrusionH="57150">
              <a:bevelT w="38100" h="38100"/>
            </a:sp3d>
          </a:bodyPr>
          <a:lstStyle>
            <a:lvl1pPr marL="0" indent="0" algn="l" rtl="0" eaLnBrk="1" fontAlgn="base" latinLnBrk="1" hangingPunct="1">
              <a:spcBef>
                <a:spcPct val="20000"/>
              </a:spcBef>
              <a:spcAft>
                <a:spcPct val="0"/>
              </a:spcAft>
              <a:buClr>
                <a:schemeClr val="accent1"/>
              </a:buClr>
              <a:buFontTx/>
              <a:buNone/>
              <a:defRPr sz="2400" b="0">
                <a:solidFill>
                  <a:schemeClr val="bg1"/>
                </a:solidFill>
                <a:latin typeface="+mn-lt"/>
                <a:ea typeface="+mn-ea"/>
                <a:cs typeface="+mn-cs"/>
              </a:defRPr>
            </a:lvl1pPr>
            <a:lvl2pPr marL="742950" indent="-285750" algn="l" rtl="0" eaLnBrk="1" fontAlgn="base" latinLnBrk="1" hangingPunct="1">
              <a:spcBef>
                <a:spcPct val="20000"/>
              </a:spcBef>
              <a:spcAft>
                <a:spcPct val="0"/>
              </a:spcAft>
              <a:buClr>
                <a:schemeClr val="tx1"/>
              </a:buClr>
              <a:buChar char="•"/>
              <a:defRPr sz="2400">
                <a:solidFill>
                  <a:schemeClr val="tx2"/>
                </a:solidFill>
                <a:latin typeface="+mn-lt"/>
              </a:defRPr>
            </a:lvl2pPr>
            <a:lvl3pPr marL="1143000" indent="-228600" algn="l" rtl="0" eaLnBrk="1" fontAlgn="base" latinLnBrk="1" hangingPunct="1">
              <a:spcBef>
                <a:spcPct val="20000"/>
              </a:spcBef>
              <a:spcAft>
                <a:spcPct val="0"/>
              </a:spcAft>
              <a:buClr>
                <a:schemeClr val="folHlink"/>
              </a:buClr>
              <a:buChar char="•"/>
              <a:defRPr sz="2400">
                <a:solidFill>
                  <a:schemeClr val="tx1"/>
                </a:solidFill>
                <a:latin typeface="+mn-lt"/>
              </a:defRPr>
            </a:lvl3pPr>
            <a:lvl4pPr marL="1600200" indent="-228600" algn="l" rtl="0" eaLnBrk="1" fontAlgn="base" latinLnBrk="1" hangingPunct="1">
              <a:spcBef>
                <a:spcPct val="20000"/>
              </a:spcBef>
              <a:spcAft>
                <a:spcPct val="0"/>
              </a:spcAft>
              <a:buClr>
                <a:schemeClr val="tx1"/>
              </a:buClr>
              <a:buChar char="•"/>
              <a:defRPr sz="2000">
                <a:solidFill>
                  <a:schemeClr val="tx1"/>
                </a:solidFill>
                <a:latin typeface="+mn-lt"/>
              </a:defRPr>
            </a:lvl4pPr>
            <a:lvl5pPr marL="2057400" indent="-228600" algn="l" rtl="0" eaLnBrk="1" fontAlgn="base" latinLnBrk="1" hangingPunct="1">
              <a:spcBef>
                <a:spcPct val="20000"/>
              </a:spcBef>
              <a:spcAft>
                <a:spcPct val="0"/>
              </a:spcAft>
              <a:buClr>
                <a:schemeClr val="hlink"/>
              </a:buClr>
              <a:buChar char="•"/>
              <a:defRPr sz="2000">
                <a:solidFill>
                  <a:schemeClr val="tx1"/>
                </a:solidFill>
                <a:latin typeface="+mn-lt"/>
              </a:defRPr>
            </a:lvl5pPr>
            <a:lvl6pPr marL="2514600" indent="-228600" algn="l" rtl="0" eaLnBrk="1" fontAlgn="base" latinLnBrk="1" hangingPunct="1">
              <a:spcBef>
                <a:spcPct val="20000"/>
              </a:spcBef>
              <a:spcAft>
                <a:spcPct val="0"/>
              </a:spcAft>
              <a:buClr>
                <a:schemeClr val="hlink"/>
              </a:buClr>
              <a:buChar char="•"/>
              <a:defRPr sz="2000">
                <a:solidFill>
                  <a:schemeClr val="tx1"/>
                </a:solidFill>
                <a:latin typeface="+mn-lt"/>
              </a:defRPr>
            </a:lvl6pPr>
            <a:lvl7pPr marL="2971800" indent="-228600" algn="l" rtl="0" eaLnBrk="1" fontAlgn="base" latinLnBrk="1" hangingPunct="1">
              <a:spcBef>
                <a:spcPct val="20000"/>
              </a:spcBef>
              <a:spcAft>
                <a:spcPct val="0"/>
              </a:spcAft>
              <a:buClr>
                <a:schemeClr val="hlink"/>
              </a:buClr>
              <a:buChar char="•"/>
              <a:defRPr sz="2000">
                <a:solidFill>
                  <a:schemeClr val="tx1"/>
                </a:solidFill>
                <a:latin typeface="+mn-lt"/>
              </a:defRPr>
            </a:lvl7pPr>
            <a:lvl8pPr marL="3429000" indent="-228600" algn="l" rtl="0" eaLnBrk="1" fontAlgn="base" latinLnBrk="1" hangingPunct="1">
              <a:spcBef>
                <a:spcPct val="20000"/>
              </a:spcBef>
              <a:spcAft>
                <a:spcPct val="0"/>
              </a:spcAft>
              <a:buClr>
                <a:schemeClr val="hlink"/>
              </a:buClr>
              <a:buChar char="•"/>
              <a:defRPr sz="2000">
                <a:solidFill>
                  <a:schemeClr val="tx1"/>
                </a:solidFill>
                <a:latin typeface="+mn-lt"/>
              </a:defRPr>
            </a:lvl8pPr>
            <a:lvl9pPr marL="3886200" indent="-228600" algn="l" rtl="0" eaLnBrk="1" fontAlgn="base" latinLnBrk="1" hangingPunct="1">
              <a:spcBef>
                <a:spcPct val="20000"/>
              </a:spcBef>
              <a:spcAft>
                <a:spcPct val="0"/>
              </a:spcAft>
              <a:buClr>
                <a:schemeClr val="hlink"/>
              </a:buClr>
              <a:buChar char="•"/>
              <a:defRPr sz="2000">
                <a:solidFill>
                  <a:schemeClr val="tx1"/>
                </a:solidFill>
                <a:latin typeface="+mn-lt"/>
              </a:defRPr>
            </a:lvl9pPr>
          </a:lstStyle>
          <a:p>
            <a:pPr>
              <a:buClr>
                <a:srgbClr val="419366"/>
              </a:buClr>
            </a:pPr>
            <a:r>
              <a:rPr lang="en-US" altLang="ko-KR" sz="2000" b="1" kern="0" dirty="0" smtClean="0">
                <a:solidFill>
                  <a:srgbClr val="92D050"/>
                </a:solidFill>
                <a:latin typeface="Times New Roman" panose="02020603050405020304" pitchFamily="18" charset="0"/>
                <a:cs typeface="Times New Roman" panose="02020603050405020304" pitchFamily="18" charset="0"/>
              </a:rPr>
              <a:t>2017. </a:t>
            </a:r>
            <a:r>
              <a:rPr lang="en-US" altLang="ko-KR" sz="2000" b="1" kern="0" dirty="0" smtClean="0">
                <a:solidFill>
                  <a:srgbClr val="92D050"/>
                </a:solidFill>
                <a:latin typeface="Times New Roman" panose="02020603050405020304" pitchFamily="18" charset="0"/>
                <a:cs typeface="Times New Roman" panose="02020603050405020304" pitchFamily="18" charset="0"/>
              </a:rPr>
              <a:t>12</a:t>
            </a:r>
            <a:endParaRPr lang="en-US" altLang="ko-KR" sz="2000" b="1" kern="0" dirty="0" smtClean="0">
              <a:solidFill>
                <a:srgbClr val="92D050"/>
              </a:solidFill>
              <a:latin typeface="Times New Roman" panose="02020603050405020304" pitchFamily="18" charset="0"/>
              <a:ea typeface="Adobe Fan Heiti Std B" pitchFamily="34" charset="-128"/>
              <a:cs typeface="Times New Roman" panose="02020603050405020304" pitchFamily="18" charset="0"/>
            </a:endParaRPr>
          </a:p>
        </p:txBody>
      </p:sp>
      <p:sp>
        <p:nvSpPr>
          <p:cNvPr id="4" name="직사각형 3"/>
          <p:cNvSpPr/>
          <p:nvPr/>
        </p:nvSpPr>
        <p:spPr>
          <a:xfrm>
            <a:off x="4608004" y="3354604"/>
            <a:ext cx="4572000" cy="1169551"/>
          </a:xfrm>
          <a:prstGeom prst="rect">
            <a:avLst/>
          </a:prstGeom>
        </p:spPr>
        <p:txBody>
          <a:bodyPr>
            <a:spAutoFit/>
          </a:bodyPr>
          <a:lstStyle/>
          <a:p>
            <a:r>
              <a:rPr lang="en-US" altLang="ko-KR" sz="1400" b="1" dirty="0" smtClean="0">
                <a:solidFill>
                  <a:schemeClr val="accent1"/>
                </a:solidFill>
                <a:latin typeface="Times New Roman" panose="02020603050405020304" pitchFamily="18" charset="0"/>
                <a:cs typeface="Times New Roman" panose="02020603050405020304" pitchFamily="18" charset="0"/>
              </a:rPr>
              <a:t>Department </a:t>
            </a:r>
            <a:r>
              <a:rPr lang="en-US" altLang="ko-KR" sz="1400" b="1" dirty="0">
                <a:solidFill>
                  <a:schemeClr val="accent1"/>
                </a:solidFill>
                <a:latin typeface="Times New Roman" panose="02020603050405020304" pitchFamily="18" charset="0"/>
                <a:cs typeface="Times New Roman" panose="02020603050405020304" pitchFamily="18" charset="0"/>
              </a:rPr>
              <a:t>of Premedical Science, College of Medicine, </a:t>
            </a:r>
            <a:r>
              <a:rPr lang="en-US" altLang="ko-KR" sz="1400" b="1" dirty="0" err="1">
                <a:solidFill>
                  <a:schemeClr val="accent1"/>
                </a:solidFill>
                <a:latin typeface="Times New Roman" panose="02020603050405020304" pitchFamily="18" charset="0"/>
                <a:cs typeface="Times New Roman" panose="02020603050405020304" pitchFamily="18" charset="0"/>
              </a:rPr>
              <a:t>Chosun</a:t>
            </a:r>
            <a:r>
              <a:rPr lang="en-US" altLang="ko-KR" sz="1400" b="1" dirty="0">
                <a:solidFill>
                  <a:schemeClr val="accent1"/>
                </a:solidFill>
                <a:latin typeface="Times New Roman" panose="02020603050405020304" pitchFamily="18" charset="0"/>
                <a:cs typeface="Times New Roman" panose="02020603050405020304" pitchFamily="18" charset="0"/>
              </a:rPr>
              <a:t> University, Dong-</a:t>
            </a:r>
            <a:r>
              <a:rPr lang="en-US" altLang="ko-KR" sz="1400" b="1" dirty="0" err="1">
                <a:solidFill>
                  <a:schemeClr val="accent1"/>
                </a:solidFill>
                <a:latin typeface="Times New Roman" panose="02020603050405020304" pitchFamily="18" charset="0"/>
                <a:cs typeface="Times New Roman" panose="02020603050405020304" pitchFamily="18" charset="0"/>
              </a:rPr>
              <a:t>Gu</a:t>
            </a:r>
            <a:r>
              <a:rPr lang="en-US" altLang="ko-KR" sz="1400" b="1" dirty="0">
                <a:solidFill>
                  <a:schemeClr val="accent1"/>
                </a:solidFill>
                <a:latin typeface="Times New Roman" panose="02020603050405020304" pitchFamily="18" charset="0"/>
                <a:cs typeface="Times New Roman" panose="02020603050405020304" pitchFamily="18" charset="0"/>
              </a:rPr>
              <a:t>, </a:t>
            </a:r>
            <a:r>
              <a:rPr lang="en-US" altLang="ko-KR" sz="1400" b="1" dirty="0" err="1">
                <a:solidFill>
                  <a:schemeClr val="accent1"/>
                </a:solidFill>
                <a:latin typeface="Times New Roman" panose="02020603050405020304" pitchFamily="18" charset="0"/>
                <a:cs typeface="Times New Roman" panose="02020603050405020304" pitchFamily="18" charset="0"/>
              </a:rPr>
              <a:t>Gwangju</a:t>
            </a:r>
            <a:r>
              <a:rPr lang="en-US" altLang="ko-KR" sz="1400" b="1" dirty="0">
                <a:solidFill>
                  <a:schemeClr val="accent1"/>
                </a:solidFill>
                <a:latin typeface="Times New Roman" panose="02020603050405020304" pitchFamily="18" charset="0"/>
                <a:cs typeface="Times New Roman" panose="02020603050405020304" pitchFamily="18" charset="0"/>
              </a:rPr>
              <a:t>, </a:t>
            </a:r>
            <a:r>
              <a:rPr lang="en-US" altLang="ko-KR" sz="1400" b="1" dirty="0" smtClean="0">
                <a:solidFill>
                  <a:schemeClr val="accent1"/>
                </a:solidFill>
                <a:latin typeface="Times New Roman" panose="02020603050405020304" pitchFamily="18" charset="0"/>
                <a:cs typeface="Times New Roman" panose="02020603050405020304" pitchFamily="18" charset="0"/>
              </a:rPr>
              <a:t>Korea</a:t>
            </a:r>
          </a:p>
          <a:p>
            <a:endParaRPr lang="en-US" altLang="ko-KR" sz="1400" b="1" dirty="0">
              <a:solidFill>
                <a:schemeClr val="accent1"/>
              </a:solidFill>
              <a:latin typeface="Times New Roman" panose="02020603050405020304" pitchFamily="18" charset="0"/>
              <a:cs typeface="Times New Roman" panose="02020603050405020304" pitchFamily="18" charset="0"/>
            </a:endParaRPr>
          </a:p>
          <a:p>
            <a:r>
              <a:rPr lang="en-US" altLang="ko-KR" sz="1400" b="1" dirty="0" smtClean="0">
                <a:solidFill>
                  <a:schemeClr val="accent1"/>
                </a:solidFill>
                <a:latin typeface="Times New Roman" panose="02020603050405020304" pitchFamily="18" charset="0"/>
                <a:cs typeface="Times New Roman" panose="02020603050405020304" pitchFamily="18" charset="0"/>
              </a:rPr>
              <a:t>Lab. </a:t>
            </a:r>
            <a:r>
              <a:rPr lang="en-US" altLang="ko-KR" sz="1400" b="1" dirty="0">
                <a:solidFill>
                  <a:schemeClr val="accent1"/>
                </a:solidFill>
                <a:latin typeface="Times New Roman" panose="02020603050405020304" pitchFamily="18" charset="0"/>
                <a:cs typeface="Times New Roman" panose="02020603050405020304" pitchFamily="18" charset="0"/>
              </a:rPr>
              <a:t>of </a:t>
            </a:r>
            <a:r>
              <a:rPr lang="en-US" altLang="ko-KR" sz="1400" b="1" dirty="0" err="1">
                <a:solidFill>
                  <a:schemeClr val="accent1"/>
                </a:solidFill>
                <a:latin typeface="Times New Roman" panose="02020603050405020304" pitchFamily="18" charset="0"/>
                <a:cs typeface="Times New Roman" panose="02020603050405020304" pitchFamily="18" charset="0"/>
              </a:rPr>
              <a:t>Orthopaedic</a:t>
            </a:r>
            <a:r>
              <a:rPr lang="en-US" altLang="ko-KR" sz="1400" b="1" dirty="0">
                <a:solidFill>
                  <a:schemeClr val="accent1"/>
                </a:solidFill>
                <a:latin typeface="Times New Roman" panose="02020603050405020304" pitchFamily="18" charset="0"/>
                <a:cs typeface="Times New Roman" panose="02020603050405020304" pitchFamily="18" charset="0"/>
              </a:rPr>
              <a:t> Surgery, </a:t>
            </a:r>
            <a:r>
              <a:rPr lang="en-US" altLang="ko-KR" sz="1400" b="1" dirty="0" err="1">
                <a:solidFill>
                  <a:schemeClr val="accent1"/>
                </a:solidFill>
                <a:latin typeface="Times New Roman" panose="02020603050405020304" pitchFamily="18" charset="0"/>
                <a:cs typeface="Times New Roman" panose="02020603050405020304" pitchFamily="18" charset="0"/>
              </a:rPr>
              <a:t>Chosun</a:t>
            </a:r>
            <a:r>
              <a:rPr lang="en-US" altLang="ko-KR" sz="1400" b="1" dirty="0">
                <a:solidFill>
                  <a:schemeClr val="accent1"/>
                </a:solidFill>
                <a:latin typeface="Times New Roman" panose="02020603050405020304" pitchFamily="18" charset="0"/>
                <a:cs typeface="Times New Roman" panose="02020603050405020304" pitchFamily="18" charset="0"/>
              </a:rPr>
              <a:t> University Hospital, Dong-</a:t>
            </a:r>
            <a:r>
              <a:rPr lang="en-US" altLang="ko-KR" sz="1400" b="1" dirty="0" err="1">
                <a:solidFill>
                  <a:schemeClr val="accent1"/>
                </a:solidFill>
                <a:latin typeface="Times New Roman" panose="02020603050405020304" pitchFamily="18" charset="0"/>
                <a:cs typeface="Times New Roman" panose="02020603050405020304" pitchFamily="18" charset="0"/>
              </a:rPr>
              <a:t>Gu</a:t>
            </a:r>
            <a:r>
              <a:rPr lang="en-US" altLang="ko-KR" sz="1400" b="1" dirty="0">
                <a:solidFill>
                  <a:schemeClr val="accent1"/>
                </a:solidFill>
                <a:latin typeface="Times New Roman" panose="02020603050405020304" pitchFamily="18" charset="0"/>
                <a:cs typeface="Times New Roman" panose="02020603050405020304" pitchFamily="18" charset="0"/>
              </a:rPr>
              <a:t>, </a:t>
            </a:r>
            <a:r>
              <a:rPr lang="en-US" altLang="ko-KR" sz="1400" b="1" dirty="0" err="1">
                <a:solidFill>
                  <a:schemeClr val="accent1"/>
                </a:solidFill>
                <a:latin typeface="Times New Roman" panose="02020603050405020304" pitchFamily="18" charset="0"/>
                <a:cs typeface="Times New Roman" panose="02020603050405020304" pitchFamily="18" charset="0"/>
              </a:rPr>
              <a:t>Gwangju</a:t>
            </a:r>
            <a:r>
              <a:rPr lang="en-US" altLang="ko-KR" sz="1400" b="1" dirty="0">
                <a:solidFill>
                  <a:schemeClr val="accent1"/>
                </a:solidFill>
                <a:latin typeface="Times New Roman" panose="02020603050405020304" pitchFamily="18" charset="0"/>
                <a:cs typeface="Times New Roman" panose="02020603050405020304" pitchFamily="18" charset="0"/>
              </a:rPr>
              <a:t>, Korea</a:t>
            </a:r>
          </a:p>
        </p:txBody>
      </p:sp>
      <p:pic>
        <p:nvPicPr>
          <p:cNvPr id="7" name="그림 6"/>
          <p:cNvPicPr>
            <a:picLocks noChangeAspect="1"/>
          </p:cNvPicPr>
          <p:nvPr/>
        </p:nvPicPr>
        <p:blipFill>
          <a:blip r:embed="rId3"/>
          <a:stretch>
            <a:fillRect/>
          </a:stretch>
        </p:blipFill>
        <p:spPr>
          <a:xfrm>
            <a:off x="8229600" y="153342"/>
            <a:ext cx="742030" cy="749525"/>
          </a:xfrm>
          <a:prstGeom prst="rect">
            <a:avLst/>
          </a:prstGeom>
        </p:spPr>
      </p:pic>
      <p:pic>
        <p:nvPicPr>
          <p:cNvPr id="9" name="그림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100994"/>
            <a:ext cx="988054" cy="987324"/>
          </a:xfrm>
          <a:prstGeom prst="rect">
            <a:avLst/>
          </a:prstGeom>
        </p:spPr>
      </p:pic>
    </p:spTree>
    <p:extLst>
      <p:ext uri="{BB962C8B-B14F-4D97-AF65-F5344CB8AC3E}">
        <p14:creationId xmlns:p14="http://schemas.microsoft.com/office/powerpoint/2010/main" val="29909473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그림 19"/>
          <p:cNvPicPr>
            <a:picLocks noChangeAspect="1"/>
          </p:cNvPicPr>
          <p:nvPr/>
        </p:nvPicPr>
        <p:blipFill>
          <a:blip r:embed="rId3"/>
          <a:stretch>
            <a:fillRect/>
          </a:stretch>
        </p:blipFill>
        <p:spPr>
          <a:xfrm>
            <a:off x="8412480" y="174364"/>
            <a:ext cx="548640" cy="554182"/>
          </a:xfrm>
          <a:prstGeom prst="rect">
            <a:avLst/>
          </a:prstGeom>
        </p:spPr>
      </p:pic>
      <p:sp>
        <p:nvSpPr>
          <p:cNvPr id="21" name="TextBox 20"/>
          <p:cNvSpPr txBox="1"/>
          <p:nvPr/>
        </p:nvSpPr>
        <p:spPr>
          <a:xfrm>
            <a:off x="896992" y="221940"/>
            <a:ext cx="2410212"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Introduction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3075" name="_x243057304" descr="EMB00001aa8100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1163521"/>
            <a:ext cx="1393825" cy="2574925"/>
          </a:xfrm>
          <a:prstGeom prst="rect">
            <a:avLst/>
          </a:prstGeom>
          <a:noFill/>
          <a:extLst>
            <a:ext uri="{909E8E84-426E-40DD-AFC4-6F175D3DCCD1}">
              <a14:hiddenFill xmlns:a14="http://schemas.microsoft.com/office/drawing/2010/main">
                <a:solidFill>
                  <a:srgbClr val="FFFFFF"/>
                </a:solidFill>
              </a14:hiddenFill>
            </a:ext>
          </a:extLst>
        </p:spPr>
      </p:pic>
      <p:pic>
        <p:nvPicPr>
          <p:cNvPr id="3077" name="_x243057384" descr="EMB00001aa810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476" y="1163521"/>
            <a:ext cx="1658938" cy="2552700"/>
          </a:xfrm>
          <a:prstGeom prst="rect">
            <a:avLst/>
          </a:prstGeom>
          <a:noFill/>
          <a:extLst>
            <a:ext uri="{909E8E84-426E-40DD-AFC4-6F175D3DCCD1}">
              <a14:hiddenFill xmlns:a14="http://schemas.microsoft.com/office/drawing/2010/main">
                <a:solidFill>
                  <a:srgbClr val="FFFFFF"/>
                </a:solidFill>
              </a14:hiddenFill>
            </a:ext>
          </a:extLst>
        </p:spPr>
      </p:pic>
      <p:sp>
        <p:nvSpPr>
          <p:cNvPr id="24" name="직사각형 23"/>
          <p:cNvSpPr/>
          <p:nvPr/>
        </p:nvSpPr>
        <p:spPr>
          <a:xfrm>
            <a:off x="696912" y="1028655"/>
            <a:ext cx="4707255" cy="2677656"/>
          </a:xfrm>
          <a:prstGeom prst="rect">
            <a:avLst/>
          </a:prstGeom>
        </p:spPr>
        <p:txBody>
          <a:bodyPr wrap="square">
            <a:spAutoFit/>
          </a:bodyPr>
          <a:lstStyle/>
          <a:p>
            <a:pPr marL="285750" indent="-285750" algn="just" latinLnBrk="0">
              <a:lnSpc>
                <a:spcPct val="150000"/>
              </a:lnSpc>
              <a:spcAft>
                <a:spcPts val="0"/>
              </a:spcAft>
              <a:buFont typeface="Arial" panose="020B0604020202020204" pitchFamily="34" charset="0"/>
              <a:buChar char="•"/>
            </a:pPr>
            <a:r>
              <a:rPr lang="en-US" altLang="ko-KR" sz="1600" kern="100" dirty="0">
                <a:latin typeface="Times New Roman" panose="02020603050405020304" pitchFamily="18" charset="0"/>
                <a:ea typeface="맑은 고딕" panose="020B0503020000020004" pitchFamily="50" charset="-127"/>
                <a:cs typeface="Times New Roman" panose="02020603050405020304" pitchFamily="18" charset="0"/>
              </a:rPr>
              <a:t>Prostate cancer is the most common cancer among men. </a:t>
            </a:r>
          </a:p>
          <a:p>
            <a:pPr marL="285750" indent="-285750" algn="just" latinLnBrk="0">
              <a:lnSpc>
                <a:spcPct val="150000"/>
              </a:lnSpc>
              <a:spcAft>
                <a:spcPts val="0"/>
              </a:spcAft>
              <a:buFont typeface="Arial" panose="020B0604020202020204" pitchFamily="34" charset="0"/>
              <a:buChar char="•"/>
            </a:pPr>
            <a:r>
              <a:rPr lang="en-US" altLang="ko-KR" sz="1600" kern="100" dirty="0" smtClean="0">
                <a:latin typeface="Times New Roman" panose="02020603050405020304" pitchFamily="18" charset="0"/>
                <a:ea typeface="맑은 고딕" panose="020B0503020000020004" pitchFamily="50" charset="-127"/>
                <a:cs typeface="Times New Roman" panose="02020603050405020304" pitchFamily="18" charset="0"/>
              </a:rPr>
              <a:t>The </a:t>
            </a:r>
            <a:r>
              <a:rPr lang="en-US" altLang="ko-KR" sz="1600" kern="100" dirty="0">
                <a:latin typeface="Times New Roman" panose="02020603050405020304" pitchFamily="18" charset="0"/>
                <a:ea typeface="맑은 고딕" panose="020B0503020000020004" pitchFamily="50" charset="-127"/>
                <a:cs typeface="Times New Roman" panose="02020603050405020304" pitchFamily="18" charset="0"/>
              </a:rPr>
              <a:t>mortality from this disease results mostly from the metastasis of tumor cells to secondary sites, particularly bone. </a:t>
            </a:r>
            <a:r>
              <a:rPr lang="en-US" altLang="ko-KR" sz="1600" b="1" kern="100" dirty="0">
                <a:solidFill>
                  <a:srgbClr val="FF0000"/>
                </a:solidFill>
                <a:latin typeface="Times New Roman" panose="02020603050405020304" pitchFamily="18" charset="0"/>
                <a:ea typeface="맑은 고딕" panose="020B0503020000020004" pitchFamily="50" charset="-127"/>
                <a:cs typeface="Times New Roman" panose="02020603050405020304" pitchFamily="18" charset="0"/>
              </a:rPr>
              <a:t>Prostate cancer metastasizes to the bone with high frequency, causing significant morbidity and mortality. </a:t>
            </a:r>
            <a:endParaRPr lang="en-US" altLang="ko-KR" sz="1600" b="1" kern="100" dirty="0" smtClean="0">
              <a:solidFill>
                <a:srgbClr val="FF0000"/>
              </a:solidFill>
              <a:latin typeface="Times New Roman" panose="02020603050405020304" pitchFamily="18" charset="0"/>
              <a:ea typeface="맑은 고딕" panose="020B0503020000020004" pitchFamily="50" charset="-127"/>
              <a:cs typeface="Times New Roman" panose="02020603050405020304" pitchFamily="18" charset="0"/>
            </a:endParaRPr>
          </a:p>
        </p:txBody>
      </p:sp>
      <p:sp>
        <p:nvSpPr>
          <p:cNvPr id="25" name="직사각형 24"/>
          <p:cNvSpPr/>
          <p:nvPr/>
        </p:nvSpPr>
        <p:spPr>
          <a:xfrm>
            <a:off x="696912" y="4173421"/>
            <a:ext cx="7777401" cy="1894108"/>
          </a:xfrm>
          <a:prstGeom prst="rect">
            <a:avLst/>
          </a:prstGeom>
        </p:spPr>
        <p:txBody>
          <a:bodyPr wrap="square">
            <a:spAutoFit/>
          </a:bodyPr>
          <a:lstStyle/>
          <a:p>
            <a:pPr marL="285750" indent="-285750" algn="just" latinLnBrk="0">
              <a:lnSpc>
                <a:spcPct val="150000"/>
              </a:lnSpc>
              <a:spcAft>
                <a:spcPts val="0"/>
              </a:spcAft>
              <a:buFont typeface="Arial" panose="020B0604020202020204" pitchFamily="34" charset="0"/>
              <a:buChar char="•"/>
            </a:pPr>
            <a:r>
              <a:rPr lang="en-US" altLang="ko-KR" sz="1600" kern="100" dirty="0" smtClean="0">
                <a:latin typeface="Times New Roman" panose="02020603050405020304" pitchFamily="18" charset="0"/>
                <a:ea typeface="맑은 고딕" panose="020B0503020000020004" pitchFamily="50" charset="-127"/>
                <a:cs typeface="Times New Roman" panose="02020603050405020304" pitchFamily="18" charset="0"/>
              </a:rPr>
              <a:t>Jacobs </a:t>
            </a:r>
            <a:r>
              <a:rPr lang="en-US" altLang="ko-KR" sz="1600" kern="100" dirty="0">
                <a:latin typeface="Times New Roman" panose="02020603050405020304" pitchFamily="18" charset="0"/>
                <a:ea typeface="맑은 고딕" panose="020B0503020000020004" pitchFamily="50" charset="-127"/>
                <a:cs typeface="Times New Roman" panose="02020603050405020304" pitchFamily="18" charset="0"/>
              </a:rPr>
              <a:t>reported that 80% of men with prostate cancer had bone metastases at autopsy. A more recent rapid autopsy study also reported that </a:t>
            </a:r>
            <a:r>
              <a:rPr lang="en-US" altLang="ko-KR" sz="1600" kern="100" dirty="0" smtClean="0">
                <a:latin typeface="Times New Roman" panose="02020603050405020304" pitchFamily="18" charset="0"/>
                <a:ea typeface="맑은 고딕" panose="020B0503020000020004" pitchFamily="50" charset="-127"/>
                <a:cs typeface="Times New Roman" panose="02020603050405020304" pitchFamily="18" charset="0"/>
              </a:rPr>
              <a:t>80</a:t>
            </a:r>
            <a:r>
              <a:rPr lang="en-US" altLang="ko-KR" sz="1600" kern="100" dirty="0">
                <a:latin typeface="Times New Roman" panose="02020603050405020304" pitchFamily="18" charset="0"/>
                <a:ea typeface="맑은 고딕" panose="020B0503020000020004" pitchFamily="50" charset="-127"/>
                <a:cs typeface="Times New Roman" panose="02020603050405020304" pitchFamily="18" charset="0"/>
              </a:rPr>
              <a:t>% of patients who die from prostate cancer have metastases in bone, further confirming the prevalence of bone metastasis in prostate cancer. </a:t>
            </a:r>
            <a:r>
              <a:rPr lang="en-US" altLang="ko-KR" sz="1600" b="1" kern="100" dirty="0">
                <a:solidFill>
                  <a:srgbClr val="FF0000"/>
                </a:solidFill>
                <a:latin typeface="Times New Roman" panose="02020603050405020304" pitchFamily="18" charset="0"/>
                <a:ea typeface="맑은 고딕" panose="020B0503020000020004" pitchFamily="50" charset="-127"/>
                <a:cs typeface="Times New Roman" panose="02020603050405020304" pitchFamily="18" charset="0"/>
              </a:rPr>
              <a:t>Delineating the biological basis of the proclivity of prostate cancer cells for bone may lead to strategies to prevent or treat prostate cancer metastasis. </a:t>
            </a:r>
            <a:endParaRPr lang="ko-KR" altLang="ko-KR" sz="1600" b="1" kern="100" dirty="0">
              <a:solidFill>
                <a:srgbClr val="FF0000"/>
              </a:solidFill>
              <a:latin typeface="맑은 고딕" panose="020B0503020000020004" pitchFamily="50" charset="-127"/>
              <a:ea typeface="맑은 고딕" panose="020B0503020000020004" pitchFamily="50" charset="-127"/>
              <a:cs typeface="Times New Roman" panose="02020603050405020304" pitchFamily="18" charset="0"/>
            </a:endParaRPr>
          </a:p>
        </p:txBody>
      </p:sp>
    </p:spTree>
    <p:extLst>
      <p:ext uri="{BB962C8B-B14F-4D97-AF65-F5344CB8AC3E}">
        <p14:creationId xmlns:p14="http://schemas.microsoft.com/office/powerpoint/2010/main" val="32887460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8412480" y="174364"/>
            <a:ext cx="548640" cy="554182"/>
          </a:xfrm>
          <a:prstGeom prst="rect">
            <a:avLst/>
          </a:prstGeom>
        </p:spPr>
      </p:pic>
      <p:sp>
        <p:nvSpPr>
          <p:cNvPr id="5" name="TextBox 4"/>
          <p:cNvSpPr txBox="1"/>
          <p:nvPr/>
        </p:nvSpPr>
        <p:spPr>
          <a:xfrm>
            <a:off x="896992" y="221940"/>
            <a:ext cx="2410212"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Introduction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6" name="직사각형 5"/>
          <p:cNvSpPr/>
          <p:nvPr/>
        </p:nvSpPr>
        <p:spPr>
          <a:xfrm>
            <a:off x="543697" y="1532728"/>
            <a:ext cx="6116595" cy="3000821"/>
          </a:xfrm>
          <a:prstGeom prst="rect">
            <a:avLst/>
          </a:prstGeom>
        </p:spPr>
        <p:txBody>
          <a:bodyPr wrap="square">
            <a:spAutoFit/>
          </a:bodyPr>
          <a:lstStyle/>
          <a:p>
            <a:pPr algn="just">
              <a:lnSpc>
                <a:spcPct val="150000"/>
              </a:lnSpc>
            </a:pPr>
            <a:r>
              <a:rPr lang="en-US" altLang="ko-KR" dirty="0"/>
              <a:t>A bone scan or bone scintigraphy is a nuclear medicine imaging technique of the bone. It can help diagnose a number of bone conditions, including; cancer of the bone or metastasis, location of bone inflammation and fractures (that may not be visible in traditional X-ray images), and bone </a:t>
            </a:r>
            <a:r>
              <a:rPr lang="en-US" altLang="ko-KR" dirty="0" smtClean="0"/>
              <a:t>infection. </a:t>
            </a:r>
            <a:endParaRPr lang="en-US" altLang="ko-KR" dirty="0"/>
          </a:p>
        </p:txBody>
      </p:sp>
      <p:pic>
        <p:nvPicPr>
          <p:cNvPr id="1026" name="Picture 2" descr="Nl bone scan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5100" y="1320793"/>
            <a:ext cx="1683418" cy="3288277"/>
          </a:xfrm>
          <a:prstGeom prst="rect">
            <a:avLst/>
          </a:prstGeom>
          <a:noFill/>
          <a:extLst>
            <a:ext uri="{909E8E84-426E-40DD-AFC4-6F175D3DCCD1}">
              <a14:hiddenFill xmlns:a14="http://schemas.microsoft.com/office/drawing/2010/main">
                <a:solidFill>
                  <a:srgbClr val="FFFFFF"/>
                </a:solidFill>
              </a14:hiddenFill>
            </a:ext>
          </a:extLst>
        </p:spPr>
      </p:pic>
      <p:sp>
        <p:nvSpPr>
          <p:cNvPr id="7" name="직사각형 6"/>
          <p:cNvSpPr/>
          <p:nvPr/>
        </p:nvSpPr>
        <p:spPr>
          <a:xfrm>
            <a:off x="543697" y="4721887"/>
            <a:ext cx="7994821" cy="1338828"/>
          </a:xfrm>
          <a:prstGeom prst="rect">
            <a:avLst/>
          </a:prstGeom>
        </p:spPr>
        <p:txBody>
          <a:bodyPr wrap="square">
            <a:spAutoFit/>
          </a:bodyPr>
          <a:lstStyle/>
          <a:p>
            <a:pPr algn="just">
              <a:lnSpc>
                <a:spcPct val="150000"/>
              </a:lnSpc>
            </a:pPr>
            <a:r>
              <a:rPr lang="en-US" altLang="ko-KR" dirty="0"/>
              <a:t>However</a:t>
            </a:r>
            <a:r>
              <a:rPr lang="en-US" altLang="ko-KR" dirty="0">
                <a:solidFill>
                  <a:srgbClr val="FF0000"/>
                </a:solidFill>
              </a:rPr>
              <a:t>, it would be fail to find cancer which has spread to the bones</a:t>
            </a:r>
            <a:r>
              <a:rPr lang="en-US" altLang="ko-KR" dirty="0"/>
              <a:t> and it takes harder time detecting metastases that are purely </a:t>
            </a:r>
            <a:r>
              <a:rPr lang="en-US" altLang="ko-KR" dirty="0">
                <a:solidFill>
                  <a:srgbClr val="FF0000"/>
                </a:solidFill>
              </a:rPr>
              <a:t>osteolytic </a:t>
            </a:r>
            <a:r>
              <a:rPr lang="en-US" altLang="ko-KR" dirty="0" smtClean="0">
                <a:solidFill>
                  <a:srgbClr val="FF0000"/>
                </a:solidFill>
              </a:rPr>
              <a:t>tumor</a:t>
            </a:r>
            <a:r>
              <a:rPr lang="en-US" altLang="ko-KR" dirty="0" smtClean="0"/>
              <a:t>. </a:t>
            </a:r>
            <a:endParaRPr lang="ko-KR" altLang="en-US" dirty="0"/>
          </a:p>
        </p:txBody>
      </p:sp>
    </p:spTree>
    <p:extLst>
      <p:ext uri="{BB962C8B-B14F-4D97-AF65-F5344CB8AC3E}">
        <p14:creationId xmlns:p14="http://schemas.microsoft.com/office/powerpoint/2010/main" val="13088009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6992" y="221940"/>
            <a:ext cx="2410212"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Introduction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6" name="직사각형 5"/>
          <p:cNvSpPr/>
          <p:nvPr/>
        </p:nvSpPr>
        <p:spPr>
          <a:xfrm>
            <a:off x="440776" y="1020440"/>
            <a:ext cx="7982467" cy="1754326"/>
          </a:xfrm>
          <a:prstGeom prst="rect">
            <a:avLst/>
          </a:prstGeom>
        </p:spPr>
        <p:txBody>
          <a:bodyPr wrap="square">
            <a:spAutoFit/>
          </a:bodyPr>
          <a:lstStyle/>
          <a:p>
            <a:pPr algn="just">
              <a:lnSpc>
                <a:spcPct val="150000"/>
              </a:lnSpc>
            </a:pPr>
            <a:r>
              <a:rPr lang="en-US" altLang="ko-KR" dirty="0"/>
              <a:t>In response to this unmet clinical need, optical imaging provides real-time visualization of the surgical field especially when combined with near-infrared (NIR) fluorophores, allowing intraoperative image-guided surgery. </a:t>
            </a:r>
            <a:endParaRPr lang="ko-KR" altLang="en-US" dirty="0"/>
          </a:p>
        </p:txBody>
      </p:sp>
      <p:sp>
        <p:nvSpPr>
          <p:cNvPr id="8" name="직사각형 7"/>
          <p:cNvSpPr/>
          <p:nvPr/>
        </p:nvSpPr>
        <p:spPr>
          <a:xfrm>
            <a:off x="500307" y="2956309"/>
            <a:ext cx="4572000" cy="2944781"/>
          </a:xfrm>
          <a:prstGeom prst="rect">
            <a:avLst/>
          </a:prstGeom>
        </p:spPr>
        <p:txBody>
          <a:bodyPr>
            <a:spAutoFit/>
          </a:bodyPr>
          <a:lstStyle/>
          <a:p>
            <a:pPr algn="just">
              <a:lnSpc>
                <a:spcPct val="150000"/>
              </a:lnSpc>
            </a:pPr>
            <a:r>
              <a:rPr lang="en-US" altLang="ko-KR" dirty="0"/>
              <a:t>Especially, bone-tissue targeting NIR fluorophore which was introduced in 2001, required the covalent conjugation of a bisphosphonate or other bone-targeting ligand to an NIR fluorophore, creating a bifunctional molecule for biomedical imaging</a:t>
            </a:r>
            <a:endParaRPr lang="ko-KR" altLang="en-US" dirty="0"/>
          </a:p>
        </p:txBody>
      </p:sp>
      <p:pic>
        <p:nvPicPr>
          <p:cNvPr id="9" name="그림 8"/>
          <p:cNvPicPr>
            <a:picLocks noChangeAspect="1"/>
          </p:cNvPicPr>
          <p:nvPr/>
        </p:nvPicPr>
        <p:blipFill>
          <a:blip r:embed="rId2"/>
          <a:stretch>
            <a:fillRect/>
          </a:stretch>
        </p:blipFill>
        <p:spPr>
          <a:xfrm>
            <a:off x="5484271" y="2292008"/>
            <a:ext cx="2992466" cy="1896645"/>
          </a:xfrm>
          <a:prstGeom prst="rect">
            <a:avLst/>
          </a:prstGeom>
        </p:spPr>
      </p:pic>
      <p:sp>
        <p:nvSpPr>
          <p:cNvPr id="10" name="직사각형 9"/>
          <p:cNvSpPr/>
          <p:nvPr/>
        </p:nvSpPr>
        <p:spPr bwMode="auto">
          <a:xfrm>
            <a:off x="5496628" y="3374007"/>
            <a:ext cx="743248" cy="409955"/>
          </a:xfrm>
          <a:prstGeom prst="rect">
            <a:avLst/>
          </a:prstGeom>
          <a:noFill/>
          <a:ln w="47625">
            <a:solidFill>
              <a:srgbClr val="FF0000"/>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Times New Roman" pitchFamily="18" charset="0"/>
            </a:endParaRPr>
          </a:p>
        </p:txBody>
      </p:sp>
      <p:sp>
        <p:nvSpPr>
          <p:cNvPr id="11" name="직사각형 10"/>
          <p:cNvSpPr/>
          <p:nvPr/>
        </p:nvSpPr>
        <p:spPr bwMode="auto">
          <a:xfrm>
            <a:off x="7633522" y="3366429"/>
            <a:ext cx="743248" cy="409955"/>
          </a:xfrm>
          <a:prstGeom prst="rect">
            <a:avLst/>
          </a:prstGeom>
          <a:noFill/>
          <a:ln w="47625">
            <a:solidFill>
              <a:srgbClr val="FF0000"/>
            </a:solidFill>
            <a:headEnd type="none" w="med" len="med"/>
            <a:tailEnd type="none" w="med" len="med"/>
          </a:ln>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Times New Roman" pitchFamily="18" charset="0"/>
            </a:endParaRPr>
          </a:p>
        </p:txBody>
      </p:sp>
      <p:pic>
        <p:nvPicPr>
          <p:cNvPr id="12" name="그림 11"/>
          <p:cNvPicPr>
            <a:picLocks noChangeAspect="1"/>
          </p:cNvPicPr>
          <p:nvPr/>
        </p:nvPicPr>
        <p:blipFill>
          <a:blip r:embed="rId3"/>
          <a:stretch>
            <a:fillRect/>
          </a:stretch>
        </p:blipFill>
        <p:spPr>
          <a:xfrm>
            <a:off x="5424608" y="4213654"/>
            <a:ext cx="3052129" cy="2172060"/>
          </a:xfrm>
          <a:prstGeom prst="rect">
            <a:avLst/>
          </a:prstGeom>
        </p:spPr>
      </p:pic>
      <p:sp>
        <p:nvSpPr>
          <p:cNvPr id="13" name="직사각형 12"/>
          <p:cNvSpPr/>
          <p:nvPr/>
        </p:nvSpPr>
        <p:spPr>
          <a:xfrm>
            <a:off x="533103" y="5935070"/>
            <a:ext cx="4963525" cy="276999"/>
          </a:xfrm>
          <a:prstGeom prst="rect">
            <a:avLst/>
          </a:prstGeom>
        </p:spPr>
        <p:txBody>
          <a:bodyPr wrap="square">
            <a:spAutoFit/>
          </a:bodyPr>
          <a:lstStyle/>
          <a:p>
            <a:r>
              <a:rPr lang="en-US" altLang="ko-KR" sz="1200" dirty="0">
                <a:latin typeface="Times New Roman" panose="02020603050405020304" pitchFamily="18" charset="0"/>
                <a:ea typeface="맑은 고딕" panose="020B0503020000020004" pitchFamily="50" charset="-127"/>
              </a:rPr>
              <a:t>Hyun, H. et al</a:t>
            </a:r>
            <a:r>
              <a:rPr lang="en-US" altLang="ko-KR" sz="1200" dirty="0" smtClean="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Angew</a:t>
            </a:r>
            <a:r>
              <a:rPr lang="en-US" altLang="ko-KR" sz="1200" dirty="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Chem</a:t>
            </a:r>
            <a:r>
              <a:rPr lang="en-US" altLang="ko-KR" sz="1200" dirty="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Int</a:t>
            </a:r>
            <a:r>
              <a:rPr lang="en-US" altLang="ko-KR" sz="1200" dirty="0">
                <a:latin typeface="Times New Roman" panose="02020603050405020304" pitchFamily="18" charset="0"/>
                <a:ea typeface="맑은 고딕" panose="020B0503020000020004" pitchFamily="50" charset="-127"/>
              </a:rPr>
              <a:t> Ed </a:t>
            </a:r>
            <a:r>
              <a:rPr lang="en-US" altLang="ko-KR" sz="1200" dirty="0" err="1">
                <a:latin typeface="Times New Roman" panose="02020603050405020304" pitchFamily="18" charset="0"/>
                <a:ea typeface="맑은 고딕" panose="020B0503020000020004" pitchFamily="50" charset="-127"/>
              </a:rPr>
              <a:t>Engl</a:t>
            </a:r>
            <a:r>
              <a:rPr lang="en-US" altLang="ko-KR" sz="1200" dirty="0">
                <a:latin typeface="Times New Roman" panose="02020603050405020304" pitchFamily="18" charset="0"/>
                <a:ea typeface="맑은 고딕" panose="020B0503020000020004" pitchFamily="50" charset="-127"/>
              </a:rPr>
              <a:t> </a:t>
            </a:r>
            <a:r>
              <a:rPr lang="en-US" altLang="ko-KR" sz="1200" dirty="0" smtClean="0">
                <a:latin typeface="Times New Roman" panose="02020603050405020304" pitchFamily="18" charset="0"/>
                <a:ea typeface="맑은 고딕" panose="020B0503020000020004" pitchFamily="50" charset="-127"/>
              </a:rPr>
              <a:t>53 (2014</a:t>
            </a:r>
            <a:r>
              <a:rPr lang="en-US" altLang="ko-KR" sz="1200" dirty="0">
                <a:latin typeface="Times New Roman" panose="02020603050405020304" pitchFamily="18" charset="0"/>
                <a:ea typeface="맑은 고딕" panose="020B0503020000020004" pitchFamily="50" charset="-127"/>
              </a:rPr>
              <a:t>).</a:t>
            </a:r>
            <a:endParaRPr lang="ko-KR" altLang="en-US" sz="1200" dirty="0"/>
          </a:p>
        </p:txBody>
      </p:sp>
    </p:spTree>
    <p:extLst>
      <p:ext uri="{BB962C8B-B14F-4D97-AF65-F5344CB8AC3E}">
        <p14:creationId xmlns:p14="http://schemas.microsoft.com/office/powerpoint/2010/main" val="31025238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1828800" y="1141108"/>
            <a:ext cx="5313995" cy="4829385"/>
          </a:xfrm>
          <a:prstGeom prst="rect">
            <a:avLst/>
          </a:prstGeom>
        </p:spPr>
      </p:pic>
      <p:sp>
        <p:nvSpPr>
          <p:cNvPr id="5" name="TextBox 4"/>
          <p:cNvSpPr txBox="1"/>
          <p:nvPr/>
        </p:nvSpPr>
        <p:spPr>
          <a:xfrm>
            <a:off x="896992" y="221940"/>
            <a:ext cx="2410212"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Introduction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6" name="직사각형 5"/>
          <p:cNvSpPr/>
          <p:nvPr/>
        </p:nvSpPr>
        <p:spPr>
          <a:xfrm>
            <a:off x="5580233" y="6166386"/>
            <a:ext cx="3563767" cy="276999"/>
          </a:xfrm>
          <a:prstGeom prst="rect">
            <a:avLst/>
          </a:prstGeom>
        </p:spPr>
        <p:txBody>
          <a:bodyPr wrap="square">
            <a:spAutoFit/>
          </a:bodyPr>
          <a:lstStyle/>
          <a:p>
            <a:r>
              <a:rPr lang="en-US" altLang="ko-KR" sz="1200" dirty="0">
                <a:latin typeface="Times New Roman" panose="02020603050405020304" pitchFamily="18" charset="0"/>
                <a:ea typeface="맑은 고딕" panose="020B0503020000020004" pitchFamily="50" charset="-127"/>
              </a:rPr>
              <a:t>Hyun, H. et al</a:t>
            </a:r>
            <a:r>
              <a:rPr lang="en-US" altLang="ko-KR" sz="1200" dirty="0" smtClean="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Angew</a:t>
            </a:r>
            <a:r>
              <a:rPr lang="en-US" altLang="ko-KR" sz="1200" dirty="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Chem</a:t>
            </a:r>
            <a:r>
              <a:rPr lang="en-US" altLang="ko-KR" sz="1200" dirty="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Int</a:t>
            </a:r>
            <a:r>
              <a:rPr lang="en-US" altLang="ko-KR" sz="1200" dirty="0">
                <a:latin typeface="Times New Roman" panose="02020603050405020304" pitchFamily="18" charset="0"/>
                <a:ea typeface="맑은 고딕" panose="020B0503020000020004" pitchFamily="50" charset="-127"/>
              </a:rPr>
              <a:t> Ed </a:t>
            </a:r>
            <a:r>
              <a:rPr lang="en-US" altLang="ko-KR" sz="1200" dirty="0" err="1">
                <a:latin typeface="Times New Roman" panose="02020603050405020304" pitchFamily="18" charset="0"/>
                <a:ea typeface="맑은 고딕" panose="020B0503020000020004" pitchFamily="50" charset="-127"/>
              </a:rPr>
              <a:t>Engl</a:t>
            </a:r>
            <a:r>
              <a:rPr lang="en-US" altLang="ko-KR" sz="1200" dirty="0">
                <a:latin typeface="Times New Roman" panose="02020603050405020304" pitchFamily="18" charset="0"/>
                <a:ea typeface="맑은 고딕" panose="020B0503020000020004" pitchFamily="50" charset="-127"/>
              </a:rPr>
              <a:t> </a:t>
            </a:r>
            <a:r>
              <a:rPr lang="en-US" altLang="ko-KR" sz="1200" dirty="0" smtClean="0">
                <a:latin typeface="Times New Roman" panose="02020603050405020304" pitchFamily="18" charset="0"/>
                <a:ea typeface="맑은 고딕" panose="020B0503020000020004" pitchFamily="50" charset="-127"/>
              </a:rPr>
              <a:t>53 (2014</a:t>
            </a:r>
            <a:r>
              <a:rPr lang="en-US" altLang="ko-KR" sz="1200" dirty="0">
                <a:latin typeface="Times New Roman" panose="02020603050405020304" pitchFamily="18" charset="0"/>
                <a:ea typeface="맑은 고딕" panose="020B0503020000020004" pitchFamily="50" charset="-127"/>
              </a:rPr>
              <a:t>).</a:t>
            </a:r>
            <a:endParaRPr lang="ko-KR" altLang="en-US" sz="1200" dirty="0"/>
          </a:p>
        </p:txBody>
      </p:sp>
    </p:spTree>
    <p:extLst>
      <p:ext uri="{BB962C8B-B14F-4D97-AF65-F5344CB8AC3E}">
        <p14:creationId xmlns:p14="http://schemas.microsoft.com/office/powerpoint/2010/main" val="31263057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8412480" y="174364"/>
            <a:ext cx="548640" cy="554182"/>
          </a:xfrm>
          <a:prstGeom prst="rect">
            <a:avLst/>
          </a:prstGeom>
        </p:spPr>
      </p:pic>
      <p:sp>
        <p:nvSpPr>
          <p:cNvPr id="5" name="TextBox 4"/>
          <p:cNvSpPr txBox="1"/>
          <p:nvPr/>
        </p:nvSpPr>
        <p:spPr>
          <a:xfrm>
            <a:off x="896992" y="221940"/>
            <a:ext cx="2410212"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Introduction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7" name="그림 6"/>
          <p:cNvPicPr>
            <a:picLocks noChangeAspect="1"/>
          </p:cNvPicPr>
          <p:nvPr/>
        </p:nvPicPr>
        <p:blipFill>
          <a:blip r:embed="rId3"/>
          <a:stretch>
            <a:fillRect/>
          </a:stretch>
        </p:blipFill>
        <p:spPr>
          <a:xfrm>
            <a:off x="671270" y="1640428"/>
            <a:ext cx="7584856" cy="4250341"/>
          </a:xfrm>
          <a:prstGeom prst="rect">
            <a:avLst/>
          </a:prstGeom>
        </p:spPr>
      </p:pic>
      <p:sp>
        <p:nvSpPr>
          <p:cNvPr id="8" name="직사각형 7"/>
          <p:cNvSpPr/>
          <p:nvPr/>
        </p:nvSpPr>
        <p:spPr bwMode="auto">
          <a:xfrm>
            <a:off x="6553450" y="1640427"/>
            <a:ext cx="1541679" cy="4250341"/>
          </a:xfrm>
          <a:prstGeom prst="rect">
            <a:avLst/>
          </a:prstGeom>
          <a:noFill/>
          <a:ln w="857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ko-KR" altLang="en-US" sz="1800" b="0" i="0" u="none" strike="noStrike" cap="none" normalizeH="0" baseline="0" smtClean="0">
              <a:ln>
                <a:noFill/>
              </a:ln>
              <a:solidFill>
                <a:schemeClr val="tx1"/>
              </a:solidFill>
              <a:effectLst/>
              <a:latin typeface="Times New Roman" pitchFamily="18" charset="0"/>
            </a:endParaRPr>
          </a:p>
        </p:txBody>
      </p:sp>
      <p:sp>
        <p:nvSpPr>
          <p:cNvPr id="6" name="직사각형 5"/>
          <p:cNvSpPr/>
          <p:nvPr/>
        </p:nvSpPr>
        <p:spPr>
          <a:xfrm>
            <a:off x="4378962" y="6132293"/>
            <a:ext cx="4963525" cy="276999"/>
          </a:xfrm>
          <a:prstGeom prst="rect">
            <a:avLst/>
          </a:prstGeom>
        </p:spPr>
        <p:txBody>
          <a:bodyPr wrap="square">
            <a:spAutoFit/>
          </a:bodyPr>
          <a:lstStyle/>
          <a:p>
            <a:r>
              <a:rPr lang="en-US" altLang="ko-KR" sz="1200" dirty="0">
                <a:latin typeface="Times New Roman" panose="02020603050405020304" pitchFamily="18" charset="0"/>
                <a:ea typeface="맑은 고딕" panose="020B0503020000020004" pitchFamily="50" charset="-127"/>
              </a:rPr>
              <a:t>Hyun, H. et al</a:t>
            </a:r>
            <a:r>
              <a:rPr lang="en-US" altLang="ko-KR" sz="1200" dirty="0" smtClean="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Angew</a:t>
            </a:r>
            <a:r>
              <a:rPr lang="en-US" altLang="ko-KR" sz="1200" dirty="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Chem</a:t>
            </a:r>
            <a:r>
              <a:rPr lang="en-US" altLang="ko-KR" sz="1200" dirty="0">
                <a:latin typeface="Times New Roman" panose="02020603050405020304" pitchFamily="18" charset="0"/>
                <a:ea typeface="맑은 고딕" panose="020B0503020000020004" pitchFamily="50" charset="-127"/>
              </a:rPr>
              <a:t> </a:t>
            </a:r>
            <a:r>
              <a:rPr lang="en-US" altLang="ko-KR" sz="1200" dirty="0" err="1">
                <a:latin typeface="Times New Roman" panose="02020603050405020304" pitchFamily="18" charset="0"/>
                <a:ea typeface="맑은 고딕" panose="020B0503020000020004" pitchFamily="50" charset="-127"/>
              </a:rPr>
              <a:t>Int</a:t>
            </a:r>
            <a:r>
              <a:rPr lang="en-US" altLang="ko-KR" sz="1200" dirty="0">
                <a:latin typeface="Times New Roman" panose="02020603050405020304" pitchFamily="18" charset="0"/>
                <a:ea typeface="맑은 고딕" panose="020B0503020000020004" pitchFamily="50" charset="-127"/>
              </a:rPr>
              <a:t> Ed </a:t>
            </a:r>
            <a:r>
              <a:rPr lang="en-US" altLang="ko-KR" sz="1200" dirty="0" err="1">
                <a:latin typeface="Times New Roman" panose="02020603050405020304" pitchFamily="18" charset="0"/>
                <a:ea typeface="맑은 고딕" panose="020B0503020000020004" pitchFamily="50" charset="-127"/>
              </a:rPr>
              <a:t>Engl</a:t>
            </a:r>
            <a:r>
              <a:rPr lang="en-US" altLang="ko-KR" sz="1200" dirty="0">
                <a:latin typeface="Times New Roman" panose="02020603050405020304" pitchFamily="18" charset="0"/>
                <a:ea typeface="맑은 고딕" panose="020B0503020000020004" pitchFamily="50" charset="-127"/>
              </a:rPr>
              <a:t> </a:t>
            </a:r>
            <a:r>
              <a:rPr lang="en-US" altLang="ko-KR" sz="1200" dirty="0" smtClean="0">
                <a:latin typeface="Times New Roman" panose="02020603050405020304" pitchFamily="18" charset="0"/>
                <a:ea typeface="맑은 고딕" panose="020B0503020000020004" pitchFamily="50" charset="-127"/>
              </a:rPr>
              <a:t>53 (2014). </a:t>
            </a:r>
            <a:endParaRPr lang="ko-KR" altLang="en-US" sz="1200" dirty="0"/>
          </a:p>
        </p:txBody>
      </p:sp>
    </p:spTree>
    <p:extLst>
      <p:ext uri="{BB962C8B-B14F-4D97-AF65-F5344CB8AC3E}">
        <p14:creationId xmlns:p14="http://schemas.microsoft.com/office/powerpoint/2010/main" val="3145052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그림 1"/>
          <p:cNvPicPr>
            <a:picLocks noChangeAspect="1"/>
          </p:cNvPicPr>
          <p:nvPr/>
        </p:nvPicPr>
        <p:blipFill>
          <a:blip r:embed="rId2"/>
          <a:stretch>
            <a:fillRect/>
          </a:stretch>
        </p:blipFill>
        <p:spPr>
          <a:xfrm>
            <a:off x="1466209" y="382995"/>
            <a:ext cx="6126897" cy="4936909"/>
          </a:xfrm>
          <a:prstGeom prst="rect">
            <a:avLst/>
          </a:prstGeom>
        </p:spPr>
      </p:pic>
      <p:sp>
        <p:nvSpPr>
          <p:cNvPr id="3" name="직사각형 2"/>
          <p:cNvSpPr/>
          <p:nvPr/>
        </p:nvSpPr>
        <p:spPr>
          <a:xfrm>
            <a:off x="172810" y="5319904"/>
            <a:ext cx="8713694" cy="1015663"/>
          </a:xfrm>
          <a:prstGeom prst="rect">
            <a:avLst/>
          </a:prstGeom>
        </p:spPr>
        <p:txBody>
          <a:bodyPr wrap="square">
            <a:spAutoFit/>
          </a:bodyPr>
          <a:lstStyle/>
          <a:p>
            <a:pPr algn="just"/>
            <a:r>
              <a:rPr lang="en-US" altLang="ko-KR" sz="1200" dirty="0">
                <a:latin typeface="AdvSCASBDI"/>
              </a:rPr>
              <a:t>Figure </a:t>
            </a:r>
            <a:r>
              <a:rPr lang="en-US" altLang="ko-KR" sz="1200" dirty="0" smtClean="0">
                <a:latin typeface="AdvSCASBDI"/>
              </a:rPr>
              <a:t>. </a:t>
            </a:r>
            <a:r>
              <a:rPr lang="en-US" altLang="ko-KR" sz="1200" dirty="0">
                <a:latin typeface="AdvSCASF"/>
              </a:rPr>
              <a:t>a, b) Calcium-salt binding properties of the P700 (a) </a:t>
            </a:r>
            <a:r>
              <a:rPr lang="en-US" altLang="ko-KR" sz="1200" dirty="0" smtClean="0">
                <a:latin typeface="AdvSCASF"/>
              </a:rPr>
              <a:t>and P800 </a:t>
            </a:r>
            <a:r>
              <a:rPr lang="en-US" altLang="ko-KR" sz="1200" dirty="0">
                <a:latin typeface="AdvSCASF"/>
              </a:rPr>
              <a:t>(b) NIR fluorophores. SBR was calculated by dividing </a:t>
            </a:r>
            <a:r>
              <a:rPr lang="en-US" altLang="ko-KR" sz="1200" dirty="0" smtClean="0">
                <a:latin typeface="AdvSCASF"/>
              </a:rPr>
              <a:t>the fluorescence </a:t>
            </a:r>
            <a:r>
              <a:rPr lang="en-US" altLang="ko-KR" sz="1200" dirty="0">
                <a:latin typeface="AdvSCASF"/>
              </a:rPr>
              <a:t>intensity of each fluorophore sample by the </a:t>
            </a:r>
            <a:r>
              <a:rPr lang="en-US" altLang="ko-KR" sz="1200" dirty="0" smtClean="0">
                <a:latin typeface="AdvSCASF"/>
              </a:rPr>
              <a:t>signal intensity </a:t>
            </a:r>
            <a:r>
              <a:rPr lang="en-US" altLang="ko-KR" sz="1200" dirty="0">
                <a:latin typeface="AdvSCASF"/>
              </a:rPr>
              <a:t>of each control sample. All of the NIR fluorescence </a:t>
            </a:r>
            <a:r>
              <a:rPr lang="en-US" altLang="ko-KR" sz="1200" dirty="0" smtClean="0">
                <a:latin typeface="AdvSCASF"/>
              </a:rPr>
              <a:t>images have </a:t>
            </a:r>
            <a:r>
              <a:rPr lang="en-US" altLang="ko-KR" sz="1200" dirty="0">
                <a:latin typeface="AdvSCASF"/>
              </a:rPr>
              <a:t>identical exposure and normalizations. Images are </a:t>
            </a:r>
            <a:r>
              <a:rPr lang="en-US" altLang="ko-KR" sz="1200" dirty="0" smtClean="0">
                <a:latin typeface="AdvSCASF"/>
              </a:rPr>
              <a:t>representative of </a:t>
            </a:r>
            <a:r>
              <a:rPr lang="en-US" altLang="ko-KR" sz="1200" dirty="0">
                <a:latin typeface="AdvSCASFI"/>
              </a:rPr>
              <a:t>n</a:t>
            </a:r>
            <a:r>
              <a:rPr lang="en-US" altLang="ko-KR" sz="1200" dirty="0">
                <a:latin typeface="AdvP4C4E59"/>
              </a:rPr>
              <a:t>=</a:t>
            </a:r>
            <a:r>
              <a:rPr lang="en-US" altLang="ko-KR" sz="1200" dirty="0">
                <a:latin typeface="AdvSCASF"/>
              </a:rPr>
              <a:t>3 independent experiments. CC</a:t>
            </a:r>
            <a:r>
              <a:rPr lang="en-US" altLang="ko-KR" sz="1200" dirty="0">
                <a:latin typeface="AdvP4C4E59"/>
              </a:rPr>
              <a:t>=</a:t>
            </a:r>
            <a:r>
              <a:rPr lang="en-US" altLang="ko-KR" sz="1200" dirty="0">
                <a:latin typeface="AdvSCASF"/>
              </a:rPr>
              <a:t>calcium carbonate, </a:t>
            </a:r>
            <a:r>
              <a:rPr lang="en-US" altLang="ko-KR" sz="1200" dirty="0" smtClean="0">
                <a:latin typeface="AdvSCASF"/>
              </a:rPr>
              <a:t>CO</a:t>
            </a:r>
            <a:r>
              <a:rPr lang="en-US" altLang="ko-KR" sz="1200" dirty="0" smtClean="0">
                <a:latin typeface="AdvP4C4E59"/>
              </a:rPr>
              <a:t>=</a:t>
            </a:r>
            <a:r>
              <a:rPr lang="en-US" altLang="ko-KR" sz="1200" dirty="0" smtClean="0">
                <a:latin typeface="AdvSCASF"/>
              </a:rPr>
              <a:t>calcium oxalate</a:t>
            </a:r>
            <a:r>
              <a:rPr lang="en-US" altLang="ko-KR" sz="1200" dirty="0">
                <a:latin typeface="AdvSCASF"/>
              </a:rPr>
              <a:t>, CP</a:t>
            </a:r>
            <a:r>
              <a:rPr lang="en-US" altLang="ko-KR" sz="1200" dirty="0">
                <a:latin typeface="AdvP4C4E59"/>
              </a:rPr>
              <a:t>=</a:t>
            </a:r>
            <a:r>
              <a:rPr lang="en-US" altLang="ko-KR" sz="1200" dirty="0">
                <a:latin typeface="AdvSCASF"/>
              </a:rPr>
              <a:t>calcium phosphate, CPP</a:t>
            </a:r>
            <a:r>
              <a:rPr lang="en-US" altLang="ko-KR" sz="1200" dirty="0">
                <a:latin typeface="AdvP4C4E59"/>
              </a:rPr>
              <a:t>=</a:t>
            </a:r>
            <a:r>
              <a:rPr lang="en-US" altLang="ko-KR" sz="1200" dirty="0">
                <a:latin typeface="AdvSCASF"/>
              </a:rPr>
              <a:t>calcium pyrophosphate</a:t>
            </a:r>
            <a:r>
              <a:rPr lang="en-US" altLang="ko-KR" sz="1200" dirty="0" smtClean="0">
                <a:latin typeface="AdvSCASF"/>
              </a:rPr>
              <a:t>, HA</a:t>
            </a:r>
            <a:r>
              <a:rPr lang="en-US" altLang="ko-KR" sz="1200" dirty="0" smtClean="0">
                <a:latin typeface="AdvP4C4E59"/>
              </a:rPr>
              <a:t>=</a:t>
            </a:r>
            <a:r>
              <a:rPr lang="en-US" altLang="ko-KR" sz="1200" dirty="0" smtClean="0">
                <a:latin typeface="AdvSCASF"/>
              </a:rPr>
              <a:t>hydroxyapatite</a:t>
            </a:r>
            <a:r>
              <a:rPr lang="en-US" altLang="ko-KR" sz="1200" dirty="0">
                <a:latin typeface="AdvSCASF"/>
              </a:rPr>
              <a:t>.</a:t>
            </a:r>
            <a:endParaRPr lang="ko-KR" altLang="en-US" sz="1200" dirty="0"/>
          </a:p>
        </p:txBody>
      </p:sp>
    </p:spTree>
    <p:extLst>
      <p:ext uri="{BB962C8B-B14F-4D97-AF65-F5344CB8AC3E}">
        <p14:creationId xmlns:p14="http://schemas.microsoft.com/office/powerpoint/2010/main" val="31738736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rotWithShape="1">
          <a:blip r:embed="rId2"/>
          <a:srcRect l="-738" t="48351" r="-1" b="2830"/>
          <a:stretch/>
        </p:blipFill>
        <p:spPr>
          <a:xfrm>
            <a:off x="1796661" y="430306"/>
            <a:ext cx="5862354" cy="2611543"/>
          </a:xfrm>
          <a:prstGeom prst="rect">
            <a:avLst/>
          </a:prstGeom>
        </p:spPr>
      </p:pic>
      <p:pic>
        <p:nvPicPr>
          <p:cNvPr id="5" name="그림 4"/>
          <p:cNvPicPr>
            <a:picLocks noChangeAspect="1"/>
          </p:cNvPicPr>
          <p:nvPr/>
        </p:nvPicPr>
        <p:blipFill rotWithShape="1">
          <a:blip r:embed="rId3"/>
          <a:srcRect l="-2228" t="50115" r="-1"/>
          <a:stretch/>
        </p:blipFill>
        <p:spPr>
          <a:xfrm>
            <a:off x="1796661" y="3191435"/>
            <a:ext cx="5756863" cy="2558570"/>
          </a:xfrm>
          <a:prstGeom prst="rect">
            <a:avLst/>
          </a:prstGeom>
        </p:spPr>
      </p:pic>
      <p:sp>
        <p:nvSpPr>
          <p:cNvPr id="6" name="직사각형 5"/>
          <p:cNvSpPr/>
          <p:nvPr/>
        </p:nvSpPr>
        <p:spPr>
          <a:xfrm>
            <a:off x="188258" y="5750005"/>
            <a:ext cx="8749553" cy="1015663"/>
          </a:xfrm>
          <a:prstGeom prst="rect">
            <a:avLst/>
          </a:prstGeom>
        </p:spPr>
        <p:txBody>
          <a:bodyPr wrap="square">
            <a:spAutoFit/>
          </a:bodyPr>
          <a:lstStyle/>
          <a:p>
            <a:pPr algn="just"/>
            <a:r>
              <a:rPr lang="en-US" altLang="ko-KR" sz="1200" b="1" dirty="0" smtClean="0">
                <a:latin typeface="AdvSCASBDI"/>
              </a:rPr>
              <a:t>Fig. </a:t>
            </a:r>
            <a:r>
              <a:rPr lang="en-US" altLang="ko-KR" sz="1200" b="1" dirty="0" smtClean="0">
                <a:latin typeface="AdvSCASF"/>
              </a:rPr>
              <a:t>In </a:t>
            </a:r>
            <a:r>
              <a:rPr lang="en-US" altLang="ko-KR" sz="1200" b="1" dirty="0">
                <a:latin typeface="AdvSCASF"/>
              </a:rPr>
              <a:t>vivo </a:t>
            </a:r>
            <a:r>
              <a:rPr lang="en-US" altLang="ko-KR" sz="1200" b="1" dirty="0" err="1">
                <a:latin typeface="AdvSCASF"/>
              </a:rPr>
              <a:t>biodistribution</a:t>
            </a:r>
            <a:r>
              <a:rPr lang="en-US" altLang="ko-KR" sz="1200" b="1" dirty="0">
                <a:latin typeface="AdvSCASF"/>
              </a:rPr>
              <a:t> and bone tissue imaging </a:t>
            </a:r>
            <a:r>
              <a:rPr lang="en-US" altLang="ko-KR" sz="1200" b="1" dirty="0" smtClean="0">
                <a:latin typeface="AdvSCASF"/>
              </a:rPr>
              <a:t>using the </a:t>
            </a:r>
            <a:r>
              <a:rPr lang="en-US" altLang="ko-KR" sz="1200" b="1" dirty="0">
                <a:latin typeface="AdvSCASF"/>
              </a:rPr>
              <a:t>P700 </a:t>
            </a:r>
            <a:r>
              <a:rPr lang="en-US" altLang="ko-KR" sz="1200" b="1" dirty="0" smtClean="0">
                <a:latin typeface="AdvSCASF"/>
              </a:rPr>
              <a:t>and P800 </a:t>
            </a:r>
            <a:r>
              <a:rPr lang="en-US" altLang="ko-KR" sz="1200" b="1" dirty="0">
                <a:latin typeface="AdvSCASF"/>
              </a:rPr>
              <a:t>NIR phosphonates in mice. Each </a:t>
            </a:r>
            <a:r>
              <a:rPr lang="en-US" altLang="ko-KR" sz="1200" b="1" dirty="0" smtClean="0">
                <a:latin typeface="AdvSCASF"/>
              </a:rPr>
              <a:t>NIR fluorophore </a:t>
            </a:r>
            <a:r>
              <a:rPr lang="en-US" altLang="ko-KR" sz="1200" b="1" dirty="0">
                <a:latin typeface="AdvSCASF"/>
              </a:rPr>
              <a:t>was intravenously injected into 20 g CD-1 or </a:t>
            </a:r>
            <a:r>
              <a:rPr lang="en-US" altLang="ko-KR" sz="1200" b="1" dirty="0" err="1">
                <a:latin typeface="AdvSCASF"/>
              </a:rPr>
              <a:t>athymic</a:t>
            </a:r>
            <a:r>
              <a:rPr lang="en-US" altLang="ko-KR" sz="1200" b="1" dirty="0">
                <a:latin typeface="AdvSCASF"/>
              </a:rPr>
              <a:t> </a:t>
            </a:r>
            <a:r>
              <a:rPr lang="en-US" altLang="ko-KR" sz="1200" b="1" dirty="0" smtClean="0">
                <a:latin typeface="AdvSCASF"/>
              </a:rPr>
              <a:t>nude mice </a:t>
            </a:r>
            <a:r>
              <a:rPr lang="en-US" altLang="ko-KR" sz="1200" b="1" dirty="0">
                <a:latin typeface="AdvSCASF"/>
              </a:rPr>
              <a:t>(10 </a:t>
            </a:r>
            <a:r>
              <a:rPr lang="en-US" altLang="ko-KR" sz="1200" b="1" dirty="0" err="1">
                <a:latin typeface="AdvSCASF"/>
              </a:rPr>
              <a:t>nmol</a:t>
            </a:r>
            <a:r>
              <a:rPr lang="en-US" altLang="ko-KR" sz="1200" b="1" dirty="0">
                <a:latin typeface="AdvSCASF"/>
              </a:rPr>
              <a:t>; 0.4 mgkg1) 4 and 24 hours prior to imaging. </a:t>
            </a:r>
            <a:r>
              <a:rPr lang="en-US" altLang="ko-KR" sz="1200" b="1" dirty="0" smtClean="0">
                <a:latin typeface="AdvSCASF"/>
              </a:rPr>
              <a:t>Scale bars</a:t>
            </a:r>
            <a:r>
              <a:rPr lang="en-US" altLang="ko-KR" sz="1200" b="1" dirty="0" smtClean="0">
                <a:latin typeface="AdvP4C4E59"/>
              </a:rPr>
              <a:t>=</a:t>
            </a:r>
            <a:r>
              <a:rPr lang="en-US" altLang="ko-KR" sz="1200" b="1" dirty="0" smtClean="0">
                <a:latin typeface="AdvSCASF"/>
              </a:rPr>
              <a:t>1 </a:t>
            </a:r>
            <a:r>
              <a:rPr lang="en-US" altLang="ko-KR" sz="1200" b="1" dirty="0">
                <a:latin typeface="AdvSCASF"/>
              </a:rPr>
              <a:t>cm. Images are representative of </a:t>
            </a:r>
            <a:r>
              <a:rPr lang="en-US" altLang="ko-KR" sz="1200" b="1" dirty="0">
                <a:latin typeface="AdvSCASFI"/>
              </a:rPr>
              <a:t>n</a:t>
            </a:r>
            <a:r>
              <a:rPr lang="en-US" altLang="ko-KR" sz="1200" b="1" dirty="0">
                <a:latin typeface="AdvP4C4E59"/>
              </a:rPr>
              <a:t>=</a:t>
            </a:r>
            <a:r>
              <a:rPr lang="en-US" altLang="ko-KR" sz="1200" b="1" dirty="0">
                <a:latin typeface="AdvSCASF"/>
              </a:rPr>
              <a:t>3 independent </a:t>
            </a:r>
            <a:r>
              <a:rPr lang="en-US" altLang="ko-KR" sz="1200" b="1" dirty="0" smtClean="0">
                <a:latin typeface="AdvSCASF"/>
              </a:rPr>
              <a:t>experiments. BD</a:t>
            </a:r>
            <a:r>
              <a:rPr lang="en-US" altLang="ko-KR" sz="1200" b="1" dirty="0" smtClean="0">
                <a:latin typeface="AdvP4C4E59"/>
              </a:rPr>
              <a:t>=</a:t>
            </a:r>
            <a:r>
              <a:rPr lang="en-US" altLang="ko-KR" sz="1200" b="1" dirty="0" smtClean="0">
                <a:latin typeface="AdvSCASF"/>
              </a:rPr>
              <a:t>bile </a:t>
            </a:r>
            <a:r>
              <a:rPr lang="en-US" altLang="ko-KR" sz="1200" b="1" dirty="0">
                <a:latin typeface="AdvSCASF"/>
              </a:rPr>
              <a:t>duct, </a:t>
            </a:r>
            <a:r>
              <a:rPr lang="en-US" altLang="ko-KR" sz="1200" b="1" dirty="0" err="1">
                <a:latin typeface="AdvSCASF"/>
              </a:rPr>
              <a:t>Bl</a:t>
            </a:r>
            <a:r>
              <a:rPr lang="en-US" altLang="ko-KR" sz="1200" b="1" dirty="0">
                <a:latin typeface="AdvP4C4E59"/>
              </a:rPr>
              <a:t>=</a:t>
            </a:r>
            <a:r>
              <a:rPr lang="en-US" altLang="ko-KR" sz="1200" b="1" dirty="0">
                <a:latin typeface="AdvSCASF"/>
              </a:rPr>
              <a:t>bladder, Du</a:t>
            </a:r>
            <a:r>
              <a:rPr lang="en-US" altLang="ko-KR" sz="1200" b="1" dirty="0">
                <a:latin typeface="AdvP4C4E59"/>
              </a:rPr>
              <a:t>=</a:t>
            </a:r>
            <a:r>
              <a:rPr lang="en-US" altLang="ko-KR" sz="1200" b="1" dirty="0">
                <a:latin typeface="AdvSCASF"/>
              </a:rPr>
              <a:t>duodenum, </a:t>
            </a:r>
            <a:r>
              <a:rPr lang="en-US" altLang="ko-KR" sz="1200" b="1" dirty="0" smtClean="0">
                <a:latin typeface="AdvSCASF"/>
              </a:rPr>
              <a:t>He</a:t>
            </a:r>
            <a:r>
              <a:rPr lang="en-US" altLang="ko-KR" sz="1200" b="1" dirty="0" smtClean="0">
                <a:latin typeface="AdvP4C4E59"/>
              </a:rPr>
              <a:t>=</a:t>
            </a:r>
            <a:r>
              <a:rPr lang="en-US" altLang="ko-KR" sz="1200" b="1" dirty="0" smtClean="0">
                <a:latin typeface="AdvSCASF"/>
              </a:rPr>
              <a:t>heart, In</a:t>
            </a:r>
            <a:r>
              <a:rPr lang="en-US" altLang="ko-KR" sz="1200" b="1" dirty="0" smtClean="0">
                <a:latin typeface="AdvP4C4E59"/>
              </a:rPr>
              <a:t>=</a:t>
            </a:r>
            <a:r>
              <a:rPr lang="en-US" altLang="ko-KR" sz="1200" b="1" dirty="0" smtClean="0">
                <a:latin typeface="AdvSCASF"/>
              </a:rPr>
              <a:t>intestine</a:t>
            </a:r>
            <a:r>
              <a:rPr lang="en-US" altLang="ko-KR" sz="1200" b="1" dirty="0">
                <a:latin typeface="AdvSCASF"/>
              </a:rPr>
              <a:t>, JB</a:t>
            </a:r>
            <a:r>
              <a:rPr lang="en-US" altLang="ko-KR" sz="1200" b="1" dirty="0">
                <a:latin typeface="AdvP4C4E59"/>
              </a:rPr>
              <a:t>=</a:t>
            </a:r>
            <a:r>
              <a:rPr lang="en-US" altLang="ko-KR" sz="1200" b="1" dirty="0">
                <a:latin typeface="AdvSCASF"/>
              </a:rPr>
              <a:t>jaw bone, Ki</a:t>
            </a:r>
            <a:r>
              <a:rPr lang="en-US" altLang="ko-KR" sz="1200" b="1" dirty="0">
                <a:latin typeface="AdvP4C4E59"/>
              </a:rPr>
              <a:t>=</a:t>
            </a:r>
            <a:r>
              <a:rPr lang="en-US" altLang="ko-KR" sz="1200" b="1" dirty="0">
                <a:latin typeface="AdvSCASF"/>
              </a:rPr>
              <a:t>kidneys, Li</a:t>
            </a:r>
            <a:r>
              <a:rPr lang="en-US" altLang="ko-KR" sz="1200" b="1" dirty="0">
                <a:latin typeface="AdvP4C4E59"/>
              </a:rPr>
              <a:t>=</a:t>
            </a:r>
            <a:r>
              <a:rPr lang="en-US" altLang="ko-KR" sz="1200" b="1" dirty="0">
                <a:latin typeface="AdvSCASF"/>
              </a:rPr>
              <a:t>liver, </a:t>
            </a:r>
            <a:r>
              <a:rPr lang="en-US" altLang="ko-KR" sz="1200" b="1" dirty="0" smtClean="0">
                <a:latin typeface="AdvSCASF"/>
              </a:rPr>
              <a:t>Lu</a:t>
            </a:r>
            <a:r>
              <a:rPr lang="en-US" altLang="ko-KR" sz="1200" b="1" dirty="0" smtClean="0">
                <a:latin typeface="AdvP4C4E59"/>
              </a:rPr>
              <a:t>=</a:t>
            </a:r>
            <a:r>
              <a:rPr lang="en-US" altLang="ko-KR" sz="1200" b="1" dirty="0" smtClean="0">
                <a:latin typeface="AdvSCASF"/>
              </a:rPr>
              <a:t>lungs, Mu</a:t>
            </a:r>
            <a:r>
              <a:rPr lang="en-US" altLang="ko-KR" sz="1200" b="1" dirty="0" smtClean="0">
                <a:latin typeface="AdvP4C4E59"/>
              </a:rPr>
              <a:t>=</a:t>
            </a:r>
            <a:r>
              <a:rPr lang="en-US" altLang="ko-KR" sz="1200" b="1" dirty="0" smtClean="0">
                <a:latin typeface="AdvSCASF"/>
              </a:rPr>
              <a:t>muscle</a:t>
            </a:r>
            <a:r>
              <a:rPr lang="en-US" altLang="ko-KR" sz="1200" b="1" dirty="0">
                <a:latin typeface="AdvSCASF"/>
              </a:rPr>
              <a:t>, </a:t>
            </a:r>
            <a:r>
              <a:rPr lang="en-US" altLang="ko-KR" sz="1200" b="1" dirty="0" smtClean="0">
                <a:latin typeface="AdvSCASF"/>
              </a:rPr>
              <a:t>a</a:t>
            </a:r>
            <a:r>
              <a:rPr lang="en-US" altLang="ko-KR" sz="1200" b="1" dirty="0" smtClean="0">
                <a:latin typeface="AdvP4C4E59"/>
              </a:rPr>
              <a:t>=</a:t>
            </a:r>
            <a:r>
              <a:rPr lang="en-US" altLang="ko-KR" sz="1200" b="1" dirty="0" smtClean="0">
                <a:latin typeface="AdvSCASF"/>
              </a:rPr>
              <a:t>pancreas</a:t>
            </a:r>
            <a:r>
              <a:rPr lang="en-US" altLang="ko-KR" sz="1200" b="1" dirty="0">
                <a:latin typeface="AdvSCASF"/>
              </a:rPr>
              <a:t>, SJ</a:t>
            </a:r>
            <a:r>
              <a:rPr lang="en-US" altLang="ko-KR" sz="1200" b="1" dirty="0">
                <a:latin typeface="AdvP4C4E59"/>
              </a:rPr>
              <a:t>=</a:t>
            </a:r>
            <a:r>
              <a:rPr lang="en-US" altLang="ko-KR" sz="1200" b="1" dirty="0">
                <a:latin typeface="AdvSCASF"/>
              </a:rPr>
              <a:t>shoulder joint, </a:t>
            </a:r>
            <a:r>
              <a:rPr lang="en-US" altLang="ko-KR" sz="1200" b="1" dirty="0" err="1" smtClean="0">
                <a:latin typeface="AdvSCASF"/>
              </a:rPr>
              <a:t>Sp</a:t>
            </a:r>
            <a:r>
              <a:rPr lang="en-US" altLang="ko-KR" sz="1200" b="1" dirty="0" smtClean="0">
                <a:latin typeface="AdvP4C4E59"/>
              </a:rPr>
              <a:t>=</a:t>
            </a:r>
            <a:r>
              <a:rPr lang="en-US" altLang="ko-KR" sz="1200" b="1" dirty="0" smtClean="0">
                <a:latin typeface="AdvSCASF"/>
              </a:rPr>
              <a:t>spleen, St</a:t>
            </a:r>
            <a:r>
              <a:rPr lang="en-US" altLang="ko-KR" sz="1200" b="1" dirty="0" smtClean="0">
                <a:latin typeface="AdvP4C4E59"/>
              </a:rPr>
              <a:t>=</a:t>
            </a:r>
            <a:r>
              <a:rPr lang="en-US" altLang="ko-KR" sz="1200" b="1" dirty="0" smtClean="0">
                <a:latin typeface="AdvSCASF"/>
              </a:rPr>
              <a:t>stomach</a:t>
            </a:r>
            <a:r>
              <a:rPr lang="en-US" altLang="ko-KR" sz="1200" b="1" dirty="0">
                <a:latin typeface="AdvSCASF"/>
              </a:rPr>
              <a:t>, Ur</a:t>
            </a:r>
            <a:r>
              <a:rPr lang="en-US" altLang="ko-KR" sz="1200" b="1" dirty="0">
                <a:latin typeface="AdvP4C4E59"/>
              </a:rPr>
              <a:t>=</a:t>
            </a:r>
            <a:r>
              <a:rPr lang="en-US" altLang="ko-KR" sz="1200" b="1" dirty="0">
                <a:latin typeface="AdvSCASF"/>
              </a:rPr>
              <a:t>ureter.</a:t>
            </a:r>
            <a:endParaRPr lang="ko-KR" altLang="en-US" sz="1200" b="1" dirty="0"/>
          </a:p>
        </p:txBody>
      </p:sp>
    </p:spTree>
    <p:extLst>
      <p:ext uri="{BB962C8B-B14F-4D97-AF65-F5344CB8AC3E}">
        <p14:creationId xmlns:p14="http://schemas.microsoft.com/office/powerpoint/2010/main" val="18675543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p:cNvPicPr>
            <a:picLocks noChangeAspect="1"/>
          </p:cNvPicPr>
          <p:nvPr/>
        </p:nvPicPr>
        <p:blipFill>
          <a:blip r:embed="rId2"/>
          <a:stretch>
            <a:fillRect/>
          </a:stretch>
        </p:blipFill>
        <p:spPr>
          <a:xfrm>
            <a:off x="2395096" y="268940"/>
            <a:ext cx="4846022" cy="3667188"/>
          </a:xfrm>
          <a:prstGeom prst="rect">
            <a:avLst/>
          </a:prstGeom>
        </p:spPr>
      </p:pic>
      <p:pic>
        <p:nvPicPr>
          <p:cNvPr id="5" name="그림 4"/>
          <p:cNvPicPr>
            <a:picLocks noChangeAspect="1"/>
          </p:cNvPicPr>
          <p:nvPr/>
        </p:nvPicPr>
        <p:blipFill>
          <a:blip r:embed="rId3"/>
          <a:stretch>
            <a:fillRect/>
          </a:stretch>
        </p:blipFill>
        <p:spPr>
          <a:xfrm>
            <a:off x="2507643" y="3936128"/>
            <a:ext cx="4651163" cy="1702672"/>
          </a:xfrm>
          <a:prstGeom prst="rect">
            <a:avLst/>
          </a:prstGeom>
        </p:spPr>
      </p:pic>
      <p:sp>
        <p:nvSpPr>
          <p:cNvPr id="6" name="직사각형 5"/>
          <p:cNvSpPr/>
          <p:nvPr/>
        </p:nvSpPr>
        <p:spPr>
          <a:xfrm>
            <a:off x="333542" y="5638800"/>
            <a:ext cx="8577375" cy="830997"/>
          </a:xfrm>
          <a:prstGeom prst="rect">
            <a:avLst/>
          </a:prstGeom>
        </p:spPr>
        <p:txBody>
          <a:bodyPr wrap="square">
            <a:spAutoFit/>
          </a:bodyPr>
          <a:lstStyle/>
          <a:p>
            <a:r>
              <a:rPr lang="en-US" altLang="ko-KR" sz="1200" b="1" dirty="0" smtClean="0">
                <a:latin typeface="+mj-lt"/>
              </a:rPr>
              <a:t>Fig. </a:t>
            </a:r>
            <a:r>
              <a:rPr lang="en-US" altLang="ko-KR" sz="1200" b="1" dirty="0">
                <a:latin typeface="+mj-lt"/>
              </a:rPr>
              <a:t>Stable incorporation of </a:t>
            </a:r>
            <a:r>
              <a:rPr lang="en-US" altLang="ko-KR" sz="1200" b="1" dirty="0" err="1">
                <a:latin typeface="+mj-lt"/>
              </a:rPr>
              <a:t>phosphonated</a:t>
            </a:r>
            <a:r>
              <a:rPr lang="en-US" altLang="ko-KR" sz="1200" b="1" dirty="0">
                <a:latin typeface="+mj-lt"/>
              </a:rPr>
              <a:t> NIR fluorophores </a:t>
            </a:r>
            <a:r>
              <a:rPr lang="en-US" altLang="ko-KR" sz="1200" b="1" dirty="0" smtClean="0">
                <a:latin typeface="+mj-lt"/>
              </a:rPr>
              <a:t>into bone </a:t>
            </a:r>
            <a:r>
              <a:rPr lang="en-US" altLang="ko-KR" sz="1200" b="1" dirty="0">
                <a:latin typeface="+mj-lt"/>
              </a:rPr>
              <a:t>matrix. a) P700SO3 and P800SO3 were injected </a:t>
            </a:r>
            <a:r>
              <a:rPr lang="en-US" altLang="ko-KR" sz="1200" b="1" dirty="0" smtClean="0">
                <a:latin typeface="+mj-lt"/>
              </a:rPr>
              <a:t>intravenously into </a:t>
            </a:r>
            <a:r>
              <a:rPr lang="en-US" altLang="ko-KR" sz="1200" b="1" dirty="0">
                <a:latin typeface="+mj-lt"/>
              </a:rPr>
              <a:t>20 g </a:t>
            </a:r>
            <a:r>
              <a:rPr lang="en-US" altLang="ko-KR" sz="1200" b="1" dirty="0" err="1">
                <a:latin typeface="+mj-lt"/>
              </a:rPr>
              <a:t>athymic</a:t>
            </a:r>
            <a:r>
              <a:rPr lang="en-US" altLang="ko-KR" sz="1200" b="1" dirty="0">
                <a:latin typeface="+mj-lt"/>
              </a:rPr>
              <a:t> nude mice (10 </a:t>
            </a:r>
            <a:r>
              <a:rPr lang="en-US" altLang="ko-KR" sz="1200" b="1" dirty="0" err="1">
                <a:latin typeface="+mj-lt"/>
              </a:rPr>
              <a:t>nmol</a:t>
            </a:r>
            <a:r>
              <a:rPr lang="en-US" altLang="ko-KR" sz="1200" b="1" dirty="0">
                <a:latin typeface="+mj-lt"/>
              </a:rPr>
              <a:t>, 0.4 mgkg1) five weeks prior </a:t>
            </a:r>
            <a:r>
              <a:rPr lang="en-US" altLang="ko-KR" sz="1200" b="1" dirty="0" smtClean="0">
                <a:latin typeface="+mj-lt"/>
              </a:rPr>
              <a:t>to imaging</a:t>
            </a:r>
            <a:r>
              <a:rPr lang="en-US" altLang="ko-KR" sz="1200" b="1" dirty="0">
                <a:latin typeface="+mj-lt"/>
              </a:rPr>
              <a:t>. Scale bars=1 cm. b) H&amp;E and NIR imaging of </a:t>
            </a:r>
            <a:r>
              <a:rPr lang="en-US" altLang="ko-KR" sz="1200" b="1" dirty="0" smtClean="0">
                <a:latin typeface="+mj-lt"/>
              </a:rPr>
              <a:t>resected bone </a:t>
            </a:r>
            <a:r>
              <a:rPr lang="en-US" altLang="ko-KR" sz="1200" b="1" dirty="0">
                <a:latin typeface="+mj-lt"/>
              </a:rPr>
              <a:t>tissues at one day and five weeks post-injection of P700SO3 </a:t>
            </a:r>
            <a:r>
              <a:rPr lang="en-US" altLang="ko-KR" sz="1200" b="1" dirty="0" smtClean="0">
                <a:latin typeface="+mj-lt"/>
              </a:rPr>
              <a:t>and P800SO3</a:t>
            </a:r>
            <a:r>
              <a:rPr lang="en-US" altLang="ko-KR" sz="1200" b="1" dirty="0">
                <a:latin typeface="+mj-lt"/>
              </a:rPr>
              <a:t>. Scale bars=100 mm.</a:t>
            </a:r>
            <a:endParaRPr lang="ko-KR" altLang="en-US" sz="1200" b="1" dirty="0">
              <a:latin typeface="+mj-lt"/>
            </a:endParaRPr>
          </a:p>
        </p:txBody>
      </p:sp>
    </p:spTree>
    <p:extLst>
      <p:ext uri="{BB962C8B-B14F-4D97-AF65-F5344CB8AC3E}">
        <p14:creationId xmlns:p14="http://schemas.microsoft.com/office/powerpoint/2010/main" val="23621735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465123" y="1718723"/>
            <a:ext cx="8112286" cy="4191276"/>
          </a:xfrm>
          <a:prstGeom prst="rect">
            <a:avLst/>
          </a:prstGeom>
        </p:spPr>
        <p:txBody>
          <a:bodyPr wrap="square">
            <a:spAutoFit/>
          </a:bodyPr>
          <a:lstStyle/>
          <a:p>
            <a:pPr indent="76200" algn="just">
              <a:lnSpc>
                <a:spcPct val="150000"/>
              </a:lnSpc>
            </a:pPr>
            <a:r>
              <a:rPr lang="en-US" altLang="ko-KR" dirty="0"/>
              <a:t>In present study, we </a:t>
            </a:r>
            <a:r>
              <a:rPr lang="en-US" altLang="ko-KR" dirty="0" smtClean="0"/>
              <a:t>investigate </a:t>
            </a:r>
            <a:r>
              <a:rPr lang="en-US" altLang="ko-KR" dirty="0"/>
              <a:t>that the selective </a:t>
            </a:r>
            <a:r>
              <a:rPr lang="en-US" altLang="ko-KR" dirty="0" err="1"/>
              <a:t>fluorometric</a:t>
            </a:r>
            <a:r>
              <a:rPr lang="en-US" altLang="ko-KR" dirty="0"/>
              <a:t> detection of bone tumor could provide diagnostic intervention in progression of metastasis. </a:t>
            </a:r>
            <a:endParaRPr lang="en-US" altLang="ko-KR" dirty="0" smtClean="0"/>
          </a:p>
          <a:p>
            <a:pPr indent="76200" algn="just">
              <a:lnSpc>
                <a:spcPct val="150000"/>
              </a:lnSpc>
            </a:pPr>
            <a:endParaRPr lang="en-US" altLang="ko-KR" dirty="0"/>
          </a:p>
          <a:p>
            <a:pPr indent="76200" algn="just">
              <a:lnSpc>
                <a:spcPct val="150000"/>
              </a:lnSpc>
            </a:pPr>
            <a:r>
              <a:rPr lang="en-US" altLang="ko-KR" dirty="0" smtClean="0"/>
              <a:t>The </a:t>
            </a:r>
            <a:r>
              <a:rPr lang="en-US" altLang="ko-KR" dirty="0"/>
              <a:t>goal of this study was to assess bone metastasis at each type/stage according to </a:t>
            </a:r>
            <a:r>
              <a:rPr lang="en-US" altLang="ko-KR" i="1" dirty="0"/>
              <a:t>in vitro</a:t>
            </a:r>
            <a:r>
              <a:rPr lang="en-US" altLang="ko-KR" dirty="0"/>
              <a:t> and </a:t>
            </a:r>
            <a:r>
              <a:rPr lang="en-US" altLang="ko-KR" i="1" dirty="0"/>
              <a:t>in vivo</a:t>
            </a:r>
            <a:r>
              <a:rPr lang="en-US" altLang="ko-KR" dirty="0"/>
              <a:t> study. </a:t>
            </a:r>
            <a:endParaRPr lang="en-US" altLang="ko-KR" dirty="0" smtClean="0"/>
          </a:p>
          <a:p>
            <a:pPr indent="76200" algn="just">
              <a:lnSpc>
                <a:spcPct val="150000"/>
              </a:lnSpc>
            </a:pPr>
            <a:r>
              <a:rPr lang="en-US" altLang="ko-KR" dirty="0" smtClean="0"/>
              <a:t>In </a:t>
            </a:r>
            <a:r>
              <a:rPr lang="en-US" altLang="ko-KR" dirty="0"/>
              <a:t>addition, it was monitored the pathophysiological outcomes in real-time by using bone-targeted NIR fluorophore, so that it could be alternative tool for diagnosis of bone tumor instead of bone scan, finally</a:t>
            </a:r>
            <a:r>
              <a:rPr lang="en-US" altLang="ko-KR" dirty="0" smtClean="0"/>
              <a:t>.</a:t>
            </a:r>
            <a:endParaRPr lang="ko-KR" altLang="ko-KR" dirty="0"/>
          </a:p>
        </p:txBody>
      </p:sp>
      <p:pic>
        <p:nvPicPr>
          <p:cNvPr id="5" name="그림 4"/>
          <p:cNvPicPr>
            <a:picLocks noChangeAspect="1"/>
          </p:cNvPicPr>
          <p:nvPr/>
        </p:nvPicPr>
        <p:blipFill>
          <a:blip r:embed="rId2"/>
          <a:stretch>
            <a:fillRect/>
          </a:stretch>
        </p:blipFill>
        <p:spPr>
          <a:xfrm>
            <a:off x="8412480" y="174364"/>
            <a:ext cx="548640" cy="554182"/>
          </a:xfrm>
          <a:prstGeom prst="rect">
            <a:avLst/>
          </a:prstGeom>
        </p:spPr>
      </p:pic>
      <p:sp>
        <p:nvSpPr>
          <p:cNvPr id="6" name="TextBox 5"/>
          <p:cNvSpPr txBox="1"/>
          <p:nvPr/>
        </p:nvSpPr>
        <p:spPr>
          <a:xfrm>
            <a:off x="896992" y="221940"/>
            <a:ext cx="4519763"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Purpose of present study</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97494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a:blip r:embed="rId2"/>
          <a:stretch>
            <a:fillRect/>
          </a:stretch>
        </p:blipFill>
        <p:spPr>
          <a:xfrm>
            <a:off x="8412480" y="174364"/>
            <a:ext cx="548640" cy="554182"/>
          </a:xfrm>
          <a:prstGeom prst="rect">
            <a:avLst/>
          </a:prstGeom>
        </p:spPr>
      </p:pic>
      <p:sp>
        <p:nvSpPr>
          <p:cNvPr id="9" name="TextBox 8"/>
          <p:cNvSpPr txBox="1"/>
          <p:nvPr/>
        </p:nvSpPr>
        <p:spPr>
          <a:xfrm>
            <a:off x="1162860" y="228600"/>
            <a:ext cx="2497800"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Study Design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10" name="Picture 8" descr="C:\Users\user\Desktop\그림1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037" y="1582211"/>
            <a:ext cx="7780246" cy="4166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5355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07504" y="116632"/>
            <a:ext cx="8900526" cy="6444235"/>
          </a:xfrm>
          <a:prstGeom prst="rect">
            <a:avLst/>
          </a:prstGeom>
          <a:no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sp>
        <p:nvSpPr>
          <p:cNvPr id="5" name="직사각형 4"/>
          <p:cNvSpPr/>
          <p:nvPr/>
        </p:nvSpPr>
        <p:spPr>
          <a:xfrm>
            <a:off x="0" y="6525344"/>
            <a:ext cx="9144000" cy="332656"/>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cxnSp>
        <p:nvCxnSpPr>
          <p:cNvPr id="8" name="직선 연결선 7"/>
          <p:cNvCxnSpPr/>
          <p:nvPr/>
        </p:nvCxnSpPr>
        <p:spPr>
          <a:xfrm>
            <a:off x="2411760" y="836712"/>
            <a:ext cx="6732240" cy="0"/>
          </a:xfrm>
          <a:prstGeom prst="line">
            <a:avLst/>
          </a:prstGeom>
          <a:ln>
            <a:gradFill flip="none" rotWithShape="1">
              <a:gsLst>
                <a:gs pos="0">
                  <a:srgbClr val="E9002D"/>
                </a:gs>
                <a:gs pos="100000">
                  <a:schemeClr val="bg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
        <p:nvSpPr>
          <p:cNvPr id="9" name="직사각형 8"/>
          <p:cNvSpPr/>
          <p:nvPr/>
        </p:nvSpPr>
        <p:spPr>
          <a:xfrm>
            <a:off x="0" y="6525344"/>
            <a:ext cx="9144000" cy="332656"/>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윤고딕360"/>
            </a:endParaRPr>
          </a:p>
        </p:txBody>
      </p:sp>
      <p:sp>
        <p:nvSpPr>
          <p:cNvPr id="10" name="TextBox 9"/>
          <p:cNvSpPr txBox="1"/>
          <p:nvPr/>
        </p:nvSpPr>
        <p:spPr>
          <a:xfrm>
            <a:off x="7627136" y="6560867"/>
            <a:ext cx="1409360" cy="261610"/>
          </a:xfrm>
          <a:prstGeom prst="rect">
            <a:avLst/>
          </a:prstGeom>
          <a:noFill/>
        </p:spPr>
        <p:txBody>
          <a:bodyPr wrap="none" rtlCol="0">
            <a:spAutoFit/>
          </a:bodyPr>
          <a:lstStyle/>
          <a:p>
            <a:r>
              <a:rPr lang="en-US" altLang="ko-KR" sz="1100" b="1" dirty="0" err="1" smtClean="0">
                <a:ln>
                  <a:solidFill>
                    <a:schemeClr val="bg1">
                      <a:alpha val="0"/>
                    </a:schemeClr>
                  </a:solidFill>
                </a:ln>
                <a:solidFill>
                  <a:schemeClr val="bg1"/>
                </a:solidFill>
                <a:latin typeface="-윤고딕360"/>
                <a:ea typeface="-윤고딕330" pitchFamily="18" charset="-127"/>
              </a:rPr>
              <a:t>Chosun</a:t>
            </a:r>
            <a:r>
              <a:rPr lang="en-US" altLang="ko-KR" sz="1100" b="1" dirty="0" smtClean="0">
                <a:ln>
                  <a:solidFill>
                    <a:schemeClr val="bg1">
                      <a:alpha val="0"/>
                    </a:schemeClr>
                  </a:solidFill>
                </a:ln>
                <a:solidFill>
                  <a:schemeClr val="bg1"/>
                </a:solidFill>
                <a:latin typeface="-윤고딕360"/>
                <a:ea typeface="-윤고딕330" pitchFamily="18" charset="-127"/>
              </a:rPr>
              <a:t> </a:t>
            </a:r>
            <a:r>
              <a:rPr lang="en-US" altLang="ko-KR" sz="1100" b="1" dirty="0">
                <a:ln>
                  <a:solidFill>
                    <a:schemeClr val="bg1">
                      <a:alpha val="0"/>
                    </a:schemeClr>
                  </a:solidFill>
                </a:ln>
                <a:solidFill>
                  <a:schemeClr val="bg1"/>
                </a:solidFill>
                <a:latin typeface="-윤고딕360"/>
                <a:ea typeface="-윤고딕330" pitchFamily="18" charset="-127"/>
              </a:rPr>
              <a:t>University</a:t>
            </a:r>
          </a:p>
        </p:txBody>
      </p:sp>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3"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14" name="그림 13"/>
          <p:cNvPicPr>
            <a:picLocks noChangeAspect="1"/>
          </p:cNvPicPr>
          <p:nvPr/>
        </p:nvPicPr>
        <p:blipFill>
          <a:blip r:embed="rId3"/>
          <a:stretch>
            <a:fillRect/>
          </a:stretch>
        </p:blipFill>
        <p:spPr>
          <a:xfrm>
            <a:off x="8412480" y="174364"/>
            <a:ext cx="548640" cy="554182"/>
          </a:xfrm>
          <a:prstGeom prst="rect">
            <a:avLst/>
          </a:prstGeom>
        </p:spPr>
      </p:pic>
      <p:sp>
        <p:nvSpPr>
          <p:cNvPr id="15" name="TextBox 14"/>
          <p:cNvSpPr txBox="1"/>
          <p:nvPr/>
        </p:nvSpPr>
        <p:spPr>
          <a:xfrm>
            <a:off x="1162860" y="228600"/>
            <a:ext cx="2497800"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Study Design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7" name="내용 개체 틀 6"/>
          <p:cNvSpPr>
            <a:spLocks noGrp="1"/>
          </p:cNvSpPr>
          <p:nvPr>
            <p:ph idx="1"/>
          </p:nvPr>
        </p:nvSpPr>
        <p:spPr>
          <a:xfrm>
            <a:off x="811427" y="1284599"/>
            <a:ext cx="7788830" cy="5334000"/>
          </a:xfrm>
        </p:spPr>
        <p:txBody>
          <a:bodyPr/>
          <a:lstStyle/>
          <a:p>
            <a:r>
              <a:rPr lang="en-US" altLang="ko-KR" sz="1800" dirty="0">
                <a:solidFill>
                  <a:schemeClr val="tx1"/>
                </a:solidFill>
              </a:rPr>
              <a:t>NIR </a:t>
            </a:r>
            <a:r>
              <a:rPr lang="en-US" altLang="ko-KR" sz="1800" dirty="0" smtClean="0">
                <a:solidFill>
                  <a:schemeClr val="tx1"/>
                </a:solidFill>
              </a:rPr>
              <a:t>fluorophores</a:t>
            </a:r>
          </a:p>
          <a:p>
            <a:pPr>
              <a:buFontTx/>
              <a:buChar char="-"/>
            </a:pPr>
            <a:r>
              <a:rPr lang="en-US" altLang="ko-KR" sz="1800" dirty="0" smtClean="0">
                <a:solidFill>
                  <a:schemeClr val="tx1"/>
                </a:solidFill>
              </a:rPr>
              <a:t>ESNF13 </a:t>
            </a:r>
            <a:r>
              <a:rPr lang="en-US" altLang="ko-KR" sz="1800" dirty="0">
                <a:solidFill>
                  <a:schemeClr val="tx1"/>
                </a:solidFill>
              </a:rPr>
              <a:t>and </a:t>
            </a:r>
            <a:r>
              <a:rPr lang="en-US" altLang="ko-KR" sz="1800" dirty="0" smtClean="0">
                <a:solidFill>
                  <a:schemeClr val="tx1"/>
                </a:solidFill>
              </a:rPr>
              <a:t>P800SO3</a:t>
            </a:r>
          </a:p>
          <a:p>
            <a:pPr marL="0" indent="0">
              <a:buNone/>
            </a:pPr>
            <a:endParaRPr lang="en-US" altLang="ko-KR" sz="1800" dirty="0" smtClean="0">
              <a:solidFill>
                <a:schemeClr val="tx1"/>
              </a:solidFill>
            </a:endParaRPr>
          </a:p>
          <a:p>
            <a:r>
              <a:rPr lang="en-US" altLang="ko-KR" sz="1800" dirty="0" smtClean="0">
                <a:solidFill>
                  <a:schemeClr val="tx1"/>
                </a:solidFill>
              </a:rPr>
              <a:t>Osteoblasts differentiation</a:t>
            </a:r>
          </a:p>
          <a:p>
            <a:pPr>
              <a:buFontTx/>
              <a:buChar char="-"/>
            </a:pPr>
            <a:r>
              <a:rPr lang="en-US" altLang="ko-KR" sz="1800" dirty="0" smtClean="0">
                <a:solidFill>
                  <a:schemeClr val="tx1"/>
                </a:solidFill>
              </a:rPr>
              <a:t>50 </a:t>
            </a:r>
            <a:r>
              <a:rPr lang="en-US" altLang="ko-KR" sz="1800" dirty="0">
                <a:solidFill>
                  <a:schemeClr val="tx1"/>
                </a:solidFill>
              </a:rPr>
              <a:t>mg/ml of ascorbic acid and 10 </a:t>
            </a:r>
            <a:r>
              <a:rPr lang="en-US" altLang="ko-KR" sz="1800" dirty="0" err="1">
                <a:solidFill>
                  <a:schemeClr val="tx1"/>
                </a:solidFill>
              </a:rPr>
              <a:t>mM</a:t>
            </a:r>
            <a:r>
              <a:rPr lang="en-US" altLang="ko-KR" sz="1800" dirty="0">
                <a:solidFill>
                  <a:schemeClr val="tx1"/>
                </a:solidFill>
              </a:rPr>
              <a:t> of </a:t>
            </a:r>
            <a:r>
              <a:rPr lang="en-US" altLang="ko-KR" sz="1800" dirty="0" smtClean="0">
                <a:solidFill>
                  <a:schemeClr val="tx1"/>
                </a:solidFill>
              </a:rPr>
              <a:t>β-</a:t>
            </a:r>
            <a:r>
              <a:rPr lang="en-US" altLang="ko-KR" sz="1800" dirty="0" err="1" smtClean="0">
                <a:solidFill>
                  <a:schemeClr val="tx1"/>
                </a:solidFill>
              </a:rPr>
              <a:t>glycerophosphate</a:t>
            </a:r>
            <a:r>
              <a:rPr lang="en-US" altLang="ko-KR" sz="1800" dirty="0" smtClean="0">
                <a:solidFill>
                  <a:schemeClr val="tx1"/>
                </a:solidFill>
              </a:rPr>
              <a:t> to MC3T3 </a:t>
            </a:r>
          </a:p>
          <a:p>
            <a:pPr>
              <a:buFontTx/>
              <a:buChar char="-"/>
            </a:pPr>
            <a:endParaRPr lang="en-US" altLang="ko-KR" sz="1800" dirty="0" smtClean="0">
              <a:solidFill>
                <a:schemeClr val="tx1"/>
              </a:solidFill>
            </a:endParaRPr>
          </a:p>
          <a:p>
            <a:r>
              <a:rPr lang="en-US" altLang="ko-KR" sz="1800" dirty="0" smtClean="0">
                <a:solidFill>
                  <a:schemeClr val="tx1"/>
                </a:solidFill>
              </a:rPr>
              <a:t>Osteoclasts Differentiation</a:t>
            </a:r>
          </a:p>
          <a:p>
            <a:pPr>
              <a:buFontTx/>
              <a:buChar char="-"/>
            </a:pPr>
            <a:r>
              <a:rPr lang="en-US" altLang="ko-KR" sz="1800" dirty="0">
                <a:solidFill>
                  <a:schemeClr val="tx1"/>
                </a:solidFill>
              </a:rPr>
              <a:t>30 ng/mL M-CSF and 37.5ng/mL of </a:t>
            </a:r>
            <a:r>
              <a:rPr lang="en-US" altLang="ko-KR" sz="1800" dirty="0" smtClean="0">
                <a:solidFill>
                  <a:schemeClr val="tx1"/>
                </a:solidFill>
              </a:rPr>
              <a:t>RANKL to Bone marrow derived Macrophages of Mouse</a:t>
            </a:r>
          </a:p>
          <a:p>
            <a:pPr>
              <a:buFontTx/>
              <a:buChar char="-"/>
            </a:pPr>
            <a:endParaRPr lang="en-US" altLang="ko-KR" sz="1800" dirty="0" smtClean="0">
              <a:solidFill>
                <a:schemeClr val="tx1"/>
              </a:solidFill>
            </a:endParaRPr>
          </a:p>
          <a:p>
            <a:r>
              <a:rPr lang="en-US" altLang="ko-KR" sz="1800" dirty="0" smtClean="0">
                <a:solidFill>
                  <a:schemeClr val="tx1"/>
                </a:solidFill>
              </a:rPr>
              <a:t>Bone metastasis of Cancer </a:t>
            </a:r>
            <a:r>
              <a:rPr lang="en-US" altLang="ko-KR" sz="1800" dirty="0">
                <a:solidFill>
                  <a:schemeClr val="tx1"/>
                </a:solidFill>
              </a:rPr>
              <a:t>Cell</a:t>
            </a:r>
          </a:p>
          <a:p>
            <a:pPr marL="0" indent="0">
              <a:buNone/>
            </a:pPr>
            <a:r>
              <a:rPr lang="en-US" altLang="ko-KR" sz="1800" dirty="0">
                <a:solidFill>
                  <a:schemeClr val="tx1"/>
                </a:solidFill>
              </a:rPr>
              <a:t> – PC-3 and </a:t>
            </a:r>
            <a:r>
              <a:rPr lang="en-US" altLang="ko-KR" sz="1800" dirty="0" smtClean="0">
                <a:solidFill>
                  <a:schemeClr val="tx1"/>
                </a:solidFill>
              </a:rPr>
              <a:t>MDA-MB-231</a:t>
            </a:r>
          </a:p>
          <a:p>
            <a:pPr marL="0" indent="0">
              <a:buNone/>
            </a:pPr>
            <a:r>
              <a:rPr lang="en-US" altLang="ko-KR" sz="1800" dirty="0">
                <a:solidFill>
                  <a:schemeClr val="tx1"/>
                </a:solidFill>
              </a:rPr>
              <a:t> – </a:t>
            </a:r>
            <a:r>
              <a:rPr lang="en-US" altLang="ko-KR" sz="1800" dirty="0" err="1" smtClean="0">
                <a:solidFill>
                  <a:schemeClr val="tx1"/>
                </a:solidFill>
              </a:rPr>
              <a:t>Intratibial</a:t>
            </a:r>
            <a:r>
              <a:rPr lang="en-US" altLang="ko-KR" sz="1800" dirty="0" smtClean="0">
                <a:solidFill>
                  <a:schemeClr val="tx1"/>
                </a:solidFill>
              </a:rPr>
              <a:t> </a:t>
            </a:r>
            <a:r>
              <a:rPr lang="en-US" altLang="ko-KR" sz="1800" dirty="0">
                <a:solidFill>
                  <a:schemeClr val="tx1"/>
                </a:solidFill>
              </a:rPr>
              <a:t>xenograft </a:t>
            </a:r>
            <a:r>
              <a:rPr lang="en-US" altLang="ko-KR" sz="1800" dirty="0" smtClean="0">
                <a:solidFill>
                  <a:schemeClr val="tx1"/>
                </a:solidFill>
              </a:rPr>
              <a:t>model</a:t>
            </a:r>
          </a:p>
          <a:p>
            <a:pPr marL="0" indent="0">
              <a:buNone/>
            </a:pPr>
            <a:r>
              <a:rPr lang="en-US" altLang="ko-KR" sz="1800" dirty="0">
                <a:solidFill>
                  <a:schemeClr val="tx1"/>
                </a:solidFill>
              </a:rPr>
              <a:t> – </a:t>
            </a:r>
            <a:r>
              <a:rPr lang="en-US" altLang="ko-KR" sz="1800" dirty="0" err="1" smtClean="0">
                <a:solidFill>
                  <a:schemeClr val="tx1"/>
                </a:solidFill>
              </a:rPr>
              <a:t>Intracardiac</a:t>
            </a:r>
            <a:r>
              <a:rPr lang="en-US" altLang="ko-KR" sz="1800" dirty="0" smtClean="0">
                <a:solidFill>
                  <a:schemeClr val="tx1"/>
                </a:solidFill>
              </a:rPr>
              <a:t> </a:t>
            </a:r>
            <a:r>
              <a:rPr lang="en-US" altLang="ko-KR" sz="1800" dirty="0">
                <a:solidFill>
                  <a:schemeClr val="tx1"/>
                </a:solidFill>
              </a:rPr>
              <a:t>xenograft model of bone metastasis</a:t>
            </a:r>
          </a:p>
          <a:p>
            <a:pPr>
              <a:buFontTx/>
              <a:buChar char="-"/>
            </a:pPr>
            <a:endParaRPr lang="ko-KR" altLang="en-US" sz="1800" dirty="0">
              <a:solidFill>
                <a:schemeClr val="tx1"/>
              </a:solidFill>
            </a:endParaRPr>
          </a:p>
        </p:txBody>
      </p:sp>
    </p:spTree>
    <p:extLst>
      <p:ext uri="{BB962C8B-B14F-4D97-AF65-F5344CB8AC3E}">
        <p14:creationId xmlns:p14="http://schemas.microsoft.com/office/powerpoint/2010/main" val="1888801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07504" y="116632"/>
            <a:ext cx="8900526" cy="6444235"/>
          </a:xfrm>
          <a:prstGeom prst="rect">
            <a:avLst/>
          </a:prstGeom>
          <a:no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sp>
        <p:nvSpPr>
          <p:cNvPr id="5" name="직사각형 4"/>
          <p:cNvSpPr/>
          <p:nvPr/>
        </p:nvSpPr>
        <p:spPr>
          <a:xfrm>
            <a:off x="0" y="6525344"/>
            <a:ext cx="9144000" cy="332656"/>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itchFamily="18" charset="0"/>
              <a:cs typeface="Times New Roman" pitchFamily="18" charset="0"/>
            </a:endParaRPr>
          </a:p>
        </p:txBody>
      </p:sp>
      <p:sp>
        <p:nvSpPr>
          <p:cNvPr id="9" name="직사각형 8"/>
          <p:cNvSpPr/>
          <p:nvPr/>
        </p:nvSpPr>
        <p:spPr>
          <a:xfrm>
            <a:off x="0" y="6525344"/>
            <a:ext cx="9144000" cy="332656"/>
          </a:xfrm>
          <a:prstGeom prst="rect">
            <a:avLst/>
          </a:prstGeom>
          <a:solidFill>
            <a:srgbClr val="E9002D"/>
          </a:solid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윤고딕360"/>
            </a:endParaRPr>
          </a:p>
        </p:txBody>
      </p:sp>
      <p:cxnSp>
        <p:nvCxnSpPr>
          <p:cNvPr id="13" name="직선 연결선 12"/>
          <p:cNvCxnSpPr/>
          <p:nvPr/>
        </p:nvCxnSpPr>
        <p:spPr>
          <a:xfrm>
            <a:off x="2411760" y="836712"/>
            <a:ext cx="6732240" cy="0"/>
          </a:xfrm>
          <a:prstGeom prst="line">
            <a:avLst/>
          </a:prstGeom>
          <a:ln>
            <a:gradFill flip="none" rotWithShape="1">
              <a:gsLst>
                <a:gs pos="0">
                  <a:srgbClr val="E9002D"/>
                </a:gs>
                <a:gs pos="100000">
                  <a:schemeClr val="bg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
        <p:nvSpPr>
          <p:cNvPr id="7" name="AutoShape 4" descr="data:image/jpeg;base64,/9j/4AAQSkZJRgABAQAAAQABAAD/2wCEAAkGBg8QDxQPDw8QEBAQEBAPDw8PDw8PDw8PFhAVFBQQFBQXHCYeFxkjGRQUHy8gIycpLCwsFR4xNTAqNSYrLCkBCQoKDgwOFA8PFykcHBwsKSkpKSkpKSwpKSkpKSkpKSoqLCkpKSwpKSkpKSkpLC4pKSkpLC8pLCkpLCksKSosKf/AABEIALcBEwMBIgACEQEDEQH/xAAcAAABBQEBAQAAAAAAAAAAAAACAAEDBAYFBwj/xABGEAACAQIDAwkCCgcIAwEAAAABAgADEQQSIQUxUQYTIkFhcYGRsaHBByMyQlJTYnLR4RQzQ5LC0vAVFiRjgqKy4jRz8VT/xAAZAQADAQEBAAAAAAAAAAAAAAAAAQIDBAX/xAAlEQEBAAIBBAICAgMAAAAAAAAAAQIRMQMSIUETUSJhBPAycYH/2gAMAwEAAhEDEQA/ACKPwX2xsrfQU+P5R2Kn9mfZ+MHKv1b+H/2efY3g1ok6c0mumrC3jpG5oHXmRx0KxBV+hV7hm17N8dSv+cP35Jmakv1TeBH4xBVt8iqN3Wf5o7Mv06w8H/CNzi2/W1PFT/LED0lvUQLnzGogAa+/MLTs4NSKGu/Pf2icfZNdRi6BZy6isl1YWvrbfaaKrUVk6AtYICOLCwJm2vw2mf5OmYF9YudHGCWmNa6SR5GHH/zWOCeB9ghsDjwbHgPOPlPZ7Ytg8UWQ8fZFzXafZ+ENg0aHzXafZG5ntPsi2AxjD5rtPsjc0eJ9kNhGYJkhpHj7IJpnshs0ZiG7y9Y5Q8IN9PEQATfqtfquLjxEBsKTvpYdu9CPcYd4jUPE+cqZWcJuMrmY2q1JgBgGqAi+ag5AB4bhrKeL2pVpi/6DigN3RxDt7FJndNU8YBrNxlfJ+i7GWp8pahaz0cXTXqbNznVrcOnvnRp7Zpscq4ipfg+H19ii86xxDcZE9W+8Ke8RfJ+h2KWLr/FMSwYXH7Nqfb1ynsOn/hqPbTVvPpe+dWpUBFiqkcDukasq2AUAAWAFgAOAiuezmOkNZdfCVK8u1nBlHEHWTFoTFBJilBTo11v+sfyP4S4jAgkVTZRmN8osOOo18JTp1Wv+sp+X5yerUb6dLxH5y6xg1xSk2FYk9VgL+ksUqFUj5du9VvKDYuoliHS+7ojXxvfSS09rP1he8DL6aRVUdOngqnzqvgEUe2Wkwa9evfOdhtqG/S3TtYGur7tOMjyrwVPCAblA7bAS0tIyRQO2GCOEeqNwC0++SrTHCODCBh2jZwsICMBCAj7IWz2jxrR4+2Fs4hC3CDHh2wbOLcPWFpwECPDUGxeAjHuEUFxoeNjaGjjnYrlBh6b82Wu17EKpax4G0tUMQlRcyEMN3Ag8COozH1cJRpdGplLa52qpVsX6wHRtPEdvXL2yMUt6hRjTSnSDVKly4NjoOktzYbtLzDDPd1XrfyP4WGPS+Tp23XNvH/GkIkbCZraeFqGqz88ytZNWZqLBLC6tl0B6DW3XBJvpEyVVYAYmoMtSolW9dTfW6U135WCgg34HXrHR2R4/c0LUxKuIwebc9RDxRrew3E49PEY0WUVkqsaQcAc1e5p2sAdT0gWvuI3TtYNqpU86oVg7AW3FNLEf11SbjpUu3Mr7NxQ/V4knsdU9bTl16+0EvmVyFF8wSkynusbzWGA0Wz0xI5S1txIv20h7jCXlJVP1Z/0MPfNRi8JTqfLRW7SNfPfOFW5LUgSaTMl/msc6/jH+P0Wqp1OVLLq3NAAgEnONTuEMcomO6mp7mP4TjbS2PVQWddGr0ukpzLlDDXs3dc62Dob7D5pmlwx1tEyu9Ohs/HGqpYpksbb73keJPSljB08qW/rdKdd+me+Y+2s4DeKDmijCsKbfVJ5/9ZI6E/sU8/ylYUl+qqfvf9ofNr9VU/e/7TRkq7WDKqsKaoQ29Te+m7dJMNVzKGHX7DINrU1FMWpuvSGrG43HTeZHsipoV4EHzis8HK7FKaDYY6JPbM/Smj2KOh4xRTpiGsAQ1lEkWGICwxAhiEIIhCBCijxRgoojOdidsohtDWw6MeZvEcqkXeQBxJtONjPhEw6766dwYE+QldlLbe5hBaso+cPOeV4n4UqPzS7/AHUb32lCp8JbkXShVI4nKo98fx0u6PVsbhsNV/WAHtBKnxtvgUEw1NCiKoU3zC182ltb754/V+EbEdVAjvqflIv7/YsjMKK2BtfnDvteL4ZvbT58+3s3dfXp67Ww+Ha4ZnYG2YGoxDAXyg8bXNoCYagpzB3uXFRrvfM4vZjpv6RE8fPwgYn6pf32iHwhYjrpDwqH8JXx1n3x67QwNBGV1ZsyKqKSV0QXGTdqOke2X+eXiJ48OW2KFMVmwtTmjuqBiUOtt9uMkofCSvzlqL4BvQyb07Vd8euFhAYzzvCfCDRb9qB2NdPWd3C8pwwvmBHEEESLhYqZRoXkFSV8PtRX0kzzPS9oKkrLRVcxAtcbuqWXkFSIHojo+c41Srdj3n1nZBsl+Ck++Zha14tqkXM8Uqc7FDY0mDqdOcq+Tfyx3IHz63k34SMYj/PXwVY74ofX+SrN3OqbTI5vfVPSHy75evslTZj2qd4I98tbRrA07c6W1GmUAek5+Ee1RT9ofhAe2lpTTbGHxfiZmaRmn2P+rEmLdAQxAEMSiGIYMAQhAkghiRgwxADEeCIUZI8V8hu4zwnlht/Eti6tJarU0psUAQ5S1t5J3z3isOie4zwDlrSy7Qr9rK3mimXhynLhwXBY3Ys54sxb1iFK3V7IaGS1XBOgtoL9ptqZptm6h5NYh6S16VMujKCcupB69JRpq6nKysOIYEa+M9Q+DTFiphAlgDTdkNtLj5Qv5zv7U2WlSjWUopJpvlJUXByGxHjOf5bLqxr27eGVBpGw5+LYfaB9hEOpIaB1I4gewzf0zQsJGRJ2EiIlE1dDEg7FZetKpTzdWH/KZhF0lmjj7YZ6H0qtOoPAEH0WR0l0ka1tpvelZqC8PKDTZ6ZvTdl7iRLLCRuOie8S5UV6XyHrNVQFzclQwPXwI85saq28p5/8HmI6CDg1Sn/EPWehV9wPZMOrG3Tqq8heTvIXEx00RY18tBzwpn0tMgjzS7ZqWwz9th5sJlkmWXLXHhYzxQLxRBeNR+NIecZqz2vnpD+u+CS31NMfu/ywSz/Qpjx/KdenIr4+sxpkGoh1Gi79/fObTPSHePWdLGs3Nm/Ngabt+8TlI2o3b+vdvgGspGajZH6oTKYdrgHTUDdumr2R+qEiNHQEIQBCEpKQGEIAhAxhIIQgCEIySiEIAhiPRHI0PcZ4V8I1HLtBj9KnTb2Ff4Z7uonjHwrYe2Kpvb5VJl8Vc/zSp4sK8MMIUYCEqzRm9D+CbE/rk4Gm48QQfQT0Y7zPLPg1Bp4x0NulRzAjVWAcWYHrBuZ6m289x9JydbGzOytsLuPBdo4fm6zowIC1HG7XKHIuL790jo0cruoGZWpsUYgrdAQwqAEcF3d87HKas64qtTZS9Pn2ZUI6r5myNvXrvacmriNUWiHKnOEzqC4DAh6YI0Ya3vYancJrJlZwWGWOOXlBiKYCLcHOxLXOg5vcLcdQ3lKroRvBB4HQztUaFSsC9OkXdcihrqqUgoGWwJ1OnXpvnOxmEqqBUqftOkGLqxbQG5sSRvG+b4dPPt7rPB9a9PcmN8/3n9qZl+iukpWl/DfJkZIwQVFkRGh7pYrCQ294hiMmm5A17Fh9GrTbwIsfSerVR0B3zxzkVUtWdeNMHxVh+M9j30ge4yeqrpqjSFpK5kLGc7VyOUdS1Dvdb+FzM4hmi5S0g2HP2WRvbb3zN05lny1x4TZ4pGWikGtlf8hvFx+Mbmj9Qvi4/CRHL9HEnvJHvjc2D+wqn7z/APadrkFiqbZG+LprpvB18NJylOvV47p0a9DoH/D5dD0i4JHbOWvd4GBNVgW6I3bvm7vCa/Y5+KExeztFAyqtidFNwJstjH4oSJy09OiIQgiEDKIYhCAIQMZDBhgyMGGDGSVTDBkQMNTKJMhmT5W7CXF06lIgZtWpN9GoNx9x7DNUpnG24rXursh6JuuXiBYggg74spbrQj5+dWUlSLFSQRwINiIyueM323OQLVaj1kqrmqMXZSuUZjv3dszmK5GYynuph/uMCfIzXzOWf+nR5BY0nHoo6KmnVUKDxGYknrJyjXsHCetuxv4e6eO8j8LVpbRo85TdLs69NGUa024z2B/d7pzdfK3LbXpzUeNctf8Azav3lPmgmZO+aXlo3+Nq96j/AGiZh21nRhfxjPLl0FrplKvTVr6hgStRTbqOoI7CPKV66KD0WzAgG+Uqb9YIPXDrlb9Atl+aXADW6r20vIbzT5LcZKnXkMu4NtJSMsYI62meXC8eU1cSsZ1Rs936rd/4S3htkomp6TdvV3CRKqq/Jyg1KrzpGmVltuJB6+zdPYcK2bDK3FFPsE8xM9K2Ub4Kn/6l9Isrs8fCBzIGMkcyBjOdqqbXW9CoPs38iD7pk0M12N1puPsN/wATMchkZtMOBkxQCYpC1zMD8/EnuUj3QggPzMQe9iPfEcQP/wBFU/dpW/hizA9eJbzH4TrcaOtQ6J+IfcdWqbtN++chd+6/ZxnXqUrg/FVzodWfs375xwNf61jhNHs1bC2RU13Kbjvm02KfihMPstbErkCaKbA5uIvNtsU/FDxk+1+nTEIGADCBlEMGEDIwYQMAlBhAyIGEDGSUGGDIQYQaMJw05+2Vut/sn2ay4GkGOF1jtDOtWkT1JWNW2nDTy0gGt2zr25x1Kx6iR3Qf7Uqruc+cr1KsrPUmOWMvpctUNpbGo1nao+bOxuxB3mcl+SFH6b+f5TvM0jZpGtG4h5M0/ptp2/lG/u5SHWx8fynWYyMmAUF2LQHzb99z75YSgi/JUDuAHpJCYBMWjItAJjkwCYjPeelbJ/8ABp/+tfSeZXnpuCFsFTH+Un/ERXiqnKm5kLGSOZCxnO2RYj5Lfdb0MxqbvCbGsdD3H0mNG6RkvErxQSYpC2q/u/ibXLvbspqPdGGwK3W1Y/60X3zbJiVI0oKO3SOHbqQDxnRll9OaYsV/ddyD0WOnzqxPpMqcEcwHbb2z2A84eoe2eXYlrP3N/FFjbRYvDZpoVQCFGalfo3G5+3701exD8X4zh7Zb46l0g16dUaW01Q9U7OxD0PGXA6oMcGADHBlJSAwgZGDCBgEgMIGR3jgxhKDHBkYMcGMkoaDX1UxgY5MAw20zlrOPtX89ffKrVZc5TplrA/SQeYJH4Tj85N8b4jKzynapIy8iNSMWioEzQGaMWgEyTJjIyY5MAmAMTBJjkwCYgYmATHJgEyVHnp7jLh0XgiD2CeZYZMzqv0mUeZtPTdpNZQPCTlwvHlzXMhYw3aQlpg1BXbot91vSY6+k1mMe1Nz9hvSZK8jJeBXig3ikrbfD8oK7D5QHcokn9rVj+0bwsPSZRNr5BqFHeT+UhqcqgPn0x3dL3md1wnpxTJrnxVQ73Y/6jMLiaxzsPtN6ySpyuc7mY/dp/jKSYkVg9gQ2uptfMdb6QmGiuTRNpVpHjzg/239012w26HjPMtk4xmaiWJJzMpuSdcrCekbAfoHvk5TVVjw7N4V5FeEDEaQGEDIwY94wlvHBkd44MAlBhAyIGEDAJAYQMiBj3jJmeWdHoq/ByPBhf+GZTPN3ynoZ8O/ELmHepv6Xnn95eF8Iz5S54s0ivHvLSMtBJgkxrxA5MAmImCTEZEwCY5MAmIGJgExyYBMSnS5PUc+KpD7YY9y9L3Td7TfUDxmT5EUM2IL/AFdMnxJsPfNFj6l3PZpMs+GmCs7SMmJ2kZaZNFfab2ov923npMvedflTXy4ZrGxZkUW77+6ZGjtNho3SHkY/juU3Dmcx8V1SYpVG0qfEjwMaR2ZfS+/H7czIOu3jr6wgwHX5WllNmORewF+Ohkg2Y/Z5zu24VLMOBPnJdm1LVSN1xulr+zG+kP68ICbMZagbOOO47t0WwLBDJiMnVzquvcwsfWel8nW6B755vV0r0m4sFPff856LyfPRPfIz9NMeHbDQgZFeEDJUkBhBpEDCBgSUGEDIQYQaMJQYQMhDQg0AlBj3kQMe8AWJQMhB3EEHuItPMatMqxU71JU94Np6feef8pcPkxL8Hs48Rr7QZWN8pz4c28V4N4rzRmK8a8G8YmAOTBJjEwSYjOTAJjkwGMAEmDeImDJNtuRNDLQqVT89rDuUfiTJ6tS5J4yfDUeZwiU9xyjN949JvWUXaYZ3y3xngzNALQS0AtJU4HLKt8XTTi5byFv4plJ2+V1e9ZV+gg82N/S04c6cOGGd8lGiilIbD9BaI4JoCYvtMmXFr1kzPVXuI/0MwP0Q38D6iWxiafWT5x/0qjnF91mv7I9Ubjh7Vo5QrfRq0z5m032wW0PfMjt+vQbDuEvmsCO8MDNRyde6k93pDOeIePt3gY95EDCDTNSUGODIg0LNGEoMcGRZo4aATBo+aRBo4aMkuaPmkWaPmgEoaZjlrhtEqDqJQ9x1HoZo80o7ew3O4d16wMw711H9dsJfIs3Hn94141415sxFeNeDeMTEDkwSYxMYmBkTBJjkwTEYDL2wcFz2IROrNmb7q6n8PGUTNXyPwmSm+Ib53QTuGpPnbyk26VI7G0692tw9ZzXaS1qlzfjKrtOduRaDeAzThbU5TIt0o9Nt2f5i93ExyWlbpwdrYnnK9RuosQO4aD0lS8a8U6o5yvFGjxh2Q0INFFBIrxidR4+kUUAjxovTb7rek2vJV70geKqf9oiikZ8Lwd4NCvFFMmpw0cNHigRw0cNFFGDhoQaKKAPmizR4oAs0IG+kUUKHnO1MNzVZ6fUrG33TqPYZVvFFNZwxprxiYoowEmMTFFEDEwTFFJUKjSLsFXexCjvJtN1WUUqaUV3IoHeePncxRTPNpgo1HlLF4taal2NlXU6ExRTOctKyO09tvW6I6FP6N9W+8fdOSTFFOuTXDlt2V4rxRRgooooG/9k="/>
          <p:cNvSpPr>
            <a:spLocks noChangeAspect="1" noChangeArrowheads="1"/>
          </p:cNvSpPr>
          <p:nvPr/>
        </p:nvSpPr>
        <p:spPr bwMode="auto">
          <a:xfrm>
            <a:off x="762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TextBox 14"/>
          <p:cNvSpPr txBox="1"/>
          <p:nvPr/>
        </p:nvSpPr>
        <p:spPr>
          <a:xfrm>
            <a:off x="7627136" y="6560867"/>
            <a:ext cx="1409360" cy="261610"/>
          </a:xfrm>
          <a:prstGeom prst="rect">
            <a:avLst/>
          </a:prstGeom>
          <a:noFill/>
        </p:spPr>
        <p:txBody>
          <a:bodyPr wrap="none" rtlCol="0">
            <a:spAutoFit/>
          </a:bodyPr>
          <a:lstStyle/>
          <a:p>
            <a:r>
              <a:rPr lang="en-US" altLang="ko-KR" sz="1100" b="1" dirty="0" err="1" smtClean="0">
                <a:ln>
                  <a:solidFill>
                    <a:schemeClr val="bg1">
                      <a:alpha val="0"/>
                    </a:schemeClr>
                  </a:solidFill>
                </a:ln>
                <a:solidFill>
                  <a:schemeClr val="bg1"/>
                </a:solidFill>
                <a:latin typeface="-윤고딕360"/>
                <a:ea typeface="-윤고딕330" pitchFamily="18" charset="-127"/>
              </a:rPr>
              <a:t>Chosun</a:t>
            </a:r>
            <a:r>
              <a:rPr lang="en-US" altLang="ko-KR" sz="1100" b="1" dirty="0" smtClean="0">
                <a:ln>
                  <a:solidFill>
                    <a:schemeClr val="bg1">
                      <a:alpha val="0"/>
                    </a:schemeClr>
                  </a:solidFill>
                </a:ln>
                <a:solidFill>
                  <a:schemeClr val="bg1"/>
                </a:solidFill>
                <a:latin typeface="-윤고딕360"/>
                <a:ea typeface="-윤고딕330" pitchFamily="18" charset="-127"/>
              </a:rPr>
              <a:t> </a:t>
            </a:r>
            <a:r>
              <a:rPr lang="en-US" altLang="ko-KR" sz="1100" b="1" dirty="0">
                <a:ln>
                  <a:solidFill>
                    <a:schemeClr val="bg1">
                      <a:alpha val="0"/>
                    </a:schemeClr>
                  </a:solidFill>
                </a:ln>
                <a:solidFill>
                  <a:schemeClr val="bg1"/>
                </a:solidFill>
                <a:latin typeface="-윤고딕360"/>
                <a:ea typeface="-윤고딕330" pitchFamily="18" charset="-127"/>
              </a:rPr>
              <a:t>University</a:t>
            </a:r>
          </a:p>
        </p:txBody>
      </p:sp>
      <p:cxnSp>
        <p:nvCxnSpPr>
          <p:cNvPr id="14" name="직선 연결선 13"/>
          <p:cNvCxnSpPr/>
          <p:nvPr/>
        </p:nvCxnSpPr>
        <p:spPr>
          <a:xfrm>
            <a:off x="2411760" y="836712"/>
            <a:ext cx="6732240" cy="0"/>
          </a:xfrm>
          <a:prstGeom prst="line">
            <a:avLst/>
          </a:prstGeom>
          <a:ln>
            <a:gradFill flip="none" rotWithShape="1">
              <a:gsLst>
                <a:gs pos="0">
                  <a:srgbClr val="E9002D"/>
                </a:gs>
                <a:gs pos="100000">
                  <a:schemeClr val="bg1"/>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pic>
        <p:nvPicPr>
          <p:cNvPr id="16" name="그림 15"/>
          <p:cNvPicPr>
            <a:picLocks noChangeAspect="1"/>
          </p:cNvPicPr>
          <p:nvPr/>
        </p:nvPicPr>
        <p:blipFill>
          <a:blip r:embed="rId2"/>
          <a:stretch>
            <a:fillRect/>
          </a:stretch>
        </p:blipFill>
        <p:spPr>
          <a:xfrm>
            <a:off x="8412480" y="174364"/>
            <a:ext cx="548640" cy="554182"/>
          </a:xfrm>
          <a:prstGeom prst="rect">
            <a:avLst/>
          </a:prstGeom>
        </p:spPr>
      </p:pic>
      <p:sp>
        <p:nvSpPr>
          <p:cNvPr id="17" name="TextBox 16"/>
          <p:cNvSpPr txBox="1"/>
          <p:nvPr/>
        </p:nvSpPr>
        <p:spPr>
          <a:xfrm>
            <a:off x="1162860" y="228600"/>
            <a:ext cx="1667444"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Analysis</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2" name="직사각형 1"/>
          <p:cNvSpPr/>
          <p:nvPr/>
        </p:nvSpPr>
        <p:spPr>
          <a:xfrm>
            <a:off x="715055" y="1219424"/>
            <a:ext cx="7909961" cy="4247317"/>
          </a:xfrm>
          <a:prstGeom prst="rect">
            <a:avLst/>
          </a:prstGeom>
        </p:spPr>
        <p:txBody>
          <a:bodyPr wrap="square">
            <a:spAutoFit/>
          </a:bodyPr>
          <a:lstStyle/>
          <a:p>
            <a:pPr marL="285750" indent="-285750" algn="just">
              <a:lnSpc>
                <a:spcPct val="150000"/>
              </a:lnSpc>
              <a:spcAft>
                <a:spcPts val="0"/>
              </a:spcAft>
              <a:buFont typeface="Arial" panose="020B0604020202020204" pitchFamily="34" charset="0"/>
              <a:buChar char="•"/>
            </a:pPr>
            <a:r>
              <a:rPr lang="en-US" altLang="ko-KR" b="1" i="1" dirty="0">
                <a:ea typeface="바탕" panose="02030600000101010101" pitchFamily="18" charset="-127"/>
              </a:rPr>
              <a:t>In vitro</a:t>
            </a:r>
            <a:r>
              <a:rPr lang="en-US" altLang="ko-KR" b="1" dirty="0">
                <a:ea typeface="바탕" panose="02030600000101010101" pitchFamily="18" charset="-127"/>
              </a:rPr>
              <a:t> cell </a:t>
            </a:r>
            <a:r>
              <a:rPr lang="en-US" altLang="ko-KR" b="1" dirty="0" smtClean="0">
                <a:ea typeface="바탕" panose="02030600000101010101" pitchFamily="18" charset="-127"/>
              </a:rPr>
              <a:t>assay </a:t>
            </a:r>
          </a:p>
          <a:p>
            <a:pPr algn="just">
              <a:lnSpc>
                <a:spcPct val="150000"/>
              </a:lnSpc>
              <a:spcAft>
                <a:spcPts val="0"/>
              </a:spcAft>
            </a:pPr>
            <a:r>
              <a:rPr lang="en-US" altLang="ko-KR" dirty="0" smtClean="0">
                <a:ea typeface="바탕" panose="02030600000101010101" pitchFamily="18" charset="-127"/>
              </a:rPr>
              <a:t>- </a:t>
            </a:r>
            <a:r>
              <a:rPr lang="en-US" altLang="ko-KR" dirty="0"/>
              <a:t>The NIR imaging on a 4 filter set Nikon Eclipse </a:t>
            </a:r>
            <a:r>
              <a:rPr lang="en-US" altLang="ko-KR" dirty="0" err="1"/>
              <a:t>Ti</a:t>
            </a:r>
            <a:r>
              <a:rPr lang="en-US" altLang="ko-KR" dirty="0"/>
              <a:t>-U inverted microscope system</a:t>
            </a:r>
            <a:r>
              <a:rPr lang="en-US" altLang="ko-KR" dirty="0" smtClean="0">
                <a:ea typeface="바탕" panose="02030600000101010101" pitchFamily="18" charset="-127"/>
              </a:rPr>
              <a:t> </a:t>
            </a:r>
          </a:p>
          <a:p>
            <a:pPr algn="just">
              <a:lnSpc>
                <a:spcPct val="150000"/>
              </a:lnSpc>
              <a:spcAft>
                <a:spcPts val="0"/>
              </a:spcAft>
            </a:pPr>
            <a:r>
              <a:rPr lang="en-US" altLang="ko-KR" dirty="0" smtClean="0"/>
              <a:t>- Alizarin </a:t>
            </a:r>
            <a:r>
              <a:rPr lang="en-US" altLang="ko-KR" dirty="0"/>
              <a:t>Red S staining</a:t>
            </a:r>
            <a:endParaRPr lang="en-US" altLang="ko-KR" dirty="0" smtClean="0">
              <a:effectLst/>
              <a:ea typeface="바탕" panose="02030600000101010101" pitchFamily="18" charset="-127"/>
            </a:endParaRPr>
          </a:p>
          <a:p>
            <a:pPr algn="just">
              <a:lnSpc>
                <a:spcPct val="150000"/>
              </a:lnSpc>
              <a:spcAft>
                <a:spcPts val="0"/>
              </a:spcAft>
            </a:pPr>
            <a:r>
              <a:rPr lang="en-US" altLang="ko-KR" dirty="0" smtClean="0"/>
              <a:t>- Tartrate-resistant </a:t>
            </a:r>
            <a:r>
              <a:rPr lang="en-US" altLang="ko-KR" dirty="0"/>
              <a:t>phosphatase (TRAP) staining. </a:t>
            </a:r>
            <a:endParaRPr lang="en-US" altLang="ko-KR" dirty="0" smtClean="0">
              <a:effectLst/>
              <a:ea typeface="바탕" panose="02030600000101010101" pitchFamily="18" charset="-127"/>
            </a:endParaRPr>
          </a:p>
          <a:p>
            <a:pPr algn="just">
              <a:lnSpc>
                <a:spcPct val="150000"/>
              </a:lnSpc>
              <a:spcAft>
                <a:spcPts val="0"/>
              </a:spcAft>
            </a:pPr>
            <a:endParaRPr lang="en-US" altLang="ko-KR" dirty="0">
              <a:ea typeface="바탕" panose="02030600000101010101" pitchFamily="18" charset="-127"/>
            </a:endParaRPr>
          </a:p>
          <a:p>
            <a:pPr marL="171450" indent="-171450" algn="just">
              <a:lnSpc>
                <a:spcPct val="150000"/>
              </a:lnSpc>
              <a:spcAft>
                <a:spcPts val="0"/>
              </a:spcAft>
              <a:buFont typeface="Arial" panose="020B0604020202020204" pitchFamily="34" charset="0"/>
              <a:buChar char="•"/>
            </a:pPr>
            <a:r>
              <a:rPr lang="en-US" altLang="ko-KR" b="1" i="1" dirty="0" smtClean="0"/>
              <a:t>In </a:t>
            </a:r>
            <a:r>
              <a:rPr lang="en-US" altLang="ko-KR" b="1" i="1" dirty="0"/>
              <a:t>vivo</a:t>
            </a:r>
            <a:r>
              <a:rPr lang="en-US" altLang="ko-KR" b="1" dirty="0"/>
              <a:t> NIR fluorescence imaging </a:t>
            </a:r>
            <a:endParaRPr lang="en-US" altLang="ko-KR" b="1" dirty="0" smtClean="0"/>
          </a:p>
          <a:p>
            <a:pPr algn="just">
              <a:lnSpc>
                <a:spcPct val="150000"/>
              </a:lnSpc>
              <a:spcAft>
                <a:spcPts val="0"/>
              </a:spcAft>
            </a:pPr>
            <a:r>
              <a:rPr lang="en-US" altLang="ko-KR" dirty="0" smtClean="0"/>
              <a:t>- </a:t>
            </a:r>
            <a:r>
              <a:rPr lang="en-US" altLang="ko-KR" dirty="0"/>
              <a:t>the Mini-FLARE</a:t>
            </a:r>
            <a:r>
              <a:rPr lang="en-US" altLang="ko-KR" baseline="30000" dirty="0"/>
              <a:t>®</a:t>
            </a:r>
            <a:r>
              <a:rPr lang="en-US" altLang="ko-KR" dirty="0"/>
              <a:t> imaging </a:t>
            </a:r>
            <a:r>
              <a:rPr lang="en-US" altLang="ko-KR" dirty="0" smtClean="0"/>
              <a:t>system</a:t>
            </a:r>
          </a:p>
          <a:p>
            <a:pPr algn="just">
              <a:lnSpc>
                <a:spcPct val="150000"/>
              </a:lnSpc>
              <a:spcAft>
                <a:spcPts val="0"/>
              </a:spcAft>
            </a:pPr>
            <a:r>
              <a:rPr lang="en-US" altLang="ko-KR" dirty="0" smtClean="0"/>
              <a:t>- H&amp;E Staining</a:t>
            </a:r>
          </a:p>
          <a:p>
            <a:pPr algn="just">
              <a:lnSpc>
                <a:spcPct val="150000"/>
              </a:lnSpc>
              <a:spcAft>
                <a:spcPts val="0"/>
              </a:spcAft>
            </a:pPr>
            <a:r>
              <a:rPr lang="en-US" altLang="ko-KR" dirty="0" smtClean="0"/>
              <a:t>- TRAP staining</a:t>
            </a:r>
          </a:p>
        </p:txBody>
      </p:sp>
    </p:spTree>
    <p:extLst>
      <p:ext uri="{BB962C8B-B14F-4D97-AF65-F5344CB8AC3E}">
        <p14:creationId xmlns:p14="http://schemas.microsoft.com/office/powerpoint/2010/main" val="26192335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3"/>
          <a:stretch>
            <a:fillRect/>
          </a:stretch>
        </p:blipFill>
        <p:spPr>
          <a:xfrm>
            <a:off x="8412480" y="174364"/>
            <a:ext cx="548640" cy="554182"/>
          </a:xfrm>
          <a:prstGeom prst="rect">
            <a:avLst/>
          </a:prstGeom>
        </p:spPr>
      </p:pic>
      <p:sp>
        <p:nvSpPr>
          <p:cNvPr id="8" name="TextBox 7"/>
          <p:cNvSpPr txBox="1"/>
          <p:nvPr/>
        </p:nvSpPr>
        <p:spPr>
          <a:xfrm>
            <a:off x="896992" y="221940"/>
            <a:ext cx="2042547"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Results (1)</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4" name="그림 3"/>
          <p:cNvPicPr>
            <a:picLocks noChangeAspect="1"/>
          </p:cNvPicPr>
          <p:nvPr/>
        </p:nvPicPr>
        <p:blipFill>
          <a:blip r:embed="rId4"/>
          <a:stretch>
            <a:fillRect/>
          </a:stretch>
        </p:blipFill>
        <p:spPr>
          <a:xfrm>
            <a:off x="1918266" y="792923"/>
            <a:ext cx="5126280" cy="5181550"/>
          </a:xfrm>
          <a:prstGeom prst="rect">
            <a:avLst/>
          </a:prstGeom>
        </p:spPr>
      </p:pic>
      <p:sp>
        <p:nvSpPr>
          <p:cNvPr id="5" name="직사각형 4"/>
          <p:cNvSpPr/>
          <p:nvPr/>
        </p:nvSpPr>
        <p:spPr>
          <a:xfrm>
            <a:off x="236482" y="5896304"/>
            <a:ext cx="8613228" cy="646331"/>
          </a:xfrm>
          <a:prstGeom prst="rect">
            <a:avLst/>
          </a:prstGeom>
        </p:spPr>
        <p:txBody>
          <a:bodyPr wrap="square">
            <a:spAutoFit/>
          </a:bodyPr>
          <a:lstStyle/>
          <a:p>
            <a:r>
              <a:rPr lang="en-US" altLang="ko-KR" dirty="0">
                <a:latin typeface="Times New Roman" panose="02020603050405020304" pitchFamily="18" charset="0"/>
                <a:ea typeface="맑은 고딕" panose="020B0503020000020004" pitchFamily="50" charset="-127"/>
              </a:rPr>
              <a:t>Fig. 1. MC3T3 cells were differentiated by treatment of vitamin C and β-</a:t>
            </a:r>
            <a:r>
              <a:rPr lang="en-US" altLang="ko-KR" dirty="0" err="1">
                <a:latin typeface="Times New Roman" panose="02020603050405020304" pitchFamily="18" charset="0"/>
                <a:ea typeface="맑은 고딕" panose="020B0503020000020004" pitchFamily="50" charset="-127"/>
              </a:rPr>
              <a:t>glycophosphate</a:t>
            </a:r>
            <a:r>
              <a:rPr lang="en-US" altLang="ko-KR" dirty="0">
                <a:latin typeface="Times New Roman" panose="02020603050405020304" pitchFamily="18" charset="0"/>
                <a:ea typeface="맑은 고딕" panose="020B0503020000020004" pitchFamily="50" charset="-127"/>
              </a:rPr>
              <a:t> and NIR fluorophore was monitored at each stage. </a:t>
            </a:r>
            <a:endParaRPr lang="ko-KR" altLang="en-US" dirty="0"/>
          </a:p>
        </p:txBody>
      </p:sp>
    </p:spTree>
    <p:extLst>
      <p:ext uri="{BB962C8B-B14F-4D97-AF65-F5344CB8AC3E}">
        <p14:creationId xmlns:p14="http://schemas.microsoft.com/office/powerpoint/2010/main" val="24533551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6992" y="221940"/>
            <a:ext cx="2042547"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Results (2)</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5" name="그림 4"/>
          <p:cNvPicPr>
            <a:picLocks noChangeAspect="1"/>
          </p:cNvPicPr>
          <p:nvPr/>
        </p:nvPicPr>
        <p:blipFill>
          <a:blip r:embed="rId2"/>
          <a:stretch>
            <a:fillRect/>
          </a:stretch>
        </p:blipFill>
        <p:spPr>
          <a:xfrm>
            <a:off x="2023369" y="806715"/>
            <a:ext cx="5161187" cy="5245109"/>
          </a:xfrm>
          <a:prstGeom prst="rect">
            <a:avLst/>
          </a:prstGeom>
        </p:spPr>
      </p:pic>
      <p:sp>
        <p:nvSpPr>
          <p:cNvPr id="6" name="직사각형 5"/>
          <p:cNvSpPr/>
          <p:nvPr/>
        </p:nvSpPr>
        <p:spPr>
          <a:xfrm>
            <a:off x="509752" y="5908367"/>
            <a:ext cx="8403020" cy="584775"/>
          </a:xfrm>
          <a:prstGeom prst="rect">
            <a:avLst/>
          </a:prstGeom>
        </p:spPr>
        <p:txBody>
          <a:bodyPr wrap="square">
            <a:spAutoFit/>
          </a:bodyPr>
          <a:lstStyle/>
          <a:p>
            <a:r>
              <a:rPr lang="en-US" altLang="ko-KR" sz="1600" dirty="0" smtClean="0">
                <a:latin typeface="Times New Roman" panose="02020603050405020304" pitchFamily="18" charset="0"/>
                <a:ea typeface="맑은 고딕" panose="020B0503020000020004" pitchFamily="50" charset="-127"/>
              </a:rPr>
              <a:t>Fig.2 </a:t>
            </a:r>
            <a:r>
              <a:rPr lang="en-US" altLang="ko-KR" sz="1600" dirty="0">
                <a:latin typeface="Times New Roman" panose="02020603050405020304" pitchFamily="18" charset="0"/>
                <a:ea typeface="맑은 고딕" panose="020B0503020000020004" pitchFamily="50" charset="-127"/>
              </a:rPr>
              <a:t>NIR 2 fluorophore were monitored during osteoclast differentiation of bone marrow derived macrophage cells by RANKL and M-CSF treatment </a:t>
            </a:r>
            <a:endParaRPr lang="ko-KR" altLang="en-US" sz="1600" dirty="0"/>
          </a:p>
        </p:txBody>
      </p:sp>
    </p:spTree>
    <p:extLst>
      <p:ext uri="{BB962C8B-B14F-4D97-AF65-F5344CB8AC3E}">
        <p14:creationId xmlns:p14="http://schemas.microsoft.com/office/powerpoint/2010/main" val="551020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one NIR Imaging_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86609" y="1195005"/>
            <a:ext cx="8120902" cy="4564664"/>
          </a:xfrm>
          <a:prstGeom prst="rect">
            <a:avLst/>
          </a:prstGeom>
        </p:spPr>
      </p:pic>
    </p:spTree>
    <p:extLst>
      <p:ext uri="{BB962C8B-B14F-4D97-AF65-F5344CB8AC3E}">
        <p14:creationId xmlns:p14="http://schemas.microsoft.com/office/powerpoint/2010/main" val="2580009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107504" y="116632"/>
            <a:ext cx="8900526" cy="6444235"/>
          </a:xfrm>
          <a:prstGeom prst="rect">
            <a:avLst/>
          </a:prstGeom>
          <a:noFill/>
          <a:ln>
            <a:solidFill>
              <a:srgbClr val="E900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latin typeface="Times New Roman" pitchFamily="18" charset="0"/>
              <a:cs typeface="Times New Roman" pitchFamily="18" charset="0"/>
            </a:endParaRPr>
          </a:p>
        </p:txBody>
      </p:sp>
      <p:sp>
        <p:nvSpPr>
          <p:cNvPr id="7" name="TextBox 6"/>
          <p:cNvSpPr txBox="1"/>
          <p:nvPr/>
        </p:nvSpPr>
        <p:spPr>
          <a:xfrm>
            <a:off x="896992" y="221940"/>
            <a:ext cx="2042547"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Results (3)</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5" name="그림 4"/>
          <p:cNvPicPr>
            <a:picLocks noChangeAspect="1"/>
          </p:cNvPicPr>
          <p:nvPr/>
        </p:nvPicPr>
        <p:blipFill>
          <a:blip r:embed="rId3"/>
          <a:stretch>
            <a:fillRect/>
          </a:stretch>
        </p:blipFill>
        <p:spPr>
          <a:xfrm>
            <a:off x="2042477" y="766394"/>
            <a:ext cx="5030579" cy="4979478"/>
          </a:xfrm>
          <a:prstGeom prst="rect">
            <a:avLst/>
          </a:prstGeom>
        </p:spPr>
      </p:pic>
      <p:sp>
        <p:nvSpPr>
          <p:cNvPr id="2" name="직사각형 1"/>
          <p:cNvSpPr/>
          <p:nvPr/>
        </p:nvSpPr>
        <p:spPr>
          <a:xfrm>
            <a:off x="232902" y="5830204"/>
            <a:ext cx="8649730" cy="646331"/>
          </a:xfrm>
          <a:prstGeom prst="rect">
            <a:avLst/>
          </a:prstGeom>
        </p:spPr>
        <p:txBody>
          <a:bodyPr wrap="square">
            <a:spAutoFit/>
          </a:bodyPr>
          <a:lstStyle/>
          <a:p>
            <a:r>
              <a:rPr lang="en-US" altLang="ko-KR" b="1" dirty="0" smtClean="0">
                <a:latin typeface="Times New Roman" panose="02020603050405020304" pitchFamily="18" charset="0"/>
                <a:ea typeface="바탕" panose="02030600000101010101" pitchFamily="18" charset="-127"/>
              </a:rPr>
              <a:t>Fig.</a:t>
            </a:r>
            <a:r>
              <a:rPr lang="en-US" altLang="ko-KR" dirty="0" smtClean="0">
                <a:latin typeface="Times New Roman" panose="02020603050405020304" pitchFamily="18" charset="0"/>
                <a:ea typeface="바탕" panose="02030600000101010101" pitchFamily="18" charset="-127"/>
              </a:rPr>
              <a:t> </a:t>
            </a:r>
            <a:r>
              <a:rPr lang="en-US" altLang="ko-KR" dirty="0">
                <a:latin typeface="Times New Roman" panose="02020603050405020304" pitchFamily="18" charset="0"/>
                <a:ea typeface="맑은 고딕" panose="020B0503020000020004" pitchFamily="50" charset="-127"/>
              </a:rPr>
              <a:t>Real-time dual-channel intraoperative imaging of </a:t>
            </a:r>
            <a:r>
              <a:rPr lang="en-US" altLang="ko-KR" dirty="0" err="1" smtClean="0">
                <a:latin typeface="Times New Roman" panose="02020603050405020304" pitchFamily="18" charset="0"/>
                <a:ea typeface="맑은 고딕" panose="020B0503020000020004" pitchFamily="50" charset="-127"/>
              </a:rPr>
              <a:t>intratibial</a:t>
            </a:r>
            <a:r>
              <a:rPr lang="ko-KR" altLang="en-US" dirty="0" smtClean="0">
                <a:latin typeface="Times New Roman" panose="02020603050405020304" pitchFamily="18" charset="0"/>
                <a:ea typeface="맑은 고딕" panose="020B0503020000020004" pitchFamily="50" charset="-127"/>
              </a:rPr>
              <a:t> </a:t>
            </a:r>
            <a:r>
              <a:rPr lang="en-US" altLang="ko-KR" dirty="0" smtClean="0">
                <a:latin typeface="Times New Roman" panose="02020603050405020304" pitchFamily="18" charset="0"/>
                <a:ea typeface="맑은 고딕" panose="020B0503020000020004" pitchFamily="50" charset="-127"/>
              </a:rPr>
              <a:t>inoculated PC-3 </a:t>
            </a:r>
            <a:r>
              <a:rPr lang="en-US" altLang="ko-KR" dirty="0">
                <a:latin typeface="Times New Roman" panose="02020603050405020304" pitchFamily="18" charset="0"/>
                <a:ea typeface="맑은 고딕" panose="020B0503020000020004" pitchFamily="50" charset="-127"/>
              </a:rPr>
              <a:t>cells and metastatic bone tumor in mice.</a:t>
            </a:r>
            <a:endParaRPr lang="ko-KR" altLang="en-US" dirty="0"/>
          </a:p>
        </p:txBody>
      </p:sp>
    </p:spTree>
    <p:extLst>
      <p:ext uri="{BB962C8B-B14F-4D97-AF65-F5344CB8AC3E}">
        <p14:creationId xmlns:p14="http://schemas.microsoft.com/office/powerpoint/2010/main" val="1042431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6992" y="221940"/>
            <a:ext cx="2042547"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Results (4)</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6" name="그림 5"/>
          <p:cNvPicPr>
            <a:picLocks noChangeAspect="1"/>
          </p:cNvPicPr>
          <p:nvPr/>
        </p:nvPicPr>
        <p:blipFill>
          <a:blip r:embed="rId2"/>
          <a:stretch>
            <a:fillRect/>
          </a:stretch>
        </p:blipFill>
        <p:spPr>
          <a:xfrm>
            <a:off x="1016226" y="664683"/>
            <a:ext cx="7095151" cy="5352347"/>
          </a:xfrm>
          <a:prstGeom prst="rect">
            <a:avLst/>
          </a:prstGeom>
        </p:spPr>
      </p:pic>
      <p:sp>
        <p:nvSpPr>
          <p:cNvPr id="5" name="직사각형 4"/>
          <p:cNvSpPr/>
          <p:nvPr/>
        </p:nvSpPr>
        <p:spPr>
          <a:xfrm>
            <a:off x="238936" y="6017030"/>
            <a:ext cx="8649730" cy="646331"/>
          </a:xfrm>
          <a:prstGeom prst="rect">
            <a:avLst/>
          </a:prstGeom>
        </p:spPr>
        <p:txBody>
          <a:bodyPr wrap="square">
            <a:spAutoFit/>
          </a:bodyPr>
          <a:lstStyle/>
          <a:p>
            <a:r>
              <a:rPr lang="en-US" altLang="ko-KR" b="1" dirty="0" smtClean="0">
                <a:latin typeface="Times New Roman" panose="02020603050405020304" pitchFamily="18" charset="0"/>
                <a:ea typeface="바탕" panose="02030600000101010101" pitchFamily="18" charset="-127"/>
              </a:rPr>
              <a:t>Fig.</a:t>
            </a:r>
            <a:r>
              <a:rPr lang="en-US" altLang="ko-KR" dirty="0" smtClean="0">
                <a:latin typeface="Times New Roman" panose="02020603050405020304" pitchFamily="18" charset="0"/>
                <a:ea typeface="바탕" panose="02030600000101010101" pitchFamily="18" charset="-127"/>
              </a:rPr>
              <a:t> </a:t>
            </a:r>
            <a:r>
              <a:rPr lang="en-US" altLang="ko-KR" dirty="0">
                <a:latin typeface="Times New Roman" panose="02020603050405020304" pitchFamily="18" charset="0"/>
                <a:ea typeface="맑은 고딕" panose="020B0503020000020004" pitchFamily="50" charset="-127"/>
              </a:rPr>
              <a:t>Real-time dual-channel intraoperative imaging of </a:t>
            </a:r>
            <a:r>
              <a:rPr lang="en-US" altLang="ko-KR" dirty="0" err="1" smtClean="0">
                <a:latin typeface="Times New Roman" panose="02020603050405020304" pitchFamily="18" charset="0"/>
                <a:ea typeface="맑은 고딕" panose="020B0503020000020004" pitchFamily="50" charset="-127"/>
              </a:rPr>
              <a:t>intratibial</a:t>
            </a:r>
            <a:r>
              <a:rPr lang="ko-KR" altLang="en-US" dirty="0" smtClean="0">
                <a:latin typeface="Times New Roman" panose="02020603050405020304" pitchFamily="18" charset="0"/>
                <a:ea typeface="맑은 고딕" panose="020B0503020000020004" pitchFamily="50" charset="-127"/>
              </a:rPr>
              <a:t> </a:t>
            </a:r>
            <a:r>
              <a:rPr lang="en-US" altLang="ko-KR" dirty="0" smtClean="0">
                <a:latin typeface="Times New Roman" panose="02020603050405020304" pitchFamily="18" charset="0"/>
                <a:ea typeface="맑은 고딕" panose="020B0503020000020004" pitchFamily="50" charset="-127"/>
              </a:rPr>
              <a:t>inoculated MDA-MB-231 </a:t>
            </a:r>
            <a:r>
              <a:rPr lang="en-US" altLang="ko-KR" dirty="0">
                <a:latin typeface="Times New Roman" panose="02020603050405020304" pitchFamily="18" charset="0"/>
                <a:ea typeface="맑은 고딕" panose="020B0503020000020004" pitchFamily="50" charset="-127"/>
              </a:rPr>
              <a:t>cells and metastatic bone tumor in mice.</a:t>
            </a:r>
            <a:endParaRPr lang="ko-KR" altLang="en-US" dirty="0"/>
          </a:p>
        </p:txBody>
      </p:sp>
    </p:spTree>
    <p:extLst>
      <p:ext uri="{BB962C8B-B14F-4D97-AF65-F5344CB8AC3E}">
        <p14:creationId xmlns:p14="http://schemas.microsoft.com/office/powerpoint/2010/main" val="782327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ix]편집후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43964" y="1258614"/>
            <a:ext cx="8169111" cy="4630581"/>
          </a:xfrm>
          <a:prstGeom prst="rect">
            <a:avLst/>
          </a:prstGeom>
        </p:spPr>
      </p:pic>
    </p:spTree>
    <p:extLst>
      <p:ext uri="{BB962C8B-B14F-4D97-AF65-F5344CB8AC3E}">
        <p14:creationId xmlns:p14="http://schemas.microsoft.com/office/powerpoint/2010/main" val="41033578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6992" y="221940"/>
            <a:ext cx="2042547"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Results (5)</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6" name="그림 5"/>
          <p:cNvPicPr>
            <a:picLocks noChangeAspect="1"/>
          </p:cNvPicPr>
          <p:nvPr/>
        </p:nvPicPr>
        <p:blipFill>
          <a:blip r:embed="rId2"/>
          <a:stretch>
            <a:fillRect/>
          </a:stretch>
        </p:blipFill>
        <p:spPr>
          <a:xfrm>
            <a:off x="341009" y="1258636"/>
            <a:ext cx="8461981" cy="4340728"/>
          </a:xfrm>
          <a:prstGeom prst="rect">
            <a:avLst/>
          </a:prstGeom>
        </p:spPr>
      </p:pic>
      <p:sp>
        <p:nvSpPr>
          <p:cNvPr id="5" name="직사각형 4"/>
          <p:cNvSpPr/>
          <p:nvPr/>
        </p:nvSpPr>
        <p:spPr>
          <a:xfrm>
            <a:off x="247134" y="5819322"/>
            <a:ext cx="8649730" cy="646331"/>
          </a:xfrm>
          <a:prstGeom prst="rect">
            <a:avLst/>
          </a:prstGeom>
        </p:spPr>
        <p:txBody>
          <a:bodyPr wrap="square">
            <a:spAutoFit/>
          </a:bodyPr>
          <a:lstStyle/>
          <a:p>
            <a:r>
              <a:rPr lang="en-US" altLang="ko-KR" b="1" dirty="0" smtClean="0">
                <a:latin typeface="Times New Roman" panose="02020603050405020304" pitchFamily="18" charset="0"/>
                <a:ea typeface="바탕" panose="02030600000101010101" pitchFamily="18" charset="-127"/>
              </a:rPr>
              <a:t>Fig.</a:t>
            </a:r>
            <a:r>
              <a:rPr lang="en-US" altLang="ko-KR" dirty="0" smtClean="0">
                <a:latin typeface="Times New Roman" panose="02020603050405020304" pitchFamily="18" charset="0"/>
                <a:ea typeface="바탕" panose="02030600000101010101" pitchFamily="18" charset="-127"/>
              </a:rPr>
              <a:t> </a:t>
            </a:r>
            <a:r>
              <a:rPr lang="en-US" altLang="ko-KR" dirty="0">
                <a:latin typeface="Times New Roman" panose="02020603050405020304" pitchFamily="18" charset="0"/>
                <a:ea typeface="맑은 고딕" panose="020B0503020000020004" pitchFamily="50" charset="-127"/>
              </a:rPr>
              <a:t>Real-time </a:t>
            </a:r>
            <a:r>
              <a:rPr lang="en-US" altLang="ko-KR" dirty="0" smtClean="0">
                <a:latin typeface="Times New Roman" panose="02020603050405020304" pitchFamily="18" charset="0"/>
                <a:ea typeface="맑은 고딕" panose="020B0503020000020004" pitchFamily="50" charset="-127"/>
              </a:rPr>
              <a:t>intraoperative </a:t>
            </a:r>
            <a:r>
              <a:rPr lang="en-US" altLang="ko-KR" dirty="0">
                <a:latin typeface="Times New Roman" panose="02020603050405020304" pitchFamily="18" charset="0"/>
                <a:ea typeface="맑은 고딕" panose="020B0503020000020004" pitchFamily="50" charset="-127"/>
              </a:rPr>
              <a:t>imaging of </a:t>
            </a:r>
            <a:r>
              <a:rPr lang="en-US" altLang="ko-KR" dirty="0" err="1" smtClean="0">
                <a:latin typeface="Times New Roman" panose="02020603050405020304" pitchFamily="18" charset="0"/>
                <a:ea typeface="맑은 고딕" panose="020B0503020000020004" pitchFamily="50" charset="-127"/>
              </a:rPr>
              <a:t>intracardiac</a:t>
            </a:r>
            <a:r>
              <a:rPr lang="ko-KR" altLang="en-US" dirty="0" smtClean="0">
                <a:latin typeface="Times New Roman" panose="02020603050405020304" pitchFamily="18" charset="0"/>
                <a:ea typeface="맑은 고딕" panose="020B0503020000020004" pitchFamily="50" charset="-127"/>
              </a:rPr>
              <a:t> </a:t>
            </a:r>
            <a:r>
              <a:rPr lang="en-US" altLang="ko-KR" dirty="0" smtClean="0">
                <a:latin typeface="Times New Roman" panose="02020603050405020304" pitchFamily="18" charset="0"/>
                <a:ea typeface="맑은 고딕" panose="020B0503020000020004" pitchFamily="50" charset="-127"/>
              </a:rPr>
              <a:t>inoculated PC-3 </a:t>
            </a:r>
            <a:r>
              <a:rPr lang="en-US" altLang="ko-KR" dirty="0">
                <a:latin typeface="Times New Roman" panose="02020603050405020304" pitchFamily="18" charset="0"/>
                <a:ea typeface="맑은 고딕" panose="020B0503020000020004" pitchFamily="50" charset="-127"/>
              </a:rPr>
              <a:t>cells and metastatic bone tumor in mice.</a:t>
            </a:r>
            <a:endParaRPr lang="ko-KR" altLang="en-US" dirty="0"/>
          </a:p>
        </p:txBody>
      </p:sp>
    </p:spTree>
    <p:extLst>
      <p:ext uri="{BB962C8B-B14F-4D97-AF65-F5344CB8AC3E}">
        <p14:creationId xmlns:p14="http://schemas.microsoft.com/office/powerpoint/2010/main" val="1661939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6992" y="221940"/>
            <a:ext cx="2042547"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Results (6)</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pic>
        <p:nvPicPr>
          <p:cNvPr id="6" name="그림 5"/>
          <p:cNvPicPr>
            <a:picLocks noChangeAspect="1"/>
          </p:cNvPicPr>
          <p:nvPr/>
        </p:nvPicPr>
        <p:blipFill>
          <a:blip r:embed="rId2"/>
          <a:stretch>
            <a:fillRect/>
          </a:stretch>
        </p:blipFill>
        <p:spPr>
          <a:xfrm>
            <a:off x="231493" y="1158898"/>
            <a:ext cx="8449788" cy="4224894"/>
          </a:xfrm>
          <a:prstGeom prst="rect">
            <a:avLst/>
          </a:prstGeom>
        </p:spPr>
      </p:pic>
      <p:sp>
        <p:nvSpPr>
          <p:cNvPr id="5" name="직사각형 4"/>
          <p:cNvSpPr/>
          <p:nvPr/>
        </p:nvSpPr>
        <p:spPr>
          <a:xfrm>
            <a:off x="247134" y="5819322"/>
            <a:ext cx="8649730" cy="646331"/>
          </a:xfrm>
          <a:prstGeom prst="rect">
            <a:avLst/>
          </a:prstGeom>
        </p:spPr>
        <p:txBody>
          <a:bodyPr wrap="square">
            <a:spAutoFit/>
          </a:bodyPr>
          <a:lstStyle/>
          <a:p>
            <a:r>
              <a:rPr lang="en-US" altLang="ko-KR" b="1" dirty="0" smtClean="0">
                <a:latin typeface="Times New Roman" panose="02020603050405020304" pitchFamily="18" charset="0"/>
                <a:ea typeface="바탕" panose="02030600000101010101" pitchFamily="18" charset="-127"/>
              </a:rPr>
              <a:t>Fig.</a:t>
            </a:r>
            <a:r>
              <a:rPr lang="en-US" altLang="ko-KR" dirty="0" smtClean="0">
                <a:latin typeface="Times New Roman" panose="02020603050405020304" pitchFamily="18" charset="0"/>
                <a:ea typeface="바탕" panose="02030600000101010101" pitchFamily="18" charset="-127"/>
              </a:rPr>
              <a:t> </a:t>
            </a:r>
            <a:r>
              <a:rPr lang="en-US" altLang="ko-KR" dirty="0">
                <a:latin typeface="Times New Roman" panose="02020603050405020304" pitchFamily="18" charset="0"/>
                <a:ea typeface="맑은 고딕" panose="020B0503020000020004" pitchFamily="50" charset="-127"/>
              </a:rPr>
              <a:t>Real-time </a:t>
            </a:r>
            <a:r>
              <a:rPr lang="en-US" altLang="ko-KR" dirty="0" smtClean="0">
                <a:latin typeface="Times New Roman" panose="02020603050405020304" pitchFamily="18" charset="0"/>
                <a:ea typeface="맑은 고딕" panose="020B0503020000020004" pitchFamily="50" charset="-127"/>
              </a:rPr>
              <a:t>intraoperative </a:t>
            </a:r>
            <a:r>
              <a:rPr lang="en-US" altLang="ko-KR" dirty="0">
                <a:latin typeface="Times New Roman" panose="02020603050405020304" pitchFamily="18" charset="0"/>
                <a:ea typeface="맑은 고딕" panose="020B0503020000020004" pitchFamily="50" charset="-127"/>
              </a:rPr>
              <a:t>imaging of </a:t>
            </a:r>
            <a:r>
              <a:rPr lang="en-US" altLang="ko-KR" dirty="0" err="1" smtClean="0">
                <a:latin typeface="Times New Roman" panose="02020603050405020304" pitchFamily="18" charset="0"/>
                <a:ea typeface="맑은 고딕" panose="020B0503020000020004" pitchFamily="50" charset="-127"/>
              </a:rPr>
              <a:t>intracardiac</a:t>
            </a:r>
            <a:r>
              <a:rPr lang="ko-KR" altLang="en-US" dirty="0" smtClean="0">
                <a:latin typeface="Times New Roman" panose="02020603050405020304" pitchFamily="18" charset="0"/>
                <a:ea typeface="맑은 고딕" panose="020B0503020000020004" pitchFamily="50" charset="-127"/>
              </a:rPr>
              <a:t> </a:t>
            </a:r>
            <a:r>
              <a:rPr lang="en-US" altLang="ko-KR" dirty="0" smtClean="0">
                <a:latin typeface="Times New Roman" panose="02020603050405020304" pitchFamily="18" charset="0"/>
                <a:ea typeface="맑은 고딕" panose="020B0503020000020004" pitchFamily="50" charset="-127"/>
              </a:rPr>
              <a:t>inoculated MDA-MB-231 </a:t>
            </a:r>
            <a:r>
              <a:rPr lang="en-US" altLang="ko-KR" dirty="0">
                <a:latin typeface="Times New Roman" panose="02020603050405020304" pitchFamily="18" charset="0"/>
                <a:ea typeface="맑은 고딕" panose="020B0503020000020004" pitchFamily="50" charset="-127"/>
              </a:rPr>
              <a:t>cells and metastatic bone tumor in mice.</a:t>
            </a:r>
            <a:endParaRPr lang="ko-KR" altLang="en-US" dirty="0"/>
          </a:p>
        </p:txBody>
      </p:sp>
    </p:spTree>
    <p:extLst>
      <p:ext uri="{BB962C8B-B14F-4D97-AF65-F5344CB8AC3E}">
        <p14:creationId xmlns:p14="http://schemas.microsoft.com/office/powerpoint/2010/main" val="596923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a:spLocks noChangeArrowheads="1"/>
          </p:cNvSpPr>
          <p:nvPr/>
        </p:nvSpPr>
        <p:spPr bwMode="auto">
          <a:xfrm>
            <a:off x="3081338" y="184150"/>
            <a:ext cx="302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lnSpc>
                <a:spcPct val="90000"/>
              </a:lnSpc>
              <a:spcBef>
                <a:spcPts val="1000"/>
              </a:spcBef>
              <a:buFont typeface="Arial" charset="0"/>
              <a:buChar char="•"/>
              <a:defRPr sz="2800">
                <a:solidFill>
                  <a:schemeClr val="tx1"/>
                </a:solidFill>
                <a:latin typeface="Calibri" pitchFamily="34" charset="0"/>
                <a:ea typeface="맑은 고딕" pitchFamily="50" charset="-127"/>
              </a:defRPr>
            </a:lvl1pPr>
            <a:lvl2pPr marL="742950" indent="-285750" latinLnBrk="1">
              <a:lnSpc>
                <a:spcPct val="90000"/>
              </a:lnSpc>
              <a:spcBef>
                <a:spcPts val="500"/>
              </a:spcBef>
              <a:buFont typeface="Arial" charset="0"/>
              <a:buChar char="•"/>
              <a:defRPr sz="2400">
                <a:solidFill>
                  <a:schemeClr val="tx1"/>
                </a:solidFill>
                <a:latin typeface="Calibri" pitchFamily="34" charset="0"/>
                <a:ea typeface="맑은 고딕" pitchFamily="50" charset="-127"/>
              </a:defRPr>
            </a:lvl2pPr>
            <a:lvl3pPr marL="1143000" indent="-228600" latinLnBrk="1">
              <a:lnSpc>
                <a:spcPct val="90000"/>
              </a:lnSpc>
              <a:spcBef>
                <a:spcPts val="500"/>
              </a:spcBef>
              <a:buFont typeface="Arial" charset="0"/>
              <a:buChar char="•"/>
              <a:defRPr sz="2000">
                <a:solidFill>
                  <a:schemeClr val="tx1"/>
                </a:solidFill>
                <a:latin typeface="Calibri" pitchFamily="34" charset="0"/>
                <a:ea typeface="맑은 고딕" pitchFamily="50" charset="-127"/>
              </a:defRPr>
            </a:lvl3pPr>
            <a:lvl4pPr marL="1600200" indent="-228600" latinLnBrk="1">
              <a:lnSpc>
                <a:spcPct val="90000"/>
              </a:lnSpc>
              <a:spcBef>
                <a:spcPts val="500"/>
              </a:spcBef>
              <a:buFont typeface="Arial" charset="0"/>
              <a:buChar char="•"/>
              <a:defRPr>
                <a:solidFill>
                  <a:schemeClr val="tx1"/>
                </a:solidFill>
                <a:latin typeface="Calibri" pitchFamily="34" charset="0"/>
                <a:ea typeface="맑은 고딕" pitchFamily="50" charset="-127"/>
              </a:defRPr>
            </a:lvl4pPr>
            <a:lvl5pPr marL="2057400" indent="-228600" latinLnBrk="1">
              <a:lnSpc>
                <a:spcPct val="90000"/>
              </a:lnSpc>
              <a:spcBef>
                <a:spcPts val="500"/>
              </a:spcBef>
              <a:buFont typeface="Arial" charset="0"/>
              <a:buChar char="•"/>
              <a:defRPr>
                <a:solidFill>
                  <a:schemeClr val="tx1"/>
                </a:solidFill>
                <a:latin typeface="Calibri" pitchFamily="34" charset="0"/>
                <a:ea typeface="맑은 고딕" pitchFamily="50" charset="-127"/>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9pPr>
          </a:lstStyle>
          <a:p>
            <a:pPr algn="ctr" latinLnBrk="0">
              <a:lnSpc>
                <a:spcPct val="100000"/>
              </a:lnSpc>
              <a:spcBef>
                <a:spcPct val="0"/>
              </a:spcBef>
              <a:buFontTx/>
              <a:buNone/>
            </a:pPr>
            <a:r>
              <a:rPr lang="en-US" altLang="ko-KR" sz="2000" b="1" u="sng">
                <a:latin typeface="Arial" charset="0"/>
                <a:cs typeface="Arial" charset="0"/>
              </a:rPr>
              <a:t>LNCaP Bone Meta (WT)</a:t>
            </a:r>
          </a:p>
        </p:txBody>
      </p:sp>
      <p:sp>
        <p:nvSpPr>
          <p:cNvPr id="5" name="TextBox 11"/>
          <p:cNvSpPr txBox="1">
            <a:spLocks noChangeArrowheads="1"/>
          </p:cNvSpPr>
          <p:nvPr/>
        </p:nvSpPr>
        <p:spPr bwMode="auto">
          <a:xfrm>
            <a:off x="1752600" y="812800"/>
            <a:ext cx="1219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lnSpc>
                <a:spcPct val="90000"/>
              </a:lnSpc>
              <a:spcBef>
                <a:spcPts val="1000"/>
              </a:spcBef>
              <a:buFont typeface="Arial" charset="0"/>
              <a:buChar char="•"/>
              <a:defRPr sz="2800">
                <a:solidFill>
                  <a:schemeClr val="tx1"/>
                </a:solidFill>
                <a:latin typeface="Calibri" pitchFamily="34" charset="0"/>
                <a:ea typeface="맑은 고딕" pitchFamily="50" charset="-127"/>
              </a:defRPr>
            </a:lvl1pPr>
            <a:lvl2pPr marL="742950" indent="-285750" latinLnBrk="1">
              <a:lnSpc>
                <a:spcPct val="90000"/>
              </a:lnSpc>
              <a:spcBef>
                <a:spcPts val="500"/>
              </a:spcBef>
              <a:buFont typeface="Arial" charset="0"/>
              <a:buChar char="•"/>
              <a:defRPr sz="2400">
                <a:solidFill>
                  <a:schemeClr val="tx1"/>
                </a:solidFill>
                <a:latin typeface="Calibri" pitchFamily="34" charset="0"/>
                <a:ea typeface="맑은 고딕" pitchFamily="50" charset="-127"/>
              </a:defRPr>
            </a:lvl2pPr>
            <a:lvl3pPr marL="1143000" indent="-228600" latinLnBrk="1">
              <a:lnSpc>
                <a:spcPct val="90000"/>
              </a:lnSpc>
              <a:spcBef>
                <a:spcPts val="500"/>
              </a:spcBef>
              <a:buFont typeface="Arial" charset="0"/>
              <a:buChar char="•"/>
              <a:defRPr sz="2000">
                <a:solidFill>
                  <a:schemeClr val="tx1"/>
                </a:solidFill>
                <a:latin typeface="Calibri" pitchFamily="34" charset="0"/>
                <a:ea typeface="맑은 고딕" pitchFamily="50" charset="-127"/>
              </a:defRPr>
            </a:lvl3pPr>
            <a:lvl4pPr marL="1600200" indent="-228600" latinLnBrk="1">
              <a:lnSpc>
                <a:spcPct val="90000"/>
              </a:lnSpc>
              <a:spcBef>
                <a:spcPts val="500"/>
              </a:spcBef>
              <a:buFont typeface="Arial" charset="0"/>
              <a:buChar char="•"/>
              <a:defRPr>
                <a:solidFill>
                  <a:schemeClr val="tx1"/>
                </a:solidFill>
                <a:latin typeface="Calibri" pitchFamily="34" charset="0"/>
                <a:ea typeface="맑은 고딕" pitchFamily="50" charset="-127"/>
              </a:defRPr>
            </a:lvl4pPr>
            <a:lvl5pPr marL="2057400" indent="-228600" latinLnBrk="1">
              <a:lnSpc>
                <a:spcPct val="90000"/>
              </a:lnSpc>
              <a:spcBef>
                <a:spcPts val="500"/>
              </a:spcBef>
              <a:buFont typeface="Arial" charset="0"/>
              <a:buChar char="•"/>
              <a:defRPr>
                <a:solidFill>
                  <a:schemeClr val="tx1"/>
                </a:solidFill>
                <a:latin typeface="Calibri" pitchFamily="34" charset="0"/>
                <a:ea typeface="맑은 고딕" pitchFamily="50" charset="-127"/>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9pPr>
          </a:lstStyle>
          <a:p>
            <a:pPr algn="ctr" latinLnBrk="0">
              <a:lnSpc>
                <a:spcPct val="100000"/>
              </a:lnSpc>
              <a:spcBef>
                <a:spcPct val="0"/>
              </a:spcBef>
              <a:buFontTx/>
              <a:buNone/>
            </a:pPr>
            <a:r>
              <a:rPr lang="en-US" altLang="ko-KR" sz="1400" b="1">
                <a:latin typeface="Arial" charset="0"/>
                <a:cs typeface="Arial" charset="0"/>
              </a:rPr>
              <a:t>Color Image</a:t>
            </a:r>
          </a:p>
        </p:txBody>
      </p:sp>
      <p:sp>
        <p:nvSpPr>
          <p:cNvPr id="6" name="TextBox 13"/>
          <p:cNvSpPr txBox="1">
            <a:spLocks noChangeArrowheads="1"/>
          </p:cNvSpPr>
          <p:nvPr/>
        </p:nvSpPr>
        <p:spPr bwMode="auto">
          <a:xfrm>
            <a:off x="4311650" y="812800"/>
            <a:ext cx="2630488"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lnSpc>
                <a:spcPct val="90000"/>
              </a:lnSpc>
              <a:spcBef>
                <a:spcPts val="1000"/>
              </a:spcBef>
              <a:buFont typeface="Arial" charset="0"/>
              <a:buChar char="•"/>
              <a:defRPr sz="2800">
                <a:solidFill>
                  <a:schemeClr val="tx1"/>
                </a:solidFill>
                <a:latin typeface="Calibri" pitchFamily="34" charset="0"/>
                <a:ea typeface="맑은 고딕" pitchFamily="50" charset="-127"/>
              </a:defRPr>
            </a:lvl1pPr>
            <a:lvl2pPr marL="742950" indent="-285750" latinLnBrk="1">
              <a:lnSpc>
                <a:spcPct val="90000"/>
              </a:lnSpc>
              <a:spcBef>
                <a:spcPts val="500"/>
              </a:spcBef>
              <a:buFont typeface="Arial" charset="0"/>
              <a:buChar char="•"/>
              <a:defRPr sz="2400">
                <a:solidFill>
                  <a:schemeClr val="tx1"/>
                </a:solidFill>
                <a:latin typeface="Calibri" pitchFamily="34" charset="0"/>
                <a:ea typeface="맑은 고딕" pitchFamily="50" charset="-127"/>
              </a:defRPr>
            </a:lvl2pPr>
            <a:lvl3pPr marL="1143000" indent="-228600" latinLnBrk="1">
              <a:lnSpc>
                <a:spcPct val="90000"/>
              </a:lnSpc>
              <a:spcBef>
                <a:spcPts val="500"/>
              </a:spcBef>
              <a:buFont typeface="Arial" charset="0"/>
              <a:buChar char="•"/>
              <a:defRPr sz="2000">
                <a:solidFill>
                  <a:schemeClr val="tx1"/>
                </a:solidFill>
                <a:latin typeface="Calibri" pitchFamily="34" charset="0"/>
                <a:ea typeface="맑은 고딕" pitchFamily="50" charset="-127"/>
              </a:defRPr>
            </a:lvl3pPr>
            <a:lvl4pPr marL="1600200" indent="-228600" latinLnBrk="1">
              <a:lnSpc>
                <a:spcPct val="90000"/>
              </a:lnSpc>
              <a:spcBef>
                <a:spcPts val="500"/>
              </a:spcBef>
              <a:buFont typeface="Arial" charset="0"/>
              <a:buChar char="•"/>
              <a:defRPr>
                <a:solidFill>
                  <a:schemeClr val="tx1"/>
                </a:solidFill>
                <a:latin typeface="Calibri" pitchFamily="34" charset="0"/>
                <a:ea typeface="맑은 고딕" pitchFamily="50" charset="-127"/>
              </a:defRPr>
            </a:lvl4pPr>
            <a:lvl5pPr marL="2057400" indent="-228600" latinLnBrk="1">
              <a:lnSpc>
                <a:spcPct val="90000"/>
              </a:lnSpc>
              <a:spcBef>
                <a:spcPts val="500"/>
              </a:spcBef>
              <a:buFont typeface="Arial" charset="0"/>
              <a:buChar char="•"/>
              <a:defRPr>
                <a:solidFill>
                  <a:schemeClr val="tx1"/>
                </a:solidFill>
                <a:latin typeface="Calibri" pitchFamily="34" charset="0"/>
                <a:ea typeface="맑은 고딕" pitchFamily="50" charset="-127"/>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맑은 고딕" pitchFamily="50" charset="-127"/>
              </a:defRPr>
            </a:lvl9pPr>
          </a:lstStyle>
          <a:p>
            <a:pPr algn="ctr" latinLnBrk="0">
              <a:lnSpc>
                <a:spcPct val="100000"/>
              </a:lnSpc>
              <a:spcBef>
                <a:spcPct val="0"/>
              </a:spcBef>
              <a:buFontTx/>
              <a:buNone/>
            </a:pPr>
            <a:r>
              <a:rPr lang="en-US" altLang="ko-KR" sz="1400" b="1">
                <a:latin typeface="Arial" charset="0"/>
                <a:cs typeface="Arial" charset="0"/>
              </a:rPr>
              <a:t>NIR 2 (800 nm Fluorescence)</a:t>
            </a:r>
          </a:p>
        </p:txBody>
      </p:sp>
      <p:pic>
        <p:nvPicPr>
          <p:cNvPr id="7" name="Picture 2" descr="D:\논문\Bone Metastasis\LNcap bone meta\Snapshot\P800SO3-170524-2008-08-21-00h50m40s_C.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700" y="1119188"/>
            <a:ext cx="2159000" cy="162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D:\논문\Bone Metastasis\LNcap bone meta\Snapshot\P800SO3-170524-2008-08-21-00h50m40s_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1225" y="1120775"/>
            <a:ext cx="216058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D:\논문\Bone Metastasis\LNcap bone meta\Snapshot\P800SO3-170524-2008-08-21-00h50m49s_N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1338" y="1120775"/>
            <a:ext cx="2160587"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D:\논문\Bone Metastasis\LNcap bone meta\Snapshot\P800SO3-170524-2008-08-21-00h52m33s_N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51225" y="2867025"/>
            <a:ext cx="216058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D:\논문\Bone Metastasis\LNcap bone meta\Snapshot\P800SO3-170524-2008-08-21-00h52m33s_C.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2700" y="2867025"/>
            <a:ext cx="21590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D:\논문\Bone Metastasis\LNcap bone meta\Snapshot\P800SO3-170524-2008-08-21-00h52m43s_N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1338" y="2867025"/>
            <a:ext cx="2160587"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D:\논문\Bone Metastasis\LNcap bone meta\Snapshot\P800SO3-170524-2008-08-21-00h54m19s_N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21338" y="4600575"/>
            <a:ext cx="2160587"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D:\논문\Bone Metastasis\LNcap bone meta\Snapshot\P800SO3-170524-2008-08-21-00h54m19s_C.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82700" y="4600575"/>
            <a:ext cx="21590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D:\논문\Bone Metastasis\LNcap bone meta\Snapshot\P800SO3-170524-2008-08-21-00h54m15s_N1.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1225" y="4600575"/>
            <a:ext cx="2160588"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아래쪽 화살표 15"/>
          <p:cNvSpPr/>
          <p:nvPr/>
        </p:nvSpPr>
        <p:spPr>
          <a:xfrm rot="4231363">
            <a:off x="6828631" y="1626394"/>
            <a:ext cx="153988" cy="266700"/>
          </a:xfrm>
          <a:prstGeom prst="down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7" name="아래쪽 화살표 16"/>
          <p:cNvSpPr/>
          <p:nvPr/>
        </p:nvSpPr>
        <p:spPr>
          <a:xfrm rot="4231363">
            <a:off x="6781006" y="3207544"/>
            <a:ext cx="153988" cy="266700"/>
          </a:xfrm>
          <a:prstGeom prst="down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18" name="아래쪽 화살표 17"/>
          <p:cNvSpPr/>
          <p:nvPr/>
        </p:nvSpPr>
        <p:spPr>
          <a:xfrm rot="4231363">
            <a:off x="6847681" y="4852194"/>
            <a:ext cx="153988" cy="266700"/>
          </a:xfrm>
          <a:prstGeom prst="downArrow">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Tree>
    <p:extLst>
      <p:ext uri="{BB962C8B-B14F-4D97-AF65-F5344CB8AC3E}">
        <p14:creationId xmlns:p14="http://schemas.microsoft.com/office/powerpoint/2010/main" val="4790387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p:cNvPicPr>
            <a:picLocks noChangeAspect="1"/>
          </p:cNvPicPr>
          <p:nvPr/>
        </p:nvPicPr>
        <p:blipFill>
          <a:blip r:embed="rId3"/>
          <a:stretch>
            <a:fillRect/>
          </a:stretch>
        </p:blipFill>
        <p:spPr>
          <a:xfrm>
            <a:off x="8412480" y="174364"/>
            <a:ext cx="548640" cy="554182"/>
          </a:xfrm>
          <a:prstGeom prst="rect">
            <a:avLst/>
          </a:prstGeom>
        </p:spPr>
      </p:pic>
      <p:sp>
        <p:nvSpPr>
          <p:cNvPr id="7" name="TextBox 6"/>
          <p:cNvSpPr txBox="1"/>
          <p:nvPr/>
        </p:nvSpPr>
        <p:spPr>
          <a:xfrm>
            <a:off x="896992" y="221940"/>
            <a:ext cx="2145139" cy="584775"/>
          </a:xfrm>
          <a:prstGeom prst="rect">
            <a:avLst/>
          </a:prstGeom>
          <a:noFill/>
        </p:spPr>
        <p:txBody>
          <a:bodyPr wrap="none" rtlCol="0">
            <a:spAutoFit/>
          </a:bodyPr>
          <a:lstStyle/>
          <a:p>
            <a:r>
              <a:rPr lang="en-US" altLang="ko-KR" sz="3200" b="1" dirty="0" smtClean="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Conclusion</a:t>
            </a:r>
            <a:endParaRPr lang="ko-KR" altLang="en-US" sz="3200" b="1" dirty="0">
              <a:ln w="9525">
                <a:solidFill>
                  <a:schemeClr val="bg1"/>
                </a:solidFill>
                <a:prstDash val="solid"/>
              </a:ln>
              <a:solidFill>
                <a:srgbClr val="7030A0"/>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endParaRPr>
          </a:p>
        </p:txBody>
      </p:sp>
      <p:sp>
        <p:nvSpPr>
          <p:cNvPr id="2" name="직사각형 1"/>
          <p:cNvSpPr/>
          <p:nvPr/>
        </p:nvSpPr>
        <p:spPr>
          <a:xfrm>
            <a:off x="371977" y="1702824"/>
            <a:ext cx="8452533" cy="3559949"/>
          </a:xfrm>
          <a:prstGeom prst="rect">
            <a:avLst/>
          </a:prstGeom>
        </p:spPr>
        <p:txBody>
          <a:bodyPr wrap="square">
            <a:spAutoFit/>
          </a:bodyPr>
          <a:lstStyle/>
          <a:p>
            <a:pPr indent="76200" algn="just">
              <a:lnSpc>
                <a:spcPct val="200000"/>
              </a:lnSpc>
              <a:spcAft>
                <a:spcPts val="800"/>
              </a:spcAft>
            </a:pPr>
            <a:endParaRPr lang="en-US" altLang="ko-KR" sz="1600" kern="100" dirty="0" smtClean="0">
              <a:effectLst/>
              <a:latin typeface="Times New Roman" panose="02020603050405020304" pitchFamily="18" charset="0"/>
              <a:ea typeface="굴림" panose="020B0600000101010101" pitchFamily="50" charset="-127"/>
            </a:endParaRPr>
          </a:p>
          <a:p>
            <a:pPr indent="76200" algn="just">
              <a:lnSpc>
                <a:spcPct val="200000"/>
              </a:lnSpc>
              <a:spcAft>
                <a:spcPts val="800"/>
              </a:spcAft>
            </a:pPr>
            <a:endParaRPr lang="en-US" altLang="ko-KR" sz="1600" kern="100" dirty="0">
              <a:latin typeface="Times New Roman" panose="02020603050405020304" pitchFamily="18" charset="0"/>
              <a:ea typeface="굴림" panose="020B0600000101010101" pitchFamily="50" charset="-127"/>
            </a:endParaRPr>
          </a:p>
          <a:p>
            <a:pPr indent="76200" algn="just">
              <a:lnSpc>
                <a:spcPct val="200000"/>
              </a:lnSpc>
              <a:spcAft>
                <a:spcPts val="800"/>
              </a:spcAft>
            </a:pPr>
            <a:endParaRPr lang="en-US" altLang="ko-KR" sz="1600" kern="100" dirty="0" smtClean="0">
              <a:effectLst/>
              <a:latin typeface="Times New Roman" panose="02020603050405020304" pitchFamily="18" charset="0"/>
              <a:ea typeface="굴림" panose="020B0600000101010101" pitchFamily="50" charset="-127"/>
            </a:endParaRPr>
          </a:p>
          <a:p>
            <a:pPr indent="76200" algn="just">
              <a:lnSpc>
                <a:spcPct val="200000"/>
              </a:lnSpc>
              <a:spcAft>
                <a:spcPts val="800"/>
              </a:spcAft>
            </a:pPr>
            <a:endParaRPr lang="en-US" altLang="ko-KR" sz="1600" kern="100" dirty="0">
              <a:latin typeface="Times New Roman" panose="02020603050405020304" pitchFamily="18" charset="0"/>
              <a:ea typeface="굴림" panose="020B0600000101010101" pitchFamily="50" charset="-127"/>
            </a:endParaRPr>
          </a:p>
          <a:p>
            <a:pPr indent="76200" algn="just">
              <a:lnSpc>
                <a:spcPct val="200000"/>
              </a:lnSpc>
              <a:spcAft>
                <a:spcPts val="800"/>
              </a:spcAft>
            </a:pPr>
            <a:endParaRPr lang="en-US" altLang="ko-KR" sz="1600" kern="100" dirty="0" smtClean="0">
              <a:effectLst/>
              <a:latin typeface="Times New Roman" panose="02020603050405020304" pitchFamily="18" charset="0"/>
              <a:ea typeface="굴림" panose="020B0600000101010101" pitchFamily="50" charset="-127"/>
            </a:endParaRPr>
          </a:p>
          <a:p>
            <a:pPr indent="76200" algn="just">
              <a:lnSpc>
                <a:spcPct val="200000"/>
              </a:lnSpc>
              <a:spcAft>
                <a:spcPts val="800"/>
              </a:spcAft>
            </a:pPr>
            <a:endParaRPr lang="ko-KR" altLang="ko-KR" sz="1600" kern="100" dirty="0">
              <a:effectLst/>
              <a:latin typeface="Times New Roman" panose="02020603050405020304" pitchFamily="18" charset="0"/>
              <a:ea typeface="굴림" panose="020B0600000101010101" pitchFamily="50" charset="-127"/>
            </a:endParaRPr>
          </a:p>
        </p:txBody>
      </p:sp>
      <p:sp>
        <p:nvSpPr>
          <p:cNvPr id="3" name="직사각형 2"/>
          <p:cNvSpPr/>
          <p:nvPr/>
        </p:nvSpPr>
        <p:spPr>
          <a:xfrm>
            <a:off x="630092" y="3024922"/>
            <a:ext cx="7782388" cy="1831271"/>
          </a:xfrm>
          <a:prstGeom prst="rect">
            <a:avLst/>
          </a:prstGeom>
        </p:spPr>
        <p:txBody>
          <a:bodyPr wrap="square">
            <a:spAutoFit/>
          </a:bodyPr>
          <a:lstStyle/>
          <a:p>
            <a:pPr indent="457200" algn="just">
              <a:lnSpc>
                <a:spcPct val="150000"/>
              </a:lnSpc>
              <a:spcBef>
                <a:spcPts val="600"/>
              </a:spcBef>
              <a:spcAft>
                <a:spcPts val="0"/>
              </a:spcAft>
            </a:pPr>
            <a:r>
              <a:rPr lang="ko-KR" altLang="ko-KR" dirty="0" smtClean="0">
                <a:latin typeface="Times New Roman" panose="02020603050405020304" pitchFamily="18" charset="0"/>
                <a:ea typeface="Times New Roman" panose="02020603050405020304" pitchFamily="18" charset="0"/>
              </a:rPr>
              <a:t>The </a:t>
            </a:r>
            <a:r>
              <a:rPr lang="ko-KR" altLang="ko-KR" dirty="0">
                <a:latin typeface="Times New Roman" panose="02020603050405020304" pitchFamily="18" charset="0"/>
                <a:ea typeface="Times New Roman" panose="02020603050405020304" pitchFamily="18" charset="0"/>
              </a:rPr>
              <a:t>future of imaging bone metastasis by using the targeted NIR fluorophore will likely involve the development of an array of new tracers which will be tumor specific and greatly increase diagnostic accuracy. </a:t>
            </a:r>
          </a:p>
          <a:p>
            <a:pPr indent="457200" algn="just">
              <a:lnSpc>
                <a:spcPct val="150000"/>
              </a:lnSpc>
              <a:spcBef>
                <a:spcPts val="600"/>
              </a:spcBef>
              <a:spcAft>
                <a:spcPts val="0"/>
              </a:spcAft>
            </a:pPr>
            <a:r>
              <a:rPr lang="ko-KR" altLang="ko-KR" dirty="0">
                <a:latin typeface="Times New Roman" panose="02020603050405020304" pitchFamily="18" charset="0"/>
                <a:ea typeface="Times New Roman" panose="02020603050405020304" pitchFamily="18" charset="0"/>
              </a:rPr>
              <a:t> </a:t>
            </a:r>
            <a:endParaRPr lang="ko-KR" altLang="ko-KR" dirty="0">
              <a:effectLst/>
              <a:latin typeface="Times New Roman" panose="02020603050405020304" pitchFamily="18" charset="0"/>
              <a:ea typeface="Times New Roman" panose="02020603050405020304" pitchFamily="18" charset="0"/>
            </a:endParaRPr>
          </a:p>
        </p:txBody>
      </p:sp>
      <p:sp>
        <p:nvSpPr>
          <p:cNvPr id="4" name="직사각형 3"/>
          <p:cNvSpPr/>
          <p:nvPr/>
        </p:nvSpPr>
        <p:spPr>
          <a:xfrm>
            <a:off x="756131" y="1211954"/>
            <a:ext cx="7733306" cy="1754326"/>
          </a:xfrm>
          <a:prstGeom prst="rect">
            <a:avLst/>
          </a:prstGeom>
        </p:spPr>
        <p:txBody>
          <a:bodyPr wrap="square">
            <a:spAutoFit/>
          </a:bodyPr>
          <a:lstStyle/>
          <a:p>
            <a:pPr algn="just">
              <a:lnSpc>
                <a:spcPct val="150000"/>
              </a:lnSpc>
            </a:pPr>
            <a:r>
              <a:rPr lang="en-US" altLang="ko-KR" dirty="0">
                <a:latin typeface="Times New Roman" panose="02020603050405020304" pitchFamily="18" charset="0"/>
                <a:ea typeface="맑은 고딕" panose="020B0503020000020004" pitchFamily="50" charset="-127"/>
              </a:rPr>
              <a:t>By using the targeted NIR fluorophore, </a:t>
            </a:r>
            <a:r>
              <a:rPr lang="en-US" altLang="ko-KR" dirty="0">
                <a:latin typeface="Times New Roman" panose="02020603050405020304" pitchFamily="18" charset="0"/>
                <a:ea typeface="바탕" panose="02030600000101010101" pitchFamily="18" charset="-127"/>
              </a:rPr>
              <a:t>metastatic bone tumor</a:t>
            </a:r>
            <a:r>
              <a:rPr lang="en-US" altLang="ko-KR" dirty="0">
                <a:latin typeface="Times New Roman" panose="02020603050405020304" pitchFamily="18" charset="0"/>
                <a:ea typeface="맑은 고딕" panose="020B0503020000020004" pitchFamily="50" charset="-127"/>
              </a:rPr>
              <a:t>-specific images </a:t>
            </a:r>
            <a:r>
              <a:rPr lang="en-US" altLang="ko-KR" dirty="0">
                <a:latin typeface="Times New Roman" panose="02020603050405020304" pitchFamily="18" charset="0"/>
                <a:ea typeface="바탕" panose="02030600000101010101" pitchFamily="18" charset="-127"/>
              </a:rPr>
              <a:t>w</a:t>
            </a:r>
            <a:r>
              <a:rPr lang="en-US" altLang="ko-KR" dirty="0">
                <a:latin typeface="Times New Roman" panose="02020603050405020304" pitchFamily="18" charset="0"/>
                <a:ea typeface="맑은 고딕" panose="020B0503020000020004" pitchFamily="50" charset="-127"/>
              </a:rPr>
              <a:t>ere clearly</a:t>
            </a:r>
            <a:r>
              <a:rPr lang="en-US" altLang="ko-KR" dirty="0">
                <a:latin typeface="Times New Roman" panose="02020603050405020304" pitchFamily="18" charset="0"/>
                <a:ea typeface="바탕" panose="02030600000101010101" pitchFamily="18" charset="-127"/>
              </a:rPr>
              <a:t> monitored </a:t>
            </a:r>
            <a:r>
              <a:rPr lang="en-US" altLang="ko-KR" dirty="0">
                <a:latin typeface="Times New Roman" panose="02020603050405020304" pitchFamily="18" charset="0"/>
                <a:ea typeface="맑은 고딕" panose="020B0503020000020004" pitchFamily="50" charset="-127"/>
              </a:rPr>
              <a:t>under the</a:t>
            </a:r>
            <a:r>
              <a:rPr lang="en-US" altLang="ko-KR" dirty="0">
                <a:latin typeface="Times New Roman" panose="02020603050405020304" pitchFamily="18" charset="0"/>
                <a:ea typeface="바탕" panose="02030600000101010101" pitchFamily="18" charset="-127"/>
              </a:rPr>
              <a:t> NIR</a:t>
            </a:r>
            <a:r>
              <a:rPr lang="en-US" altLang="ko-KR" dirty="0">
                <a:latin typeface="Times New Roman" panose="02020603050405020304" pitchFamily="18" charset="0"/>
                <a:ea typeface="맑은 고딕" panose="020B0503020000020004" pitchFamily="50" charset="-127"/>
              </a:rPr>
              <a:t> fluorescence</a:t>
            </a:r>
            <a:r>
              <a:rPr lang="en-US" altLang="ko-KR" dirty="0">
                <a:latin typeface="Times New Roman" panose="02020603050405020304" pitchFamily="18" charset="0"/>
                <a:ea typeface="바탕" panose="02030600000101010101" pitchFamily="18" charset="-127"/>
              </a:rPr>
              <a:t> imag</a:t>
            </a:r>
            <a:r>
              <a:rPr lang="en-US" altLang="ko-KR" dirty="0">
                <a:latin typeface="Times New Roman" panose="02020603050405020304" pitchFamily="18" charset="0"/>
                <a:ea typeface="맑은 고딕" panose="020B0503020000020004" pitchFamily="50" charset="-127"/>
              </a:rPr>
              <a:t>ing</a:t>
            </a:r>
            <a:r>
              <a:rPr lang="en-US" altLang="ko-KR" dirty="0">
                <a:latin typeface="Times New Roman" panose="02020603050405020304" pitchFamily="18" charset="0"/>
                <a:ea typeface="바탕" panose="02030600000101010101" pitchFamily="18" charset="-127"/>
              </a:rPr>
              <a:t> system</a:t>
            </a:r>
            <a:r>
              <a:rPr lang="en-US" altLang="ko-KR" dirty="0">
                <a:latin typeface="Times New Roman" panose="02020603050405020304" pitchFamily="18" charset="0"/>
                <a:ea typeface="맑은 고딕" panose="020B0503020000020004" pitchFamily="50" charset="-127"/>
              </a:rPr>
              <a:t> in real-time</a:t>
            </a:r>
            <a:r>
              <a:rPr lang="en-US" altLang="ko-KR" dirty="0">
                <a:latin typeface="Times New Roman" panose="02020603050405020304" pitchFamily="18" charset="0"/>
                <a:ea typeface="바탕" panose="02030600000101010101" pitchFamily="18" charset="-127"/>
              </a:rPr>
              <a:t>, which allowed the diagnosis of bone metastasis </a:t>
            </a:r>
            <a:r>
              <a:rPr lang="en-US" altLang="ko-KR" i="1" dirty="0">
                <a:latin typeface="Times New Roman" panose="02020603050405020304" pitchFamily="18" charset="0"/>
                <a:ea typeface="맑은 고딕" panose="020B0503020000020004" pitchFamily="50" charset="-127"/>
              </a:rPr>
              <a:t>in vivo</a:t>
            </a:r>
            <a:r>
              <a:rPr lang="en-US" altLang="ko-KR" dirty="0">
                <a:latin typeface="Times New Roman" panose="02020603050405020304" pitchFamily="18" charset="0"/>
                <a:ea typeface="바탕" panose="02030600000101010101" pitchFamily="18" charset="-127"/>
              </a:rPr>
              <a:t> by providing </a:t>
            </a:r>
            <a:r>
              <a:rPr lang="en-US" altLang="ko-KR" dirty="0">
                <a:latin typeface="Times New Roman" panose="02020603050405020304" pitchFamily="18" charset="0"/>
                <a:ea typeface="맑은 고딕" panose="020B0503020000020004" pitchFamily="50" charset="-127"/>
              </a:rPr>
              <a:t>the location of the metastatic bone tumor</a:t>
            </a:r>
            <a:r>
              <a:rPr lang="en-US" altLang="ko-KR" dirty="0">
                <a:latin typeface="Times New Roman" panose="02020603050405020304" pitchFamily="18" charset="0"/>
                <a:ea typeface="바탕" panose="02030600000101010101" pitchFamily="18" charset="-127"/>
              </a:rPr>
              <a:t>.</a:t>
            </a:r>
            <a:endParaRPr lang="ko-KR" altLang="en-US" dirty="0"/>
          </a:p>
        </p:txBody>
      </p:sp>
      <p:sp>
        <p:nvSpPr>
          <p:cNvPr id="5" name="직사각형 4"/>
          <p:cNvSpPr/>
          <p:nvPr/>
        </p:nvSpPr>
        <p:spPr>
          <a:xfrm>
            <a:off x="756131" y="4660706"/>
            <a:ext cx="7733306" cy="923330"/>
          </a:xfrm>
          <a:prstGeom prst="rect">
            <a:avLst/>
          </a:prstGeom>
        </p:spPr>
        <p:txBody>
          <a:bodyPr wrap="square">
            <a:spAutoFit/>
          </a:bodyPr>
          <a:lstStyle/>
          <a:p>
            <a:pPr algn="just">
              <a:lnSpc>
                <a:spcPct val="150000"/>
              </a:lnSpc>
              <a:spcBef>
                <a:spcPts val="600"/>
              </a:spcBef>
              <a:spcAft>
                <a:spcPts val="0"/>
              </a:spcAft>
            </a:pPr>
            <a:r>
              <a:rPr lang="en-US" altLang="ko-KR" dirty="0">
                <a:latin typeface="Times New Roman" panose="02020603050405020304" pitchFamily="18" charset="0"/>
                <a:ea typeface="Times New Roman" panose="02020603050405020304" pitchFamily="18" charset="0"/>
              </a:rPr>
              <a:t>The </a:t>
            </a:r>
            <a:r>
              <a:rPr lang="en-US" altLang="ko-KR" dirty="0">
                <a:latin typeface="Times New Roman" panose="02020603050405020304" pitchFamily="18" charset="0"/>
                <a:ea typeface="맑은 고딕" panose="020B0503020000020004" pitchFamily="50" charset="-127"/>
              </a:rPr>
              <a:t>NIR fluorescence</a:t>
            </a:r>
            <a:r>
              <a:rPr lang="en-US" altLang="ko-KR" dirty="0">
                <a:latin typeface="Times New Roman" panose="02020603050405020304" pitchFamily="18" charset="0"/>
                <a:ea typeface="Times New Roman" panose="02020603050405020304" pitchFamily="18" charset="0"/>
              </a:rPr>
              <a:t> imaging </a:t>
            </a:r>
            <a:r>
              <a:rPr lang="en-US" altLang="ko-KR" dirty="0">
                <a:latin typeface="Times New Roman" panose="02020603050405020304" pitchFamily="18" charset="0"/>
                <a:ea typeface="맑은 고딕" panose="020B0503020000020004" pitchFamily="50" charset="-127"/>
              </a:rPr>
              <a:t>technique</a:t>
            </a:r>
            <a:r>
              <a:rPr lang="en-US" altLang="ko-KR" dirty="0">
                <a:latin typeface="Times New Roman" panose="02020603050405020304" pitchFamily="18" charset="0"/>
                <a:ea typeface="Times New Roman" panose="02020603050405020304" pitchFamily="18" charset="0"/>
              </a:rPr>
              <a:t> </a:t>
            </a:r>
            <a:r>
              <a:rPr lang="en-US" altLang="ko-KR" dirty="0">
                <a:latin typeface="Times New Roman" panose="02020603050405020304" pitchFamily="18" charset="0"/>
                <a:ea typeface="맑은 고딕" panose="020B0503020000020004" pitchFamily="50" charset="-127"/>
              </a:rPr>
              <a:t>accompanied by</a:t>
            </a:r>
            <a:r>
              <a:rPr lang="en-US" altLang="ko-KR" dirty="0">
                <a:latin typeface="Times New Roman" panose="02020603050405020304" pitchFamily="18" charset="0"/>
                <a:ea typeface="Times New Roman" panose="02020603050405020304" pitchFamily="18" charset="0"/>
              </a:rPr>
              <a:t> </a:t>
            </a:r>
            <a:r>
              <a:rPr lang="en-US" altLang="ko-KR" dirty="0">
                <a:latin typeface="Times New Roman" panose="02020603050405020304" pitchFamily="18" charset="0"/>
                <a:ea typeface="맑은 고딕" panose="020B0503020000020004" pitchFamily="50" charset="-127"/>
              </a:rPr>
              <a:t>the targeted NIR contrast agents</a:t>
            </a:r>
            <a:r>
              <a:rPr lang="en-US" altLang="ko-KR" dirty="0">
                <a:latin typeface="Times New Roman" panose="02020603050405020304" pitchFamily="18" charset="0"/>
                <a:ea typeface="Times New Roman" panose="02020603050405020304" pitchFamily="18" charset="0"/>
              </a:rPr>
              <a:t> could provide </a:t>
            </a:r>
            <a:r>
              <a:rPr lang="en-US" altLang="ko-KR" dirty="0">
                <a:latin typeface="Times New Roman" panose="02020603050405020304" pitchFamily="18" charset="0"/>
                <a:ea typeface="맑은 고딕" panose="020B0503020000020004" pitchFamily="50" charset="-127"/>
              </a:rPr>
              <a:t>potential</a:t>
            </a:r>
            <a:r>
              <a:rPr lang="en-US" altLang="ko-KR" dirty="0">
                <a:latin typeface="Times New Roman" panose="02020603050405020304" pitchFamily="18" charset="0"/>
                <a:ea typeface="Times New Roman" panose="02020603050405020304" pitchFamily="18" charset="0"/>
              </a:rPr>
              <a:t> tool for early diagnosis of bone tumor. </a:t>
            </a:r>
            <a:endParaRPr lang="ko-KR" altLang="ko-KR"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43516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13774" y="3269179"/>
            <a:ext cx="3450028" cy="1323439"/>
          </a:xfrm>
          <a:prstGeom prst="rect">
            <a:avLst/>
          </a:prstGeom>
          <a:noFill/>
        </p:spPr>
        <p:txBody>
          <a:bodyPr wrap="square" rtlCol="0">
            <a:spAutoFit/>
          </a:bodyPr>
          <a:lstStyle/>
          <a:p>
            <a:r>
              <a:rPr lang="en-US" altLang="ko-KR" sz="1600" dirty="0" smtClean="0">
                <a:solidFill>
                  <a:prstClr val="black"/>
                </a:solidFill>
              </a:rPr>
              <a:t>Prof</a:t>
            </a:r>
            <a:r>
              <a:rPr lang="en-US" altLang="ko-KR" sz="1600" dirty="0">
                <a:solidFill>
                  <a:prstClr val="black"/>
                </a:solidFill>
              </a:rPr>
              <a:t>. </a:t>
            </a:r>
            <a:r>
              <a:rPr lang="en-US" altLang="ko-KR" sz="1600" dirty="0" smtClean="0">
                <a:solidFill>
                  <a:prstClr val="black"/>
                </a:solidFill>
              </a:rPr>
              <a:t>Lim, Wonbong </a:t>
            </a:r>
          </a:p>
          <a:p>
            <a:r>
              <a:rPr lang="en-US" altLang="ko-KR" sz="1600" dirty="0" smtClean="0">
                <a:solidFill>
                  <a:prstClr val="black"/>
                </a:solidFill>
              </a:rPr>
              <a:t>Post Doc. </a:t>
            </a:r>
            <a:r>
              <a:rPr lang="en-US" altLang="ko-KR" sz="1600" dirty="0" err="1" smtClean="0">
                <a:solidFill>
                  <a:prstClr val="black"/>
                </a:solidFill>
              </a:rPr>
              <a:t>Ko</a:t>
            </a:r>
            <a:r>
              <a:rPr lang="en-US" altLang="ko-KR" sz="1600" dirty="0" smtClean="0">
                <a:solidFill>
                  <a:prstClr val="black"/>
                </a:solidFill>
              </a:rPr>
              <a:t>, </a:t>
            </a:r>
            <a:r>
              <a:rPr lang="en-US" altLang="ko-KR" sz="1600" dirty="0" err="1" smtClean="0">
                <a:solidFill>
                  <a:prstClr val="black"/>
                </a:solidFill>
              </a:rPr>
              <a:t>YoungJong</a:t>
            </a:r>
            <a:endParaRPr lang="en-US" altLang="ko-KR" sz="1600" dirty="0" smtClean="0">
              <a:solidFill>
                <a:prstClr val="black"/>
              </a:solidFill>
            </a:endParaRPr>
          </a:p>
          <a:p>
            <a:r>
              <a:rPr lang="en-US" altLang="ko-KR" sz="1600" dirty="0" smtClean="0">
                <a:solidFill>
                  <a:prstClr val="black"/>
                </a:solidFill>
              </a:rPr>
              <a:t>PhD course  Park, </a:t>
            </a:r>
            <a:r>
              <a:rPr lang="en-US" altLang="ko-KR" sz="1600" dirty="0" err="1" smtClean="0">
                <a:solidFill>
                  <a:prstClr val="black"/>
                </a:solidFill>
              </a:rPr>
              <a:t>Mineon</a:t>
            </a:r>
            <a:endParaRPr lang="en-US" altLang="ko-KR" sz="1600" dirty="0" smtClean="0">
              <a:solidFill>
                <a:prstClr val="black"/>
              </a:solidFill>
            </a:endParaRPr>
          </a:p>
          <a:p>
            <a:r>
              <a:rPr lang="en-US" altLang="ko-KR" sz="1600" dirty="0" smtClean="0">
                <a:solidFill>
                  <a:prstClr val="black"/>
                </a:solidFill>
              </a:rPr>
              <a:t>PhD course  Kim, Bora</a:t>
            </a:r>
          </a:p>
          <a:p>
            <a:r>
              <a:rPr lang="en-US" altLang="ko-KR" sz="1600" dirty="0" err="1" smtClean="0">
                <a:solidFill>
                  <a:prstClr val="black"/>
                </a:solidFill>
              </a:rPr>
              <a:t>Ms</a:t>
            </a:r>
            <a:r>
              <a:rPr lang="en-US" altLang="ko-KR" sz="1600" dirty="0" smtClean="0">
                <a:solidFill>
                  <a:prstClr val="black"/>
                </a:solidFill>
              </a:rPr>
              <a:t> Course </a:t>
            </a:r>
            <a:r>
              <a:rPr lang="en-US" altLang="ko-KR" sz="1600" dirty="0" err="1" smtClean="0">
                <a:solidFill>
                  <a:prstClr val="black"/>
                </a:solidFill>
              </a:rPr>
              <a:t>Joo</a:t>
            </a:r>
            <a:r>
              <a:rPr lang="en-US" altLang="ko-KR" sz="1600" dirty="0" smtClean="0">
                <a:solidFill>
                  <a:prstClr val="black"/>
                </a:solidFill>
              </a:rPr>
              <a:t>, </a:t>
            </a:r>
            <a:r>
              <a:rPr lang="en-US" altLang="ko-KR" sz="1600" dirty="0" err="1" smtClean="0">
                <a:solidFill>
                  <a:prstClr val="black"/>
                </a:solidFill>
              </a:rPr>
              <a:t>Jin</a:t>
            </a:r>
            <a:r>
              <a:rPr lang="en-US" altLang="ko-KR" sz="1600" dirty="0" smtClean="0">
                <a:solidFill>
                  <a:prstClr val="black"/>
                </a:solidFill>
              </a:rPr>
              <a:t> </a:t>
            </a:r>
            <a:r>
              <a:rPr lang="en-US" altLang="ko-KR" sz="1600" dirty="0" err="1" smtClean="0">
                <a:solidFill>
                  <a:prstClr val="black"/>
                </a:solidFill>
              </a:rPr>
              <a:t>Woong</a:t>
            </a:r>
            <a:endParaRPr lang="en-US" altLang="ko-KR" sz="1600" dirty="0" smtClean="0">
              <a:solidFill>
                <a:prstClr val="black"/>
              </a:solidFill>
            </a:endParaRPr>
          </a:p>
        </p:txBody>
      </p:sp>
      <p:sp>
        <p:nvSpPr>
          <p:cNvPr id="5" name="TextBox 4"/>
          <p:cNvSpPr txBox="1"/>
          <p:nvPr/>
        </p:nvSpPr>
        <p:spPr>
          <a:xfrm>
            <a:off x="1221290" y="281348"/>
            <a:ext cx="3516240" cy="461665"/>
          </a:xfrm>
          <a:prstGeom prst="rect">
            <a:avLst/>
          </a:prstGeom>
          <a:noFill/>
        </p:spPr>
        <p:txBody>
          <a:bodyPr wrap="square" rtlCol="0">
            <a:spAutoFit/>
          </a:bodyPr>
          <a:lstStyle/>
          <a:p>
            <a:r>
              <a:rPr lang="en-US" altLang="ko-KR" sz="2400" b="1" dirty="0" smtClean="0">
                <a:solidFill>
                  <a:prstClr val="black"/>
                </a:solidFill>
              </a:rPr>
              <a:t>ACKNOWLEGMENT</a:t>
            </a:r>
          </a:p>
        </p:txBody>
      </p:sp>
      <p:pic>
        <p:nvPicPr>
          <p:cNvPr id="9" name="그림 8"/>
          <p:cNvPicPr>
            <a:picLocks noChangeAspect="1"/>
          </p:cNvPicPr>
          <p:nvPr/>
        </p:nvPicPr>
        <p:blipFill>
          <a:blip r:embed="rId2"/>
          <a:stretch>
            <a:fillRect/>
          </a:stretch>
        </p:blipFill>
        <p:spPr>
          <a:xfrm>
            <a:off x="8229600" y="153342"/>
            <a:ext cx="742030" cy="749525"/>
          </a:xfrm>
          <a:prstGeom prst="rect">
            <a:avLst/>
          </a:prstGeom>
        </p:spPr>
      </p:pic>
      <p:sp>
        <p:nvSpPr>
          <p:cNvPr id="10" name="TextBox 9"/>
          <p:cNvSpPr txBox="1"/>
          <p:nvPr/>
        </p:nvSpPr>
        <p:spPr>
          <a:xfrm>
            <a:off x="398217" y="5283632"/>
            <a:ext cx="8573413" cy="1261884"/>
          </a:xfrm>
          <a:prstGeom prst="rect">
            <a:avLst/>
          </a:prstGeom>
          <a:noFill/>
        </p:spPr>
        <p:txBody>
          <a:bodyPr wrap="square" rtlCol="0">
            <a:spAutoFit/>
          </a:bodyPr>
          <a:lstStyle/>
          <a:p>
            <a:r>
              <a:rPr lang="en-US" altLang="ko-KR" sz="2800" b="1" dirty="0" smtClean="0"/>
              <a:t>Thanks to </a:t>
            </a:r>
          </a:p>
          <a:p>
            <a:r>
              <a:rPr lang="en-US" altLang="ko-KR" sz="1600" dirty="0" smtClean="0"/>
              <a:t>Prof. </a:t>
            </a:r>
            <a:r>
              <a:rPr lang="en-US" altLang="ko-KR" sz="1600" dirty="0" err="1" smtClean="0"/>
              <a:t>Hoon</a:t>
            </a:r>
            <a:r>
              <a:rPr lang="en-US" altLang="ko-KR" sz="1600" dirty="0" smtClean="0"/>
              <a:t> Hyun</a:t>
            </a:r>
          </a:p>
          <a:p>
            <a:r>
              <a:rPr lang="en-US" altLang="ko-KR" sz="1600" dirty="0" smtClean="0"/>
              <a:t>Department </a:t>
            </a:r>
            <a:r>
              <a:rPr lang="en-US" altLang="ko-KR" sz="1600" dirty="0"/>
              <a:t>of Biomedical Sciences</a:t>
            </a:r>
            <a:r>
              <a:rPr lang="en-US" altLang="ko-KR" sz="1600" dirty="0" smtClean="0"/>
              <a:t>, </a:t>
            </a:r>
            <a:r>
              <a:rPr lang="en-US" altLang="ko-KR" sz="1600" dirty="0" err="1"/>
              <a:t>Chonnam</a:t>
            </a:r>
            <a:r>
              <a:rPr lang="en-US" altLang="ko-KR" sz="1600" dirty="0"/>
              <a:t> National University Medical School</a:t>
            </a:r>
            <a:endParaRPr lang="en-US" altLang="ko-KR" sz="1600" dirty="0">
              <a:solidFill>
                <a:prstClr val="black"/>
              </a:solidFill>
            </a:endParaRPr>
          </a:p>
          <a:p>
            <a:endParaRPr lang="ko-KR" altLang="en-US" sz="1600" dirty="0">
              <a:solidFill>
                <a:prstClr val="black"/>
              </a:solidFill>
            </a:endParaRPr>
          </a:p>
        </p:txBody>
      </p:sp>
      <p:sp>
        <p:nvSpPr>
          <p:cNvPr id="7" name="TextBox 6"/>
          <p:cNvSpPr txBox="1"/>
          <p:nvPr/>
        </p:nvSpPr>
        <p:spPr>
          <a:xfrm>
            <a:off x="3513774" y="2561293"/>
            <a:ext cx="5457856" cy="707886"/>
          </a:xfrm>
          <a:prstGeom prst="rect">
            <a:avLst/>
          </a:prstGeom>
          <a:noFill/>
        </p:spPr>
        <p:txBody>
          <a:bodyPr wrap="square" rtlCol="0">
            <a:spAutoFit/>
          </a:bodyPr>
          <a:lstStyle/>
          <a:p>
            <a:r>
              <a:rPr lang="en-US" altLang="ko-KR" sz="2000" b="1" dirty="0" smtClean="0">
                <a:solidFill>
                  <a:prstClr val="black"/>
                </a:solidFill>
              </a:rPr>
              <a:t>Lab of </a:t>
            </a:r>
            <a:r>
              <a:rPr lang="en-US" altLang="ko-KR" sz="2000" b="1" dirty="0" err="1" smtClean="0">
                <a:solidFill>
                  <a:prstClr val="black"/>
                </a:solidFill>
              </a:rPr>
              <a:t>Orthopaedic</a:t>
            </a:r>
            <a:r>
              <a:rPr lang="en-US" altLang="ko-KR" sz="2000" b="1" dirty="0" smtClean="0">
                <a:solidFill>
                  <a:prstClr val="black"/>
                </a:solidFill>
              </a:rPr>
              <a:t> Research, </a:t>
            </a:r>
          </a:p>
          <a:p>
            <a:r>
              <a:rPr lang="en-US" altLang="ko-KR" sz="2000" b="1" dirty="0" smtClean="0">
                <a:solidFill>
                  <a:prstClr val="black"/>
                </a:solidFill>
              </a:rPr>
              <a:t>Medical School of </a:t>
            </a:r>
            <a:r>
              <a:rPr lang="en-US" altLang="ko-KR" sz="2000" b="1" dirty="0" err="1" smtClean="0">
                <a:solidFill>
                  <a:prstClr val="black"/>
                </a:solidFill>
              </a:rPr>
              <a:t>Chosun</a:t>
            </a:r>
            <a:r>
              <a:rPr lang="en-US" altLang="ko-KR" sz="2000" b="1" dirty="0" smtClean="0">
                <a:solidFill>
                  <a:prstClr val="black"/>
                </a:solidFill>
              </a:rPr>
              <a:t> University</a:t>
            </a:r>
          </a:p>
        </p:txBody>
      </p:sp>
      <p:pic>
        <p:nvPicPr>
          <p:cNvPr id="2" name="그림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223" y="2561293"/>
            <a:ext cx="3035259" cy="2273282"/>
          </a:xfrm>
          <a:prstGeom prst="rect">
            <a:avLst/>
          </a:prstGeom>
        </p:spPr>
      </p:pic>
      <p:pic>
        <p:nvPicPr>
          <p:cNvPr id="3" name="그림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263" y="1271526"/>
            <a:ext cx="988054" cy="987324"/>
          </a:xfrm>
          <a:prstGeom prst="rect">
            <a:avLst/>
          </a:prstGeom>
        </p:spPr>
      </p:pic>
      <p:sp>
        <p:nvSpPr>
          <p:cNvPr id="11" name="TextBox 10"/>
          <p:cNvSpPr txBox="1"/>
          <p:nvPr/>
        </p:nvSpPr>
        <p:spPr>
          <a:xfrm>
            <a:off x="1808665" y="1404350"/>
            <a:ext cx="5457856" cy="707886"/>
          </a:xfrm>
          <a:prstGeom prst="rect">
            <a:avLst/>
          </a:prstGeom>
          <a:noFill/>
        </p:spPr>
        <p:txBody>
          <a:bodyPr wrap="square" rtlCol="0">
            <a:spAutoFit/>
          </a:bodyPr>
          <a:lstStyle/>
          <a:p>
            <a:r>
              <a:rPr lang="en-US" altLang="ko-KR" sz="2000" b="1" dirty="0" smtClean="0">
                <a:solidFill>
                  <a:prstClr val="black"/>
                </a:solidFill>
              </a:rPr>
              <a:t>Department</a:t>
            </a:r>
            <a:r>
              <a:rPr lang="ko-KR" altLang="en-US" sz="2000" b="1" dirty="0" smtClean="0">
                <a:solidFill>
                  <a:prstClr val="black"/>
                </a:solidFill>
              </a:rPr>
              <a:t> </a:t>
            </a:r>
            <a:r>
              <a:rPr lang="en-US" altLang="ko-KR" sz="2000" b="1" dirty="0" smtClean="0">
                <a:solidFill>
                  <a:prstClr val="black"/>
                </a:solidFill>
              </a:rPr>
              <a:t>of </a:t>
            </a:r>
            <a:r>
              <a:rPr lang="en-US" altLang="ko-KR" sz="2000" b="1" dirty="0" err="1" smtClean="0">
                <a:solidFill>
                  <a:prstClr val="black"/>
                </a:solidFill>
              </a:rPr>
              <a:t>Orthopaedic</a:t>
            </a:r>
            <a:r>
              <a:rPr lang="en-US" altLang="ko-KR" sz="2000" b="1" dirty="0" smtClean="0">
                <a:solidFill>
                  <a:prstClr val="black"/>
                </a:solidFill>
              </a:rPr>
              <a:t> Surgery, </a:t>
            </a:r>
          </a:p>
          <a:p>
            <a:r>
              <a:rPr lang="en-US" altLang="ko-KR" sz="2000" b="1" dirty="0" err="1" smtClean="0">
                <a:solidFill>
                  <a:prstClr val="black"/>
                </a:solidFill>
              </a:rPr>
              <a:t>Chosun</a:t>
            </a:r>
            <a:r>
              <a:rPr lang="en-US" altLang="ko-KR" sz="2000" b="1" dirty="0" smtClean="0">
                <a:solidFill>
                  <a:prstClr val="black"/>
                </a:solidFill>
              </a:rPr>
              <a:t> University Hospital</a:t>
            </a:r>
          </a:p>
        </p:txBody>
      </p:sp>
    </p:spTree>
    <p:extLst>
      <p:ext uri="{BB962C8B-B14F-4D97-AF65-F5344CB8AC3E}">
        <p14:creationId xmlns:p14="http://schemas.microsoft.com/office/powerpoint/2010/main" val="105913063"/>
      </p:ext>
    </p:extLst>
  </p:cSld>
  <p:clrMapOvr>
    <a:masterClrMapping/>
  </p:clrMapOvr>
</p:sld>
</file>

<file path=ppt/theme/theme1.xml><?xml version="1.0" encoding="utf-8"?>
<a:theme xmlns:a="http://schemas.openxmlformats.org/drawingml/2006/main" name="037TGp_light_green_v2">
  <a:themeElements>
    <a:clrScheme name="Maple 1">
      <a:dk1>
        <a:srgbClr val="2E4F56"/>
      </a:dk1>
      <a:lt1>
        <a:srgbClr val="FFFFFF"/>
      </a:lt1>
      <a:dk2>
        <a:srgbClr val="000000"/>
      </a:dk2>
      <a:lt2>
        <a:srgbClr val="C0C0C0"/>
      </a:lt2>
      <a:accent1>
        <a:srgbClr val="419366"/>
      </a:accent1>
      <a:accent2>
        <a:srgbClr val="C7DD21"/>
      </a:accent2>
      <a:accent3>
        <a:srgbClr val="FFFFFF"/>
      </a:accent3>
      <a:accent4>
        <a:srgbClr val="264248"/>
      </a:accent4>
      <a:accent5>
        <a:srgbClr val="B0C8B8"/>
      </a:accent5>
      <a:accent6>
        <a:srgbClr val="B4C81D"/>
      </a:accent6>
      <a:hlink>
        <a:srgbClr val="B66D48"/>
      </a:hlink>
      <a:folHlink>
        <a:srgbClr val="487DA4"/>
      </a:folHlink>
    </a:clrScheme>
    <a:fontScheme name="Ma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aple 1">
        <a:dk1>
          <a:srgbClr val="2E4F56"/>
        </a:dk1>
        <a:lt1>
          <a:srgbClr val="FFFFFF"/>
        </a:lt1>
        <a:dk2>
          <a:srgbClr val="000000"/>
        </a:dk2>
        <a:lt2>
          <a:srgbClr val="C0C0C0"/>
        </a:lt2>
        <a:accent1>
          <a:srgbClr val="419366"/>
        </a:accent1>
        <a:accent2>
          <a:srgbClr val="C7DD21"/>
        </a:accent2>
        <a:accent3>
          <a:srgbClr val="FFFFFF"/>
        </a:accent3>
        <a:accent4>
          <a:srgbClr val="264248"/>
        </a:accent4>
        <a:accent5>
          <a:srgbClr val="B0C8B8"/>
        </a:accent5>
        <a:accent6>
          <a:srgbClr val="B4C81D"/>
        </a:accent6>
        <a:hlink>
          <a:srgbClr val="B66D48"/>
        </a:hlink>
        <a:folHlink>
          <a:srgbClr val="487DA4"/>
        </a:folHlink>
      </a:clrScheme>
      <a:clrMap bg1="lt1" tx1="dk1" bg2="lt2" tx2="dk2" accent1="accent1" accent2="accent2" accent3="accent3" accent4="accent4" accent5="accent5" accent6="accent6" hlink="hlink" folHlink="folHlink"/>
    </a:extraClrScheme>
    <a:extraClrScheme>
      <a:clrScheme name="Maple 2">
        <a:dk1>
          <a:srgbClr val="2B166E"/>
        </a:dk1>
        <a:lt1>
          <a:srgbClr val="FFFFFF"/>
        </a:lt1>
        <a:dk2>
          <a:srgbClr val="336699"/>
        </a:dk2>
        <a:lt2>
          <a:srgbClr val="C0C0C0"/>
        </a:lt2>
        <a:accent1>
          <a:srgbClr val="B9661B"/>
        </a:accent1>
        <a:accent2>
          <a:srgbClr val="D8B226"/>
        </a:accent2>
        <a:accent3>
          <a:srgbClr val="FFFFFF"/>
        </a:accent3>
        <a:accent4>
          <a:srgbClr val="23115D"/>
        </a:accent4>
        <a:accent5>
          <a:srgbClr val="D9B8AB"/>
        </a:accent5>
        <a:accent6>
          <a:srgbClr val="C4A121"/>
        </a:accent6>
        <a:hlink>
          <a:srgbClr val="009999"/>
        </a:hlink>
        <a:folHlink>
          <a:srgbClr val="829B45"/>
        </a:folHlink>
      </a:clrScheme>
      <a:clrMap bg1="lt1" tx1="dk1" bg2="lt2" tx2="dk2" accent1="accent1" accent2="accent2" accent3="accent3" accent4="accent4" accent5="accent5" accent6="accent6" hlink="hlink" folHlink="folHlink"/>
    </a:extraClrScheme>
    <a:extraClrScheme>
      <a:clrScheme name="Maple 3">
        <a:dk1>
          <a:srgbClr val="506E6A"/>
        </a:dk1>
        <a:lt1>
          <a:srgbClr val="FFFFFF"/>
        </a:lt1>
        <a:dk2>
          <a:srgbClr val="008080"/>
        </a:dk2>
        <a:lt2>
          <a:srgbClr val="C0C0C0"/>
        </a:lt2>
        <a:accent1>
          <a:srgbClr val="CEB05C"/>
        </a:accent1>
        <a:accent2>
          <a:srgbClr val="A0D15F"/>
        </a:accent2>
        <a:accent3>
          <a:srgbClr val="FFFFFF"/>
        </a:accent3>
        <a:accent4>
          <a:srgbClr val="435D59"/>
        </a:accent4>
        <a:accent5>
          <a:srgbClr val="E3D4B5"/>
        </a:accent5>
        <a:accent6>
          <a:srgbClr val="91BD55"/>
        </a:accent6>
        <a:hlink>
          <a:srgbClr val="3197BB"/>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2818</TotalTime>
  <Words>1165</Words>
  <Application>Microsoft Office PowerPoint</Application>
  <PresentationFormat>화면 슬라이드 쇼(4:3)</PresentationFormat>
  <Paragraphs>102</Paragraphs>
  <Slides>24</Slides>
  <Notes>6</Notes>
  <HiddenSlides>0</HiddenSlides>
  <MMClips>2</MMClips>
  <ScaleCrop>false</ScaleCrop>
  <HeadingPairs>
    <vt:vector size="6" baseType="variant">
      <vt:variant>
        <vt:lpstr>사용한 글꼴</vt:lpstr>
      </vt:variant>
      <vt:variant>
        <vt:i4>14</vt:i4>
      </vt:variant>
      <vt:variant>
        <vt:lpstr>테마</vt:lpstr>
      </vt:variant>
      <vt:variant>
        <vt:i4>1</vt:i4>
      </vt:variant>
      <vt:variant>
        <vt:lpstr>슬라이드 제목</vt:lpstr>
      </vt:variant>
      <vt:variant>
        <vt:i4>24</vt:i4>
      </vt:variant>
    </vt:vector>
  </HeadingPairs>
  <TitlesOfParts>
    <vt:vector size="39" baseType="lpstr">
      <vt:lpstr>Adobe Fan Heiti Std B</vt:lpstr>
      <vt:lpstr>AdvP4C4E59</vt:lpstr>
      <vt:lpstr>AdvSCASBDI</vt:lpstr>
      <vt:lpstr>AdvSCASF</vt:lpstr>
      <vt:lpstr>AdvSCASFI</vt:lpstr>
      <vt:lpstr>굴림</vt:lpstr>
      <vt:lpstr>맑은 고딕</vt:lpstr>
      <vt:lpstr>바탕</vt:lpstr>
      <vt:lpstr>-윤고딕330</vt:lpstr>
      <vt:lpstr>-윤고딕360</vt:lpstr>
      <vt:lpstr>Arial</vt:lpstr>
      <vt:lpstr>Rockwell Extra Bold</vt:lpstr>
      <vt:lpstr>Times New Roman</vt:lpstr>
      <vt:lpstr>Verdana</vt:lpstr>
      <vt:lpstr>037TGp_light_green_v2</vt:lpstr>
      <vt:lpstr>Monitoring of metastatic bone tumor using by near infrared fluorometric imaging system on mouse xenograft model</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Ferric Ion Could Facilitate Osteoclast Differentiation and Bone Resorption  through the Production of Reactive Oxygen Species</dc:title>
  <dc:creator>Registered User</dc:creator>
  <cp:lastModifiedBy>Wonbong</cp:lastModifiedBy>
  <cp:revision>173</cp:revision>
  <dcterms:created xsi:type="dcterms:W3CDTF">2014-07-21T02:03:44Z</dcterms:created>
  <dcterms:modified xsi:type="dcterms:W3CDTF">2017-11-20T08:23:10Z</dcterms:modified>
</cp:coreProperties>
</file>