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xlsb" ContentType="application/vnd.ms-excel.sheet.binary.macroEnabled.12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809" r:id="rId3"/>
    <p:sldId id="832" r:id="rId4"/>
    <p:sldId id="833" r:id="rId5"/>
    <p:sldId id="784" r:id="rId6"/>
    <p:sldId id="834" r:id="rId7"/>
    <p:sldId id="829" r:id="rId8"/>
    <p:sldId id="835" r:id="rId9"/>
    <p:sldId id="837" r:id="rId10"/>
    <p:sldId id="811" r:id="rId11"/>
    <p:sldId id="838" r:id="rId12"/>
    <p:sldId id="839" r:id="rId13"/>
    <p:sldId id="790" r:id="rId14"/>
    <p:sldId id="802" r:id="rId15"/>
    <p:sldId id="812" r:id="rId16"/>
    <p:sldId id="831" r:id="rId17"/>
    <p:sldId id="795" r:id="rId18"/>
    <p:sldId id="807" r:id="rId19"/>
  </p:sldIdLst>
  <p:sldSz cx="9144000" cy="6858000" type="screen4x3"/>
  <p:notesSz cx="6858000" cy="9713913"/>
  <p:defaultTextStyle>
    <a:defPPr>
      <a:defRPr lang="fr-FR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écile VIENNEY" initials="CV" lastIdx="7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clrMru>
    <a:srgbClr val="F1592A"/>
    <a:srgbClr val="1C1C1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06799F8-075E-4A3A-A7F6-7FBC6576F1A4}" styleName="Style à thème 2 - Accentuation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89" autoAdjust="0"/>
    <p:restoredTop sz="78986" autoAdjust="0"/>
  </p:normalViewPr>
  <p:slideViewPr>
    <p:cSldViewPr snapToGrid="0" snapToObjects="1">
      <p:cViewPr varScale="1">
        <p:scale>
          <a:sx n="104" d="100"/>
          <a:sy n="104" d="100"/>
        </p:scale>
        <p:origin x="-11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3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8D37571-4B95-424F-85F3-F181157D318A}" type="datetimeFigureOut">
              <a:rPr lang="fr-FR"/>
              <a:pPr>
                <a:defRPr/>
              </a:pPr>
              <a:t>26/11/2017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22655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9226550"/>
            <a:ext cx="2971800" cy="4857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27C988B-4509-4652-B08A-B03AB72800FF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7384674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ABD166D-6E8E-46EA-AB5E-7699211A5F72}" type="datetimeFigureOut">
              <a:rPr lang="fr-FR"/>
              <a:pPr>
                <a:defRPr/>
              </a:pPr>
              <a:t>26/11/2017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000125" y="728663"/>
            <a:ext cx="4857750" cy="3643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614863"/>
            <a:ext cx="5486400" cy="4370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en-US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22655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9226550"/>
            <a:ext cx="2971800" cy="4857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4CAB558-95BB-41A2-9FB0-161561BCF366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5073604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DE7D9AA-8936-45FF-88C5-59691496A0F5}" type="slidenum">
              <a:rPr lang="en-US" altLang="en-US" smtClean="0">
                <a:latin typeface="Calibri" panose="020F0502020204030204" pitchFamily="34" charset="0"/>
              </a:rPr>
              <a:pPr/>
              <a:t>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7953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DE7D9AA-8936-45FF-88C5-59691496A0F5}" type="slidenum">
              <a:rPr lang="en-US" altLang="en-US" smtClean="0">
                <a:latin typeface="Calibri" panose="020F0502020204030204" pitchFamily="34" charset="0"/>
              </a:rPr>
              <a:pPr/>
              <a:t>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7051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DE7D9AA-8936-45FF-88C5-59691496A0F5}" type="slidenum">
              <a:rPr lang="en-US" altLang="en-US" smtClean="0">
                <a:latin typeface="Calibri" panose="020F0502020204030204" pitchFamily="34" charset="0"/>
              </a:rPr>
              <a:pPr/>
              <a:t>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7357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BE" altLang="en-US"/>
          </a:p>
        </p:txBody>
      </p:sp>
      <p:sp>
        <p:nvSpPr>
          <p:cNvPr id="1126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F7D0F42-F3B8-4F14-BD61-D0DD42FFE5C6}" type="slidenum">
              <a:rPr lang="en-US" altLang="en-US" smtClean="0">
                <a:latin typeface="Calibri" panose="020F0502020204030204" pitchFamily="34" charset="0"/>
              </a:rPr>
              <a:pPr/>
              <a:t>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5704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altLang="en-US" dirty="0"/>
              <a:t>The implant </a:t>
            </a:r>
            <a:r>
              <a:rPr lang="fr-FR" altLang="en-US" dirty="0" err="1"/>
              <a:t>create</a:t>
            </a:r>
            <a:r>
              <a:rPr lang="fr-FR" altLang="en-US" dirty="0"/>
              <a:t> a stress distribution </a:t>
            </a:r>
            <a:r>
              <a:rPr lang="fr-FR" altLang="en-US" dirty="0" err="1"/>
              <a:t>from</a:t>
            </a:r>
            <a:r>
              <a:rPr lang="fr-FR" altLang="en-US" dirty="0"/>
              <a:t> the </a:t>
            </a:r>
            <a:r>
              <a:rPr lang="fr-FR" altLang="en-US" dirty="0" err="1"/>
              <a:t>diaphysis</a:t>
            </a:r>
            <a:r>
              <a:rPr lang="fr-FR" altLang="en-US" dirty="0"/>
              <a:t> to the </a:t>
            </a:r>
            <a:r>
              <a:rPr lang="fr-FR" altLang="en-US" dirty="0" err="1"/>
              <a:t>head</a:t>
            </a:r>
            <a:r>
              <a:rPr lang="fr-FR" altLang="en-US" dirty="0"/>
              <a:t> </a:t>
            </a:r>
            <a:r>
              <a:rPr lang="fr-FR" altLang="en-US" dirty="0" err="1"/>
              <a:t>allowing</a:t>
            </a:r>
            <a:r>
              <a:rPr lang="fr-FR" altLang="en-US" dirty="0"/>
              <a:t> to </a:t>
            </a:r>
            <a:r>
              <a:rPr lang="fr-FR" altLang="en-US" dirty="0" err="1"/>
              <a:t>improve</a:t>
            </a:r>
            <a:r>
              <a:rPr lang="fr-FR" altLang="en-US" dirty="0"/>
              <a:t> the </a:t>
            </a:r>
            <a:r>
              <a:rPr lang="fr-FR" altLang="en-US" dirty="0" err="1"/>
              <a:t>femoral</a:t>
            </a:r>
            <a:r>
              <a:rPr lang="fr-FR" altLang="en-US" dirty="0"/>
              <a:t> </a:t>
            </a:r>
            <a:r>
              <a:rPr lang="fr-FR" altLang="en-US" dirty="0" err="1"/>
              <a:t>head</a:t>
            </a:r>
            <a:r>
              <a:rPr lang="fr-FR" altLang="en-US" dirty="0"/>
              <a:t> performance</a:t>
            </a:r>
          </a:p>
          <a:p>
            <a:pPr eaLnBrk="1" hangingPunct="1">
              <a:spcBef>
                <a:spcPct val="0"/>
              </a:spcBef>
            </a:pPr>
            <a:endParaRPr lang="fr-FR" altLang="en-US" dirty="0"/>
          </a:p>
          <a:p>
            <a:pPr eaLnBrk="1" hangingPunct="1">
              <a:spcBef>
                <a:spcPct val="0"/>
              </a:spcBef>
            </a:pPr>
            <a:endParaRPr lang="fr-FR" altLang="en-US" dirty="0"/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1F39BC3-33D0-4656-A974-7D92A07E586A}" type="slidenum">
              <a:rPr lang="en-US" altLang="en-US" smtClean="0">
                <a:latin typeface="Calibri" panose="020F0502020204030204" pitchFamily="34" charset="0"/>
              </a:rPr>
              <a:pPr/>
              <a:t>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5628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CAB558-95BB-41A2-9FB0-161561BCF366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05196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 dirty="0"/>
          </a:p>
          <a:p>
            <a:pPr eaLnBrk="1" hangingPunct="1">
              <a:spcBef>
                <a:spcPct val="0"/>
              </a:spcBef>
            </a:pPr>
            <a:endParaRPr lang="fr-FR" altLang="en-US" dirty="0"/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1F39BC3-33D0-4656-A974-7D92A07E586A}" type="slidenum">
              <a:rPr lang="en-US" altLang="en-US" smtClean="0">
                <a:latin typeface="Calibri" panose="020F0502020204030204" pitchFamily="34" charset="0"/>
              </a:rPr>
              <a:pPr/>
              <a:t>9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5261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 dirty="0"/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1F39BC3-33D0-4656-A974-7D92A07E586A}" type="slidenum">
              <a:rPr lang="en-US" altLang="en-US" smtClean="0">
                <a:latin typeface="Calibri" panose="020F0502020204030204" pitchFamily="34" charset="0"/>
              </a:rPr>
              <a:pPr/>
              <a:t>10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66393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 dirty="0"/>
          </a:p>
          <a:p>
            <a:pPr eaLnBrk="1" hangingPunct="1">
              <a:spcBef>
                <a:spcPct val="0"/>
              </a:spcBef>
            </a:pPr>
            <a:endParaRPr lang="fr-FR" altLang="en-US" dirty="0"/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1F39BC3-33D0-4656-A974-7D92A07E586A}" type="slidenum">
              <a:rPr lang="en-US" altLang="en-US" smtClean="0">
                <a:latin typeface="Calibri" panose="020F0502020204030204" pitchFamily="34" charset="0"/>
              </a:rPr>
              <a:pPr/>
              <a:t>11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45247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altLang="en-US" dirty="0"/>
          </a:p>
          <a:p>
            <a:pPr eaLnBrk="1" hangingPunct="1">
              <a:spcBef>
                <a:spcPct val="0"/>
              </a:spcBef>
            </a:pPr>
            <a:endParaRPr lang="fr-FR" altLang="en-US" dirty="0"/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1F39BC3-33D0-4656-A974-7D92A07E586A}" type="slidenum">
              <a:rPr lang="en-US" altLang="en-US" smtClean="0">
                <a:latin typeface="Calibri" panose="020F0502020204030204" pitchFamily="34" charset="0"/>
              </a:rPr>
              <a:pPr/>
              <a:t>12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58193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fr-FR" altLang="en-US" dirty="0"/>
              <a:t> There </a:t>
            </a:r>
            <a:r>
              <a:rPr lang="fr-FR" altLang="en-US" dirty="0" err="1"/>
              <a:t>is</a:t>
            </a:r>
            <a:r>
              <a:rPr lang="fr-FR" altLang="en-US" dirty="0"/>
              <a:t> </a:t>
            </a:r>
            <a:r>
              <a:rPr lang="fr-FR" altLang="en-US" dirty="0" err="1"/>
              <a:t>also</a:t>
            </a:r>
            <a:r>
              <a:rPr lang="fr-FR" altLang="en-US" dirty="0"/>
              <a:t> the FRAX </a:t>
            </a:r>
            <a:r>
              <a:rPr lang="fr-FR" altLang="en-US" dirty="0" err="1"/>
              <a:t>indix</a:t>
            </a:r>
            <a:r>
              <a:rPr lang="fr-FR" altLang="en-US" dirty="0"/>
              <a:t> </a:t>
            </a:r>
            <a:r>
              <a:rPr lang="fr-FR" altLang="en-US" dirty="0" err="1"/>
              <a:t>that</a:t>
            </a:r>
            <a:r>
              <a:rPr lang="fr-FR" altLang="en-US" dirty="0"/>
              <a:t> </a:t>
            </a:r>
            <a:r>
              <a:rPr lang="fr-FR" altLang="en-US" dirty="0" err="1"/>
              <a:t>can</a:t>
            </a:r>
            <a:r>
              <a:rPr lang="fr-FR" altLang="en-US" dirty="0"/>
              <a:t> </a:t>
            </a:r>
            <a:r>
              <a:rPr lang="fr-FR" altLang="en-US" dirty="0" err="1"/>
              <a:t>be</a:t>
            </a:r>
            <a:r>
              <a:rPr lang="fr-FR" altLang="en-US" dirty="0"/>
              <a:t> an </a:t>
            </a:r>
            <a:r>
              <a:rPr lang="fr-FR" altLang="en-US" dirty="0" err="1"/>
              <a:t>indicator</a:t>
            </a:r>
            <a:r>
              <a:rPr lang="fr-FR" altLang="en-US" dirty="0"/>
              <a:t> to </a:t>
            </a:r>
            <a:r>
              <a:rPr lang="fr-FR" altLang="en-US" dirty="0" err="1"/>
              <a:t>identify</a:t>
            </a:r>
            <a:r>
              <a:rPr lang="fr-FR" altLang="en-US" dirty="0"/>
              <a:t> patient at </a:t>
            </a:r>
            <a:r>
              <a:rPr lang="fr-FR" altLang="en-US" dirty="0" err="1"/>
              <a:t>risk</a:t>
            </a:r>
            <a:r>
              <a:rPr lang="fr-FR" altLang="en-US" dirty="0"/>
              <a:t> of new fracture.</a:t>
            </a:r>
          </a:p>
          <a:p>
            <a:pPr eaLnBrk="1" hangingPunct="1">
              <a:spcBef>
                <a:spcPct val="0"/>
              </a:spcBef>
            </a:pPr>
            <a:r>
              <a:rPr lang="fr-FR" altLang="en-US" dirty="0"/>
              <a:t> </a:t>
            </a:r>
          </a:p>
          <a:p>
            <a:pPr eaLnBrk="1" hangingPunct="1">
              <a:spcBef>
                <a:spcPct val="0"/>
              </a:spcBef>
            </a:pPr>
            <a:r>
              <a:rPr lang="fr-FR" altLang="en-US" dirty="0"/>
              <a:t> </a:t>
            </a:r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3364489-82FB-4A73-8AA3-7AB99945067F}" type="slidenum">
              <a:rPr lang="en-US" altLang="en-US" smtClean="0">
                <a:latin typeface="Calibri" panose="020F0502020204030204" pitchFamily="34" charset="0"/>
              </a:rPr>
              <a:pPr/>
              <a:t>13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92953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35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0734441-2D7D-4FA7-A884-DD0C675BE6E9}" type="slidenum">
              <a:rPr lang="en-US" altLang="en-US" smtClean="0">
                <a:latin typeface="Calibri" panose="020F0502020204030204" pitchFamily="34" charset="0"/>
              </a:rPr>
              <a:pPr/>
              <a:t>14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50080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 12 patients implanted between February 2013 and December 2016</a:t>
            </a:r>
            <a:endParaRPr lang="en-US" altLang="en-US" dirty="0"/>
          </a:p>
        </p:txBody>
      </p:sp>
      <p:sp>
        <p:nvSpPr>
          <p:cNvPr id="2765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7FACCF5-2032-4A95-8AE0-8170D4B386B9}" type="slidenum">
              <a:rPr lang="en-US" altLang="en-US" smtClean="0">
                <a:latin typeface="Calibri" panose="020F0502020204030204" pitchFamily="34" charset="0"/>
              </a:rPr>
              <a:pPr/>
              <a:t>15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85396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765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7FACCF5-2032-4A95-8AE0-8170D4B386B9}" type="slidenum">
              <a:rPr lang="en-US" altLang="en-US" smtClean="0">
                <a:latin typeface="Calibri" panose="020F0502020204030204" pitchFamily="34" charset="0"/>
              </a:rPr>
              <a:pPr/>
              <a:t>16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56912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31748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E30B6B5-EEFA-4CCB-ADFA-1EDAD3298BDC}" type="slidenum">
              <a:rPr lang="en-US" altLang="en-US" smtClean="0">
                <a:latin typeface="Calibri" panose="020F0502020204030204" pitchFamily="34" charset="0"/>
              </a:rPr>
              <a:pPr/>
              <a:t>17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73859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3796" name="Espace réservé du numéro de diapositive 3"/>
          <p:cNvSpPr txBox="1">
            <a:spLocks noGrp="1"/>
          </p:cNvSpPr>
          <p:nvPr/>
        </p:nvSpPr>
        <p:spPr bwMode="auto">
          <a:xfrm>
            <a:off x="3884613" y="9226550"/>
            <a:ext cx="29718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766B8E45-A29E-4D5B-866A-CA7B631E44E3}" type="slidenum">
              <a:rPr lang="en-US" altLang="en-US" sz="1200">
                <a:latin typeface="Calibri" panose="020F0502020204030204" pitchFamily="34" charset="0"/>
              </a:rPr>
              <a:pPr algn="r" eaLnBrk="1" hangingPunct="1"/>
              <a:t>18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3515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EA181-2847-44CD-AC13-D6C79DB10050}" type="datetime1">
              <a:rPr lang="fr-FR"/>
              <a:pPr>
                <a:defRPr/>
              </a:pPr>
              <a:t>26/11/2017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Strictly confidential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627BD-BD35-4B55-BACF-42CCE81AFF05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085827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0E876-4ED7-4E45-A23D-CA5A70233FAD}" type="datetime1">
              <a:rPr lang="fr-FR"/>
              <a:pPr>
                <a:defRPr/>
              </a:pPr>
              <a:t>26/11/2017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Strictly confidential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ACB08-6CE1-466F-83B6-3EFC229BE1EB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161552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88D518-8602-4809-818F-67BC124ADC2F}" type="datetime1">
              <a:rPr lang="fr-FR"/>
              <a:pPr>
                <a:defRPr/>
              </a:pPr>
              <a:t>26/11/2017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Strictly confidential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4D850-9DF2-415C-8523-E51B2D7DE573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664410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4FF49-F095-421C-85A8-1800E10DC6DC}" type="datetime1">
              <a:rPr lang="fr-FR"/>
              <a:pPr>
                <a:defRPr/>
              </a:pPr>
              <a:t>26/11/2017</a:t>
            </a:fld>
            <a:endParaRPr lang="en-US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Strictly confidential</a:t>
            </a:r>
            <a:endParaRPr lang="en-US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34837-948A-4C5B-B91D-F87DCF51B8BA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790221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2773B-FA41-4C56-ADA6-C6AD0188234C}" type="datetime1">
              <a:rPr lang="fr-FR"/>
              <a:pPr>
                <a:defRPr/>
              </a:pPr>
              <a:t>26/11/2017</a:t>
            </a:fld>
            <a:endParaRPr lang="en-US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Strictly confidential</a:t>
            </a:r>
            <a:endParaRPr lang="en-US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2C3D5-0598-4748-AC73-53544C716C0E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864488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6EB09-AB70-4B3D-ABF2-D26C1E716544}" type="datetime1">
              <a:rPr lang="fr-FR"/>
              <a:pPr>
                <a:defRPr/>
              </a:pPr>
              <a:t>26/11/2017</a:t>
            </a:fld>
            <a:endParaRPr lang="en-US" dirty="0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Strictly confidential</a:t>
            </a:r>
            <a:endParaRPr lang="en-US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5CB72-A235-4275-B69F-4D92EBA22BED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979493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2AD90-2AFB-43D3-B19C-A6E0F48D54FE}" type="datetime1">
              <a:rPr lang="fr-FR"/>
              <a:pPr>
                <a:defRPr/>
              </a:pPr>
              <a:t>26/11/2017</a:t>
            </a:fld>
            <a:endParaRPr lang="en-US" dirty="0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Strictly confidential</a:t>
            </a:r>
            <a:endParaRPr lang="en-US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79D92-EEA2-41C2-91A5-8A9C84333310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247809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C5820-F65A-429E-8B41-741967DAE48C}" type="datetime1">
              <a:rPr lang="fr-FR"/>
              <a:pPr>
                <a:defRPr/>
              </a:pPr>
              <a:t>26/11/2017</a:t>
            </a:fld>
            <a:endParaRPr lang="en-US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Strictly confidential</a:t>
            </a:r>
            <a:endParaRPr lang="en-US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07A63-599E-48D9-BE93-F6946DD0620B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709956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F8FA3-5E36-4A3A-9833-3CFABC7AB3CD}" type="datetime1">
              <a:rPr lang="fr-FR"/>
              <a:pPr>
                <a:defRPr/>
              </a:pPr>
              <a:t>26/11/2017</a:t>
            </a:fld>
            <a:endParaRPr lang="en-US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Strictly confidential</a:t>
            </a:r>
            <a:endParaRPr lang="en-US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B9A7C-915A-4ADA-A4CE-614342896BA0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207381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3D058-4AC9-4D35-9099-659C17667F56}" type="datetime1">
              <a:rPr lang="fr-FR"/>
              <a:pPr>
                <a:defRPr/>
              </a:pPr>
              <a:t>26/11/2017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Strictly confidential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79075-26E2-45E0-B66B-80A56B83A82F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586640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E3FF5-147F-4079-99F6-6B5E1064876F}" type="datetime1">
              <a:rPr lang="fr-FR"/>
              <a:pPr>
                <a:defRPr/>
              </a:pPr>
              <a:t>26/11/2017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Strictly confidential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05925-BA39-46F3-BD63-D13417454760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89067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901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/>
              <a:t>Cliquez et modifiez le titre</a:t>
            </a:r>
            <a:endParaRPr lang="en-US" altLang="en-US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/>
              <a:t>Cliquez pour modifier les styles du texte du masque</a:t>
            </a:r>
          </a:p>
          <a:p>
            <a:pPr lvl="1"/>
            <a:r>
              <a:rPr lang="fr-FR" altLang="en-US"/>
              <a:t>Deuxième niveau</a:t>
            </a:r>
          </a:p>
          <a:p>
            <a:pPr lvl="2"/>
            <a:r>
              <a:rPr lang="fr-FR" altLang="en-US"/>
              <a:t>Troisième niveau</a:t>
            </a:r>
          </a:p>
          <a:p>
            <a:pPr lvl="3"/>
            <a:r>
              <a:rPr lang="fr-FR" altLang="en-US"/>
              <a:t>Quatrième niveau</a:t>
            </a:r>
          </a:p>
          <a:p>
            <a:pPr lvl="4"/>
            <a:r>
              <a:rPr lang="fr-FR" altLang="en-US"/>
              <a:t>Cinquième niveau</a:t>
            </a:r>
            <a:endParaRPr lang="en-US" alt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Trebuchet MS"/>
                <a:cs typeface="Trebuchet MS"/>
              </a:defRPr>
            </a:lvl1pPr>
          </a:lstStyle>
          <a:p>
            <a:pPr>
              <a:defRPr/>
            </a:pPr>
            <a:fld id="{AF3BB2EB-D1D2-49A5-A4FD-12A3BAD19C16}" type="datetime1">
              <a:rPr lang="fr-FR"/>
              <a:pPr>
                <a:defRPr/>
              </a:pPr>
              <a:t>26/11/2017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Trebuchet MS"/>
                <a:cs typeface="Trebuchet MS"/>
              </a:defRPr>
            </a:lvl1pPr>
          </a:lstStyle>
          <a:p>
            <a:pPr>
              <a:defRPr/>
            </a:pPr>
            <a:r>
              <a:rPr lang="fr-FR"/>
              <a:t>Strictly confidential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800">
                <a:solidFill>
                  <a:srgbClr val="898989"/>
                </a:solidFill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fld id="{1DD7818D-33E0-4B46-8D5E-C964A1EAF781}" type="slidenum">
              <a:rPr lang="en-US" altLang="en-US"/>
              <a:pPr>
                <a:defRPr/>
              </a:pPr>
              <a:t>‹N°›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Trebuchet MS"/>
          <a:ea typeface="Trebuchet MS" panose="020B0603020202020204" pitchFamily="34" charset="0"/>
          <a:cs typeface="Trebuchet M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rebuchet MS" panose="020B0603020202020204" pitchFamily="34" charset="0"/>
          <a:ea typeface="Trebuchet MS" panose="020B0603020202020204" pitchFamily="34" charset="0"/>
          <a:cs typeface="Trebuchet MS" panose="020B060302020202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rebuchet MS" panose="020B0603020202020204" pitchFamily="34" charset="0"/>
          <a:ea typeface="Trebuchet MS" panose="020B0603020202020204" pitchFamily="34" charset="0"/>
          <a:cs typeface="Trebuchet MS" panose="020B060302020202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rebuchet MS" panose="020B0603020202020204" pitchFamily="34" charset="0"/>
          <a:ea typeface="Trebuchet MS" panose="020B0603020202020204" pitchFamily="34" charset="0"/>
          <a:cs typeface="Trebuchet MS" panose="020B060302020202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rebuchet MS" panose="020B0603020202020204" pitchFamily="34" charset="0"/>
          <a:ea typeface="Trebuchet MS" panose="020B0603020202020204" pitchFamily="34" charset="0"/>
          <a:cs typeface="Trebuchet MS" panose="020B060302020202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rebuchet MS" panose="020B060302020202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rebuchet MS" panose="020B060302020202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rebuchet MS" panose="020B060302020202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Trebuchet MS" panose="020B060302020202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rebuchet MS"/>
          <a:ea typeface="Trebuchet MS" panose="020B0603020202020204" pitchFamily="34" charset="0"/>
          <a:cs typeface="Trebuchet M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Trebuchet MS"/>
          <a:ea typeface="Trebuchet MS" panose="020B0603020202020204" pitchFamily="34" charset="0"/>
          <a:cs typeface="Trebuchet M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Trebuchet MS"/>
          <a:ea typeface="Trebuchet MS" panose="020B0603020202020204" pitchFamily="34" charset="0"/>
          <a:cs typeface="Trebuchet M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000" kern="1200">
          <a:solidFill>
            <a:schemeClr val="tx1"/>
          </a:solidFill>
          <a:latin typeface="Trebuchet MS"/>
          <a:ea typeface="Trebuchet MS" panose="020B0603020202020204" pitchFamily="34" charset="0"/>
          <a:cs typeface="Trebuchet M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Trebuchet MS"/>
          <a:ea typeface="Trebuchet MS" panose="020B0603020202020204" pitchFamily="34" charset="0"/>
          <a:cs typeface="Trebuchet M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Feuille_binaire_Microsoft_Office_Excel1.xlsb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188075"/>
          </a:xfrm>
        </p:spPr>
        <p:txBody>
          <a:bodyPr anchor="t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altLang="fr-FR" sz="2000" b="1" dirty="0">
                <a:latin typeface="Trebuchet MS" panose="020B0603020202020204" pitchFamily="34" charset="0"/>
                <a:cs typeface="Trebuchet MS" panose="020B0603020202020204" pitchFamily="34" charset="0"/>
              </a:rPr>
              <a:t/>
            </a:r>
            <a:br>
              <a:rPr lang="fr-FR" altLang="fr-FR" sz="2000" b="1" dirty="0">
                <a:latin typeface="Trebuchet MS" panose="020B0603020202020204" pitchFamily="34" charset="0"/>
                <a:cs typeface="Trebuchet MS" panose="020B0603020202020204" pitchFamily="34" charset="0"/>
              </a:rPr>
            </a:br>
            <a:r>
              <a:rPr lang="fr-FR" alt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altLang="fr-FR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altLang="fr-FR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altLang="fr-FR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December</a:t>
            </a:r>
            <a:r>
              <a:rPr lang="fr-FR" altLang="fr-FR" sz="1800" i="1" dirty="0">
                <a:latin typeface="Arial" panose="020B0604020202020204" pitchFamily="34" charset="0"/>
                <a:cs typeface="Arial" panose="020B0604020202020204" pitchFamily="34" charset="0"/>
              </a:rPr>
              <a:t> 4-5, 2017 | Madrid, Spain</a:t>
            </a:r>
            <a:br>
              <a:rPr lang="fr-FR" altLang="fr-FR" sz="1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sz="1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altLang="fr-FR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fr-FR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experience in 12 patients implanted with a contralateral prophylactic medical device in case of first low-energy hip fracture due to osteoporosis</a:t>
            </a:r>
            <a:r>
              <a:rPr lang="fr-FR" altLang="fr-FR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altLang="fr-FR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u="sng" dirty="0" err="1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GB" sz="2200" u="sng" dirty="0">
                <a:latin typeface="Arial" panose="020B0604020202020204" pitchFamily="34" charset="0"/>
                <a:cs typeface="Arial" panose="020B0604020202020204" pitchFamily="34" charset="0"/>
              </a:rPr>
              <a:t> SZPALSKI </a:t>
            </a:r>
            <a:r>
              <a:rPr lang="en-GB" sz="2200" u="sng" dirty="0" err="1">
                <a:latin typeface="Arial" panose="020B0604020202020204" pitchFamily="34" charset="0"/>
                <a:cs typeface="Arial" panose="020B0604020202020204" pitchFamily="34" charset="0"/>
              </a:rPr>
              <a:t>Marek</a:t>
            </a:r>
            <a:r>
              <a:rPr lang="en-GB" sz="22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200" baseline="300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 LE HUEC Jean-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Charles</a:t>
            </a:r>
            <a:r>
              <a:rPr lang="en-GB" sz="22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Dr JAYANKURA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Mark</a:t>
            </a:r>
            <a:r>
              <a:rPr lang="en-GB" sz="22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, Dr REYNDERS </a:t>
            </a:r>
            <a:r>
              <a:rPr lang="en-GB" sz="2200" dirty="0" err="1">
                <a:latin typeface="Arial" panose="020B0604020202020204" pitchFamily="34" charset="0"/>
                <a:cs typeface="Arial" panose="020B0604020202020204" pitchFamily="34" charset="0"/>
              </a:rPr>
              <a:t>Pieter</a:t>
            </a:r>
            <a:r>
              <a:rPr lang="en-GB" sz="22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baseline="30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altLang="fr-FR" baseline="30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altLang="fr-FR" baseline="30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altLang="fr-FR" baseline="30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fr-FR" sz="18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1800" dirty="0" err="1">
                <a:latin typeface="Arial" panose="020B0604020202020204" pitchFamily="34" charset="0"/>
                <a:cs typeface="Arial" panose="020B0604020202020204" pitchFamily="34" charset="0"/>
              </a:rPr>
              <a:t>Hôpitaux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Iris </a:t>
            </a:r>
            <a:r>
              <a:rPr lang="en-GB" sz="1800" dirty="0" err="1">
                <a:latin typeface="Arial" panose="020B0604020202020204" pitchFamily="34" charset="0"/>
                <a:cs typeface="Arial" panose="020B0604020202020204" pitchFamily="34" charset="0"/>
              </a:rPr>
              <a:t>Sud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Department of Orthopedic and Trauma Surgery,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Brussels, Belgium </a:t>
            </a:r>
            <a:b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8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GB" sz="1800" dirty="0" err="1">
                <a:latin typeface="Arial" panose="020B0604020202020204" pitchFamily="34" charset="0"/>
                <a:cs typeface="Arial" panose="020B0604020202020204" pitchFamily="34" charset="0"/>
              </a:rPr>
              <a:t>Pellegrin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Hospital, University Hospital of Bordeaux , Bordeaux, France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8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1800" dirty="0" err="1">
                <a:latin typeface="Arial" panose="020B0604020202020204" pitchFamily="34" charset="0"/>
                <a:cs typeface="Arial" panose="020B0604020202020204" pitchFamily="34" charset="0"/>
              </a:rPr>
              <a:t>Erasme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Hospital , Brussels, Belgium</a:t>
            </a:r>
            <a:r>
              <a:rPr lang="en-GB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1800" baseline="30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8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sz="1800" dirty="0" err="1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Hospital of Brugmann, Brussels, Belgium,</a:t>
            </a:r>
            <a:r>
              <a:rPr lang="en-GB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1800" baseline="30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9" name="Picture 4" descr="CHU de Bordeau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2668"/>
          <a:stretch>
            <a:fillRect/>
          </a:stretch>
        </p:blipFill>
        <p:spPr bwMode="auto">
          <a:xfrm>
            <a:off x="5066424" y="6006214"/>
            <a:ext cx="1551873" cy="69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206" y="5964682"/>
            <a:ext cx="2263885" cy="71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16" descr="http://www.chu-brugmann.be/design/logochu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8" y="6050073"/>
            <a:ext cx="2859013" cy="59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 descr="Résultat de recherche d'images pour &quot;hôpital erasme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154" y="6069064"/>
            <a:ext cx="1882816" cy="5825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0"/>
            <a:ext cx="7410450" cy="12409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-1" y="2077443"/>
            <a:ext cx="9188245" cy="83099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Clr>
                <a:srgbClr val="002060"/>
              </a:buClr>
              <a:buNone/>
            </a:pP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Marek Szpalski : </a:t>
            </a:r>
            <a:r>
              <a:rPr lang="fr-FR" altLang="en-US" sz="2400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Inventor</a:t>
            </a:r>
            <a:r>
              <a:rPr lang="fr-FR" altLang="en-US" sz="24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FR" altLang="en-US" sz="2400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shareholder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Clr>
                <a:srgbClr val="002060"/>
              </a:buClr>
              <a:buNone/>
            </a:pP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Jean-Charles Le Huec : S</a:t>
            </a:r>
            <a:r>
              <a:rPr lang="fr-FR" altLang="en-US" sz="2400" dirty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hareholder</a:t>
            </a:r>
            <a:endParaRPr lang="en-US" altLang="en-US" sz="24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113" y="0"/>
            <a:ext cx="91440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000" i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Conflict of interests</a:t>
            </a:r>
          </a:p>
        </p:txBody>
      </p:sp>
    </p:spTree>
    <p:extLst>
      <p:ext uri="{BB962C8B-B14F-4D97-AF65-F5344CB8AC3E}">
        <p14:creationId xmlns="" xmlns:p14="http://schemas.microsoft.com/office/powerpoint/2010/main" val="47947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40870" y="1212609"/>
            <a:ext cx="8229601" cy="212365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None/>
            </a:pPr>
            <a:r>
              <a:rPr lang="en-US" altLang="en-US" sz="24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 :	</a:t>
            </a:r>
          </a:p>
          <a:p>
            <a:pPr marL="0" lvl="0" indent="0" algn="just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è"/>
            </a:pPr>
            <a:r>
              <a:rPr lang="en-GB" alt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altLang="en-US" sz="24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840 000 hip fractures in Europe</a:t>
            </a:r>
          </a:p>
          <a:p>
            <a:pPr marL="0" lvl="0" indent="0" algn="just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è"/>
            </a:pPr>
            <a:r>
              <a:rPr lang="en-GB" altLang="en-US" sz="24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350 000 in the US</a:t>
            </a:r>
            <a:endParaRPr lang="en-US" altLang="en-US" sz="2400" dirty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002060"/>
              </a:buClr>
              <a:buFont typeface="Wingdings" panose="05000000000000000000" pitchFamily="2" charset="2"/>
              <a:buChar char="à"/>
            </a:pPr>
            <a:endParaRPr lang="en-US" altLang="en-US" sz="24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113" y="0"/>
            <a:ext cx="91440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000" i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problem to be solved</a:t>
            </a:r>
          </a:p>
        </p:txBody>
      </p:sp>
      <p:graphicFrame>
        <p:nvGraphicFramePr>
          <p:cNvPr id="4" name="Objet 3">
            <a:extLst>
              <a:ext uri="{FF2B5EF4-FFF2-40B4-BE49-F238E27FC236}">
                <a16:creationId xmlns="" xmlns:a16="http://schemas.microsoft.com/office/drawing/2014/main" id="{82922F41-AC69-4DA2-9943-B2D5C4192C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481504268"/>
              </p:ext>
            </p:extLst>
          </p:nvPr>
        </p:nvGraphicFramePr>
        <p:xfrm>
          <a:off x="1661269" y="3053443"/>
          <a:ext cx="5877291" cy="3238909"/>
        </p:xfrm>
        <a:graphic>
          <a:graphicData uri="http://schemas.openxmlformats.org/presentationml/2006/ole">
            <p:oleObj spid="_x0000_s2080" name="Binary Worksheet" r:id="rId4" imgW="4781703" imgH="2743411" progId="Excel.SheetBinaryMacroEnabled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098585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1113" y="0"/>
            <a:ext cx="91440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000" i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problem to be solved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75BD5CA0-9650-4805-AF4E-3D574D2451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555"/>
          <a:stretch/>
        </p:blipFill>
        <p:spPr>
          <a:xfrm>
            <a:off x="70237" y="3339378"/>
            <a:ext cx="8975990" cy="217759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2EC3CB6D-4494-4936-8E5E-3648113955A4}"/>
              </a:ext>
            </a:extLst>
          </p:cNvPr>
          <p:cNvSpPr txBox="1"/>
          <p:nvPr/>
        </p:nvSpPr>
        <p:spPr>
          <a:xfrm>
            <a:off x="939258" y="2183167"/>
            <a:ext cx="410603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ct val="0"/>
              </a:spcBef>
              <a:buClr>
                <a:schemeClr val="accent3"/>
              </a:buClr>
            </a:pPr>
            <a:r>
              <a:rPr lang="en-US" altLang="fr-FR" sz="2100" dirty="0"/>
              <a:t>Contralateral hip fracture </a:t>
            </a:r>
            <a:r>
              <a:rPr lang="en-US" altLang="fr-FR" sz="2100" dirty="0">
                <a:solidFill>
                  <a:srgbClr val="0070C0"/>
                </a:solidFill>
                <a:sym typeface="Wingdings" panose="05000000000000000000" pitchFamily="2" charset="2"/>
              </a:rPr>
              <a:t></a:t>
            </a:r>
            <a:endParaRPr lang="en-US" altLang="fr-FR" sz="2400" dirty="0">
              <a:solidFill>
                <a:srgbClr val="0070C0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="" xmlns:a16="http://schemas.microsoft.com/office/drawing/2014/main" id="{290F68FD-C3C4-40B1-927D-F47576D5547D}"/>
              </a:ext>
            </a:extLst>
          </p:cNvPr>
          <p:cNvGrpSpPr/>
          <p:nvPr/>
        </p:nvGrpSpPr>
        <p:grpSpPr>
          <a:xfrm>
            <a:off x="5165482" y="1858640"/>
            <a:ext cx="1713728" cy="1399139"/>
            <a:chOff x="473862" y="3209357"/>
            <a:chExt cx="3425533" cy="2880000"/>
          </a:xfrm>
        </p:grpSpPr>
        <p:pic>
          <p:nvPicPr>
            <p:cNvPr id="10" name="Image 9">
              <a:extLst>
                <a:ext uri="{FF2B5EF4-FFF2-40B4-BE49-F238E27FC236}">
                  <a16:creationId xmlns="" xmlns:a16="http://schemas.microsoft.com/office/drawing/2014/main" id="{298C498F-271A-457B-A26E-4813E7F391EF}"/>
                </a:ext>
              </a:extLst>
            </p:cNvPr>
            <p:cNvPicPr/>
            <p:nvPr/>
          </p:nvPicPr>
          <p:blipFill rotWithShape="1">
            <a:blip r:embed="rId4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b="-1455"/>
            <a:stretch/>
          </p:blipFill>
          <p:spPr bwMode="auto">
            <a:xfrm flipH="1">
              <a:off x="473862" y="3209357"/>
              <a:ext cx="3425533" cy="2880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sp>
          <p:nvSpPr>
            <p:cNvPr id="11" name="Ellipse 10">
              <a:extLst>
                <a:ext uri="{FF2B5EF4-FFF2-40B4-BE49-F238E27FC236}">
                  <a16:creationId xmlns="" xmlns:a16="http://schemas.microsoft.com/office/drawing/2014/main" id="{9D89C44A-7159-491A-9758-0115CD6446AD}"/>
                </a:ext>
              </a:extLst>
            </p:cNvPr>
            <p:cNvSpPr/>
            <p:nvPr/>
          </p:nvSpPr>
          <p:spPr>
            <a:xfrm rot="19094411">
              <a:off x="541926" y="3657781"/>
              <a:ext cx="1397617" cy="920638"/>
            </a:xfrm>
            <a:prstGeom prst="ellipse">
              <a:avLst/>
            </a:prstGeom>
            <a:noFill/>
            <a:ln w="25400" cmpd="sng">
              <a:solidFill>
                <a:srgbClr val="0070C0">
                  <a:alpha val="99000"/>
                </a:srgbClr>
              </a:solidFill>
            </a:ln>
            <a:effectLst>
              <a:outerShdw blurRad="40000" dist="23000" dir="5400000" rotWithShape="0">
                <a:schemeClr val="accent3">
                  <a:alpha val="35000"/>
                </a:schemeClr>
              </a:outerShdw>
            </a:effectLst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="" xmlns:p14="http://schemas.microsoft.com/office/powerpoint/2010/main" val="1893285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Administrator\My Documents\My Pictures\Femoroplastie\Femroplasti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17" y="2013356"/>
            <a:ext cx="1878016" cy="297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25" y="2011503"/>
            <a:ext cx="2046526" cy="2995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cteur droit avec flèche 6"/>
          <p:cNvCxnSpPr/>
          <p:nvPr/>
        </p:nvCxnSpPr>
        <p:spPr>
          <a:xfrm flipH="1">
            <a:off x="3189358" y="2447041"/>
            <a:ext cx="846138" cy="49530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 flipV="1">
            <a:off x="2637302" y="3405720"/>
            <a:ext cx="152400" cy="1055687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49" name="Titre 1"/>
          <p:cNvSpPr txBox="1">
            <a:spLocks/>
          </p:cNvSpPr>
          <p:nvPr/>
        </p:nvSpPr>
        <p:spPr bwMode="auto">
          <a:xfrm>
            <a:off x="0" y="-28575"/>
            <a:ext cx="9144000" cy="102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fr-FR" sz="3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Existing</a:t>
            </a:r>
            <a:r>
              <a:rPr lang="fr-FR" altLang="fr-FR" sz="3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fr-FR" sz="3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techniques</a:t>
            </a:r>
            <a:r>
              <a:rPr lang="fr-FR" altLang="fr-FR" sz="3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fr-FR" sz="3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fr-FR" altLang="fr-FR" sz="3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fr-FR" sz="3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</a:t>
            </a:r>
            <a:r>
              <a:rPr lang="fr-FR" altLang="fr-FR" sz="3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fr-FR" sz="3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fracture</a:t>
            </a:r>
            <a:r>
              <a:rPr lang="fr-FR" altLang="fr-FR" sz="3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fr-FR" sz="3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prevention</a:t>
            </a:r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272099" y="3255286"/>
            <a:ext cx="627062" cy="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7" descr="X:\Bibliothèque Photos\Medicament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854394" y="2416412"/>
            <a:ext cx="2981637" cy="2149929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4370311" y="5011160"/>
            <a:ext cx="190308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dirty="0" err="1"/>
              <a:t>Poor</a:t>
            </a:r>
            <a:r>
              <a:rPr lang="fr-BE" dirty="0"/>
              <a:t> </a:t>
            </a:r>
            <a:r>
              <a:rPr lang="fr-BE" dirty="0" err="1" smtClean="0"/>
              <a:t>compliance</a:t>
            </a:r>
            <a:endParaRPr lang="fr-BE" dirty="0" smtClean="0"/>
          </a:p>
          <a:p>
            <a:r>
              <a:rPr lang="fr-BE" dirty="0" smtClean="0"/>
              <a:t>Slow protection</a:t>
            </a:r>
            <a:endParaRPr lang="fr-BE" dirty="0"/>
          </a:p>
          <a:p>
            <a:r>
              <a:rPr lang="fr-BE" dirty="0" err="1"/>
              <a:t>Side</a:t>
            </a:r>
            <a:r>
              <a:rPr lang="fr-BE" dirty="0"/>
              <a:t> </a:t>
            </a:r>
            <a:r>
              <a:rPr lang="fr-BE" dirty="0" err="1"/>
              <a:t>effects</a:t>
            </a:r>
            <a:endParaRPr lang="fr-BE" dirty="0"/>
          </a:p>
        </p:txBody>
      </p:sp>
      <p:sp>
        <p:nvSpPr>
          <p:cNvPr id="3" name="Rectangle 2"/>
          <p:cNvSpPr/>
          <p:nvPr/>
        </p:nvSpPr>
        <p:spPr>
          <a:xfrm>
            <a:off x="125018" y="5007220"/>
            <a:ext cx="3985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GB" altLang="en-US" dirty="0"/>
              <a:t>Risk of </a:t>
            </a:r>
            <a:r>
              <a:rPr lang="en-GB" altLang="en-US" dirty="0" err="1"/>
              <a:t>subtrochanteric</a:t>
            </a:r>
            <a:r>
              <a:rPr lang="en-GB" altLang="en-US" dirty="0"/>
              <a:t> fracture</a:t>
            </a:r>
          </a:p>
          <a:p>
            <a:pPr eaLnBrk="1" hangingPunct="1"/>
            <a:r>
              <a:rPr lang="en-US" altLang="en-US" dirty="0"/>
              <a:t>Risk of fracture during drilling</a:t>
            </a:r>
          </a:p>
          <a:p>
            <a:pPr eaLnBrk="1" hangingPunct="1"/>
            <a:r>
              <a:rPr lang="en-GB" altLang="en-US" dirty="0"/>
              <a:t>Major difficulty in case of possible later surgery</a:t>
            </a:r>
          </a:p>
        </p:txBody>
      </p:sp>
      <p:sp>
        <p:nvSpPr>
          <p:cNvPr id="14" name="ZoneTexte 9"/>
          <p:cNvSpPr txBox="1">
            <a:spLocks noChangeArrowheads="1"/>
          </p:cNvSpPr>
          <p:nvPr/>
        </p:nvSpPr>
        <p:spPr bwMode="auto">
          <a:xfrm>
            <a:off x="662669" y="1270100"/>
            <a:ext cx="290993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Femoroplasty</a:t>
            </a:r>
            <a:r>
              <a:rPr lang="en-US" altLang="en-US" sz="2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(5,6)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(biomechanical testing)</a:t>
            </a:r>
          </a:p>
        </p:txBody>
      </p:sp>
      <p:sp>
        <p:nvSpPr>
          <p:cNvPr id="15" name="ZoneTexte 9"/>
          <p:cNvSpPr txBox="1">
            <a:spLocks noChangeArrowheads="1"/>
          </p:cNvSpPr>
          <p:nvPr/>
        </p:nvSpPr>
        <p:spPr bwMode="auto">
          <a:xfrm>
            <a:off x="4270248" y="1538893"/>
            <a:ext cx="2237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Medication</a:t>
            </a:r>
            <a:r>
              <a:rPr lang="en-US" altLang="en-US" sz="2400" b="1" baseline="30000">
                <a:latin typeface="Arial" panose="020B0604020202020204" pitchFamily="34" charset="0"/>
                <a:cs typeface="Arial" panose="020B0604020202020204" pitchFamily="34" charset="0"/>
              </a:rPr>
              <a:t>(7)</a:t>
            </a:r>
          </a:p>
        </p:txBody>
      </p:sp>
      <p:sp>
        <p:nvSpPr>
          <p:cNvPr id="16" name="ZoneTexte 9"/>
          <p:cNvSpPr txBox="1">
            <a:spLocks noChangeArrowheads="1"/>
          </p:cNvSpPr>
          <p:nvPr/>
        </p:nvSpPr>
        <p:spPr bwMode="auto">
          <a:xfrm>
            <a:off x="6564578" y="1523382"/>
            <a:ext cx="25225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Hip protector</a:t>
            </a:r>
            <a:r>
              <a:rPr lang="en-US" altLang="en-US" sz="2400" b="1" baseline="30000">
                <a:latin typeface="Arial" panose="020B0604020202020204" pitchFamily="34" charset="0"/>
                <a:cs typeface="Arial" panose="020B0604020202020204" pitchFamily="34" charset="0"/>
              </a:rPr>
              <a:t>(8)</a:t>
            </a:r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578" y="1976251"/>
            <a:ext cx="2548235" cy="3030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6887152" y="5007220"/>
            <a:ext cx="1903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dirty="0"/>
              <a:t>Poor compliance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Image 1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70" y="2560514"/>
            <a:ext cx="1997075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1"/>
          <p:cNvSpPr>
            <a:spLocks noChangeArrowheads="1"/>
          </p:cNvSpPr>
          <p:nvPr/>
        </p:nvSpPr>
        <p:spPr bwMode="auto">
          <a:xfrm>
            <a:off x="3068526" y="2765629"/>
            <a:ext cx="562800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è"/>
            </a:pPr>
            <a:r>
              <a:rPr lang="en-GB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device combined with cement allows to reinforce the proximal femur in case of bone fragility</a:t>
            </a:r>
            <a:r>
              <a:rPr lang="en-US" alt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(9)</a:t>
            </a:r>
          </a:p>
        </p:txBody>
      </p:sp>
      <p:grpSp>
        <p:nvGrpSpPr>
          <p:cNvPr id="7" name="Groupe 6"/>
          <p:cNvGrpSpPr/>
          <p:nvPr/>
        </p:nvGrpSpPr>
        <p:grpSpPr>
          <a:xfrm>
            <a:off x="1091762" y="5920738"/>
            <a:ext cx="869508" cy="354777"/>
            <a:chOff x="6875387" y="817369"/>
            <a:chExt cx="869508" cy="354777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5387" y="817369"/>
              <a:ext cx="493157" cy="35098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7246039" y="910536"/>
              <a:ext cx="49885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CA" sz="1100" b="1" dirty="0">
                  <a:latin typeface="Arial" panose="020B0604020202020204" pitchFamily="34" charset="0"/>
                  <a:ea typeface="Calibri" panose="020F0502020204030204" pitchFamily="34" charset="0"/>
                </a:rPr>
                <a:t>1250</a:t>
              </a:r>
              <a:endParaRPr lang="fr-FR" sz="1200" dirty="0"/>
            </a:p>
          </p:txBody>
        </p:sp>
      </p:grpSp>
      <p:sp>
        <p:nvSpPr>
          <p:cNvPr id="3" name="Rectangle 2"/>
          <p:cNvSpPr/>
          <p:nvPr/>
        </p:nvSpPr>
        <p:spPr>
          <a:xfrm>
            <a:off x="390068" y="4931746"/>
            <a:ext cx="22728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                  implant (Hyprevention) </a:t>
            </a:r>
          </a:p>
          <a:p>
            <a:pPr algn="ctr"/>
            <a:r>
              <a:rPr lang="en-US" i="1" dirty="0"/>
              <a:t>Patented</a:t>
            </a:r>
          </a:p>
        </p:txBody>
      </p:sp>
      <p:sp>
        <p:nvSpPr>
          <p:cNvPr id="14" name="Titre 1"/>
          <p:cNvSpPr txBox="1">
            <a:spLocks/>
          </p:cNvSpPr>
          <p:nvPr/>
        </p:nvSpPr>
        <p:spPr bwMode="auto">
          <a:xfrm>
            <a:off x="0" y="-1537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rebuchet MS"/>
                <a:ea typeface="Trebuchet MS" panose="020B0603020202020204" pitchFamily="34" charset="0"/>
                <a:cs typeface="Trebuchet M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3200" i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device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="" xmlns:a16="http://schemas.microsoft.com/office/drawing/2014/main" id="{A1AFC078-A862-4ECA-A183-344FD8D76B8B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 flipH="1">
            <a:off x="5572348" y="4035516"/>
            <a:ext cx="2160000" cy="2160000"/>
          </a:xfrm>
          <a:prstGeom prst="ellipse">
            <a:avLst/>
          </a:prstGeom>
        </p:spPr>
      </p:pic>
      <p:sp>
        <p:nvSpPr>
          <p:cNvPr id="16" name="Ellipse 15">
            <a:extLst>
              <a:ext uri="{FF2B5EF4-FFF2-40B4-BE49-F238E27FC236}">
                <a16:creationId xmlns="" xmlns:a16="http://schemas.microsoft.com/office/drawing/2014/main" id="{268F5CDF-291C-4C78-AFE9-82E2EA3FD926}"/>
              </a:ext>
            </a:extLst>
          </p:cNvPr>
          <p:cNvSpPr/>
          <p:nvPr/>
        </p:nvSpPr>
        <p:spPr>
          <a:xfrm flipH="1">
            <a:off x="6821827" y="4461066"/>
            <a:ext cx="450948" cy="468353"/>
          </a:xfrm>
          <a:prstGeom prst="ellipse">
            <a:avLst/>
          </a:prstGeom>
          <a:noFill/>
          <a:ln w="22225">
            <a:solidFill>
              <a:srgbClr val="F1592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="" xmlns:a16="http://schemas.microsoft.com/office/drawing/2014/main" id="{2FA6BDD6-3A80-4255-A702-0CED47D76384}"/>
              </a:ext>
            </a:extLst>
          </p:cNvPr>
          <p:cNvSpPr/>
          <p:nvPr/>
        </p:nvSpPr>
        <p:spPr>
          <a:xfrm flipH="1">
            <a:off x="6057961" y="5201845"/>
            <a:ext cx="450948" cy="468353"/>
          </a:xfrm>
          <a:prstGeom prst="ellipse">
            <a:avLst/>
          </a:prstGeom>
          <a:noFill/>
          <a:ln w="22225">
            <a:solidFill>
              <a:srgbClr val="F1592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8" name="Groupe 17">
            <a:extLst>
              <a:ext uri="{FF2B5EF4-FFF2-40B4-BE49-F238E27FC236}">
                <a16:creationId xmlns="" xmlns:a16="http://schemas.microsoft.com/office/drawing/2014/main" id="{CCFDAF93-4442-4331-9550-130295B342CA}"/>
              </a:ext>
            </a:extLst>
          </p:cNvPr>
          <p:cNvGrpSpPr/>
          <p:nvPr/>
        </p:nvGrpSpPr>
        <p:grpSpPr>
          <a:xfrm>
            <a:off x="6608348" y="5105694"/>
            <a:ext cx="2261200" cy="445097"/>
            <a:chOff x="-744732" y="-391514"/>
            <a:chExt cx="2891082" cy="512226"/>
          </a:xfrm>
        </p:grpSpPr>
        <p:cxnSp>
          <p:nvCxnSpPr>
            <p:cNvPr id="19" name="Connecteur droit avec flèche 18">
              <a:extLst>
                <a:ext uri="{FF2B5EF4-FFF2-40B4-BE49-F238E27FC236}">
                  <a16:creationId xmlns="" xmlns:a16="http://schemas.microsoft.com/office/drawing/2014/main" id="{E1E81922-BBF7-4CF9-913F-FDD35BB6C615}"/>
                </a:ext>
              </a:extLst>
            </p:cNvPr>
            <p:cNvCxnSpPr/>
            <p:nvPr/>
          </p:nvCxnSpPr>
          <p:spPr>
            <a:xfrm flipH="1" flipV="1">
              <a:off x="-744732" y="-391514"/>
              <a:ext cx="1658404" cy="505814"/>
            </a:xfrm>
            <a:prstGeom prst="straightConnector1">
              <a:avLst/>
            </a:prstGeom>
            <a:ln w="25400">
              <a:solidFill>
                <a:srgbClr val="F1592A"/>
              </a:solidFill>
              <a:headEnd type="none" w="med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Zone de texte 2">
              <a:extLst>
                <a:ext uri="{FF2B5EF4-FFF2-40B4-BE49-F238E27FC236}">
                  <a16:creationId xmlns="" xmlns:a16="http://schemas.microsoft.com/office/drawing/2014/main" id="{3FA18F3A-2522-4816-8FAD-AF042FDD3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1425" y="-154878"/>
              <a:ext cx="1304925" cy="275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68580" tIns="34290" rIns="68580" bIns="34290" anchor="t" anchorCtr="0">
              <a:noAutofit/>
            </a:bodyPr>
            <a:lstStyle/>
            <a:p>
              <a:pPr>
                <a:lnSpc>
                  <a:spcPct val="106000"/>
                </a:lnSpc>
                <a:spcAft>
                  <a:spcPts val="600"/>
                </a:spcAft>
              </a:pPr>
              <a:r>
                <a:rPr lang="fr-FR" sz="1500" dirty="0" err="1">
                  <a:ea typeface="Times New Roman" panose="02020603050405020304" pitchFamily="18" charset="0"/>
                  <a:cs typeface="Times New Roman" panose="02020603050405020304" pitchFamily="18" charset="0"/>
                </a:rPr>
                <a:t>Bone</a:t>
              </a:r>
              <a:r>
                <a:rPr lang="fr-FR" sz="1500" dirty="0"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fr-FR" sz="1500" dirty="0" err="1">
                  <a:ea typeface="Times New Roman" panose="02020603050405020304" pitchFamily="18" charset="0"/>
                  <a:cs typeface="Times New Roman" panose="02020603050405020304" pitchFamily="18" charset="0"/>
                </a:rPr>
                <a:t>cement</a:t>
              </a:r>
              <a:endParaRPr lang="fr-FR" b="1" i="1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="" xmlns:a16="http://schemas.microsoft.com/office/drawing/2014/main" id="{5A81BF58-FC88-40E2-8DE1-529D4581F3C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 flipH="1">
            <a:off x="2968891" y="4048869"/>
            <a:ext cx="2164542" cy="2160000"/>
          </a:xfrm>
          <a:prstGeom prst="ellipse">
            <a:avLst/>
          </a:prstGeom>
        </p:spPr>
      </p:pic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447472" y="1297141"/>
            <a:ext cx="824905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è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2 implants made of polymer PEEK Optima ®  biocompatible (sterile)</a:t>
            </a:r>
          </a:p>
          <a:p>
            <a:pPr algn="just" eaLnBrk="1" hangingPunct="1"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è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Radiotransparent (visualizing tantalum markers radio-opaque)</a:t>
            </a:r>
          </a:p>
          <a:p>
            <a:pPr algn="just" eaLnBrk="1" hangingPunct="1"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è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Combined in situ with PMMA bone cement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="" xmlns:a16="http://schemas.microsoft.com/office/drawing/2014/main" id="{700691A6-C55F-4F0B-A877-70080154CCD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629" y="4718746"/>
            <a:ext cx="1349790" cy="48309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="" xmlns:a16="http://schemas.microsoft.com/office/drawing/2014/main" id="{335405BD-AE70-4A7E-B135-7706DE16F87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5765" y="6458611"/>
            <a:ext cx="1259681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861210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B84572EB-9101-42AE-82AB-0FE73605E11B}"/>
              </a:ext>
            </a:extLst>
          </p:cNvPr>
          <p:cNvSpPr txBox="1"/>
          <p:nvPr/>
        </p:nvSpPr>
        <p:spPr>
          <a:xfrm>
            <a:off x="4656520" y="3302589"/>
            <a:ext cx="31470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fr-FR" altLang="fr-FR" sz="1500" dirty="0"/>
          </a:p>
        </p:txBody>
      </p:sp>
      <p:pic>
        <p:nvPicPr>
          <p:cNvPr id="23" name="Image 22">
            <a:extLst>
              <a:ext uri="{FF2B5EF4-FFF2-40B4-BE49-F238E27FC236}">
                <a16:creationId xmlns="" xmlns:a16="http://schemas.microsoft.com/office/drawing/2014/main" id="{E3B4615D-A4DF-49F8-B0D3-9C3549676B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471415" y="1768600"/>
            <a:ext cx="8370209" cy="3714308"/>
          </a:xfrm>
          <a:prstGeom prst="rect">
            <a:avLst/>
          </a:prstGeom>
        </p:spPr>
      </p:pic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7938" y="0"/>
            <a:ext cx="91440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i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Minimal invasive surgical technique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="" xmlns:a16="http://schemas.microsoft.com/office/drawing/2014/main" id="{3AD1154D-309A-4DAC-B93F-9515448118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5765" y="6458611"/>
            <a:ext cx="1259681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731188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7938" y="0"/>
            <a:ext cx="91440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i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Minimal invasive surgical technique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l="6706" r="7053" b="3944"/>
          <a:stretch/>
        </p:blipFill>
        <p:spPr>
          <a:xfrm>
            <a:off x="7938" y="882823"/>
            <a:ext cx="9128124" cy="59751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35168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/>
          <p:cNvSpPr txBox="1">
            <a:spLocks/>
          </p:cNvSpPr>
          <p:nvPr/>
        </p:nvSpPr>
        <p:spPr bwMode="auto">
          <a:xfrm>
            <a:off x="0" y="-1537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rebuchet MS"/>
                <a:ea typeface="Trebuchet MS" panose="020B0603020202020204" pitchFamily="34" charset="0"/>
                <a:cs typeface="Trebuchet M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3200" i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BIOMECHANICAL EVALUATION</a:t>
            </a:r>
          </a:p>
        </p:txBody>
      </p:sp>
      <p:pic>
        <p:nvPicPr>
          <p:cNvPr id="22" name="Image 21" descr="CIMG0431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64768"/>
            <a:ext cx="3915620" cy="326747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/>
          <p:cNvSpPr/>
          <p:nvPr/>
        </p:nvSpPr>
        <p:spPr>
          <a:xfrm>
            <a:off x="3116179" y="4956048"/>
            <a:ext cx="6018677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accent6"/>
              </a:buClr>
            </a:pPr>
            <a:r>
              <a:rPr lang="fr-FR" sz="1600" dirty="0">
                <a:solidFill>
                  <a:srgbClr val="0070C0"/>
                </a:solidFill>
              </a:rPr>
              <a:t>PUBLICATION</a:t>
            </a:r>
          </a:p>
          <a:p>
            <a:pPr algn="just">
              <a:buClr>
                <a:schemeClr val="accent6"/>
              </a:buClr>
            </a:pP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A new approach to prevent contralateral hip fracture: Evaluation of the effectiveness of a fracture preventing implant.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Szpalski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M,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Gunzburg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R, Aebi M, Delimoge C, Graf N, Eberle S, Vienney C. </a:t>
            </a:r>
            <a:r>
              <a:rPr lang="en-GB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Clin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Biomech</a:t>
            </a:r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August 2015, Vol. 30(7), pp. 713-9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189435" lvl="3" indent="-160735" algn="just"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age 24"/>
          <p:cNvPicPr/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590818"/>
            <a:ext cx="3116179" cy="226718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20EBE46-FEA9-4F2E-8572-49694629B91F}"/>
              </a:ext>
            </a:extLst>
          </p:cNvPr>
          <p:cNvSpPr/>
          <p:nvPr/>
        </p:nvSpPr>
        <p:spPr>
          <a:xfrm>
            <a:off x="3915620" y="1467346"/>
            <a:ext cx="52283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GB" dirty="0">
                <a:ea typeface="Cambria" panose="02040503050406030204" pitchFamily="18" charset="0"/>
                <a:cs typeface="Times New Roman" panose="02020603050405020304" pitchFamily="18" charset="0"/>
              </a:rPr>
              <a:t>Fracture load </a:t>
            </a:r>
            <a:r>
              <a:rPr lang="en-GB" b="1" dirty="0">
                <a:ea typeface="Cambria" panose="02040503050406030204" pitchFamily="18" charset="0"/>
                <a:cs typeface="Times New Roman" panose="02020603050405020304" pitchFamily="18" charset="0"/>
              </a:rPr>
              <a:t>(+ 655N </a:t>
            </a:r>
            <a:r>
              <a:rPr lang="en-GB" dirty="0">
                <a:ea typeface="Cambria" panose="02040503050406030204" pitchFamily="18" charset="0"/>
                <a:cs typeface="Times New Roman" panose="02020603050405020304" pitchFamily="18" charset="0"/>
              </a:rPr>
              <a:t>or +18%)</a:t>
            </a:r>
          </a:p>
          <a:p>
            <a:pPr algn="just">
              <a:buClr>
                <a:srgbClr val="0070C0"/>
              </a:buClr>
            </a:pPr>
            <a:r>
              <a:rPr lang="en-GB" b="1" dirty="0" err="1">
                <a:ea typeface="Cambria" panose="02040503050406030204" pitchFamily="18" charset="0"/>
                <a:cs typeface="Times New Roman" panose="02020603050405020304" pitchFamily="18" charset="0"/>
              </a:rPr>
              <a:t>Keaveny</a:t>
            </a:r>
            <a:r>
              <a:rPr lang="en-GB" b="1" dirty="0">
                <a:ea typeface="Cambria" panose="02040503050406030204" pitchFamily="18" charset="0"/>
                <a:cs typeface="Times New Roman" panose="02020603050405020304" pitchFamily="18" charset="0"/>
              </a:rPr>
              <a:t> 2010: loss 60N/year post-</a:t>
            </a:r>
            <a:r>
              <a:rPr lang="en-GB" b="1" dirty="0" err="1">
                <a:ea typeface="Cambria" panose="02040503050406030204" pitchFamily="18" charset="0"/>
                <a:cs typeface="Times New Roman" panose="02020603050405020304" pitchFamily="18" charset="0"/>
              </a:rPr>
              <a:t>menopausis</a:t>
            </a:r>
            <a:endParaRPr lang="en-GB" b="1" dirty="0"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srgbClr val="0070C0"/>
              </a:buClr>
            </a:pPr>
            <a:r>
              <a:rPr lang="en-GB" b="1" dirty="0">
                <a:solidFill>
                  <a:srgbClr val="F1592A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GB" b="1" dirty="0">
                <a:solidFill>
                  <a:srgbClr val="0070C0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+655N = +10 years</a:t>
            </a:r>
          </a:p>
          <a:p>
            <a:pPr marL="342900" indent="-342900" algn="just">
              <a:buClr>
                <a:srgbClr val="0070C0"/>
              </a:buClr>
              <a:buFont typeface="Arial" panose="020B0604020202020204" pitchFamily="34" charset="0"/>
              <a:buChar char="•"/>
            </a:pPr>
            <a:endParaRPr lang="en-GB" dirty="0">
              <a:solidFill>
                <a:srgbClr val="0070C0"/>
              </a:solidFill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GB" dirty="0">
                <a:ea typeface="Cambria" panose="02040503050406030204" pitchFamily="18" charset="0"/>
                <a:cs typeface="Times New Roman" panose="02020603050405020304" pitchFamily="18" charset="0"/>
              </a:rPr>
              <a:t>Energy </a:t>
            </a:r>
            <a:r>
              <a:rPr lang="en-GB" dirty="0" err="1">
                <a:ea typeface="Cambria" panose="02040503050406030204" pitchFamily="18" charset="0"/>
                <a:cs typeface="Times New Roman" panose="02020603050405020304" pitchFamily="18" charset="0"/>
              </a:rPr>
              <a:t>ro</a:t>
            </a:r>
            <a:r>
              <a:rPr lang="en-GB" dirty="0">
                <a:ea typeface="Cambria" panose="02040503050406030204" pitchFamily="18" charset="0"/>
                <a:cs typeface="Times New Roman" panose="02020603050405020304" pitchFamily="18" charset="0"/>
              </a:rPr>
              <a:t> fracture (+ 6.2J or </a:t>
            </a:r>
            <a:r>
              <a:rPr lang="en-GB" b="1" dirty="0">
                <a:ea typeface="Cambria" panose="02040503050406030204" pitchFamily="18" charset="0"/>
                <a:cs typeface="Times New Roman" panose="02020603050405020304" pitchFamily="18" charset="0"/>
              </a:rPr>
              <a:t>+32%</a:t>
            </a:r>
            <a:r>
              <a:rPr lang="en-GB" dirty="0">
                <a:ea typeface="Cambria" panose="02040503050406030204" pitchFamily="18" charset="0"/>
                <a:cs typeface="Times New Roman" panose="02020603050405020304" pitchFamily="18" charset="0"/>
              </a:rPr>
              <a:t>). </a:t>
            </a:r>
          </a:p>
          <a:p>
            <a:pPr marL="342900" indent="-342900" algn="just">
              <a:buClr>
                <a:srgbClr val="0070C0"/>
              </a:buClr>
              <a:buFont typeface="Arial" panose="020B0604020202020204" pitchFamily="34" charset="0"/>
              <a:buChar char="•"/>
            </a:pPr>
            <a:endParaRPr lang="en-GB" dirty="0"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GB" dirty="0">
                <a:ea typeface="Cambria" panose="02040503050406030204" pitchFamily="18" charset="0"/>
                <a:cs typeface="Times New Roman" panose="02020603050405020304" pitchFamily="18" charset="0"/>
              </a:rPr>
              <a:t>No change in fracture type</a:t>
            </a:r>
          </a:p>
          <a:p>
            <a:pPr marL="342900" lvl="0" indent="-342900" algn="just">
              <a:buClr>
                <a:srgbClr val="0070C0"/>
              </a:buClr>
              <a:buFont typeface="Arial" panose="020B0604020202020204" pitchFamily="34" charset="0"/>
              <a:buChar char="•"/>
            </a:pPr>
            <a:endParaRPr lang="en-GB" dirty="0"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3" indent="-342900" algn="just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GB" b="1" dirty="0">
                <a:ea typeface="Cambria" panose="02040503050406030204" pitchFamily="18" charset="0"/>
                <a:cs typeface="Times New Roman" panose="02020603050405020304" pitchFamily="18" charset="0"/>
              </a:rPr>
              <a:t>Multiple falls resistance</a:t>
            </a:r>
          </a:p>
        </p:txBody>
      </p:sp>
    </p:spTree>
    <p:extLst>
      <p:ext uri="{BB962C8B-B14F-4D97-AF65-F5344CB8AC3E}">
        <p14:creationId xmlns="" xmlns:p14="http://schemas.microsoft.com/office/powerpoint/2010/main" val="1610106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7938" y="0"/>
            <a:ext cx="91440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i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One device for 2 clinical indications</a:t>
            </a:r>
          </a:p>
        </p:txBody>
      </p:sp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93925549"/>
              </p:ext>
            </p:extLst>
          </p:nvPr>
        </p:nvGraphicFramePr>
        <p:xfrm>
          <a:off x="55515" y="1116210"/>
          <a:ext cx="9125743" cy="55164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5372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5884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48226"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TRAUMATOLOGY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ONCOLOGY</a:t>
                      </a:r>
                      <a:endParaRPr lang="fr-FR" sz="2400" b="0" dirty="0">
                        <a:solidFill>
                          <a:schemeClr val="accent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55100"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Elderly presenting osteoporosis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Patient with cancer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5100">
                <a:tc>
                  <a:txBody>
                    <a:bodyPr/>
                    <a:lstStyle/>
                    <a:p>
                      <a:pPr algn="ctr"/>
                      <a:r>
                        <a:rPr lang="en-GB" sz="1800" b="0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Contralateral hip fracture prevention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kern="120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Reinforcement of bone</a:t>
                      </a:r>
                      <a:r>
                        <a:rPr lang="en-GB" sz="1800" b="0" kern="1200" baseline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with metastasis</a:t>
                      </a:r>
                      <a:endParaRPr lang="en-GB" sz="1800" b="0" kern="12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60341">
                <a:tc>
                  <a:txBody>
                    <a:bodyPr/>
                    <a:lstStyle/>
                    <a:p>
                      <a:pPr algn="ctr"/>
                      <a:endParaRPr lang="fr-FR" sz="2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fr-FR" sz="2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fr-FR" sz="2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fr-FR" sz="2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fr-FR" sz="2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fr-FR" sz="2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fr-FR" sz="2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fr-FR" sz="2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fr-FR" sz="2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GB" sz="2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29332">
                <a:tc>
                  <a:txBody>
                    <a:bodyPr/>
                    <a:lstStyle/>
                    <a:p>
                      <a:pPr algn="ctr"/>
                      <a:r>
                        <a:rPr lang="en-GB" sz="1700" b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 anaesthesia, one hospitalisation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b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stop </a:t>
                      </a:r>
                      <a:r>
                        <a:rPr lang="en-GB" sz="1700" b="0" baseline="0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chemotherapy, short hospitalisation (day-surgery), post-op radiotherapy</a:t>
                      </a:r>
                      <a:endParaRPr lang="en-GB" sz="1700" b="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3" name="Groupe 12"/>
          <p:cNvGrpSpPr/>
          <p:nvPr/>
        </p:nvGrpSpPr>
        <p:grpSpPr>
          <a:xfrm>
            <a:off x="6446505" y="2962903"/>
            <a:ext cx="2532110" cy="2886618"/>
            <a:chOff x="6549537" y="3645451"/>
            <a:chExt cx="2343150" cy="2649261"/>
          </a:xfrm>
        </p:grpSpPr>
        <p:pic>
          <p:nvPicPr>
            <p:cNvPr id="14" name="Image 13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49537" y="3651525"/>
              <a:ext cx="2343150" cy="2643187"/>
            </a:xfrm>
            <a:prstGeom prst="rect">
              <a:avLst/>
            </a:prstGeom>
          </p:spPr>
        </p:pic>
        <p:sp>
          <p:nvSpPr>
            <p:cNvPr id="15" name="Ellipse 14"/>
            <p:cNvSpPr/>
            <p:nvPr/>
          </p:nvSpPr>
          <p:spPr>
            <a:xfrm rot="18326136">
              <a:off x="6430379" y="4166875"/>
              <a:ext cx="2558118" cy="1515270"/>
            </a:xfrm>
            <a:prstGeom prst="ellipse">
              <a:avLst/>
            </a:prstGeom>
            <a:noFill/>
            <a:ln w="25400" cmpd="sng">
              <a:solidFill>
                <a:srgbClr val="0070C0">
                  <a:alpha val="99000"/>
                </a:srgbClr>
              </a:solidFill>
            </a:ln>
            <a:effectLst>
              <a:outerShdw blurRad="40000" dist="23000" dir="5400000" rotWithShape="0">
                <a:schemeClr val="accent3">
                  <a:alpha val="35000"/>
                </a:schemeClr>
              </a:outerShdw>
            </a:effectLst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4710539" y="3311156"/>
            <a:ext cx="1581400" cy="1416179"/>
          </a:xfrm>
          <a:prstGeom prst="rect">
            <a:avLst/>
          </a:prstGeom>
        </p:spPr>
      </p:pic>
      <p:grpSp>
        <p:nvGrpSpPr>
          <p:cNvPr id="17" name="Groupe 16"/>
          <p:cNvGrpSpPr/>
          <p:nvPr/>
        </p:nvGrpSpPr>
        <p:grpSpPr>
          <a:xfrm>
            <a:off x="519048" y="2998097"/>
            <a:ext cx="3425533" cy="2880000"/>
            <a:chOff x="473862" y="3209357"/>
            <a:chExt cx="3425533" cy="2880000"/>
          </a:xfrm>
        </p:grpSpPr>
        <p:pic>
          <p:nvPicPr>
            <p:cNvPr id="18" name="Image 17"/>
            <p:cNvPicPr/>
            <p:nvPr/>
          </p:nvPicPr>
          <p:blipFill rotWithShape="1">
            <a:blip r:embed="rId5" cstate="screen">
              <a:extLst>
                <a:ext uri="{28A0092B-C50C-407E-A947-70E740481C1C}">
                  <a14:useLocalDpi xmlns="" xmlns:a14="http://schemas.microsoft.com/office/drawing/2010/main"/>
                </a:ext>
              </a:extLst>
            </a:blip>
            <a:srcRect b="-1455"/>
            <a:stretch/>
          </p:blipFill>
          <p:spPr bwMode="auto">
            <a:xfrm flipH="1">
              <a:off x="473862" y="3209357"/>
              <a:ext cx="3425533" cy="2880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sp>
          <p:nvSpPr>
            <p:cNvPr id="19" name="Ellipse 18"/>
            <p:cNvSpPr/>
            <p:nvPr/>
          </p:nvSpPr>
          <p:spPr>
            <a:xfrm rot="19094411">
              <a:off x="541926" y="3657781"/>
              <a:ext cx="1397617" cy="920638"/>
            </a:xfrm>
            <a:prstGeom prst="ellipse">
              <a:avLst/>
            </a:prstGeom>
            <a:noFill/>
            <a:ln w="25400" cmpd="sng">
              <a:solidFill>
                <a:srgbClr val="0070C0">
                  <a:alpha val="98824"/>
                </a:srgbClr>
              </a:solidFill>
            </a:ln>
            <a:effectLst>
              <a:outerShdw blurRad="40000" dist="23000" dir="5400000" rotWithShape="0">
                <a:schemeClr val="accent3">
                  <a:alpha val="35000"/>
                </a:schemeClr>
              </a:outerShdw>
            </a:effectLst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55515" y="1116210"/>
            <a:ext cx="4504298" cy="5596128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00046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/>
          <p:cNvSpPr txBox="1">
            <a:spLocks/>
          </p:cNvSpPr>
          <p:nvPr/>
        </p:nvSpPr>
        <p:spPr bwMode="auto">
          <a:xfrm>
            <a:off x="0" y="-1537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rebuchet MS"/>
                <a:ea typeface="Trebuchet MS" panose="020B0603020202020204" pitchFamily="34" charset="0"/>
                <a:cs typeface="Trebuchet M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3200" i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CLINICAL EXPERIENCE</a:t>
            </a:r>
          </a:p>
        </p:txBody>
      </p:sp>
      <p:graphicFrame>
        <p:nvGraphicFramePr>
          <p:cNvPr id="22" name="Tableau 21">
            <a:extLst>
              <a:ext uri="{FF2B5EF4-FFF2-40B4-BE49-F238E27FC236}">
                <a16:creationId xmlns="" xmlns:a16="http://schemas.microsoft.com/office/drawing/2014/main" id="{3E9288BE-213E-4B43-B416-E8A03BCD86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60890599"/>
              </p:ext>
            </p:extLst>
          </p:nvPr>
        </p:nvGraphicFramePr>
        <p:xfrm>
          <a:off x="-23903" y="1697714"/>
          <a:ext cx="9144001" cy="3988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9497">
                  <a:extLst>
                    <a:ext uri="{9D8B030D-6E8A-4147-A177-3AD203B41FA5}">
                      <a16:colId xmlns="" xmlns:a16="http://schemas.microsoft.com/office/drawing/2014/main" val="3875320747"/>
                    </a:ext>
                  </a:extLst>
                </a:gridCol>
                <a:gridCol w="1159497">
                  <a:extLst>
                    <a:ext uri="{9D8B030D-6E8A-4147-A177-3AD203B41FA5}">
                      <a16:colId xmlns="" xmlns:a16="http://schemas.microsoft.com/office/drawing/2014/main" val="3332747968"/>
                    </a:ext>
                  </a:extLst>
                </a:gridCol>
                <a:gridCol w="1461317">
                  <a:extLst>
                    <a:ext uri="{9D8B030D-6E8A-4147-A177-3AD203B41FA5}">
                      <a16:colId xmlns="" xmlns:a16="http://schemas.microsoft.com/office/drawing/2014/main" val="1856273454"/>
                    </a:ext>
                  </a:extLst>
                </a:gridCol>
                <a:gridCol w="1294684">
                  <a:extLst>
                    <a:ext uri="{9D8B030D-6E8A-4147-A177-3AD203B41FA5}">
                      <a16:colId xmlns="" xmlns:a16="http://schemas.microsoft.com/office/drawing/2014/main" val="2059707820"/>
                    </a:ext>
                  </a:extLst>
                </a:gridCol>
                <a:gridCol w="4069006">
                  <a:extLst>
                    <a:ext uri="{9D8B030D-6E8A-4147-A177-3AD203B41FA5}">
                      <a16:colId xmlns="" xmlns:a16="http://schemas.microsoft.com/office/drawing/2014/main" val="334995639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STUDY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INDICATION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OBJECTIVE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NB PATIENTS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06361344"/>
                  </a:ext>
                </a:extLst>
              </a:tr>
              <a:tr h="287558">
                <a:tc gridSpan="5"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PRE-CE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0061333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HIP#0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Trauma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Pilot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Feasibility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Tolerance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12/15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Inclusion ends Dec 2017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5years follow-up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Publication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57510162"/>
                  </a:ext>
                </a:extLst>
              </a:tr>
              <a:tr h="891540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HIPPON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Onco</a:t>
                      </a:r>
                      <a:endParaRPr lang="en-GB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Pilot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Feasibility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Safety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Efficacy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10/10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Publication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364419472"/>
                  </a:ext>
                </a:extLst>
              </a:tr>
              <a:tr h="301930">
                <a:tc gridSpan="5"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POST-CE (CE mark August 2015)</a:t>
                      </a:r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7369760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HIPPON100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Onco</a:t>
                      </a:r>
                      <a:endParaRPr lang="en-GB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Observational</a:t>
                      </a:r>
                    </a:p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Efficacy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27/100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 sold, 2years follow-up</a:t>
                      </a:r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clinical centres, IP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347806314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HIP50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Trauma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Observational</a:t>
                      </a:r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Efficacy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start in Q4-2017, 2years follow-up</a:t>
                      </a:r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 sold, more than 10 centres selected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740240389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HIP#1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Trauma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Comparative</a:t>
                      </a:r>
                    </a:p>
                    <a:p>
                      <a:pPr marL="0" marR="0" lvl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Efficacy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+ 100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Protocol under writing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69593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51852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/>
          <p:cNvSpPr txBox="1">
            <a:spLocks/>
          </p:cNvSpPr>
          <p:nvPr/>
        </p:nvSpPr>
        <p:spPr bwMode="auto">
          <a:xfrm>
            <a:off x="0" y="-1537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rebuchet MS"/>
                <a:ea typeface="Trebuchet MS" panose="020B0603020202020204" pitchFamily="34" charset="0"/>
                <a:cs typeface="Trebuchet M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3200" i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CLINICAL EXPERIENCE</a:t>
            </a:r>
          </a:p>
        </p:txBody>
      </p:sp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0" y="1646240"/>
            <a:ext cx="9144000" cy="4174896"/>
          </a:xfrm>
        </p:spPr>
        <p:txBody>
          <a:bodyPr>
            <a:normAutofit fontScale="92500"/>
          </a:bodyPr>
          <a:lstStyle/>
          <a:p>
            <a:pPr marL="257175" lvl="1" indent="-257175">
              <a:spcBef>
                <a:spcPts val="75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175" dirty="0">
                <a:latin typeface="Arial" panose="020B0604020202020204" pitchFamily="34" charset="0"/>
                <a:cs typeface="Arial" panose="020B0604020202020204" pitchFamily="34" charset="0"/>
              </a:rPr>
              <a:t>Cornelis et al., </a:t>
            </a:r>
            <a:r>
              <a:rPr lang="en-US" sz="2175" b="1" dirty="0">
                <a:latin typeface="Arial" panose="020B0604020202020204" pitchFamily="34" charset="0"/>
                <a:cs typeface="Arial" panose="020B0604020202020204" pitchFamily="34" charset="0"/>
              </a:rPr>
              <a:t>Percutaneous internal fixation with Y-STRUT® device to prevent both osteoporotic and pathological hip fractures:  </a:t>
            </a:r>
            <a:r>
              <a:rPr lang="en-US" sz="2175" dirty="0">
                <a:latin typeface="Arial" panose="020B0604020202020204" pitchFamily="34" charset="0"/>
                <a:cs typeface="Arial" panose="020B0604020202020204" pitchFamily="34" charset="0"/>
              </a:rPr>
              <a:t>a pilot study, </a:t>
            </a:r>
            <a:r>
              <a:rPr lang="en-GB" sz="2175" dirty="0">
                <a:latin typeface="Arial" panose="020B0604020202020204" pitchFamily="34" charset="0"/>
                <a:cs typeface="Arial" panose="020B0604020202020204" pitchFamily="34" charset="0"/>
              </a:rPr>
              <a:t>Journal of Orthopaedic Surgery and Research 2016</a:t>
            </a:r>
            <a:endParaRPr lang="fr-FR" sz="217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lvl="1" indent="-257175">
              <a:spcBef>
                <a:spcPts val="75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175" dirty="0">
                <a:latin typeface="Arial" panose="020B0604020202020204" pitchFamily="34" charset="0"/>
                <a:cs typeface="Arial" panose="020B0604020202020204" pitchFamily="34" charset="0"/>
              </a:rPr>
              <a:t>Cornelis et al., </a:t>
            </a:r>
            <a:r>
              <a:rPr lang="en-US" sz="2175" b="1" dirty="0">
                <a:latin typeface="Arial" panose="020B0604020202020204" pitchFamily="34" charset="0"/>
                <a:cs typeface="Arial" panose="020B0604020202020204" pitchFamily="34" charset="0"/>
              </a:rPr>
              <a:t>Clinical experience from a 10-patient cohort implanted with new prophylactic device to prevent impending pathologic hip fractures</a:t>
            </a:r>
            <a:r>
              <a:rPr lang="en-US" sz="2175" dirty="0">
                <a:latin typeface="Arial" panose="020B0604020202020204" pitchFamily="34" charset="0"/>
                <a:cs typeface="Arial" panose="020B0604020202020204" pitchFamily="34" charset="0"/>
              </a:rPr>
              <a:t>, CVIR 2017</a:t>
            </a:r>
            <a:endParaRPr lang="fr-FR" sz="217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lvl="1" indent="-257175">
              <a:spcBef>
                <a:spcPts val="75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175" dirty="0" err="1">
                <a:latin typeface="Arial" panose="020B0604020202020204" pitchFamily="34" charset="0"/>
                <a:cs typeface="Arial" panose="020B0604020202020204" pitchFamily="34" charset="0"/>
              </a:rPr>
              <a:t>Szpalski</a:t>
            </a:r>
            <a:r>
              <a:rPr lang="en-US" sz="2175" dirty="0">
                <a:latin typeface="Arial" panose="020B0604020202020204" pitchFamily="34" charset="0"/>
                <a:cs typeface="Arial" panose="020B0604020202020204" pitchFamily="34" charset="0"/>
              </a:rPr>
              <a:t> M. et al</a:t>
            </a:r>
            <a:r>
              <a:rPr lang="en-US" sz="2175" b="1" dirty="0">
                <a:latin typeface="Arial" panose="020B0604020202020204" pitchFamily="34" charset="0"/>
                <a:cs typeface="Arial" panose="020B0604020202020204" pitchFamily="34" charset="0"/>
              </a:rPr>
              <a:t>., Contralateral Prophylactic Reinforcement in Case of First Low-Energy Hip Fracture: First-in-Man Clinical Data of a New Percutaneous Internal Fixation Device</a:t>
            </a:r>
            <a:r>
              <a:rPr lang="en-US" sz="2175" dirty="0">
                <a:latin typeface="Arial" panose="020B0604020202020204" pitchFamily="34" charset="0"/>
                <a:cs typeface="Arial" panose="020B0604020202020204" pitchFamily="34" charset="0"/>
              </a:rPr>
              <a:t>, J </a:t>
            </a:r>
            <a:r>
              <a:rPr lang="en-US" sz="2175" dirty="0" err="1">
                <a:latin typeface="Arial" panose="020B0604020202020204" pitchFamily="34" charset="0"/>
                <a:cs typeface="Arial" panose="020B0604020202020204" pitchFamily="34" charset="0"/>
              </a:rPr>
              <a:t>Osteopor</a:t>
            </a:r>
            <a:r>
              <a:rPr lang="en-US" sz="2175" dirty="0">
                <a:latin typeface="Arial" panose="020B0604020202020204" pitchFamily="34" charset="0"/>
                <a:cs typeface="Arial" panose="020B0604020202020204" pitchFamily="34" charset="0"/>
              </a:rPr>
              <a:t> Phys Act 2017</a:t>
            </a:r>
          </a:p>
          <a:p>
            <a:pPr marL="257175" lvl="1" indent="-257175" algn="just">
              <a:spcBef>
                <a:spcPts val="75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175" dirty="0">
                <a:latin typeface="Arial" panose="020B0604020202020204" pitchFamily="34" charset="0"/>
                <a:cs typeface="Arial" panose="020B0604020202020204" pitchFamily="34" charset="0"/>
              </a:rPr>
              <a:t>Cornelis and Deschamps, </a:t>
            </a:r>
            <a:r>
              <a:rPr lang="en-US" sz="2175" b="1" dirty="0">
                <a:latin typeface="Arial" panose="020B0604020202020204" pitchFamily="34" charset="0"/>
                <a:cs typeface="Arial" panose="020B0604020202020204" pitchFamily="34" charset="0"/>
              </a:rPr>
              <a:t>Augmented osteoplasty for proximal femur consolidation in cancer patients: Biomechanical considerations and techniques</a:t>
            </a:r>
            <a:r>
              <a:rPr lang="en-US" sz="2175" dirty="0">
                <a:latin typeface="Arial" panose="020B0604020202020204" pitchFamily="34" charset="0"/>
                <a:cs typeface="Arial" panose="020B0604020202020204" pitchFamily="34" charset="0"/>
              </a:rPr>
              <a:t>, DII 2017</a:t>
            </a:r>
            <a:endParaRPr lang="fr-FR" sz="217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4580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38" y="-28575"/>
            <a:ext cx="91440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i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HIP#0</a:t>
            </a:r>
            <a:r>
              <a:rPr lang="en-US" alt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multicentre</a:t>
            </a:r>
            <a:r>
              <a:rPr lang="en-US" alt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prospective pilot study</a:t>
            </a:r>
            <a:br>
              <a:rPr lang="en-US" altLang="en-US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800" i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 traumatology</a:t>
            </a:r>
          </a:p>
        </p:txBody>
      </p:sp>
      <p:sp>
        <p:nvSpPr>
          <p:cNvPr id="18435" name="ZoneTexte 6"/>
          <p:cNvSpPr txBox="1">
            <a:spLocks noChangeArrowheads="1"/>
          </p:cNvSpPr>
          <p:nvPr/>
        </p:nvSpPr>
        <p:spPr bwMode="auto">
          <a:xfrm>
            <a:off x="7938" y="1114425"/>
            <a:ext cx="9144000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1pPr>
            <a:lvl2pPr marL="800100" indent="-34290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è"/>
            </a:pPr>
            <a:r>
              <a:rPr lang="en-GB" altLang="en-US" sz="2200" u="sng" dirty="0">
                <a:latin typeface="Arial" panose="020B0604020202020204" pitchFamily="34" charset="0"/>
                <a:cs typeface="Arial" panose="020B0604020202020204" pitchFamily="34" charset="0"/>
              </a:rPr>
              <a:t>Main inclusion criteria</a:t>
            </a:r>
          </a:p>
          <a:p>
            <a:pPr lvl="1" eaLnBrk="1" hangingPunct="1">
              <a:spcBef>
                <a:spcPct val="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GB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Low energy per trochanteric fracture on the first side</a:t>
            </a:r>
          </a:p>
          <a:p>
            <a:pPr lvl="1" eaLnBrk="1" hangingPunct="1">
              <a:spcBef>
                <a:spcPct val="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GB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At risk for new fracture evaluated by:</a:t>
            </a:r>
          </a:p>
          <a:p>
            <a:pPr lvl="2" eaLnBrk="1" hangingPunct="1">
              <a:spcBef>
                <a:spcPct val="0"/>
              </a:spcBef>
              <a:buClr>
                <a:srgbClr val="0070C0"/>
              </a:buClr>
              <a:buFontTx/>
              <a:buChar char="-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Risk of falling depending on the life style</a:t>
            </a:r>
          </a:p>
          <a:p>
            <a:pPr lvl="2" eaLnBrk="1" hangingPunct="1">
              <a:spcBef>
                <a:spcPct val="0"/>
              </a:spcBef>
              <a:buClr>
                <a:srgbClr val="0070C0"/>
              </a:buClr>
              <a:buFontTx/>
              <a:buChar char="-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And/or FRAX index </a:t>
            </a:r>
          </a:p>
          <a:p>
            <a:pPr lvl="2" eaLnBrk="1" hangingPunct="1">
              <a:spcBef>
                <a:spcPct val="0"/>
              </a:spcBef>
              <a:buClr>
                <a:srgbClr val="0070C0"/>
              </a:buClr>
              <a:buFontTx/>
              <a:buChar char="-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And/or T-score or Bone Mineral Density (BMD) or any other validated score available to evaluate the bone quality in the proximal femur </a:t>
            </a:r>
          </a:p>
          <a:p>
            <a:pPr lvl="1" eaLnBrk="1" hangingPunct="1">
              <a:spcBef>
                <a:spcPct val="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Patient ≥ 60 years old</a:t>
            </a:r>
          </a:p>
          <a:p>
            <a:pPr lvl="1" eaLnBrk="1" hangingPunct="1">
              <a:spcBef>
                <a:spcPct val="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è"/>
            </a:pPr>
            <a:r>
              <a:rPr lang="en-GB" altLang="en-US" sz="2200" u="sng" dirty="0">
                <a:latin typeface="Arial" panose="020B0604020202020204" pitchFamily="34" charset="0"/>
                <a:cs typeface="Arial" panose="020B0604020202020204" pitchFamily="34" charset="0"/>
              </a:rPr>
              <a:t>Main exclusion criteria</a:t>
            </a:r>
          </a:p>
          <a:p>
            <a:pPr lvl="1" eaLnBrk="1" hangingPunct="1">
              <a:spcBef>
                <a:spcPct val="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Uncontrolled diabetes</a:t>
            </a:r>
          </a:p>
          <a:p>
            <a:pPr lvl="1" eaLnBrk="1" hangingPunct="1">
              <a:spcBef>
                <a:spcPct val="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Fibromyalgia and chronic fatigue </a:t>
            </a:r>
          </a:p>
          <a:p>
            <a:pPr lvl="1" eaLnBrk="1" hangingPunct="1">
              <a:spcBef>
                <a:spcPct val="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Active systemic infection</a:t>
            </a:r>
          </a:p>
          <a:p>
            <a:pPr lvl="1" eaLnBrk="1" hangingPunct="1">
              <a:spcBef>
                <a:spcPct val="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Paget’s disease </a:t>
            </a:r>
          </a:p>
          <a:p>
            <a:pPr lvl="1" eaLnBrk="1" hangingPunct="1">
              <a:spcBef>
                <a:spcPct val="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GB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Coxarthrosis</a:t>
            </a:r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or suspicion </a:t>
            </a:r>
            <a:endParaRPr lang="en-GB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1"/>
          <p:cNvSpPr>
            <a:spLocks noGrp="1"/>
          </p:cNvSpPr>
          <p:nvPr>
            <p:ph type="title"/>
          </p:nvPr>
        </p:nvSpPr>
        <p:spPr>
          <a:xfrm>
            <a:off x="0" y="14288"/>
            <a:ext cx="9144000" cy="1143000"/>
          </a:xfrm>
        </p:spPr>
        <p:txBody>
          <a:bodyPr/>
          <a:lstStyle/>
          <a:p>
            <a:pPr eaLnBrk="1" hangingPunct="1"/>
            <a:r>
              <a:rPr lang="fr-FR" altLang="en-US" sz="3000" i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CLINICAL CASE</a:t>
            </a:r>
            <a:endParaRPr lang="en-GB" altLang="en-US" sz="22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531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722566"/>
            <a:ext cx="4153864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532" y="1722566"/>
            <a:ext cx="2883859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334902" y="1075831"/>
            <a:ext cx="27670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en-US" dirty="0" err="1"/>
              <a:t>Female</a:t>
            </a:r>
            <a:r>
              <a:rPr lang="en-GB" altLang="en-US" dirty="0">
                <a:solidFill>
                  <a:schemeClr val="accent2"/>
                </a:solidFill>
              </a:rPr>
              <a:t>, 82yo, </a:t>
            </a:r>
            <a:r>
              <a:rPr lang="en-GB" altLang="en-US" dirty="0" err="1">
                <a:solidFill>
                  <a:schemeClr val="accent2"/>
                </a:solidFill>
              </a:rPr>
              <a:t>pertroch</a:t>
            </a:r>
            <a:r>
              <a:rPr lang="en-GB" altLang="en-US" dirty="0">
                <a:solidFill>
                  <a:schemeClr val="accent2"/>
                </a:solidFill>
              </a:rPr>
              <a:t/>
            </a:r>
            <a:br>
              <a:rPr lang="en-GB" altLang="en-US" dirty="0">
                <a:solidFill>
                  <a:schemeClr val="accent2"/>
                </a:solidFill>
              </a:rPr>
            </a:br>
            <a:r>
              <a:rPr lang="en-GB" altLang="en-US" dirty="0">
                <a:solidFill>
                  <a:schemeClr val="accent2"/>
                </a:solidFill>
              </a:rPr>
              <a:t>GA,10cc cement</a:t>
            </a:r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68288" y="1135863"/>
            <a:ext cx="8447087" cy="4262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è"/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12 patients implanted</a:t>
            </a:r>
          </a:p>
          <a:p>
            <a:pPr marL="0" indent="0" eaLnBrk="1" hangingPunct="1">
              <a:spcBef>
                <a:spcPct val="0"/>
              </a:spcBef>
              <a:buClr>
                <a:srgbClr val="0070C0"/>
              </a:buClr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First per-trochanteric fracture (N=12)</a:t>
            </a:r>
          </a:p>
          <a:p>
            <a:pPr marL="0" indent="0" eaLnBrk="1" hangingPunct="1">
              <a:spcBef>
                <a:spcPct val="0"/>
              </a:spcBef>
              <a:buClr>
                <a:srgbClr val="0070C0"/>
              </a:buClr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Mean age: 82±7yo (N=12)</a:t>
            </a:r>
          </a:p>
          <a:p>
            <a:pPr marL="0" indent="0" eaLnBrk="1" hangingPunct="1">
              <a:spcBef>
                <a:spcPct val="0"/>
              </a:spcBef>
              <a:buClr>
                <a:srgbClr val="0070C0"/>
              </a:buClr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T-score: -3.3±0.43 (N=4)</a:t>
            </a:r>
          </a:p>
          <a:p>
            <a:pPr marL="0" indent="0" eaLnBrk="1" hangingPunct="1">
              <a:spcBef>
                <a:spcPct val="0"/>
              </a:spcBef>
              <a:buClr>
                <a:srgbClr val="0070C0"/>
              </a:buClr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10 ♀ / 2 ♂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è"/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Mid-term tolerance and safety</a:t>
            </a:r>
          </a:p>
          <a:p>
            <a:pPr marL="457200" lvl="1" indent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Criteria : walking recovery, pain, radiographic control, adverse events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Font typeface="Wingdings" panose="05000000000000000000" pitchFamily="2" charset="2"/>
              <a:buChar char="è"/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Clinical efficacy</a:t>
            </a:r>
          </a:p>
          <a:p>
            <a:pPr marL="0" indent="0" eaLnBrk="1" hangingPunct="1">
              <a:spcBef>
                <a:spcPct val="0"/>
              </a:spcBef>
              <a:buClr>
                <a:srgbClr val="0070C0"/>
              </a:buClr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Criterion: occurrence of fractures</a:t>
            </a:r>
          </a:p>
          <a:p>
            <a:pPr marL="0" indent="0" eaLnBrk="1" hangingPunct="1">
              <a:spcBef>
                <a:spcPct val="0"/>
              </a:spcBef>
              <a:buClr>
                <a:srgbClr val="0070C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Clr>
                <a:srgbClr val="0070C0"/>
              </a:buClr>
              <a:buNone/>
            </a:pPr>
            <a:r>
              <a:rPr lang="en-US" altLang="en-US" sz="2200" u="sng" dirty="0">
                <a:latin typeface="Arial" panose="020B0604020202020204" pitchFamily="34" charset="0"/>
                <a:cs typeface="Arial" panose="020B0604020202020204" pitchFamily="34" charset="0"/>
              </a:rPr>
              <a:t>Follow-up</a:t>
            </a: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: 3 to 56 months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0" y="17276"/>
            <a:ext cx="9144000" cy="1143000"/>
          </a:xfrm>
        </p:spPr>
        <p:txBody>
          <a:bodyPr/>
          <a:lstStyle/>
          <a:p>
            <a:pPr eaLnBrk="1" hangingPunct="1"/>
            <a:r>
              <a:rPr lang="en-GB" altLang="fr-FR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– traumatology </a:t>
            </a:r>
          </a:p>
        </p:txBody>
      </p:sp>
    </p:spTree>
    <p:extLst>
      <p:ext uri="{BB962C8B-B14F-4D97-AF65-F5344CB8AC3E}">
        <p14:creationId xmlns="" xmlns:p14="http://schemas.microsoft.com/office/powerpoint/2010/main" val="765456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68288" y="1135863"/>
            <a:ext cx="8447087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>
                <a:srgbClr val="0070C0"/>
              </a:buClr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Clr>
                <a:srgbClr val="0070C0"/>
              </a:buClr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75% AG (N=12)</a:t>
            </a:r>
          </a:p>
          <a:p>
            <a:pPr eaLnBrk="1" hangingPunct="1">
              <a:spcBef>
                <a:spcPct val="0"/>
              </a:spcBef>
              <a:buClr>
                <a:srgbClr val="0070C0"/>
              </a:buClr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Operative time:  53min (30-90) (N=9)</a:t>
            </a:r>
          </a:p>
          <a:p>
            <a:pPr eaLnBrk="1" hangingPunct="1">
              <a:spcBef>
                <a:spcPct val="0"/>
              </a:spcBef>
              <a:buClr>
                <a:srgbClr val="0070C0"/>
              </a:buClr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Cement:  10cc (6-22) (N=9)</a:t>
            </a:r>
          </a:p>
          <a:p>
            <a:pPr eaLnBrk="1" hangingPunct="1">
              <a:spcBef>
                <a:spcPct val="0"/>
              </a:spcBef>
              <a:buClr>
                <a:srgbClr val="0070C0"/>
              </a:buClr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Hospitalisation duration: 12 days (5-29) (N=11)</a:t>
            </a:r>
          </a:p>
          <a:p>
            <a:pPr eaLnBrk="1" hangingPunct="1">
              <a:spcBef>
                <a:spcPct val="0"/>
              </a:spcBef>
              <a:buClr>
                <a:srgbClr val="0070C0"/>
              </a:buClr>
            </a:pPr>
            <a:endParaRPr lang="en-US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0070C0"/>
              </a:buClr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Follow-up : 614 days (86-1707) (N=12)</a:t>
            </a:r>
          </a:p>
          <a:p>
            <a:pPr eaLnBrk="1" hangingPunct="1">
              <a:spcBef>
                <a:spcPct val="0"/>
              </a:spcBef>
              <a:buClr>
                <a:srgbClr val="0070C0"/>
              </a:buClr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Pain at 3 weeks: VAS 0.9 (0-4) (N=11)</a:t>
            </a:r>
          </a:p>
          <a:p>
            <a:pPr eaLnBrk="1" hangingPunct="1">
              <a:spcBef>
                <a:spcPct val="0"/>
              </a:spcBef>
              <a:buClr>
                <a:srgbClr val="0070C0"/>
              </a:buClr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Pain at 3 months: VAS 2.4 (0-4) (N=5)</a:t>
            </a:r>
          </a:p>
          <a:p>
            <a:pPr eaLnBrk="1" hangingPunct="1">
              <a:spcBef>
                <a:spcPct val="0"/>
              </a:spcBef>
              <a:buClr>
                <a:srgbClr val="0070C0"/>
              </a:buClr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Walking recovery OK</a:t>
            </a:r>
          </a:p>
          <a:p>
            <a:pPr eaLnBrk="1" hangingPunct="1">
              <a:spcBef>
                <a:spcPct val="0"/>
              </a:spcBef>
              <a:buClr>
                <a:srgbClr val="0070C0"/>
              </a:buClr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 serious adverse events linked to the device: cement extrusion causing pain, surgical intervention needed to remove it</a:t>
            </a:r>
          </a:p>
          <a:p>
            <a:pPr eaLnBrk="1" hangingPunct="1">
              <a:spcBef>
                <a:spcPct val="0"/>
              </a:spcBef>
              <a:buClr>
                <a:srgbClr val="0070C0"/>
              </a:buClr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 post-operative fracture</a:t>
            </a: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0" y="17276"/>
            <a:ext cx="9144000" cy="1143000"/>
          </a:xfrm>
        </p:spPr>
        <p:txBody>
          <a:bodyPr/>
          <a:lstStyle/>
          <a:p>
            <a:pPr eaLnBrk="1" hangingPunct="1"/>
            <a:r>
              <a:rPr lang="en-GB" altLang="fr-FR" sz="2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– traumatology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98269" y="5891011"/>
            <a:ext cx="8017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1592A"/>
                </a:solidFill>
              </a:rPr>
              <a:t>NEXT PUBLICATION </a:t>
            </a:r>
            <a:r>
              <a:rPr lang="fr-FR" dirty="0"/>
              <a:t>12 patients </a:t>
            </a:r>
            <a:r>
              <a:rPr lang="fr-FR" dirty="0" err="1"/>
              <a:t>with</a:t>
            </a:r>
            <a:r>
              <a:rPr lang="fr-FR" dirty="0"/>
              <a:t> a 6-month </a:t>
            </a:r>
            <a:r>
              <a:rPr lang="fr-FR" dirty="0" err="1"/>
              <a:t>follow</a:t>
            </a:r>
            <a:r>
              <a:rPr lang="fr-FR" dirty="0"/>
              <a:t>-up (in 2018)</a:t>
            </a:r>
          </a:p>
        </p:txBody>
      </p:sp>
    </p:spTree>
    <p:extLst>
      <p:ext uri="{BB962C8B-B14F-4D97-AF65-F5344CB8AC3E}">
        <p14:creationId xmlns="" xmlns:p14="http://schemas.microsoft.com/office/powerpoint/2010/main" val="28312245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itre 1"/>
          <p:cNvSpPr txBox="1">
            <a:spLocks/>
          </p:cNvSpPr>
          <p:nvPr/>
        </p:nvSpPr>
        <p:spPr bwMode="auto">
          <a:xfrm>
            <a:off x="7938" y="8357"/>
            <a:ext cx="91360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fr-FR" sz="3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CONCLUSIONS</a:t>
            </a: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628845" y="1323886"/>
            <a:ext cx="8249148" cy="2718708"/>
          </a:xfrm>
        </p:spPr>
        <p:txBody>
          <a:bodyPr>
            <a:normAutofit/>
          </a:bodyPr>
          <a:lstStyle/>
          <a:p>
            <a:pPr marL="342900" lvl="1" indent="-342900">
              <a:spcBef>
                <a:spcPts val="750"/>
              </a:spcBef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No post-op fracture when the surgical technique is adequately followed</a:t>
            </a:r>
          </a:p>
          <a:p>
            <a:pPr marL="342900" lvl="1" indent="-342900">
              <a:spcBef>
                <a:spcPts val="750"/>
              </a:spcBef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Immediate weight bearing and all patients resume walking</a:t>
            </a:r>
          </a:p>
          <a:p>
            <a:pPr marL="342900" lvl="1" indent="-342900">
              <a:spcBef>
                <a:spcPts val="750"/>
              </a:spcBef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Short hospitalisation (day-surgery case)</a:t>
            </a:r>
          </a:p>
          <a:p>
            <a:pPr marL="342900" lvl="1" indent="-342900">
              <a:spcBef>
                <a:spcPts val="750"/>
              </a:spcBef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Post-op pain decrease in oncology and improved quality of life</a:t>
            </a:r>
          </a:p>
          <a:p>
            <a:pPr marL="342900" lvl="1" indent="-342900">
              <a:spcBef>
                <a:spcPts val="750"/>
              </a:spcBef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No post-op pain in traumatology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428505" y="4648928"/>
            <a:ext cx="571796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Multicentre, prospective observational study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50 patients in France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2 years follow-up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Further evaluation of the clinical efficacy</a:t>
            </a:r>
          </a:p>
        </p:txBody>
      </p:sp>
      <p:pic>
        <p:nvPicPr>
          <p:cNvPr id="7" name="Image 6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849" y="4704938"/>
            <a:ext cx="914400" cy="75311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80407" y="4562664"/>
            <a:ext cx="6783186" cy="1286593"/>
          </a:xfrm>
          <a:prstGeom prst="rect">
            <a:avLst/>
          </a:prstGeom>
          <a:noFill/>
          <a:ln w="317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1180407" y="4192091"/>
            <a:ext cx="1695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What’s</a:t>
            </a:r>
            <a:r>
              <a:rPr lang="fr-FR" dirty="0"/>
              <a:t> </a:t>
            </a:r>
            <a:r>
              <a:rPr lang="fr-FR" dirty="0" err="1"/>
              <a:t>next</a:t>
            </a:r>
            <a:r>
              <a:rPr lang="fr-FR" dirty="0"/>
              <a:t> 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re 1"/>
          <p:cNvSpPr txBox="1">
            <a:spLocks/>
          </p:cNvSpPr>
          <p:nvPr/>
        </p:nvSpPr>
        <p:spPr bwMode="auto">
          <a:xfrm>
            <a:off x="7938" y="-71438"/>
            <a:ext cx="91440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fr-FR" sz="32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 </a:t>
            </a:r>
          </a:p>
        </p:txBody>
      </p:sp>
      <p:sp>
        <p:nvSpPr>
          <p:cNvPr id="5" name="Rectangle 4"/>
          <p:cNvSpPr/>
          <p:nvPr/>
        </p:nvSpPr>
        <p:spPr>
          <a:xfrm>
            <a:off x="7938" y="1587756"/>
            <a:ext cx="9144000" cy="427809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fr-FR" sz="1600" i="1" dirty="0">
                <a:ea typeface="Times New Roman" panose="02020603050405020304" pitchFamily="18" charset="0"/>
              </a:rPr>
              <a:t>(1) </a:t>
            </a:r>
            <a:r>
              <a:rPr lang="fr-FR" sz="1600" i="1" dirty="0" err="1">
                <a:ea typeface="Times New Roman" panose="02020603050405020304" pitchFamily="18" charset="0"/>
              </a:rPr>
              <a:t>Ryg</a:t>
            </a:r>
            <a:r>
              <a:rPr lang="fr-FR" sz="1600" i="1" dirty="0">
                <a:ea typeface="Times New Roman" panose="02020603050405020304" pitchFamily="18" charset="0"/>
              </a:rPr>
              <a:t> et al. </a:t>
            </a:r>
            <a:r>
              <a:rPr lang="en-US" sz="1600" i="1" dirty="0"/>
              <a:t>Hip fracture patient at risk of second hip fracture: a nationwide population-based cohort study of 169 145 cases during 1977-2001. J Bone Miner Res. 2009</a:t>
            </a:r>
          </a:p>
          <a:p>
            <a:pPr>
              <a:defRPr/>
            </a:pPr>
            <a:r>
              <a:rPr lang="en-US" sz="1600" i="1" dirty="0"/>
              <a:t>(2) </a:t>
            </a:r>
            <a:r>
              <a:rPr lang="en-US" sz="1600" i="1" dirty="0" err="1"/>
              <a:t>Kanis</a:t>
            </a:r>
            <a:r>
              <a:rPr lang="en-US" sz="1600" i="1" dirty="0"/>
              <a:t> et al. A systematic review of hip fracture incidence and probability worldwide. </a:t>
            </a:r>
            <a:r>
              <a:rPr lang="en-US" sz="1600" i="1" dirty="0" err="1"/>
              <a:t>Osteoporos</a:t>
            </a:r>
            <a:r>
              <a:rPr lang="en-US" sz="1600" i="1" dirty="0"/>
              <a:t> Int. </a:t>
            </a:r>
            <a:r>
              <a:rPr lang="fr-FR" sz="1600" i="1" dirty="0"/>
              <a:t>2012</a:t>
            </a:r>
          </a:p>
          <a:p>
            <a:pPr>
              <a:defRPr/>
            </a:pPr>
            <a:r>
              <a:rPr lang="en-US" sz="1600" i="1" dirty="0"/>
              <a:t>(3) Berry et al. Second Hip Fracture in Older Men and Women: the Framingham Study. Arch Intern Med. 2007</a:t>
            </a:r>
          </a:p>
          <a:p>
            <a:pPr>
              <a:defRPr/>
            </a:pPr>
            <a:r>
              <a:rPr lang="en-US" sz="1600" i="1" dirty="0"/>
              <a:t>(4) </a:t>
            </a:r>
            <a:r>
              <a:rPr lang="en-US" sz="1600" i="1" dirty="0" err="1"/>
              <a:t>Gaumetou</a:t>
            </a:r>
            <a:r>
              <a:rPr lang="en-US" sz="1600" i="1" dirty="0"/>
              <a:t> et al. Non-simultaneous bilateral hip fracture: Epidemiologic study of 241 hip fractures. </a:t>
            </a:r>
            <a:r>
              <a:rPr lang="en-US" sz="1600" i="1" dirty="0" err="1"/>
              <a:t>Orthop</a:t>
            </a:r>
            <a:r>
              <a:rPr lang="en-US" sz="1600" i="1" dirty="0"/>
              <a:t> </a:t>
            </a:r>
            <a:r>
              <a:rPr lang="en-US" sz="1600" i="1" dirty="0" err="1"/>
              <a:t>Traumatol</a:t>
            </a:r>
            <a:r>
              <a:rPr lang="en-US" sz="1600" i="1" dirty="0"/>
              <a:t> </a:t>
            </a:r>
            <a:r>
              <a:rPr lang="en-US" sz="1600" i="1" dirty="0" err="1"/>
              <a:t>Surg</a:t>
            </a:r>
            <a:r>
              <a:rPr lang="en-US" sz="1600" i="1" dirty="0"/>
              <a:t> Res. 2011</a:t>
            </a:r>
          </a:p>
          <a:p>
            <a:r>
              <a:rPr lang="en-GB" sz="1600" i="1" dirty="0"/>
              <a:t>(5) Sutter et al. </a:t>
            </a:r>
            <a:r>
              <a:rPr lang="en-US" sz="1600" i="1" dirty="0"/>
              <a:t>The Effect of Cement Placement on Augmentation of the Osteoporotic</a:t>
            </a:r>
          </a:p>
          <a:p>
            <a:r>
              <a:rPr lang="en-US" sz="1600" i="1" dirty="0"/>
              <a:t>Proximal Femur.</a:t>
            </a:r>
            <a:r>
              <a:rPr lang="en-GB" sz="1600" i="1" dirty="0"/>
              <a:t> </a:t>
            </a:r>
            <a:r>
              <a:rPr lang="en-GB" sz="1600" i="1" dirty="0" err="1"/>
              <a:t>Geriatr</a:t>
            </a:r>
            <a:r>
              <a:rPr lang="en-GB" sz="1600" i="1" dirty="0"/>
              <a:t> </a:t>
            </a:r>
            <a:r>
              <a:rPr lang="en-GB" sz="1600" i="1" dirty="0" err="1"/>
              <a:t>Orthop</a:t>
            </a:r>
            <a:r>
              <a:rPr lang="en-GB" sz="1600" i="1" dirty="0"/>
              <a:t> </a:t>
            </a:r>
            <a:r>
              <a:rPr lang="en-GB" sz="1600" i="1" dirty="0" err="1"/>
              <a:t>Surg</a:t>
            </a:r>
            <a:r>
              <a:rPr lang="en-GB" sz="1600" i="1" dirty="0"/>
              <a:t> </a:t>
            </a:r>
            <a:r>
              <a:rPr lang="en-GB" sz="1600" i="1" dirty="0" err="1"/>
              <a:t>Rehabil</a:t>
            </a:r>
            <a:r>
              <a:rPr lang="en-GB" sz="1600" i="1" dirty="0"/>
              <a:t>. 2010</a:t>
            </a:r>
          </a:p>
          <a:p>
            <a:r>
              <a:rPr lang="en-GB" sz="1600" i="1" dirty="0"/>
              <a:t>(6) </a:t>
            </a:r>
            <a:r>
              <a:rPr lang="en-GB" sz="1600" i="1" dirty="0" err="1"/>
              <a:t>Fliri</a:t>
            </a:r>
            <a:r>
              <a:rPr lang="en-GB" sz="1600" i="1" dirty="0"/>
              <a:t> et al. </a:t>
            </a:r>
            <a:r>
              <a:rPr lang="en-US" sz="1600" i="1" dirty="0"/>
              <a:t>Limited V-shaped cement augmentation of the proximal femur to prevent</a:t>
            </a:r>
          </a:p>
          <a:p>
            <a:r>
              <a:rPr lang="en-US" sz="1600" i="1" dirty="0"/>
              <a:t>secondary hip fractures. J </a:t>
            </a:r>
            <a:r>
              <a:rPr lang="en-US" sz="1600" i="1" dirty="0" err="1"/>
              <a:t>Biomater</a:t>
            </a:r>
            <a:r>
              <a:rPr lang="en-US" sz="1600" i="1" dirty="0"/>
              <a:t> Appl. 2013</a:t>
            </a:r>
          </a:p>
          <a:p>
            <a:r>
              <a:rPr lang="en-US" sz="1600" i="1" dirty="0"/>
              <a:t>(7) </a:t>
            </a:r>
            <a:r>
              <a:rPr lang="en-GB" sz="1600" i="1" dirty="0" err="1"/>
              <a:t>Rabenda</a:t>
            </a:r>
            <a:r>
              <a:rPr lang="en-GB" sz="1600" i="1" dirty="0"/>
              <a:t> et al. </a:t>
            </a:r>
            <a:r>
              <a:rPr lang="en-US" sz="1600" i="1" dirty="0"/>
              <a:t>Adherence to bisphosphonates therapy and hip fracture risk in osteoporotic women. </a:t>
            </a:r>
            <a:r>
              <a:rPr lang="en-GB" sz="1600" i="1" dirty="0" err="1"/>
              <a:t>Osteoporos</a:t>
            </a:r>
            <a:r>
              <a:rPr lang="en-GB" sz="1600" i="1" dirty="0"/>
              <a:t>. Int. 2008</a:t>
            </a:r>
          </a:p>
          <a:p>
            <a:r>
              <a:rPr lang="en-US" sz="1600" i="1" dirty="0"/>
              <a:t>(8) </a:t>
            </a:r>
            <a:r>
              <a:rPr lang="en-US" sz="1600" i="1" dirty="0" err="1"/>
              <a:t>Kannus</a:t>
            </a:r>
            <a:r>
              <a:rPr lang="en-US" sz="1600" i="1" dirty="0"/>
              <a:t> et al. Prevention of hip fracture with hip protectors. Age Ageing. 2006</a:t>
            </a:r>
          </a:p>
          <a:p>
            <a:pPr>
              <a:defRPr/>
            </a:pPr>
            <a:r>
              <a:rPr lang="en-US" sz="1600" i="1" dirty="0"/>
              <a:t>(9) Szpalski et al. A new approach to prevent contralateral hip fracture: Evaluation of the effectiveness of a fracture preventing implant. </a:t>
            </a:r>
            <a:r>
              <a:rPr lang="en-US" sz="1600" i="1" dirty="0" err="1"/>
              <a:t>Clin</a:t>
            </a:r>
            <a:r>
              <a:rPr lang="en-US" sz="1600" i="1" dirty="0"/>
              <a:t> </a:t>
            </a:r>
            <a:r>
              <a:rPr lang="en-US" sz="1600" i="1" dirty="0" err="1"/>
              <a:t>Biomech</a:t>
            </a:r>
            <a:r>
              <a:rPr lang="en-US" sz="1600" i="1" dirty="0"/>
              <a:t>.  2015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5">
      <a:dk1>
        <a:srgbClr val="FFFFFF"/>
      </a:dk1>
      <a:lt1>
        <a:srgbClr val="000000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FF6600"/>
      </a:accent3>
      <a:accent4>
        <a:srgbClr val="FF6600"/>
      </a:accent4>
      <a:accent5>
        <a:srgbClr val="FF6600"/>
      </a:accent5>
      <a:accent6>
        <a:srgbClr val="FF6600"/>
      </a:accent6>
      <a:hlink>
        <a:srgbClr val="FF6600"/>
      </a:hlink>
      <a:folHlink>
        <a:srgbClr val="FF66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29978</TotalTime>
  <Words>1019</Words>
  <Application>Microsoft Office PowerPoint</Application>
  <PresentationFormat>Affichage à l'écran (4:3)</PresentationFormat>
  <Paragraphs>199</Paragraphs>
  <Slides>18</Slides>
  <Notes>16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0" baseType="lpstr">
      <vt:lpstr>Thème Office</vt:lpstr>
      <vt:lpstr>Binary Worksheet</vt:lpstr>
      <vt:lpstr>    December 4-5, 2017 | Madrid, Spain  Clinical experience in 12 patients implanted with a contralateral prophylactic medical device in case of first low-energy hip fracture due to osteoporosis Pr SZPALSKI Mareka*, Pr LE HUEC Jean-Charlesb,  Dr JAYANKURA Markc, Dr REYNDERS Pieterd   aHôpitaux Iris Sud, Department of Orthopedic and Trauma Surgery, Brussels, Belgium  bPellegrin Hospital, University Hospital of Bordeaux , Bordeaux, France cErasme Hospital , Brussels, Belgium dUniversity Hospital of Brugmann, Brussels, Belgium, </vt:lpstr>
      <vt:lpstr>Conflict of interests</vt:lpstr>
      <vt:lpstr>The problem to be solved</vt:lpstr>
      <vt:lpstr>The problem to be solved</vt:lpstr>
      <vt:lpstr>Diapositive 5</vt:lpstr>
      <vt:lpstr>Diapositive 6</vt:lpstr>
      <vt:lpstr>Minimal invasive surgical technique</vt:lpstr>
      <vt:lpstr>Minimal invasive surgical technique</vt:lpstr>
      <vt:lpstr>Diapositive 9</vt:lpstr>
      <vt:lpstr>One device for 2 clinical indications</vt:lpstr>
      <vt:lpstr>Diapositive 11</vt:lpstr>
      <vt:lpstr>Diapositive 12</vt:lpstr>
      <vt:lpstr>HIP#0 multicentre prospective pilot study in traumatology</vt:lpstr>
      <vt:lpstr>CLINICAL CASE</vt:lpstr>
      <vt:lpstr>RESULTS – traumatology </vt:lpstr>
      <vt:lpstr>RESULTS – traumatology </vt:lpstr>
      <vt:lpstr>Diapositive 17</vt:lpstr>
      <vt:lpstr>Diapositive 18</vt:lpstr>
    </vt:vector>
  </TitlesOfParts>
  <Company>Scient'x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Stéphane Corp</dc:creator>
  <cp:lastModifiedBy>marek</cp:lastModifiedBy>
  <cp:revision>1377</cp:revision>
  <cp:lastPrinted>2010-03-28T22:06:58Z</cp:lastPrinted>
  <dcterms:created xsi:type="dcterms:W3CDTF">2010-04-09T12:18:54Z</dcterms:created>
  <dcterms:modified xsi:type="dcterms:W3CDTF">2017-11-26T20:36:40Z</dcterms:modified>
</cp:coreProperties>
</file>