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</p:sldMasterIdLst>
  <p:notesMasterIdLst>
    <p:notesMasterId r:id="rId22"/>
  </p:notesMasterIdLst>
  <p:sldIdLst>
    <p:sldId id="256" r:id="rId3"/>
    <p:sldId id="274" r:id="rId4"/>
    <p:sldId id="275" r:id="rId5"/>
    <p:sldId id="272" r:id="rId6"/>
    <p:sldId id="260" r:id="rId7"/>
    <p:sldId id="261" r:id="rId8"/>
    <p:sldId id="262" r:id="rId9"/>
    <p:sldId id="282" r:id="rId10"/>
    <p:sldId id="280" r:id="rId11"/>
    <p:sldId id="291" r:id="rId12"/>
    <p:sldId id="283" r:id="rId13"/>
    <p:sldId id="292" r:id="rId14"/>
    <p:sldId id="287" r:id="rId15"/>
    <p:sldId id="276" r:id="rId16"/>
    <p:sldId id="265" r:id="rId17"/>
    <p:sldId id="277" r:id="rId18"/>
    <p:sldId id="278" r:id="rId19"/>
    <p:sldId id="290" r:id="rId20"/>
    <p:sldId id="27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/>
    <p:restoredTop sz="85248"/>
  </p:normalViewPr>
  <p:slideViewPr>
    <p:cSldViewPr snapToGrid="0" snapToObjects="1">
      <p:cViewPr>
        <p:scale>
          <a:sx n="75" d="100"/>
          <a:sy n="75" d="100"/>
        </p:scale>
        <p:origin x="3856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oleObject" Target="file:////Users/aliabdullah/Documents/1UNIVERSITY/YEAR%20INTERCALATED/Project/Presentation/Extra%20graphs/Proteoglycan%20loss%20-%20individual%20graphs.xlsx" TargetMode="Externa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717543529982245"/>
          <c:y val="0.0290936234918586"/>
          <c:w val="0.914703979224408"/>
          <c:h val="0.6069121938230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Sheet1!$T$31</c:f>
              <c:strCache>
                <c:ptCount val="1"/>
                <c:pt idx="0">
                  <c:v>Knee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Sheet1!$U$30:$AA$30</c:f>
              <c:strCache>
                <c:ptCount val="7"/>
                <c:pt idx="0">
                  <c:v>Untreated</c:v>
                </c:pt>
                <c:pt idx="1">
                  <c:v>TNF Low</c:v>
                </c:pt>
                <c:pt idx="2">
                  <c:v>TNF High</c:v>
                </c:pt>
                <c:pt idx="3">
                  <c:v>IL-1 and OSM Low</c:v>
                </c:pt>
                <c:pt idx="4">
                  <c:v>IL-1 and OSM High</c:v>
                </c:pt>
                <c:pt idx="5">
                  <c:v>IL-1 and TNF Low</c:v>
                </c:pt>
                <c:pt idx="6">
                  <c:v>IL-1 and TNF High</c:v>
                </c:pt>
              </c:strCache>
            </c:strRef>
          </c:cat>
          <c:val>
            <c:numRef>
              <c:f>Sheet1!$U$31:$AA$31</c:f>
              <c:numCache>
                <c:formatCode>General</c:formatCode>
                <c:ptCount val="7"/>
                <c:pt idx="0">
                  <c:v>24.5</c:v>
                </c:pt>
                <c:pt idx="1">
                  <c:v>25.2</c:v>
                </c:pt>
                <c:pt idx="2">
                  <c:v>25.6</c:v>
                </c:pt>
                <c:pt idx="3">
                  <c:v>25.9</c:v>
                </c:pt>
                <c:pt idx="4">
                  <c:v>24.2</c:v>
                </c:pt>
                <c:pt idx="5">
                  <c:v>25.2</c:v>
                </c:pt>
                <c:pt idx="6">
                  <c:v>25.3</c:v>
                </c:pt>
              </c:numCache>
            </c:numRef>
          </c:val>
        </c:ser>
        <c:ser>
          <c:idx val="1"/>
          <c:order val="1"/>
          <c:tx>
            <c:strRef>
              <c:f>Sheet1!$T$32</c:f>
              <c:strCache>
                <c:ptCount val="1"/>
                <c:pt idx="0">
                  <c:v>Ankle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Sheet1!$U$30:$AA$30</c:f>
              <c:strCache>
                <c:ptCount val="7"/>
                <c:pt idx="0">
                  <c:v>Untreated</c:v>
                </c:pt>
                <c:pt idx="1">
                  <c:v>TNF Low</c:v>
                </c:pt>
                <c:pt idx="2">
                  <c:v>TNF High</c:v>
                </c:pt>
                <c:pt idx="3">
                  <c:v>IL-1 and OSM Low</c:v>
                </c:pt>
                <c:pt idx="4">
                  <c:v>IL-1 and OSM High</c:v>
                </c:pt>
                <c:pt idx="5">
                  <c:v>IL-1 and TNF Low</c:v>
                </c:pt>
                <c:pt idx="6">
                  <c:v>IL-1 and TNF High</c:v>
                </c:pt>
              </c:strCache>
            </c:strRef>
          </c:cat>
          <c:val>
            <c:numRef>
              <c:f>Sheet1!$U$32:$AA$32</c:f>
              <c:numCache>
                <c:formatCode>General</c:formatCode>
                <c:ptCount val="7"/>
                <c:pt idx="0">
                  <c:v>23.5</c:v>
                </c:pt>
                <c:pt idx="1">
                  <c:v>24.2</c:v>
                </c:pt>
                <c:pt idx="2">
                  <c:v>23.1</c:v>
                </c:pt>
                <c:pt idx="3">
                  <c:v>24.8</c:v>
                </c:pt>
                <c:pt idx="4">
                  <c:v>22.5</c:v>
                </c:pt>
                <c:pt idx="5">
                  <c:v>25.0</c:v>
                </c:pt>
                <c:pt idx="6">
                  <c:v>24.1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96544512"/>
        <c:axId val="-1096542320"/>
      </c:barChart>
      <c:catAx>
        <c:axId val="-10965445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Cytokine treatment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96542320"/>
        <c:crosses val="autoZero"/>
        <c:auto val="1"/>
        <c:lblAlgn val="ctr"/>
        <c:lblOffset val="100"/>
        <c:noMultiLvlLbl val="0"/>
      </c:catAx>
      <c:valAx>
        <c:axId val="-1096542320"/>
        <c:scaling>
          <c:orientation val="minMax"/>
          <c:max val="35.0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Percentage sGAG</a:t>
                </a:r>
                <a:r>
                  <a:rPr lang="en-US" sz="2000" baseline="0"/>
                  <a:t> Loss to Media</a:t>
                </a:r>
                <a:endParaRPr lang="en-US" sz="200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9654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77987482165605"/>
          <c:y val="0.0361682317481253"/>
          <c:w val="0.0843672540133071"/>
          <c:h val="0.1127477587994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3F327-C537-B143-B328-E0125463C3BD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E647A-5AB5-634A-A0B0-6F3E84B19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612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647A-5AB5-634A-A0B0-6F3E84B19EA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04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647A-5AB5-634A-A0B0-6F3E84B19EA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802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647A-5AB5-634A-A0B0-6F3E84B19EA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55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647A-5AB5-634A-A0B0-6F3E84B19EA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083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647A-5AB5-634A-A0B0-6F3E84B19EA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63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647A-5AB5-634A-A0B0-6F3E84B19EA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143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647A-5AB5-634A-A0B0-6F3E84B19EA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958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647A-5AB5-634A-A0B0-6F3E84B19EA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735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647A-5AB5-634A-A0B0-6F3E84B19EA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597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E647A-5AB5-634A-A0B0-6F3E84B19EA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377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418" y="3284539"/>
            <a:ext cx="9503833" cy="147002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7633" y="4772026"/>
            <a:ext cx="8534400" cy="817563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67784" y="6245225"/>
            <a:ext cx="28448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7E07F711-FE34-944A-AB61-0F3ABE081DDD}" type="datetimeFigureOut">
              <a:rPr lang="en-GB" smtClean="0"/>
              <a:t>16/11/2017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603D2-DAF5-0E44-BBD3-AAC08364F9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603D2-DAF5-0E44-BBD3-AAC08364F9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9533" y="1639888"/>
            <a:ext cx="538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7533" y="1639888"/>
            <a:ext cx="538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603D2-DAF5-0E44-BBD3-AAC08364F9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603D2-DAF5-0E44-BBD3-AAC08364F9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603D2-DAF5-0E44-BBD3-AAC08364F9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603D2-DAF5-0E44-BBD3-AAC08364F9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603D2-DAF5-0E44-BBD3-AAC08364F9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603D2-DAF5-0E44-BBD3-AAC08364F9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603D2-DAF5-0E44-BBD3-AAC08364F9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1" y="414338"/>
            <a:ext cx="2766484" cy="57515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9534" y="414338"/>
            <a:ext cx="8098367" cy="57515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603D2-DAF5-0E44-BBD3-AAC08364F9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sz="1800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417" y="3284539"/>
            <a:ext cx="9599083" cy="1470025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7633" y="4772026"/>
            <a:ext cx="8534400" cy="81756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67784" y="6245225"/>
            <a:ext cx="28448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FCA73B8-592F-4A48-83C7-C3DFEE025EB6}" type="datetime4">
              <a:rPr lang="en-GB"/>
              <a:pPr>
                <a:defRPr/>
              </a:pPr>
              <a:t>16 November 2017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BFEFD-5806-4259-B795-BEB7E773F8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8F48A-57C7-402A-95A3-B7FFF6CD54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9533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7533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F93B1-3A1A-471B-9B24-2E898DF4F1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8085A-C2CF-4F06-B73C-8ED5A14E66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813AA-724D-433C-9A04-4C0BD0FDD9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17C03-6CBA-4769-BD1A-195224A464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A57E9-2660-41A9-9867-5478F8D2AC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BE03-8B7E-44F6-87AF-FD42118D98B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AAC53-3167-49B5-9EAD-973B8D3282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01101" y="414339"/>
            <a:ext cx="2766484" cy="5711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9534" y="414339"/>
            <a:ext cx="8098367" cy="5711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AA155-09A5-4E4A-911D-E5D5CE817B7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94784" y="414339"/>
            <a:ext cx="10972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9533" y="1639888"/>
            <a:ext cx="10972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6800" tIns="45720" rIns="468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3603D2-DAF5-0E44-BBD3-AAC08364F945}" type="slidenum">
              <a:rPr lang="en-GB" smtClean="0"/>
              <a:t>‹#›</a:t>
            </a:fld>
            <a:endParaRPr lang="en-GB"/>
          </a:p>
        </p:txBody>
      </p:sp>
      <p:pic>
        <p:nvPicPr>
          <p:cNvPr id="2" name="Picture 7" descr="AR_sl_master_pantone"/>
          <p:cNvPicPr>
            <a:picLocks noChangeAspect="1" noChangeArrowheads="1"/>
          </p:cNvPicPr>
          <p:nvPr/>
        </p:nvPicPr>
        <p:blipFill>
          <a:blip r:embed="rId13" cstate="print"/>
          <a:srcRect b="24559"/>
          <a:stretch>
            <a:fillRect/>
          </a:stretch>
        </p:blipFill>
        <p:spPr bwMode="auto">
          <a:xfrm>
            <a:off x="624418" y="6021389"/>
            <a:ext cx="2110316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40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98488" indent="-2540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94784" y="414339"/>
            <a:ext cx="10972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9533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6800" tIns="45720" rIns="468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0EFBD-63CE-4C7D-9B6F-E3B845204D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2054" name="Picture 7" descr="AR_sl_master_pantone"/>
          <p:cNvPicPr>
            <a:picLocks noChangeAspect="1" noChangeArrowheads="1"/>
          </p:cNvPicPr>
          <p:nvPr/>
        </p:nvPicPr>
        <p:blipFill>
          <a:blip r:embed="rId13" cstate="print"/>
          <a:srcRect b="24559"/>
          <a:stretch>
            <a:fillRect/>
          </a:stretch>
        </p:blipFill>
        <p:spPr bwMode="auto">
          <a:xfrm>
            <a:off x="624418" y="6021389"/>
            <a:ext cx="2110316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814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98488" indent="-2540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" y="1"/>
            <a:ext cx="4693920" cy="517866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/>
              <a:t>Ankle cartilage is more resilient to cytokine-induced catabolism than knee cartilage: A potential target for prevention of knee arthritis?</a:t>
            </a:r>
            <a:endParaRPr lang="en-GB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68" y="5533291"/>
            <a:ext cx="3963432" cy="1175239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Ali Abdullah</a:t>
            </a:r>
          </a:p>
          <a:p>
            <a:r>
              <a:rPr lang="en-GB" dirty="0" smtClean="0"/>
              <a:t>Final year medical student</a:t>
            </a:r>
          </a:p>
          <a:p>
            <a:r>
              <a:rPr lang="en-GB" dirty="0" smtClean="0"/>
              <a:t>Cardiff University, UK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522" y="0"/>
            <a:ext cx="73034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231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496" y="156463"/>
            <a:ext cx="10974071" cy="1066800"/>
          </a:xfrm>
        </p:spPr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888" y="968839"/>
            <a:ext cx="6629016" cy="3139865"/>
          </a:xfrm>
        </p:spPr>
        <p:txBody>
          <a:bodyPr/>
          <a:lstStyle/>
          <a:p>
            <a:r>
              <a:rPr lang="en-GB" altLang="en-US" dirty="0">
                <a:cs typeface="Arial" panose="020B0604020202020204" pitchFamily="34" charset="0"/>
              </a:rPr>
              <a:t>P</a:t>
            </a:r>
            <a:r>
              <a:rPr lang="en-GB" altLang="en-US" dirty="0" smtClean="0">
                <a:cs typeface="Arial" panose="020B0604020202020204" pitchFamily="34" charset="0"/>
              </a:rPr>
              <a:t>revalence </a:t>
            </a:r>
            <a:r>
              <a:rPr lang="en-GB" altLang="en-US" dirty="0">
                <a:cs typeface="Arial" panose="020B0604020202020204" pitchFamily="34" charset="0"/>
              </a:rPr>
              <a:t>of </a:t>
            </a:r>
            <a:r>
              <a:rPr lang="en-GB" altLang="en-US" dirty="0" smtClean="0">
                <a:cs typeface="Arial" panose="020B0604020202020204" pitchFamily="34" charset="0"/>
              </a:rPr>
              <a:t>symptomatic osteoarthritis (OA)  </a:t>
            </a:r>
          </a:p>
          <a:p>
            <a:pPr lvl="1"/>
            <a:r>
              <a:rPr lang="en-GB" altLang="en-US" dirty="0" smtClean="0">
                <a:cs typeface="Arial" panose="020B0604020202020204" pitchFamily="34" charset="0"/>
              </a:rPr>
              <a:t>Knee </a:t>
            </a:r>
          </a:p>
          <a:p>
            <a:pPr lvl="2"/>
            <a:r>
              <a:rPr lang="en-GB" altLang="en-US" dirty="0" smtClean="0">
                <a:cs typeface="Arial" panose="020B0604020202020204" pitchFamily="34" charset="0"/>
              </a:rPr>
              <a:t>11-19%</a:t>
            </a:r>
            <a:endParaRPr lang="da-DK" altLang="en-US" sz="800" dirty="0" smtClean="0">
              <a:cs typeface="Arial" panose="020B0604020202020204" pitchFamily="34" charset="0"/>
            </a:endParaRPr>
          </a:p>
          <a:p>
            <a:pPr lvl="2"/>
            <a:r>
              <a:rPr lang="en-GB" altLang="en-US" dirty="0" smtClean="0">
                <a:cs typeface="Arial" panose="020B0604020202020204" pitchFamily="34" charset="0"/>
              </a:rPr>
              <a:t>Primary OA</a:t>
            </a:r>
          </a:p>
          <a:p>
            <a:pPr lvl="1"/>
            <a:endParaRPr lang="en-GB" altLang="en-US" sz="1000" dirty="0">
              <a:cs typeface="Arial" panose="020B0604020202020204" pitchFamily="34" charset="0"/>
            </a:endParaRPr>
          </a:p>
          <a:p>
            <a:pPr lvl="1"/>
            <a:r>
              <a:rPr lang="en-GB" altLang="en-US" dirty="0" smtClean="0">
                <a:cs typeface="Arial" panose="020B0604020202020204" pitchFamily="34" charset="0"/>
              </a:rPr>
              <a:t>Ankle </a:t>
            </a:r>
          </a:p>
          <a:p>
            <a:pPr lvl="2"/>
            <a:r>
              <a:rPr lang="en-GB" altLang="en-US" dirty="0" smtClean="0">
                <a:cs typeface="Arial" panose="020B0604020202020204" pitchFamily="34" charset="0"/>
              </a:rPr>
              <a:t>3.4 – 4.4%</a:t>
            </a:r>
            <a:endParaRPr lang="en-GB" altLang="en-US" sz="3200" dirty="0">
              <a:cs typeface="Arial" panose="020B0604020202020204" pitchFamily="34" charset="0"/>
            </a:endParaRPr>
          </a:p>
          <a:p>
            <a:pPr lvl="2"/>
            <a:r>
              <a:rPr lang="en-GB" altLang="en-US" dirty="0" smtClean="0">
                <a:cs typeface="Arial" panose="020B0604020202020204" pitchFamily="34" charset="0"/>
              </a:rPr>
              <a:t>70% Post Traumatic </a:t>
            </a:r>
          </a:p>
          <a:p>
            <a:pPr marL="344488" lvl="1" indent="0">
              <a:buNone/>
            </a:pPr>
            <a:endParaRPr lang="en-GB" altLang="en-US" dirty="0">
              <a:cs typeface="Arial" panose="020B0604020202020204" pitchFamily="34" charset="0"/>
            </a:endParaRPr>
          </a:p>
          <a:p>
            <a:pPr marL="344488" lvl="1" indent="0">
              <a:buNone/>
            </a:pPr>
            <a:r>
              <a:rPr lang="en-GB" altLang="en-US" b="1" dirty="0" smtClean="0">
                <a:cs typeface="Arial" panose="020B0604020202020204" pitchFamily="34" charset="0"/>
              </a:rPr>
              <a:t>Why</a:t>
            </a:r>
            <a:r>
              <a:rPr lang="en-GB" altLang="en-US" dirty="0" smtClean="0">
                <a:cs typeface="Arial" panose="020B0604020202020204" pitchFamily="34" charset="0"/>
              </a:rPr>
              <a:t> is the ankle spared from primary OA? </a:t>
            </a:r>
          </a:p>
          <a:p>
            <a:pPr marL="344488" lvl="1" indent="0">
              <a:buNone/>
            </a:pPr>
            <a:r>
              <a:rPr lang="en-GB" altLang="en-US" dirty="0" smtClean="0">
                <a:cs typeface="Arial" panose="020B0604020202020204" pitchFamily="34" charset="0"/>
              </a:rPr>
              <a:t>Can the reasons be applied clinically to halt osteoarthritic progression?</a:t>
            </a:r>
          </a:p>
          <a:p>
            <a:pPr marL="344488" lvl="1" indent="0">
              <a:buNone/>
            </a:pPr>
            <a:r>
              <a:rPr lang="en-GB" altLang="en-US" dirty="0" smtClean="0">
                <a:cs typeface="Arial" panose="020B0604020202020204" pitchFamily="34" charset="0"/>
              </a:rPr>
              <a:t> </a:t>
            </a:r>
          </a:p>
          <a:p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904" y="0"/>
            <a:ext cx="5431096" cy="351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904" y="3513325"/>
            <a:ext cx="5431096" cy="283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85648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Knee vs Ankle 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11" y="0"/>
            <a:ext cx="11040577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" y="0"/>
            <a:ext cx="3098800" cy="523220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 smtClean="0">
                <a:cs typeface="+mj-cs"/>
              </a:rPr>
              <a:t>Previous studies</a:t>
            </a:r>
            <a:endParaRPr lang="en-GB" sz="2800" b="1" dirty="0">
              <a:cs typeface="+mj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4784" y="4707467"/>
            <a:ext cx="10972800" cy="6604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8194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974071" cy="996524"/>
          </a:xfrm>
        </p:spPr>
        <p:txBody>
          <a:bodyPr/>
          <a:lstStyle/>
          <a:p>
            <a:r>
              <a:rPr lang="en-GB" dirty="0" smtClean="0"/>
              <a:t>Aims and 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936" y="1494693"/>
            <a:ext cx="12013064" cy="4191000"/>
          </a:xfrm>
        </p:spPr>
        <p:txBody>
          <a:bodyPr/>
          <a:lstStyle/>
          <a:p>
            <a:r>
              <a:rPr lang="en-GB" dirty="0"/>
              <a:t>Compare human knee and ankle responses to cytokines (</a:t>
            </a:r>
            <a:r>
              <a:rPr lang="en-GB" dirty="0" smtClean="0"/>
              <a:t>IL-1α, </a:t>
            </a:r>
            <a:r>
              <a:rPr lang="en-GB" dirty="0" err="1"/>
              <a:t>oncostatin</a:t>
            </a:r>
            <a:r>
              <a:rPr lang="en-GB" dirty="0"/>
              <a:t> M [OSM</a:t>
            </a:r>
            <a:r>
              <a:rPr lang="en-GB" dirty="0" smtClean="0"/>
              <a:t>], TNF-</a:t>
            </a:r>
            <a:r>
              <a:rPr lang="en-GB" dirty="0"/>
              <a:t>α</a:t>
            </a:r>
            <a:r>
              <a:rPr lang="en-GB" dirty="0" smtClean="0"/>
              <a:t>)</a:t>
            </a:r>
          </a:p>
          <a:p>
            <a:r>
              <a:rPr lang="en-GB" dirty="0" smtClean="0"/>
              <a:t>Explants from human </a:t>
            </a:r>
            <a:r>
              <a:rPr lang="en-GB" dirty="0" err="1" smtClean="0"/>
              <a:t>talar</a:t>
            </a:r>
            <a:r>
              <a:rPr lang="en-GB" dirty="0" smtClean="0"/>
              <a:t> </a:t>
            </a:r>
            <a:r>
              <a:rPr lang="en-GB" dirty="0"/>
              <a:t>domes (n=12) and </a:t>
            </a:r>
            <a:r>
              <a:rPr lang="en-GB" dirty="0" smtClean="0"/>
              <a:t>femoral </a:t>
            </a:r>
            <a:r>
              <a:rPr lang="en-GB" dirty="0"/>
              <a:t>condyles (n=7) </a:t>
            </a:r>
            <a:endParaRPr lang="en-GB" dirty="0" smtClean="0"/>
          </a:p>
          <a:p>
            <a:r>
              <a:rPr lang="en-GB" dirty="0"/>
              <a:t>Explants </a:t>
            </a:r>
            <a:r>
              <a:rPr lang="en-GB" dirty="0" smtClean="0"/>
              <a:t>cultured </a:t>
            </a:r>
            <a:r>
              <a:rPr lang="en-GB" dirty="0"/>
              <a:t>in the presence or absence of </a:t>
            </a:r>
            <a:r>
              <a:rPr lang="en-GB" dirty="0" smtClean="0"/>
              <a:t>either</a:t>
            </a:r>
          </a:p>
          <a:p>
            <a:pPr lvl="1"/>
            <a:r>
              <a:rPr lang="en-GB" dirty="0" smtClean="0"/>
              <a:t>high </a:t>
            </a:r>
            <a:r>
              <a:rPr lang="en-GB" dirty="0"/>
              <a:t>concentration cytokines (100ng/ml TNFα, 10ng/ml OSM, 5ng/ml </a:t>
            </a:r>
            <a:r>
              <a:rPr lang="en-GB" dirty="0" smtClean="0"/>
              <a:t>IL-1α)</a:t>
            </a:r>
          </a:p>
          <a:p>
            <a:pPr lvl="1"/>
            <a:r>
              <a:rPr lang="en-GB" dirty="0" smtClean="0"/>
              <a:t>low </a:t>
            </a:r>
            <a:r>
              <a:rPr lang="en-GB" dirty="0"/>
              <a:t>concentration cytokines (2ng/ml TNFα, 0.2ng/ml OSM, 0.1ng/ml IL-1α</a:t>
            </a:r>
            <a:r>
              <a:rPr lang="en-GB" dirty="0" smtClean="0"/>
              <a:t>).</a:t>
            </a:r>
          </a:p>
          <a:p>
            <a:r>
              <a:rPr lang="en-GB" dirty="0" smtClean="0"/>
              <a:t>Media </a:t>
            </a:r>
            <a:r>
              <a:rPr lang="en-GB" dirty="0"/>
              <a:t>was analysed up to 28 </a:t>
            </a:r>
            <a:r>
              <a:rPr lang="en-GB" dirty="0" smtClean="0"/>
              <a:t>days</a:t>
            </a:r>
            <a:r>
              <a:rPr lang="en-GB" dirty="0"/>
              <a:t> </a:t>
            </a:r>
            <a:r>
              <a:rPr lang="en-GB" dirty="0" smtClean="0"/>
              <a:t>for markers of cartilage degradation (proteoglycan loss) and inflammation (NO, PGE</a:t>
            </a:r>
            <a:r>
              <a:rPr lang="en-GB" baseline="-25000" dirty="0" smtClean="0"/>
              <a:t>2</a:t>
            </a:r>
            <a:r>
              <a:rPr lang="en-GB" dirty="0" smtClean="0"/>
              <a:t>)</a:t>
            </a:r>
          </a:p>
          <a:p>
            <a:r>
              <a:rPr lang="en-GB" dirty="0" smtClean="0"/>
              <a:t>Assessing differential gene expression by Next Generation Sequencing of mRNA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50687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974071" cy="996524"/>
          </a:xfrm>
        </p:spPr>
        <p:txBody>
          <a:bodyPr/>
          <a:lstStyle/>
          <a:p>
            <a:r>
              <a:rPr lang="en-GB" dirty="0" smtClean="0"/>
              <a:t>Results: Proteoglycan loss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422309" y="5319099"/>
            <a:ext cx="451104" cy="37795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6255848" y="5995078"/>
            <a:ext cx="451104" cy="37795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9153456" y="2233845"/>
            <a:ext cx="11684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 smtClean="0"/>
              <a:t>* p</a:t>
            </a:r>
            <a:r>
              <a:rPr lang="en-GB" sz="1400" dirty="0"/>
              <a:t>&lt;</a:t>
            </a:r>
            <a:r>
              <a:rPr lang="en-GB" sz="1400" dirty="0" smtClean="0"/>
              <a:t>0.05 </a:t>
            </a:r>
            <a:endParaRPr lang="en-GB" sz="1400" dirty="0"/>
          </a:p>
        </p:txBody>
      </p:sp>
      <p:sp>
        <p:nvSpPr>
          <p:cNvPr id="20" name="Oval 19"/>
          <p:cNvSpPr/>
          <p:nvPr/>
        </p:nvSpPr>
        <p:spPr>
          <a:xfrm rot="19001884">
            <a:off x="4689737" y="4609783"/>
            <a:ext cx="1178966" cy="5608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 rot="19001884">
            <a:off x="7212805" y="4609785"/>
            <a:ext cx="1178966" cy="5608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036" y="624419"/>
            <a:ext cx="7340600" cy="5981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3" y="2346657"/>
            <a:ext cx="11938000" cy="23733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460885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709"/>
            <a:ext cx="10974071" cy="1066800"/>
          </a:xfrm>
        </p:spPr>
        <p:txBody>
          <a:bodyPr/>
          <a:lstStyle/>
          <a:p>
            <a:r>
              <a:rPr lang="en-GB" dirty="0" smtClean="0"/>
              <a:t>Results: Nitric Oxide (NO) release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4" r="9310" b="23311"/>
          <a:stretch/>
        </p:blipFill>
        <p:spPr bwMode="auto">
          <a:xfrm>
            <a:off x="2844800" y="549109"/>
            <a:ext cx="7416800" cy="608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962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5" y="30611"/>
            <a:ext cx="10974071" cy="1066800"/>
          </a:xfrm>
        </p:spPr>
        <p:txBody>
          <a:bodyPr/>
          <a:lstStyle/>
          <a:p>
            <a:r>
              <a:rPr lang="en-GB" dirty="0" smtClean="0"/>
              <a:t>Results: Prostaglandin E2 (PGE2) release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2" t="7757" r="9753" b="21802"/>
          <a:stretch/>
        </p:blipFill>
        <p:spPr bwMode="auto">
          <a:xfrm>
            <a:off x="2523067" y="1097411"/>
            <a:ext cx="7605749" cy="558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4413504" y="5992368"/>
            <a:ext cx="451104" cy="37795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983139" y="6066139"/>
            <a:ext cx="451104" cy="37795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960416" y="2596896"/>
            <a:ext cx="11684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 smtClean="0"/>
              <a:t>* p</a:t>
            </a:r>
            <a:r>
              <a:rPr lang="en-GB" sz="1400" dirty="0"/>
              <a:t>&lt;</a:t>
            </a:r>
            <a:r>
              <a:rPr lang="en-GB" sz="1400" dirty="0" smtClean="0"/>
              <a:t>0.05 </a:t>
            </a:r>
            <a:br>
              <a:rPr lang="en-GB" sz="1400" dirty="0" smtClean="0"/>
            </a:br>
            <a:r>
              <a:rPr lang="en-GB" sz="1400" dirty="0" smtClean="0"/>
              <a:t>*</a:t>
            </a:r>
            <a:r>
              <a:rPr lang="en-GB" sz="1400" dirty="0"/>
              <a:t>* p&lt;0.01 </a:t>
            </a:r>
            <a:endParaRPr lang="en-GB" sz="1400" dirty="0" smtClean="0"/>
          </a:p>
        </p:txBody>
      </p:sp>
    </p:spTree>
    <p:extLst>
      <p:ext uri="{BB962C8B-B14F-4D97-AF65-F5344CB8AC3E}">
        <p14:creationId xmlns:p14="http://schemas.microsoft.com/office/powerpoint/2010/main" val="10708634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214"/>
            <a:ext cx="10972800" cy="854075"/>
          </a:xfrm>
        </p:spPr>
        <p:txBody>
          <a:bodyPr/>
          <a:lstStyle/>
          <a:p>
            <a:r>
              <a:rPr lang="en-GB" dirty="0" smtClean="0"/>
              <a:t>ANOVA Statistical Analysis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71581" y="818624"/>
            <a:ext cx="4651886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 smtClean="0"/>
              <a:t>Prostaglandin E2 release</a:t>
            </a:r>
            <a:endParaRPr lang="en-GB" sz="2800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" t="78644" r="663" b="871"/>
          <a:stretch/>
        </p:blipFill>
        <p:spPr bwMode="auto">
          <a:xfrm>
            <a:off x="948267" y="1425310"/>
            <a:ext cx="9872133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71581" y="2322775"/>
            <a:ext cx="9596422" cy="33866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8733" y="3134376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9533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214"/>
            <a:ext cx="10972800" cy="854075"/>
          </a:xfrm>
        </p:spPr>
        <p:txBody>
          <a:bodyPr/>
          <a:lstStyle/>
          <a:p>
            <a:r>
              <a:rPr lang="en-GB" dirty="0" smtClean="0"/>
              <a:t>ANOVA Statistical Analysis</a:t>
            </a:r>
            <a:endParaRPr lang="en-GB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" t="76987" r="571" b="1449"/>
          <a:stretch/>
        </p:blipFill>
        <p:spPr bwMode="auto">
          <a:xfrm>
            <a:off x="1003846" y="1270002"/>
            <a:ext cx="9828708" cy="1710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93289" y="707094"/>
            <a:ext cx="39020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 smtClean="0"/>
              <a:t>Nitric oxide release</a:t>
            </a:r>
            <a:endParaRPr lang="en-GB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1071581" y="2302936"/>
            <a:ext cx="9596422" cy="33866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6313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8" y="41808"/>
            <a:ext cx="10972800" cy="854075"/>
          </a:xfrm>
        </p:spPr>
        <p:txBody>
          <a:bodyPr/>
          <a:lstStyle/>
          <a:p>
            <a:r>
              <a:rPr lang="en-GB" dirty="0" smtClean="0"/>
              <a:t>ANOVA Statistical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33" y="3811713"/>
            <a:ext cx="10972800" cy="2354136"/>
          </a:xfrm>
        </p:spPr>
        <p:txBody>
          <a:bodyPr/>
          <a:lstStyle/>
          <a:p>
            <a:r>
              <a:rPr lang="en-GB" sz="3200" dirty="0" smtClean="0"/>
              <a:t>Is this truly representative?</a:t>
            </a:r>
          </a:p>
          <a:p>
            <a:r>
              <a:rPr lang="en-GB" sz="3200" dirty="0" smtClean="0"/>
              <a:t>Responders and non-responders (each patient is unique!)</a:t>
            </a:r>
          </a:p>
          <a:p>
            <a:r>
              <a:rPr lang="en-GB" sz="3200" dirty="0" smtClean="0"/>
              <a:t>Some of the methodology could be improved</a:t>
            </a:r>
            <a:endParaRPr lang="en-GB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" t="79243" b="638"/>
          <a:stretch/>
        </p:blipFill>
        <p:spPr bwMode="auto">
          <a:xfrm>
            <a:off x="546646" y="2048935"/>
            <a:ext cx="9828708" cy="1699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4381" y="1462092"/>
            <a:ext cx="3923756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b="1" dirty="0" smtClean="0"/>
              <a:t>Proteoglycan loss</a:t>
            </a:r>
            <a:endParaRPr lang="en-GB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631311" y="3014135"/>
            <a:ext cx="9596422" cy="33866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131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Proteoglycan loss and NO release non-significance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 smtClean="0"/>
              <a:t>To improve the methodology</a:t>
            </a:r>
          </a:p>
          <a:p>
            <a:pPr lvl="1"/>
            <a:r>
              <a:rPr lang="en-GB" sz="3600" dirty="0" smtClean="0"/>
              <a:t>Match most joints</a:t>
            </a:r>
          </a:p>
          <a:p>
            <a:pPr lvl="1"/>
            <a:r>
              <a:rPr lang="en-GB" sz="3600" dirty="0" smtClean="0"/>
              <a:t>Obtain knee AND ankles from diabetic patients</a:t>
            </a:r>
          </a:p>
          <a:p>
            <a:r>
              <a:rPr lang="en-GB" sz="3600" dirty="0" smtClean="0"/>
              <a:t>Display the data individually</a:t>
            </a:r>
          </a:p>
          <a:p>
            <a:pPr lvl="1"/>
            <a:r>
              <a:rPr lang="en-GB" sz="3600" dirty="0" smtClean="0"/>
              <a:t>To highlight responders and non-responders</a:t>
            </a:r>
          </a:p>
          <a:p>
            <a:r>
              <a:rPr lang="en-GB" sz="3600" i="1" dirty="0" smtClean="0"/>
              <a:t>n</a:t>
            </a:r>
            <a:r>
              <a:rPr lang="en-GB" sz="3600" dirty="0" smtClean="0"/>
              <a:t>=4 </a:t>
            </a:r>
            <a:r>
              <a:rPr lang="en-GB" sz="3600" dirty="0" smtClean="0"/>
              <a:t>at the moment (3 matched, </a:t>
            </a:r>
            <a:r>
              <a:rPr lang="en-GB" sz="3600" dirty="0" smtClean="0"/>
              <a:t>1 </a:t>
            </a:r>
            <a:r>
              <a:rPr lang="en-GB" sz="3600" dirty="0" smtClean="0"/>
              <a:t>unmatched)</a:t>
            </a:r>
          </a:p>
        </p:txBody>
      </p:sp>
    </p:spTree>
    <p:extLst>
      <p:ext uri="{BB962C8B-B14F-4D97-AF65-F5344CB8AC3E}">
        <p14:creationId xmlns:p14="http://schemas.microsoft.com/office/powerpoint/2010/main" val="20516993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972800" cy="854075"/>
          </a:xfrm>
        </p:spPr>
        <p:txBody>
          <a:bodyPr/>
          <a:lstStyle/>
          <a:p>
            <a:r>
              <a:rPr lang="en-GB" dirty="0" smtClean="0"/>
              <a:t>Results so far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27037"/>
            <a:ext cx="10972800" cy="4897436"/>
          </a:xfrm>
        </p:spPr>
        <p:txBody>
          <a:bodyPr/>
          <a:lstStyle/>
          <a:p>
            <a:r>
              <a:rPr lang="en-GB" dirty="0" smtClean="0"/>
              <a:t>2 matched pairs and 1 unmatched pair reacted as previously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422309" y="5759365"/>
            <a:ext cx="451104" cy="37795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6255848" y="6435344"/>
            <a:ext cx="451104" cy="37795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 rot="19001884">
            <a:off x="4689737" y="5050049"/>
            <a:ext cx="1178966" cy="5608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 rot="19001884">
            <a:off x="7212805" y="5050051"/>
            <a:ext cx="1178966" cy="5608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169" y="1117598"/>
            <a:ext cx="7340600" cy="586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747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 so far: 1 unresponsive matched pair</a:t>
            </a:r>
            <a:endParaRPr lang="en-GB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3850727"/>
              </p:ext>
            </p:extLst>
          </p:nvPr>
        </p:nvGraphicFramePr>
        <p:xfrm>
          <a:off x="0" y="1183216"/>
          <a:ext cx="12191999" cy="5674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3609510" y="5702469"/>
            <a:ext cx="451104" cy="37795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9253044" y="6293782"/>
            <a:ext cx="451104" cy="37795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1075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Results: Next Generation Sequencing</a:t>
            </a:r>
            <a:br>
              <a:rPr lang="en-GB" dirty="0" smtClean="0"/>
            </a:br>
            <a:r>
              <a:rPr lang="en-GB" dirty="0" smtClean="0"/>
              <a:t>Do </a:t>
            </a:r>
            <a:r>
              <a:rPr lang="en-GB" dirty="0"/>
              <a:t>the chondrocytes express different genes?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33" y="1625601"/>
            <a:ext cx="11319934" cy="3979334"/>
          </a:xfrm>
        </p:spPr>
        <p:txBody>
          <a:bodyPr/>
          <a:lstStyle/>
          <a:p>
            <a:r>
              <a:rPr lang="en-GB" dirty="0"/>
              <a:t>&gt;800 Differential genes expressed </a:t>
            </a:r>
            <a:r>
              <a:rPr lang="en-GB" dirty="0" err="1"/>
              <a:t>adj</a:t>
            </a:r>
            <a:r>
              <a:rPr lang="en-GB" dirty="0"/>
              <a:t> </a:t>
            </a:r>
            <a:r>
              <a:rPr lang="en-GB" dirty="0" smtClean="0"/>
              <a:t>p&lt;0.05</a:t>
            </a:r>
          </a:p>
          <a:p>
            <a:r>
              <a:rPr lang="en-GB" dirty="0" smtClean="0"/>
              <a:t>Ankle expresses 3 times LESS glutamate receptor subunits</a:t>
            </a:r>
          </a:p>
          <a:p>
            <a:pPr lvl="1"/>
            <a:r>
              <a:rPr lang="en-GB" sz="2400" dirty="0" smtClean="0"/>
              <a:t>Play </a:t>
            </a:r>
            <a:r>
              <a:rPr lang="en-GB" sz="2400" dirty="0"/>
              <a:t>a </a:t>
            </a:r>
            <a:r>
              <a:rPr lang="en-GB" sz="2400" dirty="0" smtClean="0"/>
              <a:t>role </a:t>
            </a:r>
            <a:r>
              <a:rPr lang="en-GB" sz="2400" dirty="0"/>
              <a:t>in the inflammatory process </a:t>
            </a:r>
            <a:r>
              <a:rPr lang="en-GB" sz="2400" dirty="0" smtClean="0"/>
              <a:t>particularly </a:t>
            </a:r>
            <a:r>
              <a:rPr lang="en-GB" sz="2400" dirty="0"/>
              <a:t>following exposure to </a:t>
            </a:r>
            <a:r>
              <a:rPr lang="en-GB" sz="2400" dirty="0" smtClean="0"/>
              <a:t>IL-1</a:t>
            </a:r>
          </a:p>
          <a:p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39931"/>
          <a:stretch/>
        </p:blipFill>
        <p:spPr>
          <a:xfrm>
            <a:off x="0" y="3928529"/>
            <a:ext cx="12192000" cy="29294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32" y="2490155"/>
            <a:ext cx="11954935" cy="18776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783655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936" y="64477"/>
            <a:ext cx="10974071" cy="1066800"/>
          </a:xfrm>
        </p:spPr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936" y="1494693"/>
            <a:ext cx="10289680" cy="4191000"/>
          </a:xfrm>
        </p:spPr>
        <p:txBody>
          <a:bodyPr/>
          <a:lstStyle/>
          <a:p>
            <a:r>
              <a:rPr lang="en-GB" dirty="0" smtClean="0"/>
              <a:t>Ankle cartilage is less responsive with regards to:</a:t>
            </a:r>
          </a:p>
          <a:p>
            <a:pPr lvl="1"/>
            <a:r>
              <a:rPr lang="en-GB" dirty="0" smtClean="0"/>
              <a:t>Proteoglycan loss</a:t>
            </a:r>
          </a:p>
          <a:p>
            <a:pPr lvl="1"/>
            <a:r>
              <a:rPr lang="en-GB" dirty="0"/>
              <a:t>Prostaglandin E</a:t>
            </a:r>
            <a:r>
              <a:rPr lang="en-GB" baseline="-25000" dirty="0"/>
              <a:t>2</a:t>
            </a:r>
            <a:r>
              <a:rPr lang="en-GB" dirty="0"/>
              <a:t> release</a:t>
            </a:r>
          </a:p>
          <a:p>
            <a:r>
              <a:rPr lang="en-GB" dirty="0" smtClean="0"/>
              <a:t>No significant differences with regards to:</a:t>
            </a:r>
          </a:p>
          <a:p>
            <a:pPr lvl="1"/>
            <a:r>
              <a:rPr lang="en-GB" dirty="0"/>
              <a:t>Nitric oxide release</a:t>
            </a:r>
          </a:p>
          <a:p>
            <a:r>
              <a:rPr lang="en-GB" dirty="0" smtClean="0"/>
              <a:t>There is differential gene expression</a:t>
            </a:r>
          </a:p>
          <a:p>
            <a:r>
              <a:rPr lang="en-GB" dirty="0" smtClean="0"/>
              <a:t>Could be a reason for reduced osteoarthritic incidence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5182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783" y="414340"/>
            <a:ext cx="11360149" cy="713728"/>
          </a:xfrm>
        </p:spPr>
        <p:txBody>
          <a:bodyPr/>
          <a:lstStyle/>
          <a:p>
            <a:r>
              <a:rPr lang="en-GB" dirty="0" smtClean="0"/>
              <a:t>How can this research lead to a therapy?</a:t>
            </a:r>
            <a:br>
              <a:rPr lang="en-GB" dirty="0" smtClean="0"/>
            </a:br>
            <a:r>
              <a:rPr lang="en-GB"/>
              <a:t/>
            </a:r>
            <a:br>
              <a:rPr lang="en-GB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01935"/>
            <a:ext cx="12192000" cy="32101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8800" y="2015067"/>
            <a:ext cx="11396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GB" sz="2400" dirty="0" smtClean="0"/>
              <a:t>Fewer cytokine receptors?</a:t>
            </a:r>
          </a:p>
          <a:p>
            <a:pPr marL="342900" indent="-342900">
              <a:buFont typeface="Arial" charset="0"/>
              <a:buChar char="•"/>
            </a:pPr>
            <a:r>
              <a:rPr lang="en-GB" sz="2400" dirty="0" smtClean="0"/>
              <a:t>More cytokine inhibitors?</a:t>
            </a:r>
          </a:p>
          <a:p>
            <a:pPr marL="342900" indent="-342900">
              <a:buFont typeface="Arial" charset="0"/>
              <a:buChar char="•"/>
            </a:pPr>
            <a:r>
              <a:rPr lang="en-GB" sz="2400" dirty="0" smtClean="0"/>
              <a:t>Different receptor isoforms?</a:t>
            </a:r>
          </a:p>
          <a:p>
            <a:pPr marL="342900" indent="-342900">
              <a:buFont typeface="Arial" charset="0"/>
              <a:buChar char="•"/>
            </a:pPr>
            <a:r>
              <a:rPr lang="en-GB" sz="2400" dirty="0" smtClean="0"/>
              <a:t>Different pathways altogether?</a:t>
            </a:r>
            <a:endParaRPr lang="en-GB" sz="24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302000" y="4756664"/>
            <a:ext cx="846667" cy="7958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302000" y="4729328"/>
            <a:ext cx="846667" cy="82320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999066" y="4345063"/>
            <a:ext cx="846667" cy="7958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999066" y="4317727"/>
            <a:ext cx="846667" cy="82320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907867" y="4756664"/>
            <a:ext cx="846667" cy="7958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907867" y="4729328"/>
            <a:ext cx="846667" cy="82320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278533" y="4372399"/>
            <a:ext cx="846667" cy="7958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10278533" y="4345063"/>
            <a:ext cx="846667" cy="82320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4368800" y="6434667"/>
            <a:ext cx="1947333" cy="37739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558800" y="1286933"/>
            <a:ext cx="11396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kern="0" dirty="0">
                <a:solidFill>
                  <a:srgbClr val="757477"/>
                </a:solidFill>
              </a:rPr>
              <a:t>1. Identifying signalling pathways to research further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28917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783" y="414340"/>
            <a:ext cx="11360149" cy="1634594"/>
          </a:xfrm>
        </p:spPr>
        <p:txBody>
          <a:bodyPr/>
          <a:lstStyle/>
          <a:p>
            <a:r>
              <a:rPr lang="en-GB" dirty="0" smtClean="0"/>
              <a:t>How can this research lead to a therapy?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2</a:t>
            </a:r>
            <a:r>
              <a:rPr lang="en-GB" dirty="0" smtClean="0"/>
              <a:t>. Identifying targets for gene-based therapies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8750" y="2146300"/>
            <a:ext cx="6286500" cy="4711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7406" y="2997201"/>
            <a:ext cx="12192000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i="1" dirty="0"/>
              <a:t>"</a:t>
            </a:r>
            <a:r>
              <a:rPr lang="en-GB" sz="3200" i="1" dirty="0" smtClean="0"/>
              <a:t>We found that first-generation adenovirus can be implanted into rabbit cartilage</a:t>
            </a:r>
            <a:r>
              <a:rPr lang="mr-IN" sz="3200" i="1" dirty="0" smtClean="0"/>
              <a:t>…</a:t>
            </a:r>
            <a:r>
              <a:rPr lang="en-GB" sz="3200" i="1" dirty="0" smtClean="0"/>
              <a:t> </a:t>
            </a:r>
            <a:r>
              <a:rPr lang="en-GB" sz="3200" i="1" dirty="0"/>
              <a:t>and </a:t>
            </a:r>
            <a:r>
              <a:rPr lang="en-GB" sz="3200" i="1" dirty="0" smtClean="0"/>
              <a:t>that the </a:t>
            </a:r>
            <a:r>
              <a:rPr lang="en-GB" sz="3200" i="1" dirty="0"/>
              <a:t>matrix formed </a:t>
            </a:r>
            <a:r>
              <a:rPr lang="en-GB" sz="3200" i="1" dirty="0" smtClean="0"/>
              <a:t>is </a:t>
            </a:r>
            <a:r>
              <a:rPr lang="en-GB" sz="3200" i="1" dirty="0"/>
              <a:t>completely natural, native to the host and </a:t>
            </a:r>
            <a:r>
              <a:rPr lang="en-GB" sz="3200" i="1" dirty="0" smtClean="0"/>
              <a:t>a fundamental </a:t>
            </a:r>
            <a:r>
              <a:rPr lang="en-GB" sz="3200" i="1" dirty="0"/>
              <a:t>platform on which healing and repair </a:t>
            </a:r>
            <a:r>
              <a:rPr lang="en-GB" sz="3200" i="1" dirty="0" smtClean="0"/>
              <a:t>is </a:t>
            </a:r>
            <a:r>
              <a:rPr lang="en-GB" sz="3200" i="1" dirty="0"/>
              <a:t>based</a:t>
            </a:r>
            <a:r>
              <a:rPr lang="en-GB" sz="3200" i="1" dirty="0" smtClean="0"/>
              <a:t>.”</a:t>
            </a:r>
          </a:p>
          <a:p>
            <a:endParaRPr lang="en-GB" sz="3200" i="1" dirty="0" smtClean="0"/>
          </a:p>
          <a:p>
            <a:r>
              <a:rPr lang="en-US" sz="1600" dirty="0" smtClean="0"/>
              <a:t>Gene </a:t>
            </a:r>
            <a:r>
              <a:rPr lang="en-US" sz="1600" dirty="0"/>
              <a:t>Therapy (2004) 11, 133–141</a:t>
            </a:r>
            <a:br>
              <a:rPr lang="en-US" sz="1600" dirty="0"/>
            </a:br>
            <a:r>
              <a:rPr lang="en-US" sz="1600" dirty="0" smtClean="0"/>
              <a:t>Nature </a:t>
            </a:r>
            <a:r>
              <a:rPr lang="en-US" sz="1600" dirty="0"/>
              <a:t>Publishing Group </a:t>
            </a:r>
          </a:p>
        </p:txBody>
      </p:sp>
    </p:spTree>
    <p:extLst>
      <p:ext uri="{BB962C8B-B14F-4D97-AF65-F5344CB8AC3E}">
        <p14:creationId xmlns:p14="http://schemas.microsoft.com/office/powerpoint/2010/main" val="9770232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Limitations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33" y="1639888"/>
            <a:ext cx="11878734" cy="4525962"/>
          </a:xfrm>
        </p:spPr>
        <p:txBody>
          <a:bodyPr/>
          <a:lstStyle/>
          <a:p>
            <a:r>
              <a:rPr lang="en-GB" sz="3600" dirty="0" smtClean="0"/>
              <a:t>Sourcing for first set of culture results</a:t>
            </a:r>
          </a:p>
          <a:p>
            <a:r>
              <a:rPr lang="en-GB" sz="3600" dirty="0" smtClean="0"/>
              <a:t>Cartilage not loaded</a:t>
            </a:r>
          </a:p>
          <a:p>
            <a:r>
              <a:rPr lang="en-GB" sz="3600" dirty="0" smtClean="0"/>
              <a:t>Sample size still small at this point </a:t>
            </a:r>
            <a:r>
              <a:rPr lang="mr-IN" sz="3600" dirty="0" smtClean="0"/>
              <a:t>–</a:t>
            </a:r>
            <a:r>
              <a:rPr lang="en-GB" sz="3600" dirty="0" smtClean="0"/>
              <a:t> difficult to obtain</a:t>
            </a:r>
          </a:p>
        </p:txBody>
      </p:sp>
    </p:spTree>
    <p:extLst>
      <p:ext uri="{BB962C8B-B14F-4D97-AF65-F5344CB8AC3E}">
        <p14:creationId xmlns:p14="http://schemas.microsoft.com/office/powerpoint/2010/main" val="3138650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972800" cy="854075"/>
          </a:xfrm>
        </p:spPr>
        <p:txBody>
          <a:bodyPr/>
          <a:lstStyle/>
          <a:p>
            <a:r>
              <a:rPr lang="en-GB" sz="4800" dirty="0" smtClean="0"/>
              <a:t>Thank you. Questions?</a:t>
            </a:r>
            <a:endParaRPr lang="en-GB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8598"/>
          <a:stretch/>
        </p:blipFill>
        <p:spPr>
          <a:xfrm>
            <a:off x="0" y="1015995"/>
            <a:ext cx="12192000" cy="58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0035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757477"/>
      </a:dk1>
      <a:lt1>
        <a:srgbClr val="FFFFFF"/>
      </a:lt1>
      <a:dk2>
        <a:srgbClr val="757477"/>
      </a:dk2>
      <a:lt2>
        <a:srgbClr val="808080"/>
      </a:lt2>
      <a:accent1>
        <a:srgbClr val="EB6E08"/>
      </a:accent1>
      <a:accent2>
        <a:srgbClr val="71AE52"/>
      </a:accent2>
      <a:accent3>
        <a:srgbClr val="FFFFFF"/>
      </a:accent3>
      <a:accent4>
        <a:srgbClr val="636265"/>
      </a:accent4>
      <a:accent5>
        <a:srgbClr val="F3BAAA"/>
      </a:accent5>
      <a:accent6>
        <a:srgbClr val="669D49"/>
      </a:accent6>
      <a:hlink>
        <a:srgbClr val="0092D0"/>
      </a:hlink>
      <a:folHlink>
        <a:srgbClr val="B2B2B2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757477"/>
        </a:dk1>
        <a:lt1>
          <a:srgbClr val="FFFFFF"/>
        </a:lt1>
        <a:dk2>
          <a:srgbClr val="757477"/>
        </a:dk2>
        <a:lt2>
          <a:srgbClr val="808080"/>
        </a:lt2>
        <a:accent1>
          <a:srgbClr val="EB6E08"/>
        </a:accent1>
        <a:accent2>
          <a:srgbClr val="71AE52"/>
        </a:accent2>
        <a:accent3>
          <a:srgbClr val="FFFFFF"/>
        </a:accent3>
        <a:accent4>
          <a:srgbClr val="636265"/>
        </a:accent4>
        <a:accent5>
          <a:srgbClr val="F3BAAA"/>
        </a:accent5>
        <a:accent6>
          <a:srgbClr val="669D49"/>
        </a:accent6>
        <a:hlink>
          <a:srgbClr val="0092D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757477"/>
      </a:dk1>
      <a:lt1>
        <a:srgbClr val="FFFFFF"/>
      </a:lt1>
      <a:dk2>
        <a:srgbClr val="757477"/>
      </a:dk2>
      <a:lt2>
        <a:srgbClr val="808080"/>
      </a:lt2>
      <a:accent1>
        <a:srgbClr val="EB6E08"/>
      </a:accent1>
      <a:accent2>
        <a:srgbClr val="71AE52"/>
      </a:accent2>
      <a:accent3>
        <a:srgbClr val="FFFFFF"/>
      </a:accent3>
      <a:accent4>
        <a:srgbClr val="636265"/>
      </a:accent4>
      <a:accent5>
        <a:srgbClr val="F3BAAA"/>
      </a:accent5>
      <a:accent6>
        <a:srgbClr val="669D49"/>
      </a:accent6>
      <a:hlink>
        <a:srgbClr val="0092D0"/>
      </a:hlink>
      <a:folHlink>
        <a:srgbClr val="B2B2B2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757477"/>
        </a:dk1>
        <a:lt1>
          <a:srgbClr val="FFFFFF"/>
        </a:lt1>
        <a:dk2>
          <a:srgbClr val="757477"/>
        </a:dk2>
        <a:lt2>
          <a:srgbClr val="808080"/>
        </a:lt2>
        <a:accent1>
          <a:srgbClr val="EB6E08"/>
        </a:accent1>
        <a:accent2>
          <a:srgbClr val="71AE52"/>
        </a:accent2>
        <a:accent3>
          <a:srgbClr val="FFFFFF"/>
        </a:accent3>
        <a:accent4>
          <a:srgbClr val="636265"/>
        </a:accent4>
        <a:accent5>
          <a:srgbClr val="F3BAAA"/>
        </a:accent5>
        <a:accent6>
          <a:srgbClr val="669D49"/>
        </a:accent6>
        <a:hlink>
          <a:srgbClr val="0092D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757477"/>
    </a:dk1>
    <a:lt1>
      <a:srgbClr val="FFFFFF"/>
    </a:lt1>
    <a:dk2>
      <a:srgbClr val="757477"/>
    </a:dk2>
    <a:lt2>
      <a:srgbClr val="808080"/>
    </a:lt2>
    <a:accent1>
      <a:srgbClr val="EB6E08"/>
    </a:accent1>
    <a:accent2>
      <a:srgbClr val="333399"/>
    </a:accent2>
    <a:accent3>
      <a:srgbClr val="FFFFFF"/>
    </a:accent3>
    <a:accent4>
      <a:srgbClr val="636265"/>
    </a:accent4>
    <a:accent5>
      <a:srgbClr val="F3BAAA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Research day presentation 16th june</Template>
  <TotalTime>1697</TotalTime>
  <Words>507</Words>
  <Application>Microsoft Macintosh PowerPoint</Application>
  <PresentationFormat>Widescreen</PresentationFormat>
  <Paragraphs>92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Arial</vt:lpstr>
      <vt:lpstr>Default Design</vt:lpstr>
      <vt:lpstr>1_Default Design</vt:lpstr>
      <vt:lpstr>Ankle cartilage is more resilient to cytokine-induced catabolism than knee cartilage: A potential target for prevention of knee arthritis?</vt:lpstr>
      <vt:lpstr>Background</vt:lpstr>
      <vt:lpstr>Knee vs Ankle </vt:lpstr>
      <vt:lpstr>Aims and Methods</vt:lpstr>
      <vt:lpstr>Results: Proteoglycan loss</vt:lpstr>
      <vt:lpstr>Results: Nitric Oxide (NO) release</vt:lpstr>
      <vt:lpstr>Results: Prostaglandin E2 (PGE2) release</vt:lpstr>
      <vt:lpstr>ANOVA Statistical Analysis</vt:lpstr>
      <vt:lpstr>ANOVA Statistical Analysis</vt:lpstr>
      <vt:lpstr>ANOVA Statistical Analysis</vt:lpstr>
      <vt:lpstr>Proteoglycan loss and NO release non-significance</vt:lpstr>
      <vt:lpstr>Results so far</vt:lpstr>
      <vt:lpstr>Results so far: 1 unresponsive matched pair</vt:lpstr>
      <vt:lpstr>Results: Next Generation Sequencing Do the chondrocytes express different genes?</vt:lpstr>
      <vt:lpstr>Conclusions</vt:lpstr>
      <vt:lpstr>How can this research lead to a therapy?    </vt:lpstr>
      <vt:lpstr>How can this research lead to a therapy?  2. Identifying targets for gene-based therapies  </vt:lpstr>
      <vt:lpstr>Limitations</vt:lpstr>
      <vt:lpstr>Thank you. Questions?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Ankle cartilage is more resilient to cytokine-induced catabolism than knee cartilage: A potential target for prevention of knee arthritis?</dc:title>
  <dc:creator>Ali Abdullah</dc:creator>
  <cp:lastModifiedBy>Ali Abdullah</cp:lastModifiedBy>
  <cp:revision>122</cp:revision>
  <dcterms:created xsi:type="dcterms:W3CDTF">2017-10-15T09:09:27Z</dcterms:created>
  <dcterms:modified xsi:type="dcterms:W3CDTF">2017-11-16T20:39:26Z</dcterms:modified>
</cp:coreProperties>
</file>