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1356"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8B3C982-AEDD-4179-8C15-E79C2E51BC21}" type="datetimeFigureOut">
              <a:rPr lang="ru-RU" smtClean="0"/>
              <a:t>11.08.2021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0E78E51-BAC3-436F-96D1-AFEF7A478A91}" type="slidenum">
              <a:rPr lang="ru-RU" smtClean="0"/>
              <a:t>‹#›</a:t>
            </a:fld>
            <a:endParaRPr lang="ru-RU"/>
          </a:p>
        </p:txBody>
      </p:sp>
    </p:spTree>
    <p:extLst>
      <p:ext uri="{BB962C8B-B14F-4D97-AF65-F5344CB8AC3E}">
        <p14:creationId xmlns:p14="http://schemas.microsoft.com/office/powerpoint/2010/main" val="1704539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8B3C982-AEDD-4179-8C15-E79C2E51BC21}" type="datetimeFigureOut">
              <a:rPr lang="ru-RU" smtClean="0"/>
              <a:t>11.08.2021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0E78E51-BAC3-436F-96D1-AFEF7A478A91}" type="slidenum">
              <a:rPr lang="ru-RU" smtClean="0"/>
              <a:t>‹#›</a:t>
            </a:fld>
            <a:endParaRPr lang="ru-RU"/>
          </a:p>
        </p:txBody>
      </p:sp>
    </p:spTree>
    <p:extLst>
      <p:ext uri="{BB962C8B-B14F-4D97-AF65-F5344CB8AC3E}">
        <p14:creationId xmlns:p14="http://schemas.microsoft.com/office/powerpoint/2010/main" val="3827885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8B3C982-AEDD-4179-8C15-E79C2E51BC21}" type="datetimeFigureOut">
              <a:rPr lang="ru-RU" smtClean="0"/>
              <a:t>11.08.2021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0E78E51-BAC3-436F-96D1-AFEF7A478A91}" type="slidenum">
              <a:rPr lang="ru-RU" smtClean="0"/>
              <a:t>‹#›</a:t>
            </a:fld>
            <a:endParaRPr lang="ru-RU"/>
          </a:p>
        </p:txBody>
      </p:sp>
    </p:spTree>
    <p:extLst>
      <p:ext uri="{BB962C8B-B14F-4D97-AF65-F5344CB8AC3E}">
        <p14:creationId xmlns:p14="http://schemas.microsoft.com/office/powerpoint/2010/main" val="1111242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8B3C982-AEDD-4179-8C15-E79C2E51BC21}" type="datetimeFigureOut">
              <a:rPr lang="ru-RU" smtClean="0"/>
              <a:t>11.08.2021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0E78E51-BAC3-436F-96D1-AFEF7A478A91}" type="slidenum">
              <a:rPr lang="ru-RU" smtClean="0"/>
              <a:t>‹#›</a:t>
            </a:fld>
            <a:endParaRPr lang="ru-RU"/>
          </a:p>
        </p:txBody>
      </p:sp>
    </p:spTree>
    <p:extLst>
      <p:ext uri="{BB962C8B-B14F-4D97-AF65-F5344CB8AC3E}">
        <p14:creationId xmlns:p14="http://schemas.microsoft.com/office/powerpoint/2010/main" val="3250824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C8B3C982-AEDD-4179-8C15-E79C2E51BC21}" type="datetimeFigureOut">
              <a:rPr lang="ru-RU" smtClean="0"/>
              <a:t>11.08.2021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0E78E51-BAC3-436F-96D1-AFEF7A478A91}" type="slidenum">
              <a:rPr lang="ru-RU" smtClean="0"/>
              <a:t>‹#›</a:t>
            </a:fld>
            <a:endParaRPr lang="ru-RU"/>
          </a:p>
        </p:txBody>
      </p:sp>
    </p:spTree>
    <p:extLst>
      <p:ext uri="{BB962C8B-B14F-4D97-AF65-F5344CB8AC3E}">
        <p14:creationId xmlns:p14="http://schemas.microsoft.com/office/powerpoint/2010/main" val="2630751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8B3C982-AEDD-4179-8C15-E79C2E51BC21}" type="datetimeFigureOut">
              <a:rPr lang="ru-RU" smtClean="0"/>
              <a:t>11.08.2021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0E78E51-BAC3-436F-96D1-AFEF7A478A91}" type="slidenum">
              <a:rPr lang="ru-RU" smtClean="0"/>
              <a:t>‹#›</a:t>
            </a:fld>
            <a:endParaRPr lang="ru-RU"/>
          </a:p>
        </p:txBody>
      </p:sp>
    </p:spTree>
    <p:extLst>
      <p:ext uri="{BB962C8B-B14F-4D97-AF65-F5344CB8AC3E}">
        <p14:creationId xmlns:p14="http://schemas.microsoft.com/office/powerpoint/2010/main" val="3176384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8B3C982-AEDD-4179-8C15-E79C2E51BC21}" type="datetimeFigureOut">
              <a:rPr lang="ru-RU" smtClean="0"/>
              <a:t>11.08.2021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0E78E51-BAC3-436F-96D1-AFEF7A478A91}" type="slidenum">
              <a:rPr lang="ru-RU" smtClean="0"/>
              <a:t>‹#›</a:t>
            </a:fld>
            <a:endParaRPr lang="ru-RU"/>
          </a:p>
        </p:txBody>
      </p:sp>
    </p:spTree>
    <p:extLst>
      <p:ext uri="{BB962C8B-B14F-4D97-AF65-F5344CB8AC3E}">
        <p14:creationId xmlns:p14="http://schemas.microsoft.com/office/powerpoint/2010/main" val="3997304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8B3C982-AEDD-4179-8C15-E79C2E51BC21}" type="datetimeFigureOut">
              <a:rPr lang="ru-RU" smtClean="0"/>
              <a:t>11.08.2021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0E78E51-BAC3-436F-96D1-AFEF7A478A91}" type="slidenum">
              <a:rPr lang="ru-RU" smtClean="0"/>
              <a:t>‹#›</a:t>
            </a:fld>
            <a:endParaRPr lang="ru-RU"/>
          </a:p>
        </p:txBody>
      </p:sp>
    </p:spTree>
    <p:extLst>
      <p:ext uri="{BB962C8B-B14F-4D97-AF65-F5344CB8AC3E}">
        <p14:creationId xmlns:p14="http://schemas.microsoft.com/office/powerpoint/2010/main" val="628758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8B3C982-AEDD-4179-8C15-E79C2E51BC21}" type="datetimeFigureOut">
              <a:rPr lang="ru-RU" smtClean="0"/>
              <a:t>11.08.2021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0E78E51-BAC3-436F-96D1-AFEF7A478A91}" type="slidenum">
              <a:rPr lang="ru-RU" smtClean="0"/>
              <a:t>‹#›</a:t>
            </a:fld>
            <a:endParaRPr lang="ru-RU"/>
          </a:p>
        </p:txBody>
      </p:sp>
    </p:spTree>
    <p:extLst>
      <p:ext uri="{BB962C8B-B14F-4D97-AF65-F5344CB8AC3E}">
        <p14:creationId xmlns:p14="http://schemas.microsoft.com/office/powerpoint/2010/main" val="2146495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8B3C982-AEDD-4179-8C15-E79C2E51BC21}" type="datetimeFigureOut">
              <a:rPr lang="ru-RU" smtClean="0"/>
              <a:t>11.08.2021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0E78E51-BAC3-436F-96D1-AFEF7A478A91}" type="slidenum">
              <a:rPr lang="ru-RU" smtClean="0"/>
              <a:t>‹#›</a:t>
            </a:fld>
            <a:endParaRPr lang="ru-RU"/>
          </a:p>
        </p:txBody>
      </p:sp>
    </p:spTree>
    <p:extLst>
      <p:ext uri="{BB962C8B-B14F-4D97-AF65-F5344CB8AC3E}">
        <p14:creationId xmlns:p14="http://schemas.microsoft.com/office/powerpoint/2010/main" val="3956368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8B3C982-AEDD-4179-8C15-E79C2E51BC21}" type="datetimeFigureOut">
              <a:rPr lang="ru-RU" smtClean="0"/>
              <a:t>11.08.2021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0E78E51-BAC3-436F-96D1-AFEF7A478A91}" type="slidenum">
              <a:rPr lang="ru-RU" smtClean="0"/>
              <a:t>‹#›</a:t>
            </a:fld>
            <a:endParaRPr lang="ru-RU"/>
          </a:p>
        </p:txBody>
      </p:sp>
    </p:spTree>
    <p:extLst>
      <p:ext uri="{BB962C8B-B14F-4D97-AF65-F5344CB8AC3E}">
        <p14:creationId xmlns:p14="http://schemas.microsoft.com/office/powerpoint/2010/main" val="3902441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B3C982-AEDD-4179-8C15-E79C2E51BC21}" type="datetimeFigureOut">
              <a:rPr lang="ru-RU" smtClean="0"/>
              <a:t>11.08.2021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E78E51-BAC3-436F-96D1-AFEF7A478A91}" type="slidenum">
              <a:rPr lang="ru-RU" smtClean="0"/>
              <a:t>‹#›</a:t>
            </a:fld>
            <a:endParaRPr lang="ru-RU"/>
          </a:p>
        </p:txBody>
      </p:sp>
    </p:spTree>
    <p:extLst>
      <p:ext uri="{BB962C8B-B14F-4D97-AF65-F5344CB8AC3E}">
        <p14:creationId xmlns:p14="http://schemas.microsoft.com/office/powerpoint/2010/main" val="8111171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mailto:lisockaaviktoria@gmail.com" TargetMode="Externa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55576" y="332656"/>
            <a:ext cx="7632848" cy="1008112"/>
          </a:xfrm>
        </p:spPr>
        <p:txBody>
          <a:bodyPr>
            <a:normAutofit fontScale="90000"/>
          </a:bodyPr>
          <a:lstStyle/>
          <a:p>
            <a:r>
              <a:rPr lang="en-US" sz="2200" b="1" dirty="0"/>
              <a:t>The Role of Auditory Neuropathy in the Hearing Impairment in Patients with Arterial </a:t>
            </a:r>
            <a:r>
              <a:rPr lang="en-US" sz="2200" b="1" dirty="0" smtClean="0"/>
              <a:t>Hypertension</a:t>
            </a:r>
            <a:br>
              <a:rPr lang="en-US" sz="2200" b="1" dirty="0" smtClean="0"/>
            </a:br>
            <a:r>
              <a:rPr lang="ru-RU" sz="1800" dirty="0" smtClean="0"/>
              <a:t> </a:t>
            </a:r>
            <a:r>
              <a:rPr lang="en-US" sz="1800" dirty="0" err="1" smtClean="0"/>
              <a:t>Lisotskaya</a:t>
            </a:r>
            <a:r>
              <a:rPr lang="en-US" sz="1800" dirty="0" smtClean="0"/>
              <a:t> VV, </a:t>
            </a:r>
            <a:r>
              <a:rPr lang="en-US" sz="1800" dirty="0" err="1" smtClean="0"/>
              <a:t>Merkulova</a:t>
            </a:r>
            <a:r>
              <a:rPr lang="en-US" sz="1800" dirty="0" smtClean="0"/>
              <a:t> EP, </a:t>
            </a:r>
            <a:r>
              <a:rPr lang="en-US" sz="1800" dirty="0" err="1" smtClean="0"/>
              <a:t>Greben</a:t>
            </a:r>
            <a:r>
              <a:rPr lang="en-US" sz="1800" dirty="0" smtClean="0"/>
              <a:t> NI, Eremenko UE</a:t>
            </a:r>
            <a:br>
              <a:rPr lang="en-US" sz="1800" dirty="0" smtClean="0"/>
            </a:br>
            <a:r>
              <a:rPr lang="en-US" sz="1800" dirty="0" smtClean="0"/>
              <a:t>“The Republican Center for Research and Practice in Otolaryngology” of Belarus</a:t>
            </a:r>
            <a:r>
              <a:rPr lang="en-US" dirty="0" smtClean="0"/>
              <a:t/>
            </a:r>
            <a:br>
              <a:rPr lang="en-US" dirty="0" smtClean="0"/>
            </a:br>
            <a:endParaRPr lang="ru-RU" dirty="0"/>
          </a:p>
        </p:txBody>
      </p:sp>
      <p:sp>
        <p:nvSpPr>
          <p:cNvPr id="3" name="Подзаголовок 2"/>
          <p:cNvSpPr>
            <a:spLocks noGrp="1"/>
          </p:cNvSpPr>
          <p:nvPr>
            <p:ph type="subTitle" idx="1"/>
          </p:nvPr>
        </p:nvSpPr>
        <p:spPr>
          <a:xfrm>
            <a:off x="93434" y="1196753"/>
            <a:ext cx="2822382" cy="1233163"/>
          </a:xfrm>
          <a:ln>
            <a:solidFill>
              <a:schemeClr val="tx1">
                <a:lumMod val="50000"/>
                <a:lumOff val="50000"/>
              </a:schemeClr>
            </a:solidFill>
          </a:ln>
        </p:spPr>
        <p:txBody>
          <a:bodyPr>
            <a:normAutofit fontScale="70000" lnSpcReduction="20000"/>
          </a:bodyPr>
          <a:lstStyle/>
          <a:p>
            <a:r>
              <a:rPr lang="en-US" sz="1700" b="1" u="sng" dirty="0" smtClean="0">
                <a:solidFill>
                  <a:schemeClr val="tx1"/>
                </a:solidFill>
              </a:rPr>
              <a:t>BACKGROUND</a:t>
            </a:r>
          </a:p>
          <a:p>
            <a:pPr algn="just"/>
            <a:r>
              <a:rPr lang="en-US" sz="1700" dirty="0" smtClean="0">
                <a:solidFill>
                  <a:schemeClr val="tx1"/>
                </a:solidFill>
              </a:rPr>
              <a:t>Pure tone audiometry is an insensible method for hearing examination in patients with Arterial Hypertension. What necessitates the search for the diagnostic of the level of hearing disorders.</a:t>
            </a:r>
            <a:endParaRPr lang="ru-RU" sz="1700" dirty="0" smtClean="0">
              <a:solidFill>
                <a:schemeClr val="tx1"/>
              </a:solidFill>
            </a:endParaRPr>
          </a:p>
          <a:p>
            <a:pPr algn="just"/>
            <a:endParaRPr lang="ru-RU" sz="1600" b="1" dirty="0">
              <a:solidFill>
                <a:schemeClr val="tx1"/>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434" y="0"/>
            <a:ext cx="1040904" cy="1040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0823" y="0"/>
            <a:ext cx="1203177" cy="11967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одзаголовок 2"/>
          <p:cNvSpPr txBox="1">
            <a:spLocks/>
          </p:cNvSpPr>
          <p:nvPr/>
        </p:nvSpPr>
        <p:spPr>
          <a:xfrm>
            <a:off x="93434" y="2505080"/>
            <a:ext cx="2822382" cy="1452857"/>
          </a:xfrm>
          <a:prstGeom prst="rect">
            <a:avLst/>
          </a:prstGeom>
          <a:ln>
            <a:solidFill>
              <a:schemeClr val="tx1"/>
            </a:solidFill>
          </a:ln>
        </p:spPr>
        <p:txBody>
          <a:bodyPr vert="horz" lIns="91440" tIns="45720" rIns="91440" bIns="45720" rtlCol="0">
            <a:normAutofit fontScale="92500" lnSpcReduction="1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1300" b="1" u="sng" dirty="0" smtClean="0">
                <a:solidFill>
                  <a:schemeClr val="tx1"/>
                </a:solidFill>
              </a:rPr>
              <a:t>OBJECTIVES</a:t>
            </a:r>
          </a:p>
          <a:p>
            <a:pPr algn="just"/>
            <a:r>
              <a:rPr lang="en-US" sz="1300" dirty="0" smtClean="0">
                <a:solidFill>
                  <a:schemeClr val="tx1"/>
                </a:solidFill>
              </a:rPr>
              <a:t>35 patients with low-risk primary hypertension with normal hearing threshold and 35 healthy patients studied at Audiology department of the “The Republican Center for Research and Practice in Otolaryngology”, from 2018 to 2020 year.</a:t>
            </a:r>
            <a:endParaRPr lang="ru-RU" sz="1300" dirty="0" smtClean="0">
              <a:solidFill>
                <a:schemeClr val="tx1"/>
              </a:solidFill>
            </a:endParaRPr>
          </a:p>
          <a:p>
            <a:pPr algn="just"/>
            <a:endParaRPr lang="en-US" sz="1500" dirty="0" smtClean="0">
              <a:solidFill>
                <a:schemeClr val="tx1"/>
              </a:solidFill>
            </a:endParaRPr>
          </a:p>
          <a:p>
            <a:endParaRPr lang="ru-RU" sz="1600" b="1" dirty="0">
              <a:solidFill>
                <a:schemeClr val="tx1"/>
              </a:solidFill>
            </a:endParaRPr>
          </a:p>
        </p:txBody>
      </p:sp>
      <p:sp>
        <p:nvSpPr>
          <p:cNvPr id="7" name="Подзаголовок 2"/>
          <p:cNvSpPr txBox="1">
            <a:spLocks/>
          </p:cNvSpPr>
          <p:nvPr/>
        </p:nvSpPr>
        <p:spPr>
          <a:xfrm>
            <a:off x="62398" y="5340085"/>
            <a:ext cx="2853418" cy="1365649"/>
          </a:xfrm>
          <a:prstGeom prst="rect">
            <a:avLst/>
          </a:prstGeom>
          <a:ln>
            <a:solidFill>
              <a:schemeClr val="tx1"/>
            </a:solidFill>
          </a:ln>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1200" b="1" dirty="0" smtClean="0">
                <a:solidFill>
                  <a:schemeClr val="tx1"/>
                </a:solidFill>
              </a:rPr>
              <a:t>THE METHODOLOGY</a:t>
            </a:r>
          </a:p>
          <a:p>
            <a:pPr algn="just"/>
            <a:r>
              <a:rPr lang="en-US" sz="1200" dirty="0" smtClean="0">
                <a:solidFill>
                  <a:schemeClr val="tx1"/>
                </a:solidFill>
              </a:rPr>
              <a:t>Student </a:t>
            </a:r>
            <a:r>
              <a:rPr lang="en-US" sz="1200" dirty="0">
                <a:solidFill>
                  <a:schemeClr val="tx1"/>
                </a:solidFill>
              </a:rPr>
              <a:t>t-test, Fisher test. All patients underwent DPOAE, TEOAE, tympanometry, acoustic </a:t>
            </a:r>
            <a:r>
              <a:rPr lang="en-US" sz="1200" dirty="0" err="1">
                <a:solidFill>
                  <a:schemeClr val="tx1"/>
                </a:solidFill>
              </a:rPr>
              <a:t>reflexometry</a:t>
            </a:r>
            <a:r>
              <a:rPr lang="en-US" sz="1200" dirty="0">
                <a:solidFill>
                  <a:schemeClr val="tx1"/>
                </a:solidFill>
              </a:rPr>
              <a:t>, Auditory Brainstem Response, high-frequency audiometry, Speech Intelligibility Tests.</a:t>
            </a:r>
            <a:endParaRPr lang="ru-RU" sz="1200" dirty="0">
              <a:solidFill>
                <a:schemeClr val="tx1"/>
              </a:solidFill>
            </a:endParaRPr>
          </a:p>
        </p:txBody>
      </p:sp>
      <p:sp>
        <p:nvSpPr>
          <p:cNvPr id="10" name="Подзаголовок 2"/>
          <p:cNvSpPr txBox="1">
            <a:spLocks/>
          </p:cNvSpPr>
          <p:nvPr/>
        </p:nvSpPr>
        <p:spPr>
          <a:xfrm>
            <a:off x="6068319" y="1248664"/>
            <a:ext cx="2836154" cy="2008967"/>
          </a:xfrm>
          <a:prstGeom prst="rect">
            <a:avLst/>
          </a:prstGeom>
          <a:ln>
            <a:solidFill>
              <a:schemeClr val="tx1"/>
            </a:solidFill>
          </a:ln>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1200" b="1" u="sng" dirty="0" smtClean="0">
                <a:solidFill>
                  <a:schemeClr val="tx1"/>
                </a:solidFill>
              </a:rPr>
              <a:t>CONCLUSION</a:t>
            </a:r>
          </a:p>
          <a:p>
            <a:pPr algn="just"/>
            <a:r>
              <a:rPr lang="en-US" sz="1200" dirty="0">
                <a:solidFill>
                  <a:schemeClr val="tx1"/>
                </a:solidFill>
              </a:rPr>
              <a:t>Arterial hypertension causes damage to the hearing organ at the central and peripheral levels. Auditory </a:t>
            </a:r>
            <a:r>
              <a:rPr lang="en-US" sz="1200" dirty="0" err="1">
                <a:solidFill>
                  <a:schemeClr val="tx1"/>
                </a:solidFill>
              </a:rPr>
              <a:t>Synaptopathy</a:t>
            </a:r>
            <a:r>
              <a:rPr lang="en-US" sz="1200" dirty="0">
                <a:solidFill>
                  <a:schemeClr val="tx1"/>
                </a:solidFill>
              </a:rPr>
              <a:t> leads in the Hearing Impairment in Patients with Primary Arterial Hypertension. Speech intelligibility tests and Dichotic Digits Test should be used for diagnosing hearing impairment in addition to the standard battery tests.</a:t>
            </a:r>
            <a:endParaRPr lang="ru-RU" sz="1200" dirty="0">
              <a:solidFill>
                <a:schemeClr val="tx1"/>
              </a:solidFill>
            </a:endParaRPr>
          </a:p>
          <a:p>
            <a:pPr algn="just"/>
            <a:endParaRPr lang="en-US" sz="1300" dirty="0" smtClean="0">
              <a:solidFill>
                <a:schemeClr val="tx1"/>
              </a:solidFill>
            </a:endParaRPr>
          </a:p>
        </p:txBody>
      </p:sp>
      <p:sp>
        <p:nvSpPr>
          <p:cNvPr id="11" name="Подзаголовок 2"/>
          <p:cNvSpPr txBox="1">
            <a:spLocks/>
          </p:cNvSpPr>
          <p:nvPr/>
        </p:nvSpPr>
        <p:spPr>
          <a:xfrm>
            <a:off x="6118851" y="5738471"/>
            <a:ext cx="2819822" cy="936104"/>
          </a:xfrm>
          <a:prstGeom prst="rect">
            <a:avLst/>
          </a:prstGeom>
          <a:ln>
            <a:solidFill>
              <a:schemeClr val="tx1"/>
            </a:solidFill>
          </a:ln>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1400" b="1" u="sng" dirty="0" smtClean="0">
                <a:solidFill>
                  <a:schemeClr val="tx1"/>
                </a:solidFill>
              </a:rPr>
              <a:t>CONTACT INFORMATION</a:t>
            </a:r>
          </a:p>
          <a:p>
            <a:pPr algn="just"/>
            <a:r>
              <a:rPr lang="en-US" sz="1400" dirty="0" err="1" smtClean="0">
                <a:solidFill>
                  <a:schemeClr val="tx1"/>
                </a:solidFill>
              </a:rPr>
              <a:t>Viktoryia</a:t>
            </a:r>
            <a:r>
              <a:rPr lang="en-US" sz="1400" dirty="0" smtClean="0">
                <a:solidFill>
                  <a:schemeClr val="tx1"/>
                </a:solidFill>
              </a:rPr>
              <a:t> </a:t>
            </a:r>
            <a:r>
              <a:rPr lang="en-US" sz="1400" dirty="0" err="1" smtClean="0">
                <a:solidFill>
                  <a:schemeClr val="tx1"/>
                </a:solidFill>
              </a:rPr>
              <a:t>Lisotskaya</a:t>
            </a:r>
            <a:r>
              <a:rPr lang="en-US" sz="1400" dirty="0" smtClean="0">
                <a:solidFill>
                  <a:schemeClr val="tx1"/>
                </a:solidFill>
              </a:rPr>
              <a:t> </a:t>
            </a:r>
          </a:p>
          <a:p>
            <a:pPr algn="just"/>
            <a:r>
              <a:rPr lang="en-US" sz="1400" dirty="0" smtClean="0">
                <a:solidFill>
                  <a:schemeClr val="tx1"/>
                </a:solidFill>
              </a:rPr>
              <a:t>e-</a:t>
            </a:r>
            <a:r>
              <a:rPr lang="en-US" sz="1400" dirty="0" err="1" smtClean="0">
                <a:solidFill>
                  <a:schemeClr val="tx1"/>
                </a:solidFill>
              </a:rPr>
              <a:t>meil</a:t>
            </a:r>
            <a:r>
              <a:rPr lang="be-BY" sz="1400" dirty="0" smtClean="0">
                <a:solidFill>
                  <a:schemeClr val="tx1"/>
                </a:solidFill>
              </a:rPr>
              <a:t>: </a:t>
            </a:r>
            <a:r>
              <a:rPr lang="en-US" sz="1400" dirty="0" smtClean="0">
                <a:solidFill>
                  <a:schemeClr val="tx1"/>
                </a:solidFill>
                <a:hlinkClick r:id="rId4"/>
              </a:rPr>
              <a:t>lisockaaviktoria@gmail.com</a:t>
            </a:r>
            <a:endParaRPr lang="en-US" sz="1400" dirty="0" smtClean="0">
              <a:solidFill>
                <a:schemeClr val="tx1"/>
              </a:solidFill>
            </a:endParaRPr>
          </a:p>
          <a:p>
            <a:pPr algn="just"/>
            <a:endParaRPr lang="ru-RU" sz="1400" b="1" dirty="0">
              <a:solidFill>
                <a:schemeClr val="tx1"/>
              </a:solidFill>
            </a:endParaRPr>
          </a:p>
        </p:txBody>
      </p:sp>
      <p:sp>
        <p:nvSpPr>
          <p:cNvPr id="12" name="Подзаголовок 2"/>
          <p:cNvSpPr txBox="1">
            <a:spLocks/>
          </p:cNvSpPr>
          <p:nvPr/>
        </p:nvSpPr>
        <p:spPr>
          <a:xfrm>
            <a:off x="6056984" y="3429000"/>
            <a:ext cx="2847489" cy="2088232"/>
          </a:xfrm>
          <a:prstGeom prst="rect">
            <a:avLst/>
          </a:prstGeom>
          <a:ln>
            <a:solidFill>
              <a:schemeClr val="tx1"/>
            </a:solidFill>
          </a:ln>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just"/>
            <a:endParaRPr lang="ru-RU" sz="1400" b="1" dirty="0">
              <a:solidFill>
                <a:schemeClr val="tx1"/>
              </a:solidFill>
            </a:endParaRPr>
          </a:p>
        </p:txBody>
      </p:sp>
      <p:sp>
        <p:nvSpPr>
          <p:cNvPr id="9" name="Прямоугольник 8"/>
          <p:cNvSpPr/>
          <p:nvPr/>
        </p:nvSpPr>
        <p:spPr>
          <a:xfrm>
            <a:off x="6053013" y="3429000"/>
            <a:ext cx="2847488" cy="1384995"/>
          </a:xfrm>
          <a:prstGeom prst="rect">
            <a:avLst/>
          </a:prstGeom>
        </p:spPr>
        <p:txBody>
          <a:bodyPr wrap="square">
            <a:spAutoFit/>
          </a:bodyPr>
          <a:lstStyle/>
          <a:p>
            <a:pPr lvl="0" algn="ctr"/>
            <a:r>
              <a:rPr lang="en-US" sz="1200" b="1" u="sng" dirty="0">
                <a:solidFill>
                  <a:prstClr val="black"/>
                </a:solidFill>
              </a:rPr>
              <a:t>REFERENCES</a:t>
            </a:r>
          </a:p>
          <a:p>
            <a:pPr lvl="0" algn="just"/>
            <a:r>
              <a:rPr lang="en-US" sz="1200" dirty="0">
                <a:solidFill>
                  <a:prstClr val="black"/>
                </a:solidFill>
              </a:rPr>
              <a:t>Tan HE, Lan NSR, </a:t>
            </a:r>
            <a:r>
              <a:rPr lang="en-US" sz="1200" dirty="0" err="1">
                <a:solidFill>
                  <a:prstClr val="black"/>
                </a:solidFill>
              </a:rPr>
              <a:t>Knuiman</a:t>
            </a:r>
            <a:r>
              <a:rPr lang="en-US" sz="1200" dirty="0">
                <a:solidFill>
                  <a:prstClr val="black"/>
                </a:solidFill>
              </a:rPr>
              <a:t> MW, et al. Associations between cardiovascular disease and its risk factors with hearing loss-A </a:t>
            </a:r>
            <a:r>
              <a:rPr lang="en-US" sz="1200" dirty="0" err="1">
                <a:solidFill>
                  <a:prstClr val="black"/>
                </a:solidFill>
              </a:rPr>
              <a:t>crosssectional</a:t>
            </a:r>
            <a:r>
              <a:rPr lang="en-US" sz="1200" dirty="0">
                <a:solidFill>
                  <a:prstClr val="black"/>
                </a:solidFill>
              </a:rPr>
              <a:t> analysis. </a:t>
            </a:r>
            <a:r>
              <a:rPr lang="en-US" sz="1200" dirty="0" err="1">
                <a:solidFill>
                  <a:prstClr val="black"/>
                </a:solidFill>
              </a:rPr>
              <a:t>Clin</a:t>
            </a:r>
            <a:r>
              <a:rPr lang="en-US" sz="1200" dirty="0">
                <a:solidFill>
                  <a:prstClr val="black"/>
                </a:solidFill>
              </a:rPr>
              <a:t> </a:t>
            </a:r>
            <a:r>
              <a:rPr lang="en-US" sz="1200" dirty="0" err="1">
                <a:solidFill>
                  <a:prstClr val="black"/>
                </a:solidFill>
              </a:rPr>
              <a:t>Otolaryngol</a:t>
            </a:r>
            <a:r>
              <a:rPr lang="en-US" sz="1200" dirty="0">
                <a:solidFill>
                  <a:prstClr val="black"/>
                </a:solidFill>
              </a:rPr>
              <a:t> 2018;43:172–81. </a:t>
            </a:r>
            <a:endParaRPr lang="en-US" sz="1200" dirty="0" smtClean="0">
              <a:solidFill>
                <a:prstClr val="black"/>
              </a:solidFill>
            </a:endParaRPr>
          </a:p>
          <a:p>
            <a:pPr lvl="0" algn="just"/>
            <a:endParaRPr lang="ru-RU" sz="1200" dirty="0"/>
          </a:p>
        </p:txBody>
      </p:sp>
      <p:sp>
        <p:nvSpPr>
          <p:cNvPr id="15" name="Подзаголовок 2"/>
          <p:cNvSpPr txBox="1">
            <a:spLocks/>
          </p:cNvSpPr>
          <p:nvPr/>
        </p:nvSpPr>
        <p:spPr>
          <a:xfrm>
            <a:off x="3059832" y="1248664"/>
            <a:ext cx="2836154" cy="5477823"/>
          </a:xfrm>
          <a:prstGeom prst="rect">
            <a:avLst/>
          </a:prstGeom>
          <a:ln>
            <a:solidFill>
              <a:schemeClr val="tx1"/>
            </a:solidFill>
          </a:ln>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1400" b="1" u="sng" dirty="0" smtClean="0">
                <a:solidFill>
                  <a:schemeClr val="tx1"/>
                </a:solidFill>
              </a:rPr>
              <a:t>RESULTS</a:t>
            </a:r>
          </a:p>
          <a:p>
            <a:pPr algn="just"/>
            <a:r>
              <a:rPr lang="en-US" sz="1300" dirty="0">
                <a:solidFill>
                  <a:schemeClr val="tx1"/>
                </a:solidFill>
              </a:rPr>
              <a:t>The study involved 70 individuals an equal men (N=38) and women (N=32) in the middle age at 35,31 ± 10 years(95% CI 18-55 years). All patients (N=70) were divided into 2 groups: 1 group (experience) – patients with hypertension, 2 group (</a:t>
            </a:r>
            <a:r>
              <a:rPr lang="ru-RU" sz="1300" dirty="0">
                <a:solidFill>
                  <a:schemeClr val="tx1"/>
                </a:solidFill>
              </a:rPr>
              <a:t>со</a:t>
            </a:r>
            <a:r>
              <a:rPr lang="en-US" sz="1300" dirty="0" err="1">
                <a:solidFill>
                  <a:schemeClr val="tx1"/>
                </a:solidFill>
              </a:rPr>
              <a:t>ntrol</a:t>
            </a:r>
            <a:r>
              <a:rPr lang="en-US" sz="1300" dirty="0">
                <a:solidFill>
                  <a:schemeClr val="tx1"/>
                </a:solidFill>
              </a:rPr>
              <a:t>) –patients without </a:t>
            </a:r>
            <a:r>
              <a:rPr lang="en-US" sz="1300" dirty="0" err="1">
                <a:solidFill>
                  <a:schemeClr val="tx1"/>
                </a:solidFill>
              </a:rPr>
              <a:t>hypertension.The</a:t>
            </a:r>
            <a:r>
              <a:rPr lang="en-US" sz="1300" dirty="0">
                <a:solidFill>
                  <a:schemeClr val="tx1"/>
                </a:solidFill>
              </a:rPr>
              <a:t> experience group patients showed lower results by passing DPOAE. It was significantly revealed an elongation of the interval I-V with an increase in the amplitude and the latency of the wave I in the first group. Monosyllabic Speech intelligibility test, Rapidly Alternating Speech Perception Test were 65±5%(t≥ 0,95) with an extremely low percentage of passing digital dichotic tests- 25±5%(t≥ 0,95) in patients of the first group. </a:t>
            </a:r>
            <a:endParaRPr lang="ru-RU" sz="1300" dirty="0">
              <a:solidFill>
                <a:schemeClr val="tx1"/>
              </a:solidFill>
            </a:endParaRPr>
          </a:p>
          <a:p>
            <a:endParaRPr lang="en-US" sz="1400" b="1" u="sng" dirty="0" smtClean="0">
              <a:solidFill>
                <a:schemeClr val="tx1"/>
              </a:solidFill>
            </a:endParaRPr>
          </a:p>
          <a:p>
            <a:pPr algn="just"/>
            <a:endParaRPr lang="en-US" sz="1400" dirty="0" smtClean="0">
              <a:solidFill>
                <a:schemeClr val="tx1"/>
              </a:solidFill>
            </a:endParaRPr>
          </a:p>
        </p:txBody>
      </p:sp>
      <p:sp>
        <p:nvSpPr>
          <p:cNvPr id="16" name="Подзаголовок 2"/>
          <p:cNvSpPr txBox="1">
            <a:spLocks/>
          </p:cNvSpPr>
          <p:nvPr/>
        </p:nvSpPr>
        <p:spPr>
          <a:xfrm>
            <a:off x="62398" y="4078812"/>
            <a:ext cx="2837759" cy="1077432"/>
          </a:xfrm>
          <a:prstGeom prst="rect">
            <a:avLst/>
          </a:prstGeom>
          <a:ln>
            <a:solidFill>
              <a:schemeClr val="tx1"/>
            </a:solidFill>
          </a:ln>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1200" b="1" u="sng" dirty="0" smtClean="0">
                <a:solidFill>
                  <a:schemeClr val="tx1"/>
                </a:solidFill>
              </a:rPr>
              <a:t>THE AIM</a:t>
            </a:r>
          </a:p>
          <a:p>
            <a:pPr algn="just"/>
            <a:r>
              <a:rPr lang="en-US" sz="1200" dirty="0">
                <a:solidFill>
                  <a:schemeClr val="tx1"/>
                </a:solidFill>
              </a:rPr>
              <a:t>To determine the topographic and functional level of damage of the hearing organ in </a:t>
            </a:r>
            <a:r>
              <a:rPr lang="en-US" sz="1200" dirty="0" smtClean="0">
                <a:solidFill>
                  <a:schemeClr val="tx1"/>
                </a:solidFill>
              </a:rPr>
              <a:t>patients </a:t>
            </a:r>
            <a:r>
              <a:rPr lang="en-US" sz="1200" dirty="0">
                <a:solidFill>
                  <a:schemeClr val="tx1"/>
                </a:solidFill>
              </a:rPr>
              <a:t>with Arterial Hypertension.</a:t>
            </a:r>
            <a:endParaRPr lang="ru-RU" sz="1200" dirty="0">
              <a:solidFill>
                <a:schemeClr val="tx1"/>
              </a:solidFill>
            </a:endParaRPr>
          </a:p>
        </p:txBody>
      </p:sp>
    </p:spTree>
    <p:extLst>
      <p:ext uri="{BB962C8B-B14F-4D97-AF65-F5344CB8AC3E}">
        <p14:creationId xmlns:p14="http://schemas.microsoft.com/office/powerpoint/2010/main" val="9720339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TotalTime>
  <Words>365</Words>
  <Application>Microsoft Office PowerPoint</Application>
  <PresentationFormat>Экран (4:3)</PresentationFormat>
  <Paragraphs>18</Paragraphs>
  <Slides>1</Slides>
  <Notes>0</Notes>
  <HiddenSlides>1</HiddenSlides>
  <MMClips>0</MMClips>
  <ScaleCrop>false</ScaleCrop>
  <HeadingPairs>
    <vt:vector size="4" baseType="variant">
      <vt:variant>
        <vt:lpstr>Тема</vt:lpstr>
      </vt:variant>
      <vt:variant>
        <vt:i4>1</vt:i4>
      </vt:variant>
      <vt:variant>
        <vt:lpstr>Заголовки слайдов</vt:lpstr>
      </vt:variant>
      <vt:variant>
        <vt:i4>1</vt:i4>
      </vt:variant>
    </vt:vector>
  </HeadingPairs>
  <TitlesOfParts>
    <vt:vector size="2" baseType="lpstr">
      <vt:lpstr>Тема Office</vt:lpstr>
      <vt:lpstr>The Role of Auditory Neuropathy in the Hearing Impairment in Patients with Arterial Hypertension  Lisotskaya VV, Merkulova EP, Greben NI, Eremenko UE “The Republican Center for Research and Practice in Otolaryngology” of Belarus </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of Auditory Neuropathy in the Hearing Impairment in Patients with Arterial Hypertension  Lisotskaya VV, Merkulova EP, Greben NI, Eremenko UE “The Republican Center for Research and Practice in Otolaryngology” of Belarus</dc:title>
  <dc:creator>Лисоцкая</dc:creator>
  <cp:lastModifiedBy>Лисоцкая</cp:lastModifiedBy>
  <cp:revision>8</cp:revision>
  <dcterms:created xsi:type="dcterms:W3CDTF">2021-08-11T08:56:37Z</dcterms:created>
  <dcterms:modified xsi:type="dcterms:W3CDTF">2021-08-11T10:26:03Z</dcterms:modified>
</cp:coreProperties>
</file>