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F19"/>
    <a:srgbClr val="F1F8EC"/>
    <a:srgbClr val="DAECD0"/>
    <a:srgbClr val="1B2A10"/>
    <a:srgbClr val="E3F1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796" autoAdjust="0"/>
  </p:normalViewPr>
  <p:slideViewPr>
    <p:cSldViewPr snapToGrid="0">
      <p:cViewPr varScale="1">
        <p:scale>
          <a:sx n="44" d="100"/>
          <a:sy n="44" d="100"/>
        </p:scale>
        <p:origin x="163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0CFEAE-5953-4211-B1EF-7B060B482B47}" type="datetimeFigureOut">
              <a:rPr lang="en-IN" smtClean="0"/>
              <a:t>19-02-2019</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A5C5A-71AA-4375-936F-EBCC0269DD32}" type="slidenum">
              <a:rPr lang="en-IN" smtClean="0"/>
              <a:t>‹#›</a:t>
            </a:fld>
            <a:endParaRPr lang="en-IN"/>
          </a:p>
        </p:txBody>
      </p:sp>
    </p:spTree>
    <p:extLst>
      <p:ext uri="{BB962C8B-B14F-4D97-AF65-F5344CB8AC3E}">
        <p14:creationId xmlns:p14="http://schemas.microsoft.com/office/powerpoint/2010/main" val="390997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F6A5C5A-71AA-4375-936F-EBCC0269DD32}" type="slidenum">
              <a:rPr lang="en-IN" smtClean="0"/>
              <a:t>2</a:t>
            </a:fld>
            <a:endParaRPr lang="en-IN"/>
          </a:p>
        </p:txBody>
      </p:sp>
    </p:spTree>
    <p:extLst>
      <p:ext uri="{BB962C8B-B14F-4D97-AF65-F5344CB8AC3E}">
        <p14:creationId xmlns:p14="http://schemas.microsoft.com/office/powerpoint/2010/main" val="2167701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87270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559053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272774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EBC362-E2FB-4E27-8538-B5CD68273521}" type="datetimeFigureOut">
              <a:rPr lang="en-IN" smtClean="0"/>
              <a:t>19-02-2019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02508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EBC362-E2FB-4E27-8538-B5CD68273521}" type="datetimeFigureOut">
              <a:rPr lang="en-IN" smtClean="0"/>
              <a:t>19-02-2019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119644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EBC362-E2FB-4E27-8538-B5CD68273521}" type="datetimeFigureOut">
              <a:rPr lang="en-IN" smtClean="0"/>
              <a:t>19-02-2019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94587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BC362-E2FB-4E27-8538-B5CD68273521}" type="datetimeFigureOut">
              <a:rPr lang="en-IN" smtClean="0"/>
              <a:t>19-02-2019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01535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C2EBC362-E2FB-4E27-8538-B5CD68273521}" type="datetimeFigureOut">
              <a:rPr lang="en-IN" smtClean="0"/>
              <a:t>19-02-2019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49835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C2EBC362-E2FB-4E27-8538-B5CD68273521}" type="datetimeFigureOut">
              <a:rPr lang="en-IN" smtClean="0"/>
              <a:t>19-02-2019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47012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4036083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62169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4000"/>
            <a:lum/>
          </a:blip>
          <a:srcRect/>
          <a:stretch>
            <a:fillRect l="-44000" r="-4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C2EBC362-E2FB-4E27-8538-B5CD68273521}" type="datetimeFigureOut">
              <a:rPr lang="en-IN" smtClean="0"/>
              <a:t>19-02-2019</a:t>
            </a:fld>
            <a:endParaRPr lang="en-IN"/>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064D98B1-2C3A-4A3D-8EF2-515932A78F90}" type="slidenum">
              <a:rPr lang="en-IN" smtClean="0"/>
              <a:t>‹#›</a:t>
            </a:fld>
            <a:endParaRPr lang="en-IN"/>
          </a:p>
        </p:txBody>
      </p:sp>
    </p:spTree>
    <p:extLst>
      <p:ext uri="{BB962C8B-B14F-4D97-AF65-F5344CB8AC3E}">
        <p14:creationId xmlns:p14="http://schemas.microsoft.com/office/powerpoint/2010/main" val="462536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ustainablechemistry.pulsusconference.com/conference-brochure"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sustainablechemistry.pulsusconference.com/cancellation-policy" TargetMode="External"/><Relationship Id="rId5" Type="http://schemas.openxmlformats.org/officeDocument/2006/relationships/hyperlink" Target="https://sustainablechemistry.pulsusconference.com/registration" TargetMode="External"/><Relationship Id="rId4" Type="http://schemas.openxmlformats.org/officeDocument/2006/relationships/hyperlink" Target="https://sustainablechemistry.pulsusconference.com/abstract-submission"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hyperlink" Target="mailto:environmistry@gmail.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E9938C-A214-4DEF-A337-390F0BAB274D}"/>
              </a:ext>
            </a:extLst>
          </p:cNvPr>
          <p:cNvSpPr txBox="1"/>
          <p:nvPr/>
        </p:nvSpPr>
        <p:spPr>
          <a:xfrm>
            <a:off x="561972" y="2349787"/>
            <a:ext cx="11677652" cy="1938992"/>
          </a:xfrm>
          <a:prstGeom prst="rect">
            <a:avLst/>
          </a:prstGeom>
          <a:noFill/>
        </p:spPr>
        <p:txBody>
          <a:bodyPr wrap="square" rtlCol="0">
            <a:spAutoFit/>
          </a:bodyPr>
          <a:lstStyle/>
          <a:p>
            <a:pPr algn="ctr"/>
            <a:r>
              <a:rPr lang="en-US" sz="4000" b="1" dirty="0">
                <a:solidFill>
                  <a:schemeClr val="accent2">
                    <a:lumMod val="50000"/>
                  </a:schemeClr>
                </a:solidFill>
                <a:latin typeface="Bodoni MT" panose="02070603080606020203" pitchFamily="18" charset="0"/>
              </a:rPr>
              <a:t>International conference on Sustainable chemistry and Hazardous Materials</a:t>
            </a:r>
            <a:br>
              <a:rPr lang="en-US" sz="4000" b="1" dirty="0">
                <a:solidFill>
                  <a:schemeClr val="accent2">
                    <a:lumMod val="50000"/>
                  </a:schemeClr>
                </a:solidFill>
                <a:latin typeface="Bodoni MT" panose="02070603080606020203" pitchFamily="18" charset="0"/>
              </a:rPr>
            </a:br>
            <a:endParaRPr lang="en-IN" sz="4000" b="1" dirty="0">
              <a:ln w="3175">
                <a:solidFill>
                  <a:schemeClr val="bg1"/>
                </a:solidFill>
              </a:ln>
              <a:solidFill>
                <a:schemeClr val="accent2">
                  <a:lumMod val="50000"/>
                </a:schemeClr>
              </a:solidFill>
              <a:latin typeface="Bodoni MT" panose="02070603080606020203" pitchFamily="18" charset="0"/>
            </a:endParaRPr>
          </a:p>
        </p:txBody>
      </p:sp>
      <p:sp>
        <p:nvSpPr>
          <p:cNvPr id="5" name="TextBox 4">
            <a:extLst>
              <a:ext uri="{FF2B5EF4-FFF2-40B4-BE49-F238E27FC236}">
                <a16:creationId xmlns:a16="http://schemas.microsoft.com/office/drawing/2014/main" id="{7EB83D5C-7F50-4D9F-B8D0-5910ED9658FD}"/>
              </a:ext>
            </a:extLst>
          </p:cNvPr>
          <p:cNvSpPr txBox="1"/>
          <p:nvPr/>
        </p:nvSpPr>
        <p:spPr>
          <a:xfrm>
            <a:off x="5408837" y="8523982"/>
            <a:ext cx="6830787" cy="615553"/>
          </a:xfrm>
          <a:prstGeom prst="rect">
            <a:avLst/>
          </a:prstGeom>
          <a:noFill/>
        </p:spPr>
        <p:txBody>
          <a:bodyPr wrap="square" rtlCol="0">
            <a:spAutoFit/>
          </a:bodyPr>
          <a:lstStyle/>
          <a:p>
            <a:r>
              <a:rPr lang="en-US" sz="3400" b="1" dirty="0">
                <a:solidFill>
                  <a:schemeClr val="accent6">
                    <a:lumMod val="50000"/>
                  </a:schemeClr>
                </a:solidFill>
                <a:latin typeface="Bodoni MT" panose="02070603080606020203" pitchFamily="18" charset="0"/>
              </a:rPr>
              <a:t>November 11-12, 2019 | London, UK</a:t>
            </a:r>
            <a:endParaRPr lang="en-IN" sz="3400" b="1" dirty="0">
              <a:solidFill>
                <a:schemeClr val="accent6">
                  <a:lumMod val="50000"/>
                </a:schemeClr>
              </a:solidFill>
              <a:latin typeface="Bodoni MT" panose="02070603080606020203" pitchFamily="18" charset="0"/>
            </a:endParaRPr>
          </a:p>
        </p:txBody>
      </p:sp>
      <p:pic>
        <p:nvPicPr>
          <p:cNvPr id="1030" name="Picture 6" descr="Image result for pulsus logo">
            <a:extLst>
              <a:ext uri="{FF2B5EF4-FFF2-40B4-BE49-F238E27FC236}">
                <a16:creationId xmlns:a16="http://schemas.microsoft.com/office/drawing/2014/main" id="{598B8A49-1557-46E2-8233-15EC05DF3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460771"/>
            <a:ext cx="2143125" cy="63714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96F47F66-F5A6-4427-9463-9924E761557A}"/>
              </a:ext>
            </a:extLst>
          </p:cNvPr>
          <p:cNvSpPr/>
          <p:nvPr/>
        </p:nvSpPr>
        <p:spPr>
          <a:xfrm>
            <a:off x="1875136" y="4734317"/>
            <a:ext cx="9051324" cy="530594"/>
          </a:xfrm>
          <a:prstGeom prst="rect">
            <a:avLst/>
          </a:prstGeom>
        </p:spPr>
        <p:txBody>
          <a:bodyPr wrap="none">
            <a:spAutoFit/>
          </a:bodyPr>
          <a:lstStyle/>
          <a:p>
            <a:pPr algn="just">
              <a:lnSpc>
                <a:spcPct val="107000"/>
              </a:lnSpc>
              <a:spcAft>
                <a:spcPts val="800"/>
              </a:spcAft>
            </a:pPr>
            <a:r>
              <a:rPr lang="en-IN" sz="2800" b="1"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Theme:</a:t>
            </a:r>
            <a:r>
              <a:rPr lang="en-IN"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 Vision for Sustaining Challenges in Environment</a:t>
            </a:r>
            <a:endParaRPr lang="en-IN" sz="2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598066FE-9ACF-4140-AEFA-9258A674727F}"/>
              </a:ext>
            </a:extLst>
          </p:cNvPr>
          <p:cNvSpPr/>
          <p:nvPr/>
        </p:nvSpPr>
        <p:spPr>
          <a:xfrm>
            <a:off x="4615543" y="9139535"/>
            <a:ext cx="7980326" cy="461665"/>
          </a:xfrm>
          <a:prstGeom prst="rect">
            <a:avLst/>
          </a:prstGeom>
        </p:spPr>
        <p:txBody>
          <a:bodyPr wrap="none">
            <a:spAutoFit/>
          </a:bodyPr>
          <a:lstStyle/>
          <a:p>
            <a:r>
              <a:rPr lang="en-IN" sz="2400" i="1" u="sng" dirty="0">
                <a:latin typeface="Elephant" panose="02020904090505020303" pitchFamily="18" charset="0"/>
                <a:ea typeface="Calibri" panose="020F0502020204030204" pitchFamily="34" charset="0"/>
              </a:rPr>
              <a:t>https://sustainablechemistry.pulsusconference.com/</a:t>
            </a:r>
            <a:endParaRPr lang="en-IN" sz="2400" dirty="0">
              <a:latin typeface="Elephant" panose="02020904090505020303" pitchFamily="18" charset="0"/>
            </a:endParaRPr>
          </a:p>
        </p:txBody>
      </p:sp>
      <p:sp>
        <p:nvSpPr>
          <p:cNvPr id="2" name="TextBox 1">
            <a:extLst>
              <a:ext uri="{FF2B5EF4-FFF2-40B4-BE49-F238E27FC236}">
                <a16:creationId xmlns:a16="http://schemas.microsoft.com/office/drawing/2014/main" id="{F9D81E85-7FB0-41AC-8AB6-0C8E4195BCC5}"/>
              </a:ext>
            </a:extLst>
          </p:cNvPr>
          <p:cNvSpPr txBox="1"/>
          <p:nvPr/>
        </p:nvSpPr>
        <p:spPr>
          <a:xfrm>
            <a:off x="7560659" y="-33765"/>
            <a:ext cx="5981700" cy="707886"/>
          </a:xfrm>
          <a:prstGeom prst="rect">
            <a:avLst/>
          </a:prstGeom>
          <a:noFill/>
        </p:spPr>
        <p:txBody>
          <a:bodyPr wrap="square" rtlCol="0">
            <a:spAutoFit/>
          </a:bodyPr>
          <a:lstStyle/>
          <a:p>
            <a:r>
              <a:rPr lang="en-IN" sz="4000" b="1" i="1" dirty="0">
                <a:solidFill>
                  <a:srgbClr val="1B2A10"/>
                </a:solidFill>
                <a:latin typeface="Bodoni MT" panose="02070603080606020203" pitchFamily="18" charset="0"/>
              </a:rPr>
              <a:t>Conference Brochure</a:t>
            </a:r>
          </a:p>
        </p:txBody>
      </p:sp>
    </p:spTree>
    <p:extLst>
      <p:ext uri="{BB962C8B-B14F-4D97-AF65-F5344CB8AC3E}">
        <p14:creationId xmlns:p14="http://schemas.microsoft.com/office/powerpoint/2010/main" val="158993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B4434-0D2D-4D1E-BA4A-67CE4C91E5AF}"/>
              </a:ext>
            </a:extLst>
          </p:cNvPr>
          <p:cNvSpPr txBox="1"/>
          <p:nvPr/>
        </p:nvSpPr>
        <p:spPr>
          <a:xfrm>
            <a:off x="591148" y="560154"/>
            <a:ext cx="7151664" cy="521732"/>
          </a:xfrm>
          <a:prstGeom prst="rect">
            <a:avLst/>
          </a:prstGeom>
          <a:solidFill>
            <a:srgbClr val="F1F8EC"/>
          </a:solidFill>
        </p:spPr>
        <p:txBody>
          <a:bodyPr wrap="square" rtlCol="0">
            <a:spAutoFit/>
          </a:bodyPr>
          <a:lstStyle/>
          <a:p>
            <a:r>
              <a:rPr lang="en-IN" sz="2800" b="1" dirty="0">
                <a:latin typeface="Times New Roman" panose="02020603050405020304" pitchFamily="18" charset="0"/>
                <a:cs typeface="Times New Roman" panose="02020603050405020304" pitchFamily="18" charset="0"/>
              </a:rPr>
              <a:t>Invitation</a:t>
            </a:r>
          </a:p>
        </p:txBody>
      </p:sp>
      <p:sp>
        <p:nvSpPr>
          <p:cNvPr id="3" name="Rectangle 2">
            <a:extLst>
              <a:ext uri="{FF2B5EF4-FFF2-40B4-BE49-F238E27FC236}">
                <a16:creationId xmlns:a16="http://schemas.microsoft.com/office/drawing/2014/main" id="{1BB93AC7-9C7A-4FD8-B227-B73675DD2E33}"/>
              </a:ext>
            </a:extLst>
          </p:cNvPr>
          <p:cNvSpPr/>
          <p:nvPr/>
        </p:nvSpPr>
        <p:spPr>
          <a:xfrm>
            <a:off x="591147" y="1081886"/>
            <a:ext cx="7151665" cy="4288353"/>
          </a:xfrm>
          <a:prstGeom prst="rect">
            <a:avLst/>
          </a:prstGeom>
          <a:solidFill>
            <a:srgbClr val="F1F8EC"/>
          </a:solidFill>
        </p:spPr>
        <p:txBody>
          <a:bodyPr wrap="square">
            <a:spAutoFit/>
          </a:bodyPr>
          <a:lstStyle/>
          <a:p>
            <a:pPr algn="just">
              <a:spcAft>
                <a:spcPts val="800"/>
              </a:spcAft>
            </a:pPr>
            <a:r>
              <a:rPr lang="en-IN" sz="1900" b="1"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PULSUS</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 </a:t>
            </a:r>
            <a:r>
              <a:rPr lang="en-IN" sz="1900" dirty="0">
                <a:solidFill>
                  <a:schemeClr val="tx1">
                    <a:lumMod val="75000"/>
                    <a:lumOff val="25000"/>
                  </a:schemeClr>
                </a:solidFill>
                <a:latin typeface="Baskerville Old Face" panose="02020602080505020303" pitchFamily="18" charset="0"/>
                <a:ea typeface="Calibri" panose="020F0502020204030204" pitchFamily="34" charset="0"/>
                <a:cs typeface="Aparajita" panose="020B0502040204020203" pitchFamily="18" charset="0"/>
              </a:rPr>
              <a:t>brings in a new spin on conferences by presenting the latest scientific improvements in your field. Listen to motivating keynotes from thought leaders or rub elbows with pioneers across the globe. London is all set for an amazing event as PULSUS proudly presents the </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a:t>
            </a:r>
            <a:r>
              <a:rPr lang="en-US" sz="1900" b="1"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International conference on Sustainable chemistry and Hazardous Materials</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 </a:t>
            </a:r>
            <a:r>
              <a:rPr lang="en-IN" sz="1900" dirty="0">
                <a:solidFill>
                  <a:schemeClr val="tx1">
                    <a:lumMod val="75000"/>
                    <a:lumOff val="25000"/>
                  </a:schemeClr>
                </a:solidFill>
                <a:latin typeface="Baskerville Old Face" panose="02020602080505020303" pitchFamily="18" charset="0"/>
                <a:ea typeface="Calibri" panose="020F0502020204030204" pitchFamily="34" charset="0"/>
                <a:cs typeface="Aparajita" panose="020B0502040204020203" pitchFamily="18" charset="0"/>
              </a:rPr>
              <a:t>slated on </a:t>
            </a:r>
            <a:r>
              <a:rPr lang="en-IN" sz="1900" b="1"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November 11-12, 2019</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 </a:t>
            </a:r>
            <a:r>
              <a:rPr lang="en-IN" sz="1900" dirty="0">
                <a:solidFill>
                  <a:schemeClr val="tx1">
                    <a:lumMod val="75000"/>
                    <a:lumOff val="25000"/>
                  </a:schemeClr>
                </a:solidFill>
                <a:latin typeface="Baskerville Old Face" panose="02020602080505020303" pitchFamily="18" charset="0"/>
                <a:ea typeface="Calibri" panose="020F0502020204030204" pitchFamily="34" charset="0"/>
                <a:cs typeface="Aparajita" panose="020B0502040204020203" pitchFamily="18" charset="0"/>
              </a:rPr>
              <a:t>at</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 </a:t>
            </a:r>
            <a:r>
              <a:rPr lang="en-IN" sz="1900" b="1"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 London, UK</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a:t>
            </a:r>
          </a:p>
          <a:p>
            <a:pPr algn="just"/>
            <a:r>
              <a:rPr lang="en-IN" sz="1900" b="1"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PULSUS</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 </a:t>
            </a:r>
            <a:r>
              <a:rPr lang="en-IN" sz="1900" dirty="0">
                <a:solidFill>
                  <a:schemeClr val="tx1">
                    <a:lumMod val="75000"/>
                    <a:lumOff val="25000"/>
                  </a:schemeClr>
                </a:solidFill>
                <a:latin typeface="Baskerville Old Face" panose="02020602080505020303" pitchFamily="18" charset="0"/>
                <a:ea typeface="Calibri" panose="020F0502020204030204" pitchFamily="34" charset="0"/>
                <a:cs typeface="Aparajita" panose="020B0502040204020203" pitchFamily="18" charset="0"/>
              </a:rPr>
              <a:t>cordially welcome researchers, academicians, students and business professionals in the field of Chemistry and Environmental challenges, to maintain sustainability from around the world to participate in the upcoming Sustainable chemistry 2019. The meeting for this year will revolve around the theme </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a:t>
            </a:r>
            <a:r>
              <a:rPr lang="en-US" sz="1900" b="1"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A Vision for Sustaining Challenges in Environment</a:t>
            </a:r>
            <a:r>
              <a:rPr lang="en-IN" sz="1900" dirty="0">
                <a:solidFill>
                  <a:srgbClr val="1B2A10"/>
                </a:solidFill>
                <a:latin typeface="Baskerville Old Face" panose="02020602080505020303" pitchFamily="18" charset="0"/>
                <a:ea typeface="Calibri" panose="020F0502020204030204" pitchFamily="34" charset="0"/>
                <a:cs typeface="Aparajita" panose="020B0502040204020203" pitchFamily="18" charset="0"/>
              </a:rPr>
              <a:t>” </a:t>
            </a:r>
            <a:r>
              <a:rPr lang="en-IN" sz="1900" dirty="0">
                <a:solidFill>
                  <a:schemeClr val="tx1">
                    <a:lumMod val="75000"/>
                    <a:lumOff val="25000"/>
                  </a:schemeClr>
                </a:solidFill>
                <a:latin typeface="Baskerville Old Face" panose="02020602080505020303" pitchFamily="18" charset="0"/>
                <a:ea typeface="Calibri" panose="020F0502020204030204" pitchFamily="34" charset="0"/>
                <a:cs typeface="Aparajita" panose="020B0502040204020203" pitchFamily="18" charset="0"/>
              </a:rPr>
              <a:t>thus relaying the most cutting-edge findings in the current issues of environmental challenges and to make a better world. </a:t>
            </a:r>
            <a:endParaRPr lang="en-IN" sz="1900" dirty="0">
              <a:solidFill>
                <a:schemeClr val="tx1">
                  <a:lumMod val="75000"/>
                  <a:lumOff val="25000"/>
                </a:schemeClr>
              </a:solidFill>
              <a:latin typeface="Baskerville Old Face" panose="02020602080505020303" pitchFamily="18" charset="0"/>
              <a:cs typeface="Aparajita" panose="020B0502040204020203" pitchFamily="18" charset="0"/>
            </a:endParaRPr>
          </a:p>
        </p:txBody>
      </p:sp>
      <p:sp>
        <p:nvSpPr>
          <p:cNvPr id="5" name="TextBox 4">
            <a:extLst>
              <a:ext uri="{FF2B5EF4-FFF2-40B4-BE49-F238E27FC236}">
                <a16:creationId xmlns:a16="http://schemas.microsoft.com/office/drawing/2014/main" id="{D2FE28AD-6B92-4EF7-952D-CF127705C553}"/>
              </a:ext>
            </a:extLst>
          </p:cNvPr>
          <p:cNvSpPr txBox="1"/>
          <p:nvPr/>
        </p:nvSpPr>
        <p:spPr>
          <a:xfrm>
            <a:off x="591148" y="5230705"/>
            <a:ext cx="7151664" cy="523220"/>
          </a:xfrm>
          <a:prstGeom prst="rect">
            <a:avLst/>
          </a:prstGeom>
          <a:solidFill>
            <a:srgbClr val="F1F8EC"/>
          </a:solidFill>
        </p:spPr>
        <p:txBody>
          <a:bodyPr wrap="square" rtlCol="0">
            <a:spAutoFit/>
          </a:bodyPr>
          <a:lstStyle/>
          <a:p>
            <a:r>
              <a:rPr lang="en-IN" sz="2800" b="1" dirty="0">
                <a:latin typeface="Times New Roman" panose="02020603050405020304" pitchFamily="18" charset="0"/>
                <a:cs typeface="Times New Roman" panose="02020603050405020304" pitchFamily="18" charset="0"/>
              </a:rPr>
              <a:t>Who can attend…??</a:t>
            </a:r>
          </a:p>
        </p:txBody>
      </p:sp>
      <p:sp>
        <p:nvSpPr>
          <p:cNvPr id="6" name="Rectangle 5">
            <a:extLst>
              <a:ext uri="{FF2B5EF4-FFF2-40B4-BE49-F238E27FC236}">
                <a16:creationId xmlns:a16="http://schemas.microsoft.com/office/drawing/2014/main" id="{A21ED5AC-A2B4-464F-816B-E308A8D596A2}"/>
              </a:ext>
            </a:extLst>
          </p:cNvPr>
          <p:cNvSpPr/>
          <p:nvPr/>
        </p:nvSpPr>
        <p:spPr>
          <a:xfrm>
            <a:off x="591148" y="5651355"/>
            <a:ext cx="7151664" cy="1323439"/>
          </a:xfrm>
          <a:prstGeom prst="rect">
            <a:avLst/>
          </a:prstGeom>
          <a:solidFill>
            <a:srgbClr val="F1F8EC"/>
          </a:solidFill>
        </p:spPr>
        <p:txBody>
          <a:bodyPr wrap="square">
            <a:spAutoFit/>
          </a:bodyPr>
          <a:lstStyle/>
          <a:p>
            <a:pPr algn="just">
              <a:spcAft>
                <a:spcPts val="800"/>
              </a:spcAft>
            </a:pPr>
            <a:r>
              <a:rPr lang="en-IN" sz="2000" dirty="0">
                <a:solidFill>
                  <a:schemeClr val="tx1">
                    <a:lumMod val="75000"/>
                    <a:lumOff val="25000"/>
                  </a:schemeClr>
                </a:solidFill>
                <a:latin typeface="Baskerville Old Face" panose="02020602080505020303" pitchFamily="18" charset="0"/>
                <a:ea typeface="Calibri" panose="020F0502020204030204" pitchFamily="34" charset="0"/>
                <a:cs typeface="Aparajita" panose="020B0502040204020203" pitchFamily="18" charset="0"/>
              </a:rPr>
              <a:t>Every individual who are concerned about protecting environment, innovative ideas for sustainability, green initiatives, nature lovers, and who are enthusiastic to eco-friendly technologies. Researchers working on sustainability techniques.</a:t>
            </a:r>
          </a:p>
        </p:txBody>
      </p:sp>
      <p:sp>
        <p:nvSpPr>
          <p:cNvPr id="9" name="TextBox 8">
            <a:extLst>
              <a:ext uri="{FF2B5EF4-FFF2-40B4-BE49-F238E27FC236}">
                <a16:creationId xmlns:a16="http://schemas.microsoft.com/office/drawing/2014/main" id="{29D18CCB-E850-4447-AF39-2D6F2735279E}"/>
              </a:ext>
            </a:extLst>
          </p:cNvPr>
          <p:cNvSpPr txBox="1"/>
          <p:nvPr/>
        </p:nvSpPr>
        <p:spPr>
          <a:xfrm>
            <a:off x="7908441" y="4000509"/>
            <a:ext cx="4302010" cy="523220"/>
          </a:xfrm>
          <a:prstGeom prst="rect">
            <a:avLst/>
          </a:prstGeom>
          <a:solidFill>
            <a:srgbClr val="F1F8EC"/>
          </a:solidFill>
        </p:spPr>
        <p:txBody>
          <a:bodyPr wrap="square" rtlCol="0">
            <a:spAutoFit/>
          </a:bodyPr>
          <a:lstStyle/>
          <a:p>
            <a:r>
              <a:rPr lang="en-IN" sz="2800" b="1" dirty="0">
                <a:latin typeface="Times New Roman" panose="02020603050405020304" pitchFamily="18" charset="0"/>
                <a:cs typeface="Times New Roman" panose="02020603050405020304" pitchFamily="18" charset="0"/>
              </a:rPr>
              <a:t>Sessions and Topics</a:t>
            </a:r>
          </a:p>
        </p:txBody>
      </p:sp>
      <p:sp>
        <p:nvSpPr>
          <p:cNvPr id="10" name="Rectangle 9">
            <a:extLst>
              <a:ext uri="{FF2B5EF4-FFF2-40B4-BE49-F238E27FC236}">
                <a16:creationId xmlns:a16="http://schemas.microsoft.com/office/drawing/2014/main" id="{800D6839-A8D7-4043-9213-6BF390BD5D1A}"/>
              </a:ext>
            </a:extLst>
          </p:cNvPr>
          <p:cNvSpPr/>
          <p:nvPr/>
        </p:nvSpPr>
        <p:spPr>
          <a:xfrm>
            <a:off x="7908440" y="4523729"/>
            <a:ext cx="4302011" cy="4493538"/>
          </a:xfrm>
          <a:prstGeom prst="rect">
            <a:avLst/>
          </a:prstGeom>
          <a:solidFill>
            <a:srgbClr val="F1F8EC"/>
          </a:solidFill>
        </p:spPr>
        <p:txBody>
          <a:bodyPr wrap="square">
            <a:spAutoFit/>
          </a:bodyPr>
          <a:lstStyle/>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Sustainable Chemistry</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Synthesis and catalysis 	</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Eco- Systematic</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Sustainable chemistry education</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Photo chemistry</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Energy conversion and Storage</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Bioresources </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Environmental Sustainability </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Agricultural Solar cells </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Hazardous material and waste management </a:t>
            </a:r>
          </a:p>
          <a:p>
            <a:pPr marL="285750" indent="-285750">
              <a:buFont typeface="Arial" panose="020B0604020202020204" pitchFamily="34" charset="0"/>
              <a:buChar char="•"/>
            </a:pPr>
            <a:r>
              <a:rPr lang="en-IN" sz="2200" dirty="0">
                <a:solidFill>
                  <a:schemeClr val="tx1">
                    <a:lumMod val="75000"/>
                    <a:lumOff val="25000"/>
                  </a:schemeClr>
                </a:solidFill>
                <a:latin typeface="Baskerville Old Face" panose="02020602080505020303" pitchFamily="18" charset="0"/>
                <a:cs typeface="Aparajita" panose="020B0502040204020203" pitchFamily="18" charset="0"/>
              </a:rPr>
              <a:t>Green technology and Remediation</a:t>
            </a:r>
          </a:p>
        </p:txBody>
      </p:sp>
      <p:sp>
        <p:nvSpPr>
          <p:cNvPr id="12" name="TextBox 11">
            <a:extLst>
              <a:ext uri="{FF2B5EF4-FFF2-40B4-BE49-F238E27FC236}">
                <a16:creationId xmlns:a16="http://schemas.microsoft.com/office/drawing/2014/main" id="{5D49673C-4718-4C76-A782-7DB7AD5E633D}"/>
              </a:ext>
            </a:extLst>
          </p:cNvPr>
          <p:cNvSpPr txBox="1"/>
          <p:nvPr/>
        </p:nvSpPr>
        <p:spPr>
          <a:xfrm>
            <a:off x="598026" y="7096870"/>
            <a:ext cx="4609949" cy="523220"/>
          </a:xfrm>
          <a:prstGeom prst="rect">
            <a:avLst/>
          </a:prstGeom>
          <a:solidFill>
            <a:srgbClr val="F1F8EC"/>
          </a:solidFill>
        </p:spPr>
        <p:txBody>
          <a:bodyPr wrap="square" rtlCol="0">
            <a:spAutoFit/>
          </a:bodyPr>
          <a:lstStyle/>
          <a:p>
            <a:r>
              <a:rPr lang="en-IN" sz="2800" b="1" dirty="0">
                <a:latin typeface="Times New Roman" panose="02020603050405020304" pitchFamily="18" charset="0"/>
                <a:cs typeface="Times New Roman" panose="02020603050405020304" pitchFamily="18" charset="0"/>
              </a:rPr>
              <a:t>Important Dates</a:t>
            </a:r>
          </a:p>
        </p:txBody>
      </p:sp>
      <p:sp>
        <p:nvSpPr>
          <p:cNvPr id="13" name="Rectangle 12">
            <a:extLst>
              <a:ext uri="{FF2B5EF4-FFF2-40B4-BE49-F238E27FC236}">
                <a16:creationId xmlns:a16="http://schemas.microsoft.com/office/drawing/2014/main" id="{6050F0C9-B63F-4AFA-99C1-127511D9646F}"/>
              </a:ext>
            </a:extLst>
          </p:cNvPr>
          <p:cNvSpPr/>
          <p:nvPr/>
        </p:nvSpPr>
        <p:spPr>
          <a:xfrm>
            <a:off x="597051" y="7616716"/>
            <a:ext cx="4609949" cy="1393330"/>
          </a:xfrm>
          <a:prstGeom prst="rect">
            <a:avLst/>
          </a:prstGeom>
          <a:solidFill>
            <a:srgbClr val="F1F8EC"/>
          </a:solidFill>
        </p:spPr>
        <p:txBody>
          <a:bodyPr wrap="square">
            <a:spAutoFit/>
          </a:bodyPr>
          <a:lstStyle/>
          <a:p>
            <a:pPr>
              <a:lnSpc>
                <a:spcPct val="107000"/>
              </a:lnSpc>
              <a:spcAft>
                <a:spcPts val="800"/>
              </a:spcAft>
            </a:pP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Abstract submission opens: 	18-02-2019</a:t>
            </a:r>
            <a:br>
              <a:rPr lang="en-IN"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Registration opens: 			18-02-2019</a:t>
            </a:r>
            <a:br>
              <a:rPr lang="en-IN"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Early bird registration: 		11-08-2019</a:t>
            </a:r>
            <a:br>
              <a:rPr lang="en-IN"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On spot registration: 			11-11-2019</a:t>
            </a:r>
            <a:endParaRPr lang="en-IN"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EFAA3339-B92E-4F8B-BBF3-DC004C808F0D}"/>
              </a:ext>
            </a:extLst>
          </p:cNvPr>
          <p:cNvSpPr txBox="1"/>
          <p:nvPr/>
        </p:nvSpPr>
        <p:spPr>
          <a:xfrm>
            <a:off x="5359403" y="7099351"/>
            <a:ext cx="2383410" cy="523220"/>
          </a:xfrm>
          <a:prstGeom prst="rect">
            <a:avLst/>
          </a:prstGeom>
          <a:solidFill>
            <a:srgbClr val="F1F8EC"/>
          </a:solidFill>
        </p:spPr>
        <p:txBody>
          <a:bodyPr wrap="square" rtlCol="0">
            <a:spAutoFit/>
          </a:bodyPr>
          <a:lstStyle/>
          <a:p>
            <a:r>
              <a:rPr lang="en-IN" sz="2800" b="1" dirty="0">
                <a:latin typeface="Times New Roman" panose="02020603050405020304" pitchFamily="18" charset="0"/>
                <a:cs typeface="Times New Roman" panose="02020603050405020304" pitchFamily="18" charset="0"/>
              </a:rPr>
              <a:t>Quick Links</a:t>
            </a:r>
          </a:p>
        </p:txBody>
      </p:sp>
      <p:sp>
        <p:nvSpPr>
          <p:cNvPr id="15" name="Rectangle 14">
            <a:extLst>
              <a:ext uri="{FF2B5EF4-FFF2-40B4-BE49-F238E27FC236}">
                <a16:creationId xmlns:a16="http://schemas.microsoft.com/office/drawing/2014/main" id="{9F6DBD74-BD1C-4DCA-B3BA-44F0917F46F3}"/>
              </a:ext>
            </a:extLst>
          </p:cNvPr>
          <p:cNvSpPr/>
          <p:nvPr/>
        </p:nvSpPr>
        <p:spPr>
          <a:xfrm>
            <a:off x="5359403" y="7622571"/>
            <a:ext cx="2383410" cy="1397242"/>
          </a:xfrm>
          <a:prstGeom prst="rect">
            <a:avLst/>
          </a:prstGeom>
          <a:solidFill>
            <a:srgbClr val="F1F8EC"/>
          </a:solidFill>
        </p:spPr>
        <p:txBody>
          <a:bodyPr wrap="square">
            <a:spAutoFit/>
          </a:bodyPr>
          <a:lstStyle/>
          <a:p>
            <a:pPr>
              <a:lnSpc>
                <a:spcPct val="107000"/>
              </a:lnSpc>
              <a:spcAft>
                <a:spcPts val="800"/>
              </a:spcAft>
            </a:pPr>
            <a:r>
              <a:rPr lang="en-IN" sz="2000" u="sng" dirty="0">
                <a:solidFill>
                  <a:schemeClr val="tx1">
                    <a:lumMod val="75000"/>
                    <a:lumOff val="25000"/>
                  </a:schemeClr>
                </a:solidFill>
                <a:latin typeface="Baskerville Old Face" panose="02020602080505020303"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Brochure Download</a:t>
            </a:r>
            <a:br>
              <a:rPr lang="en-IN" sz="2000" u="sng" dirty="0">
                <a:solidFill>
                  <a:schemeClr val="tx1">
                    <a:lumMod val="75000"/>
                    <a:lumOff val="25000"/>
                  </a:schemeClr>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tx1">
                    <a:lumMod val="75000"/>
                    <a:lumOff val="25000"/>
                  </a:schemeClr>
                </a:solidFill>
                <a:latin typeface="Baskerville Old Face" panose="02020602080505020303"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Abstract Submission</a:t>
            </a:r>
            <a:br>
              <a:rPr lang="en-IN" sz="2000" u="sng" dirty="0">
                <a:solidFill>
                  <a:schemeClr val="tx1">
                    <a:lumMod val="75000"/>
                    <a:lumOff val="25000"/>
                  </a:schemeClr>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tx1">
                    <a:lumMod val="75000"/>
                    <a:lumOff val="25000"/>
                  </a:schemeClr>
                </a:solidFill>
                <a:latin typeface="Baskerville Old Face" panose="02020602080505020303"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Registrations</a:t>
            </a:r>
            <a:br>
              <a:rPr lang="en-IN" sz="2000" u="sng" dirty="0">
                <a:solidFill>
                  <a:schemeClr val="tx1">
                    <a:lumMod val="75000"/>
                    <a:lumOff val="25000"/>
                  </a:schemeClr>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tx1">
                    <a:lumMod val="75000"/>
                    <a:lumOff val="25000"/>
                  </a:schemeClr>
                </a:solidFill>
                <a:latin typeface="Baskerville Old Face" panose="02020602080505020303"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Cancellation Policy</a:t>
            </a:r>
            <a:endParaRPr lang="en-IN" sz="2000" u="sng" dirty="0">
              <a:solidFill>
                <a:schemeClr val="tx1">
                  <a:lumMod val="75000"/>
                  <a:lumOff val="25000"/>
                </a:schemeClr>
              </a:solidFill>
              <a:effectLst/>
              <a:latin typeface="Baskerville Old Face" panose="02020602080505020303" pitchFamily="18"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05386698-07D1-4C88-BA40-B904CB0FA13D}"/>
              </a:ext>
            </a:extLst>
          </p:cNvPr>
          <p:cNvSpPr txBox="1"/>
          <p:nvPr/>
        </p:nvSpPr>
        <p:spPr>
          <a:xfrm>
            <a:off x="7908441" y="3215937"/>
            <a:ext cx="4302010" cy="461665"/>
          </a:xfrm>
          <a:prstGeom prst="rect">
            <a:avLst/>
          </a:prstGeom>
          <a:solidFill>
            <a:srgbClr val="F1F8EC"/>
          </a:solid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Welcome to share your views</a:t>
            </a:r>
          </a:p>
        </p:txBody>
      </p:sp>
      <p:pic>
        <p:nvPicPr>
          <p:cNvPr id="7" name="Picture 6">
            <a:extLst>
              <a:ext uri="{FF2B5EF4-FFF2-40B4-BE49-F238E27FC236}">
                <a16:creationId xmlns:a16="http://schemas.microsoft.com/office/drawing/2014/main" id="{D5767DF7-DE28-4319-87D6-1FCC947F48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8440" y="583933"/>
            <a:ext cx="4463493" cy="2513422"/>
          </a:xfrm>
          <a:prstGeom prst="rect">
            <a:avLst/>
          </a:prstGeom>
        </p:spPr>
      </p:pic>
    </p:spTree>
    <p:extLst>
      <p:ext uri="{BB962C8B-B14F-4D97-AF65-F5344CB8AC3E}">
        <p14:creationId xmlns:p14="http://schemas.microsoft.com/office/powerpoint/2010/main" val="290221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1AE4742-ECF6-47D0-AFCA-F4191005FC2C}"/>
              </a:ext>
            </a:extLst>
          </p:cNvPr>
          <p:cNvSpPr txBox="1"/>
          <p:nvPr/>
        </p:nvSpPr>
        <p:spPr>
          <a:xfrm>
            <a:off x="603978" y="560964"/>
            <a:ext cx="11595371" cy="523220"/>
          </a:xfrm>
          <a:prstGeom prst="rect">
            <a:avLst/>
          </a:prstGeom>
          <a:solidFill>
            <a:srgbClr val="F1F8EC"/>
          </a:solidFill>
        </p:spPr>
        <p:txBody>
          <a:bodyPr wrap="square" rtlCol="0">
            <a:spAutoFit/>
          </a:bodyPr>
          <a:lstStyle/>
          <a:p>
            <a:r>
              <a:rPr lang="en-IN" sz="2800" b="1" dirty="0">
                <a:latin typeface="Times New Roman" panose="02020603050405020304" pitchFamily="18" charset="0"/>
                <a:cs typeface="Times New Roman" panose="02020603050405020304" pitchFamily="18" charset="0"/>
              </a:rPr>
              <a:t>Sustainable Chemistry in Global Market</a:t>
            </a:r>
          </a:p>
        </p:txBody>
      </p:sp>
      <p:sp>
        <p:nvSpPr>
          <p:cNvPr id="8" name="Rectangle 7">
            <a:extLst>
              <a:ext uri="{FF2B5EF4-FFF2-40B4-BE49-F238E27FC236}">
                <a16:creationId xmlns:a16="http://schemas.microsoft.com/office/drawing/2014/main" id="{D30C9F66-5D47-4160-9E60-F7FA47BD8FFD}"/>
              </a:ext>
            </a:extLst>
          </p:cNvPr>
          <p:cNvSpPr/>
          <p:nvPr/>
        </p:nvSpPr>
        <p:spPr>
          <a:xfrm>
            <a:off x="546435" y="1469103"/>
            <a:ext cx="11595371" cy="4339650"/>
          </a:xfrm>
          <a:prstGeom prst="rect">
            <a:avLst/>
          </a:prstGeom>
          <a:solidFill>
            <a:srgbClr val="F1F8EC"/>
          </a:solidFill>
        </p:spPr>
        <p:txBody>
          <a:bodyPr wrap="square">
            <a:spAutoFit/>
          </a:bodyPr>
          <a:lstStyle/>
          <a:p>
            <a:pPr algn="just"/>
            <a:r>
              <a:rPr lang="en-US" sz="2300" dirty="0">
                <a:latin typeface="Baskerville Old Face" panose="02020602080505020303" pitchFamily="18" charset="0"/>
              </a:rPr>
              <a:t>	Sustainable Chemistry is an environmental concept to improve natural resources which helps the human needs and requirements for chemical product and services. Sustainable development increasing the wellbeing for the upcoming generations all over the world.  Technology transformation play a vital role for the sustainable development and changes the consumption and create new technologies necessary for the sustainability. </a:t>
            </a:r>
          </a:p>
          <a:p>
            <a:pPr algn="just"/>
            <a:r>
              <a:rPr lang="en-US" sz="2300" dirty="0">
                <a:latin typeface="Baskerville Old Face" panose="02020602080505020303" pitchFamily="18" charset="0"/>
              </a:rPr>
              <a:t>	The reasons behind promoting sustainable patters are poverty, changing unstainable by managing the natural resource of economic and social development. Because of the low nutritional food the malnutrition and hunger of undernourishment. </a:t>
            </a:r>
            <a:r>
              <a:rPr lang="en-IN" sz="2300" dirty="0">
                <a:latin typeface="Baskerville Old Face" panose="02020602080505020303" pitchFamily="18" charset="0"/>
              </a:rPr>
              <a:t>Alternative chemical product embodies chemicals created from bio-based feedstocks, as well as end-use chemical products that incorporate both bio-based chemicals and green chemistry principles (i.e., end-use chemical products include cleaning products derived from bio-based ingredients and solvent-free cleansing product).</a:t>
            </a:r>
          </a:p>
          <a:p>
            <a:pPr algn="just"/>
            <a:r>
              <a:rPr lang="en-IN" sz="2300" dirty="0">
                <a:latin typeface="Baskerville Old Face" panose="02020602080505020303" pitchFamily="18" charset="0"/>
              </a:rPr>
              <a:t> </a:t>
            </a:r>
          </a:p>
        </p:txBody>
      </p:sp>
      <p:sp>
        <p:nvSpPr>
          <p:cNvPr id="9" name="TextBox 8">
            <a:extLst>
              <a:ext uri="{FF2B5EF4-FFF2-40B4-BE49-F238E27FC236}">
                <a16:creationId xmlns:a16="http://schemas.microsoft.com/office/drawing/2014/main" id="{79BD0BF2-C9E6-46BD-A7E5-F8D615681B59}"/>
              </a:ext>
            </a:extLst>
          </p:cNvPr>
          <p:cNvSpPr txBox="1"/>
          <p:nvPr/>
        </p:nvSpPr>
        <p:spPr>
          <a:xfrm>
            <a:off x="618346" y="6775073"/>
            <a:ext cx="5325254" cy="523220"/>
          </a:xfrm>
          <a:prstGeom prst="rect">
            <a:avLst/>
          </a:prstGeom>
          <a:solidFill>
            <a:srgbClr val="F1F8EC"/>
          </a:solidFill>
        </p:spPr>
        <p:txBody>
          <a:bodyPr wrap="square" rtlCol="0">
            <a:spAutoFit/>
          </a:bodyPr>
          <a:lstStyle/>
          <a:p>
            <a:r>
              <a:rPr lang="en-IN" sz="2800" b="1" dirty="0">
                <a:latin typeface="Times New Roman" panose="02020603050405020304" pitchFamily="18" charset="0"/>
                <a:cs typeface="Times New Roman" panose="02020603050405020304" pitchFamily="18" charset="0"/>
              </a:rPr>
              <a:t>Sponsorship Opportunities</a:t>
            </a:r>
          </a:p>
        </p:txBody>
      </p:sp>
      <p:sp>
        <p:nvSpPr>
          <p:cNvPr id="10" name="Rectangle 9">
            <a:extLst>
              <a:ext uri="{FF2B5EF4-FFF2-40B4-BE49-F238E27FC236}">
                <a16:creationId xmlns:a16="http://schemas.microsoft.com/office/drawing/2014/main" id="{59597D14-203C-4DBB-AE63-EB6FF3FAADA5}"/>
              </a:ext>
            </a:extLst>
          </p:cNvPr>
          <p:cNvSpPr/>
          <p:nvPr/>
        </p:nvSpPr>
        <p:spPr>
          <a:xfrm>
            <a:off x="617371" y="7286461"/>
            <a:ext cx="5325254" cy="1686039"/>
          </a:xfrm>
          <a:prstGeom prst="rect">
            <a:avLst/>
          </a:prstGeom>
          <a:solidFill>
            <a:srgbClr val="F1F8EC"/>
          </a:solidFill>
        </p:spPr>
        <p:txBody>
          <a:bodyPr wrap="square">
            <a:spAutoFit/>
          </a:bodyPr>
          <a:lstStyle/>
          <a:p>
            <a:pPr>
              <a:lnSpc>
                <a:spcPct val="107000"/>
              </a:lnSpc>
              <a:spcAft>
                <a:spcPts val="800"/>
              </a:spcAft>
            </a:pP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Diamond Sponsor			$10000</a:t>
            </a:r>
            <a:br>
              <a:rPr lang="en-IN"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Gold Sponsor				$7500</a:t>
            </a:r>
            <a:br>
              <a:rPr lang="en-IN"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Silver Sponsor				$5000</a:t>
            </a:r>
            <a:br>
              <a:rPr lang="en-IN"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Bronze Sponsor				$3500</a:t>
            </a:r>
            <a:br>
              <a:rPr lang="en-IN" sz="2000"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br>
            <a:r>
              <a:rPr lang="en-IN" dirty="0">
                <a:solidFill>
                  <a:schemeClr val="tx1">
                    <a:lumMod val="75000"/>
                    <a:lumOff val="25000"/>
                  </a:schemeClr>
                </a:solidFill>
                <a:latin typeface="Times New Roman" panose="02020603050405020304" pitchFamily="18" charset="0"/>
                <a:ea typeface="Calibri" panose="020F0502020204030204" pitchFamily="34" charset="0"/>
                <a:cs typeface="Times New Roman" panose="02020603050405020304" pitchFamily="18" charset="0"/>
              </a:rPr>
              <a:t>Exhibition 					$2500</a:t>
            </a:r>
            <a:endParaRPr lang="en-IN" dirty="0">
              <a:solidFill>
                <a:schemeClr val="tx1">
                  <a:lumMod val="75000"/>
                  <a:lumOff val="2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E6CE256-E767-4AAB-B824-A0A168618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8169" y="6725726"/>
            <a:ext cx="5631180" cy="2314510"/>
          </a:xfrm>
          <a:prstGeom prst="rect">
            <a:avLst/>
          </a:prstGeom>
        </p:spPr>
      </p:pic>
    </p:spTree>
    <p:extLst>
      <p:ext uri="{BB962C8B-B14F-4D97-AF65-F5344CB8AC3E}">
        <p14:creationId xmlns:p14="http://schemas.microsoft.com/office/powerpoint/2010/main" val="281483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1AE4742-ECF6-47D0-AFCA-F4191005FC2C}"/>
              </a:ext>
            </a:extLst>
          </p:cNvPr>
          <p:cNvSpPr txBox="1"/>
          <p:nvPr/>
        </p:nvSpPr>
        <p:spPr>
          <a:xfrm>
            <a:off x="-1" y="422135"/>
            <a:ext cx="5464629" cy="738664"/>
          </a:xfrm>
          <a:prstGeom prst="rect">
            <a:avLst/>
          </a:prstGeom>
          <a:noFill/>
        </p:spPr>
        <p:txBody>
          <a:bodyPr wrap="square" rtlCol="0">
            <a:spAutoFit/>
          </a:bodyPr>
          <a:lstStyle/>
          <a:p>
            <a:pPr algn="ctr"/>
            <a:r>
              <a:rPr lang="en-IN" sz="4200" b="1" i="1" dirty="0">
                <a:solidFill>
                  <a:srgbClr val="C00000"/>
                </a:solidFill>
                <a:latin typeface="Bodoni MT" panose="02070603080606020203" pitchFamily="18" charset="0"/>
                <a:cs typeface="Times New Roman" panose="02020603050405020304" pitchFamily="18" charset="0"/>
              </a:rPr>
              <a:t>Tourism in London</a:t>
            </a:r>
          </a:p>
        </p:txBody>
      </p:sp>
      <p:pic>
        <p:nvPicPr>
          <p:cNvPr id="4" name="Picture 3">
            <a:extLst>
              <a:ext uri="{FF2B5EF4-FFF2-40B4-BE49-F238E27FC236}">
                <a16:creationId xmlns:a16="http://schemas.microsoft.com/office/drawing/2014/main" id="{894C59B4-1BF6-49FC-B8BE-EACA17471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650" y="1564267"/>
            <a:ext cx="3977641" cy="2645131"/>
          </a:xfrm>
          <a:prstGeom prst="rect">
            <a:avLst/>
          </a:prstGeom>
        </p:spPr>
      </p:pic>
      <p:pic>
        <p:nvPicPr>
          <p:cNvPr id="8" name="Picture 7">
            <a:extLst>
              <a:ext uri="{FF2B5EF4-FFF2-40B4-BE49-F238E27FC236}">
                <a16:creationId xmlns:a16="http://schemas.microsoft.com/office/drawing/2014/main" id="{79E19EED-99EC-4F1C-9BAE-F5109F98B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651" y="5861305"/>
            <a:ext cx="4405086" cy="2929382"/>
          </a:xfrm>
          <a:prstGeom prst="rect">
            <a:avLst/>
          </a:prstGeom>
        </p:spPr>
      </p:pic>
      <p:pic>
        <p:nvPicPr>
          <p:cNvPr id="10" name="Picture 9">
            <a:extLst>
              <a:ext uri="{FF2B5EF4-FFF2-40B4-BE49-F238E27FC236}">
                <a16:creationId xmlns:a16="http://schemas.microsoft.com/office/drawing/2014/main" id="{2BB0BFF2-A1B7-49BB-B797-7300A250B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8866" y="1533391"/>
            <a:ext cx="3977640" cy="2645131"/>
          </a:xfrm>
          <a:prstGeom prst="rect">
            <a:avLst/>
          </a:prstGeom>
        </p:spPr>
      </p:pic>
      <p:pic>
        <p:nvPicPr>
          <p:cNvPr id="14" name="Picture 13">
            <a:extLst>
              <a:ext uri="{FF2B5EF4-FFF2-40B4-BE49-F238E27FC236}">
                <a16:creationId xmlns:a16="http://schemas.microsoft.com/office/drawing/2014/main" id="{170C2943-B08D-4AC4-AF6B-A7ACE2D87D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8865" y="5800167"/>
            <a:ext cx="4418085" cy="2938026"/>
          </a:xfrm>
          <a:prstGeom prst="rect">
            <a:avLst/>
          </a:prstGeom>
        </p:spPr>
      </p:pic>
      <p:sp>
        <p:nvSpPr>
          <p:cNvPr id="2" name="TextBox 1">
            <a:extLst>
              <a:ext uri="{FF2B5EF4-FFF2-40B4-BE49-F238E27FC236}">
                <a16:creationId xmlns:a16="http://schemas.microsoft.com/office/drawing/2014/main" id="{855DBBC3-329E-4D7F-B805-556F3CBEC0BF}"/>
              </a:ext>
            </a:extLst>
          </p:cNvPr>
          <p:cNvSpPr txBox="1"/>
          <p:nvPr/>
        </p:nvSpPr>
        <p:spPr>
          <a:xfrm>
            <a:off x="985097" y="4592702"/>
            <a:ext cx="3977640" cy="584775"/>
          </a:xfrm>
          <a:prstGeom prst="rect">
            <a:avLst/>
          </a:prstGeom>
          <a:noFill/>
        </p:spPr>
        <p:txBody>
          <a:bodyPr wrap="square" rtlCol="0">
            <a:spAutoFit/>
          </a:bodyPr>
          <a:lstStyle/>
          <a:p>
            <a:r>
              <a:rPr lang="en-IN" sz="3200" b="1" dirty="0">
                <a:solidFill>
                  <a:srgbClr val="002060"/>
                </a:solidFill>
                <a:latin typeface="Times New Roman" panose="02020603050405020304" pitchFamily="18" charset="0"/>
                <a:cs typeface="Times New Roman" panose="02020603050405020304" pitchFamily="18" charset="0"/>
              </a:rPr>
              <a:t>Tower of London</a:t>
            </a:r>
          </a:p>
        </p:txBody>
      </p:sp>
      <p:sp>
        <p:nvSpPr>
          <p:cNvPr id="9" name="TextBox 8">
            <a:extLst>
              <a:ext uri="{FF2B5EF4-FFF2-40B4-BE49-F238E27FC236}">
                <a16:creationId xmlns:a16="http://schemas.microsoft.com/office/drawing/2014/main" id="{0FCEDFDE-EFB3-4E9B-AD81-E7D49AB10741}"/>
              </a:ext>
            </a:extLst>
          </p:cNvPr>
          <p:cNvSpPr txBox="1"/>
          <p:nvPr/>
        </p:nvSpPr>
        <p:spPr>
          <a:xfrm>
            <a:off x="7838865" y="4511298"/>
            <a:ext cx="5397800" cy="584775"/>
          </a:xfrm>
          <a:prstGeom prst="rect">
            <a:avLst/>
          </a:prstGeom>
          <a:noFill/>
        </p:spPr>
        <p:txBody>
          <a:bodyPr wrap="square" rtlCol="0">
            <a:spAutoFit/>
          </a:bodyPr>
          <a:lstStyle/>
          <a:p>
            <a:r>
              <a:rPr lang="en-IN" sz="3200" b="1" dirty="0">
                <a:solidFill>
                  <a:srgbClr val="002060"/>
                </a:solidFill>
                <a:latin typeface="Times New Roman" panose="02020603050405020304" pitchFamily="18" charset="0"/>
                <a:cs typeface="Times New Roman" panose="02020603050405020304" pitchFamily="18" charset="0"/>
              </a:rPr>
              <a:t>Palace of Westminster</a:t>
            </a:r>
          </a:p>
        </p:txBody>
      </p:sp>
      <p:sp>
        <p:nvSpPr>
          <p:cNvPr id="11" name="TextBox 10">
            <a:extLst>
              <a:ext uri="{FF2B5EF4-FFF2-40B4-BE49-F238E27FC236}">
                <a16:creationId xmlns:a16="http://schemas.microsoft.com/office/drawing/2014/main" id="{63D2DB7F-F8E5-4D72-AA1B-10719D0B1DB8}"/>
              </a:ext>
            </a:extLst>
          </p:cNvPr>
          <p:cNvSpPr txBox="1"/>
          <p:nvPr/>
        </p:nvSpPr>
        <p:spPr>
          <a:xfrm>
            <a:off x="1464429" y="8722181"/>
            <a:ext cx="3977640" cy="584775"/>
          </a:xfrm>
          <a:prstGeom prst="rect">
            <a:avLst/>
          </a:prstGeom>
          <a:noFill/>
        </p:spPr>
        <p:txBody>
          <a:bodyPr wrap="square" rtlCol="0">
            <a:spAutoFit/>
          </a:bodyPr>
          <a:lstStyle/>
          <a:p>
            <a:r>
              <a:rPr lang="en-IN" sz="3200" b="1" dirty="0">
                <a:solidFill>
                  <a:srgbClr val="002060"/>
                </a:solidFill>
                <a:latin typeface="Times New Roman" panose="02020603050405020304" pitchFamily="18" charset="0"/>
                <a:cs typeface="Times New Roman" panose="02020603050405020304" pitchFamily="18" charset="0"/>
              </a:rPr>
              <a:t>Tower Bridge </a:t>
            </a:r>
          </a:p>
        </p:txBody>
      </p:sp>
      <p:sp>
        <p:nvSpPr>
          <p:cNvPr id="3" name="Rectangle 2">
            <a:extLst>
              <a:ext uri="{FF2B5EF4-FFF2-40B4-BE49-F238E27FC236}">
                <a16:creationId xmlns:a16="http://schemas.microsoft.com/office/drawing/2014/main" id="{ABECA96E-5635-4821-8BD3-326AC978B5A9}"/>
              </a:ext>
            </a:extLst>
          </p:cNvPr>
          <p:cNvSpPr/>
          <p:nvPr/>
        </p:nvSpPr>
        <p:spPr>
          <a:xfrm>
            <a:off x="8318197" y="8697747"/>
            <a:ext cx="3659976" cy="584775"/>
          </a:xfrm>
          <a:prstGeom prst="rect">
            <a:avLst/>
          </a:prstGeom>
        </p:spPr>
        <p:txBody>
          <a:bodyPr wrap="none">
            <a:spAutoFit/>
          </a:bodyPr>
          <a:lstStyle/>
          <a:p>
            <a:r>
              <a:rPr lang="en-IN" sz="3200" b="1" dirty="0">
                <a:solidFill>
                  <a:srgbClr val="002060"/>
                </a:solidFill>
                <a:latin typeface="Times New Roman" panose="02020603050405020304" pitchFamily="18" charset="0"/>
                <a:cs typeface="Times New Roman" panose="02020603050405020304" pitchFamily="18" charset="0"/>
              </a:rPr>
              <a:t>Buckingham Palace</a:t>
            </a:r>
          </a:p>
        </p:txBody>
      </p:sp>
    </p:spTree>
    <p:extLst>
      <p:ext uri="{BB962C8B-B14F-4D97-AF65-F5344CB8AC3E}">
        <p14:creationId xmlns:p14="http://schemas.microsoft.com/office/powerpoint/2010/main" val="187114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FFE9B5-CD90-48A5-8346-55599D80AB06}"/>
              </a:ext>
            </a:extLst>
          </p:cNvPr>
          <p:cNvSpPr>
            <a:spLocks noGrp="1"/>
          </p:cNvSpPr>
          <p:nvPr>
            <p:ph type="title"/>
          </p:nvPr>
        </p:nvSpPr>
        <p:spPr>
          <a:xfrm>
            <a:off x="3993424" y="8115526"/>
            <a:ext cx="11041380" cy="1855788"/>
          </a:xfrm>
        </p:spPr>
        <p:txBody>
          <a:bodyPr>
            <a:normAutofit/>
          </a:bodyPr>
          <a:lstStyle/>
          <a:p>
            <a:r>
              <a:rPr lang="en-IN" sz="4200" b="1" i="1" dirty="0">
                <a:latin typeface="Bodoni MT" panose="02070603080606020203" pitchFamily="18" charset="0"/>
              </a:rPr>
              <a:t>Mail us: </a:t>
            </a:r>
            <a:r>
              <a:rPr lang="en-IN" sz="4200" b="1" i="1" dirty="0">
                <a:latin typeface="Bodoni MT" panose="02070603080606020203" pitchFamily="18" charset="0"/>
                <a:hlinkClick r:id="rId2"/>
              </a:rPr>
              <a:t>environmistry@gmail.com</a:t>
            </a:r>
            <a:br>
              <a:rPr lang="en-IN" sz="4200" b="1" i="1" dirty="0">
                <a:latin typeface="Bodoni MT" panose="02070603080606020203" pitchFamily="18" charset="0"/>
              </a:rPr>
            </a:br>
            <a:r>
              <a:rPr lang="en-IN" sz="4200" b="1" i="1" dirty="0">
                <a:latin typeface="Bodoni MT" panose="02070603080606020203" pitchFamily="18" charset="0"/>
              </a:rPr>
              <a:t>Contact : +1-4084292646</a:t>
            </a:r>
            <a:br>
              <a:rPr lang="en-IN" sz="4200" b="1" i="1" dirty="0">
                <a:latin typeface="Bodoni MT" panose="02070603080606020203" pitchFamily="18" charset="0"/>
              </a:rPr>
            </a:br>
            <a:endParaRPr lang="en-IN" sz="4200" b="1" i="1" dirty="0">
              <a:latin typeface="Bodoni MT" panose="02070603080606020203" pitchFamily="18" charset="0"/>
            </a:endParaRPr>
          </a:p>
        </p:txBody>
      </p:sp>
    </p:spTree>
    <p:extLst>
      <p:ext uri="{BB962C8B-B14F-4D97-AF65-F5344CB8AC3E}">
        <p14:creationId xmlns:p14="http://schemas.microsoft.com/office/powerpoint/2010/main" val="24109908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412</TotalTime>
  <Words>271</Words>
  <Application>Microsoft Office PowerPoint</Application>
  <PresentationFormat>A3 Paper (297x420 mm)</PresentationFormat>
  <Paragraphs>40</Paragraphs>
  <Slides>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Baskerville Old Face</vt:lpstr>
      <vt:lpstr>Bodoni MT</vt:lpstr>
      <vt:lpstr>Calibri</vt:lpstr>
      <vt:lpstr>Calibri Light</vt:lpstr>
      <vt:lpstr>Elephant</vt:lpstr>
      <vt:lpstr>Times New Roman</vt:lpstr>
      <vt:lpstr>Office Theme</vt:lpstr>
      <vt:lpstr>PowerPoint Presentation</vt:lpstr>
      <vt:lpstr>PowerPoint Presentation</vt:lpstr>
      <vt:lpstr>PowerPoint Presentation</vt:lpstr>
      <vt:lpstr>PowerPoint Presentation</vt:lpstr>
      <vt:lpstr>Mail us: environmistry@gmail.com Contact : +1-4084292646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MicrosoftOffice MicrosoftOffice</dc:creator>
  <cp:lastModifiedBy>MicrosoftOffice MicrosoftOffice</cp:lastModifiedBy>
  <cp:revision>25</cp:revision>
  <dcterms:created xsi:type="dcterms:W3CDTF">2019-02-11T09:47:07Z</dcterms:created>
  <dcterms:modified xsi:type="dcterms:W3CDTF">2019-02-19T09:12:48Z</dcterms:modified>
</cp:coreProperties>
</file>