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9" r:id="rId2"/>
    <p:sldId id="269" r:id="rId3"/>
    <p:sldId id="263" r:id="rId4"/>
    <p:sldId id="260" r:id="rId5"/>
    <p:sldId id="264" r:id="rId6"/>
    <p:sldId id="265" r:id="rId7"/>
    <p:sldId id="26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928D"/>
    <a:srgbClr val="34847C"/>
    <a:srgbClr val="235752"/>
    <a:srgbClr val="43AB92"/>
    <a:srgbClr val="C3E7DE"/>
    <a:srgbClr val="1B956F"/>
    <a:srgbClr val="36A09B"/>
    <a:srgbClr val="3D9990"/>
    <a:srgbClr val="3B9781"/>
    <a:srgbClr val="317F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4" d="100"/>
          <a:sy n="64" d="100"/>
        </p:scale>
        <p:origin x="95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9714D9-344E-45CF-8B44-2CFACB8283B1}" type="datetimeFigureOut">
              <a:rPr lang="en-IN" smtClean="0"/>
              <a:t>06-03-2019</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FCCDDB-CE48-4C6E-8633-F58E4B6AC68B}" type="slidenum">
              <a:rPr lang="en-IN" smtClean="0"/>
              <a:t>‹#›</a:t>
            </a:fld>
            <a:endParaRPr lang="en-IN"/>
          </a:p>
        </p:txBody>
      </p:sp>
    </p:spTree>
    <p:extLst>
      <p:ext uri="{BB962C8B-B14F-4D97-AF65-F5344CB8AC3E}">
        <p14:creationId xmlns:p14="http://schemas.microsoft.com/office/powerpoint/2010/main" val="3030420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ABFCCDDB-CE48-4C6E-8633-F58E4B6AC68B}" type="slidenum">
              <a:rPr lang="en-IN" smtClean="0"/>
              <a:t>5</a:t>
            </a:fld>
            <a:endParaRPr lang="en-IN"/>
          </a:p>
        </p:txBody>
      </p:sp>
    </p:spTree>
    <p:extLst>
      <p:ext uri="{BB962C8B-B14F-4D97-AF65-F5344CB8AC3E}">
        <p14:creationId xmlns:p14="http://schemas.microsoft.com/office/powerpoint/2010/main" val="3149753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ABFCCDDB-CE48-4C6E-8633-F58E4B6AC68B}" type="slidenum">
              <a:rPr lang="en-IN" smtClean="0"/>
              <a:t>6</a:t>
            </a:fld>
            <a:endParaRPr lang="en-IN"/>
          </a:p>
        </p:txBody>
      </p:sp>
    </p:spTree>
    <p:extLst>
      <p:ext uri="{BB962C8B-B14F-4D97-AF65-F5344CB8AC3E}">
        <p14:creationId xmlns:p14="http://schemas.microsoft.com/office/powerpoint/2010/main" val="850748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ABFCCDDB-CE48-4C6E-8633-F58E4B6AC68B}" type="slidenum">
              <a:rPr lang="en-IN" smtClean="0"/>
              <a:t>7</a:t>
            </a:fld>
            <a:endParaRPr lang="en-IN"/>
          </a:p>
        </p:txBody>
      </p:sp>
    </p:spTree>
    <p:extLst>
      <p:ext uri="{BB962C8B-B14F-4D97-AF65-F5344CB8AC3E}">
        <p14:creationId xmlns:p14="http://schemas.microsoft.com/office/powerpoint/2010/main" val="1028362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97732-33C3-4B73-B654-A9B20B1ABA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811E4597-76FE-4EB9-B8E7-13009075DC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3033078-63E7-4791-AFE4-5CCF7DDE10B1}"/>
              </a:ext>
            </a:extLst>
          </p:cNvPr>
          <p:cNvSpPr>
            <a:spLocks noGrp="1"/>
          </p:cNvSpPr>
          <p:nvPr>
            <p:ph type="dt" sz="half" idx="10"/>
          </p:nvPr>
        </p:nvSpPr>
        <p:spPr/>
        <p:txBody>
          <a:bodyPr/>
          <a:lstStyle/>
          <a:p>
            <a:fld id="{671937C6-90A5-40AC-A5F6-CBC85D425593}" type="datetimeFigureOut">
              <a:rPr lang="en-IN" smtClean="0"/>
              <a:t>06-03-2019</a:t>
            </a:fld>
            <a:endParaRPr lang="en-IN"/>
          </a:p>
        </p:txBody>
      </p:sp>
      <p:sp>
        <p:nvSpPr>
          <p:cNvPr id="5" name="Footer Placeholder 4">
            <a:extLst>
              <a:ext uri="{FF2B5EF4-FFF2-40B4-BE49-F238E27FC236}">
                <a16:creationId xmlns:a16="http://schemas.microsoft.com/office/drawing/2014/main" id="{E30F5CFD-5C7B-4F1D-A1E3-8DEED088DB5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323F144-0AB6-44F8-96B8-32A33D92FB76}"/>
              </a:ext>
            </a:extLst>
          </p:cNvPr>
          <p:cNvSpPr>
            <a:spLocks noGrp="1"/>
          </p:cNvSpPr>
          <p:nvPr>
            <p:ph type="sldNum" sz="quarter" idx="12"/>
          </p:nvPr>
        </p:nvSpPr>
        <p:spPr/>
        <p:txBody>
          <a:bodyPr/>
          <a:lstStyle/>
          <a:p>
            <a:fld id="{7C731C80-8DAE-42C4-B3C0-8DCF0EA7C0DE}" type="slidenum">
              <a:rPr lang="en-IN" smtClean="0"/>
              <a:t>‹#›</a:t>
            </a:fld>
            <a:endParaRPr lang="en-IN"/>
          </a:p>
        </p:txBody>
      </p:sp>
    </p:spTree>
    <p:extLst>
      <p:ext uri="{BB962C8B-B14F-4D97-AF65-F5344CB8AC3E}">
        <p14:creationId xmlns:p14="http://schemas.microsoft.com/office/powerpoint/2010/main" val="2856624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C1EA3-E2A2-41D0-AD4F-5D24B1722EE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581ACCF-198A-4EE3-8003-BBCFDF9B010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14CA6E6-A7D9-48E5-B068-FE31EA8B63E8}"/>
              </a:ext>
            </a:extLst>
          </p:cNvPr>
          <p:cNvSpPr>
            <a:spLocks noGrp="1"/>
          </p:cNvSpPr>
          <p:nvPr>
            <p:ph type="dt" sz="half" idx="10"/>
          </p:nvPr>
        </p:nvSpPr>
        <p:spPr/>
        <p:txBody>
          <a:bodyPr/>
          <a:lstStyle/>
          <a:p>
            <a:fld id="{671937C6-90A5-40AC-A5F6-CBC85D425593}" type="datetimeFigureOut">
              <a:rPr lang="en-IN" smtClean="0"/>
              <a:t>06-03-2019</a:t>
            </a:fld>
            <a:endParaRPr lang="en-IN"/>
          </a:p>
        </p:txBody>
      </p:sp>
      <p:sp>
        <p:nvSpPr>
          <p:cNvPr id="5" name="Footer Placeholder 4">
            <a:extLst>
              <a:ext uri="{FF2B5EF4-FFF2-40B4-BE49-F238E27FC236}">
                <a16:creationId xmlns:a16="http://schemas.microsoft.com/office/drawing/2014/main" id="{08189CFE-9F3A-4A2A-A85B-27FB8FC9C56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CE68637-5507-4B98-866F-09BC5EB090FD}"/>
              </a:ext>
            </a:extLst>
          </p:cNvPr>
          <p:cNvSpPr>
            <a:spLocks noGrp="1"/>
          </p:cNvSpPr>
          <p:nvPr>
            <p:ph type="sldNum" sz="quarter" idx="12"/>
          </p:nvPr>
        </p:nvSpPr>
        <p:spPr/>
        <p:txBody>
          <a:bodyPr/>
          <a:lstStyle/>
          <a:p>
            <a:fld id="{7C731C80-8DAE-42C4-B3C0-8DCF0EA7C0DE}" type="slidenum">
              <a:rPr lang="en-IN" smtClean="0"/>
              <a:t>‹#›</a:t>
            </a:fld>
            <a:endParaRPr lang="en-IN"/>
          </a:p>
        </p:txBody>
      </p:sp>
    </p:spTree>
    <p:extLst>
      <p:ext uri="{BB962C8B-B14F-4D97-AF65-F5344CB8AC3E}">
        <p14:creationId xmlns:p14="http://schemas.microsoft.com/office/powerpoint/2010/main" val="3796307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15023-11A0-4A68-B5A0-C86DB98B16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252AC56-28CC-406C-A07B-9F3397CD96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CF3E900-1943-465F-AA51-FA947245E590}"/>
              </a:ext>
            </a:extLst>
          </p:cNvPr>
          <p:cNvSpPr>
            <a:spLocks noGrp="1"/>
          </p:cNvSpPr>
          <p:nvPr>
            <p:ph type="dt" sz="half" idx="10"/>
          </p:nvPr>
        </p:nvSpPr>
        <p:spPr/>
        <p:txBody>
          <a:bodyPr/>
          <a:lstStyle/>
          <a:p>
            <a:fld id="{671937C6-90A5-40AC-A5F6-CBC85D425593}" type="datetimeFigureOut">
              <a:rPr lang="en-IN" smtClean="0"/>
              <a:t>06-03-2019</a:t>
            </a:fld>
            <a:endParaRPr lang="en-IN"/>
          </a:p>
        </p:txBody>
      </p:sp>
      <p:sp>
        <p:nvSpPr>
          <p:cNvPr id="5" name="Footer Placeholder 4">
            <a:extLst>
              <a:ext uri="{FF2B5EF4-FFF2-40B4-BE49-F238E27FC236}">
                <a16:creationId xmlns:a16="http://schemas.microsoft.com/office/drawing/2014/main" id="{DED8E700-00ED-4F8E-B93E-867A9168610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773BA5A-6B5E-4706-ADB0-F816DC534293}"/>
              </a:ext>
            </a:extLst>
          </p:cNvPr>
          <p:cNvSpPr>
            <a:spLocks noGrp="1"/>
          </p:cNvSpPr>
          <p:nvPr>
            <p:ph type="sldNum" sz="quarter" idx="12"/>
          </p:nvPr>
        </p:nvSpPr>
        <p:spPr/>
        <p:txBody>
          <a:bodyPr/>
          <a:lstStyle/>
          <a:p>
            <a:fld id="{7C731C80-8DAE-42C4-B3C0-8DCF0EA7C0DE}" type="slidenum">
              <a:rPr lang="en-IN" smtClean="0"/>
              <a:t>‹#›</a:t>
            </a:fld>
            <a:endParaRPr lang="en-IN"/>
          </a:p>
        </p:txBody>
      </p:sp>
    </p:spTree>
    <p:extLst>
      <p:ext uri="{BB962C8B-B14F-4D97-AF65-F5344CB8AC3E}">
        <p14:creationId xmlns:p14="http://schemas.microsoft.com/office/powerpoint/2010/main" val="4071431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ED3BB-3540-41C7-98F5-E65436B8AA1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104B2EB-EF64-4F63-A6DF-E4091E63EF9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6B1C2B2-F88D-4522-B4AD-BBF2031A335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EA11BFA-0ED6-422B-ACE0-EA8C391D98C4}"/>
              </a:ext>
            </a:extLst>
          </p:cNvPr>
          <p:cNvSpPr>
            <a:spLocks noGrp="1"/>
          </p:cNvSpPr>
          <p:nvPr>
            <p:ph type="dt" sz="half" idx="10"/>
          </p:nvPr>
        </p:nvSpPr>
        <p:spPr/>
        <p:txBody>
          <a:bodyPr/>
          <a:lstStyle/>
          <a:p>
            <a:fld id="{671937C6-90A5-40AC-A5F6-CBC85D425593}" type="datetimeFigureOut">
              <a:rPr lang="en-IN" smtClean="0"/>
              <a:t>06-03-2019</a:t>
            </a:fld>
            <a:endParaRPr lang="en-IN"/>
          </a:p>
        </p:txBody>
      </p:sp>
      <p:sp>
        <p:nvSpPr>
          <p:cNvPr id="6" name="Footer Placeholder 5">
            <a:extLst>
              <a:ext uri="{FF2B5EF4-FFF2-40B4-BE49-F238E27FC236}">
                <a16:creationId xmlns:a16="http://schemas.microsoft.com/office/drawing/2014/main" id="{1E866FBE-C2D6-468E-A2F7-5724BF68264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112AA14-669A-4CE1-BBBB-60C2A715F831}"/>
              </a:ext>
            </a:extLst>
          </p:cNvPr>
          <p:cNvSpPr>
            <a:spLocks noGrp="1"/>
          </p:cNvSpPr>
          <p:nvPr>
            <p:ph type="sldNum" sz="quarter" idx="12"/>
          </p:nvPr>
        </p:nvSpPr>
        <p:spPr/>
        <p:txBody>
          <a:bodyPr/>
          <a:lstStyle/>
          <a:p>
            <a:fld id="{7C731C80-8DAE-42C4-B3C0-8DCF0EA7C0DE}" type="slidenum">
              <a:rPr lang="en-IN" smtClean="0"/>
              <a:t>‹#›</a:t>
            </a:fld>
            <a:endParaRPr lang="en-IN"/>
          </a:p>
        </p:txBody>
      </p:sp>
    </p:spTree>
    <p:extLst>
      <p:ext uri="{BB962C8B-B14F-4D97-AF65-F5344CB8AC3E}">
        <p14:creationId xmlns:p14="http://schemas.microsoft.com/office/powerpoint/2010/main" val="1633034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949-77CD-45CC-8238-BCC0448A6150}"/>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B7193DA-87B9-4F4A-BBA2-3EE7F6EA56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D117354-8E30-4EED-9AC4-274282074E5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F052874-1C4E-4564-BA7B-6C228D1C5E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8BDE5C3-3270-4C61-8F2B-DC2B61D7C9B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3F1BB02E-481A-4322-B2F2-DC4055364D6E}"/>
              </a:ext>
            </a:extLst>
          </p:cNvPr>
          <p:cNvSpPr>
            <a:spLocks noGrp="1"/>
          </p:cNvSpPr>
          <p:nvPr>
            <p:ph type="dt" sz="half" idx="10"/>
          </p:nvPr>
        </p:nvSpPr>
        <p:spPr/>
        <p:txBody>
          <a:bodyPr/>
          <a:lstStyle/>
          <a:p>
            <a:fld id="{671937C6-90A5-40AC-A5F6-CBC85D425593}" type="datetimeFigureOut">
              <a:rPr lang="en-IN" smtClean="0"/>
              <a:t>06-03-2019</a:t>
            </a:fld>
            <a:endParaRPr lang="en-IN"/>
          </a:p>
        </p:txBody>
      </p:sp>
      <p:sp>
        <p:nvSpPr>
          <p:cNvPr id="8" name="Footer Placeholder 7">
            <a:extLst>
              <a:ext uri="{FF2B5EF4-FFF2-40B4-BE49-F238E27FC236}">
                <a16:creationId xmlns:a16="http://schemas.microsoft.com/office/drawing/2014/main" id="{87C205C9-6170-4601-A41D-09F4DDAAA89D}"/>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A0D805D-E9D2-4701-A8AE-E31F9DB42869}"/>
              </a:ext>
            </a:extLst>
          </p:cNvPr>
          <p:cNvSpPr>
            <a:spLocks noGrp="1"/>
          </p:cNvSpPr>
          <p:nvPr>
            <p:ph type="sldNum" sz="quarter" idx="12"/>
          </p:nvPr>
        </p:nvSpPr>
        <p:spPr/>
        <p:txBody>
          <a:bodyPr/>
          <a:lstStyle/>
          <a:p>
            <a:fld id="{7C731C80-8DAE-42C4-B3C0-8DCF0EA7C0DE}" type="slidenum">
              <a:rPr lang="en-IN" smtClean="0"/>
              <a:t>‹#›</a:t>
            </a:fld>
            <a:endParaRPr lang="en-IN"/>
          </a:p>
        </p:txBody>
      </p:sp>
    </p:spTree>
    <p:extLst>
      <p:ext uri="{BB962C8B-B14F-4D97-AF65-F5344CB8AC3E}">
        <p14:creationId xmlns:p14="http://schemas.microsoft.com/office/powerpoint/2010/main" val="1300881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5E236-07EA-45EE-A361-3719DCD8297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D4216E5-94E4-497D-800B-A2649C78787F}"/>
              </a:ext>
            </a:extLst>
          </p:cNvPr>
          <p:cNvSpPr>
            <a:spLocks noGrp="1"/>
          </p:cNvSpPr>
          <p:nvPr>
            <p:ph type="dt" sz="half" idx="10"/>
          </p:nvPr>
        </p:nvSpPr>
        <p:spPr/>
        <p:txBody>
          <a:bodyPr/>
          <a:lstStyle/>
          <a:p>
            <a:fld id="{671937C6-90A5-40AC-A5F6-CBC85D425593}" type="datetimeFigureOut">
              <a:rPr lang="en-IN" smtClean="0"/>
              <a:t>06-03-2019</a:t>
            </a:fld>
            <a:endParaRPr lang="en-IN"/>
          </a:p>
        </p:txBody>
      </p:sp>
      <p:sp>
        <p:nvSpPr>
          <p:cNvPr id="4" name="Footer Placeholder 3">
            <a:extLst>
              <a:ext uri="{FF2B5EF4-FFF2-40B4-BE49-F238E27FC236}">
                <a16:creationId xmlns:a16="http://schemas.microsoft.com/office/drawing/2014/main" id="{0D7E6440-7943-45E8-AE67-8649DA4E786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0123BEDE-4389-4A82-8475-993FD288E1A8}"/>
              </a:ext>
            </a:extLst>
          </p:cNvPr>
          <p:cNvSpPr>
            <a:spLocks noGrp="1"/>
          </p:cNvSpPr>
          <p:nvPr>
            <p:ph type="sldNum" sz="quarter" idx="12"/>
          </p:nvPr>
        </p:nvSpPr>
        <p:spPr/>
        <p:txBody>
          <a:bodyPr/>
          <a:lstStyle/>
          <a:p>
            <a:fld id="{7C731C80-8DAE-42C4-B3C0-8DCF0EA7C0DE}" type="slidenum">
              <a:rPr lang="en-IN" smtClean="0"/>
              <a:t>‹#›</a:t>
            </a:fld>
            <a:endParaRPr lang="en-IN"/>
          </a:p>
        </p:txBody>
      </p:sp>
    </p:spTree>
    <p:extLst>
      <p:ext uri="{BB962C8B-B14F-4D97-AF65-F5344CB8AC3E}">
        <p14:creationId xmlns:p14="http://schemas.microsoft.com/office/powerpoint/2010/main" val="3203860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0631C6-68EC-4A30-8E26-7D782BEC5B87}"/>
              </a:ext>
            </a:extLst>
          </p:cNvPr>
          <p:cNvSpPr>
            <a:spLocks noGrp="1"/>
          </p:cNvSpPr>
          <p:nvPr>
            <p:ph type="dt" sz="half" idx="10"/>
          </p:nvPr>
        </p:nvSpPr>
        <p:spPr/>
        <p:txBody>
          <a:bodyPr/>
          <a:lstStyle/>
          <a:p>
            <a:fld id="{671937C6-90A5-40AC-A5F6-CBC85D425593}" type="datetimeFigureOut">
              <a:rPr lang="en-IN" smtClean="0"/>
              <a:t>06-03-2019</a:t>
            </a:fld>
            <a:endParaRPr lang="en-IN"/>
          </a:p>
        </p:txBody>
      </p:sp>
      <p:sp>
        <p:nvSpPr>
          <p:cNvPr id="3" name="Footer Placeholder 2">
            <a:extLst>
              <a:ext uri="{FF2B5EF4-FFF2-40B4-BE49-F238E27FC236}">
                <a16:creationId xmlns:a16="http://schemas.microsoft.com/office/drawing/2014/main" id="{C8898D3B-1D1B-4F85-A2CA-52AAD9E67119}"/>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BF15DAE-684F-4C02-8117-22F8C61F58AD}"/>
              </a:ext>
            </a:extLst>
          </p:cNvPr>
          <p:cNvSpPr>
            <a:spLocks noGrp="1"/>
          </p:cNvSpPr>
          <p:nvPr>
            <p:ph type="sldNum" sz="quarter" idx="12"/>
          </p:nvPr>
        </p:nvSpPr>
        <p:spPr/>
        <p:txBody>
          <a:bodyPr/>
          <a:lstStyle/>
          <a:p>
            <a:fld id="{7C731C80-8DAE-42C4-B3C0-8DCF0EA7C0DE}" type="slidenum">
              <a:rPr lang="en-IN" smtClean="0"/>
              <a:t>‹#›</a:t>
            </a:fld>
            <a:endParaRPr lang="en-IN"/>
          </a:p>
        </p:txBody>
      </p:sp>
    </p:spTree>
    <p:extLst>
      <p:ext uri="{BB962C8B-B14F-4D97-AF65-F5344CB8AC3E}">
        <p14:creationId xmlns:p14="http://schemas.microsoft.com/office/powerpoint/2010/main" val="2848012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25FCA-541A-473F-87BF-068A0861CF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0AF473A6-2021-42A5-915C-43C03151C5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FF1BE74-1EB8-4624-9D70-33B63AC69C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41B11F3-9DA3-4332-B3BE-8D328F0DF173}"/>
              </a:ext>
            </a:extLst>
          </p:cNvPr>
          <p:cNvSpPr>
            <a:spLocks noGrp="1"/>
          </p:cNvSpPr>
          <p:nvPr>
            <p:ph type="dt" sz="half" idx="10"/>
          </p:nvPr>
        </p:nvSpPr>
        <p:spPr/>
        <p:txBody>
          <a:bodyPr/>
          <a:lstStyle/>
          <a:p>
            <a:fld id="{671937C6-90A5-40AC-A5F6-CBC85D425593}" type="datetimeFigureOut">
              <a:rPr lang="en-IN" smtClean="0"/>
              <a:t>06-03-2019</a:t>
            </a:fld>
            <a:endParaRPr lang="en-IN"/>
          </a:p>
        </p:txBody>
      </p:sp>
      <p:sp>
        <p:nvSpPr>
          <p:cNvPr id="6" name="Footer Placeholder 5">
            <a:extLst>
              <a:ext uri="{FF2B5EF4-FFF2-40B4-BE49-F238E27FC236}">
                <a16:creationId xmlns:a16="http://schemas.microsoft.com/office/drawing/2014/main" id="{AA8EB4EB-0D50-4C6E-ABAB-FD66E26C01B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133E6EC-5BAE-46E9-8E86-704115C228C7}"/>
              </a:ext>
            </a:extLst>
          </p:cNvPr>
          <p:cNvSpPr>
            <a:spLocks noGrp="1"/>
          </p:cNvSpPr>
          <p:nvPr>
            <p:ph type="sldNum" sz="quarter" idx="12"/>
          </p:nvPr>
        </p:nvSpPr>
        <p:spPr/>
        <p:txBody>
          <a:bodyPr/>
          <a:lstStyle/>
          <a:p>
            <a:fld id="{7C731C80-8DAE-42C4-B3C0-8DCF0EA7C0DE}" type="slidenum">
              <a:rPr lang="en-IN" smtClean="0"/>
              <a:t>‹#›</a:t>
            </a:fld>
            <a:endParaRPr lang="en-IN"/>
          </a:p>
        </p:txBody>
      </p:sp>
    </p:spTree>
    <p:extLst>
      <p:ext uri="{BB962C8B-B14F-4D97-AF65-F5344CB8AC3E}">
        <p14:creationId xmlns:p14="http://schemas.microsoft.com/office/powerpoint/2010/main" val="3314399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D2073-B6D2-42DF-94CF-CF8D5E35EB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1B08D080-2366-4F75-A4BD-B56F577198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20C4A0CE-C5C6-406F-9B74-E8764EAEE8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B1D52C2-348A-49BE-B114-EA7505919483}"/>
              </a:ext>
            </a:extLst>
          </p:cNvPr>
          <p:cNvSpPr>
            <a:spLocks noGrp="1"/>
          </p:cNvSpPr>
          <p:nvPr>
            <p:ph type="dt" sz="half" idx="10"/>
          </p:nvPr>
        </p:nvSpPr>
        <p:spPr/>
        <p:txBody>
          <a:bodyPr/>
          <a:lstStyle/>
          <a:p>
            <a:fld id="{671937C6-90A5-40AC-A5F6-CBC85D425593}" type="datetimeFigureOut">
              <a:rPr lang="en-IN" smtClean="0"/>
              <a:t>06-03-2019</a:t>
            </a:fld>
            <a:endParaRPr lang="en-IN"/>
          </a:p>
        </p:txBody>
      </p:sp>
      <p:sp>
        <p:nvSpPr>
          <p:cNvPr id="6" name="Footer Placeholder 5">
            <a:extLst>
              <a:ext uri="{FF2B5EF4-FFF2-40B4-BE49-F238E27FC236}">
                <a16:creationId xmlns:a16="http://schemas.microsoft.com/office/drawing/2014/main" id="{47EEA977-72C7-48AF-81C6-6B2440ED9CB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5C0BAC6-626B-4E26-8622-F3874751D519}"/>
              </a:ext>
            </a:extLst>
          </p:cNvPr>
          <p:cNvSpPr>
            <a:spLocks noGrp="1"/>
          </p:cNvSpPr>
          <p:nvPr>
            <p:ph type="sldNum" sz="quarter" idx="12"/>
          </p:nvPr>
        </p:nvSpPr>
        <p:spPr/>
        <p:txBody>
          <a:bodyPr/>
          <a:lstStyle/>
          <a:p>
            <a:fld id="{7C731C80-8DAE-42C4-B3C0-8DCF0EA7C0DE}" type="slidenum">
              <a:rPr lang="en-IN" smtClean="0"/>
              <a:t>‹#›</a:t>
            </a:fld>
            <a:endParaRPr lang="en-IN"/>
          </a:p>
        </p:txBody>
      </p:sp>
    </p:spTree>
    <p:extLst>
      <p:ext uri="{BB962C8B-B14F-4D97-AF65-F5344CB8AC3E}">
        <p14:creationId xmlns:p14="http://schemas.microsoft.com/office/powerpoint/2010/main" val="2727898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C1805-C17F-4B6B-8B92-EC439A85773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A5B4F38-3471-4FB3-9B65-7E0CCA5E556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D4C325E-1CCF-4235-B6AE-E04C4B5BB28F}"/>
              </a:ext>
            </a:extLst>
          </p:cNvPr>
          <p:cNvSpPr>
            <a:spLocks noGrp="1"/>
          </p:cNvSpPr>
          <p:nvPr>
            <p:ph type="dt" sz="half" idx="10"/>
          </p:nvPr>
        </p:nvSpPr>
        <p:spPr/>
        <p:txBody>
          <a:bodyPr/>
          <a:lstStyle/>
          <a:p>
            <a:fld id="{671937C6-90A5-40AC-A5F6-CBC85D425593}" type="datetimeFigureOut">
              <a:rPr lang="en-IN" smtClean="0"/>
              <a:t>06-03-2019</a:t>
            </a:fld>
            <a:endParaRPr lang="en-IN"/>
          </a:p>
        </p:txBody>
      </p:sp>
      <p:sp>
        <p:nvSpPr>
          <p:cNvPr id="5" name="Footer Placeholder 4">
            <a:extLst>
              <a:ext uri="{FF2B5EF4-FFF2-40B4-BE49-F238E27FC236}">
                <a16:creationId xmlns:a16="http://schemas.microsoft.com/office/drawing/2014/main" id="{EB27AE8A-5BDE-4293-93C1-EA192C00823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224B0F5-575F-4D00-A3E6-92EFE06C0B25}"/>
              </a:ext>
            </a:extLst>
          </p:cNvPr>
          <p:cNvSpPr>
            <a:spLocks noGrp="1"/>
          </p:cNvSpPr>
          <p:nvPr>
            <p:ph type="sldNum" sz="quarter" idx="12"/>
          </p:nvPr>
        </p:nvSpPr>
        <p:spPr/>
        <p:txBody>
          <a:bodyPr/>
          <a:lstStyle/>
          <a:p>
            <a:fld id="{7C731C80-8DAE-42C4-B3C0-8DCF0EA7C0DE}" type="slidenum">
              <a:rPr lang="en-IN" smtClean="0"/>
              <a:t>‹#›</a:t>
            </a:fld>
            <a:endParaRPr lang="en-IN"/>
          </a:p>
        </p:txBody>
      </p:sp>
    </p:spTree>
    <p:extLst>
      <p:ext uri="{BB962C8B-B14F-4D97-AF65-F5344CB8AC3E}">
        <p14:creationId xmlns:p14="http://schemas.microsoft.com/office/powerpoint/2010/main" val="1086644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B0D011-D464-4B92-830B-6B01B5EEE4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0BBB744-E99E-4837-9535-080880E19A5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70F18CB-3E44-47BC-AF2D-B75A6748FE37}"/>
              </a:ext>
            </a:extLst>
          </p:cNvPr>
          <p:cNvSpPr>
            <a:spLocks noGrp="1"/>
          </p:cNvSpPr>
          <p:nvPr>
            <p:ph type="dt" sz="half" idx="10"/>
          </p:nvPr>
        </p:nvSpPr>
        <p:spPr/>
        <p:txBody>
          <a:bodyPr/>
          <a:lstStyle/>
          <a:p>
            <a:fld id="{671937C6-90A5-40AC-A5F6-CBC85D425593}" type="datetimeFigureOut">
              <a:rPr lang="en-IN" smtClean="0"/>
              <a:t>06-03-2019</a:t>
            </a:fld>
            <a:endParaRPr lang="en-IN"/>
          </a:p>
        </p:txBody>
      </p:sp>
      <p:sp>
        <p:nvSpPr>
          <p:cNvPr id="5" name="Footer Placeholder 4">
            <a:extLst>
              <a:ext uri="{FF2B5EF4-FFF2-40B4-BE49-F238E27FC236}">
                <a16:creationId xmlns:a16="http://schemas.microsoft.com/office/drawing/2014/main" id="{6CFECE8D-B942-4F4D-B875-E1E0B76FB8F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B2AC685-1762-4849-B8FC-5D2234610472}"/>
              </a:ext>
            </a:extLst>
          </p:cNvPr>
          <p:cNvSpPr>
            <a:spLocks noGrp="1"/>
          </p:cNvSpPr>
          <p:nvPr>
            <p:ph type="sldNum" sz="quarter" idx="12"/>
          </p:nvPr>
        </p:nvSpPr>
        <p:spPr/>
        <p:txBody>
          <a:bodyPr/>
          <a:lstStyle/>
          <a:p>
            <a:fld id="{7C731C80-8DAE-42C4-B3C0-8DCF0EA7C0DE}" type="slidenum">
              <a:rPr lang="en-IN" smtClean="0"/>
              <a:t>‹#›</a:t>
            </a:fld>
            <a:endParaRPr lang="en-IN"/>
          </a:p>
        </p:txBody>
      </p:sp>
    </p:spTree>
    <p:extLst>
      <p:ext uri="{BB962C8B-B14F-4D97-AF65-F5344CB8AC3E}">
        <p14:creationId xmlns:p14="http://schemas.microsoft.com/office/powerpoint/2010/main" val="2257596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052FF0-4897-40E1-BB1E-C44BFEAF11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F1CE84A-2BEE-435E-8BE6-E741AF549E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CEAEB50-FC31-413E-8636-EBBA443612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1937C6-90A5-40AC-A5F6-CBC85D425593}" type="datetimeFigureOut">
              <a:rPr lang="en-IN" smtClean="0"/>
              <a:t>06-03-2019</a:t>
            </a:fld>
            <a:endParaRPr lang="en-IN"/>
          </a:p>
        </p:txBody>
      </p:sp>
      <p:sp>
        <p:nvSpPr>
          <p:cNvPr id="5" name="Footer Placeholder 4">
            <a:extLst>
              <a:ext uri="{FF2B5EF4-FFF2-40B4-BE49-F238E27FC236}">
                <a16:creationId xmlns:a16="http://schemas.microsoft.com/office/drawing/2014/main" id="{BC5083F6-C29C-4A42-8593-AA88D3B8A2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3C981637-2DC9-465D-BAEE-DC08557166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731C80-8DAE-42C4-B3C0-8DCF0EA7C0DE}" type="slidenum">
              <a:rPr lang="en-IN" smtClean="0"/>
              <a:t>‹#›</a:t>
            </a:fld>
            <a:endParaRPr lang="en-IN"/>
          </a:p>
        </p:txBody>
      </p:sp>
    </p:spTree>
    <p:extLst>
      <p:ext uri="{BB962C8B-B14F-4D97-AF65-F5344CB8AC3E}">
        <p14:creationId xmlns:p14="http://schemas.microsoft.com/office/powerpoint/2010/main" val="22520495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mailto:greenchemistry.pulsus@gmail.com"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www.pulsus.com/journal-environmental-chemistry-toxicology.html" TargetMode="External"/><Relationship Id="rId5" Type="http://schemas.openxmlformats.org/officeDocument/2006/relationships/hyperlink" Target="https://www.pulsus.com/journal-environmental-geology.html" TargetMode="External"/><Relationship Id="rId4" Type="http://schemas.openxmlformats.org/officeDocument/2006/relationships/hyperlink" Target="https://www.pulsus.com/journal-environmental-microbiology.html" TargetMode="External"/><Relationship Id="rId9" Type="http://schemas.openxmlformats.org/officeDocument/2006/relationships/image" Target="../media/image6.jpg"/></Relationships>
</file>

<file path=ppt/slides/_rels/slide6.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1.pn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image" Target="../media/image8.jpeg"/><Relationship Id="rId10" Type="http://schemas.openxmlformats.org/officeDocument/2006/relationships/image" Target="../media/image13.jpg"/><Relationship Id="rId4" Type="http://schemas.openxmlformats.org/officeDocument/2006/relationships/image" Target="../media/image7.jpg"/><Relationship Id="rId9"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hyperlink" Target="https://greenchemistry.pulsusconference.com/registration" TargetMode="External"/><Relationship Id="rId4" Type="http://schemas.openxmlformats.org/officeDocument/2006/relationships/hyperlink" Target="https://greenchemistry.pulsusconference.com/abstract-submiss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4A62D00-3EF1-433A-9725-0CB575FCF13B}"/>
              </a:ext>
            </a:extLst>
          </p:cNvPr>
          <p:cNvSpPr/>
          <p:nvPr/>
        </p:nvSpPr>
        <p:spPr>
          <a:xfrm>
            <a:off x="0" y="0"/>
            <a:ext cx="1997612" cy="1603717"/>
          </a:xfrm>
          <a:prstGeom prst="rect">
            <a:avLst/>
          </a:prstGeom>
          <a:solidFill>
            <a:srgbClr val="C9E9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a:extLst>
              <a:ext uri="{FF2B5EF4-FFF2-40B4-BE49-F238E27FC236}">
                <a16:creationId xmlns:a16="http://schemas.microsoft.com/office/drawing/2014/main" id="{A6F9A153-C0D8-49A0-BCA0-6759F644C4C8}"/>
              </a:ext>
            </a:extLst>
          </p:cNvPr>
          <p:cNvSpPr/>
          <p:nvPr/>
        </p:nvSpPr>
        <p:spPr>
          <a:xfrm>
            <a:off x="10194388" y="5254283"/>
            <a:ext cx="1997612" cy="1603717"/>
          </a:xfrm>
          <a:prstGeom prst="rect">
            <a:avLst/>
          </a:prstGeom>
          <a:solidFill>
            <a:srgbClr val="C9E9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a:extLst>
              <a:ext uri="{FF2B5EF4-FFF2-40B4-BE49-F238E27FC236}">
                <a16:creationId xmlns:a16="http://schemas.microsoft.com/office/drawing/2014/main" id="{15960FAD-8334-4FD7-AF20-9AAE565ACF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5162" y="94599"/>
            <a:ext cx="2189870" cy="635757"/>
          </a:xfrm>
          <a:prstGeom prst="rect">
            <a:avLst/>
          </a:prstGeom>
        </p:spPr>
      </p:pic>
      <p:sp>
        <p:nvSpPr>
          <p:cNvPr id="7" name="Rectangle 6">
            <a:extLst>
              <a:ext uri="{FF2B5EF4-FFF2-40B4-BE49-F238E27FC236}">
                <a16:creationId xmlns:a16="http://schemas.microsoft.com/office/drawing/2014/main" id="{1B86918A-946B-4626-B351-4E7CCB7E69A8}"/>
              </a:ext>
            </a:extLst>
          </p:cNvPr>
          <p:cNvSpPr/>
          <p:nvPr/>
        </p:nvSpPr>
        <p:spPr>
          <a:xfrm>
            <a:off x="0" y="3320979"/>
            <a:ext cx="3613355" cy="1958801"/>
          </a:xfrm>
          <a:prstGeom prst="rect">
            <a:avLst/>
          </a:prstGeom>
          <a:solidFill>
            <a:srgbClr val="32928D"/>
          </a:solidFill>
          <a:ln>
            <a:solidFill>
              <a:srgbClr val="68C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a:extLst>
              <a:ext uri="{FF2B5EF4-FFF2-40B4-BE49-F238E27FC236}">
                <a16:creationId xmlns:a16="http://schemas.microsoft.com/office/drawing/2014/main" id="{EBD5D9A6-C4AB-48A4-BEB8-8D7BF8FE13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1569" y="2003489"/>
            <a:ext cx="4724326" cy="3200372"/>
          </a:xfrm>
          <a:prstGeom prst="rect">
            <a:avLst/>
          </a:prstGeom>
        </p:spPr>
      </p:pic>
      <p:sp>
        <p:nvSpPr>
          <p:cNvPr id="10" name="Rectangle 9">
            <a:extLst>
              <a:ext uri="{FF2B5EF4-FFF2-40B4-BE49-F238E27FC236}">
                <a16:creationId xmlns:a16="http://schemas.microsoft.com/office/drawing/2014/main" id="{3CBAFD0D-44E4-429B-8D51-557B00CE2213}"/>
              </a:ext>
            </a:extLst>
          </p:cNvPr>
          <p:cNvSpPr/>
          <p:nvPr/>
        </p:nvSpPr>
        <p:spPr>
          <a:xfrm>
            <a:off x="6124135" y="1280160"/>
            <a:ext cx="6067865" cy="1951391"/>
          </a:xfrm>
          <a:prstGeom prst="rect">
            <a:avLst/>
          </a:prstGeom>
          <a:solidFill>
            <a:srgbClr val="32928D"/>
          </a:solidFill>
          <a:ln>
            <a:solidFill>
              <a:srgbClr val="36A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Minus Sign 12">
            <a:extLst>
              <a:ext uri="{FF2B5EF4-FFF2-40B4-BE49-F238E27FC236}">
                <a16:creationId xmlns:a16="http://schemas.microsoft.com/office/drawing/2014/main" id="{5D546260-DABD-44AA-AEAC-BFE55A9C0A79}"/>
              </a:ext>
            </a:extLst>
          </p:cNvPr>
          <p:cNvSpPr/>
          <p:nvPr/>
        </p:nvSpPr>
        <p:spPr>
          <a:xfrm>
            <a:off x="2869406" y="3147980"/>
            <a:ext cx="6508653" cy="269043"/>
          </a:xfrm>
          <a:prstGeom prst="mathMin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Minus Sign 14">
            <a:extLst>
              <a:ext uri="{FF2B5EF4-FFF2-40B4-BE49-F238E27FC236}">
                <a16:creationId xmlns:a16="http://schemas.microsoft.com/office/drawing/2014/main" id="{E868BB50-2C33-43D9-834B-643DD19C0055}"/>
              </a:ext>
            </a:extLst>
          </p:cNvPr>
          <p:cNvSpPr/>
          <p:nvPr/>
        </p:nvSpPr>
        <p:spPr>
          <a:xfrm rot="5400000">
            <a:off x="2858085" y="3470032"/>
            <a:ext cx="6508653" cy="267286"/>
          </a:xfrm>
          <a:prstGeom prst="mathMin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a:extLst>
              <a:ext uri="{FF2B5EF4-FFF2-40B4-BE49-F238E27FC236}">
                <a16:creationId xmlns:a16="http://schemas.microsoft.com/office/drawing/2014/main" id="{9F4C4F46-390F-4514-9DA6-68C4C92EE57E}"/>
              </a:ext>
            </a:extLst>
          </p:cNvPr>
          <p:cNvSpPr txBox="1"/>
          <p:nvPr/>
        </p:nvSpPr>
        <p:spPr>
          <a:xfrm>
            <a:off x="7007653" y="1550964"/>
            <a:ext cx="4740812" cy="2062103"/>
          </a:xfrm>
          <a:prstGeom prst="rect">
            <a:avLst/>
          </a:prstGeom>
          <a:noFill/>
        </p:spPr>
        <p:txBody>
          <a:bodyPr wrap="square" rtlCol="0">
            <a:spAutoFit/>
          </a:bodyPr>
          <a:lstStyle/>
          <a:p>
            <a:pPr algn="r"/>
            <a:r>
              <a:rPr lang="en-US" sz="2600" b="1" dirty="0">
                <a:solidFill>
                  <a:schemeClr val="bg1"/>
                </a:solidFill>
                <a:latin typeface="Lucida Calligraphy" panose="03010101010101010101" pitchFamily="66" charset="0"/>
              </a:rPr>
              <a:t>Green Chemistry </a:t>
            </a:r>
          </a:p>
          <a:p>
            <a:pPr algn="r"/>
            <a:r>
              <a:rPr lang="en-US" sz="2600" b="1" dirty="0">
                <a:solidFill>
                  <a:schemeClr val="bg1"/>
                </a:solidFill>
                <a:latin typeface="Lucida Calligraphy" panose="03010101010101010101" pitchFamily="66" charset="0"/>
              </a:rPr>
              <a:t>and </a:t>
            </a:r>
          </a:p>
          <a:p>
            <a:pPr algn="r"/>
            <a:r>
              <a:rPr lang="en-US" sz="2600" b="1" dirty="0">
                <a:solidFill>
                  <a:schemeClr val="bg1"/>
                </a:solidFill>
                <a:latin typeface="Lucida Calligraphy" panose="03010101010101010101" pitchFamily="66" charset="0"/>
              </a:rPr>
              <a:t>Sustainability Summit</a:t>
            </a:r>
          </a:p>
          <a:p>
            <a:br>
              <a:rPr lang="en-US" dirty="0"/>
            </a:br>
            <a:endParaRPr lang="en-US" sz="3200" dirty="0">
              <a:solidFill>
                <a:schemeClr val="bg1"/>
              </a:solidFill>
              <a:latin typeface="Abadi" panose="020B0604020104020204" pitchFamily="34" charset="0"/>
            </a:endParaRPr>
          </a:p>
        </p:txBody>
      </p:sp>
      <p:sp>
        <p:nvSpPr>
          <p:cNvPr id="17" name="TextBox 16">
            <a:extLst>
              <a:ext uri="{FF2B5EF4-FFF2-40B4-BE49-F238E27FC236}">
                <a16:creationId xmlns:a16="http://schemas.microsoft.com/office/drawing/2014/main" id="{0D229D3D-ADE3-4D41-A0D9-1DA76BA8FA3B}"/>
              </a:ext>
            </a:extLst>
          </p:cNvPr>
          <p:cNvSpPr txBox="1"/>
          <p:nvPr/>
        </p:nvSpPr>
        <p:spPr>
          <a:xfrm>
            <a:off x="567173" y="3688708"/>
            <a:ext cx="2268570" cy="1292662"/>
          </a:xfrm>
          <a:prstGeom prst="rect">
            <a:avLst/>
          </a:prstGeom>
          <a:noFill/>
        </p:spPr>
        <p:txBody>
          <a:bodyPr wrap="none" rtlCol="0">
            <a:spAutoFit/>
          </a:bodyPr>
          <a:lstStyle/>
          <a:p>
            <a:pPr algn="ctr"/>
            <a:r>
              <a:rPr lang="en-IN" sz="2600" b="1" dirty="0">
                <a:solidFill>
                  <a:schemeClr val="bg1"/>
                </a:solidFill>
                <a:latin typeface="Lucida Calligraphy" panose="03010101010101010101" pitchFamily="66" charset="0"/>
              </a:rPr>
              <a:t>July</a:t>
            </a:r>
          </a:p>
          <a:p>
            <a:pPr algn="ctr"/>
            <a:r>
              <a:rPr lang="en-IN" sz="2600" b="1" dirty="0">
                <a:solidFill>
                  <a:schemeClr val="bg1"/>
                </a:solidFill>
                <a:latin typeface="Lucida Calligraphy" panose="03010101010101010101" pitchFamily="66" charset="0"/>
              </a:rPr>
              <a:t>22-23, 2019 </a:t>
            </a:r>
          </a:p>
          <a:p>
            <a:pPr algn="ctr"/>
            <a:r>
              <a:rPr lang="en-IN" sz="2600" b="1" dirty="0">
                <a:solidFill>
                  <a:schemeClr val="bg1"/>
                </a:solidFill>
                <a:latin typeface="Lucida Calligraphy" panose="03010101010101010101" pitchFamily="66" charset="0"/>
              </a:rPr>
              <a:t>Rome, Italy</a:t>
            </a:r>
          </a:p>
        </p:txBody>
      </p:sp>
      <p:sp>
        <p:nvSpPr>
          <p:cNvPr id="18" name="TextBox 17">
            <a:extLst>
              <a:ext uri="{FF2B5EF4-FFF2-40B4-BE49-F238E27FC236}">
                <a16:creationId xmlns:a16="http://schemas.microsoft.com/office/drawing/2014/main" id="{FE05B523-3ACA-4E39-B3F0-6CFF1140B890}"/>
              </a:ext>
            </a:extLst>
          </p:cNvPr>
          <p:cNvSpPr txBox="1"/>
          <p:nvPr/>
        </p:nvSpPr>
        <p:spPr>
          <a:xfrm>
            <a:off x="137464" y="5535075"/>
            <a:ext cx="5395901" cy="1138773"/>
          </a:xfrm>
          <a:prstGeom prst="rect">
            <a:avLst/>
          </a:prstGeom>
          <a:noFill/>
        </p:spPr>
        <p:txBody>
          <a:bodyPr wrap="none" rtlCol="0">
            <a:spAutoFit/>
          </a:bodyPr>
          <a:lstStyle/>
          <a:p>
            <a:r>
              <a:rPr lang="en-IN" sz="1600" i="1" dirty="0">
                <a:latin typeface="Times New Roman" panose="02020603050405020304" pitchFamily="18" charset="0"/>
                <a:cs typeface="Times New Roman" panose="02020603050405020304" pitchFamily="18" charset="0"/>
              </a:rPr>
              <a:t>Hosting Organization: </a:t>
            </a:r>
            <a:r>
              <a:rPr lang="en-IN" sz="2000" b="1" i="1" dirty="0">
                <a:solidFill>
                  <a:schemeClr val="accent6">
                    <a:lumMod val="50000"/>
                  </a:schemeClr>
                </a:solidFill>
                <a:latin typeface="Times New Roman" panose="02020603050405020304" pitchFamily="18" charset="0"/>
                <a:cs typeface="Times New Roman" panose="02020603050405020304" pitchFamily="18" charset="0"/>
              </a:rPr>
              <a:t>Pulsus</a:t>
            </a:r>
          </a:p>
          <a:p>
            <a:r>
              <a:rPr lang="en-US" sz="1600" i="1" dirty="0">
                <a:latin typeface="Times New Roman" panose="02020603050405020304" pitchFamily="18" charset="0"/>
                <a:cs typeface="Times New Roman" panose="02020603050405020304" pitchFamily="18" charset="0"/>
              </a:rPr>
              <a:t>40 Bloomsbury Way | Lower Ground Floor</a:t>
            </a:r>
          </a:p>
          <a:p>
            <a:r>
              <a:rPr lang="en-US" sz="1600" i="1" dirty="0">
                <a:latin typeface="Times New Roman" panose="02020603050405020304" pitchFamily="18" charset="0"/>
                <a:cs typeface="Times New Roman" panose="02020603050405020304" pitchFamily="18" charset="0"/>
              </a:rPr>
              <a:t>London, United Kingdom  | WC1A 2SE | Tel: +1-408-429-2646</a:t>
            </a:r>
          </a:p>
          <a:p>
            <a:r>
              <a:rPr lang="en-IN" sz="1600" b="1" i="1" dirty="0">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greenchemistry.pulsus@gmail.com</a:t>
            </a:r>
            <a:endParaRPr lang="en-IN"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4919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E59246-0A66-4DF7-85B4-DEAD3E48D47C}"/>
              </a:ext>
            </a:extLst>
          </p:cNvPr>
          <p:cNvSpPr/>
          <p:nvPr/>
        </p:nvSpPr>
        <p:spPr>
          <a:xfrm>
            <a:off x="0" y="1"/>
            <a:ext cx="1266092" cy="1209822"/>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5FC19167-A1DF-45D8-A38D-D28FBAA4715E}"/>
              </a:ext>
            </a:extLst>
          </p:cNvPr>
          <p:cNvSpPr/>
          <p:nvPr/>
        </p:nvSpPr>
        <p:spPr>
          <a:xfrm>
            <a:off x="10925908" y="5648178"/>
            <a:ext cx="1266092" cy="1209822"/>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a:extLst>
              <a:ext uri="{FF2B5EF4-FFF2-40B4-BE49-F238E27FC236}">
                <a16:creationId xmlns:a16="http://schemas.microsoft.com/office/drawing/2014/main" id="{0332E68A-CF1B-4E92-AAE0-090F573244C6}"/>
              </a:ext>
            </a:extLst>
          </p:cNvPr>
          <p:cNvSpPr/>
          <p:nvPr/>
        </p:nvSpPr>
        <p:spPr>
          <a:xfrm>
            <a:off x="0" y="1883901"/>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ED2EACE5-A58B-417E-8ED6-A2F8AEF9FD2F}"/>
              </a:ext>
            </a:extLst>
          </p:cNvPr>
          <p:cNvSpPr/>
          <p:nvPr/>
        </p:nvSpPr>
        <p:spPr>
          <a:xfrm>
            <a:off x="534572" y="244895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816F72F9-C39D-42CA-8FBC-F5578E04BD8E}"/>
              </a:ext>
            </a:extLst>
          </p:cNvPr>
          <p:cNvSpPr/>
          <p:nvPr/>
        </p:nvSpPr>
        <p:spPr>
          <a:xfrm>
            <a:off x="0" y="3507543"/>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DF9A434-8352-4729-9FEA-98CCD305E53E}"/>
              </a:ext>
            </a:extLst>
          </p:cNvPr>
          <p:cNvSpPr/>
          <p:nvPr/>
        </p:nvSpPr>
        <p:spPr>
          <a:xfrm>
            <a:off x="534572" y="408666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C7F095B8-5155-4506-A80A-239801235C65}"/>
              </a:ext>
            </a:extLst>
          </p:cNvPr>
          <p:cNvSpPr/>
          <p:nvPr/>
        </p:nvSpPr>
        <p:spPr>
          <a:xfrm>
            <a:off x="11657428" y="186983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62238545-8B29-4B76-9A47-420DCE3FC639}"/>
              </a:ext>
            </a:extLst>
          </p:cNvPr>
          <p:cNvSpPr/>
          <p:nvPr/>
        </p:nvSpPr>
        <p:spPr>
          <a:xfrm>
            <a:off x="11132235" y="2443088"/>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5D091E5E-7ECA-4144-BB2C-F563715E1561}"/>
              </a:ext>
            </a:extLst>
          </p:cNvPr>
          <p:cNvSpPr/>
          <p:nvPr/>
        </p:nvSpPr>
        <p:spPr>
          <a:xfrm>
            <a:off x="11657428" y="3507543"/>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7C51B00-9853-45C8-88EB-74F5D46F6B9C}"/>
              </a:ext>
            </a:extLst>
          </p:cNvPr>
          <p:cNvSpPr/>
          <p:nvPr/>
        </p:nvSpPr>
        <p:spPr>
          <a:xfrm>
            <a:off x="11122856" y="408666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2" name="Picture 11">
            <a:extLst>
              <a:ext uri="{FF2B5EF4-FFF2-40B4-BE49-F238E27FC236}">
                <a16:creationId xmlns:a16="http://schemas.microsoft.com/office/drawing/2014/main" id="{8FF5A1DB-3716-4584-A629-5B4FDF74EA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8227" y="127080"/>
            <a:ext cx="1641229" cy="501712"/>
          </a:xfrm>
          <a:prstGeom prst="rect">
            <a:avLst/>
          </a:prstGeom>
        </p:spPr>
      </p:pic>
      <p:sp>
        <p:nvSpPr>
          <p:cNvPr id="13" name="TextBox 12">
            <a:extLst>
              <a:ext uri="{FF2B5EF4-FFF2-40B4-BE49-F238E27FC236}">
                <a16:creationId xmlns:a16="http://schemas.microsoft.com/office/drawing/2014/main" id="{F2DA7804-55BA-4F99-85E7-8C9D731B4440}"/>
              </a:ext>
            </a:extLst>
          </p:cNvPr>
          <p:cNvSpPr txBox="1"/>
          <p:nvPr/>
        </p:nvSpPr>
        <p:spPr>
          <a:xfrm>
            <a:off x="1542758" y="893440"/>
            <a:ext cx="9383150" cy="2554545"/>
          </a:xfrm>
          <a:prstGeom prst="rect">
            <a:avLst/>
          </a:prstGeom>
          <a:noFill/>
        </p:spPr>
        <p:txBody>
          <a:bodyPr wrap="square" rtlCol="0">
            <a:spAutoFit/>
          </a:bodyPr>
          <a:lstStyle/>
          <a:p>
            <a:pPr algn="just"/>
            <a:r>
              <a:rPr lang="en-IN" sz="1600" b="1" dirty="0">
                <a:solidFill>
                  <a:srgbClr val="235752"/>
                </a:solidFill>
                <a:latin typeface="Times New Roman" panose="02020603050405020304" pitchFamily="18" charset="0"/>
                <a:cs typeface="Times New Roman" panose="02020603050405020304" pitchFamily="18" charset="0"/>
              </a:rPr>
              <a:t>PULSUS</a:t>
            </a:r>
            <a:r>
              <a:rPr lang="en-IN" sz="1600" b="1" dirty="0">
                <a:solidFill>
                  <a:srgbClr val="43AB92"/>
                </a:solidFill>
                <a:latin typeface="Times New Roman" panose="02020603050405020304" pitchFamily="18" charset="0"/>
                <a:cs typeface="Times New Roman" panose="02020603050405020304" pitchFamily="18" charset="0"/>
              </a:rPr>
              <a:t> </a:t>
            </a:r>
            <a:r>
              <a:rPr lang="en-IN" sz="1600" dirty="0">
                <a:latin typeface="Times New Roman" panose="02020603050405020304" pitchFamily="18" charset="0"/>
                <a:cs typeface="Times New Roman" panose="02020603050405020304" pitchFamily="18" charset="0"/>
              </a:rPr>
              <a:t>brings in a new spin on conferences by presenting the latest scientific improvements in your field. Listen to motivating keynotes from thought leaders or rub elbows with pioneers across the globe. Rome is all set for an amazing event as PULSUS proudly presents </a:t>
            </a:r>
            <a:r>
              <a:rPr lang="en-IN" sz="1600" dirty="0">
                <a:solidFill>
                  <a:srgbClr val="235752"/>
                </a:solidFill>
                <a:latin typeface="Times New Roman" panose="02020603050405020304" pitchFamily="18" charset="0"/>
                <a:cs typeface="Times New Roman" panose="02020603050405020304" pitchFamily="18" charset="0"/>
              </a:rPr>
              <a:t>the</a:t>
            </a:r>
            <a:r>
              <a:rPr lang="en-IN" sz="1600" b="1" dirty="0">
                <a:solidFill>
                  <a:srgbClr val="235752"/>
                </a:solidFill>
                <a:latin typeface="Times New Roman" panose="02020603050405020304" pitchFamily="18" charset="0"/>
                <a:cs typeface="Times New Roman" panose="02020603050405020304" pitchFamily="18" charset="0"/>
              </a:rPr>
              <a:t> “Green Chemistry and Sustainability Summit”</a:t>
            </a:r>
            <a:r>
              <a:rPr lang="en-IN" sz="1600" dirty="0">
                <a:solidFill>
                  <a:srgbClr val="235752"/>
                </a:solidFill>
                <a:latin typeface="Times New Roman" panose="02020603050405020304" pitchFamily="18" charset="0"/>
                <a:cs typeface="Times New Roman" panose="02020603050405020304" pitchFamily="18" charset="0"/>
              </a:rPr>
              <a:t> </a:t>
            </a:r>
            <a:r>
              <a:rPr lang="en-IN" sz="1600" dirty="0">
                <a:latin typeface="Times New Roman" panose="02020603050405020304" pitchFamily="18" charset="0"/>
                <a:cs typeface="Times New Roman" panose="02020603050405020304" pitchFamily="18" charset="0"/>
              </a:rPr>
              <a:t>slated on </a:t>
            </a:r>
            <a:r>
              <a:rPr lang="en-IN" sz="1600" b="1" dirty="0">
                <a:solidFill>
                  <a:srgbClr val="235752"/>
                </a:solidFill>
                <a:latin typeface="Times New Roman" panose="02020603050405020304" pitchFamily="18" charset="0"/>
                <a:cs typeface="Times New Roman" panose="02020603050405020304" pitchFamily="18" charset="0"/>
              </a:rPr>
              <a:t>July 22-23, 2019</a:t>
            </a:r>
            <a:r>
              <a:rPr lang="en-IN" sz="1600" dirty="0">
                <a:solidFill>
                  <a:srgbClr val="235752"/>
                </a:solidFill>
                <a:latin typeface="Times New Roman" panose="02020603050405020304" pitchFamily="18" charset="0"/>
                <a:cs typeface="Times New Roman" panose="02020603050405020304" pitchFamily="18" charset="0"/>
              </a:rPr>
              <a:t> </a:t>
            </a:r>
            <a:r>
              <a:rPr lang="en-IN" sz="1600" dirty="0">
                <a:latin typeface="Times New Roman" panose="02020603050405020304" pitchFamily="18" charset="0"/>
                <a:cs typeface="Times New Roman" panose="02020603050405020304" pitchFamily="18" charset="0"/>
              </a:rPr>
              <a:t>at </a:t>
            </a:r>
            <a:r>
              <a:rPr lang="en-IN" sz="1600" b="1" dirty="0">
                <a:solidFill>
                  <a:srgbClr val="235752"/>
                </a:solidFill>
                <a:latin typeface="Times New Roman" panose="02020603050405020304" pitchFamily="18" charset="0"/>
                <a:cs typeface="Times New Roman" panose="02020603050405020304" pitchFamily="18" charset="0"/>
              </a:rPr>
              <a:t>Rome, Italy</a:t>
            </a:r>
            <a:r>
              <a:rPr lang="en-IN" sz="1600" dirty="0">
                <a:latin typeface="Times New Roman" panose="02020603050405020304" pitchFamily="18" charset="0"/>
                <a:cs typeface="Times New Roman" panose="02020603050405020304" pitchFamily="18" charset="0"/>
              </a:rPr>
              <a:t>.</a:t>
            </a:r>
          </a:p>
          <a:p>
            <a:pPr algn="just"/>
            <a:endParaRPr lang="en-IN" sz="1600" dirty="0">
              <a:latin typeface="Times New Roman" panose="02020603050405020304" pitchFamily="18" charset="0"/>
              <a:cs typeface="Times New Roman" panose="02020603050405020304" pitchFamily="18" charset="0"/>
            </a:endParaRPr>
          </a:p>
          <a:p>
            <a:pPr algn="just"/>
            <a:r>
              <a:rPr lang="en-IN" sz="1600" dirty="0">
                <a:latin typeface="Times New Roman" panose="02020603050405020304" pitchFamily="18" charset="0"/>
                <a:cs typeface="Times New Roman" panose="02020603050405020304" pitchFamily="18" charset="0"/>
              </a:rPr>
              <a:t>PULSUS cordially welcome researchers, academicians, students and business professionals in the field of Chemistry and Environmental challenges from around the world to participate in the upcoming Green chemistry 2019. The meeting for this year will revolve around the theme </a:t>
            </a:r>
            <a:r>
              <a:rPr lang="en-IN" sz="1600" b="1" i="1" dirty="0">
                <a:solidFill>
                  <a:schemeClr val="accent6"/>
                </a:solidFill>
                <a:latin typeface="Times New Roman" panose="02020603050405020304" pitchFamily="18" charset="0"/>
                <a:cs typeface="Times New Roman" panose="02020603050405020304" pitchFamily="18" charset="0"/>
              </a:rPr>
              <a:t>“Deterrent World for Green and Healthy Environment”</a:t>
            </a:r>
            <a:r>
              <a:rPr lang="en-IN" sz="1600" i="1" dirty="0">
                <a:solidFill>
                  <a:schemeClr val="accent6">
                    <a:lumMod val="50000"/>
                  </a:schemeClr>
                </a:solidFill>
                <a:latin typeface="Times New Roman" panose="02020603050405020304" pitchFamily="18" charset="0"/>
                <a:cs typeface="Times New Roman" panose="02020603050405020304" pitchFamily="18" charset="0"/>
              </a:rPr>
              <a:t> </a:t>
            </a:r>
            <a:r>
              <a:rPr lang="en-IN" sz="1600" dirty="0">
                <a:latin typeface="Times New Roman" panose="02020603050405020304" pitchFamily="18" charset="0"/>
                <a:cs typeface="Times New Roman" panose="02020603050405020304" pitchFamily="18" charset="0"/>
              </a:rPr>
              <a:t>thus relaying the most cutting-edge findings in the current issues of environmental challenges and to make a better world. </a:t>
            </a:r>
          </a:p>
        </p:txBody>
      </p:sp>
      <p:sp>
        <p:nvSpPr>
          <p:cNvPr id="15" name="TextBox 14">
            <a:extLst>
              <a:ext uri="{FF2B5EF4-FFF2-40B4-BE49-F238E27FC236}">
                <a16:creationId xmlns:a16="http://schemas.microsoft.com/office/drawing/2014/main" id="{7D5ED3F9-B7EF-4136-9B0E-56C5C0F6A9C9}"/>
              </a:ext>
            </a:extLst>
          </p:cNvPr>
          <p:cNvSpPr txBox="1"/>
          <p:nvPr/>
        </p:nvSpPr>
        <p:spPr>
          <a:xfrm>
            <a:off x="7821637" y="4448179"/>
            <a:ext cx="184731" cy="369332"/>
          </a:xfrm>
          <a:prstGeom prst="rect">
            <a:avLst/>
          </a:prstGeom>
          <a:noFill/>
        </p:spPr>
        <p:txBody>
          <a:bodyPr wrap="none" rtlCol="0">
            <a:spAutoFit/>
          </a:bodyPr>
          <a:lstStyle/>
          <a:p>
            <a:endParaRPr lang="en-IN" dirty="0"/>
          </a:p>
        </p:txBody>
      </p:sp>
      <p:sp>
        <p:nvSpPr>
          <p:cNvPr id="16" name="TextBox 15">
            <a:extLst>
              <a:ext uri="{FF2B5EF4-FFF2-40B4-BE49-F238E27FC236}">
                <a16:creationId xmlns:a16="http://schemas.microsoft.com/office/drawing/2014/main" id="{A62452B0-03E9-48A4-B4E9-A12E414AC20B}"/>
              </a:ext>
            </a:extLst>
          </p:cNvPr>
          <p:cNvSpPr txBox="1"/>
          <p:nvPr/>
        </p:nvSpPr>
        <p:spPr>
          <a:xfrm>
            <a:off x="1136524" y="3955576"/>
            <a:ext cx="5548588" cy="2800767"/>
          </a:xfrm>
          <a:prstGeom prst="rect">
            <a:avLst/>
          </a:prstGeom>
          <a:noFill/>
        </p:spPr>
        <p:txBody>
          <a:bodyPr wrap="square" rtlCol="0">
            <a:spAutoFit/>
          </a:bodyPr>
          <a:lstStyle/>
          <a:p>
            <a:pPr marL="742950" lvl="1" indent="-285750">
              <a:buFont typeface="Wingdings" panose="05000000000000000000" pitchFamily="2" charset="2"/>
              <a:buChar char="Ø"/>
            </a:pPr>
            <a:r>
              <a:rPr lang="en-IN" sz="1600" dirty="0">
                <a:latin typeface="Times New Roman" panose="02020603050405020304" pitchFamily="18" charset="0"/>
                <a:cs typeface="Times New Roman" panose="02020603050405020304" pitchFamily="18" charset="0"/>
              </a:rPr>
              <a:t>Atmospheric Chemistry</a:t>
            </a:r>
          </a:p>
          <a:p>
            <a:pPr marL="742950" lvl="1" indent="-285750">
              <a:buFont typeface="Wingdings" panose="05000000000000000000" pitchFamily="2" charset="2"/>
              <a:buChar char="Ø"/>
            </a:pPr>
            <a:r>
              <a:rPr lang="en-IN" sz="1600" dirty="0">
                <a:latin typeface="Times New Roman" panose="02020603050405020304" pitchFamily="18" charset="0"/>
                <a:cs typeface="Times New Roman" panose="02020603050405020304" pitchFamily="18" charset="0"/>
              </a:rPr>
              <a:t>Short-lived Climate pollutants</a:t>
            </a:r>
          </a:p>
          <a:p>
            <a:pPr marL="742950" lvl="1" indent="-285750">
              <a:buFont typeface="Wingdings" panose="05000000000000000000" pitchFamily="2" charset="2"/>
              <a:buChar char="Ø"/>
            </a:pPr>
            <a:r>
              <a:rPr lang="en-IN" sz="1600" dirty="0">
                <a:latin typeface="Times New Roman" panose="02020603050405020304" pitchFamily="18" charset="0"/>
                <a:cs typeface="Times New Roman" panose="02020603050405020304" pitchFamily="18" charset="0"/>
              </a:rPr>
              <a:t>Catalysis</a:t>
            </a:r>
          </a:p>
          <a:p>
            <a:pPr marL="742950" lvl="1" indent="-285750">
              <a:buFont typeface="Wingdings" panose="05000000000000000000" pitchFamily="2" charset="2"/>
              <a:buChar char="Ø"/>
            </a:pPr>
            <a:r>
              <a:rPr lang="en-IN" sz="1600" dirty="0">
                <a:latin typeface="Times New Roman" panose="02020603050405020304" pitchFamily="18" charset="0"/>
                <a:cs typeface="Times New Roman" panose="02020603050405020304" pitchFamily="18" charset="0"/>
              </a:rPr>
              <a:t>Agricultural Energy</a:t>
            </a:r>
          </a:p>
          <a:p>
            <a:pPr marL="742950" lvl="1" indent="-285750">
              <a:buFont typeface="Wingdings" panose="05000000000000000000" pitchFamily="2" charset="2"/>
              <a:buChar char="Ø"/>
            </a:pPr>
            <a:r>
              <a:rPr lang="en-IN" sz="1600" dirty="0">
                <a:latin typeface="Times New Roman" panose="02020603050405020304" pitchFamily="18" charset="0"/>
                <a:cs typeface="Times New Roman" panose="02020603050405020304" pitchFamily="18" charset="0"/>
              </a:rPr>
              <a:t>Nanotechnology in Green Chemistry</a:t>
            </a:r>
          </a:p>
          <a:p>
            <a:pPr marL="742950" lvl="1" indent="-285750">
              <a:buFont typeface="Wingdings" panose="05000000000000000000" pitchFamily="2" charset="2"/>
              <a:buChar char="Ø"/>
            </a:pPr>
            <a:r>
              <a:rPr lang="en-IN" sz="1600" dirty="0">
                <a:latin typeface="Times New Roman" panose="02020603050405020304" pitchFamily="18" charset="0"/>
                <a:cs typeface="Times New Roman" panose="02020603050405020304" pitchFamily="18" charset="0"/>
              </a:rPr>
              <a:t>Land Degradation</a:t>
            </a:r>
          </a:p>
          <a:p>
            <a:pPr marL="742950" lvl="1" indent="-285750">
              <a:buFont typeface="Wingdings" panose="05000000000000000000" pitchFamily="2" charset="2"/>
              <a:buChar char="Ø"/>
            </a:pPr>
            <a:r>
              <a:rPr lang="en-IN" sz="1600" dirty="0">
                <a:latin typeface="Times New Roman" panose="02020603050405020304" pitchFamily="18" charset="0"/>
                <a:cs typeface="Times New Roman" panose="02020603050405020304" pitchFamily="18" charset="0"/>
              </a:rPr>
              <a:t>Waste disposal</a:t>
            </a:r>
          </a:p>
          <a:p>
            <a:pPr marL="742950" lvl="1" indent="-285750">
              <a:buFont typeface="Wingdings" panose="05000000000000000000" pitchFamily="2" charset="2"/>
              <a:buChar char="Ø"/>
            </a:pPr>
            <a:r>
              <a:rPr lang="en-IN" sz="1600" dirty="0">
                <a:latin typeface="Times New Roman" panose="02020603050405020304" pitchFamily="18" charset="0"/>
                <a:cs typeface="Times New Roman" panose="02020603050405020304" pitchFamily="18" charset="0"/>
              </a:rPr>
              <a:t>Acidification</a:t>
            </a:r>
          </a:p>
          <a:p>
            <a:pPr marL="742950" lvl="1" indent="-285750">
              <a:buFont typeface="Wingdings" panose="05000000000000000000" pitchFamily="2" charset="2"/>
              <a:buChar char="Ø"/>
            </a:pPr>
            <a:r>
              <a:rPr lang="en-IN" sz="1600" dirty="0">
                <a:latin typeface="Times New Roman" panose="02020603050405020304" pitchFamily="18" charset="0"/>
                <a:cs typeface="Times New Roman" panose="02020603050405020304" pitchFamily="18" charset="0"/>
              </a:rPr>
              <a:t>Green Chemistry Principles</a:t>
            </a:r>
          </a:p>
          <a:p>
            <a:pPr marL="742950" lvl="1" indent="-285750">
              <a:buFont typeface="Wingdings" panose="05000000000000000000" pitchFamily="2" charset="2"/>
              <a:buChar char="Ø"/>
            </a:pPr>
            <a:r>
              <a:rPr lang="en-IN" sz="1600" dirty="0">
                <a:latin typeface="Times New Roman" panose="02020603050405020304" pitchFamily="18" charset="0"/>
                <a:cs typeface="Times New Roman" panose="02020603050405020304" pitchFamily="18" charset="0"/>
              </a:rPr>
              <a:t>Environmental Issues</a:t>
            </a:r>
          </a:p>
          <a:p>
            <a:pPr marL="742950" lvl="1" indent="-285750">
              <a:buFont typeface="Wingdings" panose="05000000000000000000" pitchFamily="2" charset="2"/>
              <a:buChar char="Ø"/>
            </a:pPr>
            <a:r>
              <a:rPr lang="en-IN" sz="1600" dirty="0">
                <a:latin typeface="Times New Roman" panose="02020603050405020304" pitchFamily="18" charset="0"/>
                <a:cs typeface="Times New Roman" panose="02020603050405020304" pitchFamily="18" charset="0"/>
              </a:rPr>
              <a:t>Future Trends on Green Chemistry</a:t>
            </a:r>
          </a:p>
        </p:txBody>
      </p:sp>
      <p:sp>
        <p:nvSpPr>
          <p:cNvPr id="20" name="Rectangle: Rounded Corners 19">
            <a:extLst>
              <a:ext uri="{FF2B5EF4-FFF2-40B4-BE49-F238E27FC236}">
                <a16:creationId xmlns:a16="http://schemas.microsoft.com/office/drawing/2014/main" id="{8456CC6B-794D-480A-BAC0-3C84F0470D3A}"/>
              </a:ext>
            </a:extLst>
          </p:cNvPr>
          <p:cNvSpPr/>
          <p:nvPr/>
        </p:nvSpPr>
        <p:spPr>
          <a:xfrm>
            <a:off x="1568226" y="414524"/>
            <a:ext cx="1641230" cy="461665"/>
          </a:xfrm>
          <a:prstGeom prst="roundRect">
            <a:avLst/>
          </a:prstGeom>
          <a:solidFill>
            <a:srgbClr val="C3E7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b="1" dirty="0">
                <a:solidFill>
                  <a:srgbClr val="32928D"/>
                </a:solidFill>
                <a:latin typeface="Times New Roman" panose="02020603050405020304" pitchFamily="18" charset="0"/>
                <a:cs typeface="Times New Roman" panose="02020603050405020304" pitchFamily="18" charset="0"/>
              </a:rPr>
              <a:t>Invitation</a:t>
            </a:r>
          </a:p>
        </p:txBody>
      </p:sp>
      <p:sp>
        <p:nvSpPr>
          <p:cNvPr id="19" name="Rectangle: Rounded Corners 18">
            <a:extLst>
              <a:ext uri="{FF2B5EF4-FFF2-40B4-BE49-F238E27FC236}">
                <a16:creationId xmlns:a16="http://schemas.microsoft.com/office/drawing/2014/main" id="{8270E51F-532D-4B22-A1F4-46BF8BDC07F3}"/>
              </a:ext>
            </a:extLst>
          </p:cNvPr>
          <p:cNvSpPr/>
          <p:nvPr/>
        </p:nvSpPr>
        <p:spPr>
          <a:xfrm>
            <a:off x="1568226" y="3409623"/>
            <a:ext cx="3723302" cy="545953"/>
          </a:xfrm>
          <a:prstGeom prst="roundRect">
            <a:avLst/>
          </a:prstGeom>
          <a:solidFill>
            <a:srgbClr val="C3E7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b="1" dirty="0">
                <a:solidFill>
                  <a:srgbClr val="32928D"/>
                </a:solidFill>
                <a:latin typeface="Times New Roman" panose="02020603050405020304" pitchFamily="18" charset="0"/>
                <a:cs typeface="Times New Roman" panose="02020603050405020304" pitchFamily="18" charset="0"/>
              </a:rPr>
              <a:t>Conference Highlights:</a:t>
            </a:r>
          </a:p>
        </p:txBody>
      </p:sp>
    </p:spTree>
    <p:extLst>
      <p:ext uri="{BB962C8B-B14F-4D97-AF65-F5344CB8AC3E}">
        <p14:creationId xmlns:p14="http://schemas.microsoft.com/office/powerpoint/2010/main" val="273276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E59246-0A66-4DF7-85B4-DEAD3E48D47C}"/>
              </a:ext>
            </a:extLst>
          </p:cNvPr>
          <p:cNvSpPr/>
          <p:nvPr/>
        </p:nvSpPr>
        <p:spPr>
          <a:xfrm>
            <a:off x="0" y="1"/>
            <a:ext cx="1266092" cy="1209822"/>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5FC19167-A1DF-45D8-A38D-D28FBAA4715E}"/>
              </a:ext>
            </a:extLst>
          </p:cNvPr>
          <p:cNvSpPr/>
          <p:nvPr/>
        </p:nvSpPr>
        <p:spPr>
          <a:xfrm>
            <a:off x="10925908" y="5648178"/>
            <a:ext cx="1266092" cy="1209822"/>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a:extLst>
              <a:ext uri="{FF2B5EF4-FFF2-40B4-BE49-F238E27FC236}">
                <a16:creationId xmlns:a16="http://schemas.microsoft.com/office/drawing/2014/main" id="{0332E68A-CF1B-4E92-AAE0-090F573244C6}"/>
              </a:ext>
            </a:extLst>
          </p:cNvPr>
          <p:cNvSpPr/>
          <p:nvPr/>
        </p:nvSpPr>
        <p:spPr>
          <a:xfrm>
            <a:off x="0" y="1883901"/>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ED2EACE5-A58B-417E-8ED6-A2F8AEF9FD2F}"/>
              </a:ext>
            </a:extLst>
          </p:cNvPr>
          <p:cNvSpPr/>
          <p:nvPr/>
        </p:nvSpPr>
        <p:spPr>
          <a:xfrm>
            <a:off x="534572" y="244895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816F72F9-C39D-42CA-8FBC-F5578E04BD8E}"/>
              </a:ext>
            </a:extLst>
          </p:cNvPr>
          <p:cNvSpPr/>
          <p:nvPr/>
        </p:nvSpPr>
        <p:spPr>
          <a:xfrm>
            <a:off x="0" y="3507543"/>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DF9A434-8352-4729-9FEA-98CCD305E53E}"/>
              </a:ext>
            </a:extLst>
          </p:cNvPr>
          <p:cNvSpPr/>
          <p:nvPr/>
        </p:nvSpPr>
        <p:spPr>
          <a:xfrm>
            <a:off x="534572" y="408666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C7F095B8-5155-4506-A80A-239801235C65}"/>
              </a:ext>
            </a:extLst>
          </p:cNvPr>
          <p:cNvSpPr/>
          <p:nvPr/>
        </p:nvSpPr>
        <p:spPr>
          <a:xfrm>
            <a:off x="11657428" y="186983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62238545-8B29-4B76-9A47-420DCE3FC639}"/>
              </a:ext>
            </a:extLst>
          </p:cNvPr>
          <p:cNvSpPr/>
          <p:nvPr/>
        </p:nvSpPr>
        <p:spPr>
          <a:xfrm>
            <a:off x="11132235" y="2443088"/>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5D091E5E-7ECA-4144-BB2C-F563715E1561}"/>
              </a:ext>
            </a:extLst>
          </p:cNvPr>
          <p:cNvSpPr/>
          <p:nvPr/>
        </p:nvSpPr>
        <p:spPr>
          <a:xfrm>
            <a:off x="11657428" y="3507543"/>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7C51B00-9853-45C8-88EB-74F5D46F6B9C}"/>
              </a:ext>
            </a:extLst>
          </p:cNvPr>
          <p:cNvSpPr/>
          <p:nvPr/>
        </p:nvSpPr>
        <p:spPr>
          <a:xfrm>
            <a:off x="11122856" y="408666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2" name="Picture 11">
            <a:extLst>
              <a:ext uri="{FF2B5EF4-FFF2-40B4-BE49-F238E27FC236}">
                <a16:creationId xmlns:a16="http://schemas.microsoft.com/office/drawing/2014/main" id="{E34FEBE4-2495-48F0-8085-4E9B33FDC4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24159" y="107082"/>
            <a:ext cx="1641229" cy="501712"/>
          </a:xfrm>
          <a:prstGeom prst="rect">
            <a:avLst/>
          </a:prstGeom>
        </p:spPr>
      </p:pic>
      <p:sp>
        <p:nvSpPr>
          <p:cNvPr id="14" name="TextBox 13">
            <a:extLst>
              <a:ext uri="{FF2B5EF4-FFF2-40B4-BE49-F238E27FC236}">
                <a16:creationId xmlns:a16="http://schemas.microsoft.com/office/drawing/2014/main" id="{5D85E6A5-FA84-4E0E-A78E-7E83990D2E39}"/>
              </a:ext>
            </a:extLst>
          </p:cNvPr>
          <p:cNvSpPr txBox="1"/>
          <p:nvPr/>
        </p:nvSpPr>
        <p:spPr>
          <a:xfrm>
            <a:off x="1398904" y="890165"/>
            <a:ext cx="9396915" cy="2492990"/>
          </a:xfrm>
          <a:prstGeom prst="rect">
            <a:avLst/>
          </a:prstGeom>
          <a:solidFill>
            <a:srgbClr val="C3E7DE"/>
          </a:solidFill>
          <a:ln>
            <a:solidFill>
              <a:srgbClr val="235752"/>
            </a:solidFill>
          </a:ln>
        </p:spPr>
        <p:txBody>
          <a:bodyPr wrap="square" rtlCol="0">
            <a:spAutoFit/>
          </a:bodyPr>
          <a:lstStyle/>
          <a:p>
            <a:pPr algn="ctr"/>
            <a:r>
              <a:rPr lang="en-IN" sz="1300" b="1" dirty="0">
                <a:solidFill>
                  <a:srgbClr val="C00000"/>
                </a:solidFill>
                <a:latin typeface="Times New Roman" panose="02020603050405020304" pitchFamily="18" charset="0"/>
                <a:cs typeface="Times New Roman" panose="02020603050405020304" pitchFamily="18" charset="0"/>
              </a:rPr>
              <a:t>July 22, 2019</a:t>
            </a:r>
          </a:p>
          <a:p>
            <a:r>
              <a:rPr lang="en-IN" sz="1300" dirty="0">
                <a:solidFill>
                  <a:srgbClr val="C00000"/>
                </a:solidFill>
                <a:latin typeface="Times New Roman" panose="02020603050405020304" pitchFamily="18" charset="0"/>
                <a:cs typeface="Times New Roman" panose="02020603050405020304" pitchFamily="18" charset="0"/>
              </a:rPr>
              <a:t>Time 	    Session</a:t>
            </a:r>
          </a:p>
          <a:p>
            <a:r>
              <a:rPr lang="en-IN" sz="1300" dirty="0">
                <a:latin typeface="Times New Roman" panose="02020603050405020304" pitchFamily="18" charset="0"/>
                <a:cs typeface="Times New Roman" panose="02020603050405020304" pitchFamily="18" charset="0"/>
              </a:rPr>
              <a:t>08:30-09:30 	    Registrations</a:t>
            </a:r>
          </a:p>
          <a:p>
            <a:r>
              <a:rPr lang="en-IN" sz="1300" dirty="0">
                <a:latin typeface="Times New Roman" panose="02020603050405020304" pitchFamily="18" charset="0"/>
                <a:cs typeface="Times New Roman" panose="02020603050405020304" pitchFamily="18" charset="0"/>
              </a:rPr>
              <a:t>09:30-11:30  	    Keynote Forum</a:t>
            </a:r>
          </a:p>
          <a:p>
            <a:pPr algn="ctr"/>
            <a:r>
              <a:rPr lang="en-IN" sz="1300" b="1" dirty="0">
                <a:solidFill>
                  <a:srgbClr val="32928D"/>
                </a:solidFill>
                <a:latin typeface="Times New Roman" panose="02020603050405020304" pitchFamily="18" charset="0"/>
                <a:cs typeface="Times New Roman" panose="02020603050405020304" pitchFamily="18" charset="0"/>
              </a:rPr>
              <a:t>Group Photo</a:t>
            </a:r>
          </a:p>
          <a:p>
            <a:r>
              <a:rPr lang="en-IN" sz="1300" dirty="0">
                <a:latin typeface="Times New Roman" panose="02020603050405020304" pitchFamily="18" charset="0"/>
                <a:cs typeface="Times New Roman" panose="02020603050405020304" pitchFamily="18" charset="0"/>
              </a:rPr>
              <a:t>11:30-11:45 	    Network &amp; Refreshments Break*</a:t>
            </a:r>
            <a:endParaRPr lang="en-US" sz="1300" dirty="0">
              <a:latin typeface="Times New Roman" panose="02020603050405020304" pitchFamily="18" charset="0"/>
              <a:cs typeface="Times New Roman" panose="02020603050405020304" pitchFamily="18" charset="0"/>
            </a:endParaRPr>
          </a:p>
          <a:p>
            <a:r>
              <a:rPr lang="en-US" sz="1300" dirty="0">
                <a:latin typeface="Times New Roman" panose="02020603050405020304" pitchFamily="18" charset="0"/>
                <a:cs typeface="Times New Roman" panose="02020603050405020304" pitchFamily="18" charset="0"/>
              </a:rPr>
              <a:t>11:45-13:00 	    Tracks: Ground work on Green Chemistry | Atmospheric chemistry</a:t>
            </a:r>
            <a:endParaRPr lang="en-IN" sz="1300" dirty="0">
              <a:latin typeface="Times New Roman" panose="02020603050405020304" pitchFamily="18" charset="0"/>
              <a:cs typeface="Times New Roman" panose="02020603050405020304" pitchFamily="18" charset="0"/>
            </a:endParaRPr>
          </a:p>
          <a:p>
            <a:r>
              <a:rPr lang="en-IN" sz="1300" dirty="0">
                <a:latin typeface="Times New Roman" panose="02020603050405020304" pitchFamily="18" charset="0"/>
                <a:cs typeface="Times New Roman" panose="02020603050405020304" pitchFamily="18" charset="0"/>
              </a:rPr>
              <a:t>13:00-13:45       Lunch Break**</a:t>
            </a:r>
            <a:endParaRPr lang="en-US" sz="1300" dirty="0">
              <a:latin typeface="Times New Roman" panose="02020603050405020304" pitchFamily="18" charset="0"/>
              <a:cs typeface="Times New Roman" panose="02020603050405020304" pitchFamily="18" charset="0"/>
            </a:endParaRPr>
          </a:p>
          <a:p>
            <a:r>
              <a:rPr lang="en-US" sz="1300" dirty="0">
                <a:latin typeface="Times New Roman" panose="02020603050405020304" pitchFamily="18" charset="0"/>
                <a:cs typeface="Times New Roman" panose="02020603050405020304" pitchFamily="18" charset="0"/>
              </a:rPr>
              <a:t>13:45-16:00 	    Tracks: Short-lived Climate pollutant | Catalysis</a:t>
            </a:r>
          </a:p>
          <a:p>
            <a:r>
              <a:rPr lang="en-US" sz="1300" dirty="0">
                <a:latin typeface="Times New Roman" panose="02020603050405020304" pitchFamily="18" charset="0"/>
                <a:cs typeface="Times New Roman" panose="02020603050405020304" pitchFamily="18" charset="0"/>
              </a:rPr>
              <a:t>16:00-16:15 	    Network &amp; Refreshments Break*</a:t>
            </a:r>
          </a:p>
          <a:p>
            <a:r>
              <a:rPr lang="en-IN" sz="1300" dirty="0">
                <a:latin typeface="Times New Roman" panose="02020603050405020304" pitchFamily="18" charset="0"/>
                <a:cs typeface="Times New Roman" panose="02020603050405020304" pitchFamily="18" charset="0"/>
              </a:rPr>
              <a:t>16:15-18:00 	    </a:t>
            </a:r>
            <a:r>
              <a:rPr lang="en-US" sz="1300" dirty="0">
                <a:latin typeface="Times New Roman" panose="02020603050405020304" pitchFamily="18" charset="0"/>
                <a:cs typeface="Times New Roman" panose="02020603050405020304" pitchFamily="18" charset="0"/>
              </a:rPr>
              <a:t>Tracks: Agricultural Energy | Nanotechnology</a:t>
            </a:r>
          </a:p>
          <a:p>
            <a:pPr algn="ctr"/>
            <a:r>
              <a:rPr lang="en-IN" sz="1300" dirty="0">
                <a:solidFill>
                  <a:srgbClr val="C00000"/>
                </a:solidFill>
                <a:latin typeface="Times New Roman" panose="02020603050405020304" pitchFamily="18" charset="0"/>
                <a:cs typeface="Times New Roman" panose="02020603050405020304" pitchFamily="18" charset="0"/>
              </a:rPr>
              <a:t>Day Concludes</a:t>
            </a:r>
          </a:p>
        </p:txBody>
      </p:sp>
      <p:sp>
        <p:nvSpPr>
          <p:cNvPr id="15" name="TextBox 14">
            <a:extLst>
              <a:ext uri="{FF2B5EF4-FFF2-40B4-BE49-F238E27FC236}">
                <a16:creationId xmlns:a16="http://schemas.microsoft.com/office/drawing/2014/main" id="{C4B662D7-96E6-4C02-863B-50C3BFED148D}"/>
              </a:ext>
            </a:extLst>
          </p:cNvPr>
          <p:cNvSpPr txBox="1"/>
          <p:nvPr/>
        </p:nvSpPr>
        <p:spPr>
          <a:xfrm>
            <a:off x="1393681" y="3512943"/>
            <a:ext cx="9396915" cy="2693045"/>
          </a:xfrm>
          <a:prstGeom prst="rect">
            <a:avLst/>
          </a:prstGeom>
          <a:solidFill>
            <a:srgbClr val="C3E7DE"/>
          </a:solidFill>
          <a:ln>
            <a:solidFill>
              <a:srgbClr val="34847C"/>
            </a:solidFill>
          </a:ln>
        </p:spPr>
        <p:txBody>
          <a:bodyPr wrap="square" rtlCol="0">
            <a:spAutoFit/>
          </a:bodyPr>
          <a:lstStyle/>
          <a:p>
            <a:pPr algn="ctr"/>
            <a:r>
              <a:rPr lang="en-IN" sz="1300" b="1" dirty="0">
                <a:solidFill>
                  <a:srgbClr val="C00000"/>
                </a:solidFill>
                <a:latin typeface="Times New Roman" panose="02020603050405020304" pitchFamily="18" charset="0"/>
                <a:cs typeface="Times New Roman" panose="02020603050405020304" pitchFamily="18" charset="0"/>
              </a:rPr>
              <a:t>July 23, 2019</a:t>
            </a:r>
          </a:p>
          <a:p>
            <a:r>
              <a:rPr lang="en-IN" sz="1300" dirty="0">
                <a:latin typeface="Times New Roman" panose="02020603050405020304" pitchFamily="18" charset="0"/>
                <a:cs typeface="Times New Roman" panose="02020603050405020304" pitchFamily="18" charset="0"/>
              </a:rPr>
              <a:t>08:30-09:30 	     Registrations</a:t>
            </a:r>
          </a:p>
          <a:p>
            <a:r>
              <a:rPr lang="en-IN" sz="1300" dirty="0">
                <a:latin typeface="Times New Roman" panose="02020603050405020304" pitchFamily="18" charset="0"/>
                <a:cs typeface="Times New Roman" panose="02020603050405020304" pitchFamily="18" charset="0"/>
              </a:rPr>
              <a:t>09:30-10:30 	     Keynote Forum</a:t>
            </a:r>
          </a:p>
          <a:p>
            <a:r>
              <a:rPr lang="en-US" sz="1300" dirty="0">
                <a:latin typeface="Times New Roman" panose="02020603050405020304" pitchFamily="18" charset="0"/>
                <a:cs typeface="Times New Roman" panose="02020603050405020304" pitchFamily="18" charset="0"/>
              </a:rPr>
              <a:t>10:30-11:30 	     Tracks: Land Degradation | Waste disposal</a:t>
            </a:r>
          </a:p>
          <a:p>
            <a:r>
              <a:rPr lang="en-US" sz="1300" dirty="0">
                <a:latin typeface="Times New Roman" panose="02020603050405020304" pitchFamily="18" charset="0"/>
                <a:cs typeface="Times New Roman" panose="02020603050405020304" pitchFamily="18" charset="0"/>
              </a:rPr>
              <a:t>11:30-11:45 	     </a:t>
            </a:r>
            <a:r>
              <a:rPr lang="en-IN" sz="1300" dirty="0">
                <a:latin typeface="Times New Roman" panose="02020603050405020304" pitchFamily="18" charset="0"/>
                <a:cs typeface="Times New Roman" panose="02020603050405020304" pitchFamily="18" charset="0"/>
              </a:rPr>
              <a:t>Network &amp; Refreshments Break*</a:t>
            </a:r>
            <a:endParaRPr lang="en-US" sz="1300" dirty="0">
              <a:latin typeface="Times New Roman" panose="02020603050405020304" pitchFamily="18" charset="0"/>
              <a:cs typeface="Times New Roman" panose="02020603050405020304" pitchFamily="18" charset="0"/>
            </a:endParaRPr>
          </a:p>
          <a:p>
            <a:r>
              <a:rPr lang="en-US" sz="1300" dirty="0">
                <a:latin typeface="Times New Roman" panose="02020603050405020304" pitchFamily="18" charset="0"/>
                <a:cs typeface="Times New Roman" panose="02020603050405020304" pitchFamily="18" charset="0"/>
              </a:rPr>
              <a:t>11:45-13:00 	     Tracks: Acidification | Green chemistry Principles</a:t>
            </a:r>
          </a:p>
          <a:p>
            <a:r>
              <a:rPr lang="en-US" sz="1300" dirty="0">
                <a:latin typeface="Times New Roman" panose="02020603050405020304" pitchFamily="18" charset="0"/>
                <a:cs typeface="Times New Roman" panose="02020603050405020304" pitchFamily="18" charset="0"/>
              </a:rPr>
              <a:t>13:00-13:45 	     Lunch Break**</a:t>
            </a:r>
          </a:p>
          <a:p>
            <a:r>
              <a:rPr lang="en-IN" sz="1300" dirty="0">
                <a:latin typeface="Times New Roman" panose="02020603050405020304" pitchFamily="18" charset="0"/>
                <a:cs typeface="Times New Roman" panose="02020603050405020304" pitchFamily="18" charset="0"/>
              </a:rPr>
              <a:t>13:45-16:00 	     </a:t>
            </a:r>
            <a:r>
              <a:rPr lang="en-US" sz="1300" dirty="0">
                <a:latin typeface="Times New Roman" panose="02020603050405020304" pitchFamily="18" charset="0"/>
                <a:cs typeface="Times New Roman" panose="02020603050405020304" pitchFamily="18" charset="0"/>
              </a:rPr>
              <a:t>Tracks: Environmental Issues | Future trends on Green chemistry</a:t>
            </a:r>
          </a:p>
          <a:p>
            <a:r>
              <a:rPr lang="en-IN" sz="1300" dirty="0">
                <a:latin typeface="Times New Roman" panose="02020603050405020304" pitchFamily="18" charset="0"/>
                <a:cs typeface="Times New Roman" panose="02020603050405020304" pitchFamily="18" charset="0"/>
              </a:rPr>
              <a:t>16:00-16:15 	      Network &amp; Refreshments Break*</a:t>
            </a:r>
          </a:p>
          <a:p>
            <a:r>
              <a:rPr lang="en-IN" sz="1300" dirty="0">
                <a:latin typeface="Times New Roman" panose="02020603050405020304" pitchFamily="18" charset="0"/>
                <a:cs typeface="Times New Roman" panose="02020603050405020304" pitchFamily="18" charset="0"/>
              </a:rPr>
              <a:t>16:15-18:00 	      Poster Presentations</a:t>
            </a:r>
            <a:endParaRPr lang="en-IN" sz="1300" dirty="0">
              <a:solidFill>
                <a:srgbClr val="C00000"/>
              </a:solidFill>
              <a:latin typeface="Times New Roman" panose="02020603050405020304" pitchFamily="18" charset="0"/>
              <a:cs typeface="Times New Roman" panose="02020603050405020304" pitchFamily="18" charset="0"/>
            </a:endParaRPr>
          </a:p>
          <a:p>
            <a:pPr algn="ctr"/>
            <a:r>
              <a:rPr lang="en-IN" sz="1300" dirty="0">
                <a:solidFill>
                  <a:srgbClr val="C00000"/>
                </a:solidFill>
                <a:latin typeface="Times New Roman" panose="02020603050405020304" pitchFamily="18" charset="0"/>
                <a:cs typeface="Times New Roman" panose="02020603050405020304" pitchFamily="18" charset="0"/>
              </a:rPr>
              <a:t>Day Concludes</a:t>
            </a:r>
          </a:p>
          <a:p>
            <a:pPr algn="ctr"/>
            <a:r>
              <a:rPr lang="en-IN" sz="1300" dirty="0">
                <a:solidFill>
                  <a:srgbClr val="C00000"/>
                </a:solidFill>
                <a:latin typeface="Times New Roman" panose="02020603050405020304" pitchFamily="18" charset="0"/>
                <a:cs typeface="Times New Roman" panose="02020603050405020304" pitchFamily="18" charset="0"/>
              </a:rPr>
              <a:t>Award Ceremony</a:t>
            </a:r>
          </a:p>
          <a:p>
            <a:pPr algn="ctr"/>
            <a:r>
              <a:rPr lang="en-IN" sz="1300" dirty="0">
                <a:solidFill>
                  <a:srgbClr val="C00000"/>
                </a:solidFill>
                <a:latin typeface="Times New Roman" panose="02020603050405020304" pitchFamily="18" charset="0"/>
                <a:cs typeface="Times New Roman" panose="02020603050405020304" pitchFamily="18" charset="0"/>
              </a:rPr>
              <a:t>Conference Concludes</a:t>
            </a:r>
          </a:p>
        </p:txBody>
      </p:sp>
      <p:sp>
        <p:nvSpPr>
          <p:cNvPr id="18" name="Rectangle: Rounded Corners 17">
            <a:extLst>
              <a:ext uri="{FF2B5EF4-FFF2-40B4-BE49-F238E27FC236}">
                <a16:creationId xmlns:a16="http://schemas.microsoft.com/office/drawing/2014/main" id="{18EBAED6-6C7B-41C9-ADF1-8F682702C136}"/>
              </a:ext>
            </a:extLst>
          </p:cNvPr>
          <p:cNvSpPr/>
          <p:nvPr/>
        </p:nvSpPr>
        <p:spPr>
          <a:xfrm>
            <a:off x="1406716" y="262181"/>
            <a:ext cx="4689284" cy="461665"/>
          </a:xfrm>
          <a:prstGeom prst="roundRect">
            <a:avLst/>
          </a:prstGeom>
          <a:solidFill>
            <a:srgbClr val="C3E7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b="1" dirty="0">
                <a:solidFill>
                  <a:srgbClr val="32928D"/>
                </a:solidFill>
                <a:latin typeface="Times New Roman" panose="02020603050405020304" pitchFamily="18" charset="0"/>
                <a:cs typeface="Times New Roman" panose="02020603050405020304" pitchFamily="18" charset="0"/>
              </a:rPr>
              <a:t>Conference Tentative Agenda: </a:t>
            </a:r>
          </a:p>
        </p:txBody>
      </p:sp>
      <p:sp>
        <p:nvSpPr>
          <p:cNvPr id="13" name="TextBox 12">
            <a:extLst>
              <a:ext uri="{FF2B5EF4-FFF2-40B4-BE49-F238E27FC236}">
                <a16:creationId xmlns:a16="http://schemas.microsoft.com/office/drawing/2014/main" id="{27ED7480-392F-4F16-B207-B6B46F97A6BB}"/>
              </a:ext>
            </a:extLst>
          </p:cNvPr>
          <p:cNvSpPr txBox="1"/>
          <p:nvPr/>
        </p:nvSpPr>
        <p:spPr>
          <a:xfrm>
            <a:off x="2133867" y="6253089"/>
            <a:ext cx="8436806" cy="369332"/>
          </a:xfrm>
          <a:prstGeom prst="rect">
            <a:avLst/>
          </a:prstGeom>
          <a:noFill/>
        </p:spPr>
        <p:txBody>
          <a:bodyPr wrap="square" rtlCol="0">
            <a:spAutoFit/>
          </a:bodyPr>
          <a:lstStyle/>
          <a:p>
            <a:r>
              <a:rPr lang="en-IN" dirty="0">
                <a:solidFill>
                  <a:srgbClr val="34847C"/>
                </a:solidFill>
                <a:latin typeface="Times New Roman" panose="02020603050405020304" pitchFamily="18" charset="0"/>
                <a:cs typeface="Times New Roman" panose="02020603050405020304" pitchFamily="18" charset="0"/>
              </a:rPr>
              <a:t>Note: Agenda can  be subjected to change at any moment of time until July</a:t>
            </a:r>
          </a:p>
        </p:txBody>
      </p:sp>
    </p:spTree>
    <p:extLst>
      <p:ext uri="{BB962C8B-B14F-4D97-AF65-F5344CB8AC3E}">
        <p14:creationId xmlns:p14="http://schemas.microsoft.com/office/powerpoint/2010/main" val="3604885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E59246-0A66-4DF7-85B4-DEAD3E48D47C}"/>
              </a:ext>
            </a:extLst>
          </p:cNvPr>
          <p:cNvSpPr/>
          <p:nvPr/>
        </p:nvSpPr>
        <p:spPr>
          <a:xfrm>
            <a:off x="0" y="1"/>
            <a:ext cx="1266092" cy="1209822"/>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5FC19167-A1DF-45D8-A38D-D28FBAA4715E}"/>
              </a:ext>
            </a:extLst>
          </p:cNvPr>
          <p:cNvSpPr/>
          <p:nvPr/>
        </p:nvSpPr>
        <p:spPr>
          <a:xfrm>
            <a:off x="10925908" y="5648178"/>
            <a:ext cx="1266092" cy="1209822"/>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a:extLst>
              <a:ext uri="{FF2B5EF4-FFF2-40B4-BE49-F238E27FC236}">
                <a16:creationId xmlns:a16="http://schemas.microsoft.com/office/drawing/2014/main" id="{0332E68A-CF1B-4E92-AAE0-090F573244C6}"/>
              </a:ext>
            </a:extLst>
          </p:cNvPr>
          <p:cNvSpPr/>
          <p:nvPr/>
        </p:nvSpPr>
        <p:spPr>
          <a:xfrm>
            <a:off x="0" y="1883901"/>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ED2EACE5-A58B-417E-8ED6-A2F8AEF9FD2F}"/>
              </a:ext>
            </a:extLst>
          </p:cNvPr>
          <p:cNvSpPr/>
          <p:nvPr/>
        </p:nvSpPr>
        <p:spPr>
          <a:xfrm>
            <a:off x="534572" y="244895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816F72F9-C39D-42CA-8FBC-F5578E04BD8E}"/>
              </a:ext>
            </a:extLst>
          </p:cNvPr>
          <p:cNvSpPr/>
          <p:nvPr/>
        </p:nvSpPr>
        <p:spPr>
          <a:xfrm>
            <a:off x="0" y="3507543"/>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DF9A434-8352-4729-9FEA-98CCD305E53E}"/>
              </a:ext>
            </a:extLst>
          </p:cNvPr>
          <p:cNvSpPr/>
          <p:nvPr/>
        </p:nvSpPr>
        <p:spPr>
          <a:xfrm>
            <a:off x="534572" y="408666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C7F095B8-5155-4506-A80A-239801235C65}"/>
              </a:ext>
            </a:extLst>
          </p:cNvPr>
          <p:cNvSpPr/>
          <p:nvPr/>
        </p:nvSpPr>
        <p:spPr>
          <a:xfrm>
            <a:off x="11657428" y="186983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62238545-8B29-4B76-9A47-420DCE3FC639}"/>
              </a:ext>
            </a:extLst>
          </p:cNvPr>
          <p:cNvSpPr/>
          <p:nvPr/>
        </p:nvSpPr>
        <p:spPr>
          <a:xfrm>
            <a:off x="11132235" y="2443088"/>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5D091E5E-7ECA-4144-BB2C-F563715E1561}"/>
              </a:ext>
            </a:extLst>
          </p:cNvPr>
          <p:cNvSpPr/>
          <p:nvPr/>
        </p:nvSpPr>
        <p:spPr>
          <a:xfrm>
            <a:off x="11657428" y="3507543"/>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7C51B00-9853-45C8-88EB-74F5D46F6B9C}"/>
              </a:ext>
            </a:extLst>
          </p:cNvPr>
          <p:cNvSpPr/>
          <p:nvPr/>
        </p:nvSpPr>
        <p:spPr>
          <a:xfrm>
            <a:off x="11122856" y="408666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2" name="Picture 11">
            <a:extLst>
              <a:ext uri="{FF2B5EF4-FFF2-40B4-BE49-F238E27FC236}">
                <a16:creationId xmlns:a16="http://schemas.microsoft.com/office/drawing/2014/main" id="{8FF5A1DB-3716-4584-A629-5B4FDF74EA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8227" y="127080"/>
            <a:ext cx="1641229" cy="501712"/>
          </a:xfrm>
          <a:prstGeom prst="rect">
            <a:avLst/>
          </a:prstGeom>
        </p:spPr>
      </p:pic>
      <p:sp>
        <p:nvSpPr>
          <p:cNvPr id="13" name="TextBox 12">
            <a:extLst>
              <a:ext uri="{FF2B5EF4-FFF2-40B4-BE49-F238E27FC236}">
                <a16:creationId xmlns:a16="http://schemas.microsoft.com/office/drawing/2014/main" id="{F2DA7804-55BA-4F99-85E7-8C9D731B4440}"/>
              </a:ext>
            </a:extLst>
          </p:cNvPr>
          <p:cNvSpPr txBox="1"/>
          <p:nvPr/>
        </p:nvSpPr>
        <p:spPr>
          <a:xfrm>
            <a:off x="1542758" y="893440"/>
            <a:ext cx="9383150" cy="5478423"/>
          </a:xfrm>
          <a:prstGeom prst="rect">
            <a:avLst/>
          </a:prstGeom>
          <a:noFill/>
        </p:spPr>
        <p:txBody>
          <a:bodyPr wrap="square" rtlCol="0">
            <a:spAutoFit/>
          </a:bodyPr>
          <a:lstStyle/>
          <a:p>
            <a:pPr algn="just"/>
            <a:r>
              <a:rPr lang="en-US" sz="1400" b="1" dirty="0">
                <a:solidFill>
                  <a:srgbClr val="32928D"/>
                </a:solidFill>
                <a:latin typeface="Times New Roman" panose="02020603050405020304" pitchFamily="18" charset="0"/>
                <a:cs typeface="Times New Roman" panose="02020603050405020304" pitchFamily="18" charset="0"/>
              </a:rPr>
              <a:t>Green Chemistry </a:t>
            </a:r>
            <a:r>
              <a:rPr lang="en-US" sz="1400" dirty="0">
                <a:latin typeface="Times New Roman" panose="02020603050405020304" pitchFamily="18" charset="0"/>
                <a:cs typeface="Times New Roman" panose="02020603050405020304" pitchFamily="18" charset="0"/>
              </a:rPr>
              <a:t>is the new philosophical idea processed for a sustainable environment from non-polluting materials. The future trends on green chemistry is for safer products which does not affect the environment and the success is depends on the new chemists and chemical industry</a:t>
            </a:r>
            <a:r>
              <a:rPr lang="en-US" sz="1400" dirty="0">
                <a:solidFill>
                  <a:srgbClr val="32928D"/>
                </a:solidFill>
                <a:latin typeface="Times New Roman" panose="02020603050405020304" pitchFamily="18" charset="0"/>
                <a:cs typeface="Times New Roman" panose="02020603050405020304" pitchFamily="18" charset="0"/>
              </a:rPr>
              <a:t>. Environmental Protection agency </a:t>
            </a:r>
            <a:r>
              <a:rPr lang="en-US" sz="1400" dirty="0">
                <a:latin typeface="Times New Roman" panose="02020603050405020304" pitchFamily="18" charset="0"/>
                <a:cs typeface="Times New Roman" panose="02020603050405020304" pitchFamily="18" charset="0"/>
              </a:rPr>
              <a:t>by US and American chemical society are the major associations supporting research area and creating awareness for preventing pollution and toxic content and analyzed the use of green chemical products are making clean environment and economically balancing the social environment. According to the government survey the production and distribution of the chemical products are focused on value, consumption, market share and growth of the company. They design their business policy for improving global competitiveness and securing jobs it causes lack of </a:t>
            </a:r>
            <a:r>
              <a:rPr lang="en-US" sz="1400" dirty="0">
                <a:solidFill>
                  <a:srgbClr val="32928D"/>
                </a:solidFill>
                <a:latin typeface="Times New Roman" panose="02020603050405020304" pitchFamily="18" charset="0"/>
                <a:cs typeface="Times New Roman" panose="02020603050405020304" pitchFamily="18" charset="0"/>
              </a:rPr>
              <a:t>environmental care and global warming</a:t>
            </a:r>
            <a:r>
              <a:rPr lang="en-US" sz="1400" dirty="0">
                <a:latin typeface="Times New Roman" panose="02020603050405020304" pitchFamily="18" charset="0"/>
                <a:cs typeface="Times New Roman" panose="02020603050405020304" pitchFamily="18" charset="0"/>
              </a:rPr>
              <a:t>.</a:t>
            </a:r>
          </a:p>
          <a:p>
            <a:pPr algn="just"/>
            <a:endParaRPr lang="en-US" sz="1400" dirty="0">
              <a:latin typeface="Times New Roman" panose="02020603050405020304" pitchFamily="18" charset="0"/>
              <a:cs typeface="Times New Roman" panose="02020603050405020304" pitchFamily="18" charset="0"/>
            </a:endParaRPr>
          </a:p>
          <a:p>
            <a:pPr algn="just"/>
            <a:endParaRPr lang="en-US" sz="1400" dirty="0">
              <a:latin typeface="Times New Roman" panose="02020603050405020304" pitchFamily="18" charset="0"/>
              <a:cs typeface="Times New Roman" panose="02020603050405020304" pitchFamily="18" charset="0"/>
            </a:endParaRPr>
          </a:p>
          <a:p>
            <a:pPr algn="just"/>
            <a:endParaRPr lang="en-US" sz="1400" dirty="0">
              <a:latin typeface="Times New Roman" panose="02020603050405020304" pitchFamily="18" charset="0"/>
              <a:cs typeface="Times New Roman" panose="02020603050405020304" pitchFamily="18" charset="0"/>
            </a:endParaRPr>
          </a:p>
          <a:p>
            <a:pPr algn="just"/>
            <a:endParaRPr lang="en-US" sz="1400" dirty="0">
              <a:latin typeface="Times New Roman" panose="02020603050405020304" pitchFamily="18" charset="0"/>
              <a:cs typeface="Times New Roman" panose="02020603050405020304" pitchFamily="18" charset="0"/>
            </a:endParaRPr>
          </a:p>
          <a:p>
            <a:pPr algn="just"/>
            <a:endParaRPr lang="en-US" sz="1400" dirty="0">
              <a:latin typeface="Times New Roman" panose="02020603050405020304" pitchFamily="18" charset="0"/>
              <a:cs typeface="Times New Roman" panose="02020603050405020304" pitchFamily="18" charset="0"/>
            </a:endParaRPr>
          </a:p>
          <a:p>
            <a:pPr algn="just"/>
            <a:endParaRPr lang="en-US" sz="1400" dirty="0">
              <a:latin typeface="Times New Roman" panose="02020603050405020304" pitchFamily="18" charset="0"/>
              <a:cs typeface="Times New Roman" panose="02020603050405020304" pitchFamily="18" charset="0"/>
            </a:endParaRPr>
          </a:p>
          <a:p>
            <a:pPr algn="just"/>
            <a:endParaRPr lang="en-US" sz="1400" dirty="0">
              <a:latin typeface="Times New Roman" panose="02020603050405020304" pitchFamily="18" charset="0"/>
              <a:cs typeface="Times New Roman" panose="02020603050405020304" pitchFamily="18" charset="0"/>
            </a:endParaRPr>
          </a:p>
          <a:p>
            <a:pPr algn="just"/>
            <a:endParaRPr lang="en-US" sz="1400" dirty="0">
              <a:latin typeface="Times New Roman" panose="02020603050405020304" pitchFamily="18" charset="0"/>
              <a:cs typeface="Times New Roman" panose="02020603050405020304" pitchFamily="18" charset="0"/>
            </a:endParaRPr>
          </a:p>
          <a:p>
            <a:pPr algn="just"/>
            <a:endParaRPr lang="en-US" sz="1400" dirty="0">
              <a:latin typeface="Times New Roman" panose="02020603050405020304" pitchFamily="18" charset="0"/>
              <a:cs typeface="Times New Roman" panose="02020603050405020304" pitchFamily="18" charset="0"/>
            </a:endParaRPr>
          </a:p>
          <a:p>
            <a:pPr algn="just"/>
            <a:r>
              <a:rPr lang="en-US" sz="1400" dirty="0">
                <a:latin typeface="Times New Roman" panose="02020603050405020304" pitchFamily="18" charset="0"/>
                <a:cs typeface="Times New Roman" panose="02020603050405020304" pitchFamily="18" charset="0"/>
              </a:rPr>
              <a:t>Basically, the plastic materials are formed from polymers, or molecules containing repeated chemical unit. The polymers used for producing polymers are from bulk petrochemicals. These products can also be derived from </a:t>
            </a:r>
            <a:r>
              <a:rPr lang="en-US" sz="1400" dirty="0">
                <a:solidFill>
                  <a:srgbClr val="32928D"/>
                </a:solidFill>
                <a:latin typeface="Times New Roman" panose="02020603050405020304" pitchFamily="18" charset="0"/>
                <a:cs typeface="Times New Roman" panose="02020603050405020304" pitchFamily="18" charset="0"/>
              </a:rPr>
              <a:t>renewable biomass</a:t>
            </a:r>
            <a:r>
              <a:rPr lang="en-US" sz="1400" dirty="0">
                <a:latin typeface="Times New Roman" panose="02020603050405020304" pitchFamily="18" charset="0"/>
                <a:cs typeface="Times New Roman" panose="02020603050405020304" pitchFamily="18" charset="0"/>
              </a:rPr>
              <a:t>. The new market renewable products for </a:t>
            </a:r>
            <a:r>
              <a:rPr lang="en-US" sz="1400" dirty="0">
                <a:solidFill>
                  <a:srgbClr val="32928D"/>
                </a:solidFill>
                <a:latin typeface="Times New Roman" panose="02020603050405020304" pitchFamily="18" charset="0"/>
                <a:cs typeface="Times New Roman" panose="02020603050405020304" pitchFamily="18" charset="0"/>
              </a:rPr>
              <a:t>sustainable environment </a:t>
            </a:r>
            <a:r>
              <a:rPr lang="en-US" sz="1400" dirty="0">
                <a:latin typeface="Times New Roman" panose="02020603050405020304" pitchFamily="18" charset="0"/>
                <a:cs typeface="Times New Roman" panose="02020603050405020304" pitchFamily="18" charset="0"/>
              </a:rPr>
              <a:t>includes bioplastics, building materials, flame retardants, healthcare and personal care. Chemical companies are less dependent on single group of raw materials for producing their products, where the transition of raw material to renewable material creates new and helping nature leads the </a:t>
            </a:r>
            <a:r>
              <a:rPr lang="en-US" sz="1400" dirty="0">
                <a:solidFill>
                  <a:srgbClr val="32928D"/>
                </a:solidFill>
                <a:latin typeface="Times New Roman" panose="02020603050405020304" pitchFamily="18" charset="0"/>
                <a:cs typeface="Times New Roman" panose="02020603050405020304" pitchFamily="18" charset="0"/>
              </a:rPr>
              <a:t>chemical industry </a:t>
            </a:r>
            <a:r>
              <a:rPr lang="en-US" sz="1400" dirty="0">
                <a:latin typeface="Times New Roman" panose="02020603050405020304" pitchFamily="18" charset="0"/>
                <a:cs typeface="Times New Roman" panose="02020603050405020304" pitchFamily="18" charset="0"/>
              </a:rPr>
              <a:t>more sustainable. There are few regions such as North America, Europe, Southeast Asia, India and Africa, based on the product the market value, sales and revenue the addiction of chemicals is increased in healthcare industries, food industry, construction industry and automobile industry which leads to the unstainable environment and damage.</a:t>
            </a:r>
          </a:p>
        </p:txBody>
      </p:sp>
      <p:sp>
        <p:nvSpPr>
          <p:cNvPr id="15" name="TextBox 14">
            <a:extLst>
              <a:ext uri="{FF2B5EF4-FFF2-40B4-BE49-F238E27FC236}">
                <a16:creationId xmlns:a16="http://schemas.microsoft.com/office/drawing/2014/main" id="{7D5ED3F9-B7EF-4136-9B0E-56C5C0F6A9C9}"/>
              </a:ext>
            </a:extLst>
          </p:cNvPr>
          <p:cNvSpPr txBox="1"/>
          <p:nvPr/>
        </p:nvSpPr>
        <p:spPr>
          <a:xfrm>
            <a:off x="7821637" y="4448179"/>
            <a:ext cx="184731" cy="369332"/>
          </a:xfrm>
          <a:prstGeom prst="rect">
            <a:avLst/>
          </a:prstGeom>
          <a:noFill/>
        </p:spPr>
        <p:txBody>
          <a:bodyPr wrap="none" rtlCol="0">
            <a:spAutoFit/>
          </a:bodyPr>
          <a:lstStyle/>
          <a:p>
            <a:endParaRPr lang="en-IN" dirty="0"/>
          </a:p>
        </p:txBody>
      </p:sp>
      <p:sp>
        <p:nvSpPr>
          <p:cNvPr id="20" name="Rectangle: Rounded Corners 19">
            <a:extLst>
              <a:ext uri="{FF2B5EF4-FFF2-40B4-BE49-F238E27FC236}">
                <a16:creationId xmlns:a16="http://schemas.microsoft.com/office/drawing/2014/main" id="{8456CC6B-794D-480A-BAC0-3C84F0470D3A}"/>
              </a:ext>
            </a:extLst>
          </p:cNvPr>
          <p:cNvSpPr/>
          <p:nvPr/>
        </p:nvSpPr>
        <p:spPr>
          <a:xfrm>
            <a:off x="1568226" y="414524"/>
            <a:ext cx="2449138" cy="461665"/>
          </a:xfrm>
          <a:prstGeom prst="roundRect">
            <a:avLst/>
          </a:prstGeom>
          <a:solidFill>
            <a:srgbClr val="C3E7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b="1" dirty="0">
                <a:solidFill>
                  <a:srgbClr val="32928D"/>
                </a:solidFill>
                <a:latin typeface="Times New Roman" panose="02020603050405020304" pitchFamily="18" charset="0"/>
                <a:cs typeface="Times New Roman" panose="02020603050405020304" pitchFamily="18" charset="0"/>
              </a:rPr>
              <a:t>Market Analysis</a:t>
            </a:r>
          </a:p>
        </p:txBody>
      </p:sp>
      <p:pic>
        <p:nvPicPr>
          <p:cNvPr id="23" name="Picture 22">
            <a:extLst>
              <a:ext uri="{FF2B5EF4-FFF2-40B4-BE49-F238E27FC236}">
                <a16:creationId xmlns:a16="http://schemas.microsoft.com/office/drawing/2014/main" id="{DE399C95-0785-4A0C-BCEE-98F7014B6389}"/>
              </a:ext>
            </a:extLst>
          </p:cNvPr>
          <p:cNvPicPr>
            <a:picLocks noChangeAspect="1"/>
          </p:cNvPicPr>
          <p:nvPr/>
        </p:nvPicPr>
        <p:blipFill>
          <a:blip r:embed="rId3"/>
          <a:stretch>
            <a:fillRect/>
          </a:stretch>
        </p:blipFill>
        <p:spPr>
          <a:xfrm>
            <a:off x="4986432" y="2362107"/>
            <a:ext cx="2219136" cy="2133785"/>
          </a:xfrm>
          <a:prstGeom prst="rect">
            <a:avLst/>
          </a:prstGeom>
        </p:spPr>
      </p:pic>
    </p:spTree>
    <p:extLst>
      <p:ext uri="{BB962C8B-B14F-4D97-AF65-F5344CB8AC3E}">
        <p14:creationId xmlns:p14="http://schemas.microsoft.com/office/powerpoint/2010/main" val="1686234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E59246-0A66-4DF7-85B4-DEAD3E48D47C}"/>
              </a:ext>
            </a:extLst>
          </p:cNvPr>
          <p:cNvSpPr/>
          <p:nvPr/>
        </p:nvSpPr>
        <p:spPr>
          <a:xfrm>
            <a:off x="0" y="1"/>
            <a:ext cx="1266092" cy="1209822"/>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5FC19167-A1DF-45D8-A38D-D28FBAA4715E}"/>
              </a:ext>
            </a:extLst>
          </p:cNvPr>
          <p:cNvSpPr/>
          <p:nvPr/>
        </p:nvSpPr>
        <p:spPr>
          <a:xfrm>
            <a:off x="10925908" y="5648178"/>
            <a:ext cx="1266092" cy="1209822"/>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a:extLst>
              <a:ext uri="{FF2B5EF4-FFF2-40B4-BE49-F238E27FC236}">
                <a16:creationId xmlns:a16="http://schemas.microsoft.com/office/drawing/2014/main" id="{0332E68A-CF1B-4E92-AAE0-090F573244C6}"/>
              </a:ext>
            </a:extLst>
          </p:cNvPr>
          <p:cNvSpPr/>
          <p:nvPr/>
        </p:nvSpPr>
        <p:spPr>
          <a:xfrm>
            <a:off x="0" y="1883901"/>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ED2EACE5-A58B-417E-8ED6-A2F8AEF9FD2F}"/>
              </a:ext>
            </a:extLst>
          </p:cNvPr>
          <p:cNvSpPr/>
          <p:nvPr/>
        </p:nvSpPr>
        <p:spPr>
          <a:xfrm>
            <a:off x="534572" y="244895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816F72F9-C39D-42CA-8FBC-F5578E04BD8E}"/>
              </a:ext>
            </a:extLst>
          </p:cNvPr>
          <p:cNvSpPr/>
          <p:nvPr/>
        </p:nvSpPr>
        <p:spPr>
          <a:xfrm>
            <a:off x="0" y="3507543"/>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DF9A434-8352-4729-9FEA-98CCD305E53E}"/>
              </a:ext>
            </a:extLst>
          </p:cNvPr>
          <p:cNvSpPr/>
          <p:nvPr/>
        </p:nvSpPr>
        <p:spPr>
          <a:xfrm>
            <a:off x="534572" y="408666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C7F095B8-5155-4506-A80A-239801235C65}"/>
              </a:ext>
            </a:extLst>
          </p:cNvPr>
          <p:cNvSpPr/>
          <p:nvPr/>
        </p:nvSpPr>
        <p:spPr>
          <a:xfrm>
            <a:off x="11657428" y="186983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62238545-8B29-4B76-9A47-420DCE3FC639}"/>
              </a:ext>
            </a:extLst>
          </p:cNvPr>
          <p:cNvSpPr/>
          <p:nvPr/>
        </p:nvSpPr>
        <p:spPr>
          <a:xfrm>
            <a:off x="11132235" y="2443088"/>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5D091E5E-7ECA-4144-BB2C-F563715E1561}"/>
              </a:ext>
            </a:extLst>
          </p:cNvPr>
          <p:cNvSpPr/>
          <p:nvPr/>
        </p:nvSpPr>
        <p:spPr>
          <a:xfrm>
            <a:off x="11657428" y="3507543"/>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7C51B00-9853-45C8-88EB-74F5D46F6B9C}"/>
              </a:ext>
            </a:extLst>
          </p:cNvPr>
          <p:cNvSpPr/>
          <p:nvPr/>
        </p:nvSpPr>
        <p:spPr>
          <a:xfrm>
            <a:off x="11122856" y="408666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3" name="Picture 12">
            <a:extLst>
              <a:ext uri="{FF2B5EF4-FFF2-40B4-BE49-F238E27FC236}">
                <a16:creationId xmlns:a16="http://schemas.microsoft.com/office/drawing/2014/main" id="{CE7CCB8E-E27B-4A9B-BD4A-5132C41BE0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1620" y="123506"/>
            <a:ext cx="1641229" cy="501712"/>
          </a:xfrm>
          <a:prstGeom prst="rect">
            <a:avLst/>
          </a:prstGeom>
        </p:spPr>
      </p:pic>
      <p:sp>
        <p:nvSpPr>
          <p:cNvPr id="20" name="Rectangle 19">
            <a:extLst>
              <a:ext uri="{FF2B5EF4-FFF2-40B4-BE49-F238E27FC236}">
                <a16:creationId xmlns:a16="http://schemas.microsoft.com/office/drawing/2014/main" id="{20463F5D-6590-4CF5-97F7-6385EA5C4114}"/>
              </a:ext>
            </a:extLst>
          </p:cNvPr>
          <p:cNvSpPr/>
          <p:nvPr/>
        </p:nvSpPr>
        <p:spPr>
          <a:xfrm>
            <a:off x="1315494" y="1126579"/>
            <a:ext cx="9610414" cy="2308324"/>
          </a:xfrm>
          <a:prstGeom prst="rect">
            <a:avLst/>
          </a:prstGeom>
        </p:spPr>
        <p:txBody>
          <a:bodyPr wrap="square">
            <a:spAutoFit/>
          </a:bodyPr>
          <a:lstStyle/>
          <a:p>
            <a:r>
              <a:rPr lang="en-US" sz="2400" dirty="0">
                <a:solidFill>
                  <a:srgbClr val="43AB92"/>
                </a:solidFill>
                <a:latin typeface="Times New Roman" panose="02020603050405020304" pitchFamily="18" charset="0"/>
                <a:cs typeface="Times New Roman" panose="02020603050405020304" pitchFamily="18" charset="0"/>
              </a:rPr>
              <a:t>Journal of Environmental Microbiology</a:t>
            </a:r>
          </a:p>
          <a:p>
            <a:r>
              <a:rPr lang="en-US" sz="2400" dirty="0">
                <a:latin typeface="Times New Roman" panose="02020603050405020304" pitchFamily="18" charset="0"/>
                <a:cs typeface="Times New Roman" panose="02020603050405020304" pitchFamily="18" charset="0"/>
                <a:hlinkClick r:id="rId4"/>
              </a:rPr>
              <a:t>https://www.pulsus.com/journal-environmental-microbiology.html</a:t>
            </a:r>
            <a:r>
              <a:rPr lang="en-US" sz="2400" dirty="0">
                <a:latin typeface="Times New Roman" panose="02020603050405020304" pitchFamily="18" charset="0"/>
                <a:cs typeface="Times New Roman" panose="02020603050405020304" pitchFamily="18" charset="0"/>
              </a:rPr>
              <a:t> </a:t>
            </a:r>
          </a:p>
          <a:p>
            <a:r>
              <a:rPr lang="en-US" sz="2400" dirty="0">
                <a:solidFill>
                  <a:srgbClr val="43AB92"/>
                </a:solidFill>
                <a:latin typeface="Times New Roman" panose="02020603050405020304" pitchFamily="18" charset="0"/>
                <a:cs typeface="Times New Roman" panose="02020603050405020304" pitchFamily="18" charset="0"/>
              </a:rPr>
              <a:t>Journal of Environmental Geology</a:t>
            </a:r>
          </a:p>
          <a:p>
            <a:r>
              <a:rPr lang="en-US" sz="2400" dirty="0">
                <a:latin typeface="Times New Roman" panose="02020603050405020304" pitchFamily="18" charset="0"/>
                <a:cs typeface="Times New Roman" panose="02020603050405020304" pitchFamily="18" charset="0"/>
                <a:hlinkClick r:id="rId5"/>
              </a:rPr>
              <a:t>https://www.pulsus.com/journal-environmental-geology.html</a:t>
            </a:r>
            <a:r>
              <a:rPr lang="en-US" sz="2400" dirty="0">
                <a:latin typeface="Times New Roman" panose="02020603050405020304" pitchFamily="18" charset="0"/>
                <a:cs typeface="Times New Roman" panose="02020603050405020304" pitchFamily="18" charset="0"/>
              </a:rPr>
              <a:t> </a:t>
            </a:r>
          </a:p>
          <a:p>
            <a:r>
              <a:rPr lang="en-US" sz="2400" dirty="0">
                <a:solidFill>
                  <a:srgbClr val="43AB92"/>
                </a:solidFill>
                <a:latin typeface="Times New Roman" panose="02020603050405020304" pitchFamily="18" charset="0"/>
                <a:cs typeface="Times New Roman" panose="02020603050405020304" pitchFamily="18" charset="0"/>
              </a:rPr>
              <a:t>Journal of Environmental Chemistry and Toxicology</a:t>
            </a:r>
          </a:p>
          <a:p>
            <a:r>
              <a:rPr lang="en-US" sz="2400" dirty="0">
                <a:latin typeface="Times New Roman" panose="02020603050405020304" pitchFamily="18" charset="0"/>
                <a:cs typeface="Times New Roman" panose="02020603050405020304" pitchFamily="18" charset="0"/>
                <a:hlinkClick r:id="rId6"/>
              </a:rPr>
              <a:t>https://www.pulsus.com/journal-environmental-chemistry-toxicology.html</a:t>
            </a:r>
            <a:r>
              <a:rPr lang="en-US" sz="2400" dirty="0">
                <a:latin typeface="Times New Roman" panose="02020603050405020304" pitchFamily="18" charset="0"/>
                <a:cs typeface="Times New Roman" panose="02020603050405020304" pitchFamily="18" charset="0"/>
              </a:rPr>
              <a:t>  </a:t>
            </a:r>
          </a:p>
        </p:txBody>
      </p:sp>
      <p:sp>
        <p:nvSpPr>
          <p:cNvPr id="35" name="Rectangle: Rounded Corners 34">
            <a:extLst>
              <a:ext uri="{FF2B5EF4-FFF2-40B4-BE49-F238E27FC236}">
                <a16:creationId xmlns:a16="http://schemas.microsoft.com/office/drawing/2014/main" id="{4CBEDD58-1A02-4208-9BB7-6AC9F9D9C57D}"/>
              </a:ext>
            </a:extLst>
          </p:cNvPr>
          <p:cNvSpPr/>
          <p:nvPr/>
        </p:nvSpPr>
        <p:spPr>
          <a:xfrm>
            <a:off x="1266092" y="378624"/>
            <a:ext cx="3163540" cy="369332"/>
          </a:xfrm>
          <a:prstGeom prst="roundRect">
            <a:avLst/>
          </a:prstGeom>
          <a:solidFill>
            <a:srgbClr val="C3E7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b="1" dirty="0">
                <a:solidFill>
                  <a:srgbClr val="32928D"/>
                </a:solidFill>
                <a:latin typeface="Times New Roman" panose="02020603050405020304" pitchFamily="18" charset="0"/>
                <a:cs typeface="Times New Roman" panose="02020603050405020304" pitchFamily="18" charset="0"/>
              </a:rPr>
              <a:t>Supporting Journals</a:t>
            </a:r>
          </a:p>
        </p:txBody>
      </p:sp>
      <p:pic>
        <p:nvPicPr>
          <p:cNvPr id="22" name="Picture 21">
            <a:extLst>
              <a:ext uri="{FF2B5EF4-FFF2-40B4-BE49-F238E27FC236}">
                <a16:creationId xmlns:a16="http://schemas.microsoft.com/office/drawing/2014/main" id="{31BBFA4D-3134-49BB-94E7-B553A92051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03716" y="3702569"/>
            <a:ext cx="1844022" cy="2638269"/>
          </a:xfrm>
          <a:prstGeom prst="rect">
            <a:avLst/>
          </a:prstGeom>
        </p:spPr>
      </p:pic>
      <p:pic>
        <p:nvPicPr>
          <p:cNvPr id="26" name="Picture 25">
            <a:extLst>
              <a:ext uri="{FF2B5EF4-FFF2-40B4-BE49-F238E27FC236}">
                <a16:creationId xmlns:a16="http://schemas.microsoft.com/office/drawing/2014/main" id="{6B1B1ABE-94B9-4F2B-AC92-F1E0B54E6B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29632" y="3702568"/>
            <a:ext cx="1971168" cy="2518349"/>
          </a:xfrm>
          <a:prstGeom prst="rect">
            <a:avLst/>
          </a:prstGeom>
        </p:spPr>
      </p:pic>
      <p:pic>
        <p:nvPicPr>
          <p:cNvPr id="28" name="Picture 27">
            <a:extLst>
              <a:ext uri="{FF2B5EF4-FFF2-40B4-BE49-F238E27FC236}">
                <a16:creationId xmlns:a16="http://schemas.microsoft.com/office/drawing/2014/main" id="{45BF8FC5-AC4C-4B9E-B074-4237BB67F64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94847" y="3702571"/>
            <a:ext cx="1971168" cy="2528652"/>
          </a:xfrm>
          <a:prstGeom prst="rect">
            <a:avLst/>
          </a:prstGeom>
        </p:spPr>
      </p:pic>
    </p:spTree>
    <p:extLst>
      <p:ext uri="{BB962C8B-B14F-4D97-AF65-F5344CB8AC3E}">
        <p14:creationId xmlns:p14="http://schemas.microsoft.com/office/powerpoint/2010/main" val="1202406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E59246-0A66-4DF7-85B4-DEAD3E48D47C}"/>
              </a:ext>
            </a:extLst>
          </p:cNvPr>
          <p:cNvSpPr/>
          <p:nvPr/>
        </p:nvSpPr>
        <p:spPr>
          <a:xfrm>
            <a:off x="0" y="1"/>
            <a:ext cx="1266092" cy="1209822"/>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5FC19167-A1DF-45D8-A38D-D28FBAA4715E}"/>
              </a:ext>
            </a:extLst>
          </p:cNvPr>
          <p:cNvSpPr/>
          <p:nvPr/>
        </p:nvSpPr>
        <p:spPr>
          <a:xfrm>
            <a:off x="10925908" y="5648178"/>
            <a:ext cx="1266092" cy="1209822"/>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a:extLst>
              <a:ext uri="{FF2B5EF4-FFF2-40B4-BE49-F238E27FC236}">
                <a16:creationId xmlns:a16="http://schemas.microsoft.com/office/drawing/2014/main" id="{0332E68A-CF1B-4E92-AAE0-090F573244C6}"/>
              </a:ext>
            </a:extLst>
          </p:cNvPr>
          <p:cNvSpPr/>
          <p:nvPr/>
        </p:nvSpPr>
        <p:spPr>
          <a:xfrm>
            <a:off x="0" y="1883901"/>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ED2EACE5-A58B-417E-8ED6-A2F8AEF9FD2F}"/>
              </a:ext>
            </a:extLst>
          </p:cNvPr>
          <p:cNvSpPr/>
          <p:nvPr/>
        </p:nvSpPr>
        <p:spPr>
          <a:xfrm>
            <a:off x="534572" y="244895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816F72F9-C39D-42CA-8FBC-F5578E04BD8E}"/>
              </a:ext>
            </a:extLst>
          </p:cNvPr>
          <p:cNvSpPr/>
          <p:nvPr/>
        </p:nvSpPr>
        <p:spPr>
          <a:xfrm>
            <a:off x="0" y="3507543"/>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DF9A434-8352-4729-9FEA-98CCD305E53E}"/>
              </a:ext>
            </a:extLst>
          </p:cNvPr>
          <p:cNvSpPr/>
          <p:nvPr/>
        </p:nvSpPr>
        <p:spPr>
          <a:xfrm>
            <a:off x="534572" y="408666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C7F095B8-5155-4506-A80A-239801235C65}"/>
              </a:ext>
            </a:extLst>
          </p:cNvPr>
          <p:cNvSpPr/>
          <p:nvPr/>
        </p:nvSpPr>
        <p:spPr>
          <a:xfrm>
            <a:off x="11657428" y="186983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62238545-8B29-4B76-9A47-420DCE3FC639}"/>
              </a:ext>
            </a:extLst>
          </p:cNvPr>
          <p:cNvSpPr/>
          <p:nvPr/>
        </p:nvSpPr>
        <p:spPr>
          <a:xfrm>
            <a:off x="11132235" y="2443088"/>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5D091E5E-7ECA-4144-BB2C-F563715E1561}"/>
              </a:ext>
            </a:extLst>
          </p:cNvPr>
          <p:cNvSpPr/>
          <p:nvPr/>
        </p:nvSpPr>
        <p:spPr>
          <a:xfrm>
            <a:off x="11657428" y="3507543"/>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7C51B00-9853-45C8-88EB-74F5D46F6B9C}"/>
              </a:ext>
            </a:extLst>
          </p:cNvPr>
          <p:cNvSpPr/>
          <p:nvPr/>
        </p:nvSpPr>
        <p:spPr>
          <a:xfrm>
            <a:off x="11122856" y="408666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3" name="Picture 12">
            <a:extLst>
              <a:ext uri="{FF2B5EF4-FFF2-40B4-BE49-F238E27FC236}">
                <a16:creationId xmlns:a16="http://schemas.microsoft.com/office/drawing/2014/main" id="{CE7CCB8E-E27B-4A9B-BD4A-5132C41BE0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8232" y="80187"/>
            <a:ext cx="1641229" cy="501712"/>
          </a:xfrm>
          <a:prstGeom prst="rect">
            <a:avLst/>
          </a:prstGeom>
        </p:spPr>
      </p:pic>
      <p:pic>
        <p:nvPicPr>
          <p:cNvPr id="15" name="Picture 14">
            <a:extLst>
              <a:ext uri="{FF2B5EF4-FFF2-40B4-BE49-F238E27FC236}">
                <a16:creationId xmlns:a16="http://schemas.microsoft.com/office/drawing/2014/main" id="{15C178F0-C248-4224-BE22-F04643032C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9765" y="1294299"/>
            <a:ext cx="3762642" cy="2876695"/>
          </a:xfrm>
          <a:prstGeom prst="rect">
            <a:avLst/>
          </a:prstGeom>
        </p:spPr>
      </p:pic>
      <p:pic>
        <p:nvPicPr>
          <p:cNvPr id="21" name="Picture 20">
            <a:extLst>
              <a:ext uri="{FF2B5EF4-FFF2-40B4-BE49-F238E27FC236}">
                <a16:creationId xmlns:a16="http://schemas.microsoft.com/office/drawing/2014/main" id="{FD48D1AF-3105-43E6-A9D1-4A51722738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30" y="5046897"/>
            <a:ext cx="2536852" cy="1316123"/>
          </a:xfrm>
          <a:prstGeom prst="rect">
            <a:avLst/>
          </a:prstGeom>
        </p:spPr>
      </p:pic>
      <p:pic>
        <p:nvPicPr>
          <p:cNvPr id="28" name="Picture 27">
            <a:extLst>
              <a:ext uri="{FF2B5EF4-FFF2-40B4-BE49-F238E27FC236}">
                <a16:creationId xmlns:a16="http://schemas.microsoft.com/office/drawing/2014/main" id="{D58C13A2-7362-4194-A07F-C146C32100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27822" y="5047041"/>
            <a:ext cx="2536852" cy="1316123"/>
          </a:xfrm>
          <a:prstGeom prst="rect">
            <a:avLst/>
          </a:prstGeom>
        </p:spPr>
      </p:pic>
      <p:sp>
        <p:nvSpPr>
          <p:cNvPr id="36" name="Rectangle 35">
            <a:extLst>
              <a:ext uri="{FF2B5EF4-FFF2-40B4-BE49-F238E27FC236}">
                <a16:creationId xmlns:a16="http://schemas.microsoft.com/office/drawing/2014/main" id="{5563C844-CC3C-4669-8D00-14D8290A6675}"/>
              </a:ext>
            </a:extLst>
          </p:cNvPr>
          <p:cNvSpPr/>
          <p:nvPr/>
        </p:nvSpPr>
        <p:spPr>
          <a:xfrm>
            <a:off x="4822407" y="838308"/>
            <a:ext cx="6246505" cy="4226093"/>
          </a:xfrm>
          <a:prstGeom prst="rect">
            <a:avLst/>
          </a:prstGeom>
          <a:blipFill>
            <a:blip r:embed="rId7"/>
            <a:tile tx="0" ty="0" sx="100000" sy="100000" flip="none" algn="tl"/>
          </a:blipFill>
        </p:spPr>
        <p:txBody>
          <a:bodyPr wrap="square">
            <a:spAutoFit/>
          </a:bodyPr>
          <a:lstStyle/>
          <a:p>
            <a:pPr algn="just">
              <a:lnSpc>
                <a:spcPct val="107000"/>
              </a:lnSpc>
              <a:spcAft>
                <a:spcPts val="0"/>
              </a:spcAft>
            </a:pPr>
            <a:r>
              <a:rPr lang="en-IN" sz="1400" dirty="0">
                <a:latin typeface="Times New Roman" panose="02020603050405020304" pitchFamily="18" charset="0"/>
                <a:ea typeface="Calibri" panose="020F0502020204030204" pitchFamily="34" charset="0"/>
                <a:cs typeface="Times New Roman" panose="02020603050405020304" pitchFamily="18" charset="0"/>
              </a:rPr>
              <a:t>Rome has a whole lot to recommend itself beautiful buildings, a warm climate, incredible food, and thousands of years of history to explore. In fact, there are so many things to occupy your time in Rome on an Italy, you may have difficulty paring down your list to the essentials. From visits to famous landmarks to iconic food experiences to strolls through art galleries. </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en-IN" sz="1400" dirty="0">
                <a:latin typeface="Times New Roman" panose="02020603050405020304" pitchFamily="18" charset="0"/>
                <a:ea typeface="Calibri" panose="020F0502020204030204" pitchFamily="34" charset="0"/>
                <a:cs typeface="Times New Roman" panose="02020603050405020304" pitchFamily="18" charset="0"/>
              </a:rPr>
              <a:t>Rome was founded in 753 BC by Romulus. Rome is 4,336 m (14,453 ft) above sea level and located inland about 27 kilometres (17 miles) from the Tyrrhenian Sea. Rome is known as the "Eternal city" and "Caput Mundi," coming from Latin and meaning capital of the world. Trajan’s Column in Rome is 128 feet high. The sculptural frieze that wraps around the column is approximately 655 feet in length. Rome became the capital city of a unified Italy in 1870 after taking the title from Florence. Concrete was a Roman invention used on many structures such as the Pantheon, the Colosseum and the Roman Forum, which are still standing today thanks to the development of Roman cement and concrete. The Romans first began building with concrete over 2,100 years ago and used it throughout the Mediterranean basin in everything from aqueducts and buildings to bridges and monuments. SPQR stands for "</a:t>
            </a:r>
            <a:r>
              <a:rPr lang="en-IN" sz="1400" dirty="0" err="1">
                <a:latin typeface="Times New Roman" panose="02020603050405020304" pitchFamily="18" charset="0"/>
                <a:ea typeface="Calibri" panose="020F0502020204030204" pitchFamily="34" charset="0"/>
                <a:cs typeface="Times New Roman" panose="02020603050405020304" pitchFamily="18" charset="0"/>
              </a:rPr>
              <a:t>Senatus</a:t>
            </a:r>
            <a:r>
              <a:rPr lang="en-IN" sz="1400" dirty="0">
                <a:latin typeface="Times New Roman" panose="02020603050405020304" pitchFamily="18" charset="0"/>
                <a:ea typeface="Calibri" panose="020F0502020204030204" pitchFamily="34" charset="0"/>
                <a:cs typeface="Times New Roman" panose="02020603050405020304" pitchFamily="18" charset="0"/>
              </a:rPr>
              <a:t> </a:t>
            </a:r>
            <a:r>
              <a:rPr lang="en-IN" sz="1400" dirty="0" err="1">
                <a:latin typeface="Times New Roman" panose="02020603050405020304" pitchFamily="18" charset="0"/>
                <a:ea typeface="Calibri" panose="020F0502020204030204" pitchFamily="34" charset="0"/>
                <a:cs typeface="Times New Roman" panose="02020603050405020304" pitchFamily="18" charset="0"/>
              </a:rPr>
              <a:t>Populusque</a:t>
            </a:r>
            <a:r>
              <a:rPr lang="en-IN" sz="1400" dirty="0">
                <a:latin typeface="Times New Roman" panose="02020603050405020304" pitchFamily="18" charset="0"/>
                <a:ea typeface="Calibri" panose="020F0502020204030204" pitchFamily="34" charset="0"/>
                <a:cs typeface="Times New Roman" panose="02020603050405020304" pitchFamily="18" charset="0"/>
              </a:rPr>
              <a:t> Romanus" and means "The Senate and the people of Rome." The symbol is still seen all over the city today.</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8" name="Picture 37">
            <a:extLst>
              <a:ext uri="{FF2B5EF4-FFF2-40B4-BE49-F238E27FC236}">
                <a16:creationId xmlns:a16="http://schemas.microsoft.com/office/drawing/2014/main" id="{3073718B-22F9-4F7F-B169-A15B9C7D89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83793" y="5056018"/>
            <a:ext cx="2536851" cy="1336609"/>
          </a:xfrm>
          <a:prstGeom prst="rect">
            <a:avLst/>
          </a:prstGeom>
        </p:spPr>
      </p:pic>
      <p:pic>
        <p:nvPicPr>
          <p:cNvPr id="40" name="Picture 39">
            <a:extLst>
              <a:ext uri="{FF2B5EF4-FFF2-40B4-BE49-F238E27FC236}">
                <a16:creationId xmlns:a16="http://schemas.microsoft.com/office/drawing/2014/main" id="{1CA1FF0E-955B-4153-8041-7C27A1F1618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820643" y="5048300"/>
            <a:ext cx="2088627" cy="1344327"/>
          </a:xfrm>
          <a:prstGeom prst="rect">
            <a:avLst/>
          </a:prstGeom>
        </p:spPr>
      </p:pic>
      <p:pic>
        <p:nvPicPr>
          <p:cNvPr id="42" name="Picture 41">
            <a:extLst>
              <a:ext uri="{FF2B5EF4-FFF2-40B4-BE49-F238E27FC236}">
                <a16:creationId xmlns:a16="http://schemas.microsoft.com/office/drawing/2014/main" id="{A22F839D-4AAD-4737-B8BA-33C7289CE60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64673" y="5064402"/>
            <a:ext cx="2399207" cy="1328224"/>
          </a:xfrm>
          <a:prstGeom prst="rect">
            <a:avLst/>
          </a:prstGeom>
        </p:spPr>
      </p:pic>
      <p:sp>
        <p:nvSpPr>
          <p:cNvPr id="43" name="Rectangle: Rounded Corners 42">
            <a:extLst>
              <a:ext uri="{FF2B5EF4-FFF2-40B4-BE49-F238E27FC236}">
                <a16:creationId xmlns:a16="http://schemas.microsoft.com/office/drawing/2014/main" id="{D30832EE-906F-43D9-9233-B6C2085C6B91}"/>
              </a:ext>
            </a:extLst>
          </p:cNvPr>
          <p:cNvSpPr/>
          <p:nvPr/>
        </p:nvSpPr>
        <p:spPr>
          <a:xfrm>
            <a:off x="1443906" y="204485"/>
            <a:ext cx="3620767" cy="461665"/>
          </a:xfrm>
          <a:prstGeom prst="roundRect">
            <a:avLst/>
          </a:prstGeom>
          <a:solidFill>
            <a:srgbClr val="C3E7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b="1" dirty="0">
                <a:solidFill>
                  <a:srgbClr val="32928D"/>
                </a:solidFill>
                <a:latin typeface="Times New Roman" panose="02020603050405020304" pitchFamily="18" charset="0"/>
                <a:cs typeface="Times New Roman" panose="02020603050405020304" pitchFamily="18" charset="0"/>
              </a:rPr>
              <a:t>About City and Venue</a:t>
            </a:r>
          </a:p>
        </p:txBody>
      </p:sp>
      <p:sp>
        <p:nvSpPr>
          <p:cNvPr id="12" name="Rectangle 11">
            <a:extLst>
              <a:ext uri="{FF2B5EF4-FFF2-40B4-BE49-F238E27FC236}">
                <a16:creationId xmlns:a16="http://schemas.microsoft.com/office/drawing/2014/main" id="{42A85414-E1AD-46B9-AD8F-E15C67BF165F}"/>
              </a:ext>
            </a:extLst>
          </p:cNvPr>
          <p:cNvSpPr/>
          <p:nvPr/>
        </p:nvSpPr>
        <p:spPr>
          <a:xfrm>
            <a:off x="1279554" y="4323117"/>
            <a:ext cx="3273341" cy="461665"/>
          </a:xfrm>
          <a:prstGeom prst="rect">
            <a:avLst/>
          </a:prstGeom>
        </p:spPr>
        <p:txBody>
          <a:bodyPr wrap="square">
            <a:spAutoFit/>
          </a:bodyPr>
          <a:lstStyle/>
          <a:p>
            <a:r>
              <a:rPr lang="en-IN" sz="2400" b="1" dirty="0">
                <a:solidFill>
                  <a:schemeClr val="accent6">
                    <a:lumMod val="75000"/>
                  </a:schemeClr>
                </a:solidFill>
                <a:latin typeface="Times New Roman" panose="02020603050405020304" pitchFamily="18" charset="0"/>
                <a:cs typeface="Times New Roman" panose="02020603050405020304" pitchFamily="18" charset="0"/>
              </a:rPr>
              <a:t>Highlights of Rome</a:t>
            </a:r>
          </a:p>
        </p:txBody>
      </p:sp>
    </p:spTree>
    <p:extLst>
      <p:ext uri="{BB962C8B-B14F-4D97-AF65-F5344CB8AC3E}">
        <p14:creationId xmlns:p14="http://schemas.microsoft.com/office/powerpoint/2010/main" val="1580948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E59246-0A66-4DF7-85B4-DEAD3E48D47C}"/>
              </a:ext>
            </a:extLst>
          </p:cNvPr>
          <p:cNvSpPr/>
          <p:nvPr/>
        </p:nvSpPr>
        <p:spPr>
          <a:xfrm>
            <a:off x="0" y="1"/>
            <a:ext cx="1266092" cy="1209822"/>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5FC19167-A1DF-45D8-A38D-D28FBAA4715E}"/>
              </a:ext>
            </a:extLst>
          </p:cNvPr>
          <p:cNvSpPr/>
          <p:nvPr/>
        </p:nvSpPr>
        <p:spPr>
          <a:xfrm>
            <a:off x="10925908" y="5648178"/>
            <a:ext cx="1266092" cy="1209822"/>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a:extLst>
              <a:ext uri="{FF2B5EF4-FFF2-40B4-BE49-F238E27FC236}">
                <a16:creationId xmlns:a16="http://schemas.microsoft.com/office/drawing/2014/main" id="{0332E68A-CF1B-4E92-AAE0-090F573244C6}"/>
              </a:ext>
            </a:extLst>
          </p:cNvPr>
          <p:cNvSpPr/>
          <p:nvPr/>
        </p:nvSpPr>
        <p:spPr>
          <a:xfrm>
            <a:off x="0" y="1883901"/>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ED2EACE5-A58B-417E-8ED6-A2F8AEF9FD2F}"/>
              </a:ext>
            </a:extLst>
          </p:cNvPr>
          <p:cNvSpPr/>
          <p:nvPr/>
        </p:nvSpPr>
        <p:spPr>
          <a:xfrm>
            <a:off x="534572" y="244895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816F72F9-C39D-42CA-8FBC-F5578E04BD8E}"/>
              </a:ext>
            </a:extLst>
          </p:cNvPr>
          <p:cNvSpPr/>
          <p:nvPr/>
        </p:nvSpPr>
        <p:spPr>
          <a:xfrm>
            <a:off x="0" y="3507543"/>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DF9A434-8352-4729-9FEA-98CCD305E53E}"/>
              </a:ext>
            </a:extLst>
          </p:cNvPr>
          <p:cNvSpPr/>
          <p:nvPr/>
        </p:nvSpPr>
        <p:spPr>
          <a:xfrm>
            <a:off x="534572" y="408666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C7F095B8-5155-4506-A80A-239801235C65}"/>
              </a:ext>
            </a:extLst>
          </p:cNvPr>
          <p:cNvSpPr/>
          <p:nvPr/>
        </p:nvSpPr>
        <p:spPr>
          <a:xfrm>
            <a:off x="11657428" y="186983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62238545-8B29-4B76-9A47-420DCE3FC639}"/>
              </a:ext>
            </a:extLst>
          </p:cNvPr>
          <p:cNvSpPr/>
          <p:nvPr/>
        </p:nvSpPr>
        <p:spPr>
          <a:xfrm>
            <a:off x="11132235" y="2443088"/>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5D091E5E-7ECA-4144-BB2C-F563715E1561}"/>
              </a:ext>
            </a:extLst>
          </p:cNvPr>
          <p:cNvSpPr/>
          <p:nvPr/>
        </p:nvSpPr>
        <p:spPr>
          <a:xfrm>
            <a:off x="11657428" y="3507543"/>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7C51B00-9853-45C8-88EB-74F5D46F6B9C}"/>
              </a:ext>
            </a:extLst>
          </p:cNvPr>
          <p:cNvSpPr/>
          <p:nvPr/>
        </p:nvSpPr>
        <p:spPr>
          <a:xfrm>
            <a:off x="11122856" y="4086662"/>
            <a:ext cx="534572" cy="579119"/>
          </a:xfrm>
          <a:prstGeom prst="rect">
            <a:avLst/>
          </a:prstGeom>
          <a:solidFill>
            <a:srgbClr val="3292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3" name="Picture 12">
            <a:extLst>
              <a:ext uri="{FF2B5EF4-FFF2-40B4-BE49-F238E27FC236}">
                <a16:creationId xmlns:a16="http://schemas.microsoft.com/office/drawing/2014/main" id="{CE7CCB8E-E27B-4A9B-BD4A-5132C41BE0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1620" y="190436"/>
            <a:ext cx="1641229" cy="501712"/>
          </a:xfrm>
          <a:prstGeom prst="rect">
            <a:avLst/>
          </a:prstGeom>
        </p:spPr>
      </p:pic>
      <p:sp>
        <p:nvSpPr>
          <p:cNvPr id="27" name="Rectangle 26">
            <a:extLst>
              <a:ext uri="{FF2B5EF4-FFF2-40B4-BE49-F238E27FC236}">
                <a16:creationId xmlns:a16="http://schemas.microsoft.com/office/drawing/2014/main" id="{57D8B8D8-2F1A-4F93-A947-C8D2A40BE7F0}"/>
              </a:ext>
            </a:extLst>
          </p:cNvPr>
          <p:cNvSpPr/>
          <p:nvPr/>
        </p:nvSpPr>
        <p:spPr>
          <a:xfrm>
            <a:off x="1344256" y="766229"/>
            <a:ext cx="4693392" cy="1200329"/>
          </a:xfrm>
          <a:prstGeom prst="rect">
            <a:avLst/>
          </a:prstGeom>
        </p:spPr>
        <p:txBody>
          <a:bodyPr wrap="square">
            <a:spAutoFit/>
          </a:bodyPr>
          <a:lstStyle/>
          <a:p>
            <a:r>
              <a:rPr lang="en-US" dirty="0">
                <a:solidFill>
                  <a:srgbClr val="32928D"/>
                </a:solidFill>
                <a:latin typeface="Times New Roman" panose="02020603050405020304" pitchFamily="18" charset="0"/>
                <a:cs typeface="Times New Roman" panose="02020603050405020304" pitchFamily="18" charset="0"/>
              </a:rPr>
              <a:t>Abstract submission opens: </a:t>
            </a:r>
            <a:r>
              <a:rPr lang="en-US" b="1" dirty="0">
                <a:solidFill>
                  <a:srgbClr val="32928D"/>
                </a:solidFill>
                <a:latin typeface="Times New Roman" panose="02020603050405020304" pitchFamily="18" charset="0"/>
                <a:cs typeface="Times New Roman" panose="02020603050405020304" pitchFamily="18" charset="0"/>
              </a:rPr>
              <a:t>February 07, 2019</a:t>
            </a:r>
          </a:p>
          <a:p>
            <a:r>
              <a:rPr lang="en-US" dirty="0">
                <a:solidFill>
                  <a:srgbClr val="32928D"/>
                </a:solidFill>
                <a:latin typeface="Times New Roman" panose="02020603050405020304" pitchFamily="18" charset="0"/>
                <a:cs typeface="Times New Roman" panose="02020603050405020304" pitchFamily="18" charset="0"/>
              </a:rPr>
              <a:t>Registration opens: </a:t>
            </a:r>
            <a:r>
              <a:rPr lang="en-US" b="1" dirty="0">
                <a:solidFill>
                  <a:srgbClr val="32928D"/>
                </a:solidFill>
                <a:latin typeface="Times New Roman" panose="02020603050405020304" pitchFamily="18" charset="0"/>
                <a:cs typeface="Times New Roman" panose="02020603050405020304" pitchFamily="18" charset="0"/>
              </a:rPr>
              <a:t>February 07, 2019</a:t>
            </a:r>
          </a:p>
          <a:p>
            <a:r>
              <a:rPr lang="en-US" dirty="0">
                <a:solidFill>
                  <a:srgbClr val="32928D"/>
                </a:solidFill>
                <a:latin typeface="Times New Roman" panose="02020603050405020304" pitchFamily="18" charset="0"/>
                <a:cs typeface="Times New Roman" panose="02020603050405020304" pitchFamily="18" charset="0"/>
              </a:rPr>
              <a:t>Early bird registration: </a:t>
            </a:r>
            <a:r>
              <a:rPr lang="en-US" b="1" dirty="0">
                <a:solidFill>
                  <a:srgbClr val="32928D"/>
                </a:solidFill>
                <a:latin typeface="Times New Roman" panose="02020603050405020304" pitchFamily="18" charset="0"/>
                <a:cs typeface="Times New Roman" panose="02020603050405020304" pitchFamily="18" charset="0"/>
              </a:rPr>
              <a:t>22-04-2019</a:t>
            </a:r>
          </a:p>
          <a:p>
            <a:r>
              <a:rPr lang="en-US" dirty="0">
                <a:solidFill>
                  <a:srgbClr val="32928D"/>
                </a:solidFill>
                <a:latin typeface="Times New Roman" panose="02020603050405020304" pitchFamily="18" charset="0"/>
                <a:cs typeface="Times New Roman" panose="02020603050405020304" pitchFamily="18" charset="0"/>
              </a:rPr>
              <a:t>On spot registration: </a:t>
            </a:r>
            <a:r>
              <a:rPr lang="en-US" b="1" dirty="0">
                <a:solidFill>
                  <a:srgbClr val="32928D"/>
                </a:solidFill>
                <a:latin typeface="Times New Roman" panose="02020603050405020304" pitchFamily="18" charset="0"/>
                <a:cs typeface="Times New Roman" panose="02020603050405020304" pitchFamily="18" charset="0"/>
              </a:rPr>
              <a:t>July 22, 2019</a:t>
            </a:r>
            <a:endParaRPr lang="en-IN" b="1" dirty="0">
              <a:solidFill>
                <a:srgbClr val="32928D"/>
              </a:solidFill>
              <a:latin typeface="Times New Roman" panose="02020603050405020304" pitchFamily="18" charset="0"/>
              <a:cs typeface="Times New Roman" panose="02020603050405020304" pitchFamily="18" charset="0"/>
            </a:endParaRPr>
          </a:p>
        </p:txBody>
      </p:sp>
      <p:sp>
        <p:nvSpPr>
          <p:cNvPr id="28" name="Rectangle 27">
            <a:extLst>
              <a:ext uri="{FF2B5EF4-FFF2-40B4-BE49-F238E27FC236}">
                <a16:creationId xmlns:a16="http://schemas.microsoft.com/office/drawing/2014/main" id="{6E047F5C-AFEF-4180-816D-044B25F08B0B}"/>
              </a:ext>
            </a:extLst>
          </p:cNvPr>
          <p:cNvSpPr/>
          <p:nvPr/>
        </p:nvSpPr>
        <p:spPr>
          <a:xfrm>
            <a:off x="1344256" y="2675414"/>
            <a:ext cx="8036360" cy="1754326"/>
          </a:xfrm>
          <a:prstGeom prst="rect">
            <a:avLst/>
          </a:prstGeom>
        </p:spPr>
        <p:txBody>
          <a:bodyPr wrap="square">
            <a:spAutoFit/>
          </a:bodyPr>
          <a:lstStyle/>
          <a:p>
            <a:r>
              <a:rPr lang="en-IN" u="sng" dirty="0">
                <a:solidFill>
                  <a:srgbClr val="34847C"/>
                </a:solidFill>
                <a:latin typeface="TimesNewRomanPSMT"/>
                <a:hlinkClick r:id="rId4">
                  <a:extLst>
                    <a:ext uri="{A12FA001-AC4F-418D-AE19-62706E023703}">
                      <ahyp:hlinkClr xmlns:ahyp="http://schemas.microsoft.com/office/drawing/2018/hyperlinkcolor" val="tx"/>
                    </a:ext>
                  </a:extLst>
                </a:hlinkClick>
              </a:rPr>
              <a:t>https://greenchemistry.pulsusconference.com/abstract-submission</a:t>
            </a:r>
            <a:endParaRPr lang="en-IN" u="sng" dirty="0">
              <a:solidFill>
                <a:srgbClr val="34847C"/>
              </a:solidFill>
              <a:latin typeface="TimesNewRomanPSMT"/>
            </a:endParaRPr>
          </a:p>
          <a:p>
            <a:r>
              <a:rPr lang="en-US" dirty="0">
                <a:solidFill>
                  <a:srgbClr val="1A1A1A"/>
                </a:solidFill>
                <a:latin typeface="TimesNewRomanPSMT"/>
              </a:rPr>
              <a:t>Note: All the relevant abstracts will be accepted and published in respective conference proceedings. </a:t>
            </a:r>
            <a:endParaRPr lang="en-US" b="1" dirty="0">
              <a:solidFill>
                <a:srgbClr val="1A1A1A"/>
              </a:solidFill>
              <a:latin typeface="TimesNewRomanPSMT"/>
            </a:endParaRPr>
          </a:p>
          <a:p>
            <a:endParaRPr lang="en-US" b="1" dirty="0">
              <a:solidFill>
                <a:srgbClr val="1A1A1A"/>
              </a:solidFill>
              <a:latin typeface="TimesNewRomanPSMT"/>
            </a:endParaRPr>
          </a:p>
          <a:p>
            <a:endParaRPr lang="en-IN" dirty="0">
              <a:solidFill>
                <a:srgbClr val="32928D"/>
              </a:solidFill>
              <a:latin typeface="TimesNewRomanPSMT"/>
            </a:endParaRPr>
          </a:p>
          <a:p>
            <a:r>
              <a:rPr lang="en-IN" dirty="0">
                <a:solidFill>
                  <a:srgbClr val="34847C"/>
                </a:solidFill>
                <a:latin typeface="TimesNewRomanPSMT"/>
                <a:hlinkClick r:id="rId5">
                  <a:extLst>
                    <a:ext uri="{A12FA001-AC4F-418D-AE19-62706E023703}">
                      <ahyp:hlinkClr xmlns:ahyp="http://schemas.microsoft.com/office/drawing/2018/hyperlinkcolor" val="tx"/>
                    </a:ext>
                  </a:extLst>
                </a:hlinkClick>
              </a:rPr>
              <a:t>https://greenchemistry.pulsusconference.com/registration</a:t>
            </a:r>
            <a:endParaRPr lang="en-IN" dirty="0">
              <a:solidFill>
                <a:srgbClr val="34847C"/>
              </a:solidFill>
              <a:latin typeface="TimesNewRomanPSMT"/>
            </a:endParaRPr>
          </a:p>
        </p:txBody>
      </p:sp>
      <p:sp>
        <p:nvSpPr>
          <p:cNvPr id="30" name="Rectangle 29">
            <a:extLst>
              <a:ext uri="{FF2B5EF4-FFF2-40B4-BE49-F238E27FC236}">
                <a16:creationId xmlns:a16="http://schemas.microsoft.com/office/drawing/2014/main" id="{A43B221C-041D-47C4-8382-D5D75E995E69}"/>
              </a:ext>
            </a:extLst>
          </p:cNvPr>
          <p:cNvSpPr/>
          <p:nvPr/>
        </p:nvSpPr>
        <p:spPr>
          <a:xfrm>
            <a:off x="1344256" y="5154713"/>
            <a:ext cx="4829908" cy="1200329"/>
          </a:xfrm>
          <a:prstGeom prst="rect">
            <a:avLst/>
          </a:prstGeom>
        </p:spPr>
        <p:txBody>
          <a:bodyPr wrap="square">
            <a:spAutoFit/>
          </a:bodyPr>
          <a:lstStyle/>
          <a:p>
            <a:r>
              <a:rPr lang="en-IN" i="1" dirty="0">
                <a:solidFill>
                  <a:srgbClr val="000000"/>
                </a:solidFill>
                <a:latin typeface="Times New Roman" panose="02020603050405020304" pitchFamily="18" charset="0"/>
                <a:cs typeface="Times New Roman" panose="02020603050405020304" pitchFamily="18" charset="0"/>
              </a:rPr>
              <a:t>UK: </a:t>
            </a:r>
            <a:r>
              <a:rPr lang="en-IN" b="1" i="1" dirty="0">
                <a:solidFill>
                  <a:srgbClr val="32928D"/>
                </a:solidFill>
                <a:latin typeface="Times New Roman" panose="02020603050405020304" pitchFamily="18" charset="0"/>
                <a:cs typeface="Times New Roman" panose="02020603050405020304" pitchFamily="18" charset="0"/>
              </a:rPr>
              <a:t>PULSUS</a:t>
            </a:r>
          </a:p>
          <a:p>
            <a:r>
              <a:rPr lang="en-US" i="1" dirty="0">
                <a:solidFill>
                  <a:srgbClr val="000000"/>
                </a:solidFill>
                <a:latin typeface="Times New Roman" panose="02020603050405020304" pitchFamily="18" charset="0"/>
                <a:cs typeface="Times New Roman" panose="02020603050405020304" pitchFamily="18" charset="0"/>
              </a:rPr>
              <a:t>40 Bloomsbury Way, Lower Ground Floor</a:t>
            </a:r>
          </a:p>
          <a:p>
            <a:r>
              <a:rPr lang="en-IN" i="1" dirty="0">
                <a:solidFill>
                  <a:srgbClr val="000000"/>
                </a:solidFill>
                <a:latin typeface="Times New Roman" panose="02020603050405020304" pitchFamily="18" charset="0"/>
                <a:cs typeface="Times New Roman" panose="02020603050405020304" pitchFamily="18" charset="0"/>
              </a:rPr>
              <a:t>London, United Kingdom</a:t>
            </a:r>
          </a:p>
          <a:p>
            <a:r>
              <a:rPr lang="en-IN" i="1" dirty="0">
                <a:solidFill>
                  <a:srgbClr val="000000"/>
                </a:solidFill>
                <a:latin typeface="Times New Roman" panose="02020603050405020304" pitchFamily="18" charset="0"/>
                <a:cs typeface="Times New Roman" panose="02020603050405020304" pitchFamily="18" charset="0"/>
              </a:rPr>
              <a:t>WC1A 2SE | Tel: +44-203-769-1778</a:t>
            </a:r>
          </a:p>
        </p:txBody>
      </p:sp>
      <p:sp>
        <p:nvSpPr>
          <p:cNvPr id="31" name="Rectangle 30">
            <a:extLst>
              <a:ext uri="{FF2B5EF4-FFF2-40B4-BE49-F238E27FC236}">
                <a16:creationId xmlns:a16="http://schemas.microsoft.com/office/drawing/2014/main" id="{1F73DD41-4AB0-46B5-9FFD-4F298DC31936}"/>
              </a:ext>
            </a:extLst>
          </p:cNvPr>
          <p:cNvSpPr/>
          <p:nvPr/>
        </p:nvSpPr>
        <p:spPr>
          <a:xfrm>
            <a:off x="6174164" y="5154713"/>
            <a:ext cx="4456282" cy="1200329"/>
          </a:xfrm>
          <a:prstGeom prst="rect">
            <a:avLst/>
          </a:prstGeom>
        </p:spPr>
        <p:txBody>
          <a:bodyPr wrap="square">
            <a:spAutoFit/>
          </a:bodyPr>
          <a:lstStyle/>
          <a:p>
            <a:r>
              <a:rPr lang="en-IN" i="1" dirty="0">
                <a:solidFill>
                  <a:srgbClr val="000000"/>
                </a:solidFill>
                <a:latin typeface="Times New Roman" panose="02020603050405020304" pitchFamily="18" charset="0"/>
                <a:cs typeface="Times New Roman" panose="02020603050405020304" pitchFamily="18" charset="0"/>
              </a:rPr>
              <a:t>Asia Pacific: </a:t>
            </a:r>
            <a:r>
              <a:rPr lang="en-IN" b="1" i="1" dirty="0">
                <a:solidFill>
                  <a:srgbClr val="32928D"/>
                </a:solidFill>
                <a:latin typeface="Times New Roman" panose="02020603050405020304" pitchFamily="18" charset="0"/>
                <a:cs typeface="Times New Roman" panose="02020603050405020304" pitchFamily="18" charset="0"/>
              </a:rPr>
              <a:t>PULSUS</a:t>
            </a:r>
          </a:p>
          <a:p>
            <a:r>
              <a:rPr lang="en-IN" i="1" dirty="0">
                <a:solidFill>
                  <a:srgbClr val="000000"/>
                </a:solidFill>
                <a:latin typeface="Times New Roman" panose="02020603050405020304" pitchFamily="18" charset="0"/>
                <a:cs typeface="Times New Roman" panose="02020603050405020304" pitchFamily="18" charset="0"/>
              </a:rPr>
              <a:t>22 Sin Ming Lane, #06-76 Midview City</a:t>
            </a:r>
          </a:p>
          <a:p>
            <a:r>
              <a:rPr lang="en-IN" i="1" dirty="0">
                <a:solidFill>
                  <a:srgbClr val="000000"/>
                </a:solidFill>
                <a:latin typeface="Times New Roman" panose="02020603050405020304" pitchFamily="18" charset="0"/>
                <a:cs typeface="Times New Roman" panose="02020603050405020304" pitchFamily="18" charset="0"/>
              </a:rPr>
              <a:t>Singapore 573969</a:t>
            </a:r>
          </a:p>
          <a:p>
            <a:r>
              <a:rPr lang="en-IN" i="1" dirty="0">
                <a:solidFill>
                  <a:srgbClr val="000000"/>
                </a:solidFill>
                <a:latin typeface="Times New Roman" panose="02020603050405020304" pitchFamily="18" charset="0"/>
                <a:cs typeface="Times New Roman" panose="02020603050405020304" pitchFamily="18" charset="0"/>
              </a:rPr>
              <a:t>Fax: +65 672 50801</a:t>
            </a:r>
          </a:p>
        </p:txBody>
      </p:sp>
      <p:sp>
        <p:nvSpPr>
          <p:cNvPr id="32" name="Rectangle: Rounded Corners 31">
            <a:extLst>
              <a:ext uri="{FF2B5EF4-FFF2-40B4-BE49-F238E27FC236}">
                <a16:creationId xmlns:a16="http://schemas.microsoft.com/office/drawing/2014/main" id="{60FD698C-22DF-4150-8D34-F2959418790E}"/>
              </a:ext>
            </a:extLst>
          </p:cNvPr>
          <p:cNvSpPr/>
          <p:nvPr/>
        </p:nvSpPr>
        <p:spPr>
          <a:xfrm>
            <a:off x="1402608" y="2287176"/>
            <a:ext cx="3739017" cy="404356"/>
          </a:xfrm>
          <a:prstGeom prst="roundRect">
            <a:avLst/>
          </a:prstGeom>
          <a:solidFill>
            <a:srgbClr val="C3E7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000" b="1" dirty="0">
                <a:solidFill>
                  <a:srgbClr val="32928D"/>
                </a:solidFill>
                <a:latin typeface="Times New Roman" panose="02020603050405020304" pitchFamily="18" charset="0"/>
                <a:cs typeface="Times New Roman" panose="02020603050405020304" pitchFamily="18" charset="0"/>
              </a:rPr>
              <a:t>Abstract Submission link</a:t>
            </a:r>
          </a:p>
        </p:txBody>
      </p:sp>
      <p:sp>
        <p:nvSpPr>
          <p:cNvPr id="33" name="Rectangle: Rounded Corners 32">
            <a:extLst>
              <a:ext uri="{FF2B5EF4-FFF2-40B4-BE49-F238E27FC236}">
                <a16:creationId xmlns:a16="http://schemas.microsoft.com/office/drawing/2014/main" id="{2DBF28DE-D685-44E5-9497-D39D7E158A46}"/>
              </a:ext>
            </a:extLst>
          </p:cNvPr>
          <p:cNvSpPr/>
          <p:nvPr/>
        </p:nvSpPr>
        <p:spPr>
          <a:xfrm>
            <a:off x="1402609" y="364223"/>
            <a:ext cx="2072111" cy="407008"/>
          </a:xfrm>
          <a:prstGeom prst="roundRect">
            <a:avLst/>
          </a:prstGeom>
          <a:solidFill>
            <a:srgbClr val="C3E7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32928D"/>
                </a:solidFill>
                <a:latin typeface="Times New Roman" panose="02020603050405020304" pitchFamily="18" charset="0"/>
                <a:cs typeface="Times New Roman" panose="02020603050405020304" pitchFamily="18" charset="0"/>
              </a:rPr>
              <a:t>Important Dates</a:t>
            </a:r>
          </a:p>
        </p:txBody>
      </p:sp>
      <p:sp>
        <p:nvSpPr>
          <p:cNvPr id="34" name="Rectangle: Rounded Corners 33">
            <a:extLst>
              <a:ext uri="{FF2B5EF4-FFF2-40B4-BE49-F238E27FC236}">
                <a16:creationId xmlns:a16="http://schemas.microsoft.com/office/drawing/2014/main" id="{4F6A372C-36CE-41B6-8850-EB08BE06FB20}"/>
              </a:ext>
            </a:extLst>
          </p:cNvPr>
          <p:cNvSpPr/>
          <p:nvPr/>
        </p:nvSpPr>
        <p:spPr>
          <a:xfrm>
            <a:off x="1402608" y="3738713"/>
            <a:ext cx="2292129" cy="347949"/>
          </a:xfrm>
          <a:prstGeom prst="roundRect">
            <a:avLst/>
          </a:prstGeom>
          <a:solidFill>
            <a:srgbClr val="C3E7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32928D"/>
                </a:solidFill>
                <a:latin typeface="Times New Roman" panose="02020603050405020304" pitchFamily="18" charset="0"/>
                <a:cs typeface="Times New Roman" panose="02020603050405020304" pitchFamily="18" charset="0"/>
              </a:rPr>
              <a:t>Registration link</a:t>
            </a:r>
          </a:p>
        </p:txBody>
      </p:sp>
    </p:spTree>
    <p:extLst>
      <p:ext uri="{BB962C8B-B14F-4D97-AF65-F5344CB8AC3E}">
        <p14:creationId xmlns:p14="http://schemas.microsoft.com/office/powerpoint/2010/main" val="40875934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368</TotalTime>
  <Words>970</Words>
  <Application>Microsoft Office PowerPoint</Application>
  <PresentationFormat>Widescreen</PresentationFormat>
  <Paragraphs>100</Paragraphs>
  <Slides>7</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Abadi</vt:lpstr>
      <vt:lpstr>Arial</vt:lpstr>
      <vt:lpstr>Calibri</vt:lpstr>
      <vt:lpstr>Calibri Light</vt:lpstr>
      <vt:lpstr>Lucida Calligraphy</vt:lpstr>
      <vt:lpstr>Times New Roman</vt:lpstr>
      <vt:lpstr>TimesNewRomanPSMT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MicrosoftOffice MicrosoftOffice</dc:creator>
  <cp:lastModifiedBy>MicrosoftOffice MicrosoftOffice</cp:lastModifiedBy>
  <cp:revision>55</cp:revision>
  <dcterms:created xsi:type="dcterms:W3CDTF">2019-02-19T09:32:42Z</dcterms:created>
  <dcterms:modified xsi:type="dcterms:W3CDTF">2019-03-06T08:44:15Z</dcterms:modified>
</cp:coreProperties>
</file>