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6" r:id="rId2"/>
    <p:sldId id="257" r:id="rId3"/>
    <p:sldId id="258" r:id="rId4"/>
    <p:sldId id="259" r:id="rId5"/>
  </p:sldIdLst>
  <p:sldSz cx="12801600" cy="9601200" type="A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Office" initials="M" lastIdx="1" clrIdx="0">
    <p:extLst>
      <p:ext uri="{19B8F6BF-5375-455C-9EA6-DF929625EA0E}">
        <p15:presenceInfo xmlns:p15="http://schemas.microsoft.com/office/powerpoint/2012/main" userId="MicrosoftOffic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A80000"/>
    <a:srgbClr val="500000"/>
    <a:srgbClr val="5B0505"/>
    <a:srgbClr val="12203A"/>
    <a:srgbClr val="283F19"/>
    <a:srgbClr val="F1F8EC"/>
    <a:srgbClr val="DAECD0"/>
    <a:srgbClr val="1B2A10"/>
    <a:srgbClr val="E3F1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8850" autoAdjust="0"/>
  </p:normalViewPr>
  <p:slideViewPr>
    <p:cSldViewPr snapToGrid="0">
      <p:cViewPr varScale="1">
        <p:scale>
          <a:sx n="41" d="100"/>
          <a:sy n="41" d="100"/>
        </p:scale>
        <p:origin x="1758"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80CFEAE-5953-4211-B1EF-7B060B482B47}" type="datetimeFigureOut">
              <a:rPr lang="en-IN" smtClean="0"/>
              <a:t>19-02-2019</a:t>
            </a:fld>
            <a:endParaRPr lang="en-IN"/>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6A5C5A-71AA-4375-936F-EBCC0269DD32}" type="slidenum">
              <a:rPr lang="en-IN" smtClean="0"/>
              <a:t>‹#›</a:t>
            </a:fld>
            <a:endParaRPr lang="en-IN"/>
          </a:p>
        </p:txBody>
      </p:sp>
    </p:spTree>
    <p:extLst>
      <p:ext uri="{BB962C8B-B14F-4D97-AF65-F5344CB8AC3E}">
        <p14:creationId xmlns:p14="http://schemas.microsoft.com/office/powerpoint/2010/main" val="3909979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F6A5C5A-71AA-4375-936F-EBCC0269DD32}" type="slidenum">
              <a:rPr lang="en-IN" smtClean="0"/>
              <a:t>2</a:t>
            </a:fld>
            <a:endParaRPr lang="en-IN"/>
          </a:p>
        </p:txBody>
      </p:sp>
    </p:spTree>
    <p:extLst>
      <p:ext uri="{BB962C8B-B14F-4D97-AF65-F5344CB8AC3E}">
        <p14:creationId xmlns:p14="http://schemas.microsoft.com/office/powerpoint/2010/main" val="2167701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F6A5C5A-71AA-4375-936F-EBCC0269DD32}" type="slidenum">
              <a:rPr lang="en-IN" smtClean="0"/>
              <a:t>3</a:t>
            </a:fld>
            <a:endParaRPr lang="en-IN"/>
          </a:p>
        </p:txBody>
      </p:sp>
    </p:spTree>
    <p:extLst>
      <p:ext uri="{BB962C8B-B14F-4D97-AF65-F5344CB8AC3E}">
        <p14:creationId xmlns:p14="http://schemas.microsoft.com/office/powerpoint/2010/main" val="670775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F6A5C5A-71AA-4375-936F-EBCC0269DD32}" type="slidenum">
              <a:rPr lang="en-IN" smtClean="0"/>
              <a:t>4</a:t>
            </a:fld>
            <a:endParaRPr lang="en-IN"/>
          </a:p>
        </p:txBody>
      </p:sp>
    </p:spTree>
    <p:extLst>
      <p:ext uri="{BB962C8B-B14F-4D97-AF65-F5344CB8AC3E}">
        <p14:creationId xmlns:p14="http://schemas.microsoft.com/office/powerpoint/2010/main" val="3410189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87270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559053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272774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2EBC362-E2FB-4E27-8538-B5CD68273521}" type="datetimeFigureOut">
              <a:rPr lang="en-IN" smtClean="0"/>
              <a:t>19-02-2019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025086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881779" y="3507105"/>
            <a:ext cx="5415676"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6480811" y="3507105"/>
            <a:ext cx="5442347"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2EBC362-E2FB-4E27-8538-B5CD68273521}" type="datetimeFigureOut">
              <a:rPr lang="en-IN" smtClean="0"/>
              <a:t>19-02-2019</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119644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2EBC362-E2FB-4E27-8538-B5CD68273521}" type="datetimeFigureOut">
              <a:rPr lang="en-IN" smtClean="0"/>
              <a:t>19-02-2019</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945872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BC362-E2FB-4E27-8538-B5CD68273521}" type="datetimeFigureOut">
              <a:rPr lang="en-IN" smtClean="0"/>
              <a:t>19-02-2019</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1015357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C2EBC362-E2FB-4E27-8538-B5CD68273521}" type="datetimeFigureOut">
              <a:rPr lang="en-IN" smtClean="0"/>
              <a:t>19-02-2019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3498353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C2EBC362-E2FB-4E27-8538-B5CD68273521}" type="datetimeFigureOut">
              <a:rPr lang="en-IN" smtClean="0"/>
              <a:t>19-02-2019</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2470122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4036083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2EBC362-E2FB-4E27-8538-B5CD68273521}" type="datetimeFigureOut">
              <a:rPr lang="en-IN" smtClean="0"/>
              <a:t>19-02-2019</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064D98B1-2C3A-4A3D-8EF2-515932A78F90}" type="slidenum">
              <a:rPr lang="en-IN" smtClean="0"/>
              <a:t>‹#›</a:t>
            </a:fld>
            <a:endParaRPr lang="en-IN"/>
          </a:p>
        </p:txBody>
      </p:sp>
    </p:spTree>
    <p:extLst>
      <p:ext uri="{BB962C8B-B14F-4D97-AF65-F5344CB8AC3E}">
        <p14:creationId xmlns:p14="http://schemas.microsoft.com/office/powerpoint/2010/main" val="62169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4000"/>
            <a:lum/>
          </a:blip>
          <a:srcRect/>
          <a:stretch>
            <a:fillRect l="-72000" r="-7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C2EBC362-E2FB-4E27-8538-B5CD68273521}" type="datetimeFigureOut">
              <a:rPr lang="en-IN" smtClean="0"/>
              <a:t>19-02-2019</a:t>
            </a:fld>
            <a:endParaRPr lang="en-IN"/>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064D98B1-2C3A-4A3D-8EF2-515932A78F90}" type="slidenum">
              <a:rPr lang="en-IN" smtClean="0"/>
              <a:t>‹#›</a:t>
            </a:fld>
            <a:endParaRPr lang="en-IN"/>
          </a:p>
        </p:txBody>
      </p:sp>
    </p:spTree>
    <p:extLst>
      <p:ext uri="{BB962C8B-B14F-4D97-AF65-F5344CB8AC3E}">
        <p14:creationId xmlns:p14="http://schemas.microsoft.com/office/powerpoint/2010/main" val="4625363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4.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materialschemistry.pulsusconference.com/conference-brochure" TargetMode="External"/><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hyperlink" Target="https://materialschemistry.pulsusconference.com/cancellation-policy" TargetMode="External"/><Relationship Id="rId5" Type="http://schemas.openxmlformats.org/officeDocument/2006/relationships/hyperlink" Target="https://materialschemistry.pulsusconference.com/registration" TargetMode="External"/><Relationship Id="rId4" Type="http://schemas.openxmlformats.org/officeDocument/2006/relationships/hyperlink" Target="https://materialschemistry.pulsusconference.com/abstract-submission"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12"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g"/><Relationship Id="rId11" Type="http://schemas.openxmlformats.org/officeDocument/2006/relationships/image" Target="../media/image15.jpg"/><Relationship Id="rId5" Type="http://schemas.openxmlformats.org/officeDocument/2006/relationships/image" Target="../media/image9.jpg"/><Relationship Id="rId10" Type="http://schemas.openxmlformats.org/officeDocument/2006/relationships/image" Target="../media/image14.jpg"/><Relationship Id="rId4" Type="http://schemas.openxmlformats.org/officeDocument/2006/relationships/image" Target="../media/image8.jpg"/><Relationship Id="rId9"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25C1AEE1-A470-4AF9-94D1-129AFA600A6E}"/>
              </a:ext>
            </a:extLst>
          </p:cNvPr>
          <p:cNvSpPr/>
          <p:nvPr/>
        </p:nvSpPr>
        <p:spPr>
          <a:xfrm>
            <a:off x="1078524" y="1461030"/>
            <a:ext cx="11400827" cy="1201073"/>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24" name="Picture 23">
            <a:extLst>
              <a:ext uri="{FF2B5EF4-FFF2-40B4-BE49-F238E27FC236}">
                <a16:creationId xmlns:a16="http://schemas.microsoft.com/office/drawing/2014/main" id="{2FD80E47-B792-469F-8F6E-5A1EEE950290}"/>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18412" r="20577"/>
          <a:stretch/>
        </p:blipFill>
        <p:spPr>
          <a:xfrm>
            <a:off x="-1" y="-21884"/>
            <a:ext cx="6611815" cy="9601200"/>
          </a:xfrm>
          <a:prstGeom prst="rect">
            <a:avLst/>
          </a:prstGeom>
        </p:spPr>
      </p:pic>
      <p:pic>
        <p:nvPicPr>
          <p:cNvPr id="26" name="Picture 25" descr="A person standing in front of a mirror posing for the camera&#10;&#10;Description automatically generated">
            <a:extLst>
              <a:ext uri="{FF2B5EF4-FFF2-40B4-BE49-F238E27FC236}">
                <a16:creationId xmlns:a16="http://schemas.microsoft.com/office/drawing/2014/main" id="{BBBFD31F-DB2B-4498-9C65-875E5E1A1748}"/>
              </a:ext>
            </a:extLst>
          </p:cNvPr>
          <p:cNvPicPr>
            <a:picLocks noChangeAspect="1"/>
          </p:cNvPicPr>
          <p:nvPr/>
        </p:nvPicPr>
        <p:blipFill rotWithShape="1">
          <a:blip r:embed="rId3">
            <a:alphaModFix amt="50000"/>
            <a:duotone>
              <a:prstClr val="black"/>
              <a:srgbClr val="FF0000">
                <a:tint val="45000"/>
                <a:satMod val="400000"/>
              </a:srgbClr>
            </a:duotone>
            <a:extLst>
              <a:ext uri="{BEBA8EAE-BF5A-486C-A8C5-ECC9F3942E4B}">
                <a14:imgProps xmlns:a14="http://schemas.microsoft.com/office/drawing/2010/main">
                  <a14:imgLayer r:embed="rId4">
                    <a14:imgEffect>
                      <a14:artisticPaintStrokes/>
                    </a14:imgEffect>
                    <a14:imgEffect>
                      <a14:brightnessContrast bright="-40000"/>
                    </a14:imgEffect>
                  </a14:imgLayer>
                </a14:imgProps>
              </a:ext>
              <a:ext uri="{28A0092B-C50C-407E-A947-70E740481C1C}">
                <a14:useLocalDpi xmlns:a14="http://schemas.microsoft.com/office/drawing/2010/main" val="0"/>
              </a:ext>
            </a:extLst>
          </a:blip>
          <a:srcRect l="30961" t="2718" r="16812"/>
          <a:stretch/>
        </p:blipFill>
        <p:spPr>
          <a:xfrm>
            <a:off x="6581371" y="0"/>
            <a:ext cx="6220228" cy="9601200"/>
          </a:xfrm>
          <a:prstGeom prst="rect">
            <a:avLst/>
          </a:prstGeom>
        </p:spPr>
      </p:pic>
      <p:sp>
        <p:nvSpPr>
          <p:cNvPr id="28" name="TextBox 27">
            <a:extLst>
              <a:ext uri="{FF2B5EF4-FFF2-40B4-BE49-F238E27FC236}">
                <a16:creationId xmlns:a16="http://schemas.microsoft.com/office/drawing/2014/main" id="{B2DAD8E8-0EFA-4226-83F3-74EE2B180706}"/>
              </a:ext>
            </a:extLst>
          </p:cNvPr>
          <p:cNvSpPr txBox="1"/>
          <p:nvPr/>
        </p:nvSpPr>
        <p:spPr>
          <a:xfrm>
            <a:off x="0" y="257908"/>
            <a:ext cx="7127631" cy="923330"/>
          </a:xfrm>
          <a:prstGeom prst="rect">
            <a:avLst/>
          </a:prstGeom>
          <a:noFill/>
        </p:spPr>
        <p:txBody>
          <a:bodyPr wrap="square" rtlCol="0">
            <a:spAutoFit/>
          </a:bodyPr>
          <a:lstStyle/>
          <a:p>
            <a:r>
              <a:rPr lang="en-IN" sz="5400" b="1" dirty="0">
                <a:effectLst>
                  <a:outerShdw blurRad="38100" dist="38100" dir="2700000" algn="tl">
                    <a:srgbClr val="000000">
                      <a:alpha val="43137"/>
                    </a:srgbClr>
                  </a:outerShdw>
                </a:effectLst>
              </a:rPr>
              <a:t>Conference Brochure</a:t>
            </a:r>
          </a:p>
        </p:txBody>
      </p:sp>
      <p:sp>
        <p:nvSpPr>
          <p:cNvPr id="29" name="TextBox 28">
            <a:extLst>
              <a:ext uri="{FF2B5EF4-FFF2-40B4-BE49-F238E27FC236}">
                <a16:creationId xmlns:a16="http://schemas.microsoft.com/office/drawing/2014/main" id="{DB656485-B9ED-460C-9CFF-8C15B0E1CBE4}"/>
              </a:ext>
            </a:extLst>
          </p:cNvPr>
          <p:cNvSpPr txBox="1"/>
          <p:nvPr/>
        </p:nvSpPr>
        <p:spPr>
          <a:xfrm>
            <a:off x="1490193" y="1391528"/>
            <a:ext cx="10565490" cy="1323439"/>
          </a:xfrm>
          <a:prstGeom prst="rect">
            <a:avLst/>
          </a:prstGeom>
          <a:noFill/>
        </p:spPr>
        <p:txBody>
          <a:bodyPr wrap="square" rtlCol="0">
            <a:spAutoFit/>
          </a:bodyPr>
          <a:lstStyle/>
          <a:p>
            <a:r>
              <a:rPr lang="en-IN" sz="4000" dirty="0">
                <a:solidFill>
                  <a:schemeClr val="accent3">
                    <a:lumMod val="20000"/>
                    <a:lumOff val="80000"/>
                  </a:schemeClr>
                </a:solidFill>
                <a:effectLst>
                  <a:outerShdw blurRad="38100" dist="38100" dir="2700000" algn="tl">
                    <a:srgbClr val="000000">
                      <a:alpha val="43137"/>
                    </a:srgbClr>
                  </a:outerShdw>
                </a:effectLst>
              </a:rPr>
              <a:t>International Conference on Contagious Diseases and Anatomy</a:t>
            </a:r>
          </a:p>
        </p:txBody>
      </p:sp>
      <p:pic>
        <p:nvPicPr>
          <p:cNvPr id="31" name="Picture 30">
            <a:extLst>
              <a:ext uri="{FF2B5EF4-FFF2-40B4-BE49-F238E27FC236}">
                <a16:creationId xmlns:a16="http://schemas.microsoft.com/office/drawing/2014/main" id="{0DDCB45F-DF66-4FC9-A844-763C2A0BEFC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83995" y="257908"/>
            <a:ext cx="3095356" cy="923330"/>
          </a:xfrm>
          <a:prstGeom prst="rect">
            <a:avLst/>
          </a:prstGeom>
        </p:spPr>
      </p:pic>
      <p:sp>
        <p:nvSpPr>
          <p:cNvPr id="32" name="TextBox 31">
            <a:extLst>
              <a:ext uri="{FF2B5EF4-FFF2-40B4-BE49-F238E27FC236}">
                <a16:creationId xmlns:a16="http://schemas.microsoft.com/office/drawing/2014/main" id="{0260D82C-9020-4BFE-A13E-CBFE2E263FA3}"/>
              </a:ext>
            </a:extLst>
          </p:cNvPr>
          <p:cNvSpPr txBox="1"/>
          <p:nvPr/>
        </p:nvSpPr>
        <p:spPr>
          <a:xfrm>
            <a:off x="1629508" y="8466154"/>
            <a:ext cx="11441723" cy="923330"/>
          </a:xfrm>
          <a:prstGeom prst="rect">
            <a:avLst/>
          </a:prstGeom>
          <a:noFill/>
        </p:spPr>
        <p:txBody>
          <a:bodyPr wrap="square" rtlCol="0">
            <a:spAutoFit/>
          </a:bodyPr>
          <a:lstStyle/>
          <a:p>
            <a:r>
              <a:rPr lang="en-IN" sz="3600" b="1" dirty="0">
                <a:effectLst>
                  <a:outerShdw blurRad="38100" dist="38100" dir="2700000" algn="tl">
                    <a:srgbClr val="000000">
                      <a:alpha val="43137"/>
                    </a:srgbClr>
                  </a:outerShdw>
                </a:effectLst>
              </a:rPr>
              <a:t>https://contagiousdiseases.pulsusconference.com/</a:t>
            </a:r>
          </a:p>
          <a:p>
            <a:endParaRPr lang="en-IN" dirty="0"/>
          </a:p>
        </p:txBody>
      </p:sp>
      <p:sp>
        <p:nvSpPr>
          <p:cNvPr id="33" name="TextBox 32">
            <a:extLst>
              <a:ext uri="{FF2B5EF4-FFF2-40B4-BE49-F238E27FC236}">
                <a16:creationId xmlns:a16="http://schemas.microsoft.com/office/drawing/2014/main" id="{C00F70E8-2539-4505-A9A7-AFA579530D80}"/>
              </a:ext>
            </a:extLst>
          </p:cNvPr>
          <p:cNvSpPr txBox="1"/>
          <p:nvPr/>
        </p:nvSpPr>
        <p:spPr>
          <a:xfrm>
            <a:off x="971517" y="7446954"/>
            <a:ext cx="12312228" cy="1354217"/>
          </a:xfrm>
          <a:prstGeom prst="rect">
            <a:avLst/>
          </a:prstGeom>
          <a:noFill/>
        </p:spPr>
        <p:txBody>
          <a:bodyPr wrap="square" rtlCol="0">
            <a:spAutoFit/>
          </a:bodyPr>
          <a:lstStyle/>
          <a:p>
            <a:r>
              <a:rPr lang="en-IN" sz="3200" b="1" dirty="0"/>
              <a:t>THEME :  </a:t>
            </a:r>
            <a:r>
              <a:rPr lang="en-US" sz="3200" i="1" dirty="0"/>
              <a:t>Exploring the Recent Advancement in the Field of Contagious Diseases</a:t>
            </a:r>
            <a:endParaRPr lang="en-US" sz="3200" dirty="0"/>
          </a:p>
          <a:p>
            <a:endParaRPr lang="en-IN" dirty="0"/>
          </a:p>
        </p:txBody>
      </p:sp>
      <p:sp>
        <p:nvSpPr>
          <p:cNvPr id="34" name="TextBox 33">
            <a:extLst>
              <a:ext uri="{FF2B5EF4-FFF2-40B4-BE49-F238E27FC236}">
                <a16:creationId xmlns:a16="http://schemas.microsoft.com/office/drawing/2014/main" id="{2E090362-9855-4A6F-B880-5F5FA67DB8AA}"/>
              </a:ext>
            </a:extLst>
          </p:cNvPr>
          <p:cNvSpPr txBox="1"/>
          <p:nvPr/>
        </p:nvSpPr>
        <p:spPr>
          <a:xfrm>
            <a:off x="4431322" y="2784469"/>
            <a:ext cx="8370277" cy="584775"/>
          </a:xfrm>
          <a:prstGeom prst="rect">
            <a:avLst/>
          </a:prstGeom>
          <a:noFill/>
        </p:spPr>
        <p:txBody>
          <a:bodyPr wrap="square" rtlCol="0">
            <a:spAutoFit/>
          </a:bodyPr>
          <a:lstStyle/>
          <a:p>
            <a:r>
              <a:rPr lang="en-IN" sz="3200" b="1" dirty="0">
                <a:effectLst>
                  <a:outerShdw blurRad="38100" dist="38100" dir="2700000" algn="tl">
                    <a:srgbClr val="000000">
                      <a:alpha val="43137"/>
                    </a:srgbClr>
                  </a:outerShdw>
                </a:effectLst>
              </a:rPr>
              <a:t>July 17 – 18, 2019, London, UK</a:t>
            </a:r>
          </a:p>
        </p:txBody>
      </p:sp>
    </p:spTree>
    <p:extLst>
      <p:ext uri="{BB962C8B-B14F-4D97-AF65-F5344CB8AC3E}">
        <p14:creationId xmlns:p14="http://schemas.microsoft.com/office/powerpoint/2010/main" val="158993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5CB4434-0D2D-4D1E-BA4A-67CE4C91E5AF}"/>
              </a:ext>
            </a:extLst>
          </p:cNvPr>
          <p:cNvSpPr txBox="1"/>
          <p:nvPr/>
        </p:nvSpPr>
        <p:spPr>
          <a:xfrm>
            <a:off x="431820" y="456244"/>
            <a:ext cx="7151664" cy="521732"/>
          </a:xfrm>
          <a:prstGeom prst="rect">
            <a:avLst/>
          </a:prstGeom>
          <a:solidFill>
            <a:schemeClr val="accent1">
              <a:lumMod val="50000"/>
            </a:schemeClr>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Invitation</a:t>
            </a:r>
          </a:p>
        </p:txBody>
      </p:sp>
      <p:sp>
        <p:nvSpPr>
          <p:cNvPr id="3" name="Rectangle 2">
            <a:extLst>
              <a:ext uri="{FF2B5EF4-FFF2-40B4-BE49-F238E27FC236}">
                <a16:creationId xmlns:a16="http://schemas.microsoft.com/office/drawing/2014/main" id="{1BB93AC7-9C7A-4FD8-B227-B73675DD2E33}"/>
              </a:ext>
            </a:extLst>
          </p:cNvPr>
          <p:cNvSpPr/>
          <p:nvPr/>
        </p:nvSpPr>
        <p:spPr>
          <a:xfrm>
            <a:off x="187037" y="249382"/>
            <a:ext cx="7551974" cy="5016758"/>
          </a:xfrm>
          <a:prstGeom prst="rect">
            <a:avLst/>
          </a:prstGeom>
          <a:solidFill>
            <a:srgbClr val="500000"/>
          </a:solidFill>
        </p:spPr>
        <p:txBody>
          <a:bodyPr wrap="square">
            <a:spAutoFit/>
          </a:bodyPr>
          <a:lstStyle/>
          <a:p>
            <a:r>
              <a:rPr lang="en-IN" sz="2000" dirty="0">
                <a:solidFill>
                  <a:schemeClr val="bg1"/>
                </a:solidFill>
                <a:latin typeface="Calibri Light" panose="020F0302020204030204" pitchFamily="34" charset="0"/>
                <a:cs typeface="Calibri Light" panose="020F0302020204030204" pitchFamily="34" charset="0"/>
              </a:rPr>
              <a:t>PULSUS brings in a new spin on conferences by presenting the latest scientific improvements in your field. Listen to motivating keynotes from thought leaders or rub elbows with pioneers across the globe. Rome is all set for an amazing event as PULSUS proudly presents the “International Conference on Contagious Diseases and Anatomy” slated on July 17-18,2019 at London, UK.</a:t>
            </a:r>
          </a:p>
          <a:p>
            <a:r>
              <a:rPr lang="en-IN" sz="2000" dirty="0">
                <a:solidFill>
                  <a:schemeClr val="bg1"/>
                </a:solidFill>
                <a:latin typeface="Calibri Light" panose="020F0302020204030204" pitchFamily="34" charset="0"/>
                <a:cs typeface="Calibri Light" panose="020F0302020204030204" pitchFamily="34" charset="0"/>
              </a:rPr>
              <a:t>PULSUS cordially welcome researchers, academicians, students and business professionals in the field of Contagious diseases and Anatomy from around the world to participate in the upcoming Contagious Diseases - 2019. The meeting for this year will revolve around the theme “Exploring the Recent Advancement in the Field of Contagious Diseases” thus relaying the most cutting-edge findings in the current issues of environmental challenges and to make a better world. The two-day meeting is going to be an event to look forward to for its enlightening symposiums &amp; workshops from established experts of the field, exceptional keynote sessions directed by the best in the business. </a:t>
            </a:r>
            <a:endParaRPr lang="en-US" sz="2000" dirty="0">
              <a:solidFill>
                <a:schemeClr val="bg1"/>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D2FE28AD-6B92-4EF7-952D-CF127705C553}"/>
              </a:ext>
            </a:extLst>
          </p:cNvPr>
          <p:cNvSpPr txBox="1"/>
          <p:nvPr/>
        </p:nvSpPr>
        <p:spPr>
          <a:xfrm>
            <a:off x="187037" y="5193965"/>
            <a:ext cx="7551974" cy="461665"/>
          </a:xfrm>
          <a:prstGeom prst="rect">
            <a:avLst/>
          </a:prstGeom>
          <a:solidFill>
            <a:srgbClr val="C00000"/>
          </a:solidFill>
        </p:spPr>
        <p:txBody>
          <a:bodyPr wrap="square" rtlCol="0">
            <a:spAutoFit/>
          </a:bodyPr>
          <a:lstStyle/>
          <a:p>
            <a:r>
              <a:rPr lang="en-IN" sz="2400" b="1" dirty="0">
                <a:solidFill>
                  <a:schemeClr val="bg1"/>
                </a:solidFill>
                <a:latin typeface="Times New Roman" panose="02020603050405020304" pitchFamily="18" charset="0"/>
                <a:cs typeface="Times New Roman" panose="02020603050405020304" pitchFamily="18" charset="0"/>
              </a:rPr>
              <a:t>Who can attend…??</a:t>
            </a:r>
          </a:p>
        </p:txBody>
      </p:sp>
      <p:sp>
        <p:nvSpPr>
          <p:cNvPr id="6" name="Rectangle 5">
            <a:extLst>
              <a:ext uri="{FF2B5EF4-FFF2-40B4-BE49-F238E27FC236}">
                <a16:creationId xmlns:a16="http://schemas.microsoft.com/office/drawing/2014/main" id="{A21ED5AC-A2B4-464F-816B-E308A8D596A2}"/>
              </a:ext>
            </a:extLst>
          </p:cNvPr>
          <p:cNvSpPr/>
          <p:nvPr/>
        </p:nvSpPr>
        <p:spPr>
          <a:xfrm>
            <a:off x="187037" y="5615886"/>
            <a:ext cx="7551974" cy="1631216"/>
          </a:xfrm>
          <a:prstGeom prst="rect">
            <a:avLst/>
          </a:prstGeom>
          <a:solidFill>
            <a:srgbClr val="500000"/>
          </a:solidFill>
        </p:spPr>
        <p:txBody>
          <a:bodyPr wrap="square">
            <a:spAutoFit/>
          </a:bodyPr>
          <a:lstStyle/>
          <a:p>
            <a:pPr algn="just">
              <a:spcAft>
                <a:spcPts val="600"/>
              </a:spcAft>
            </a:pPr>
            <a:r>
              <a:rPr lang="en-IN" sz="2000" dirty="0">
                <a:solidFill>
                  <a:schemeClr val="bg1"/>
                </a:solidFill>
                <a:latin typeface="Calibri Light" panose="020F0302020204030204" pitchFamily="34" charset="0"/>
                <a:cs typeface="Calibri Light" panose="020F0302020204030204" pitchFamily="34" charset="0"/>
              </a:rPr>
              <a:t>Researchers working on Materials chemistry, </a:t>
            </a:r>
            <a:r>
              <a:rPr lang="en-US" sz="2000" dirty="0">
                <a:solidFill>
                  <a:schemeClr val="bg1"/>
                </a:solidFill>
                <a:latin typeface="Calibri Light" panose="020F0302020204030204" pitchFamily="34" charset="0"/>
                <a:cs typeface="Calibri Light" panose="020F0302020204030204" pitchFamily="34" charset="0"/>
              </a:rPr>
              <a:t>Professors in Chemistry, Post-doctoral and Researchers in Chemistry, Heads of Chemical Departments, Industry Professionals, Directors/ Managers/CEO’s, Presidents &amp; Vice Presidents, Brand Manufacturers/ Marketers of Consumer Products.</a:t>
            </a:r>
            <a:endParaRPr lang="en-IN" sz="2000" dirty="0">
              <a:solidFill>
                <a:schemeClr val="bg1"/>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29D18CCB-E850-4447-AF39-2D6F2735279E}"/>
              </a:ext>
            </a:extLst>
          </p:cNvPr>
          <p:cNvSpPr txBox="1"/>
          <p:nvPr/>
        </p:nvSpPr>
        <p:spPr>
          <a:xfrm>
            <a:off x="7983792" y="2757761"/>
            <a:ext cx="4671109" cy="523220"/>
          </a:xfrm>
          <a:prstGeom prst="rect">
            <a:avLst/>
          </a:prstGeom>
          <a:solidFill>
            <a:srgbClr val="C00000"/>
          </a:solidFill>
        </p:spPr>
        <p:txBody>
          <a:bodyPr wrap="square" rtlCol="0">
            <a:spAutoFit/>
          </a:bodyPr>
          <a:lstStyle/>
          <a:p>
            <a:pPr algn="ctr"/>
            <a:r>
              <a:rPr lang="en-IN" sz="2800" b="1" dirty="0">
                <a:solidFill>
                  <a:schemeClr val="bg1"/>
                </a:solidFill>
                <a:latin typeface="Times New Roman" panose="02020603050405020304" pitchFamily="18" charset="0"/>
                <a:cs typeface="Times New Roman" panose="02020603050405020304" pitchFamily="18" charset="0"/>
              </a:rPr>
              <a:t>Sessions and Topics</a:t>
            </a:r>
          </a:p>
        </p:txBody>
      </p:sp>
      <p:sp>
        <p:nvSpPr>
          <p:cNvPr id="10" name="Rectangle 9">
            <a:extLst>
              <a:ext uri="{FF2B5EF4-FFF2-40B4-BE49-F238E27FC236}">
                <a16:creationId xmlns:a16="http://schemas.microsoft.com/office/drawing/2014/main" id="{800D6839-A8D7-4043-9213-6BF390BD5D1A}"/>
              </a:ext>
            </a:extLst>
          </p:cNvPr>
          <p:cNvSpPr/>
          <p:nvPr/>
        </p:nvSpPr>
        <p:spPr>
          <a:xfrm>
            <a:off x="7983791" y="3219426"/>
            <a:ext cx="4671110" cy="6232475"/>
          </a:xfrm>
          <a:prstGeom prst="rect">
            <a:avLst/>
          </a:prstGeom>
          <a:solidFill>
            <a:srgbClr val="500000"/>
          </a:solidFill>
        </p:spPr>
        <p:txBody>
          <a:bodyPr wrap="square">
            <a:spAutoFit/>
          </a:bodyPr>
          <a:lstStyle/>
          <a:p>
            <a:r>
              <a:rPr lang="en-IN" sz="2000" dirty="0">
                <a:solidFill>
                  <a:schemeClr val="bg1"/>
                </a:solidFill>
                <a:latin typeface="Calibri Light" panose="020F0302020204030204" pitchFamily="34" charset="0"/>
                <a:cs typeface="Calibri Light" panose="020F0302020204030204" pitchFamily="34" charset="0"/>
              </a:rPr>
              <a:t>Ebola virus disease and its Outbreaks</a:t>
            </a:r>
          </a:p>
          <a:p>
            <a:pPr lvl="0"/>
            <a:r>
              <a:rPr lang="en-IN" sz="2000" dirty="0">
                <a:solidFill>
                  <a:schemeClr val="bg1"/>
                </a:solidFill>
                <a:latin typeface="Calibri Light" panose="020F0302020204030204" pitchFamily="34" charset="0"/>
                <a:cs typeface="Calibri Light" panose="020F0302020204030204" pitchFamily="34" charset="0"/>
              </a:rPr>
              <a:t>Respiratory Infection Diseases</a:t>
            </a:r>
          </a:p>
          <a:p>
            <a:pPr lvl="0"/>
            <a:r>
              <a:rPr lang="en-IN" sz="2000" dirty="0">
                <a:solidFill>
                  <a:schemeClr val="bg1"/>
                </a:solidFill>
                <a:latin typeface="Calibri Light" panose="020F0302020204030204" pitchFamily="34" charset="0"/>
                <a:cs typeface="Calibri Light" panose="020F0302020204030204" pitchFamily="34" charset="0"/>
              </a:rPr>
              <a:t>MRSA Super bug</a:t>
            </a:r>
          </a:p>
          <a:p>
            <a:pPr lvl="0"/>
            <a:r>
              <a:rPr lang="en-IN" sz="2000" dirty="0">
                <a:solidFill>
                  <a:schemeClr val="bg1"/>
                </a:solidFill>
                <a:latin typeface="Calibri Light" panose="020F0302020204030204" pitchFamily="34" charset="0"/>
                <a:cs typeface="Calibri Light" panose="020F0302020204030204" pitchFamily="34" charset="0"/>
              </a:rPr>
              <a:t>HIV/AIDS</a:t>
            </a:r>
          </a:p>
          <a:p>
            <a:pPr lvl="0"/>
            <a:r>
              <a:rPr lang="en-IN" sz="2000" dirty="0">
                <a:solidFill>
                  <a:schemeClr val="bg1"/>
                </a:solidFill>
                <a:latin typeface="Calibri Light" panose="020F0302020204030204" pitchFamily="34" charset="0"/>
                <a:cs typeface="Calibri Light" panose="020F0302020204030204" pitchFamily="34" charset="0"/>
              </a:rPr>
              <a:t>Tuberculosis</a:t>
            </a:r>
          </a:p>
          <a:p>
            <a:pPr lvl="0"/>
            <a:r>
              <a:rPr lang="en-IN" sz="2000" dirty="0">
                <a:solidFill>
                  <a:schemeClr val="bg1"/>
                </a:solidFill>
                <a:latin typeface="Calibri Light" panose="020F0302020204030204" pitchFamily="34" charset="0"/>
                <a:cs typeface="Calibri Light" panose="020F0302020204030204" pitchFamily="34" charset="0"/>
              </a:rPr>
              <a:t>Cholera</a:t>
            </a:r>
          </a:p>
          <a:p>
            <a:pPr lvl="0"/>
            <a:r>
              <a:rPr lang="en-IN" sz="2000" dirty="0">
                <a:solidFill>
                  <a:schemeClr val="bg1"/>
                </a:solidFill>
                <a:latin typeface="Calibri Light" panose="020F0302020204030204" pitchFamily="34" charset="0"/>
                <a:cs typeface="Calibri Light" panose="020F0302020204030204" pitchFamily="34" charset="0"/>
              </a:rPr>
              <a:t>Influenza</a:t>
            </a:r>
          </a:p>
          <a:p>
            <a:pPr lvl="0"/>
            <a:r>
              <a:rPr lang="en-IN" sz="2000" dirty="0">
                <a:solidFill>
                  <a:schemeClr val="bg1"/>
                </a:solidFill>
                <a:latin typeface="Calibri Light" panose="020F0302020204030204" pitchFamily="34" charset="0"/>
                <a:cs typeface="Calibri Light" panose="020F0302020204030204" pitchFamily="34" charset="0"/>
              </a:rPr>
              <a:t>Immunology of Contagious diseases</a:t>
            </a:r>
          </a:p>
          <a:p>
            <a:pPr lvl="0"/>
            <a:r>
              <a:rPr lang="en-IN" sz="2000" dirty="0">
                <a:solidFill>
                  <a:schemeClr val="bg1"/>
                </a:solidFill>
                <a:latin typeface="Calibri Light" panose="020F0302020204030204" pitchFamily="34" charset="0"/>
                <a:cs typeface="Calibri Light" panose="020F0302020204030204" pitchFamily="34" charset="0"/>
              </a:rPr>
              <a:t>Contagious Diseases research</a:t>
            </a:r>
          </a:p>
          <a:p>
            <a:pPr lvl="0"/>
            <a:r>
              <a:rPr lang="en-IN" sz="2000" dirty="0">
                <a:solidFill>
                  <a:schemeClr val="bg1"/>
                </a:solidFill>
                <a:latin typeface="Calibri Light" panose="020F0302020204030204" pitchFamily="34" charset="0"/>
                <a:cs typeface="Calibri Light" panose="020F0302020204030204" pitchFamily="34" charset="0"/>
              </a:rPr>
              <a:t>Paediatrics Contagious diseases</a:t>
            </a:r>
          </a:p>
          <a:p>
            <a:pPr lvl="0"/>
            <a:r>
              <a:rPr lang="en-IN" sz="2000" dirty="0">
                <a:solidFill>
                  <a:schemeClr val="bg1"/>
                </a:solidFill>
                <a:latin typeface="Calibri Light" panose="020F0302020204030204" pitchFamily="34" charset="0"/>
                <a:cs typeface="Calibri Light" panose="020F0302020204030204" pitchFamily="34" charset="0"/>
              </a:rPr>
              <a:t>Genetics of Contagious Diseases</a:t>
            </a:r>
          </a:p>
          <a:p>
            <a:pPr lvl="0"/>
            <a:r>
              <a:rPr lang="en-IN" sz="2000" dirty="0">
                <a:solidFill>
                  <a:schemeClr val="bg1"/>
                </a:solidFill>
                <a:latin typeface="Calibri Light" panose="020F0302020204030204" pitchFamily="34" charset="0"/>
                <a:cs typeface="Calibri Light" panose="020F0302020204030204" pitchFamily="34" charset="0"/>
              </a:rPr>
              <a:t>Future Contagious diseases threats</a:t>
            </a:r>
          </a:p>
          <a:p>
            <a:pPr lvl="0"/>
            <a:r>
              <a:rPr lang="en-IN" sz="2000" dirty="0">
                <a:solidFill>
                  <a:schemeClr val="bg1"/>
                </a:solidFill>
                <a:latin typeface="Calibri Light" panose="020F0302020204030204" pitchFamily="34" charset="0"/>
                <a:cs typeface="Calibri Light" panose="020F0302020204030204" pitchFamily="34" charset="0"/>
              </a:rPr>
              <a:t>Global Contagious diseases control strategy Anatomy</a:t>
            </a:r>
          </a:p>
          <a:p>
            <a:pPr lvl="0"/>
            <a:r>
              <a:rPr lang="en-IN" sz="2000" dirty="0">
                <a:solidFill>
                  <a:schemeClr val="bg1"/>
                </a:solidFill>
                <a:latin typeface="Calibri Light" panose="020F0302020204030204" pitchFamily="34" charset="0"/>
                <a:cs typeface="Calibri Light" panose="020F0302020204030204" pitchFamily="34" charset="0"/>
              </a:rPr>
              <a:t>Global economic consequences on Contagious Diseases</a:t>
            </a:r>
          </a:p>
          <a:p>
            <a:pPr lvl="0"/>
            <a:r>
              <a:rPr lang="en-IN" sz="2000" dirty="0">
                <a:solidFill>
                  <a:schemeClr val="bg1"/>
                </a:solidFill>
                <a:latin typeface="Calibri Light" panose="020F0302020204030204" pitchFamily="34" charset="0"/>
                <a:cs typeface="Calibri Light" panose="020F0302020204030204" pitchFamily="34" charset="0"/>
              </a:rPr>
              <a:t>Contagious Diseases and Public health</a:t>
            </a:r>
          </a:p>
          <a:p>
            <a:pPr lvl="0"/>
            <a:r>
              <a:rPr lang="en-IN" sz="2000" dirty="0">
                <a:solidFill>
                  <a:schemeClr val="bg1"/>
                </a:solidFill>
                <a:latin typeface="Calibri Light" panose="020F0302020204030204" pitchFamily="34" charset="0"/>
                <a:cs typeface="Calibri Light" panose="020F0302020204030204" pitchFamily="34" charset="0"/>
              </a:rPr>
              <a:t>Pharmacology of Contagious Diseases</a:t>
            </a:r>
          </a:p>
          <a:p>
            <a:r>
              <a:rPr lang="en-IN" sz="2000" dirty="0">
                <a:solidFill>
                  <a:schemeClr val="bg1"/>
                </a:solidFill>
                <a:latin typeface="Calibri Light" panose="020F0302020204030204" pitchFamily="34" charset="0"/>
                <a:cs typeface="Calibri Light" panose="020F0302020204030204" pitchFamily="34" charset="0"/>
              </a:rPr>
              <a:t> </a:t>
            </a:r>
          </a:p>
          <a:p>
            <a:pPr marL="285750" indent="-285750">
              <a:buFont typeface="Arial" panose="020B0604020202020204" pitchFamily="34" charset="0"/>
              <a:buChar char="•"/>
            </a:pPr>
            <a:endParaRPr lang="en-IN" sz="1900" dirty="0">
              <a:solidFill>
                <a:schemeClr val="bg1"/>
              </a:solidFill>
              <a:latin typeface="Baskerville Old Face" panose="02020602080505020303" pitchFamily="18" charset="0"/>
              <a:cs typeface="Aparajita" panose="020B0502040204020203" pitchFamily="18" charset="0"/>
            </a:endParaRPr>
          </a:p>
        </p:txBody>
      </p:sp>
      <p:sp>
        <p:nvSpPr>
          <p:cNvPr id="12" name="TextBox 11">
            <a:extLst>
              <a:ext uri="{FF2B5EF4-FFF2-40B4-BE49-F238E27FC236}">
                <a16:creationId xmlns:a16="http://schemas.microsoft.com/office/drawing/2014/main" id="{5D49673C-4718-4C76-A782-7DB7AD5E633D}"/>
              </a:ext>
            </a:extLst>
          </p:cNvPr>
          <p:cNvSpPr txBox="1"/>
          <p:nvPr/>
        </p:nvSpPr>
        <p:spPr>
          <a:xfrm>
            <a:off x="187036" y="7325420"/>
            <a:ext cx="4860635" cy="523220"/>
          </a:xfrm>
          <a:prstGeom prst="rect">
            <a:avLst/>
          </a:prstGeom>
          <a:solidFill>
            <a:srgbClr val="C00000"/>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Important Dates</a:t>
            </a:r>
          </a:p>
        </p:txBody>
      </p:sp>
      <p:sp>
        <p:nvSpPr>
          <p:cNvPr id="13" name="Rectangle 12">
            <a:extLst>
              <a:ext uri="{FF2B5EF4-FFF2-40B4-BE49-F238E27FC236}">
                <a16:creationId xmlns:a16="http://schemas.microsoft.com/office/drawing/2014/main" id="{6050F0C9-B63F-4AFA-99C1-127511D9646F}"/>
              </a:ext>
            </a:extLst>
          </p:cNvPr>
          <p:cNvSpPr/>
          <p:nvPr/>
        </p:nvSpPr>
        <p:spPr>
          <a:xfrm>
            <a:off x="187036" y="8054659"/>
            <a:ext cx="4860636" cy="1393330"/>
          </a:xfrm>
          <a:prstGeom prst="rect">
            <a:avLst/>
          </a:prstGeom>
          <a:solidFill>
            <a:srgbClr val="500000"/>
          </a:solidFill>
        </p:spPr>
        <p:txBody>
          <a:bodyPr wrap="square">
            <a:spAutoFit/>
          </a:bodyPr>
          <a:lstStyle/>
          <a:p>
            <a:pPr>
              <a:lnSpc>
                <a:spcPct val="107000"/>
              </a:lnSpc>
              <a:spcAft>
                <a:spcPts val="800"/>
              </a:spcAft>
            </a:pPr>
            <a:r>
              <a:rPr lang="en-IN"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Abstract submission opens: 	07-02-2019</a:t>
            </a:r>
            <a:br>
              <a:rPr lang="en-IN"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Registration opens: 			07-02-2019</a:t>
            </a:r>
            <a:br>
              <a:rPr lang="en-IN"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Early bird registration: 		22-04-2019</a:t>
            </a:r>
            <a:br>
              <a:rPr lang="en-IN"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IN" sz="2000"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On spot registration: 			17-07-2019</a:t>
            </a:r>
            <a:endParaRPr lang="en-IN"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EFAA3339-B92E-4F8B-BBF3-DC004C808F0D}"/>
              </a:ext>
            </a:extLst>
          </p:cNvPr>
          <p:cNvSpPr txBox="1"/>
          <p:nvPr/>
        </p:nvSpPr>
        <p:spPr>
          <a:xfrm>
            <a:off x="5200075" y="7325420"/>
            <a:ext cx="2538936" cy="523220"/>
          </a:xfrm>
          <a:prstGeom prst="rect">
            <a:avLst/>
          </a:prstGeom>
          <a:solidFill>
            <a:srgbClr val="C00000"/>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Quick Links</a:t>
            </a:r>
          </a:p>
        </p:txBody>
      </p:sp>
      <p:sp>
        <p:nvSpPr>
          <p:cNvPr id="15" name="Rectangle 14">
            <a:extLst>
              <a:ext uri="{FF2B5EF4-FFF2-40B4-BE49-F238E27FC236}">
                <a16:creationId xmlns:a16="http://schemas.microsoft.com/office/drawing/2014/main" id="{9F6DBD74-BD1C-4DCA-B3BA-44F0917F46F3}"/>
              </a:ext>
            </a:extLst>
          </p:cNvPr>
          <p:cNvSpPr/>
          <p:nvPr/>
        </p:nvSpPr>
        <p:spPr>
          <a:xfrm>
            <a:off x="5214993" y="8054659"/>
            <a:ext cx="2538936" cy="1397242"/>
          </a:xfrm>
          <a:prstGeom prst="rect">
            <a:avLst/>
          </a:prstGeom>
          <a:solidFill>
            <a:srgbClr val="5B0505"/>
          </a:solidFill>
        </p:spPr>
        <p:txBody>
          <a:bodyPr wrap="square">
            <a:spAutoFit/>
          </a:bodyPr>
          <a:lstStyle/>
          <a:p>
            <a:pPr>
              <a:lnSpc>
                <a:spcPct val="107000"/>
              </a:lnSpc>
              <a:spcAft>
                <a:spcPts val="800"/>
              </a:spcAft>
            </a:pPr>
            <a: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Brochure Download</a:t>
            </a:r>
            <a:b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Abstract Submission</a:t>
            </a:r>
            <a:b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Registrations</a:t>
            </a:r>
            <a:b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rPr>
            </a:br>
            <a:r>
              <a:rPr lang="en-IN" sz="2000" u="sng" dirty="0">
                <a:solidFill>
                  <a:schemeClr val="bg1"/>
                </a:solidFill>
                <a:latin typeface="Baskerville Old Face" panose="02020602080505020303"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Cancellation Policy</a:t>
            </a:r>
            <a:endParaRPr lang="en-IN" sz="2000" u="sng" dirty="0">
              <a:solidFill>
                <a:schemeClr val="bg1"/>
              </a:solidFill>
              <a:effectLst/>
              <a:latin typeface="Baskerville Old Face" panose="02020602080505020303" pitchFamily="18"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05386698-07D1-4C88-BA40-B904CB0FA13D}"/>
              </a:ext>
            </a:extLst>
          </p:cNvPr>
          <p:cNvSpPr txBox="1"/>
          <p:nvPr/>
        </p:nvSpPr>
        <p:spPr>
          <a:xfrm>
            <a:off x="7983794" y="2379760"/>
            <a:ext cx="4671109" cy="461665"/>
          </a:xfrm>
          <a:prstGeom prst="rect">
            <a:avLst/>
          </a:prstGeom>
          <a:solidFill>
            <a:srgbClr val="C00000"/>
          </a:solidFill>
        </p:spPr>
        <p:txBody>
          <a:bodyPr wrap="square" rtlCol="0">
            <a:spAutoFit/>
          </a:bodyPr>
          <a:lstStyle/>
          <a:p>
            <a:pPr algn="ctr"/>
            <a:r>
              <a:rPr lang="en-IN" sz="2400" b="1" dirty="0">
                <a:solidFill>
                  <a:schemeClr val="bg1"/>
                </a:solidFill>
                <a:latin typeface="Times New Roman" panose="02020603050405020304" pitchFamily="18" charset="0"/>
                <a:cs typeface="Times New Roman" panose="02020603050405020304" pitchFamily="18" charset="0"/>
              </a:rPr>
              <a:t>Welcome to share your views</a:t>
            </a:r>
          </a:p>
        </p:txBody>
      </p:sp>
      <p:pic>
        <p:nvPicPr>
          <p:cNvPr id="1028" name="Picture 4" descr="Related image">
            <a:extLst>
              <a:ext uri="{FF2B5EF4-FFF2-40B4-BE49-F238E27FC236}">
                <a16:creationId xmlns:a16="http://schemas.microsoft.com/office/drawing/2014/main" id="{F3770150-CCD4-466B-ACA0-CAFC9719CE01}"/>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29271" r="31715" b="7832"/>
          <a:stretch/>
        </p:blipFill>
        <p:spPr bwMode="auto">
          <a:xfrm>
            <a:off x="7983793" y="154761"/>
            <a:ext cx="4671109" cy="2172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2193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1AE4742-ECF6-47D0-AFCA-F4191005FC2C}"/>
              </a:ext>
            </a:extLst>
          </p:cNvPr>
          <p:cNvSpPr txBox="1"/>
          <p:nvPr/>
        </p:nvSpPr>
        <p:spPr>
          <a:xfrm>
            <a:off x="489678" y="522864"/>
            <a:ext cx="11769776" cy="523220"/>
          </a:xfrm>
          <a:prstGeom prst="rect">
            <a:avLst/>
          </a:prstGeom>
          <a:solidFill>
            <a:srgbClr val="C00000"/>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Materials in Global Market</a:t>
            </a:r>
          </a:p>
        </p:txBody>
      </p:sp>
      <p:sp>
        <p:nvSpPr>
          <p:cNvPr id="8" name="Rectangle 7">
            <a:extLst>
              <a:ext uri="{FF2B5EF4-FFF2-40B4-BE49-F238E27FC236}">
                <a16:creationId xmlns:a16="http://schemas.microsoft.com/office/drawing/2014/main" id="{D30C9F66-5D47-4160-9E60-F7FA47BD8FFD}"/>
              </a:ext>
            </a:extLst>
          </p:cNvPr>
          <p:cNvSpPr/>
          <p:nvPr/>
        </p:nvSpPr>
        <p:spPr>
          <a:xfrm>
            <a:off x="489678" y="1304718"/>
            <a:ext cx="11769776" cy="5632311"/>
          </a:xfrm>
          <a:prstGeom prst="rect">
            <a:avLst/>
          </a:prstGeom>
          <a:solidFill>
            <a:srgbClr val="500000"/>
          </a:solidFill>
        </p:spPr>
        <p:txBody>
          <a:bodyPr wrap="square">
            <a:spAutoFit/>
          </a:bodyPr>
          <a:lstStyle/>
          <a:p>
            <a:pPr algn="just"/>
            <a:r>
              <a:rPr lang="en-US" sz="2000" dirty="0">
                <a:solidFill>
                  <a:schemeClr val="bg1"/>
                </a:solidFill>
                <a:latin typeface="Calibri Light" panose="020F0302020204030204" pitchFamily="34" charset="0"/>
                <a:cs typeface="Calibri Light" panose="020F0302020204030204" pitchFamily="34" charset="0"/>
              </a:rPr>
              <a:t>The Contagious diseases market in US is estimated to grow at a rate of 3.37% between 2014- 2019. As per the records, 25% of deaths are mainly due to Contagious diseases globally. Current market trend shows that North America has a lot of world marketplace for Contagious diseases thanks to increasing incidence of Contagious diseases and thanks to rise in aging population. Followed by North America highest global market is expected in Asia then followed by the Europe in the global Contagious diseases market. In Asia-Pacific region, China and India are expected to be the fastest growing Contagious diseases markets. The main reasons behind the highest global market of Contagious diseases market in the above countries is mainly due to large number of patients and due to increase in government funding. Some of the major companies playing a key role in the global Contagious diseases market are Merck &amp; Co., Pfizer, Johnson &amp; Johnson, F. Hoffmann-La Roche, GlaxoSmithKline Pharmaceutical, Inc., Auritec Pharmaceuticals, Novartis, Achillion Pharmaceuticals, Isis Pharmaceuticals and Gilead Sciences.</a:t>
            </a:r>
          </a:p>
          <a:p>
            <a:pPr algn="just"/>
            <a:r>
              <a:rPr lang="en-US" sz="2000" dirty="0">
                <a:solidFill>
                  <a:schemeClr val="bg1"/>
                </a:solidFill>
                <a:latin typeface="Calibri Light" panose="020F0302020204030204" pitchFamily="34" charset="0"/>
                <a:cs typeface="Calibri Light" panose="020F0302020204030204" pitchFamily="34" charset="0"/>
              </a:rPr>
              <a:t>Market for Contagious disease molecular diagnostics tests includes hospitals, blood banks, reference laboratories. North America has the highest global market for molecular diagnostics tests followed by Europe due to the market availability of the tests and high occurrence rate of various Contagious diseases such as HPV, hepatitis and bacterial infections. Asia Pacific, Latin America and Middle East are expected to be the potential markets in the coming years. Major companies which play a key role in Contagious disease molecular diagnostics tests market are Abbott Laboratories, Affymetrix, Inc., Becton, Dickinson and Company, bioMérieux, Cepheid, Inc., Hologic, Inc., Life Technologies, Myriad Genetics, Inc., Qiagen N.V. and others.</a:t>
            </a:r>
            <a:endParaRPr lang="en-IN" sz="2000" dirty="0">
              <a:solidFill>
                <a:schemeClr val="bg1"/>
              </a:solidFill>
              <a:latin typeface="Calibri Light" panose="020F0302020204030204" pitchFamily="34" charset="0"/>
              <a:cs typeface="Calibri Light" panose="020F0302020204030204" pitchFamily="34" charset="0"/>
            </a:endParaRPr>
          </a:p>
        </p:txBody>
      </p:sp>
      <p:sp>
        <p:nvSpPr>
          <p:cNvPr id="9" name="TextBox 8">
            <a:extLst>
              <a:ext uri="{FF2B5EF4-FFF2-40B4-BE49-F238E27FC236}">
                <a16:creationId xmlns:a16="http://schemas.microsoft.com/office/drawing/2014/main" id="{79BD0BF2-C9E6-46BD-A7E5-F8D615681B59}"/>
              </a:ext>
            </a:extLst>
          </p:cNvPr>
          <p:cNvSpPr txBox="1"/>
          <p:nvPr/>
        </p:nvSpPr>
        <p:spPr>
          <a:xfrm>
            <a:off x="503071" y="7092387"/>
            <a:ext cx="4609949" cy="523220"/>
          </a:xfrm>
          <a:prstGeom prst="rect">
            <a:avLst/>
          </a:prstGeom>
          <a:solidFill>
            <a:srgbClr val="C00000"/>
          </a:solidFill>
        </p:spPr>
        <p:txBody>
          <a:bodyPr wrap="square" rtlCol="0">
            <a:spAutoFit/>
          </a:bodyPr>
          <a:lstStyle/>
          <a:p>
            <a:r>
              <a:rPr lang="en-IN" sz="2800" b="1" dirty="0">
                <a:solidFill>
                  <a:schemeClr val="bg1"/>
                </a:solidFill>
                <a:latin typeface="Times New Roman" panose="02020603050405020304" pitchFamily="18" charset="0"/>
                <a:cs typeface="Times New Roman" panose="02020603050405020304" pitchFamily="18" charset="0"/>
              </a:rPr>
              <a:t>Sponsorship Opportunities</a:t>
            </a:r>
          </a:p>
        </p:txBody>
      </p:sp>
      <p:sp>
        <p:nvSpPr>
          <p:cNvPr id="10" name="Rectangle 9">
            <a:extLst>
              <a:ext uri="{FF2B5EF4-FFF2-40B4-BE49-F238E27FC236}">
                <a16:creationId xmlns:a16="http://schemas.microsoft.com/office/drawing/2014/main" id="{59597D14-203C-4DBB-AE63-EB6FF3FAADA5}"/>
              </a:ext>
            </a:extLst>
          </p:cNvPr>
          <p:cNvSpPr/>
          <p:nvPr/>
        </p:nvSpPr>
        <p:spPr>
          <a:xfrm>
            <a:off x="503071" y="7726413"/>
            <a:ext cx="4609949" cy="1724318"/>
          </a:xfrm>
          <a:prstGeom prst="rect">
            <a:avLst/>
          </a:prstGeom>
          <a:solidFill>
            <a:srgbClr val="500000"/>
          </a:solidFill>
        </p:spPr>
        <p:txBody>
          <a:bodyPr wrap="square">
            <a:spAutoFit/>
          </a:bodyPr>
          <a:lstStyle/>
          <a:p>
            <a:pPr>
              <a:lnSpc>
                <a:spcPct val="107000"/>
              </a:lnSpc>
              <a:spcAft>
                <a:spcPts val="800"/>
              </a:spcAft>
            </a:pPr>
            <a:r>
              <a:rPr lang="en-IN" sz="2000" dirty="0">
                <a:solidFill>
                  <a:schemeClr val="bg1"/>
                </a:solidFill>
                <a:latin typeface="Calibri Light" panose="020F0302020204030204" pitchFamily="34" charset="0"/>
                <a:cs typeface="Calibri Light" panose="020F0302020204030204" pitchFamily="34" charset="0"/>
              </a:rPr>
              <a:t>Diamond Sponsor			$10000</a:t>
            </a:r>
            <a:br>
              <a:rPr lang="en-IN" sz="2000" dirty="0">
                <a:solidFill>
                  <a:schemeClr val="bg1"/>
                </a:solidFill>
                <a:latin typeface="Calibri Light" panose="020F0302020204030204" pitchFamily="34" charset="0"/>
                <a:cs typeface="Calibri Light" panose="020F0302020204030204" pitchFamily="34" charset="0"/>
              </a:rPr>
            </a:br>
            <a:r>
              <a:rPr lang="en-IN" sz="2000" dirty="0">
                <a:solidFill>
                  <a:schemeClr val="bg1"/>
                </a:solidFill>
                <a:latin typeface="Calibri Light" panose="020F0302020204030204" pitchFamily="34" charset="0"/>
                <a:cs typeface="Calibri Light" panose="020F0302020204030204" pitchFamily="34" charset="0"/>
              </a:rPr>
              <a:t>Gold Sponsor				$7500</a:t>
            </a:r>
            <a:br>
              <a:rPr lang="en-IN" sz="2000" dirty="0">
                <a:solidFill>
                  <a:schemeClr val="bg1"/>
                </a:solidFill>
                <a:latin typeface="Calibri Light" panose="020F0302020204030204" pitchFamily="34" charset="0"/>
                <a:cs typeface="Calibri Light" panose="020F0302020204030204" pitchFamily="34" charset="0"/>
              </a:rPr>
            </a:br>
            <a:r>
              <a:rPr lang="en-IN" sz="2000" dirty="0">
                <a:solidFill>
                  <a:schemeClr val="bg1"/>
                </a:solidFill>
                <a:latin typeface="Calibri Light" panose="020F0302020204030204" pitchFamily="34" charset="0"/>
                <a:cs typeface="Calibri Light" panose="020F0302020204030204" pitchFamily="34" charset="0"/>
              </a:rPr>
              <a:t>Silver Sponsor				$5000</a:t>
            </a:r>
            <a:br>
              <a:rPr lang="en-IN" sz="2000" dirty="0">
                <a:solidFill>
                  <a:schemeClr val="bg1"/>
                </a:solidFill>
                <a:latin typeface="Calibri Light" panose="020F0302020204030204" pitchFamily="34" charset="0"/>
                <a:cs typeface="Calibri Light" panose="020F0302020204030204" pitchFamily="34" charset="0"/>
              </a:rPr>
            </a:br>
            <a:r>
              <a:rPr lang="en-IN" sz="2000" dirty="0">
                <a:solidFill>
                  <a:schemeClr val="bg1"/>
                </a:solidFill>
                <a:latin typeface="Calibri Light" panose="020F0302020204030204" pitchFamily="34" charset="0"/>
                <a:cs typeface="Calibri Light" panose="020F0302020204030204" pitchFamily="34" charset="0"/>
              </a:rPr>
              <a:t>Bronze Sponsor				$3500</a:t>
            </a:r>
            <a:br>
              <a:rPr lang="en-IN" sz="2000" dirty="0">
                <a:solidFill>
                  <a:schemeClr val="bg1"/>
                </a:solidFill>
                <a:latin typeface="Calibri Light" panose="020F0302020204030204" pitchFamily="34" charset="0"/>
                <a:cs typeface="Calibri Light" panose="020F0302020204030204" pitchFamily="34" charset="0"/>
              </a:rPr>
            </a:br>
            <a:r>
              <a:rPr lang="en-IN" sz="2000" dirty="0">
                <a:solidFill>
                  <a:schemeClr val="bg1"/>
                </a:solidFill>
                <a:latin typeface="Calibri Light" panose="020F0302020204030204" pitchFamily="34" charset="0"/>
                <a:cs typeface="Calibri Light" panose="020F0302020204030204" pitchFamily="34" charset="0"/>
              </a:rPr>
              <a:t>Exhibition 					$2500</a:t>
            </a:r>
          </a:p>
        </p:txBody>
      </p:sp>
      <p:pic>
        <p:nvPicPr>
          <p:cNvPr id="2054" name="Picture 6" descr="Image result for sponsorship opportunity available">
            <a:extLst>
              <a:ext uri="{FF2B5EF4-FFF2-40B4-BE49-F238E27FC236}">
                <a16:creationId xmlns:a16="http://schemas.microsoft.com/office/drawing/2014/main" id="{64F190BD-D7F8-4F2D-9900-BC31559D25BA}"/>
              </a:ext>
            </a:extLst>
          </p:cNvPr>
          <p:cNvPicPr>
            <a:picLocks noChangeAspect="1" noChangeArrowheads="1"/>
          </p:cNvPicPr>
          <p:nvPr/>
        </p:nvPicPr>
        <p:blipFill>
          <a:blip r:embed="rId3">
            <a:duotone>
              <a:prstClr val="black"/>
              <a:srgbClr val="A80000">
                <a:tint val="45000"/>
                <a:satMod val="400000"/>
              </a:srgbClr>
            </a:duotone>
            <a:extLst>
              <a:ext uri="{28A0092B-C50C-407E-A947-70E740481C1C}">
                <a14:useLocalDpi xmlns:a14="http://schemas.microsoft.com/office/drawing/2010/main" val="0"/>
              </a:ext>
            </a:extLst>
          </a:blip>
          <a:srcRect/>
          <a:stretch>
            <a:fillRect/>
          </a:stretch>
        </p:blipFill>
        <p:spPr bwMode="auto">
          <a:xfrm>
            <a:off x="5382579" y="7092387"/>
            <a:ext cx="6876875" cy="2178613"/>
          </a:xfrm>
          <a:prstGeom prst="rect">
            <a:avLst/>
          </a:prstGeom>
          <a:solidFill>
            <a:srgbClr val="500000"/>
          </a:solidFill>
          <a:ln>
            <a:solidFill>
              <a:schemeClr val="accent1"/>
            </a:solidFill>
          </a:ln>
          <a:extLst/>
        </p:spPr>
      </p:pic>
    </p:spTree>
    <p:extLst>
      <p:ext uri="{BB962C8B-B14F-4D97-AF65-F5344CB8AC3E}">
        <p14:creationId xmlns:p14="http://schemas.microsoft.com/office/powerpoint/2010/main" val="2814831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1AE4742-ECF6-47D0-AFCA-F4191005FC2C}"/>
              </a:ext>
            </a:extLst>
          </p:cNvPr>
          <p:cNvSpPr txBox="1"/>
          <p:nvPr/>
        </p:nvSpPr>
        <p:spPr>
          <a:xfrm>
            <a:off x="4438077" y="4123087"/>
            <a:ext cx="3800758" cy="1323439"/>
          </a:xfrm>
          <a:prstGeom prst="rect">
            <a:avLst/>
          </a:prstGeom>
          <a:noFill/>
        </p:spPr>
        <p:txBody>
          <a:bodyPr wrap="square" rtlCol="0">
            <a:spAutoFit/>
          </a:bodyPr>
          <a:lstStyle/>
          <a:p>
            <a:pPr algn="ctr"/>
            <a:r>
              <a:rPr lang="en-IN" sz="4000" b="1" dirty="0">
                <a:solidFill>
                  <a:srgbClr val="12203A"/>
                </a:solidFill>
                <a:latin typeface="Times New Roman" panose="02020603050405020304" pitchFamily="18" charset="0"/>
                <a:cs typeface="Times New Roman" panose="02020603050405020304" pitchFamily="18" charset="0"/>
              </a:rPr>
              <a:t>Tourism in </a:t>
            </a:r>
          </a:p>
          <a:p>
            <a:pPr algn="ctr"/>
            <a:r>
              <a:rPr lang="en-IN" sz="4000" b="1" dirty="0">
                <a:solidFill>
                  <a:srgbClr val="12203A"/>
                </a:solidFill>
                <a:latin typeface="Times New Roman" panose="02020603050405020304" pitchFamily="18" charset="0"/>
                <a:cs typeface="Times New Roman" panose="02020603050405020304" pitchFamily="18" charset="0"/>
              </a:rPr>
              <a:t>London</a:t>
            </a:r>
          </a:p>
        </p:txBody>
      </p:sp>
      <p:pic>
        <p:nvPicPr>
          <p:cNvPr id="18" name="Picture 17">
            <a:extLst>
              <a:ext uri="{FF2B5EF4-FFF2-40B4-BE49-F238E27FC236}">
                <a16:creationId xmlns:a16="http://schemas.microsoft.com/office/drawing/2014/main" id="{2BCEB567-903F-420D-A9EB-EB22EE0DC4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361" y="3566141"/>
            <a:ext cx="3676218" cy="2437333"/>
          </a:xfrm>
          <a:prstGeom prst="rect">
            <a:avLst/>
          </a:prstGeom>
          <a:effectLst>
            <a:glow rad="177800">
              <a:schemeClr val="bg1"/>
            </a:glow>
          </a:effectLst>
        </p:spPr>
      </p:pic>
      <p:pic>
        <p:nvPicPr>
          <p:cNvPr id="26" name="Picture 25">
            <a:extLst>
              <a:ext uri="{FF2B5EF4-FFF2-40B4-BE49-F238E27FC236}">
                <a16:creationId xmlns:a16="http://schemas.microsoft.com/office/drawing/2014/main" id="{0DF4127A-2A6D-4710-939C-BBF173CDF4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550" y="6212487"/>
            <a:ext cx="3655285" cy="2576883"/>
          </a:xfrm>
          <a:prstGeom prst="rect">
            <a:avLst/>
          </a:prstGeom>
          <a:effectLst>
            <a:glow rad="177800">
              <a:schemeClr val="bg1"/>
            </a:glow>
          </a:effectLst>
        </p:spPr>
      </p:pic>
      <p:pic>
        <p:nvPicPr>
          <p:cNvPr id="20" name="Picture 19" descr="A long bridge over a body of water&#10;&#10;Description automatically generated">
            <a:extLst>
              <a:ext uri="{FF2B5EF4-FFF2-40B4-BE49-F238E27FC236}">
                <a16:creationId xmlns:a16="http://schemas.microsoft.com/office/drawing/2014/main" id="{3A87FAA9-4790-4D67-9AF2-65F1BD8B5D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1263" y="838952"/>
            <a:ext cx="4002951" cy="2846105"/>
          </a:xfrm>
          <a:prstGeom prst="rect">
            <a:avLst/>
          </a:prstGeom>
        </p:spPr>
      </p:pic>
      <p:pic>
        <p:nvPicPr>
          <p:cNvPr id="23" name="Picture 22" descr="A sunset over a body of water&#10;&#10;Description automatically generated">
            <a:extLst>
              <a:ext uri="{FF2B5EF4-FFF2-40B4-BE49-F238E27FC236}">
                <a16:creationId xmlns:a16="http://schemas.microsoft.com/office/drawing/2014/main" id="{CC0DF95E-D781-4D72-85BB-44E9EF68EF5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4989" y="6212487"/>
            <a:ext cx="4108462" cy="2615562"/>
          </a:xfrm>
          <a:prstGeom prst="rect">
            <a:avLst/>
          </a:prstGeom>
        </p:spPr>
      </p:pic>
      <p:pic>
        <p:nvPicPr>
          <p:cNvPr id="27" name="Picture 26" descr="A picture containing building, indoor, table&#10;&#10;Description automatically generated">
            <a:extLst>
              <a:ext uri="{FF2B5EF4-FFF2-40B4-BE49-F238E27FC236}">
                <a16:creationId xmlns:a16="http://schemas.microsoft.com/office/drawing/2014/main" id="{6A403647-8C19-4B56-BFE1-208158399B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1263" y="3477025"/>
            <a:ext cx="4002952" cy="2615561"/>
          </a:xfrm>
          <a:prstGeom prst="rect">
            <a:avLst/>
          </a:prstGeom>
        </p:spPr>
      </p:pic>
      <p:pic>
        <p:nvPicPr>
          <p:cNvPr id="30" name="Picture 29" descr="A bridge over a body of water&#10;&#10;Description automatically generated">
            <a:extLst>
              <a:ext uri="{FF2B5EF4-FFF2-40B4-BE49-F238E27FC236}">
                <a16:creationId xmlns:a16="http://schemas.microsoft.com/office/drawing/2014/main" id="{5A525C16-D3D6-4070-9072-CF0F6646D5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44988" y="838954"/>
            <a:ext cx="4108462" cy="2518172"/>
          </a:xfrm>
          <a:prstGeom prst="rect">
            <a:avLst/>
          </a:prstGeom>
        </p:spPr>
      </p:pic>
      <p:pic>
        <p:nvPicPr>
          <p:cNvPr id="32" name="Picture 31" descr="A picture containing sky&#10;&#10;Description automatically generated">
            <a:extLst>
              <a:ext uri="{FF2B5EF4-FFF2-40B4-BE49-F238E27FC236}">
                <a16:creationId xmlns:a16="http://schemas.microsoft.com/office/drawing/2014/main" id="{BDDFD469-FC15-4E7B-AFE0-C5B7F94D989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53450" y="3388713"/>
            <a:ext cx="4002952" cy="2846105"/>
          </a:xfrm>
          <a:prstGeom prst="rect">
            <a:avLst/>
          </a:prstGeom>
        </p:spPr>
      </p:pic>
      <p:pic>
        <p:nvPicPr>
          <p:cNvPr id="34" name="Picture 33" descr="A group of people walking in front of a building&#10;&#10;Description automatically generated">
            <a:extLst>
              <a:ext uri="{FF2B5EF4-FFF2-40B4-BE49-F238E27FC236}">
                <a16:creationId xmlns:a16="http://schemas.microsoft.com/office/drawing/2014/main" id="{21CAFE34-14FA-4A1B-BBD4-3EA1588F923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553450" y="773151"/>
            <a:ext cx="4002952" cy="2583975"/>
          </a:xfrm>
          <a:prstGeom prst="rect">
            <a:avLst/>
          </a:prstGeom>
        </p:spPr>
      </p:pic>
      <p:pic>
        <p:nvPicPr>
          <p:cNvPr id="36" name="Picture 35" descr="A picture containing water, building, river, clock&#10;&#10;Description automatically generated">
            <a:extLst>
              <a:ext uri="{FF2B5EF4-FFF2-40B4-BE49-F238E27FC236}">
                <a16:creationId xmlns:a16="http://schemas.microsoft.com/office/drawing/2014/main" id="{95488D3B-A7DF-47A8-BEE1-5A504050A95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1263" y="6092586"/>
            <a:ext cx="3994133" cy="2735463"/>
          </a:xfrm>
          <a:prstGeom prst="rect">
            <a:avLst/>
          </a:prstGeom>
        </p:spPr>
      </p:pic>
      <p:pic>
        <p:nvPicPr>
          <p:cNvPr id="38" name="Picture 37" descr="A bridge over a body of water with a city in the background&#10;&#10;Description automatically generated">
            <a:extLst>
              <a:ext uri="{FF2B5EF4-FFF2-40B4-BE49-F238E27FC236}">
                <a16:creationId xmlns:a16="http://schemas.microsoft.com/office/drawing/2014/main" id="{5A790999-6A20-4BFA-8381-9547668D50F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553450" y="6244074"/>
            <a:ext cx="4002952" cy="2545296"/>
          </a:xfrm>
          <a:prstGeom prst="rect">
            <a:avLst/>
          </a:prstGeom>
        </p:spPr>
      </p:pic>
    </p:spTree>
    <p:extLst>
      <p:ext uri="{BB962C8B-B14F-4D97-AF65-F5344CB8AC3E}">
        <p14:creationId xmlns:p14="http://schemas.microsoft.com/office/powerpoint/2010/main" val="18711499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538</TotalTime>
  <Words>673</Words>
  <Application>Microsoft Office PowerPoint</Application>
  <PresentationFormat>A3 Paper (297x420 mm)</PresentationFormat>
  <Paragraphs>43</Paragraphs>
  <Slides>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Baskerville Old Face</vt:lpstr>
      <vt:lpstr>Calibri</vt:lpstr>
      <vt:lpstr>Calibri Light</vt:lpstr>
      <vt:lpstr>Times New Roman</vt:lpstr>
      <vt:lpstr>Office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MicrosoftOffice MicrosoftOffice</dc:creator>
  <cp:lastModifiedBy>MicrosoftOffice</cp:lastModifiedBy>
  <cp:revision>43</cp:revision>
  <dcterms:created xsi:type="dcterms:W3CDTF">2019-02-11T09:47:07Z</dcterms:created>
  <dcterms:modified xsi:type="dcterms:W3CDTF">2019-02-19T11:29:42Z</dcterms:modified>
</cp:coreProperties>
</file>